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ola Prando" initials="VP" lastIdx="10" clrIdx="0">
    <p:extLst>
      <p:ext uri="{19B8F6BF-5375-455C-9EA6-DF929625EA0E}">
        <p15:presenceInfo xmlns:p15="http://schemas.microsoft.com/office/powerpoint/2012/main" userId="Viola Prando" providerId="None"/>
      </p:ext>
    </p:extLst>
  </p:cmAuthor>
  <p:cmAuthor id="2" name="Roberta" initials="R" lastIdx="13" clrIdx="1">
    <p:extLst>
      <p:ext uri="{19B8F6BF-5375-455C-9EA6-DF929625EA0E}">
        <p15:presenceInfo xmlns:p15="http://schemas.microsoft.com/office/powerpoint/2012/main" userId="93083c3f5c655f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19FF24"/>
    <a:srgbClr val="CC00FF"/>
    <a:srgbClr val="CC66FF"/>
    <a:srgbClr val="1FE941"/>
    <a:srgbClr val="2DC4F3"/>
    <a:srgbClr val="9933FF"/>
    <a:srgbClr val="3A0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E9CDF-F1BE-4F7A-B1FC-5667454F3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D40717-201A-4740-A41D-DC799AE38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B042DF-2EC7-48EA-96F9-BADD1B625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4AE259-D7EB-4D74-BF80-28BFAC6D7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0A0D6F-0359-4145-9A4E-A8E7015B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109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BE4F2D-E5A6-4E3B-87FA-43CF28EDB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5B921F-8FF3-4D42-B475-1D0FB336A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ED8941-CBA5-4CF9-AD14-558AC2C1D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31F0F7-F9FE-4D08-A8C0-74567BFD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4B8BED-AB18-449F-B782-C9BAC28A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4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F1416BF-B11F-42FE-822B-9F27955C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8F943C-DFF5-40D5-B9C3-C5E0E89BA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B1EDA6-327E-452D-8949-7B728F374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8E4884-31ED-4001-BC23-607F1BE4F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D7201C-7012-442F-BC32-658A7CD4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2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68E48B-0095-4482-8F14-4366D8CC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8F5D27-AF2D-45C0-B172-328881D09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8DD236-B058-4419-9A57-A289A6EE3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692674-628A-4421-B52D-1C5822F5B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E2CAE9-6584-45C6-BF1D-2D94FE87A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08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C145FC-AEF7-44C7-AC30-5448BA4A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E43F26-D2B4-4AE2-B2B9-61A9D8E4F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6A190D-62A9-4A77-877D-5FA0184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4A6D92-0965-4635-90F1-F44F9429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967DBF-4AD3-4BC7-81D4-C7CF8456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92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18CAD-5D19-4DC9-B0F0-23D7D030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315E60-6E6E-4F86-A714-E8A41E0BA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D63453-DB9C-46FE-A20C-117636DD8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BFA681-AA80-4E7E-A8A4-B9584530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A86FE8-AC48-40A7-A04A-B435A5F1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8B30A6-8B58-4557-BB3C-16C29CC54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1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587B2-E940-4C45-AB82-CAC854A8B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59B4FC-A028-4891-9814-17F93E667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81875A-E3E8-4823-994F-63FB72112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2FD6E7-E70E-4F85-A10F-209D31F61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BD28D94-73E9-4786-9041-B001A383E8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4091530-1854-4759-A870-6512611E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708FA42-F74A-4806-8128-722844E4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3CFC927-B40F-4E7F-B21A-6F9B2719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15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8F122F-E0D6-47AB-9258-E6AF0164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3403E93-318B-4995-83E9-4AA97563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353D1B-5660-4C77-8145-88E32843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A00638-32D0-4A6C-A0DA-00133E9F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01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E048F9E-CD6A-4D8D-BA3A-535D3809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A3169A-B85C-42B3-903C-7575E07E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2F72C2-B314-4B6B-888E-0063D9CEB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48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5FF81-52FD-4033-A301-03136F29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4DA0BA-E036-4A60-B46D-A48F10563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001C9F-AECA-4D9E-A3DD-4D77BF563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11B36E-A91E-4C0C-9744-0A9B66FC3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F8C4B2-6A4B-4993-A8F4-2FCA416C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ED18B6-DF71-4CBB-A241-C5FEF841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86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8842CE-A2E9-484C-8383-32084A17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26C9035-487B-4F50-B304-BE23659CE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B1DCA4D-0887-4AAD-B019-C819519FB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8F02E6-5E55-4E53-A92D-39B941B7D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DBC6A0-BF2B-4BEA-B678-FB410E74F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84BA3C-F689-4A6D-9D9D-710C360E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84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1400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2E5C836-B699-49BF-BFDD-4BDB37BC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597A826-B33B-4601-9DBE-99DB2781A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F48416-A176-4FAF-B9D6-120EC02AF0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3F48-FA8F-42E7-BAEA-00E554A1F9B8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235969-FC91-465B-9CF2-D202B8D84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9C30AC-1AEF-4333-9149-749DA2F63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5504-1284-49B1-9442-71A0280BF7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27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microsoft.com/office/2007/relationships/hdphoto" Target="../media/hdphoto1.wdp"/><Relationship Id="rId7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0" y="6341544"/>
            <a:ext cx="1821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686670" y="6312615"/>
            <a:ext cx="346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18921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0" y="6230115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87232D3-D7DE-49D7-AEB9-B9DE940D6BA5}"/>
              </a:ext>
            </a:extLst>
          </p:cNvPr>
          <p:cNvSpPr txBox="1"/>
          <p:nvPr/>
        </p:nvSpPr>
        <p:spPr>
          <a:xfrm>
            <a:off x="2566341" y="1698464"/>
            <a:ext cx="685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anose="030F0702030302020204" pitchFamily="66" charset="0"/>
                <a:cs typeface="Times New Roman" panose="02020603050405020304" pitchFamily="18" charset="0"/>
              </a:rPr>
              <a:t>Tesi di Laurea Triennale in Ingegneria Chimica </a:t>
            </a:r>
          </a:p>
        </p:txBody>
      </p:sp>
      <p:sp>
        <p:nvSpPr>
          <p:cNvPr id="17" name="CasellaDiTesto 7">
            <a:extLst>
              <a:ext uri="{FF2B5EF4-FFF2-40B4-BE49-F238E27FC236}">
                <a16:creationId xmlns:a16="http://schemas.microsoft.com/office/drawing/2014/main" id="{5642AF6D-D26E-4CA1-B98D-171A51218A26}"/>
              </a:ext>
            </a:extLst>
          </p:cNvPr>
          <p:cNvSpPr txBox="1"/>
          <p:nvPr/>
        </p:nvSpPr>
        <p:spPr>
          <a:xfrm>
            <a:off x="828675" y="5216595"/>
            <a:ext cx="497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Relatori: </a:t>
            </a:r>
            <a:r>
              <a:rPr lang="it-IT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Prof. </a:t>
            </a:r>
            <a:r>
              <a:rPr lang="it-IT" sz="16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Jan</a:t>
            </a:r>
            <a:r>
              <a:rPr lang="it-IT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 Oscar </a:t>
            </a:r>
            <a:r>
              <a:rPr lang="it-IT" sz="16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Pralits</a:t>
            </a:r>
            <a:r>
              <a:rPr lang="it-IT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it-IT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        Prof.ssa Roberta </a:t>
            </a:r>
            <a:r>
              <a:rPr lang="it-IT" sz="16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Campardelli</a:t>
            </a:r>
            <a:endParaRPr lang="it-IT" sz="16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r>
              <a:rPr lang="it-IT" sz="16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Correlatore:</a:t>
            </a:r>
            <a:r>
              <a:rPr lang="it-IT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 Dott.ssa Giulia De Negri Atanasio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5F290B3-7E99-49D7-ABB3-5C114E2D6053}"/>
              </a:ext>
            </a:extLst>
          </p:cNvPr>
          <p:cNvSpPr/>
          <p:nvPr/>
        </p:nvSpPr>
        <p:spPr>
          <a:xfrm>
            <a:off x="8189868" y="5678260"/>
            <a:ext cx="2925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Candidato: </a:t>
            </a: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Viola Prando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0719E3-B520-4FBC-851E-0755708B8344}"/>
              </a:ext>
            </a:extLst>
          </p:cNvPr>
          <p:cNvSpPr txBox="1"/>
          <p:nvPr/>
        </p:nvSpPr>
        <p:spPr>
          <a:xfrm>
            <a:off x="1322501" y="2577933"/>
            <a:ext cx="95469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Comic Sans MS" panose="030F0702030302020204" pitchFamily="66" charset="0"/>
              </a:rPr>
              <a:t>Studio dell’effetto e del tipo della concentrazione dei tensioattivi per la produzione e stabilizzazione di emulsioni a base di </a:t>
            </a:r>
            <a:r>
              <a:rPr lang="it-IT" sz="3200" b="1" dirty="0" err="1">
                <a:latin typeface="Comic Sans MS" panose="030F0702030302020204" pitchFamily="66" charset="0"/>
              </a:rPr>
              <a:t>isopropilmiristato</a:t>
            </a:r>
            <a:r>
              <a:rPr lang="it-IT" sz="3200" b="1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012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D627BE-9B20-4C95-BF1F-8CD7F4E8D4DF}"/>
              </a:ext>
            </a:extLst>
          </p:cNvPr>
          <p:cNvSpPr txBox="1"/>
          <p:nvPr/>
        </p:nvSpPr>
        <p:spPr>
          <a:xfrm>
            <a:off x="4276521" y="1244189"/>
            <a:ext cx="3181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PLURONIC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82014C8-AF4C-4D34-A49D-7BEB040D7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452" y="2399492"/>
            <a:ext cx="5102539" cy="372685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0412F1-11A5-4570-BA85-7EBEB1CB0A6F}"/>
              </a:ext>
            </a:extLst>
          </p:cNvPr>
          <p:cNvSpPr txBox="1"/>
          <p:nvPr/>
        </p:nvSpPr>
        <p:spPr>
          <a:xfrm>
            <a:off x="10594849" y="5801569"/>
            <a:ext cx="145514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100µm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90EE0359-D185-4971-A5D6-95540F0C3C19}"/>
              </a:ext>
            </a:extLst>
          </p:cNvPr>
          <p:cNvCxnSpPr>
            <a:cxnSpLocks/>
          </p:cNvCxnSpPr>
          <p:nvPr/>
        </p:nvCxnSpPr>
        <p:spPr>
          <a:xfrm>
            <a:off x="11242548" y="5973611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8852DC34-E5FE-4AC9-98B0-3E812AAB1C7D}"/>
              </a:ext>
            </a:extLst>
          </p:cNvPr>
          <p:cNvCxnSpPr/>
          <p:nvPr/>
        </p:nvCxnSpPr>
        <p:spPr>
          <a:xfrm flipV="1">
            <a:off x="11242548" y="5891696"/>
            <a:ext cx="0" cy="1638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31C141A5-B5E6-4F2B-A86D-C96B3EA1EFFC}"/>
              </a:ext>
            </a:extLst>
          </p:cNvPr>
          <p:cNvCxnSpPr/>
          <p:nvPr/>
        </p:nvCxnSpPr>
        <p:spPr>
          <a:xfrm flipV="1">
            <a:off x="11974068" y="5891696"/>
            <a:ext cx="0" cy="1638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6E7FBB0-9433-4C15-8423-EFEA86F81115}"/>
              </a:ext>
            </a:extLst>
          </p:cNvPr>
          <p:cNvSpPr txBox="1"/>
          <p:nvPr/>
        </p:nvSpPr>
        <p:spPr>
          <a:xfrm>
            <a:off x="7938859" y="2060938"/>
            <a:ext cx="2792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Giorno 0 – emulsione fresca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1B5F722-5EDA-4786-BEB7-40A01DD3F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09" y="1893601"/>
            <a:ext cx="6664993" cy="42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96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C9CE57-F944-49D8-AD51-3F4FC43D7C53}"/>
              </a:ext>
            </a:extLst>
          </p:cNvPr>
          <p:cNvSpPr txBox="1"/>
          <p:nvPr/>
        </p:nvSpPr>
        <p:spPr>
          <a:xfrm>
            <a:off x="-32283" y="1986559"/>
            <a:ext cx="127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Tween80</a:t>
            </a:r>
          </a:p>
          <a:p>
            <a:pPr algn="ctr"/>
            <a:r>
              <a:rPr lang="it-IT" i="1" dirty="0"/>
              <a:t>10 minuti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229DB1-8DE2-42BD-BD06-D292690D6799}"/>
              </a:ext>
            </a:extLst>
          </p:cNvPr>
          <p:cNvSpPr txBox="1"/>
          <p:nvPr/>
        </p:nvSpPr>
        <p:spPr>
          <a:xfrm>
            <a:off x="223355" y="3468051"/>
            <a:ext cx="76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PVA</a:t>
            </a:r>
          </a:p>
          <a:p>
            <a:pPr algn="ctr"/>
            <a:r>
              <a:rPr lang="it-IT" i="1" dirty="0"/>
              <a:t>1,5%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2E6CAFC-7FF2-40EB-9939-82E1972112BF}"/>
              </a:ext>
            </a:extLst>
          </p:cNvPr>
          <p:cNvSpPr txBox="1"/>
          <p:nvPr/>
        </p:nvSpPr>
        <p:spPr>
          <a:xfrm>
            <a:off x="85703" y="5268693"/>
            <a:ext cx="1042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/>
              <a:t>Pluronic</a:t>
            </a:r>
            <a:endParaRPr lang="it-IT" i="1" dirty="0"/>
          </a:p>
          <a:p>
            <a:pPr algn="ctr"/>
            <a:r>
              <a:rPr lang="it-IT" i="1" dirty="0"/>
              <a:t>1%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AC7E02C-CA62-4AEE-AB06-545A99BC68E9}"/>
              </a:ext>
            </a:extLst>
          </p:cNvPr>
          <p:cNvSpPr txBox="1"/>
          <p:nvPr/>
        </p:nvSpPr>
        <p:spPr>
          <a:xfrm>
            <a:off x="2855034" y="1221649"/>
            <a:ext cx="109195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Giorno 1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B1DB11F-BD24-459C-A285-A6675042C1C2}"/>
              </a:ext>
            </a:extLst>
          </p:cNvPr>
          <p:cNvSpPr txBox="1"/>
          <p:nvPr/>
        </p:nvSpPr>
        <p:spPr>
          <a:xfrm>
            <a:off x="8557781" y="1221649"/>
            <a:ext cx="134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Giorno 14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FF17ACA6-2300-4174-869A-51BE890EA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909" y="3149655"/>
            <a:ext cx="4310202" cy="1392513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58E8DBF0-DE08-4BD1-9CC0-1F419DE57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146" y="3149656"/>
            <a:ext cx="4310202" cy="1388848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F1C23F05-19AE-43E3-9272-9AF3A7C72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909" y="1594222"/>
            <a:ext cx="4310202" cy="1392512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3112820E-1A6A-4351-803E-AF59DD582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5146" y="1586358"/>
            <a:ext cx="4310202" cy="1392512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ECAABE9F-A0EC-400F-8F89-185FD4F2A03A}"/>
              </a:ext>
            </a:extLst>
          </p:cNvPr>
          <p:cNvSpPr txBox="1"/>
          <p:nvPr/>
        </p:nvSpPr>
        <p:spPr>
          <a:xfrm>
            <a:off x="5834820" y="1568887"/>
            <a:ext cx="156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0,5 %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5878E47F-CF9E-44D1-BFF7-CE6F7F690BA5}"/>
              </a:ext>
            </a:extLst>
          </p:cNvPr>
          <p:cNvSpPr txBox="1"/>
          <p:nvPr/>
        </p:nvSpPr>
        <p:spPr>
          <a:xfrm>
            <a:off x="6089283" y="2001014"/>
            <a:ext cx="105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9FF24"/>
                </a:solidFill>
              </a:rPr>
              <a:t>1%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B5F6D08-F100-4709-88C2-C8B0DA40893A}"/>
              </a:ext>
            </a:extLst>
          </p:cNvPr>
          <p:cNvSpPr txBox="1"/>
          <p:nvPr/>
        </p:nvSpPr>
        <p:spPr>
          <a:xfrm>
            <a:off x="5984528" y="2433450"/>
            <a:ext cx="126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FFFF"/>
                </a:solidFill>
              </a:rPr>
              <a:t>1,5 %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8E64EF14-DBD1-4EC5-8F4C-7889D21CA98C}"/>
              </a:ext>
            </a:extLst>
          </p:cNvPr>
          <p:cNvSpPr txBox="1"/>
          <p:nvPr/>
        </p:nvSpPr>
        <p:spPr>
          <a:xfrm>
            <a:off x="5836167" y="3189143"/>
            <a:ext cx="1460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6 minuti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1A23D364-A640-4721-9EE9-EA50EF92B3A3}"/>
              </a:ext>
            </a:extLst>
          </p:cNvPr>
          <p:cNvSpPr txBox="1"/>
          <p:nvPr/>
        </p:nvSpPr>
        <p:spPr>
          <a:xfrm>
            <a:off x="5755377" y="3605534"/>
            <a:ext cx="16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9FF24"/>
                </a:solidFill>
              </a:rPr>
              <a:t>10 minuti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97F5A717-ADC6-43C3-89AB-E80C8A3A03DA}"/>
              </a:ext>
            </a:extLst>
          </p:cNvPr>
          <p:cNvSpPr txBox="1"/>
          <p:nvPr/>
        </p:nvSpPr>
        <p:spPr>
          <a:xfrm>
            <a:off x="5784532" y="4003341"/>
            <a:ext cx="156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FFFF"/>
                </a:solidFill>
              </a:rPr>
              <a:t>15 minuti</a:t>
            </a: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3C9B5D3B-15AC-4546-887F-068DEB6D03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5145" y="4694312"/>
            <a:ext cx="4310201" cy="1388846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49B2CBF1-2600-4598-BFFF-6332331871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5909" y="4732523"/>
            <a:ext cx="4310202" cy="1392511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0E66FB4B-32FE-4044-AD58-F856820372A0}"/>
              </a:ext>
            </a:extLst>
          </p:cNvPr>
          <p:cNvSpPr txBox="1"/>
          <p:nvPr/>
        </p:nvSpPr>
        <p:spPr>
          <a:xfrm>
            <a:off x="5836167" y="4747370"/>
            <a:ext cx="1460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6 minuti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6F5EF358-6258-4F8C-9BB5-1BC374C08764}"/>
              </a:ext>
            </a:extLst>
          </p:cNvPr>
          <p:cNvSpPr txBox="1"/>
          <p:nvPr/>
        </p:nvSpPr>
        <p:spPr>
          <a:xfrm>
            <a:off x="5755377" y="5163761"/>
            <a:ext cx="162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19FF24"/>
                </a:solidFill>
              </a:rPr>
              <a:t>10 minuti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4F85340-5406-46B5-906B-29AA464B7606}"/>
              </a:ext>
            </a:extLst>
          </p:cNvPr>
          <p:cNvSpPr txBox="1"/>
          <p:nvPr/>
        </p:nvSpPr>
        <p:spPr>
          <a:xfrm>
            <a:off x="5784532" y="5561568"/>
            <a:ext cx="156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FFFF"/>
                </a:solidFill>
              </a:rPr>
              <a:t>15 minuti</a:t>
            </a:r>
          </a:p>
        </p:txBody>
      </p:sp>
    </p:spTree>
    <p:extLst>
      <p:ext uri="{BB962C8B-B14F-4D97-AF65-F5344CB8AC3E}">
        <p14:creationId xmlns:p14="http://schemas.microsoft.com/office/powerpoint/2010/main" val="142216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3F1B63-C2E0-4A9D-93DB-BD263E5D6981}"/>
              </a:ext>
            </a:extLst>
          </p:cNvPr>
          <p:cNvSpPr txBox="1"/>
          <p:nvPr/>
        </p:nvSpPr>
        <p:spPr>
          <a:xfrm>
            <a:off x="4459105" y="1242552"/>
            <a:ext cx="306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CONCLUSIONI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64027D6-F004-4D70-B44B-F514CDC74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77" y="1765772"/>
            <a:ext cx="4463093" cy="294423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54232F1-7D10-4012-89C2-B9C554157E1A}"/>
              </a:ext>
            </a:extLst>
          </p:cNvPr>
          <p:cNvSpPr txBox="1"/>
          <p:nvPr/>
        </p:nvSpPr>
        <p:spPr>
          <a:xfrm>
            <a:off x="228177" y="4698933"/>
            <a:ext cx="36182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00FFFF"/>
                </a:solidFill>
              </a:rPr>
              <a:t>Pluronic</a:t>
            </a:r>
            <a:r>
              <a:rPr lang="it-IT" b="1" dirty="0">
                <a:solidFill>
                  <a:srgbClr val="00FFFF"/>
                </a:solidFill>
              </a:rPr>
              <a:t> – 10 minuti - 1,5% 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Tween80 – 15 minuti – 1%</a:t>
            </a:r>
          </a:p>
          <a:p>
            <a:r>
              <a:rPr lang="it-IT" b="1" dirty="0">
                <a:solidFill>
                  <a:srgbClr val="19FF24"/>
                </a:solidFill>
              </a:rPr>
              <a:t>PVA – 15 minuti - 1,5%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7938B88-3D1E-49FC-AEC6-6BC132EC2BA7}"/>
              </a:ext>
            </a:extLst>
          </p:cNvPr>
          <p:cNvSpPr txBox="1"/>
          <p:nvPr/>
        </p:nvSpPr>
        <p:spPr>
          <a:xfrm>
            <a:off x="4691270" y="1765772"/>
            <a:ext cx="72725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Con questo lavoro è stata valutata la stabilità di emulsioni a base di </a:t>
            </a:r>
            <a:r>
              <a:rPr lang="it-IT" dirty="0" err="1"/>
              <a:t>isopropilmiristato</a:t>
            </a:r>
            <a:r>
              <a:rPr lang="it-IT" dirty="0"/>
              <a:t> e acqua al variare dei TA. Tween80, PVA e </a:t>
            </a:r>
            <a:r>
              <a:rPr lang="it-IT" dirty="0" err="1"/>
              <a:t>Pluronic</a:t>
            </a:r>
            <a:r>
              <a:rPr lang="it-IT" dirty="0"/>
              <a:t> si sono rivelati stabili a breve e medio termine, a temperatura ambiente. Il PVP invece è risultato inefficiente.</a:t>
            </a:r>
          </a:p>
          <a:p>
            <a:pPr algn="just"/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Sono state prodotte emulsioni con un diametro medio fra 1,40-3,87 µm e con un buon controllo di distribuzione.  Il tempo di </a:t>
            </a:r>
            <a:r>
              <a:rPr lang="it-IT" dirty="0" err="1"/>
              <a:t>emulsionamento</a:t>
            </a:r>
            <a:r>
              <a:rPr lang="it-IT" dirty="0"/>
              <a:t> non incide in modo significativo, mentre la concentrazione di TA fa la differenza.</a:t>
            </a:r>
          </a:p>
          <a:p>
            <a:pPr algn="just"/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/>
              <a:t>I dati ottenuti sono utili </a:t>
            </a:r>
            <a:r>
              <a:rPr lang="it-IT"/>
              <a:t>per la </a:t>
            </a:r>
            <a:r>
              <a:rPr lang="it-IT" dirty="0"/>
              <a:t>validazione di modelli matematici oggetto di studio di tesi precedenti, dove si è verificata la necessità di studiare le emulsioni al variare del tempo di </a:t>
            </a:r>
            <a:r>
              <a:rPr lang="it-IT" dirty="0" err="1"/>
              <a:t>emulsionamento</a:t>
            </a:r>
            <a:r>
              <a:rPr lang="it-IT" dirty="0"/>
              <a:t> e la concentrazione del TA.  In futuro verrà fatto il raffronto fra i dati ottenuti e i modelli matematici.</a:t>
            </a:r>
          </a:p>
        </p:txBody>
      </p:sp>
    </p:spTree>
    <p:extLst>
      <p:ext uri="{BB962C8B-B14F-4D97-AF65-F5344CB8AC3E}">
        <p14:creationId xmlns:p14="http://schemas.microsoft.com/office/powerpoint/2010/main" val="544427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0A1FAF-1D2B-4215-88D1-1E85046A26EE}"/>
              </a:ext>
            </a:extLst>
          </p:cNvPr>
          <p:cNvSpPr txBox="1"/>
          <p:nvPr/>
        </p:nvSpPr>
        <p:spPr>
          <a:xfrm>
            <a:off x="2577314" y="1642114"/>
            <a:ext cx="6829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i="1" dirty="0"/>
              <a:t>Grazie </a:t>
            </a:r>
          </a:p>
          <a:p>
            <a:pPr algn="ctr"/>
            <a:r>
              <a:rPr lang="it-IT" sz="7200" i="1" dirty="0"/>
              <a:t>per </a:t>
            </a:r>
          </a:p>
          <a:p>
            <a:pPr algn="ctr"/>
            <a:r>
              <a:rPr lang="it-IT" sz="7200" i="1" dirty="0"/>
              <a:t>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131620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BCE70E-FD53-4224-85FB-4FECCAECC57E}"/>
              </a:ext>
            </a:extLst>
          </p:cNvPr>
          <p:cNvSpPr txBox="1"/>
          <p:nvPr/>
        </p:nvSpPr>
        <p:spPr>
          <a:xfrm>
            <a:off x="3998042" y="1311519"/>
            <a:ext cx="4195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spc="300" dirty="0">
                <a:latin typeface="Comic Sans MS" panose="030F0702030302020204" pitchFamily="66" charset="0"/>
              </a:rPr>
              <a:t>LE EMULSIONI</a:t>
            </a:r>
          </a:p>
        </p:txBody>
      </p:sp>
      <p:graphicFrame>
        <p:nvGraphicFramePr>
          <p:cNvPr id="10" name="Tabella 14">
            <a:extLst>
              <a:ext uri="{FF2B5EF4-FFF2-40B4-BE49-F238E27FC236}">
                <a16:creationId xmlns:a16="http://schemas.microsoft.com/office/drawing/2014/main" id="{DCE6BD8E-4E47-43A1-AA6F-94EC206EA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189824"/>
              </p:ext>
            </p:extLst>
          </p:nvPr>
        </p:nvGraphicFramePr>
        <p:xfrm>
          <a:off x="1668786" y="4063565"/>
          <a:ext cx="8854428" cy="20726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66299">
                  <a:extLst>
                    <a:ext uri="{9D8B030D-6E8A-4147-A177-3AD203B41FA5}">
                      <a16:colId xmlns:a16="http://schemas.microsoft.com/office/drawing/2014/main" val="1232593297"/>
                    </a:ext>
                  </a:extLst>
                </a:gridCol>
                <a:gridCol w="2936653">
                  <a:extLst>
                    <a:ext uri="{9D8B030D-6E8A-4147-A177-3AD203B41FA5}">
                      <a16:colId xmlns:a16="http://schemas.microsoft.com/office/drawing/2014/main" val="2099504227"/>
                    </a:ext>
                  </a:extLst>
                </a:gridCol>
                <a:gridCol w="2951476">
                  <a:extLst>
                    <a:ext uri="{9D8B030D-6E8A-4147-A177-3AD203B41FA5}">
                      <a16:colId xmlns:a16="http://schemas.microsoft.com/office/drawing/2014/main" val="432643396"/>
                    </a:ext>
                  </a:extLst>
                </a:gridCol>
              </a:tblGrid>
              <a:tr h="503650"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Industria </a:t>
                      </a:r>
                    </a:p>
                    <a:p>
                      <a:pPr algn="ctr"/>
                      <a:r>
                        <a:rPr lang="it-IT" sz="2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Farmaceutica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Industria </a:t>
                      </a:r>
                    </a:p>
                    <a:p>
                      <a:pPr algn="ctr"/>
                      <a:r>
                        <a:rPr lang="it-IT" sz="20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Cosmoceutica</a:t>
                      </a:r>
                      <a:endParaRPr lang="it-IT" sz="2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solidFill>
                            <a:schemeClr val="tx1"/>
                          </a:solidFill>
                        </a:rPr>
                        <a:t>Industria </a:t>
                      </a:r>
                    </a:p>
                    <a:p>
                      <a:pPr algn="ctr"/>
                      <a:r>
                        <a:rPr lang="it-IT" sz="2000" b="0" dirty="0">
                          <a:solidFill>
                            <a:schemeClr val="tx1"/>
                          </a:solidFill>
                        </a:rPr>
                        <a:t>Alimentare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331961"/>
                  </a:ext>
                </a:extLst>
              </a:tr>
              <a:tr h="118722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>
                          <a:latin typeface="+mj-lt"/>
                          <a:ea typeface="Cambria Math" panose="02040503050406030204" pitchFamily="18" charset="0"/>
                        </a:rPr>
                        <a:t>Penetrazione tessuti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>
                          <a:latin typeface="+mj-lt"/>
                          <a:ea typeface="Cambria Math" panose="02040503050406030204" pitchFamily="18" charset="0"/>
                        </a:rPr>
                        <a:t>Deterioramento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>
                          <a:latin typeface="+mj-lt"/>
                          <a:ea typeface="Cambria Math" panose="02040503050406030204" pitchFamily="18" charset="0"/>
                        </a:rPr>
                        <a:t>Formulazioni intravenose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>
                          <a:latin typeface="+mj-lt"/>
                          <a:ea typeface="Cambria Math" panose="02040503050406030204" pitchFamily="18" charset="0"/>
                        </a:rPr>
                        <a:t>Tumori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>
                          <a:latin typeface="+mj-lt"/>
                          <a:ea typeface="Cambria Math" panose="02040503050406030204" pitchFamily="18" charset="0"/>
                        </a:rPr>
                        <a:t>Sapore</a:t>
                      </a:r>
                      <a:endParaRPr lang="it-IT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/>
                        <a:t>Protezione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/>
                        <a:t>Dispersione e assorbimento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/>
                        <a:t>Consistenza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/>
                        <a:t>Sensazione</a:t>
                      </a:r>
                    </a:p>
                    <a:p>
                      <a:pPr algn="l"/>
                      <a:endParaRPr lang="it-IT" sz="1400" dirty="0"/>
                    </a:p>
                    <a:p>
                      <a:pPr algn="l"/>
                      <a:endParaRPr lang="it-IT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/>
                        <a:t>Protezione (T, pH, luce)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/>
                        <a:t>Composti funzionali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/>
                        <a:t>Olii essenziali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it-IT" sz="1400" dirty="0"/>
                        <a:t>Packaging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it-IT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57292"/>
                  </a:ext>
                </a:extLst>
              </a:tr>
            </a:tbl>
          </a:graphicData>
        </a:graphic>
      </p:graphicFrame>
      <p:sp>
        <p:nvSpPr>
          <p:cNvPr id="11" name="Rettangolo 10">
            <a:extLst>
              <a:ext uri="{FF2B5EF4-FFF2-40B4-BE49-F238E27FC236}">
                <a16:creationId xmlns:a16="http://schemas.microsoft.com/office/drawing/2014/main" id="{86632969-0C5E-409C-A9BC-3E082CCD37ED}"/>
              </a:ext>
            </a:extLst>
          </p:cNvPr>
          <p:cNvSpPr/>
          <p:nvPr/>
        </p:nvSpPr>
        <p:spPr>
          <a:xfrm>
            <a:off x="828675" y="6383576"/>
            <a:ext cx="1821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582D8D-D378-41FF-A796-099B2E2A04A7}"/>
              </a:ext>
            </a:extLst>
          </p:cNvPr>
          <p:cNvSpPr txBox="1"/>
          <p:nvPr/>
        </p:nvSpPr>
        <p:spPr>
          <a:xfrm>
            <a:off x="7686670" y="6312615"/>
            <a:ext cx="346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DC57CD4-4C06-4CF2-8B4B-999BE3BE5EC8}"/>
              </a:ext>
            </a:extLst>
          </p:cNvPr>
          <p:cNvCxnSpPr/>
          <p:nvPr/>
        </p:nvCxnSpPr>
        <p:spPr>
          <a:xfrm flipV="1">
            <a:off x="4795842" y="2372632"/>
            <a:ext cx="1401417" cy="4530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DFE49592-9C6E-441B-95E8-1FC9C7811E05}"/>
              </a:ext>
            </a:extLst>
          </p:cNvPr>
          <p:cNvCxnSpPr/>
          <p:nvPr/>
        </p:nvCxnSpPr>
        <p:spPr>
          <a:xfrm>
            <a:off x="4800811" y="2948057"/>
            <a:ext cx="1391478" cy="2670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e 17">
            <a:extLst>
              <a:ext uri="{FF2B5EF4-FFF2-40B4-BE49-F238E27FC236}">
                <a16:creationId xmlns:a16="http://schemas.microsoft.com/office/drawing/2014/main" id="{17D0CCD7-24CB-42A9-BB4C-A6CA5CDD3246}"/>
              </a:ext>
            </a:extLst>
          </p:cNvPr>
          <p:cNvSpPr/>
          <p:nvPr/>
        </p:nvSpPr>
        <p:spPr>
          <a:xfrm>
            <a:off x="6396848" y="1940120"/>
            <a:ext cx="2748712" cy="842414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01FAB910-5662-4F2A-AB10-533ACEACC740}"/>
              </a:ext>
            </a:extLst>
          </p:cNvPr>
          <p:cNvSpPr/>
          <p:nvPr/>
        </p:nvSpPr>
        <p:spPr>
          <a:xfrm>
            <a:off x="6432993" y="2794436"/>
            <a:ext cx="2748712" cy="836536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E6061D-E055-4695-B6C2-9FE8E34B727F}"/>
              </a:ext>
            </a:extLst>
          </p:cNvPr>
          <p:cNvSpPr txBox="1"/>
          <p:nvPr/>
        </p:nvSpPr>
        <p:spPr>
          <a:xfrm>
            <a:off x="6940269" y="2185524"/>
            <a:ext cx="166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Fase dispersa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E159105-4272-4F5D-89A5-4D4F4CD468CC}"/>
              </a:ext>
            </a:extLst>
          </p:cNvPr>
          <p:cNvSpPr txBox="1"/>
          <p:nvPr/>
        </p:nvSpPr>
        <p:spPr>
          <a:xfrm>
            <a:off x="6773080" y="3011307"/>
            <a:ext cx="206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Fase disperdente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DFC00883-616D-4F70-BBAC-D570F83DD32C}"/>
              </a:ext>
            </a:extLst>
          </p:cNvPr>
          <p:cNvSpPr/>
          <p:nvPr/>
        </p:nvSpPr>
        <p:spPr>
          <a:xfrm>
            <a:off x="2091855" y="2257170"/>
            <a:ext cx="2583635" cy="1135879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Miscele eterogene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più o meno stabili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nel tempo</a:t>
            </a:r>
          </a:p>
        </p:txBody>
      </p:sp>
    </p:spTree>
    <p:extLst>
      <p:ext uri="{BB962C8B-B14F-4D97-AF65-F5344CB8AC3E}">
        <p14:creationId xmlns:p14="http://schemas.microsoft.com/office/powerpoint/2010/main" val="337690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B12D19-E8BB-4907-8635-84E72F9C6001}"/>
              </a:ext>
            </a:extLst>
          </p:cNvPr>
          <p:cNvSpPr txBox="1"/>
          <p:nvPr/>
        </p:nvSpPr>
        <p:spPr>
          <a:xfrm>
            <a:off x="3773404" y="1406315"/>
            <a:ext cx="4645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CLASSIFICAZIONE</a:t>
            </a:r>
          </a:p>
        </p:txBody>
      </p:sp>
      <p:graphicFrame>
        <p:nvGraphicFramePr>
          <p:cNvPr id="15" name="Tabella 17">
            <a:extLst>
              <a:ext uri="{FF2B5EF4-FFF2-40B4-BE49-F238E27FC236}">
                <a16:creationId xmlns:a16="http://schemas.microsoft.com/office/drawing/2014/main" id="{60785F85-3097-43A0-A9AA-4C9022A94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035953"/>
              </p:ext>
            </p:extLst>
          </p:nvPr>
        </p:nvGraphicFramePr>
        <p:xfrm>
          <a:off x="385650" y="2646087"/>
          <a:ext cx="5184800" cy="277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097">
                  <a:extLst>
                    <a:ext uri="{9D8B030D-6E8A-4147-A177-3AD203B41FA5}">
                      <a16:colId xmlns:a16="http://schemas.microsoft.com/office/drawing/2014/main" val="3024773164"/>
                    </a:ext>
                  </a:extLst>
                </a:gridCol>
                <a:gridCol w="2573703">
                  <a:extLst>
                    <a:ext uri="{9D8B030D-6E8A-4147-A177-3AD203B41FA5}">
                      <a16:colId xmlns:a16="http://schemas.microsoft.com/office/drawing/2014/main" val="2302002257"/>
                    </a:ext>
                  </a:extLst>
                </a:gridCol>
              </a:tblGrid>
              <a:tr h="707237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Tipo di emulsione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Diametro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518757"/>
                  </a:ext>
                </a:extLst>
              </a:tr>
              <a:tr h="691995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Macroemulsione</a:t>
                      </a:r>
                      <a:endParaRPr lang="it-IT" sz="1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&gt;200 nm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419114"/>
                  </a:ext>
                </a:extLst>
              </a:tr>
              <a:tr h="687149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Nanoemulsione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100-200 nm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23663"/>
                  </a:ext>
                </a:extLst>
              </a:tr>
              <a:tr h="687149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Microemulsione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&lt;100 nm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308905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960DA3FF-9589-40F2-8CA6-725064DE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49" y="2069519"/>
            <a:ext cx="5577001" cy="3926665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280DE17-B69A-4DCB-A84F-EE4180F42514}"/>
              </a:ext>
            </a:extLst>
          </p:cNvPr>
          <p:cNvSpPr txBox="1"/>
          <p:nvPr/>
        </p:nvSpPr>
        <p:spPr>
          <a:xfrm>
            <a:off x="10658475" y="1380531"/>
            <a:ext cx="122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Due step 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279EDA67-4F70-4D7E-9ADF-BA91951E7461}"/>
              </a:ext>
            </a:extLst>
          </p:cNvPr>
          <p:cNvCxnSpPr/>
          <p:nvPr/>
        </p:nvCxnSpPr>
        <p:spPr>
          <a:xfrm flipH="1">
            <a:off x="9973382" y="1634837"/>
            <a:ext cx="742950" cy="386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02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A55C8D-C4DC-4B49-892E-CC325B0DD25A}"/>
              </a:ext>
            </a:extLst>
          </p:cNvPr>
          <p:cNvSpPr txBox="1"/>
          <p:nvPr/>
        </p:nvSpPr>
        <p:spPr>
          <a:xfrm>
            <a:off x="3836971" y="1325464"/>
            <a:ext cx="451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I TENSIOATTIVI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D9B3AE0-9FAB-48D2-B147-0302BAE1D0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8"/>
          <a:stretch/>
        </p:blipFill>
        <p:spPr>
          <a:xfrm>
            <a:off x="6269589" y="2066971"/>
            <a:ext cx="5695950" cy="35947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9406C98-5CA4-45D4-9E4E-5BE4E2337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3" y="2053849"/>
            <a:ext cx="5695950" cy="35947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2879CD-4812-4E82-90BA-B853D986D5C5}"/>
              </a:ext>
            </a:extLst>
          </p:cNvPr>
          <p:cNvSpPr txBox="1"/>
          <p:nvPr/>
        </p:nvSpPr>
        <p:spPr>
          <a:xfrm>
            <a:off x="226463" y="5715369"/>
            <a:ext cx="312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Fenomeni indesiderati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460752-0737-4D5B-A9D9-569D3F3C8182}"/>
              </a:ext>
            </a:extLst>
          </p:cNvPr>
          <p:cNvSpPr txBox="1"/>
          <p:nvPr/>
        </p:nvSpPr>
        <p:spPr>
          <a:xfrm>
            <a:off x="8315282" y="5798684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E147F8C-75C2-4B56-BEBD-FB3F3A98C31A}"/>
              </a:ext>
            </a:extLst>
          </p:cNvPr>
          <p:cNvSpPr txBox="1"/>
          <p:nvPr/>
        </p:nvSpPr>
        <p:spPr>
          <a:xfrm>
            <a:off x="8355029" y="5728105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/>
              <a:t>Hydrophilic</a:t>
            </a:r>
            <a:r>
              <a:rPr lang="it-IT" dirty="0"/>
              <a:t> </a:t>
            </a:r>
            <a:r>
              <a:rPr lang="it-IT" dirty="0" err="1"/>
              <a:t>Lipophilic</a:t>
            </a:r>
            <a:r>
              <a:rPr lang="it-IT" dirty="0"/>
              <a:t> Balance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03FCDD8-28A7-496F-B2C4-073AF6C514FA}"/>
              </a:ext>
            </a:extLst>
          </p:cNvPr>
          <p:cNvSpPr txBox="1"/>
          <p:nvPr/>
        </p:nvSpPr>
        <p:spPr>
          <a:xfrm>
            <a:off x="6365164" y="2080656"/>
            <a:ext cx="158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Testa polare idrofila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F173332-16DE-479F-8DDB-58C309BD8652}"/>
              </a:ext>
            </a:extLst>
          </p:cNvPr>
          <p:cNvCxnSpPr>
            <a:cxnSpLocks/>
          </p:cNvCxnSpPr>
          <p:nvPr/>
        </p:nvCxnSpPr>
        <p:spPr>
          <a:xfrm>
            <a:off x="7781925" y="2249933"/>
            <a:ext cx="573104" cy="2932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FD4D994-6FBA-4B74-BD79-906935265543}"/>
              </a:ext>
            </a:extLst>
          </p:cNvPr>
          <p:cNvSpPr txBox="1"/>
          <p:nvPr/>
        </p:nvSpPr>
        <p:spPr>
          <a:xfrm>
            <a:off x="6456389" y="5084139"/>
            <a:ext cx="139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Coda apolare idrofoba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56B162F5-55DE-4B56-B404-1C3E48B90488}"/>
              </a:ext>
            </a:extLst>
          </p:cNvPr>
          <p:cNvCxnSpPr>
            <a:stCxn id="20" idx="3"/>
          </p:cNvCxnSpPr>
          <p:nvPr/>
        </p:nvCxnSpPr>
        <p:spPr>
          <a:xfrm flipV="1">
            <a:off x="7854425" y="4781430"/>
            <a:ext cx="460200" cy="5950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A60F11A-04A0-4B67-A07C-5249BF0C356C}"/>
              </a:ext>
            </a:extLst>
          </p:cNvPr>
          <p:cNvCxnSpPr/>
          <p:nvPr/>
        </p:nvCxnSpPr>
        <p:spPr>
          <a:xfrm>
            <a:off x="309675" y="1800225"/>
            <a:ext cx="0" cy="266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0C5D2819-CADA-4B4E-AF8A-8E94EBBE4F0A}"/>
              </a:ext>
            </a:extLst>
          </p:cNvPr>
          <p:cNvCxnSpPr/>
          <p:nvPr/>
        </p:nvCxnSpPr>
        <p:spPr>
          <a:xfrm>
            <a:off x="309675" y="1800225"/>
            <a:ext cx="1447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8358A38A-BFD5-4CE6-9E4C-8523A65648A4}"/>
              </a:ext>
            </a:extLst>
          </p:cNvPr>
          <p:cNvCxnSpPr/>
          <p:nvPr/>
        </p:nvCxnSpPr>
        <p:spPr>
          <a:xfrm>
            <a:off x="1757475" y="1787029"/>
            <a:ext cx="0" cy="266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0954C34-38D4-4544-90EA-32863CBB2B40}"/>
              </a:ext>
            </a:extLst>
          </p:cNvPr>
          <p:cNvCxnSpPr>
            <a:cxnSpLocks/>
          </p:cNvCxnSpPr>
          <p:nvPr/>
        </p:nvCxnSpPr>
        <p:spPr>
          <a:xfrm>
            <a:off x="1033574" y="1695450"/>
            <a:ext cx="0" cy="104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8496BDA-051D-447E-9DF2-26E8D3974010}"/>
              </a:ext>
            </a:extLst>
          </p:cNvPr>
          <p:cNvSpPr txBox="1"/>
          <p:nvPr/>
        </p:nvSpPr>
        <p:spPr>
          <a:xfrm>
            <a:off x="262050" y="1388696"/>
            <a:ext cx="154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Aggregazione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328056D3-395E-4E6E-A262-AF1B8A08A9F9}"/>
              </a:ext>
            </a:extLst>
          </p:cNvPr>
          <p:cNvCxnSpPr>
            <a:cxnSpLocks/>
          </p:cNvCxnSpPr>
          <p:nvPr/>
        </p:nvCxnSpPr>
        <p:spPr>
          <a:xfrm>
            <a:off x="3659420" y="5553442"/>
            <a:ext cx="826855" cy="400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1E710C21-A01D-4177-9A71-D9AA69845ADC}"/>
              </a:ext>
            </a:extLst>
          </p:cNvPr>
          <p:cNvCxnSpPr>
            <a:cxnSpLocks/>
          </p:cNvCxnSpPr>
          <p:nvPr/>
        </p:nvCxnSpPr>
        <p:spPr>
          <a:xfrm flipH="1">
            <a:off x="4673075" y="5641044"/>
            <a:ext cx="422730" cy="312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F774338-51CB-4323-9FBE-4887C5E42234}"/>
              </a:ext>
            </a:extLst>
          </p:cNvPr>
          <p:cNvSpPr txBox="1"/>
          <p:nvPr/>
        </p:nvSpPr>
        <p:spPr>
          <a:xfrm>
            <a:off x="4177424" y="5877106"/>
            <a:ext cx="1226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Densità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E3B6D14-2972-4A24-8DE8-280E54D49A48}"/>
              </a:ext>
            </a:extLst>
          </p:cNvPr>
          <p:cNvSpPr txBox="1"/>
          <p:nvPr/>
        </p:nvSpPr>
        <p:spPr>
          <a:xfrm>
            <a:off x="3002641" y="1581885"/>
            <a:ext cx="59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Δ</a:t>
            </a:r>
            <a:r>
              <a:rPr lang="it-IT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Pc</a:t>
            </a:r>
            <a:endParaRPr lang="it-IT" sz="1600" dirty="0"/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CE597B6A-C4DA-42D0-B69F-3FACCFDDCC63}"/>
              </a:ext>
            </a:extLst>
          </p:cNvPr>
          <p:cNvCxnSpPr>
            <a:cxnSpLocks/>
          </p:cNvCxnSpPr>
          <p:nvPr/>
        </p:nvCxnSpPr>
        <p:spPr>
          <a:xfrm>
            <a:off x="3478443" y="1839611"/>
            <a:ext cx="837748" cy="332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568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360CF0-4B20-4168-953A-F610049062FE}"/>
              </a:ext>
            </a:extLst>
          </p:cNvPr>
          <p:cNvSpPr txBox="1"/>
          <p:nvPr/>
        </p:nvSpPr>
        <p:spPr>
          <a:xfrm>
            <a:off x="3015465" y="1431169"/>
            <a:ext cx="5953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TIPOLOGIA DI TENSIOATTIVI</a:t>
            </a:r>
          </a:p>
        </p:txBody>
      </p: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79B6D7F2-CF34-4673-A0E8-CD8527B2C852}"/>
              </a:ext>
            </a:extLst>
          </p:cNvPr>
          <p:cNvCxnSpPr>
            <a:cxnSpLocks/>
          </p:cNvCxnSpPr>
          <p:nvPr/>
        </p:nvCxnSpPr>
        <p:spPr>
          <a:xfrm>
            <a:off x="5974304" y="1886377"/>
            <a:ext cx="1457455" cy="352037"/>
          </a:xfrm>
          <a:prstGeom prst="bentConnector3">
            <a:avLst>
              <a:gd name="adj1" fmla="val 50000"/>
            </a:avLst>
          </a:prstGeom>
          <a:ln w="12700" cap="rnd" cmpd="sng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161A44F0-7580-4483-824D-6F8F084E26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10073" y="1887626"/>
            <a:ext cx="1562080" cy="352037"/>
          </a:xfrm>
          <a:prstGeom prst="bentConnector3">
            <a:avLst/>
          </a:prstGeom>
          <a:ln w="12700" cap="rnd">
            <a:solidFill>
              <a:schemeClr val="tx1"/>
            </a:solidFill>
            <a:round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CC1D8C8-9848-4387-9514-0FD8A4B55F24}"/>
              </a:ext>
            </a:extLst>
          </p:cNvPr>
          <p:cNvSpPr txBox="1"/>
          <p:nvPr/>
        </p:nvSpPr>
        <p:spPr>
          <a:xfrm>
            <a:off x="7431759" y="2013589"/>
            <a:ext cx="461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Ionici - </a:t>
            </a:r>
            <a:r>
              <a:rPr lang="it-IT" sz="1600" dirty="0"/>
              <a:t>Repulsione elettrostatica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215361-1B14-4D97-A62E-4B4F20608548}"/>
              </a:ext>
            </a:extLst>
          </p:cNvPr>
          <p:cNvSpPr txBox="1"/>
          <p:nvPr/>
        </p:nvSpPr>
        <p:spPr>
          <a:xfrm>
            <a:off x="2545401" y="2013589"/>
            <a:ext cx="189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/>
              <a:t>- Non ionici</a:t>
            </a:r>
          </a:p>
        </p:txBody>
      </p:sp>
      <p:pic>
        <p:nvPicPr>
          <p:cNvPr id="24" name="Immagine 23" descr="Immagine che contiene natura&#10;&#10;Descrizione generata automaticamente">
            <a:extLst>
              <a:ext uri="{FF2B5EF4-FFF2-40B4-BE49-F238E27FC236}">
                <a16:creationId xmlns:a16="http://schemas.microsoft.com/office/drawing/2014/main" id="{3764A7FC-1AE2-4011-B669-D31AA1775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" r="8529"/>
          <a:stretch/>
        </p:blipFill>
        <p:spPr>
          <a:xfrm>
            <a:off x="300145" y="2888389"/>
            <a:ext cx="3033605" cy="1649418"/>
          </a:xfrm>
          <a:prstGeom prst="rect">
            <a:avLst/>
          </a:prstGeom>
          <a:noFill/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F0D3003-9BBA-4482-8D88-16A562FE4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24" y="2905715"/>
            <a:ext cx="1650869" cy="1278942"/>
          </a:xfrm>
          <a:prstGeom prst="rect">
            <a:avLst/>
          </a:prstGeom>
          <a:noFill/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5FAAA849-4569-4278-A209-D963BFA13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46" y="4606437"/>
            <a:ext cx="3223771" cy="1386956"/>
          </a:xfrm>
          <a:prstGeom prst="rect">
            <a:avLst/>
          </a:prstGeom>
          <a:noFill/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7B96C8DA-0AAF-4B57-9232-B397E45B7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780" y="4455398"/>
            <a:ext cx="1312153" cy="1534975"/>
          </a:xfrm>
          <a:prstGeom prst="rect">
            <a:avLst/>
          </a:prstGeom>
          <a:noFill/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6040D02-B8A9-4226-864B-3739884DA205}"/>
              </a:ext>
            </a:extLst>
          </p:cNvPr>
          <p:cNvSpPr txBox="1"/>
          <p:nvPr/>
        </p:nvSpPr>
        <p:spPr>
          <a:xfrm>
            <a:off x="3389067" y="2920757"/>
            <a:ext cx="23886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 err="1"/>
              <a:t>Tween</a:t>
            </a:r>
            <a:r>
              <a:rPr lang="it-IT" i="1" u="sng" dirty="0"/>
              <a:t> 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Sintetico, denso, giallo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Solubile in H2O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Ind</a:t>
            </a:r>
            <a:r>
              <a:rPr lang="it-IT" sz="1400" dirty="0"/>
              <a:t>. Alimentare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Covid19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5449A55-0542-45F6-BDD2-7F6431BD691D}"/>
              </a:ext>
            </a:extLst>
          </p:cNvPr>
          <p:cNvSpPr txBox="1"/>
          <p:nvPr/>
        </p:nvSpPr>
        <p:spPr>
          <a:xfrm>
            <a:off x="8566331" y="2821911"/>
            <a:ext cx="2800563" cy="144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/>
              <a:t>Alcol </a:t>
            </a:r>
            <a:r>
              <a:rPr lang="it-IT" i="1" u="sng" dirty="0" err="1"/>
              <a:t>Polivinilivo</a:t>
            </a:r>
            <a:r>
              <a:rPr lang="it-IT" i="1" u="sng" dirty="0"/>
              <a:t> (PVA)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Polimero sintetico, bianco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Solubile in H2O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Cristalli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Biocompatibile, bassa tossicità </a:t>
            </a:r>
            <a:r>
              <a:rPr lang="it-IT" sz="1400" dirty="0">
                <a:ea typeface="Cambria Math" panose="02040503050406030204" pitchFamily="18" charset="0"/>
              </a:rPr>
              <a:t>→ Campo medico</a:t>
            </a:r>
            <a:r>
              <a:rPr lang="it-IT" sz="1400" dirty="0"/>
              <a:t> 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67D55E0-D8C9-4F43-B54E-40BAE142051D}"/>
              </a:ext>
            </a:extLst>
          </p:cNvPr>
          <p:cNvSpPr txBox="1"/>
          <p:nvPr/>
        </p:nvSpPr>
        <p:spPr>
          <a:xfrm>
            <a:off x="328249" y="4543823"/>
            <a:ext cx="2211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 err="1"/>
              <a:t>Pluronic</a:t>
            </a:r>
            <a:endParaRPr lang="it-IT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Copolimero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Catena centrale idrofoba, 2 catene laterali idrofile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Ind</a:t>
            </a:r>
            <a:r>
              <a:rPr lang="it-IT" sz="1400" dirty="0"/>
              <a:t>. farmaceutica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0CAF9BE-0BE7-400A-A45F-E98497F0C8A4}"/>
              </a:ext>
            </a:extLst>
          </p:cNvPr>
          <p:cNvSpPr txBox="1"/>
          <p:nvPr/>
        </p:nvSpPr>
        <p:spPr>
          <a:xfrm>
            <a:off x="6401608" y="4510124"/>
            <a:ext cx="2933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u="sng" dirty="0"/>
              <a:t>Polivinilpirrolidone (PVP)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Polimero, </a:t>
            </a:r>
            <a:r>
              <a:rPr lang="it-IT" sz="1400" dirty="0" err="1"/>
              <a:t>prop</a:t>
            </a:r>
            <a:r>
              <a:rPr lang="it-IT" sz="1400" dirty="0"/>
              <a:t>, fluorescenti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Solubile in H2O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Polvere igroscopica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Campo medico (+ Iodio, chirurgico)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23F664-A18D-45B8-9C07-779E34985B99}"/>
              </a:ext>
            </a:extLst>
          </p:cNvPr>
          <p:cNvSpPr txBox="1"/>
          <p:nvPr/>
        </p:nvSpPr>
        <p:spPr>
          <a:xfrm>
            <a:off x="1490010" y="1822915"/>
            <a:ext cx="1892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Fluttuazioni termiche</a:t>
            </a:r>
          </a:p>
          <a:p>
            <a:r>
              <a:rPr lang="it-IT" sz="1600" dirty="0"/>
              <a:t>Idratazione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876FF0B-7438-4968-885D-EE602B48DD03}"/>
              </a:ext>
            </a:extLst>
          </p:cNvPr>
          <p:cNvSpPr/>
          <p:nvPr/>
        </p:nvSpPr>
        <p:spPr>
          <a:xfrm>
            <a:off x="176992" y="2778560"/>
            <a:ext cx="5600700" cy="1528737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770673E-1A8E-4FAD-B7C3-9045F243D12B}"/>
              </a:ext>
            </a:extLst>
          </p:cNvPr>
          <p:cNvSpPr/>
          <p:nvPr/>
        </p:nvSpPr>
        <p:spPr>
          <a:xfrm>
            <a:off x="6168240" y="2783731"/>
            <a:ext cx="5600700" cy="152356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7767280-5C67-41D5-943E-C91677206D5C}"/>
              </a:ext>
            </a:extLst>
          </p:cNvPr>
          <p:cNvSpPr/>
          <p:nvPr/>
        </p:nvSpPr>
        <p:spPr>
          <a:xfrm>
            <a:off x="176992" y="4455029"/>
            <a:ext cx="5600700" cy="1590440"/>
          </a:xfrm>
          <a:prstGeom prst="rect">
            <a:avLst/>
          </a:prstGeom>
          <a:noFill/>
          <a:ln w="6350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9F2EB26-2F14-4F86-AD83-6AC7199B3CA1}"/>
              </a:ext>
            </a:extLst>
          </p:cNvPr>
          <p:cNvSpPr/>
          <p:nvPr/>
        </p:nvSpPr>
        <p:spPr>
          <a:xfrm>
            <a:off x="6168239" y="4455028"/>
            <a:ext cx="5600700" cy="1590442"/>
          </a:xfrm>
          <a:prstGeom prst="rect">
            <a:avLst/>
          </a:prstGeom>
          <a:solidFill>
            <a:srgbClr val="19FF24">
              <a:alpha val="40000"/>
            </a:srgbClr>
          </a:solidFill>
          <a:ln w="63500">
            <a:solidFill>
              <a:srgbClr val="19F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846A4AB-292C-4C31-A7D6-4748E8E7939B}"/>
              </a:ext>
            </a:extLst>
          </p:cNvPr>
          <p:cNvCxnSpPr/>
          <p:nvPr/>
        </p:nvCxnSpPr>
        <p:spPr>
          <a:xfrm>
            <a:off x="3669434" y="2369127"/>
            <a:ext cx="0" cy="284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759CF24-0729-4C61-8FAB-6FE5D5EFBA0E}"/>
              </a:ext>
            </a:extLst>
          </p:cNvPr>
          <p:cNvCxnSpPr>
            <a:cxnSpLocks/>
          </p:cNvCxnSpPr>
          <p:nvPr/>
        </p:nvCxnSpPr>
        <p:spPr>
          <a:xfrm>
            <a:off x="8011391" y="2400300"/>
            <a:ext cx="0" cy="2536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09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5D6C41-DD0B-49CA-B6BC-B61508BBA799}"/>
              </a:ext>
            </a:extLst>
          </p:cNvPr>
          <p:cNvSpPr txBox="1"/>
          <p:nvPr/>
        </p:nvSpPr>
        <p:spPr>
          <a:xfrm>
            <a:off x="3158340" y="1256537"/>
            <a:ext cx="566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TECNICHE DI PRODUZIONE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FD27BB1-A58E-4651-8B9D-F4D1A100EAE7}"/>
              </a:ext>
            </a:extLst>
          </p:cNvPr>
          <p:cNvCxnSpPr>
            <a:cxnSpLocks/>
          </p:cNvCxnSpPr>
          <p:nvPr/>
        </p:nvCxnSpPr>
        <p:spPr>
          <a:xfrm flipV="1">
            <a:off x="2341921" y="2191082"/>
            <a:ext cx="1086750" cy="285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62D2969-E9FE-4143-9840-E0044E41A603}"/>
              </a:ext>
            </a:extLst>
          </p:cNvPr>
          <p:cNvCxnSpPr/>
          <p:nvPr/>
        </p:nvCxnSpPr>
        <p:spPr>
          <a:xfrm>
            <a:off x="2341921" y="2629875"/>
            <a:ext cx="1086750" cy="161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9B37D96-FE84-40AB-9059-C0B4CF79F733}"/>
              </a:ext>
            </a:extLst>
          </p:cNvPr>
          <p:cNvSpPr txBox="1"/>
          <p:nvPr/>
        </p:nvSpPr>
        <p:spPr>
          <a:xfrm>
            <a:off x="3376466" y="2628933"/>
            <a:ext cx="4509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sng" dirty="0"/>
              <a:t>Metodi ad alta energia </a:t>
            </a:r>
            <a:r>
              <a:rPr lang="it-IT" sz="1600" dirty="0"/>
              <a:t>– dispositivi meccanici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B00C407-F6F5-4505-8D56-078967573494}"/>
              </a:ext>
            </a:extLst>
          </p:cNvPr>
          <p:cNvSpPr txBox="1"/>
          <p:nvPr/>
        </p:nvSpPr>
        <p:spPr>
          <a:xfrm>
            <a:off x="3376465" y="2015665"/>
            <a:ext cx="4347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sng" dirty="0"/>
              <a:t>Metodi a bassa energia </a:t>
            </a:r>
            <a:r>
              <a:rPr lang="it-IT" sz="1600" dirty="0"/>
              <a:t>– potenziale chimico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E60ABD2D-2F17-4672-B8C3-7167EC562A46}"/>
              </a:ext>
            </a:extLst>
          </p:cNvPr>
          <p:cNvCxnSpPr>
            <a:cxnSpLocks/>
          </p:cNvCxnSpPr>
          <p:nvPr/>
        </p:nvCxnSpPr>
        <p:spPr>
          <a:xfrm flipV="1">
            <a:off x="7723546" y="2036301"/>
            <a:ext cx="1034544" cy="1620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3D10F5DF-2C23-40C1-987D-CAA6BD899A3D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723546" y="2184942"/>
            <a:ext cx="1034544" cy="2103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514B77C-7F29-405B-AE78-F005353EB80A}"/>
              </a:ext>
            </a:extLst>
          </p:cNvPr>
          <p:cNvSpPr txBox="1"/>
          <p:nvPr/>
        </p:nvSpPr>
        <p:spPr>
          <a:xfrm>
            <a:off x="8758090" y="188792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Termici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6613DF-AFD8-4392-8F29-E939116432EF}"/>
              </a:ext>
            </a:extLst>
          </p:cNvPr>
          <p:cNvSpPr txBox="1"/>
          <p:nvPr/>
        </p:nvSpPr>
        <p:spPr>
          <a:xfrm>
            <a:off x="8758090" y="2214960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Isotermici</a:t>
            </a: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9CB2627A-86CB-4749-A407-09E70D139C09}"/>
              </a:ext>
            </a:extLst>
          </p:cNvPr>
          <p:cNvCxnSpPr>
            <a:stCxn id="16" idx="3"/>
          </p:cNvCxnSpPr>
          <p:nvPr/>
        </p:nvCxnSpPr>
        <p:spPr>
          <a:xfrm>
            <a:off x="7885471" y="2798210"/>
            <a:ext cx="4476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3C54C6E3-6F2C-48AA-9866-94D1C8F03E5A}"/>
              </a:ext>
            </a:extLst>
          </p:cNvPr>
          <p:cNvCxnSpPr/>
          <p:nvPr/>
        </p:nvCxnSpPr>
        <p:spPr>
          <a:xfrm>
            <a:off x="8333146" y="2791800"/>
            <a:ext cx="0" cy="404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magine 3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D33D6C25-5A97-48EC-A79A-B6521385B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3" y="3823552"/>
            <a:ext cx="1506259" cy="1412118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B3E2F-95B3-47A2-ACE1-13C8839C8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42" y="3823552"/>
            <a:ext cx="1506259" cy="1412118"/>
          </a:xfrm>
          <a:prstGeom prst="rect">
            <a:avLst/>
          </a:prstGeom>
        </p:spPr>
      </p:pic>
      <p:pic>
        <p:nvPicPr>
          <p:cNvPr id="41" name="Immagine 40" descr="Immagine che contiene albero, lampada&#10;&#10;Descrizione generata automaticamente">
            <a:extLst>
              <a:ext uri="{FF2B5EF4-FFF2-40B4-BE49-F238E27FC236}">
                <a16:creationId xmlns:a16="http://schemas.microsoft.com/office/drawing/2014/main" id="{E105A5AC-8FFD-4761-8758-5C9DD2B49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00" y="3823552"/>
            <a:ext cx="1506260" cy="1412119"/>
          </a:xfrm>
          <a:prstGeom prst="rect">
            <a:avLst/>
          </a:prstGeom>
        </p:spPr>
      </p:pic>
      <p:pic>
        <p:nvPicPr>
          <p:cNvPr id="43" name="Immagine 42" descr="Immagine che contiene utensile da cucina, filtro, microfono&#10;&#10;Descrizione generata automaticamente">
            <a:extLst>
              <a:ext uri="{FF2B5EF4-FFF2-40B4-BE49-F238E27FC236}">
                <a16:creationId xmlns:a16="http://schemas.microsoft.com/office/drawing/2014/main" id="{D2596116-E187-4A0B-8A90-DEBE4083A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988" y="4986869"/>
            <a:ext cx="1632809" cy="1063225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5E7D831B-BFB8-497C-B333-52696587F1B4}"/>
              </a:ext>
            </a:extLst>
          </p:cNvPr>
          <p:cNvSpPr txBox="1"/>
          <p:nvPr/>
        </p:nvSpPr>
        <p:spPr>
          <a:xfrm>
            <a:off x="4882723" y="4013524"/>
            <a:ext cx="5175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Rotore, costituito da più lame, alloggiato nello statore costituito da fori.</a:t>
            </a:r>
          </a:p>
          <a:p>
            <a:r>
              <a:rPr lang="it-IT" sz="1600" dirty="0"/>
              <a:t>Particelle risucchiate in modo assiale nella cella, espulse in modo radiale.</a:t>
            </a: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EA7FEA59-2FFF-42CE-8BFB-5C5DAAB7731A}"/>
              </a:ext>
            </a:extLst>
          </p:cNvPr>
          <p:cNvCxnSpPr>
            <a:cxnSpLocks/>
          </p:cNvCxnSpPr>
          <p:nvPr/>
        </p:nvCxnSpPr>
        <p:spPr>
          <a:xfrm flipV="1">
            <a:off x="9561443" y="5772625"/>
            <a:ext cx="776049" cy="228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A29A929-792E-40F2-9805-2B0BB7C6A6A0}"/>
              </a:ext>
            </a:extLst>
          </p:cNvPr>
          <p:cNvSpPr txBox="1"/>
          <p:nvPr/>
        </p:nvSpPr>
        <p:spPr>
          <a:xfrm>
            <a:off x="5358477" y="5803422"/>
            <a:ext cx="422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Setaccio emulsionante – emulsioni L/L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D2AC623-2B60-47BD-843E-3DD7B76E307D}"/>
              </a:ext>
            </a:extLst>
          </p:cNvPr>
          <p:cNvSpPr/>
          <p:nvPr/>
        </p:nvSpPr>
        <p:spPr>
          <a:xfrm>
            <a:off x="466645" y="2036301"/>
            <a:ext cx="1815964" cy="10312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EE619C-F5A8-40C1-9E2E-F188DB7626E5}"/>
              </a:ext>
            </a:extLst>
          </p:cNvPr>
          <p:cNvSpPr txBox="1"/>
          <p:nvPr/>
        </p:nvSpPr>
        <p:spPr>
          <a:xfrm>
            <a:off x="568734" y="2232950"/>
            <a:ext cx="161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ea typeface="Cambria Math" panose="02040503050406030204" pitchFamily="18" charset="0"/>
              </a:rPr>
              <a:t>Δ</a:t>
            </a:r>
            <a:r>
              <a:rPr lang="it-IT" dirty="0">
                <a:ea typeface="Cambria Math" panose="02040503050406030204" pitchFamily="18" charset="0"/>
              </a:rPr>
              <a:t>G emulsione </a:t>
            </a:r>
          </a:p>
          <a:p>
            <a:pPr algn="ctr"/>
            <a:r>
              <a:rPr lang="it-IT" dirty="0">
                <a:ea typeface="Cambria Math" panose="02040503050406030204" pitchFamily="18" charset="0"/>
              </a:rPr>
              <a:t>&gt; </a:t>
            </a:r>
            <a:r>
              <a:rPr lang="el-GR" dirty="0">
                <a:ea typeface="Cambria Math" panose="02040503050406030204" pitchFamily="18" charset="0"/>
              </a:rPr>
              <a:t>Δ</a:t>
            </a:r>
            <a:r>
              <a:rPr lang="it-IT" dirty="0">
                <a:ea typeface="Cambria Math" panose="02040503050406030204" pitchFamily="18" charset="0"/>
              </a:rPr>
              <a:t>G fasi</a:t>
            </a:r>
            <a:endParaRPr lang="it-IT" dirty="0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35CCAE99-CCA1-4137-B3A1-8B069B6FC17C}"/>
              </a:ext>
            </a:extLst>
          </p:cNvPr>
          <p:cNvSpPr/>
          <p:nvPr/>
        </p:nvSpPr>
        <p:spPr>
          <a:xfrm>
            <a:off x="4723759" y="3195973"/>
            <a:ext cx="5857831" cy="655735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EMULSIONATORE ROTORE STATORE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F97252F-C1E3-48F6-A6C1-EBD657D4DF1F}"/>
              </a:ext>
            </a:extLst>
          </p:cNvPr>
          <p:cNvSpPr txBox="1"/>
          <p:nvPr/>
        </p:nvSpPr>
        <p:spPr>
          <a:xfrm>
            <a:off x="843531" y="5276670"/>
            <a:ext cx="66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Urto contro le pareti + Forze da taglio tra rotore e statore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BCA2D42A-6E33-4569-9FF0-28A797A6BEAF}"/>
              </a:ext>
            </a:extLst>
          </p:cNvPr>
          <p:cNvCxnSpPr>
            <a:cxnSpLocks/>
          </p:cNvCxnSpPr>
          <p:nvPr/>
        </p:nvCxnSpPr>
        <p:spPr>
          <a:xfrm flipH="1" flipV="1">
            <a:off x="2858399" y="4576245"/>
            <a:ext cx="442690" cy="768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46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A505E4-85B0-4D44-993E-5CB24C787FFD}"/>
              </a:ext>
            </a:extLst>
          </p:cNvPr>
          <p:cNvSpPr txBox="1"/>
          <p:nvPr/>
        </p:nvSpPr>
        <p:spPr>
          <a:xfrm>
            <a:off x="2620178" y="1425366"/>
            <a:ext cx="674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ESPERIENZA DI LABORATORIO</a:t>
            </a:r>
          </a:p>
        </p:txBody>
      </p:sp>
      <p:graphicFrame>
        <p:nvGraphicFramePr>
          <p:cNvPr id="7" name="Tabella 7">
            <a:extLst>
              <a:ext uri="{FF2B5EF4-FFF2-40B4-BE49-F238E27FC236}">
                <a16:creationId xmlns:a16="http://schemas.microsoft.com/office/drawing/2014/main" id="{D484F525-6A76-48B9-B58D-3C29653BF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251121"/>
              </p:ext>
            </p:extLst>
          </p:nvPr>
        </p:nvGraphicFramePr>
        <p:xfrm>
          <a:off x="177131" y="2427890"/>
          <a:ext cx="4802067" cy="33832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593881">
                  <a:extLst>
                    <a:ext uri="{9D8B030D-6E8A-4147-A177-3AD203B41FA5}">
                      <a16:colId xmlns:a16="http://schemas.microsoft.com/office/drawing/2014/main" val="2107912345"/>
                    </a:ext>
                  </a:extLst>
                </a:gridCol>
                <a:gridCol w="1604093">
                  <a:extLst>
                    <a:ext uri="{9D8B030D-6E8A-4147-A177-3AD203B41FA5}">
                      <a16:colId xmlns:a16="http://schemas.microsoft.com/office/drawing/2014/main" val="185557703"/>
                    </a:ext>
                  </a:extLst>
                </a:gridCol>
                <a:gridCol w="1604093">
                  <a:extLst>
                    <a:ext uri="{9D8B030D-6E8A-4147-A177-3AD203B41FA5}">
                      <a16:colId xmlns:a16="http://schemas.microsoft.com/office/drawing/2014/main" val="746833922"/>
                    </a:ext>
                  </a:extLst>
                </a:gridCol>
              </a:tblGrid>
              <a:tr h="32788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Tensioattivo</a:t>
                      </a:r>
                      <a:endParaRPr lang="it-IT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Tempo</a:t>
                      </a:r>
                      <a:endParaRPr lang="it-IT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chemeClr val="tx1"/>
                          </a:solidFill>
                        </a:rPr>
                        <a:t>% TA (P/P)</a:t>
                      </a:r>
                      <a:endParaRPr lang="it-IT" sz="18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664472"/>
                  </a:ext>
                </a:extLst>
              </a:tr>
              <a:tr h="300564">
                <a:tc rowSpan="9"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Tween80</a:t>
                      </a:r>
                    </a:p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PVA</a:t>
                      </a:r>
                    </a:p>
                    <a:p>
                      <a:pPr algn="ctr"/>
                      <a:r>
                        <a:rPr lang="it-IT" sz="1600" dirty="0" err="1">
                          <a:solidFill>
                            <a:schemeClr val="tx1"/>
                          </a:solidFill>
                        </a:rPr>
                        <a:t>Pluronic</a:t>
                      </a:r>
                      <a:endParaRPr lang="it-IT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PVP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66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6 minuti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427533"/>
                  </a:ext>
                </a:extLst>
              </a:tr>
              <a:tr h="30056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99297"/>
                  </a:ext>
                </a:extLst>
              </a:tr>
              <a:tr h="30056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231390"/>
                  </a:ext>
                </a:extLst>
              </a:tr>
              <a:tr h="30056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10 minuti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690891"/>
                  </a:ext>
                </a:extLst>
              </a:tr>
              <a:tr h="30056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153371"/>
                  </a:ext>
                </a:extLst>
              </a:tr>
              <a:tr h="30056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01786"/>
                  </a:ext>
                </a:extLst>
              </a:tr>
              <a:tr h="30056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15 minuti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97852"/>
                  </a:ext>
                </a:extLst>
              </a:tr>
              <a:tr h="30056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567947"/>
                  </a:ext>
                </a:extLst>
              </a:tr>
              <a:tr h="300564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27688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47E6AB-3A19-49A0-919B-1EE6904B0E02}"/>
              </a:ext>
            </a:extLst>
          </p:cNvPr>
          <p:cNvSpPr txBox="1"/>
          <p:nvPr/>
        </p:nvSpPr>
        <p:spPr>
          <a:xfrm>
            <a:off x="1075622" y="2073315"/>
            <a:ext cx="219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Variabili operative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2A333D-F012-4D48-8BA4-7B9297D8CCE5}"/>
              </a:ext>
            </a:extLst>
          </p:cNvPr>
          <p:cNvSpPr txBox="1"/>
          <p:nvPr/>
        </p:nvSpPr>
        <p:spPr>
          <a:xfrm>
            <a:off x="8479738" y="2441325"/>
            <a:ext cx="326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Condizioni operative fissate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DF98D12-B217-4BE0-9C3D-3A48CF21B6F9}"/>
              </a:ext>
            </a:extLst>
          </p:cNvPr>
          <p:cNvCxnSpPr>
            <a:cxnSpLocks/>
          </p:cNvCxnSpPr>
          <p:nvPr/>
        </p:nvCxnSpPr>
        <p:spPr>
          <a:xfrm flipH="1">
            <a:off x="3471169" y="1948586"/>
            <a:ext cx="986531" cy="378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3B218A3-2631-48C6-87D4-9C5B1D87D2A3}"/>
              </a:ext>
            </a:extLst>
          </p:cNvPr>
          <p:cNvCxnSpPr>
            <a:cxnSpLocks/>
          </p:cNvCxnSpPr>
          <p:nvPr/>
        </p:nvCxnSpPr>
        <p:spPr>
          <a:xfrm>
            <a:off x="7515225" y="1948586"/>
            <a:ext cx="859481" cy="863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Tabella 20">
            <a:extLst>
              <a:ext uri="{FF2B5EF4-FFF2-40B4-BE49-F238E27FC236}">
                <a16:creationId xmlns:a16="http://schemas.microsoft.com/office/drawing/2014/main" id="{4B950471-FB51-4AD8-B672-12B8C5C9C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198034"/>
              </p:ext>
            </p:extLst>
          </p:nvPr>
        </p:nvGraphicFramePr>
        <p:xfrm>
          <a:off x="8374705" y="3005231"/>
          <a:ext cx="3640164" cy="31309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20082">
                  <a:extLst>
                    <a:ext uri="{9D8B030D-6E8A-4147-A177-3AD203B41FA5}">
                      <a16:colId xmlns:a16="http://schemas.microsoft.com/office/drawing/2014/main" val="722687566"/>
                    </a:ext>
                  </a:extLst>
                </a:gridCol>
                <a:gridCol w="1820082">
                  <a:extLst>
                    <a:ext uri="{9D8B030D-6E8A-4147-A177-3AD203B41FA5}">
                      <a16:colId xmlns:a16="http://schemas.microsoft.com/office/drawing/2014/main" val="1583232443"/>
                    </a:ext>
                  </a:extLst>
                </a:gridCol>
              </a:tblGrid>
              <a:tr h="1043658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</a:rPr>
                        <a:t>Fasi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</a:rPr>
                        <a:t>O/W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513740"/>
                  </a:ext>
                </a:extLst>
              </a:tr>
              <a:tr h="1043658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</a:rPr>
                        <a:t>Rapporto in base massica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</a:rPr>
                        <a:t>20/80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6526"/>
                  </a:ext>
                </a:extLst>
              </a:tr>
              <a:tr h="1043658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</a:rPr>
                        <a:t>Velocità rotazione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chemeClr val="tx1"/>
                          </a:solidFill>
                        </a:rPr>
                        <a:t>7000 </a:t>
                      </a:r>
                      <a:r>
                        <a:rPr lang="it-IT" b="0" dirty="0" err="1">
                          <a:solidFill>
                            <a:schemeClr val="tx1"/>
                          </a:solidFill>
                        </a:rPr>
                        <a:t>rpm</a:t>
                      </a:r>
                      <a:endParaRPr lang="it-IT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25885"/>
                  </a:ext>
                </a:extLst>
              </a:tr>
            </a:tbl>
          </a:graphicData>
        </a:graphic>
      </p:graphicFrame>
      <p:pic>
        <p:nvPicPr>
          <p:cNvPr id="21" name="Immagine 20" descr="Immagine che contiene interni, tazza&#10;&#10;Descrizione generata automaticamente">
            <a:extLst>
              <a:ext uri="{FF2B5EF4-FFF2-40B4-BE49-F238E27FC236}">
                <a16:creationId xmlns:a16="http://schemas.microsoft.com/office/drawing/2014/main" id="{01F74176-08A8-4A8F-93B5-05206F813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30" y="2175443"/>
            <a:ext cx="1472218" cy="2733972"/>
          </a:xfrm>
          <a:prstGeom prst="rect">
            <a:avLst/>
          </a:prstGeom>
        </p:spPr>
      </p:pic>
      <p:pic>
        <p:nvPicPr>
          <p:cNvPr id="23" name="Immagine 22" descr="Immagine che contiene testo, tazza, interni, bevanda&#10;&#10;Descrizione generata automaticamente">
            <a:extLst>
              <a:ext uri="{FF2B5EF4-FFF2-40B4-BE49-F238E27FC236}">
                <a16:creationId xmlns:a16="http://schemas.microsoft.com/office/drawing/2014/main" id="{EC479C78-0EDF-4C62-A7FD-0693982BC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7" y="3345694"/>
            <a:ext cx="1442765" cy="273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9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B76730-15D3-4B0F-8F64-52A5EC3AD1EE}"/>
              </a:ext>
            </a:extLst>
          </p:cNvPr>
          <p:cNvSpPr txBox="1"/>
          <p:nvPr/>
        </p:nvSpPr>
        <p:spPr>
          <a:xfrm>
            <a:off x="4723934" y="1282371"/>
            <a:ext cx="253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TWEEN80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BBF3889-F88B-41A9-A0E6-7482F12B6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89" y="2370379"/>
            <a:ext cx="5123835" cy="362607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407692C-83F0-4A98-81F2-67EE8CF31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85" y="1928702"/>
            <a:ext cx="6572629" cy="406775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8828ED0-DA68-4482-AAE5-DFE6B13281CA}"/>
              </a:ext>
            </a:extLst>
          </p:cNvPr>
          <p:cNvSpPr txBox="1"/>
          <p:nvPr/>
        </p:nvSpPr>
        <p:spPr>
          <a:xfrm>
            <a:off x="10442082" y="5688681"/>
            <a:ext cx="145514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100µm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A50948D7-7A15-4E45-A424-A371A2ECCDCA}"/>
              </a:ext>
            </a:extLst>
          </p:cNvPr>
          <p:cNvCxnSpPr>
            <a:cxnSpLocks/>
          </p:cNvCxnSpPr>
          <p:nvPr/>
        </p:nvCxnSpPr>
        <p:spPr>
          <a:xfrm>
            <a:off x="11089781" y="5860723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B14B59AC-5356-489C-B1E2-D2650941C88E}"/>
              </a:ext>
            </a:extLst>
          </p:cNvPr>
          <p:cNvCxnSpPr/>
          <p:nvPr/>
        </p:nvCxnSpPr>
        <p:spPr>
          <a:xfrm flipV="1">
            <a:off x="11089781" y="5778808"/>
            <a:ext cx="0" cy="1638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6F18A024-A873-4DA7-ACCF-25DDF3A05F25}"/>
              </a:ext>
            </a:extLst>
          </p:cNvPr>
          <p:cNvCxnSpPr/>
          <p:nvPr/>
        </p:nvCxnSpPr>
        <p:spPr>
          <a:xfrm flipV="1">
            <a:off x="11821301" y="5778808"/>
            <a:ext cx="0" cy="1638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DC774A-0E14-4FAE-B67B-E7DB71179027}"/>
              </a:ext>
            </a:extLst>
          </p:cNvPr>
          <p:cNvSpPr txBox="1"/>
          <p:nvPr/>
        </p:nvSpPr>
        <p:spPr>
          <a:xfrm>
            <a:off x="7938858" y="2060937"/>
            <a:ext cx="2792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Giorno 0 – emulsione fresca</a:t>
            </a:r>
          </a:p>
        </p:txBody>
      </p:sp>
    </p:spTree>
    <p:extLst>
      <p:ext uri="{BB962C8B-B14F-4D97-AF65-F5344CB8AC3E}">
        <p14:creationId xmlns:p14="http://schemas.microsoft.com/office/powerpoint/2010/main" val="251228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00B0F0"/>
            </a:gs>
            <a:gs pos="0">
              <a:schemeClr val="accent1">
                <a:alpha val="90000"/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A760720-0925-4367-A0D9-CC51E52F4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77" b="83643" l="23606" r="73048">
                        <a14:foregroundMark x1="30112" y1="37175" x2="30112" y2="37175"/>
                        <a14:foregroundMark x1="36617" y1="35874" x2="36617" y2="35874"/>
                        <a14:foregroundMark x1="42193" y1="36245" x2="42193" y2="36245"/>
                        <a14:foregroundMark x1="42193" y1="36245" x2="42193" y2="36245"/>
                        <a14:foregroundMark x1="42193" y1="36245" x2="42193" y2="36245"/>
                        <a14:foregroundMark x1="33457" y1="36803" x2="33457" y2="36803"/>
                        <a14:foregroundMark x1="33457" y1="36803" x2="33457" y2="36803"/>
                        <a14:foregroundMark x1="31970" y1="31413" x2="31970" y2="31413"/>
                        <a14:foregroundMark x1="31970" y1="31413" x2="31970" y2="31413"/>
                        <a14:foregroundMark x1="28810" y1="24164" x2="28810" y2="24164"/>
                        <a14:foregroundMark x1="34387" y1="25836" x2="34387" y2="25836"/>
                        <a14:foregroundMark x1="26766" y1="33643" x2="26766" y2="33643"/>
                        <a14:foregroundMark x1="28253" y1="26766" x2="28253" y2="26766"/>
                        <a14:foregroundMark x1="57993" y1="25093" x2="57993" y2="25093"/>
                        <a14:foregroundMark x1="66543" y1="26766" x2="66543" y2="26766"/>
                        <a14:foregroundMark x1="60409" y1="27138" x2="60409" y2="27138"/>
                        <a14:foregroundMark x1="61338" y1="37546" x2="61338" y2="37546"/>
                        <a14:foregroundMark x1="55948" y1="37546" x2="55948" y2="37546"/>
                        <a14:foregroundMark x1="55019" y1="35502" x2="55019" y2="35502"/>
                        <a14:foregroundMark x1="67286" y1="34758" x2="67286" y2="34758"/>
                        <a14:foregroundMark x1="24164" y1="23234" x2="24164" y2="23234"/>
                        <a14:foregroundMark x1="34015" y1="24535" x2="34015" y2="24535"/>
                        <a14:foregroundMark x1="58736" y1="25093" x2="58736" y2="25093"/>
                        <a14:foregroundMark x1="73420" y1="50000" x2="73420" y2="50000"/>
                        <a14:foregroundMark x1="24164" y1="23978" x2="24164" y2="23978"/>
                        <a14:foregroundMark x1="29554" y1="24907" x2="29554" y2="24907"/>
                        <a14:foregroundMark x1="48699" y1="81413" x2="48699" y2="81413"/>
                        <a14:foregroundMark x1="48699" y1="83643" x2="48699" y2="83643"/>
                        <a14:foregroundMark x1="28625" y1="24349" x2="28625" y2="24349"/>
                        <a14:foregroundMark x1="28439" y1="25836" x2="28439" y2="25836"/>
                        <a14:foregroundMark x1="36245" y1="26580" x2="36245" y2="26580"/>
                        <a14:foregroundMark x1="40149" y1="26394" x2="40149" y2="26394"/>
                        <a14:foregroundMark x1="43866" y1="25836" x2="43866" y2="25836"/>
                        <a14:foregroundMark x1="35688" y1="25836" x2="35688" y2="25836"/>
                        <a14:foregroundMark x1="38476" y1="26208" x2="38476" y2="26208"/>
                        <a14:foregroundMark x1="55576" y1="26580" x2="55576" y2="26580"/>
                        <a14:foregroundMark x1="61710" y1="26580" x2="61710" y2="26580"/>
                        <a14:foregroundMark x1="66914" y1="26208" x2="66914" y2="26208"/>
                        <a14:foregroundMark x1="63383" y1="24721" x2="63383" y2="24721"/>
                        <a14:foregroundMark x1="68401" y1="26022" x2="68401" y2="26022"/>
                        <a14:foregroundMark x1="67472" y1="36803" x2="67472" y2="36803"/>
                        <a14:foregroundMark x1="56506" y1="37732" x2="56506" y2="37732"/>
                        <a14:foregroundMark x1="56691" y1="34015" x2="56691" y2="34015"/>
                        <a14:foregroundMark x1="42565" y1="38848" x2="42565" y2="38848"/>
                        <a14:foregroundMark x1="34387" y1="36059" x2="34387" y2="36059"/>
                        <a14:foregroundMark x1="29368" y1="38476" x2="29368" y2="38476"/>
                        <a14:foregroundMark x1="49071" y1="51859" x2="49071" y2="51859"/>
                        <a14:foregroundMark x1="48699" y1="55204" x2="48699" y2="55204"/>
                        <a14:foregroundMark x1="51115" y1="60781" x2="51115" y2="6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7661" r="21583" b="11928"/>
          <a:stretch/>
        </p:blipFill>
        <p:spPr>
          <a:xfrm>
            <a:off x="385650" y="104048"/>
            <a:ext cx="886050" cy="10323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209B43-1495-411F-84CF-77ED089D3723}"/>
              </a:ext>
            </a:extLst>
          </p:cNvPr>
          <p:cNvSpPr txBox="1"/>
          <p:nvPr/>
        </p:nvSpPr>
        <p:spPr>
          <a:xfrm>
            <a:off x="4579388" y="396943"/>
            <a:ext cx="257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Scuola Politecnica 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226267-7746-457E-AD46-79A878867581}"/>
              </a:ext>
            </a:extLst>
          </p:cNvPr>
          <p:cNvSpPr txBox="1"/>
          <p:nvPr/>
        </p:nvSpPr>
        <p:spPr>
          <a:xfrm>
            <a:off x="3669434" y="68053"/>
            <a:ext cx="464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Università degli Studi di Genova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A36CB-5EC9-4615-ADA1-EE9A7047560D}"/>
              </a:ext>
            </a:extLst>
          </p:cNvPr>
          <p:cNvSpPr txBox="1"/>
          <p:nvPr/>
        </p:nvSpPr>
        <p:spPr>
          <a:xfrm>
            <a:off x="1639200" y="721795"/>
            <a:ext cx="870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Dipartimento di Ingegneria Civile, Chimica e Ambientale (DICCA)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D583A67-6F8B-45E5-A8A4-2CAF4213F8E6}"/>
              </a:ext>
            </a:extLst>
          </p:cNvPr>
          <p:cNvSpPr/>
          <p:nvPr/>
        </p:nvSpPr>
        <p:spPr>
          <a:xfrm>
            <a:off x="828675" y="6342866"/>
            <a:ext cx="2029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Comic Sans MS" panose="030F0702030302020204" pitchFamily="66" charset="0"/>
                <a:cs typeface="Times New Roman" panose="02020603050405020304" pitchFamily="18" charset="0"/>
              </a:rPr>
              <a:t>28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 Ottobre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52BF93-BA45-4554-B83F-1A85CB07E617}"/>
              </a:ext>
            </a:extLst>
          </p:cNvPr>
          <p:cNvSpPr txBox="1"/>
          <p:nvPr/>
        </p:nvSpPr>
        <p:spPr>
          <a:xfrm>
            <a:off x="7515225" y="6341544"/>
            <a:ext cx="36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Calibri" panose="020F0502020204030204" pitchFamily="34" charset="0"/>
              </a:rPr>
              <a:t>Anno accademico 2021-2022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5120791-4BE9-4F08-BB92-175CD822272F}"/>
              </a:ext>
            </a:extLst>
          </p:cNvPr>
          <p:cNvCxnSpPr>
            <a:cxnSpLocks/>
          </p:cNvCxnSpPr>
          <p:nvPr/>
        </p:nvCxnSpPr>
        <p:spPr>
          <a:xfrm>
            <a:off x="828675" y="1209396"/>
            <a:ext cx="10286957" cy="0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9CF3AA5-8DB4-40F9-8154-7417C26750ED}"/>
              </a:ext>
            </a:extLst>
          </p:cNvPr>
          <p:cNvCxnSpPr>
            <a:cxnSpLocks/>
          </p:cNvCxnSpPr>
          <p:nvPr/>
        </p:nvCxnSpPr>
        <p:spPr>
          <a:xfrm>
            <a:off x="828675" y="6315840"/>
            <a:ext cx="10326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266B11-8CF1-4E8B-B46D-56CC1AA4D93A}"/>
              </a:ext>
            </a:extLst>
          </p:cNvPr>
          <p:cNvSpPr txBox="1"/>
          <p:nvPr/>
        </p:nvSpPr>
        <p:spPr>
          <a:xfrm>
            <a:off x="5122640" y="1235250"/>
            <a:ext cx="1738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PVA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9B8845B-6DE8-45C7-89D9-D8C2A00E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023" y="2397077"/>
            <a:ext cx="5211013" cy="372036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7F362C5-03BA-4050-9BAA-E3358EA0B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72" y="2004691"/>
            <a:ext cx="6537491" cy="411275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0A3630E-3C13-4327-A23D-ED4E38024BF6}"/>
              </a:ext>
            </a:extLst>
          </p:cNvPr>
          <p:cNvSpPr txBox="1"/>
          <p:nvPr/>
        </p:nvSpPr>
        <p:spPr>
          <a:xfrm>
            <a:off x="10558894" y="5809668"/>
            <a:ext cx="145514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100µm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FE5C6B8C-D554-4257-84C8-E90640599DFE}"/>
              </a:ext>
            </a:extLst>
          </p:cNvPr>
          <p:cNvCxnSpPr>
            <a:cxnSpLocks/>
          </p:cNvCxnSpPr>
          <p:nvPr/>
        </p:nvCxnSpPr>
        <p:spPr>
          <a:xfrm>
            <a:off x="11206593" y="5981710"/>
            <a:ext cx="7315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56390380-7FA5-407F-BB03-FD3F85DBE034}"/>
              </a:ext>
            </a:extLst>
          </p:cNvPr>
          <p:cNvCxnSpPr/>
          <p:nvPr/>
        </p:nvCxnSpPr>
        <p:spPr>
          <a:xfrm flipV="1">
            <a:off x="11206593" y="5899795"/>
            <a:ext cx="0" cy="1638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D14D8C0A-22E2-4232-8C6A-810039975DCE}"/>
              </a:ext>
            </a:extLst>
          </p:cNvPr>
          <p:cNvCxnSpPr/>
          <p:nvPr/>
        </p:nvCxnSpPr>
        <p:spPr>
          <a:xfrm flipV="1">
            <a:off x="11938113" y="5899795"/>
            <a:ext cx="0" cy="1638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D184351-DA2B-430A-996A-F7EDEE6046FF}"/>
              </a:ext>
            </a:extLst>
          </p:cNvPr>
          <p:cNvSpPr txBox="1"/>
          <p:nvPr/>
        </p:nvSpPr>
        <p:spPr>
          <a:xfrm>
            <a:off x="7938859" y="2058523"/>
            <a:ext cx="2792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Giorno 0 – emulsione fresca</a:t>
            </a:r>
          </a:p>
        </p:txBody>
      </p:sp>
    </p:spTree>
    <p:extLst>
      <p:ext uri="{BB962C8B-B14F-4D97-AF65-F5344CB8AC3E}">
        <p14:creationId xmlns:p14="http://schemas.microsoft.com/office/powerpoint/2010/main" val="11800950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869</Words>
  <Application>Microsoft Office PowerPoint</Application>
  <PresentationFormat>Widescreen</PresentationFormat>
  <Paragraphs>216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7" baseType="lpstr">
      <vt:lpstr>Arial</vt:lpstr>
      <vt:lpstr>Cambria Math</vt:lpstr>
      <vt:lpstr>Comic Sans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Viola Prando</dc:creator>
  <cp:lastModifiedBy>Viola Prando</cp:lastModifiedBy>
  <cp:revision>113</cp:revision>
  <dcterms:created xsi:type="dcterms:W3CDTF">2021-10-22T09:04:06Z</dcterms:created>
  <dcterms:modified xsi:type="dcterms:W3CDTF">2021-10-27T21:55:54Z</dcterms:modified>
</cp:coreProperties>
</file>