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48" r:id="rId2"/>
  </p:sldMasterIdLst>
  <p:sldIdLst>
    <p:sldId id="257" r:id="rId3"/>
    <p:sldId id="258" r:id="rId4"/>
    <p:sldId id="259" r:id="rId5"/>
    <p:sldId id="268" r:id="rId6"/>
    <p:sldId id="269" r:id="rId7"/>
    <p:sldId id="270" r:id="rId8"/>
    <p:sldId id="277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74" r:id="rId17"/>
    <p:sldId id="272" r:id="rId18"/>
    <p:sldId id="273" r:id="rId19"/>
    <p:sldId id="275" r:id="rId20"/>
    <p:sldId id="276" r:id="rId21"/>
    <p:sldId id="271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EDE"/>
    <a:srgbClr val="CE0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0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02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50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85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CF3874-EA3B-44F7-9A57-05061F55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30E55C-61C7-4F8D-BBB0-AAE209701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3E28CC-691D-4847-A995-DEC7B06D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533610-F9BC-46A9-9FAE-8EC4DBF7D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2E3DC5-006C-48F8-A97C-6383B468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34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20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50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4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86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44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96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46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05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99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2F0DEC3-64BF-46B7-B13A-6945EB43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9F013F-D4D2-445B-92A0-140D99A83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2E1C65-1D13-4DE2-8D54-4E3D4A5DC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A51AD-A7F8-4524-A661-15F2B94092E7}" type="datetimeFigureOut">
              <a:rPr lang="it-IT" smtClean="0"/>
              <a:t>23/10/20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590662-0572-418B-AF84-865EE15A8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8C51AB-DF80-4473-A457-3DC3DEEE2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DD9FB-22E6-4878-B8F7-D00EC299AD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45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microsoft.com/office/2007/relationships/media" Target="../media/media3.mp4"/><Relationship Id="rId7" Type="http://schemas.openxmlformats.org/officeDocument/2006/relationships/image" Target="../media/image3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0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A345456-1DBD-4D84-AE3F-036B1CE07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07" y="318054"/>
            <a:ext cx="1426385" cy="18865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48AED41-0AD1-45F4-A6D3-A236A85BC8F8}"/>
              </a:ext>
            </a:extLst>
          </p:cNvPr>
          <p:cNvSpPr txBox="1"/>
          <p:nvPr/>
        </p:nvSpPr>
        <p:spPr>
          <a:xfrm>
            <a:off x="2209358" y="2327390"/>
            <a:ext cx="7773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3200" b="1" dirty="0">
                <a:solidFill>
                  <a:srgbClr val="C8C8C8"/>
                </a:solidFill>
                <a:latin typeface="Roboto slab" pitchFamily="2" charset="0"/>
                <a:ea typeface="Roboto slab" pitchFamily="2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DBE4C13-518C-4544-9757-A980C40AFE3C}"/>
              </a:ext>
            </a:extLst>
          </p:cNvPr>
          <p:cNvSpPr txBox="1"/>
          <p:nvPr/>
        </p:nvSpPr>
        <p:spPr>
          <a:xfrm>
            <a:off x="4340550" y="3034991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C8C8C8"/>
                </a:solidFill>
                <a:latin typeface="Roboto slab" pitchFamily="2" charset="0"/>
                <a:ea typeface="Roboto slab" pitchFamily="2" charset="0"/>
              </a:rPr>
              <a:t>SCUOLA POLITECNICA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D653EE-4507-48A1-A01C-A062912560BB}"/>
              </a:ext>
            </a:extLst>
          </p:cNvPr>
          <p:cNvSpPr txBox="1"/>
          <p:nvPr/>
        </p:nvSpPr>
        <p:spPr>
          <a:xfrm>
            <a:off x="2867326" y="3734666"/>
            <a:ext cx="6457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8C8C8"/>
                </a:solidFill>
              </a:rPr>
              <a:t>«Simulazioni </a:t>
            </a:r>
            <a:r>
              <a:rPr lang="it-IT" sz="2400" b="1" dirty="0" err="1">
                <a:solidFill>
                  <a:srgbClr val="C8C8C8"/>
                </a:solidFill>
              </a:rPr>
              <a:t>instazionarie</a:t>
            </a:r>
            <a:r>
              <a:rPr lang="it-IT" sz="2400" b="1" dirty="0">
                <a:solidFill>
                  <a:srgbClr val="C8C8C8"/>
                </a:solidFill>
              </a:rPr>
              <a:t> per la </a:t>
            </a:r>
          </a:p>
          <a:p>
            <a:pPr algn="just"/>
            <a:r>
              <a:rPr lang="it-IT" sz="2400" b="1" dirty="0">
                <a:solidFill>
                  <a:srgbClr val="C8C8C8"/>
                </a:solidFill>
              </a:rPr>
              <a:t>climatizzazione del teatro Carlo Felice di Genova»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DB88A4-50B3-4273-BFBA-C3FBD30DA3B5}"/>
              </a:ext>
            </a:extLst>
          </p:cNvPr>
          <p:cNvSpPr txBox="1"/>
          <p:nvPr/>
        </p:nvSpPr>
        <p:spPr>
          <a:xfrm>
            <a:off x="294356" y="4802328"/>
            <a:ext cx="2855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8C8C8"/>
                </a:solidFill>
              </a:rPr>
              <a:t>Relatore</a:t>
            </a:r>
            <a:endParaRPr lang="en-US" sz="2000" b="1" dirty="0">
              <a:solidFill>
                <a:srgbClr val="C8C8C8"/>
              </a:solidFill>
            </a:endParaRPr>
          </a:p>
          <a:p>
            <a:r>
              <a:rPr lang="en-US" sz="2000" dirty="0">
                <a:solidFill>
                  <a:srgbClr val="C8C8C8"/>
                </a:solidFill>
              </a:rPr>
              <a:t>Prof. Ing. Jan Oscar </a:t>
            </a:r>
            <a:r>
              <a:rPr lang="en-US" sz="2000" dirty="0" err="1">
                <a:solidFill>
                  <a:srgbClr val="C8C8C8"/>
                </a:solidFill>
              </a:rPr>
              <a:t>Pralits</a:t>
            </a:r>
            <a:endParaRPr lang="it-IT" sz="2000" dirty="0">
              <a:solidFill>
                <a:srgbClr val="C8C8C8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689F336-ED83-4684-A06F-4DCD43087D19}"/>
              </a:ext>
            </a:extLst>
          </p:cNvPr>
          <p:cNvSpPr txBox="1"/>
          <p:nvPr/>
        </p:nvSpPr>
        <p:spPr>
          <a:xfrm>
            <a:off x="9324671" y="5202437"/>
            <a:ext cx="2072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8C8C8"/>
                </a:solidFill>
              </a:rPr>
              <a:t>Candidato</a:t>
            </a:r>
            <a:endParaRPr lang="en-US" sz="2000" b="1" dirty="0">
              <a:solidFill>
                <a:srgbClr val="C8C8C8"/>
              </a:solidFill>
            </a:endParaRPr>
          </a:p>
          <a:p>
            <a:r>
              <a:rPr lang="en-US" sz="2000" dirty="0">
                <a:solidFill>
                  <a:srgbClr val="C8C8C8"/>
                </a:solidFill>
              </a:rPr>
              <a:t>Paolo Badino</a:t>
            </a:r>
          </a:p>
          <a:p>
            <a:r>
              <a:rPr lang="en-US" sz="2000" dirty="0" err="1">
                <a:solidFill>
                  <a:srgbClr val="C8C8C8"/>
                </a:solidFill>
              </a:rPr>
              <a:t>matr</a:t>
            </a:r>
            <a:r>
              <a:rPr lang="en-US" sz="2000" dirty="0">
                <a:solidFill>
                  <a:srgbClr val="C8C8C8"/>
                </a:solidFill>
              </a:rPr>
              <a:t>. n°. 4526733</a:t>
            </a:r>
            <a:endParaRPr lang="it-IT" sz="2000" dirty="0">
              <a:solidFill>
                <a:srgbClr val="C8C8C8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8DA2DC-6F57-4981-A19F-1FA3E9DDA177}"/>
              </a:ext>
            </a:extLst>
          </p:cNvPr>
          <p:cNvSpPr txBox="1"/>
          <p:nvPr/>
        </p:nvSpPr>
        <p:spPr>
          <a:xfrm>
            <a:off x="294356" y="5510214"/>
            <a:ext cx="4029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8C8C8"/>
                </a:solidFill>
              </a:rPr>
              <a:t>Correlatore</a:t>
            </a:r>
            <a:endParaRPr lang="en-US" sz="2000" b="1" dirty="0">
              <a:solidFill>
                <a:srgbClr val="C8C8C8"/>
              </a:solidFill>
            </a:endParaRPr>
          </a:p>
          <a:p>
            <a:r>
              <a:rPr lang="en-US" sz="2000" dirty="0">
                <a:solidFill>
                  <a:srgbClr val="C8C8C8"/>
                </a:solidFill>
              </a:rPr>
              <a:t>Prof. Ing. Joel Enrique Guerrero Rivas</a:t>
            </a:r>
            <a:endParaRPr lang="it-IT" sz="2000" dirty="0">
              <a:solidFill>
                <a:srgbClr val="C8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0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0" y="0"/>
            <a:ext cx="3804173" cy="1601852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67AB109-E2E8-4803-ACED-309616E9AFCE}"/>
              </a:ext>
            </a:extLst>
          </p:cNvPr>
          <p:cNvSpPr txBox="1"/>
          <p:nvPr/>
        </p:nvSpPr>
        <p:spPr>
          <a:xfrm>
            <a:off x="198372" y="169012"/>
            <a:ext cx="3407427" cy="9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Caso 2: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Presenza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degli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spettatori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6FBE25-4002-4783-A42C-6FF9073DC798}"/>
              </a:ext>
            </a:extLst>
          </p:cNvPr>
          <p:cNvSpPr/>
          <p:nvPr/>
        </p:nvSpPr>
        <p:spPr>
          <a:xfrm>
            <a:off x="8387830" y="0"/>
            <a:ext cx="3804170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3F7823-FA78-4826-A90E-775940E5F6D8}"/>
              </a:ext>
            </a:extLst>
          </p:cNvPr>
          <p:cNvSpPr txBox="1"/>
          <p:nvPr/>
        </p:nvSpPr>
        <p:spPr>
          <a:xfrm>
            <a:off x="8558122" y="776669"/>
            <a:ext cx="209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536265 elementi</a:t>
            </a:r>
          </a:p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289399 nodi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DD25DCA-B45B-4FEB-9940-4F96C2DEE857}"/>
              </a:ext>
            </a:extLst>
          </p:cNvPr>
          <p:cNvSpPr txBox="1"/>
          <p:nvPr/>
        </p:nvSpPr>
        <p:spPr>
          <a:xfrm>
            <a:off x="9319017" y="123754"/>
            <a:ext cx="242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Riduzione mesh:</a:t>
            </a:r>
          </a:p>
        </p:txBody>
      </p:sp>
      <p:sp>
        <p:nvSpPr>
          <p:cNvPr id="6" name="Parentesi quadra chiusa 5">
            <a:extLst>
              <a:ext uri="{FF2B5EF4-FFF2-40B4-BE49-F238E27FC236}">
                <a16:creationId xmlns:a16="http://schemas.microsoft.com/office/drawing/2014/main" id="{C4383960-20AE-4347-B6CC-81D65BA00DAD}"/>
              </a:ext>
            </a:extLst>
          </p:cNvPr>
          <p:cNvSpPr/>
          <p:nvPr/>
        </p:nvSpPr>
        <p:spPr>
          <a:xfrm>
            <a:off x="10409323" y="838225"/>
            <a:ext cx="243444" cy="523220"/>
          </a:xfrm>
          <a:prstGeom prst="rightBracket">
            <a:avLst/>
          </a:prstGeom>
          <a:noFill/>
          <a:ln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7B5129-03C1-4232-AAA7-E821F32CC16C}"/>
              </a:ext>
            </a:extLst>
          </p:cNvPr>
          <p:cNvSpPr txBox="1"/>
          <p:nvPr/>
        </p:nvSpPr>
        <p:spPr>
          <a:xfrm>
            <a:off x="10652767" y="754697"/>
            <a:ext cx="180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Caso stazionario</a:t>
            </a: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480697AF-FE1D-4B8A-8162-67312561D58D}"/>
              </a:ext>
            </a:extLst>
          </p:cNvPr>
          <p:cNvSpPr/>
          <p:nvPr/>
        </p:nvSpPr>
        <p:spPr>
          <a:xfrm>
            <a:off x="10047599" y="1601852"/>
            <a:ext cx="484632" cy="410817"/>
          </a:xfrm>
          <a:prstGeom prst="downArrow">
            <a:avLst/>
          </a:prstGeom>
          <a:solidFill>
            <a:srgbClr val="DEDEDE"/>
          </a:solidFill>
          <a:ln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2703F19-A587-4623-BFAC-A28B3E093D03}"/>
              </a:ext>
            </a:extLst>
          </p:cNvPr>
          <p:cNvSpPr txBox="1"/>
          <p:nvPr/>
        </p:nvSpPr>
        <p:spPr>
          <a:xfrm>
            <a:off x="10097355" y="2298171"/>
            <a:ext cx="209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363938 elementi</a:t>
            </a:r>
          </a:p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184104 nodi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C2EF412-9BBD-4BCC-8762-0681A038D853}"/>
              </a:ext>
            </a:extLst>
          </p:cNvPr>
          <p:cNvSpPr txBox="1"/>
          <p:nvPr/>
        </p:nvSpPr>
        <p:spPr>
          <a:xfrm>
            <a:off x="8417572" y="2320143"/>
            <a:ext cx="180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Caso transitorio</a:t>
            </a:r>
          </a:p>
        </p:txBody>
      </p:sp>
      <p:sp>
        <p:nvSpPr>
          <p:cNvPr id="25" name="Parentesi quadra chiusa 24">
            <a:extLst>
              <a:ext uri="{FF2B5EF4-FFF2-40B4-BE49-F238E27FC236}">
                <a16:creationId xmlns:a16="http://schemas.microsoft.com/office/drawing/2014/main" id="{A9A80A08-3FDC-4A36-924D-56CA741CF3BA}"/>
              </a:ext>
            </a:extLst>
          </p:cNvPr>
          <p:cNvSpPr/>
          <p:nvPr/>
        </p:nvSpPr>
        <p:spPr>
          <a:xfrm rot="10800000">
            <a:off x="9827992" y="2386592"/>
            <a:ext cx="243444" cy="523220"/>
          </a:xfrm>
          <a:prstGeom prst="rightBracket">
            <a:avLst/>
          </a:prstGeom>
          <a:noFill/>
          <a:ln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6357AEF-10BB-4B65-A5FD-4D3DB0F07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83" y="3681587"/>
            <a:ext cx="6068699" cy="2892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C1752065-85D9-4480-A420-64997B490F39}"/>
              </a:ext>
            </a:extLst>
          </p:cNvPr>
          <p:cNvSpPr/>
          <p:nvPr/>
        </p:nvSpPr>
        <p:spPr>
          <a:xfrm>
            <a:off x="4857076" y="-24257"/>
            <a:ext cx="2338739" cy="313969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D3400C2-3793-4876-A6A2-5E4AB55B21FE}"/>
              </a:ext>
            </a:extLst>
          </p:cNvPr>
          <p:cNvSpPr txBox="1"/>
          <p:nvPr/>
        </p:nvSpPr>
        <p:spPr>
          <a:xfrm>
            <a:off x="4883972" y="123754"/>
            <a:ext cx="231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Punti analizzati: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A7EE14C4-00D5-4E26-BF5B-37854F89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2" y="1749863"/>
            <a:ext cx="6068699" cy="3017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F7F1C61B-2C1C-4AFB-84C5-6A124BA1346F}"/>
              </a:ext>
            </a:extLst>
          </p:cNvPr>
          <p:cNvSpPr/>
          <p:nvPr/>
        </p:nvSpPr>
        <p:spPr>
          <a:xfrm>
            <a:off x="0" y="5184452"/>
            <a:ext cx="5725226" cy="1389318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068A158-8138-4AF0-90A6-C3D71A541509}"/>
              </a:ext>
            </a:extLst>
          </p:cNvPr>
          <p:cNvSpPr txBox="1"/>
          <p:nvPr/>
        </p:nvSpPr>
        <p:spPr>
          <a:xfrm>
            <a:off x="0" y="5278946"/>
            <a:ext cx="5961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24 punti studiati: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elaborazione di 48 diagrammi </a:t>
            </a:r>
          </a:p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di velocità e temperatura;</a:t>
            </a:r>
            <a:endParaRPr lang="it-IT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Cfl</a:t>
            </a: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tra 1,5 e 2: 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tempi di calcolo sensibilmente </a:t>
            </a:r>
          </a:p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ridotti;</a:t>
            </a:r>
            <a:endParaRPr lang="it-IT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86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0" y="0"/>
            <a:ext cx="3804173" cy="1601852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67AB109-E2E8-4803-ACED-309616E9AFCE}"/>
              </a:ext>
            </a:extLst>
          </p:cNvPr>
          <p:cNvSpPr txBox="1"/>
          <p:nvPr/>
        </p:nvSpPr>
        <p:spPr>
          <a:xfrm>
            <a:off x="198372" y="169012"/>
            <a:ext cx="3407427" cy="9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Caso 2: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Presenza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degli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spettatori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6FBE25-4002-4783-A42C-6FF9073DC798}"/>
              </a:ext>
            </a:extLst>
          </p:cNvPr>
          <p:cNvSpPr/>
          <p:nvPr/>
        </p:nvSpPr>
        <p:spPr>
          <a:xfrm>
            <a:off x="8387830" y="-24257"/>
            <a:ext cx="3804170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riangolo isoscele 2">
            <a:extLst>
              <a:ext uri="{FF2B5EF4-FFF2-40B4-BE49-F238E27FC236}">
                <a16:creationId xmlns:a16="http://schemas.microsoft.com/office/drawing/2014/main" id="{0187E308-3239-487F-A7C7-769796337286}"/>
              </a:ext>
            </a:extLst>
          </p:cNvPr>
          <p:cNvSpPr/>
          <p:nvPr/>
        </p:nvSpPr>
        <p:spPr>
          <a:xfrm rot="10800000">
            <a:off x="-1" y="1601852"/>
            <a:ext cx="3804173" cy="914400"/>
          </a:xfrm>
          <a:prstGeom prst="triangle">
            <a:avLst/>
          </a:prstGeom>
          <a:solidFill>
            <a:srgbClr val="CE0018"/>
          </a:solidFill>
          <a:ln>
            <a:solidFill>
              <a:srgbClr val="CE00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0B16801-D1DA-4A14-B392-DFC3F07DC2EE}"/>
              </a:ext>
            </a:extLst>
          </p:cNvPr>
          <p:cNvSpPr txBox="1"/>
          <p:nvPr/>
        </p:nvSpPr>
        <p:spPr>
          <a:xfrm>
            <a:off x="198372" y="1187002"/>
            <a:ext cx="3407427" cy="9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Risultati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6C35AB-9595-42F7-942C-467003B2A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36" y="46142"/>
            <a:ext cx="5918539" cy="2637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89E091C-EA48-4799-B267-D8F211778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r="5233"/>
          <a:stretch/>
        </p:blipFill>
        <p:spPr>
          <a:xfrm>
            <a:off x="409583" y="1683191"/>
            <a:ext cx="5101299" cy="2759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5C43A11-D492-4B28-898D-117C298A2D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r="7049"/>
          <a:stretch/>
        </p:blipFill>
        <p:spPr>
          <a:xfrm>
            <a:off x="6507605" y="3163663"/>
            <a:ext cx="5406099" cy="3041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4A48B3D7-3C6A-4B4F-AECD-277BA4DE2BF4}"/>
              </a:ext>
            </a:extLst>
          </p:cNvPr>
          <p:cNvSpPr/>
          <p:nvPr/>
        </p:nvSpPr>
        <p:spPr>
          <a:xfrm>
            <a:off x="-2" y="5174809"/>
            <a:ext cx="5672524" cy="1172982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1CCCA9D-4988-4F74-9595-A7C50E7ACC36}"/>
              </a:ext>
            </a:extLst>
          </p:cNvPr>
          <p:cNvSpPr txBox="1"/>
          <p:nvPr/>
        </p:nvSpPr>
        <p:spPr>
          <a:xfrm>
            <a:off x="0" y="5278946"/>
            <a:ext cx="5961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Basse temperature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a lungo termine in fossa;</a:t>
            </a:r>
            <a:endParaRPr lang="it-IT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Incremento termico 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parte alta della zona </a:t>
            </a:r>
          </a:p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occupata, tendenza al ristagno.</a:t>
            </a:r>
            <a:endParaRPr lang="it-IT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8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0" y="0"/>
            <a:ext cx="3804173" cy="1601852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67AB109-E2E8-4803-ACED-309616E9AFCE}"/>
              </a:ext>
            </a:extLst>
          </p:cNvPr>
          <p:cNvSpPr txBox="1"/>
          <p:nvPr/>
        </p:nvSpPr>
        <p:spPr>
          <a:xfrm>
            <a:off x="198372" y="169012"/>
            <a:ext cx="3407427" cy="9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Caso 3: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Apertura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sistema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di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emergenza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6FBE25-4002-4783-A42C-6FF9073DC798}"/>
              </a:ext>
            </a:extLst>
          </p:cNvPr>
          <p:cNvSpPr/>
          <p:nvPr/>
        </p:nvSpPr>
        <p:spPr>
          <a:xfrm>
            <a:off x="7673009" y="-24257"/>
            <a:ext cx="4518991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4A48B3D7-3C6A-4B4F-AECD-277BA4DE2BF4}"/>
              </a:ext>
            </a:extLst>
          </p:cNvPr>
          <p:cNvSpPr/>
          <p:nvPr/>
        </p:nvSpPr>
        <p:spPr>
          <a:xfrm>
            <a:off x="33" y="5038659"/>
            <a:ext cx="6976665" cy="1650329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 descr="Immagine che contiene interni, fotografia, sedendo, tavolo&#10;&#10;Descrizione generata automaticamente">
            <a:extLst>
              <a:ext uri="{FF2B5EF4-FFF2-40B4-BE49-F238E27FC236}">
                <a16:creationId xmlns:a16="http://schemas.microsoft.com/office/drawing/2014/main" id="{6C504BF1-652E-408D-A051-DA26350BB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3628" r="2168" b="30449"/>
          <a:stretch/>
        </p:blipFill>
        <p:spPr>
          <a:xfrm>
            <a:off x="5231907" y="116274"/>
            <a:ext cx="6761721" cy="297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11FCC3F-9CB0-4D05-A63B-B3E92C458D76}"/>
              </a:ext>
            </a:extLst>
          </p:cNvPr>
          <p:cNvSpPr txBox="1"/>
          <p:nvPr/>
        </p:nvSpPr>
        <p:spPr>
          <a:xfrm>
            <a:off x="8129605" y="4114940"/>
            <a:ext cx="3605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Scopo: </a:t>
            </a:r>
          </a:p>
          <a:p>
            <a:pPr algn="ctr"/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ridurre l’accumulo di aria calda sopra la zona occupata e «rompere» lo scambio massivo attraverso il boccascena.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5061890-9D97-4FDB-93A0-12E86EF2C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573" y="1670524"/>
            <a:ext cx="6775961" cy="322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542919A-9290-430C-A652-5AD8E0715D24}"/>
              </a:ext>
            </a:extLst>
          </p:cNvPr>
          <p:cNvSpPr txBox="1"/>
          <p:nvPr/>
        </p:nvSpPr>
        <p:spPr>
          <a:xfrm>
            <a:off x="0" y="5125159"/>
            <a:ext cx="65200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Stessa mesh 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del caso 2;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Stessi punti 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analizzati della configurazione precedente;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Nuova condizione al contorno: 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portata massica uscente appartenente alla zona scenica (2.041 kg/s) divisa tra sistema di emergenza e prese della torre.</a:t>
            </a:r>
            <a:endParaRPr lang="it-IT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55E9047B-96FA-47E0-A646-2C5DD0B796DC}"/>
              </a:ext>
            </a:extLst>
          </p:cNvPr>
          <p:cNvSpPr/>
          <p:nvPr/>
        </p:nvSpPr>
        <p:spPr>
          <a:xfrm>
            <a:off x="33" y="4704421"/>
            <a:ext cx="6976665" cy="1984568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0" y="0"/>
            <a:ext cx="3804173" cy="1601852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67AB109-E2E8-4803-ACED-309616E9AFCE}"/>
              </a:ext>
            </a:extLst>
          </p:cNvPr>
          <p:cNvSpPr txBox="1"/>
          <p:nvPr/>
        </p:nvSpPr>
        <p:spPr>
          <a:xfrm>
            <a:off x="198372" y="169012"/>
            <a:ext cx="3407427" cy="9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Caso 3: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Apertura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sistema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di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emergenza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6FBE25-4002-4783-A42C-6FF9073DC798}"/>
              </a:ext>
            </a:extLst>
          </p:cNvPr>
          <p:cNvSpPr/>
          <p:nvPr/>
        </p:nvSpPr>
        <p:spPr>
          <a:xfrm>
            <a:off x="7673009" y="-24257"/>
            <a:ext cx="4518991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E13BCCE-687D-4B86-B292-D4ABAF641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94" y="101755"/>
            <a:ext cx="6566300" cy="301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6E5A57A-952C-4478-9AD2-60031996F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r="6415"/>
          <a:stretch/>
        </p:blipFill>
        <p:spPr>
          <a:xfrm>
            <a:off x="6339998" y="3591909"/>
            <a:ext cx="5764696" cy="315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riangolo isoscele 20">
            <a:extLst>
              <a:ext uri="{FF2B5EF4-FFF2-40B4-BE49-F238E27FC236}">
                <a16:creationId xmlns:a16="http://schemas.microsoft.com/office/drawing/2014/main" id="{86E0B6B2-64DF-43A5-8BA3-F62279113C85}"/>
              </a:ext>
            </a:extLst>
          </p:cNvPr>
          <p:cNvSpPr/>
          <p:nvPr/>
        </p:nvSpPr>
        <p:spPr>
          <a:xfrm rot="10800000">
            <a:off x="-1" y="1601852"/>
            <a:ext cx="3804173" cy="914400"/>
          </a:xfrm>
          <a:prstGeom prst="triangle">
            <a:avLst/>
          </a:prstGeom>
          <a:solidFill>
            <a:srgbClr val="CE0018"/>
          </a:solidFill>
          <a:ln>
            <a:solidFill>
              <a:srgbClr val="CE00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5B78E46-962A-48F2-B3C0-635CE90C8850}"/>
              </a:ext>
            </a:extLst>
          </p:cNvPr>
          <p:cNvSpPr txBox="1"/>
          <p:nvPr/>
        </p:nvSpPr>
        <p:spPr>
          <a:xfrm>
            <a:off x="198372" y="1410208"/>
            <a:ext cx="3407427" cy="72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Risultati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2D5FD5-7460-42B8-9160-EA0ADF809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r="6653"/>
          <a:stretch/>
        </p:blipFill>
        <p:spPr>
          <a:xfrm>
            <a:off x="481369" y="1889832"/>
            <a:ext cx="4791321" cy="262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2898384-6ED5-4F23-BFA4-1B0ADC814C03}"/>
              </a:ext>
            </a:extLst>
          </p:cNvPr>
          <p:cNvSpPr txBox="1"/>
          <p:nvPr/>
        </p:nvSpPr>
        <p:spPr>
          <a:xfrm>
            <a:off x="87306" y="4819542"/>
            <a:ext cx="6520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Pro: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Miglioramento termico nel golfo mistico;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Minor tendenza al ristagno dell’aria.</a:t>
            </a:r>
          </a:p>
          <a:p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Contro: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Riduzione del comfort in platea e incremento di</a:t>
            </a:r>
          </a:p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velocità sul palcoscenico.</a:t>
            </a:r>
          </a:p>
        </p:txBody>
      </p:sp>
    </p:spTree>
    <p:extLst>
      <p:ext uri="{BB962C8B-B14F-4D97-AF65-F5344CB8AC3E}">
        <p14:creationId xmlns:p14="http://schemas.microsoft.com/office/powerpoint/2010/main" val="3131520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49648BDF-B21F-4027-A28E-9C7A9136872D}"/>
              </a:ext>
            </a:extLst>
          </p:cNvPr>
          <p:cNvSpPr/>
          <p:nvPr/>
        </p:nvSpPr>
        <p:spPr>
          <a:xfrm>
            <a:off x="0" y="6167533"/>
            <a:ext cx="4279654" cy="685175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5618123" y="0"/>
            <a:ext cx="6573877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B2FF31-D199-4A4F-A2B0-07E81B68B5F4}"/>
              </a:ext>
            </a:extLst>
          </p:cNvPr>
          <p:cNvSpPr txBox="1"/>
          <p:nvPr/>
        </p:nvSpPr>
        <p:spPr>
          <a:xfrm>
            <a:off x="2871419" y="5292"/>
            <a:ext cx="5493408" cy="796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C00000"/>
                </a:solidFill>
                <a:latin typeface="Roboto Slab" pitchFamily="2" charset="0"/>
                <a:ea typeface="Roboto Slab" pitchFamily="2" charset="0"/>
              </a:rPr>
              <a:t>Caso 3 v</a:t>
            </a:r>
            <a:r>
              <a:rPr lang="en-US" sz="48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 Caso 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53092E-8FBD-4BA8-8F9A-A84487FDE949}"/>
              </a:ext>
            </a:extLst>
          </p:cNvPr>
          <p:cNvSpPr txBox="1"/>
          <p:nvPr/>
        </p:nvSpPr>
        <p:spPr>
          <a:xfrm>
            <a:off x="0" y="6167533"/>
            <a:ext cx="4279654" cy="59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Confronto</a:t>
            </a:r>
            <a:endParaRPr lang="en-US" sz="4800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F25D6F5-D933-4537-BD7F-436067D3C212}"/>
              </a:ext>
            </a:extLst>
          </p:cNvPr>
          <p:cNvSpPr/>
          <p:nvPr/>
        </p:nvSpPr>
        <p:spPr>
          <a:xfrm>
            <a:off x="7912347" y="6167531"/>
            <a:ext cx="4279654" cy="695761"/>
          </a:xfrm>
          <a:prstGeom prst="rect">
            <a:avLst/>
          </a:prstGeom>
          <a:solidFill>
            <a:srgbClr val="DEDE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DEDEDE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7C26D7C-1AEB-4724-ADD7-472D9E10CA0A}"/>
              </a:ext>
            </a:extLst>
          </p:cNvPr>
          <p:cNvSpPr txBox="1"/>
          <p:nvPr/>
        </p:nvSpPr>
        <p:spPr>
          <a:xfrm>
            <a:off x="7912347" y="6167533"/>
            <a:ext cx="4279654" cy="59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CE0018"/>
                </a:solidFill>
                <a:latin typeface="Roboto Slab" pitchFamily="2" charset="0"/>
                <a:ea typeface="Roboto Slab" pitchFamily="2" charset="0"/>
              </a:rPr>
              <a:t>Velocità</a:t>
            </a:r>
            <a:endParaRPr lang="en-US" sz="4800" b="1" dirty="0">
              <a:solidFill>
                <a:srgbClr val="CE0018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" name="videov1">
            <a:hlinkClick r:id="" action="ppaction://media"/>
            <a:extLst>
              <a:ext uri="{FF2B5EF4-FFF2-40B4-BE49-F238E27FC236}">
                <a16:creationId xmlns:a16="http://schemas.microsoft.com/office/drawing/2014/main" id="{A3B19475-DDF9-419E-8718-736CA87E7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247" y="801312"/>
            <a:ext cx="9197812" cy="5173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969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avità2">
            <a:hlinkClick r:id="" action="ppaction://media"/>
            <a:extLst>
              <a:ext uri="{FF2B5EF4-FFF2-40B4-BE49-F238E27FC236}">
                <a16:creationId xmlns:a16="http://schemas.microsoft.com/office/drawing/2014/main" id="{ACA926DF-2A49-4A3A-BCD2-93C4743954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28"/>
                </p14:media>
              </p:ext>
            </p:extLst>
          </p:nvPr>
        </p:nvPicPr>
        <p:blipFill rotWithShape="1">
          <a:blip r:embed="rId6"/>
          <a:srcRect l="17282" r="17500"/>
          <a:stretch>
            <a:fillRect/>
          </a:stretch>
        </p:blipFill>
        <p:spPr>
          <a:xfrm>
            <a:off x="900613" y="3539525"/>
            <a:ext cx="3731978" cy="321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avità1">
            <a:hlinkClick r:id="" action="ppaction://media"/>
            <a:extLst>
              <a:ext uri="{FF2B5EF4-FFF2-40B4-BE49-F238E27FC236}">
                <a16:creationId xmlns:a16="http://schemas.microsoft.com/office/drawing/2014/main" id="{E46C6BAF-6C47-4573-833E-10854418E6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7655" r="17663"/>
          <a:stretch/>
        </p:blipFill>
        <p:spPr>
          <a:xfrm>
            <a:off x="900613" y="94351"/>
            <a:ext cx="3731978" cy="3317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5618123" y="0"/>
            <a:ext cx="6573877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C06D978-CF27-442A-8891-DACE91905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29" y="2252005"/>
            <a:ext cx="4579057" cy="3434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31B1B15-EFDA-4C43-8C6A-A4876C2D088C}"/>
              </a:ext>
            </a:extLst>
          </p:cNvPr>
          <p:cNvSpPr txBox="1"/>
          <p:nvPr/>
        </p:nvSpPr>
        <p:spPr>
          <a:xfrm>
            <a:off x="6255153" y="974306"/>
            <a:ext cx="5493408" cy="796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“lid driven cavity”</a:t>
            </a:r>
          </a:p>
        </p:txBody>
      </p:sp>
    </p:spTree>
    <p:extLst>
      <p:ext uri="{BB962C8B-B14F-4D97-AF65-F5344CB8AC3E}">
        <p14:creationId xmlns:p14="http://schemas.microsoft.com/office/powerpoint/2010/main" val="1754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49648BDF-B21F-4027-A28E-9C7A9136872D}"/>
              </a:ext>
            </a:extLst>
          </p:cNvPr>
          <p:cNvSpPr/>
          <p:nvPr/>
        </p:nvSpPr>
        <p:spPr>
          <a:xfrm>
            <a:off x="0" y="6167533"/>
            <a:ext cx="4279654" cy="685175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5618123" y="0"/>
            <a:ext cx="6573877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B2FF31-D199-4A4F-A2B0-07E81B68B5F4}"/>
              </a:ext>
            </a:extLst>
          </p:cNvPr>
          <p:cNvSpPr txBox="1"/>
          <p:nvPr/>
        </p:nvSpPr>
        <p:spPr>
          <a:xfrm>
            <a:off x="2871419" y="5292"/>
            <a:ext cx="5493408" cy="796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C00000"/>
                </a:solidFill>
                <a:latin typeface="Roboto Slab" pitchFamily="2" charset="0"/>
                <a:ea typeface="Roboto Slab" pitchFamily="2" charset="0"/>
              </a:rPr>
              <a:t>Caso 3 v</a:t>
            </a:r>
            <a:r>
              <a:rPr lang="en-US" sz="48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 Caso 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53092E-8FBD-4BA8-8F9A-A84487FDE949}"/>
              </a:ext>
            </a:extLst>
          </p:cNvPr>
          <p:cNvSpPr txBox="1"/>
          <p:nvPr/>
        </p:nvSpPr>
        <p:spPr>
          <a:xfrm>
            <a:off x="0" y="6167533"/>
            <a:ext cx="4279654" cy="59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Confronto</a:t>
            </a:r>
            <a:endParaRPr lang="en-US" sz="4800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F25D6F5-D933-4537-BD7F-436067D3C212}"/>
              </a:ext>
            </a:extLst>
          </p:cNvPr>
          <p:cNvSpPr/>
          <p:nvPr/>
        </p:nvSpPr>
        <p:spPr>
          <a:xfrm>
            <a:off x="7912347" y="6167531"/>
            <a:ext cx="4279654" cy="695761"/>
          </a:xfrm>
          <a:prstGeom prst="rect">
            <a:avLst/>
          </a:prstGeom>
          <a:solidFill>
            <a:srgbClr val="DEDE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DEDEDE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7C26D7C-1AEB-4724-ADD7-472D9E10CA0A}"/>
              </a:ext>
            </a:extLst>
          </p:cNvPr>
          <p:cNvSpPr txBox="1"/>
          <p:nvPr/>
        </p:nvSpPr>
        <p:spPr>
          <a:xfrm>
            <a:off x="7912347" y="6167533"/>
            <a:ext cx="4279654" cy="59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CE0018"/>
                </a:solidFill>
                <a:latin typeface="Roboto Slab" pitchFamily="2" charset="0"/>
                <a:ea typeface="Roboto Slab" pitchFamily="2" charset="0"/>
              </a:rPr>
              <a:t>Velocità</a:t>
            </a:r>
            <a:endParaRPr lang="en-US" sz="4800" b="1" dirty="0">
              <a:solidFill>
                <a:srgbClr val="CE0018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6" name="videov2">
            <a:hlinkClick r:id="" action="ppaction://media"/>
            <a:extLst>
              <a:ext uri="{FF2B5EF4-FFF2-40B4-BE49-F238E27FC236}">
                <a16:creationId xmlns:a16="http://schemas.microsoft.com/office/drawing/2014/main" id="{2B0E82C5-3529-43A6-8477-E9074593C6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498" y="785355"/>
            <a:ext cx="9289312" cy="5225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02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49648BDF-B21F-4027-A28E-9C7A9136872D}"/>
              </a:ext>
            </a:extLst>
          </p:cNvPr>
          <p:cNvSpPr/>
          <p:nvPr/>
        </p:nvSpPr>
        <p:spPr>
          <a:xfrm>
            <a:off x="0" y="6167533"/>
            <a:ext cx="4279654" cy="685175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5618123" y="0"/>
            <a:ext cx="6573877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B2FF31-D199-4A4F-A2B0-07E81B68B5F4}"/>
              </a:ext>
            </a:extLst>
          </p:cNvPr>
          <p:cNvSpPr txBox="1"/>
          <p:nvPr/>
        </p:nvSpPr>
        <p:spPr>
          <a:xfrm>
            <a:off x="2871419" y="5292"/>
            <a:ext cx="5493408" cy="796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C00000"/>
                </a:solidFill>
                <a:latin typeface="Roboto Slab" pitchFamily="2" charset="0"/>
                <a:ea typeface="Roboto Slab" pitchFamily="2" charset="0"/>
              </a:rPr>
              <a:t>Caso 3 v</a:t>
            </a:r>
            <a:r>
              <a:rPr lang="en-US" sz="48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 Caso 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53092E-8FBD-4BA8-8F9A-A84487FDE949}"/>
              </a:ext>
            </a:extLst>
          </p:cNvPr>
          <p:cNvSpPr txBox="1"/>
          <p:nvPr/>
        </p:nvSpPr>
        <p:spPr>
          <a:xfrm>
            <a:off x="0" y="6167533"/>
            <a:ext cx="4279654" cy="59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Confronto</a:t>
            </a:r>
            <a:endParaRPr lang="en-US" sz="4800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F25D6F5-D933-4537-BD7F-436067D3C212}"/>
              </a:ext>
            </a:extLst>
          </p:cNvPr>
          <p:cNvSpPr/>
          <p:nvPr/>
        </p:nvSpPr>
        <p:spPr>
          <a:xfrm>
            <a:off x="7912347" y="6167531"/>
            <a:ext cx="4279654" cy="695761"/>
          </a:xfrm>
          <a:prstGeom prst="rect">
            <a:avLst/>
          </a:prstGeom>
          <a:solidFill>
            <a:srgbClr val="DEDE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DEDEDE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7C26D7C-1AEB-4724-ADD7-472D9E10CA0A}"/>
              </a:ext>
            </a:extLst>
          </p:cNvPr>
          <p:cNvSpPr txBox="1"/>
          <p:nvPr/>
        </p:nvSpPr>
        <p:spPr>
          <a:xfrm>
            <a:off x="7912347" y="6167533"/>
            <a:ext cx="4279654" cy="59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CE0018"/>
                </a:solidFill>
                <a:latin typeface="Roboto Slab" pitchFamily="2" charset="0"/>
                <a:ea typeface="Roboto Slab" pitchFamily="2" charset="0"/>
              </a:rPr>
              <a:t>Velocità</a:t>
            </a:r>
            <a:endParaRPr lang="en-US" sz="4800" b="1" dirty="0">
              <a:solidFill>
                <a:srgbClr val="CE0018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" name="videov3" descr="videov3">
            <a:hlinkClick r:id="" action="ppaction://media"/>
            <a:extLst>
              <a:ext uri="{FF2B5EF4-FFF2-40B4-BE49-F238E27FC236}">
                <a16:creationId xmlns:a16="http://schemas.microsoft.com/office/drawing/2014/main" id="{2090D2C3-A733-1742-8FFC-A07BA3844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067" y="795758"/>
            <a:ext cx="9362639" cy="52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49648BDF-B21F-4027-A28E-9C7A9136872D}"/>
              </a:ext>
            </a:extLst>
          </p:cNvPr>
          <p:cNvSpPr/>
          <p:nvPr/>
        </p:nvSpPr>
        <p:spPr>
          <a:xfrm>
            <a:off x="0" y="6167533"/>
            <a:ext cx="4279654" cy="685175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5618123" y="0"/>
            <a:ext cx="6573877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B2FF31-D199-4A4F-A2B0-07E81B68B5F4}"/>
              </a:ext>
            </a:extLst>
          </p:cNvPr>
          <p:cNvSpPr txBox="1"/>
          <p:nvPr/>
        </p:nvSpPr>
        <p:spPr>
          <a:xfrm>
            <a:off x="2871419" y="5292"/>
            <a:ext cx="5493408" cy="796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C00000"/>
                </a:solidFill>
                <a:latin typeface="Roboto Slab" pitchFamily="2" charset="0"/>
                <a:ea typeface="Roboto Slab" pitchFamily="2" charset="0"/>
              </a:rPr>
              <a:t>Caso 3 v</a:t>
            </a:r>
            <a:r>
              <a:rPr lang="en-US" sz="48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 Caso 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53092E-8FBD-4BA8-8F9A-A84487FDE949}"/>
              </a:ext>
            </a:extLst>
          </p:cNvPr>
          <p:cNvSpPr txBox="1"/>
          <p:nvPr/>
        </p:nvSpPr>
        <p:spPr>
          <a:xfrm>
            <a:off x="0" y="6167533"/>
            <a:ext cx="4279654" cy="59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Confronto</a:t>
            </a:r>
            <a:endParaRPr lang="en-US" sz="4800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F25D6F5-D933-4537-BD7F-436067D3C212}"/>
              </a:ext>
            </a:extLst>
          </p:cNvPr>
          <p:cNvSpPr/>
          <p:nvPr/>
        </p:nvSpPr>
        <p:spPr>
          <a:xfrm>
            <a:off x="7912347" y="6167531"/>
            <a:ext cx="4279654" cy="695761"/>
          </a:xfrm>
          <a:prstGeom prst="rect">
            <a:avLst/>
          </a:prstGeom>
          <a:solidFill>
            <a:srgbClr val="DEDE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DEDEDE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7C26D7C-1AEB-4724-ADD7-472D9E10CA0A}"/>
              </a:ext>
            </a:extLst>
          </p:cNvPr>
          <p:cNvSpPr txBox="1"/>
          <p:nvPr/>
        </p:nvSpPr>
        <p:spPr>
          <a:xfrm>
            <a:off x="7912347" y="6167533"/>
            <a:ext cx="4279654" cy="59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CE0018"/>
                </a:solidFill>
                <a:latin typeface="Roboto Slab" pitchFamily="2" charset="0"/>
                <a:ea typeface="Roboto Slab" pitchFamily="2" charset="0"/>
              </a:rPr>
              <a:t>Temperatura</a:t>
            </a:r>
            <a:endParaRPr lang="en-US" sz="4800" b="1" dirty="0">
              <a:solidFill>
                <a:srgbClr val="CE0018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6" name="videot1">
            <a:hlinkClick r:id="" action="ppaction://media"/>
            <a:extLst>
              <a:ext uri="{FF2B5EF4-FFF2-40B4-BE49-F238E27FC236}">
                <a16:creationId xmlns:a16="http://schemas.microsoft.com/office/drawing/2014/main" id="{BB8BAFF5-B6FF-4627-BE7F-2EBC78ECA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496" y="801312"/>
            <a:ext cx="9289311" cy="5225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42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49648BDF-B21F-4027-A28E-9C7A9136872D}"/>
              </a:ext>
            </a:extLst>
          </p:cNvPr>
          <p:cNvSpPr/>
          <p:nvPr/>
        </p:nvSpPr>
        <p:spPr>
          <a:xfrm>
            <a:off x="0" y="6167533"/>
            <a:ext cx="4279654" cy="685175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5618123" y="0"/>
            <a:ext cx="6573877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B2FF31-D199-4A4F-A2B0-07E81B68B5F4}"/>
              </a:ext>
            </a:extLst>
          </p:cNvPr>
          <p:cNvSpPr txBox="1"/>
          <p:nvPr/>
        </p:nvSpPr>
        <p:spPr>
          <a:xfrm>
            <a:off x="2871419" y="5292"/>
            <a:ext cx="5493408" cy="796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C00000"/>
                </a:solidFill>
                <a:latin typeface="Roboto Slab" pitchFamily="2" charset="0"/>
                <a:ea typeface="Roboto Slab" pitchFamily="2" charset="0"/>
              </a:rPr>
              <a:t>Caso 3 v</a:t>
            </a:r>
            <a:r>
              <a:rPr lang="en-US" sz="48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 Caso 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53092E-8FBD-4BA8-8F9A-A84487FDE949}"/>
              </a:ext>
            </a:extLst>
          </p:cNvPr>
          <p:cNvSpPr txBox="1"/>
          <p:nvPr/>
        </p:nvSpPr>
        <p:spPr>
          <a:xfrm>
            <a:off x="0" y="6167533"/>
            <a:ext cx="4279654" cy="59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Confronto</a:t>
            </a:r>
            <a:endParaRPr lang="en-US" sz="4800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F25D6F5-D933-4537-BD7F-436067D3C212}"/>
              </a:ext>
            </a:extLst>
          </p:cNvPr>
          <p:cNvSpPr/>
          <p:nvPr/>
        </p:nvSpPr>
        <p:spPr>
          <a:xfrm>
            <a:off x="7912347" y="6167531"/>
            <a:ext cx="4279654" cy="695761"/>
          </a:xfrm>
          <a:prstGeom prst="rect">
            <a:avLst/>
          </a:prstGeom>
          <a:solidFill>
            <a:srgbClr val="DEDE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DEDEDE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7C26D7C-1AEB-4724-ADD7-472D9E10CA0A}"/>
              </a:ext>
            </a:extLst>
          </p:cNvPr>
          <p:cNvSpPr txBox="1"/>
          <p:nvPr/>
        </p:nvSpPr>
        <p:spPr>
          <a:xfrm>
            <a:off x="7912347" y="6167533"/>
            <a:ext cx="4279654" cy="595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CE0018"/>
                </a:solidFill>
                <a:latin typeface="Roboto Slab" pitchFamily="2" charset="0"/>
                <a:ea typeface="Roboto Slab" pitchFamily="2" charset="0"/>
              </a:rPr>
              <a:t>Temperatura</a:t>
            </a:r>
            <a:endParaRPr lang="en-US" sz="4800" b="1" dirty="0">
              <a:solidFill>
                <a:srgbClr val="CE0018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6" name="videot2">
            <a:hlinkClick r:id="" action="ppaction://media"/>
            <a:extLst>
              <a:ext uri="{FF2B5EF4-FFF2-40B4-BE49-F238E27FC236}">
                <a16:creationId xmlns:a16="http://schemas.microsoft.com/office/drawing/2014/main" id="{9E3B615A-35DF-4F30-A84F-D012215A87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088" y="801312"/>
            <a:ext cx="9298719" cy="5230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4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397643" y="0"/>
            <a:ext cx="5431536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B3EE3F-DECC-4ADC-84E8-2C9854D7045C}"/>
              </a:ext>
            </a:extLst>
          </p:cNvPr>
          <p:cNvSpPr txBox="1"/>
          <p:nvPr/>
        </p:nvSpPr>
        <p:spPr>
          <a:xfrm>
            <a:off x="814111" y="1339190"/>
            <a:ext cx="4804011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Il </a:t>
            </a:r>
            <a:r>
              <a:rPr lang="en-US" sz="4000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Problema</a:t>
            </a:r>
            <a:r>
              <a:rPr lang="en-US" sz="4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: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E4717CC-650F-4D70-923F-09398CC3E162}"/>
              </a:ext>
            </a:extLst>
          </p:cNvPr>
          <p:cNvSpPr txBox="1"/>
          <p:nvPr/>
        </p:nvSpPr>
        <p:spPr>
          <a:xfrm>
            <a:off x="1036517" y="2555928"/>
            <a:ext cx="4396874" cy="9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Il Carlo Felice è un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esempio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tecnologico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ma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presenta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un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difetto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: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il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discomfort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termico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.</a:t>
            </a:r>
          </a:p>
        </p:txBody>
      </p:sp>
      <p:pic>
        <p:nvPicPr>
          <p:cNvPr id="12" name="Picture 2" descr="Concerto dell'Orchestra del Teatro Carlo Felice di Genova - Ruminelli  Associazione - Fondazione a Domodossola (VB)">
            <a:extLst>
              <a:ext uri="{FF2B5EF4-FFF2-40B4-BE49-F238E27FC236}">
                <a16:creationId xmlns:a16="http://schemas.microsoft.com/office/drawing/2014/main" id="{466F76E7-5B11-478A-9B91-C02C4CCB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8854" y="592638"/>
            <a:ext cx="3315904" cy="221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ronavirus, stop a tutte le attività del Teatro Carlo Felice di Genova  fino a 4 aprile">
            <a:extLst>
              <a:ext uri="{FF2B5EF4-FFF2-40B4-BE49-F238E27FC236}">
                <a16:creationId xmlns:a16="http://schemas.microsoft.com/office/drawing/2014/main" id="{2ACE9051-431F-44D1-9291-6F43E2E5C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222" y="3106812"/>
            <a:ext cx="5431536" cy="27157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5C6471F-AB8E-46E9-A59D-27670C14838A}"/>
              </a:ext>
            </a:extLst>
          </p:cNvPr>
          <p:cNvSpPr txBox="1"/>
          <p:nvPr/>
        </p:nvSpPr>
        <p:spPr>
          <a:xfrm>
            <a:off x="312920" y="5001316"/>
            <a:ext cx="558252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Progetto </a:t>
            </a:r>
            <a:r>
              <a:rPr lang="it-IT" sz="2000" b="1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Storia e Aria </a:t>
            </a:r>
            <a:r>
              <a:rPr lang="it-IT" sz="2000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,</a:t>
            </a:r>
            <a:r>
              <a:rPr lang="it-IT" sz="2000" b="1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it-IT" sz="2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coordinato </a:t>
            </a:r>
          </a:p>
          <a:p>
            <a:pPr algn="ctr">
              <a:spcAft>
                <a:spcPts val="600"/>
              </a:spcAft>
            </a:pPr>
            <a:r>
              <a:rPr lang="it-IT" sz="2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dal Prof. Ing. </a:t>
            </a:r>
            <a:r>
              <a:rPr lang="it-IT" sz="2000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Jan</a:t>
            </a:r>
            <a:r>
              <a:rPr lang="it-IT" sz="2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O. </a:t>
            </a:r>
            <a:r>
              <a:rPr lang="it-IT" sz="2000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Pralits</a:t>
            </a:r>
            <a:r>
              <a:rPr lang="it-IT" sz="2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: uno studio</a:t>
            </a:r>
          </a:p>
          <a:p>
            <a:pPr algn="ctr">
              <a:spcAft>
                <a:spcPts val="600"/>
              </a:spcAft>
            </a:pPr>
            <a:r>
              <a:rPr lang="it-IT" sz="2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multidisciplinare a cavallo tra l’ingegneria </a:t>
            </a:r>
          </a:p>
          <a:p>
            <a:pPr algn="ctr">
              <a:spcAft>
                <a:spcPts val="600"/>
              </a:spcAft>
            </a:pPr>
            <a:r>
              <a:rPr lang="it-IT" sz="2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e l’architettura.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3F8338D-9D4F-4261-92B7-644FFF9D169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96" y="255094"/>
            <a:ext cx="1252418" cy="125241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142ADBB-0C98-460B-BD5A-234B3520A873}"/>
              </a:ext>
            </a:extLst>
          </p:cNvPr>
          <p:cNvSpPr txBox="1"/>
          <p:nvPr/>
        </p:nvSpPr>
        <p:spPr>
          <a:xfrm>
            <a:off x="1308014" y="3870336"/>
            <a:ext cx="3610782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L’analisi</a:t>
            </a:r>
            <a:r>
              <a:rPr lang="en-US" sz="4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300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 rot="5400000">
            <a:off x="2652884" y="-2681117"/>
            <a:ext cx="6886233" cy="12192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B3EE3F-DECC-4ADC-84E8-2C9854D7045C}"/>
              </a:ext>
            </a:extLst>
          </p:cNvPr>
          <p:cNvSpPr txBox="1"/>
          <p:nvPr/>
        </p:nvSpPr>
        <p:spPr>
          <a:xfrm>
            <a:off x="-72821" y="1247951"/>
            <a:ext cx="4804011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Conclusioni</a:t>
            </a:r>
            <a:r>
              <a:rPr lang="en-US" sz="4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326178" y="2527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44C1C2-42E0-48F3-A1E1-CA339A8B00B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88" y="92531"/>
            <a:ext cx="1305868" cy="130586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6A9D29B-8D08-405E-90B1-DF81DA6F3212}"/>
              </a:ext>
            </a:extLst>
          </p:cNvPr>
          <p:cNvSpPr txBox="1"/>
          <p:nvPr/>
        </p:nvSpPr>
        <p:spPr>
          <a:xfrm>
            <a:off x="334156" y="2376781"/>
            <a:ext cx="596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Forte dipendenza dal tempo;</a:t>
            </a:r>
          </a:p>
          <a:p>
            <a:endParaRPr lang="it-IT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Masse vorticose lente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;</a:t>
            </a:r>
          </a:p>
          <a:p>
            <a:endParaRPr lang="it-IT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Importante influenza da parte</a:t>
            </a:r>
          </a:p>
          <a:p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degli occupanti.</a:t>
            </a:r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2577180E-E0DF-4ADA-9DA4-E331FB03F582}"/>
              </a:ext>
            </a:extLst>
          </p:cNvPr>
          <p:cNvSpPr/>
          <p:nvPr/>
        </p:nvSpPr>
        <p:spPr>
          <a:xfrm>
            <a:off x="2329184" y="4220818"/>
            <a:ext cx="477078" cy="516835"/>
          </a:xfrm>
          <a:prstGeom prst="downArrow">
            <a:avLst/>
          </a:prstGeom>
          <a:solidFill>
            <a:srgbClr val="DEDEDE"/>
          </a:solidFill>
          <a:ln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03749B9-69FF-4462-A3EF-7FF9183E3F54}"/>
              </a:ext>
            </a:extLst>
          </p:cNvPr>
          <p:cNvSpPr txBox="1"/>
          <p:nvPr/>
        </p:nvSpPr>
        <p:spPr>
          <a:xfrm>
            <a:off x="334156" y="4788678"/>
            <a:ext cx="5961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Basse temperature nel golfo mistico, con tendenza</a:t>
            </a:r>
          </a:p>
          <a:p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Al ristagno dell’aria.</a:t>
            </a:r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6282B4D7-B61E-49B4-B43E-557A3218AFA5}"/>
              </a:ext>
            </a:extLst>
          </p:cNvPr>
          <p:cNvSpPr/>
          <p:nvPr/>
        </p:nvSpPr>
        <p:spPr>
          <a:xfrm rot="18969449">
            <a:off x="4141606" y="5349649"/>
            <a:ext cx="477078" cy="516835"/>
          </a:xfrm>
          <a:prstGeom prst="downArrow">
            <a:avLst/>
          </a:prstGeom>
          <a:solidFill>
            <a:srgbClr val="DEDEDE"/>
          </a:solidFill>
          <a:ln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D6E7E0C-C3B3-4B3A-A023-03EBCF9CF752}"/>
              </a:ext>
            </a:extLst>
          </p:cNvPr>
          <p:cNvSpPr txBox="1"/>
          <p:nvPr/>
        </p:nvSpPr>
        <p:spPr>
          <a:xfrm>
            <a:off x="4925571" y="5876142"/>
            <a:ext cx="677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Proposta: aprire i sistemi di emergenza sopra il boccascena.</a:t>
            </a:r>
          </a:p>
        </p:txBody>
      </p:sp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D2F060EF-C68F-423C-AC07-19876B6A876E}"/>
              </a:ext>
            </a:extLst>
          </p:cNvPr>
          <p:cNvSpPr/>
          <p:nvPr/>
        </p:nvSpPr>
        <p:spPr>
          <a:xfrm rot="16200000">
            <a:off x="3654647" y="2630849"/>
            <a:ext cx="477078" cy="973919"/>
          </a:xfrm>
          <a:prstGeom prst="downArrow">
            <a:avLst/>
          </a:prstGeom>
          <a:solidFill>
            <a:srgbClr val="DEDEDE"/>
          </a:solidFill>
          <a:ln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D51FA7D5-A56D-455F-87A2-403BCBA1C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r="7488"/>
          <a:stretch/>
        </p:blipFill>
        <p:spPr>
          <a:xfrm>
            <a:off x="4635679" y="221317"/>
            <a:ext cx="7351480" cy="416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71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 animBg="1"/>
      <p:bldP spid="23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 rot="5400000">
            <a:off x="2652884" y="-2681117"/>
            <a:ext cx="6886233" cy="12192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326178" y="2527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DE9F4FA-64BC-465A-8831-EC3806077729}"/>
              </a:ext>
            </a:extLst>
          </p:cNvPr>
          <p:cNvSpPr txBox="1"/>
          <p:nvPr/>
        </p:nvSpPr>
        <p:spPr>
          <a:xfrm>
            <a:off x="2859189" y="2834640"/>
            <a:ext cx="6473621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Grazie</a:t>
            </a:r>
            <a:r>
              <a:rPr lang="en-US" sz="4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 per </a:t>
            </a:r>
            <a:r>
              <a:rPr lang="en-US" sz="4000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l’attenzione</a:t>
            </a:r>
            <a:endParaRPr lang="en-US" sz="4000" b="1" dirty="0">
              <a:solidFill>
                <a:srgbClr val="DEDEDE"/>
              </a:solidFill>
              <a:latin typeface="Roboto Slab" pitchFamily="2" charset="0"/>
              <a:ea typeface="Roboto Slab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88532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0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09F2BE9-AB8E-4188-B476-95D03C8DB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54" y="0"/>
            <a:ext cx="5597448" cy="6858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4A5CEF-3E2F-4BF2-9FDA-918FC9C94EE2}"/>
              </a:ext>
            </a:extLst>
          </p:cNvPr>
          <p:cNvSpPr txBox="1"/>
          <p:nvPr/>
        </p:nvSpPr>
        <p:spPr>
          <a:xfrm>
            <a:off x="490898" y="2240280"/>
            <a:ext cx="4804011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+mj-cs"/>
              </a:rPr>
              <a:t>La Storia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1B8A418-D6B4-40B5-8693-AB9EBDBE41C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37" y="3429000"/>
            <a:ext cx="1593262" cy="159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7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AE4B5E86-A9CB-4169-883C-3583583348C8}"/>
              </a:ext>
            </a:extLst>
          </p:cNvPr>
          <p:cNvSpPr/>
          <p:nvPr/>
        </p:nvSpPr>
        <p:spPr>
          <a:xfrm>
            <a:off x="-16872" y="0"/>
            <a:ext cx="5431536" cy="6858000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4C5C5F-7AE5-419A-AEFA-9C6B25720889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E4717CC-650F-4D70-923F-09398CC3E162}"/>
              </a:ext>
            </a:extLst>
          </p:cNvPr>
          <p:cNvSpPr txBox="1"/>
          <p:nvPr/>
        </p:nvSpPr>
        <p:spPr>
          <a:xfrm>
            <a:off x="144975" y="468357"/>
            <a:ext cx="5155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Geometria</a:t>
            </a:r>
          </a:p>
          <a:p>
            <a:endParaRPr lang="it-IT" sz="1600" b="1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E810E22-39DA-4BC4-AB22-5B2916537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66" y="1787226"/>
            <a:ext cx="7813511" cy="3837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D6B2A3B-7959-4ED5-88BC-7520EA706DF9}"/>
              </a:ext>
            </a:extLst>
          </p:cNvPr>
          <p:cNvSpPr txBox="1"/>
          <p:nvPr/>
        </p:nvSpPr>
        <p:spPr>
          <a:xfrm>
            <a:off x="144975" y="1681209"/>
            <a:ext cx="1975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Alcuni dati:</a:t>
            </a:r>
            <a:endParaRPr lang="it-IT" sz="2000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31678E0-0D86-42A0-B903-C6542B4B065C}"/>
              </a:ext>
            </a:extLst>
          </p:cNvPr>
          <p:cNvSpPr txBox="1"/>
          <p:nvPr/>
        </p:nvSpPr>
        <p:spPr>
          <a:xfrm>
            <a:off x="28083" y="2436671"/>
            <a:ext cx="41408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Volume totale: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230000 m</a:t>
            </a:r>
            <a:r>
              <a:rPr lang="it-IT" i="1" baseline="30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3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;</a:t>
            </a:r>
            <a:r>
              <a:rPr lang="it-IT" i="1" baseline="30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</a:t>
            </a:r>
          </a:p>
          <a:p>
            <a:endParaRPr lang="it-IT" i="1" baseline="30000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Superficie posti a sedere: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1600 m</a:t>
            </a:r>
            <a:r>
              <a:rPr lang="it-IT" i="1" baseline="30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2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;</a:t>
            </a:r>
          </a:p>
          <a:p>
            <a:endParaRPr lang="it-IT" i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Superficie sipario: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200 m</a:t>
            </a:r>
            <a:r>
              <a:rPr lang="it-IT" i="1" baseline="30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2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;</a:t>
            </a:r>
          </a:p>
          <a:p>
            <a:endParaRPr lang="it-IT" i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Dimensioni boccascena: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10x16 m;</a:t>
            </a:r>
          </a:p>
          <a:p>
            <a:endParaRPr lang="it-IT" i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Superficie palcoscenico: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574 m</a:t>
            </a:r>
            <a:r>
              <a:rPr lang="it-IT" i="1" baseline="30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2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;</a:t>
            </a:r>
          </a:p>
          <a:p>
            <a:endParaRPr lang="it-IT" i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Superficie golfo mistico: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120 m</a:t>
            </a:r>
            <a:r>
              <a:rPr lang="it-IT" i="1" baseline="30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2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BCA9498-DB76-4CD9-A06A-A9D343B674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96" y="494342"/>
            <a:ext cx="1186867" cy="11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96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A0390145-1D66-4BF6-9C16-AE771016E855}"/>
              </a:ext>
            </a:extLst>
          </p:cNvPr>
          <p:cNvSpPr/>
          <p:nvPr/>
        </p:nvSpPr>
        <p:spPr>
          <a:xfrm>
            <a:off x="3739" y="2736117"/>
            <a:ext cx="5642400" cy="1738805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3226D6A-D26E-4592-998D-30890CB4C39C}"/>
              </a:ext>
            </a:extLst>
          </p:cNvPr>
          <p:cNvSpPr/>
          <p:nvPr/>
        </p:nvSpPr>
        <p:spPr>
          <a:xfrm>
            <a:off x="6797943" y="5000584"/>
            <a:ext cx="2608206" cy="1861301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5AF3126-9B99-4D15-B7F9-3B14468A472D}"/>
              </a:ext>
            </a:extLst>
          </p:cNvPr>
          <p:cNvSpPr/>
          <p:nvPr/>
        </p:nvSpPr>
        <p:spPr>
          <a:xfrm>
            <a:off x="7820224" y="1181124"/>
            <a:ext cx="4371776" cy="1301649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8F1B0AF4-DA7B-47EB-8186-B93C5AC127A5}"/>
              </a:ext>
            </a:extLst>
          </p:cNvPr>
          <p:cNvSpPr/>
          <p:nvPr/>
        </p:nvSpPr>
        <p:spPr>
          <a:xfrm>
            <a:off x="3739" y="185832"/>
            <a:ext cx="5642400" cy="903657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4C5C5F-7AE5-419A-AEFA-9C6B25720889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E4717CC-650F-4D70-923F-09398CC3E162}"/>
              </a:ext>
            </a:extLst>
          </p:cNvPr>
          <p:cNvSpPr txBox="1"/>
          <p:nvPr/>
        </p:nvSpPr>
        <p:spPr>
          <a:xfrm>
            <a:off x="277496" y="299181"/>
            <a:ext cx="5155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Condizioni al contorno</a:t>
            </a:r>
          </a:p>
          <a:p>
            <a:endParaRPr lang="it-IT" sz="1600" b="1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7BDB94E-1C89-4A05-82FB-F1BC0075E8D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01" y="1831949"/>
            <a:ext cx="7814435" cy="385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184CD2BE-52A1-4A14-BEB0-592F8A518CC1}"/>
              </a:ext>
            </a:extLst>
          </p:cNvPr>
          <p:cNvSpPr/>
          <p:nvPr/>
        </p:nvSpPr>
        <p:spPr>
          <a:xfrm rot="641470">
            <a:off x="3379303" y="4055165"/>
            <a:ext cx="543339" cy="4108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707D00A2-70DB-482E-AC31-A9B2A7488EDC}"/>
              </a:ext>
            </a:extLst>
          </p:cNvPr>
          <p:cNvSpPr/>
          <p:nvPr/>
        </p:nvSpPr>
        <p:spPr>
          <a:xfrm>
            <a:off x="5877468" y="2073853"/>
            <a:ext cx="1182788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00D5E923-A17E-477A-BED9-EA6A18C04210}"/>
              </a:ext>
            </a:extLst>
          </p:cNvPr>
          <p:cNvSpPr/>
          <p:nvPr/>
        </p:nvSpPr>
        <p:spPr>
          <a:xfrm rot="18929841">
            <a:off x="6960008" y="3439924"/>
            <a:ext cx="687213" cy="3216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 descr="Immagine che contiene interni, sedendo, tavolo, chitarra&#10;&#10;Descrizione generata automaticamente">
            <a:extLst>
              <a:ext uri="{FF2B5EF4-FFF2-40B4-BE49-F238E27FC236}">
                <a16:creationId xmlns:a16="http://schemas.microsoft.com/office/drawing/2014/main" id="{DDA21771-D98C-42B0-AB93-1BB4CB845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349" y="1396077"/>
            <a:ext cx="2144745" cy="151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magine 26" descr="Immagine che contiene sedendo, stanza, luce, inpiedi&#10;&#10;Descrizione generata automaticamente">
            <a:extLst>
              <a:ext uri="{FF2B5EF4-FFF2-40B4-BE49-F238E27FC236}">
                <a16:creationId xmlns:a16="http://schemas.microsoft.com/office/drawing/2014/main" id="{6BF47865-35C2-44F0-B953-8E9FC5586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551" y="4638683"/>
            <a:ext cx="2608206" cy="173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2A1BB8C1-EE7F-453B-917A-8F731CAFF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0" y="4300456"/>
            <a:ext cx="2072808" cy="227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09472CD-1316-4AF5-AFBE-8CFCBFA879FC}"/>
              </a:ext>
            </a:extLst>
          </p:cNvPr>
          <p:cNvSpPr txBox="1"/>
          <p:nvPr/>
        </p:nvSpPr>
        <p:spPr>
          <a:xfrm>
            <a:off x="10019252" y="1454948"/>
            <a:ext cx="1962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u="sng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Diffusori Circolari di Mandata della Torre</a:t>
            </a:r>
          </a:p>
          <a:p>
            <a:pPr algn="ctr"/>
            <a:r>
              <a:rPr lang="it-IT" sz="14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Numero: </a:t>
            </a:r>
            <a:r>
              <a:rPr lang="it-IT" sz="1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16</a:t>
            </a:r>
          </a:p>
          <a:p>
            <a:pPr algn="ctr"/>
            <a:r>
              <a:rPr lang="it-IT" sz="14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Portata: </a:t>
            </a:r>
            <a:r>
              <a:rPr lang="it-IT" sz="1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1500 m</a:t>
            </a:r>
            <a:r>
              <a:rPr lang="it-IT" sz="1400" b="1" baseline="30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3</a:t>
            </a:r>
            <a:r>
              <a:rPr lang="it-IT" sz="1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/h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D9851AF-350F-4BFA-BC6D-187F60AA54ED}"/>
              </a:ext>
            </a:extLst>
          </p:cNvPr>
          <p:cNvSpPr txBox="1"/>
          <p:nvPr/>
        </p:nvSpPr>
        <p:spPr>
          <a:xfrm>
            <a:off x="6797943" y="5665579"/>
            <a:ext cx="1873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u="sng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Griglie di Ripresa della Torre</a:t>
            </a:r>
          </a:p>
          <a:p>
            <a:pPr algn="ctr"/>
            <a:r>
              <a:rPr lang="it-IT" sz="14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Numero: </a:t>
            </a:r>
            <a:r>
              <a:rPr lang="it-IT" sz="1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10</a:t>
            </a:r>
          </a:p>
          <a:p>
            <a:pPr algn="ctr"/>
            <a:r>
              <a:rPr lang="it-IT" sz="14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Portata: </a:t>
            </a:r>
            <a:r>
              <a:rPr lang="it-IT" sz="1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1250 m</a:t>
            </a:r>
            <a:r>
              <a:rPr lang="it-IT" sz="1400" b="1" baseline="30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3</a:t>
            </a:r>
            <a:r>
              <a:rPr lang="it-IT" sz="1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/h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FD44BF4-F3AB-4352-8B90-9B6AC540AFC5}"/>
              </a:ext>
            </a:extLst>
          </p:cNvPr>
          <p:cNvSpPr txBox="1"/>
          <p:nvPr/>
        </p:nvSpPr>
        <p:spPr>
          <a:xfrm>
            <a:off x="43528" y="3143998"/>
            <a:ext cx="1873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u="sng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Diffusori a Piede di Poltrona</a:t>
            </a:r>
          </a:p>
          <a:p>
            <a:pPr algn="ctr"/>
            <a:r>
              <a:rPr lang="it-IT" sz="14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Numero: </a:t>
            </a:r>
            <a:r>
              <a:rPr lang="it-IT" sz="1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1000</a:t>
            </a:r>
          </a:p>
          <a:p>
            <a:pPr algn="ctr"/>
            <a:r>
              <a:rPr lang="it-IT" sz="14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Portata: </a:t>
            </a:r>
            <a:r>
              <a:rPr lang="it-IT" sz="1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60-45 m</a:t>
            </a:r>
            <a:r>
              <a:rPr lang="it-IT" sz="1400" b="1" baseline="30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3</a:t>
            </a:r>
            <a:r>
              <a:rPr lang="it-IT" sz="14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  <a:cs typeface="Leelawadee" panose="020B0502040204020203" pitchFamily="34" charset="-34"/>
              </a:rPr>
              <a:t>/h</a:t>
            </a:r>
          </a:p>
        </p:txBody>
      </p:sp>
      <p:pic>
        <p:nvPicPr>
          <p:cNvPr id="29" name="Immagine 28" descr="Immagine che contiene interni, tavolo, sedendo, dilegno&#10;&#10;Descrizione generata automaticamente">
            <a:extLst>
              <a:ext uri="{FF2B5EF4-FFF2-40B4-BE49-F238E27FC236}">
                <a16:creationId xmlns:a16="http://schemas.microsoft.com/office/drawing/2014/main" id="{086E5A18-2054-4120-9B57-FA15A6419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35" y="5000584"/>
            <a:ext cx="2358228" cy="173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40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5AD46126-5684-4DCD-9494-212D3F48434A}"/>
              </a:ext>
            </a:extLst>
          </p:cNvPr>
          <p:cNvSpPr/>
          <p:nvPr/>
        </p:nvSpPr>
        <p:spPr>
          <a:xfrm>
            <a:off x="-1" y="5502924"/>
            <a:ext cx="12192000" cy="931348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25361F9-8EF5-438E-9227-883818E8B1A7}"/>
              </a:ext>
            </a:extLst>
          </p:cNvPr>
          <p:cNvSpPr/>
          <p:nvPr/>
        </p:nvSpPr>
        <p:spPr>
          <a:xfrm>
            <a:off x="1793553" y="1403970"/>
            <a:ext cx="8079317" cy="3671613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989C7AC-CEE9-4DE1-A474-D5DFF47BA217}"/>
              </a:ext>
            </a:extLst>
          </p:cNvPr>
          <p:cNvSpPr/>
          <p:nvPr/>
        </p:nvSpPr>
        <p:spPr>
          <a:xfrm>
            <a:off x="-1" y="264676"/>
            <a:ext cx="4378128" cy="830997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531865" y="18453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531865" y="18453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531865" y="18453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4C5C5F-7AE5-419A-AEFA-9C6B25720889}"/>
              </a:ext>
            </a:extLst>
          </p:cNvPr>
          <p:cNvSpPr txBox="1"/>
          <p:nvPr/>
        </p:nvSpPr>
        <p:spPr>
          <a:xfrm>
            <a:off x="5531865" y="18453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193396" y="22147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E4717CC-650F-4D70-923F-09398CC3E162}"/>
              </a:ext>
            </a:extLst>
          </p:cNvPr>
          <p:cNvSpPr txBox="1"/>
          <p:nvPr/>
        </p:nvSpPr>
        <p:spPr>
          <a:xfrm>
            <a:off x="1261011" y="391535"/>
            <a:ext cx="185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Principi</a:t>
            </a:r>
          </a:p>
          <a:p>
            <a:endParaRPr lang="it-IT" sz="1600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5F90EC5-DDD2-475F-82D9-F397EB1E91A3}"/>
              </a:ext>
            </a:extLst>
          </p:cNvPr>
          <p:cNvSpPr txBox="1"/>
          <p:nvPr/>
        </p:nvSpPr>
        <p:spPr>
          <a:xfrm>
            <a:off x="1793554" y="1465386"/>
            <a:ext cx="807931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Principio di conservazione della massa:</a:t>
            </a:r>
            <a:r>
              <a:rPr lang="it-IT" sz="2000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”La massa associata ad un volume materiale di fluido è costante nel tempo”;</a:t>
            </a:r>
          </a:p>
          <a:p>
            <a:endParaRPr lang="it-IT" i="1" dirty="0">
              <a:latin typeface="Roboto Slab" pitchFamily="2" charset="0"/>
              <a:ea typeface="Roboto Slab" pitchFamily="2" charset="0"/>
            </a:endParaRPr>
          </a:p>
          <a:p>
            <a:endParaRPr lang="it-IT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Principio di conservazione della quantità di moto: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”La derivata rispetto al tempo della quantità di moto di un volume materiale di fluido è uguale alla risultante delle forze che l’esterno esercita sul volume di fluido”;</a:t>
            </a:r>
          </a:p>
          <a:p>
            <a:endParaRPr lang="it-IT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endParaRPr lang="it-IT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Principio di conservazione dell’energia: </a:t>
            </a:r>
            <a:r>
              <a:rPr lang="it-IT" i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”l’energia di un sistema rimane costante se il sistema è isolato all’esterno”.</a:t>
            </a:r>
            <a:endParaRPr lang="it-IT" b="1" i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3B8007-B150-4C1E-9F42-9CA4A90FF0E7}"/>
              </a:ext>
            </a:extLst>
          </p:cNvPr>
          <p:cNvSpPr txBox="1"/>
          <p:nvPr/>
        </p:nvSpPr>
        <p:spPr>
          <a:xfrm>
            <a:off x="1369316" y="5811221"/>
            <a:ext cx="945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Da tali discendono le </a:t>
            </a: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equazioni di </a:t>
            </a:r>
            <a:r>
              <a:rPr lang="it-IT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Navier</a:t>
            </a: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-Stokes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, relazioni che governano il problema</a:t>
            </a:r>
            <a:r>
              <a:rPr lang="it-IT" dirty="0">
                <a:latin typeface="Roboto slab" pitchFamily="2" charset="0"/>
                <a:ea typeface="Roboto slab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192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ttangolo 49">
            <a:extLst>
              <a:ext uri="{FF2B5EF4-FFF2-40B4-BE49-F238E27FC236}">
                <a16:creationId xmlns:a16="http://schemas.microsoft.com/office/drawing/2014/main" id="{8CA39851-5F08-48D9-97CD-F5F60D9A4A6C}"/>
              </a:ext>
            </a:extLst>
          </p:cNvPr>
          <p:cNvSpPr/>
          <p:nvPr/>
        </p:nvSpPr>
        <p:spPr>
          <a:xfrm>
            <a:off x="2114306" y="4976758"/>
            <a:ext cx="3747257" cy="1671388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6E60B510-708C-4F4D-AC81-20B0D9A9CE38}"/>
              </a:ext>
            </a:extLst>
          </p:cNvPr>
          <p:cNvSpPr/>
          <p:nvPr/>
        </p:nvSpPr>
        <p:spPr>
          <a:xfrm>
            <a:off x="8254648" y="485112"/>
            <a:ext cx="3829878" cy="825686"/>
          </a:xfrm>
          <a:prstGeom prst="rect">
            <a:avLst/>
          </a:prstGeom>
          <a:solidFill>
            <a:srgbClr val="CE0018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it-IT" sz="1600" dirty="0">
                <a:latin typeface="Roboto Slab" pitchFamily="2" charset="0"/>
                <a:ea typeface="Roboto Slab" pitchFamily="2" charset="0"/>
              </a:rPr>
              <a:t>Definire l’obbiettivo</a:t>
            </a:r>
          </a:p>
          <a:p>
            <a:pPr marL="342900" indent="-342900">
              <a:buAutoNum type="arabicPeriod"/>
            </a:pPr>
            <a:r>
              <a:rPr lang="it-IT" sz="1600" dirty="0">
                <a:latin typeface="Roboto Slab" pitchFamily="2" charset="0"/>
                <a:ea typeface="Roboto Slab" pitchFamily="2" charset="0"/>
              </a:rPr>
              <a:t>Identificare il dominio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531865" y="18453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531865" y="18453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531865" y="18453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4C5C5F-7AE5-419A-AEFA-9C6B25720889}"/>
              </a:ext>
            </a:extLst>
          </p:cNvPr>
          <p:cNvSpPr txBox="1"/>
          <p:nvPr/>
        </p:nvSpPr>
        <p:spPr>
          <a:xfrm>
            <a:off x="5531865" y="18453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193396" y="22147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291E21-04A0-40CC-867E-B929B05FD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8" y="3003822"/>
            <a:ext cx="4653620" cy="2140553"/>
          </a:xfrm>
          <a:prstGeom prst="rect">
            <a:avLst/>
          </a:prstGeom>
        </p:spPr>
      </p:pic>
      <p:pic>
        <p:nvPicPr>
          <p:cNvPr id="10" name="Immagine 9" descr="Immagine che contiene sedendo, piccolo, tavolo, paio&#10;&#10;Descrizione generata automaticamente">
            <a:extLst>
              <a:ext uri="{FF2B5EF4-FFF2-40B4-BE49-F238E27FC236}">
                <a16:creationId xmlns:a16="http://schemas.microsoft.com/office/drawing/2014/main" id="{681C656B-75C7-4229-9E50-06F4F81AD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r="6825"/>
          <a:stretch/>
        </p:blipFill>
        <p:spPr>
          <a:xfrm>
            <a:off x="-42141" y="1311982"/>
            <a:ext cx="3156529" cy="1501680"/>
          </a:xfrm>
          <a:prstGeom prst="rect">
            <a:avLst/>
          </a:prstGeom>
        </p:spPr>
      </p:pic>
      <p:pic>
        <p:nvPicPr>
          <p:cNvPr id="14" name="Immagine 13" descr="Immagine che contiene oggetto, sedendo, tavolo, filo&#10;&#10;Descrizione generata automaticamente">
            <a:extLst>
              <a:ext uri="{FF2B5EF4-FFF2-40B4-BE49-F238E27FC236}">
                <a16:creationId xmlns:a16="http://schemas.microsoft.com/office/drawing/2014/main" id="{7FD30513-7965-4250-982F-156CA8528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3" y="3245617"/>
            <a:ext cx="2675445" cy="1671388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69CF7505-5109-4032-86FB-BAA112A18E98}"/>
              </a:ext>
            </a:extLst>
          </p:cNvPr>
          <p:cNvSpPr/>
          <p:nvPr/>
        </p:nvSpPr>
        <p:spPr>
          <a:xfrm>
            <a:off x="6190057" y="58568"/>
            <a:ext cx="3829878" cy="514176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Roboto Slab" pitchFamily="2" charset="0"/>
                <a:ea typeface="Roboto Slab" pitchFamily="2" charset="0"/>
              </a:rPr>
              <a:t>Identificazione del problema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BA2466B-3CBD-4B55-98A9-FB46D481C46E}"/>
              </a:ext>
            </a:extLst>
          </p:cNvPr>
          <p:cNvCxnSpPr>
            <a:cxnSpLocks/>
          </p:cNvCxnSpPr>
          <p:nvPr/>
        </p:nvCxnSpPr>
        <p:spPr>
          <a:xfrm>
            <a:off x="10142794" y="1462927"/>
            <a:ext cx="0" cy="4985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A8A0D966-A8B6-4BA6-A379-1B8202326B99}"/>
              </a:ext>
            </a:extLst>
          </p:cNvPr>
          <p:cNvSpPr/>
          <p:nvPr/>
        </p:nvSpPr>
        <p:spPr>
          <a:xfrm>
            <a:off x="8227855" y="2505816"/>
            <a:ext cx="3829878" cy="1050174"/>
          </a:xfrm>
          <a:prstGeom prst="rect">
            <a:avLst/>
          </a:prstGeom>
          <a:solidFill>
            <a:srgbClr val="CE0018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latin typeface="Roboto Slab" pitchFamily="2" charset="0"/>
                <a:ea typeface="Roboto Slab" pitchFamily="2" charset="0"/>
              </a:rPr>
              <a:t>3.    Geometria </a:t>
            </a:r>
          </a:p>
          <a:p>
            <a:pPr marL="342900" indent="-342900">
              <a:buAutoNum type="arabicPeriod" startAt="4"/>
            </a:pPr>
            <a:r>
              <a:rPr lang="it-IT" sz="1600" dirty="0">
                <a:latin typeface="Roboto Slab" pitchFamily="2" charset="0"/>
                <a:ea typeface="Roboto Slab" pitchFamily="2" charset="0"/>
              </a:rPr>
              <a:t>Mesh</a:t>
            </a:r>
          </a:p>
          <a:p>
            <a:pPr marL="342900" indent="-342900">
              <a:buAutoNum type="arabicPeriod" startAt="4"/>
            </a:pPr>
            <a:r>
              <a:rPr lang="it-IT" sz="1600" dirty="0">
                <a:latin typeface="Roboto Slab" pitchFamily="2" charset="0"/>
                <a:ea typeface="Roboto Slab" pitchFamily="2" charset="0"/>
              </a:rPr>
              <a:t>Impostazioni fisiche del risolutore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B85BFB35-FEA1-404A-8D7A-4AD1FFFD844F}"/>
              </a:ext>
            </a:extLst>
          </p:cNvPr>
          <p:cNvSpPr/>
          <p:nvPr/>
        </p:nvSpPr>
        <p:spPr>
          <a:xfrm>
            <a:off x="6163264" y="2079272"/>
            <a:ext cx="3829878" cy="514176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latin typeface="Roboto Slab" pitchFamily="2" charset="0"/>
                <a:ea typeface="Roboto Slab" pitchFamily="2" charset="0"/>
              </a:rPr>
              <a:t>Pre</a:t>
            </a:r>
            <a:r>
              <a:rPr lang="it-IT" b="1" dirty="0">
                <a:latin typeface="Roboto Slab" pitchFamily="2" charset="0"/>
                <a:ea typeface="Roboto Slab" pitchFamily="2" charset="0"/>
              </a:rPr>
              <a:t>-processing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D13FF59-064E-4E82-83C9-4CB2CC57D6D5}"/>
              </a:ext>
            </a:extLst>
          </p:cNvPr>
          <p:cNvSpPr/>
          <p:nvPr/>
        </p:nvSpPr>
        <p:spPr>
          <a:xfrm>
            <a:off x="8160591" y="4608378"/>
            <a:ext cx="3829878" cy="535998"/>
          </a:xfrm>
          <a:prstGeom prst="rect">
            <a:avLst/>
          </a:prstGeom>
          <a:solidFill>
            <a:srgbClr val="CE0018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latin typeface="Roboto Slab" pitchFamily="2" charset="0"/>
                <a:ea typeface="Roboto Slab" pitchFamily="2" charset="0"/>
              </a:rPr>
              <a:t>6.   Soluzione computazionale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AC994FD9-C6D2-4DF3-83CF-106880324283}"/>
              </a:ext>
            </a:extLst>
          </p:cNvPr>
          <p:cNvSpPr/>
          <p:nvPr/>
        </p:nvSpPr>
        <p:spPr>
          <a:xfrm>
            <a:off x="6096000" y="4181834"/>
            <a:ext cx="3829878" cy="514176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Roboto Slab" pitchFamily="2" charset="0"/>
                <a:ea typeface="Roboto Slab" pitchFamily="2" charset="0"/>
              </a:rPr>
              <a:t>Risoluzione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1F9690FA-CE47-4434-8C54-E1B5E4E77133}"/>
              </a:ext>
            </a:extLst>
          </p:cNvPr>
          <p:cNvCxnSpPr>
            <a:cxnSpLocks/>
          </p:cNvCxnSpPr>
          <p:nvPr/>
        </p:nvCxnSpPr>
        <p:spPr>
          <a:xfrm>
            <a:off x="10142794" y="3683277"/>
            <a:ext cx="0" cy="4985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id="{D661D8E1-B1D7-41A8-88E3-537A5797D3BD}"/>
              </a:ext>
            </a:extLst>
          </p:cNvPr>
          <p:cNvSpPr/>
          <p:nvPr/>
        </p:nvSpPr>
        <p:spPr>
          <a:xfrm>
            <a:off x="8160591" y="6260279"/>
            <a:ext cx="3829878" cy="535998"/>
          </a:xfrm>
          <a:prstGeom prst="rect">
            <a:avLst/>
          </a:prstGeom>
          <a:solidFill>
            <a:srgbClr val="CE0018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latin typeface="Roboto Slab" pitchFamily="2" charset="0"/>
                <a:ea typeface="Roboto Slab" pitchFamily="2" charset="0"/>
              </a:rPr>
              <a:t>7.   Analisi dei risultati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60B7B85B-B061-429A-8C5C-CFF20D5AF90D}"/>
              </a:ext>
            </a:extLst>
          </p:cNvPr>
          <p:cNvSpPr/>
          <p:nvPr/>
        </p:nvSpPr>
        <p:spPr>
          <a:xfrm>
            <a:off x="6096000" y="5833735"/>
            <a:ext cx="3829878" cy="514176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Roboto Slab" pitchFamily="2" charset="0"/>
                <a:ea typeface="Roboto Slab" pitchFamily="2" charset="0"/>
              </a:rPr>
              <a:t>Post-processing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9F16781D-7C3F-4A94-9E61-C5C0F85CA769}"/>
              </a:ext>
            </a:extLst>
          </p:cNvPr>
          <p:cNvCxnSpPr>
            <a:cxnSpLocks/>
          </p:cNvCxnSpPr>
          <p:nvPr/>
        </p:nvCxnSpPr>
        <p:spPr>
          <a:xfrm>
            <a:off x="10142794" y="5271663"/>
            <a:ext cx="0" cy="4985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37">
            <a:extLst>
              <a:ext uri="{FF2B5EF4-FFF2-40B4-BE49-F238E27FC236}">
                <a16:creationId xmlns:a16="http://schemas.microsoft.com/office/drawing/2014/main" id="{E8A5F9E1-BA89-4789-888B-6D08B3FB2A2E}"/>
              </a:ext>
            </a:extLst>
          </p:cNvPr>
          <p:cNvSpPr/>
          <p:nvPr/>
        </p:nvSpPr>
        <p:spPr>
          <a:xfrm>
            <a:off x="-1" y="264676"/>
            <a:ext cx="4378128" cy="830997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FE0C13B-26FB-4601-B5EA-BFEBFF1B025F}"/>
              </a:ext>
            </a:extLst>
          </p:cNvPr>
          <p:cNvSpPr txBox="1"/>
          <p:nvPr/>
        </p:nvSpPr>
        <p:spPr>
          <a:xfrm>
            <a:off x="107474" y="392209"/>
            <a:ext cx="4378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La simulazione CFD</a:t>
            </a:r>
          </a:p>
          <a:p>
            <a:endParaRPr lang="it-IT" sz="1600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02AF3819-829B-47A5-8E3D-B1A73B7358F5}"/>
              </a:ext>
            </a:extLst>
          </p:cNvPr>
          <p:cNvSpPr/>
          <p:nvPr/>
        </p:nvSpPr>
        <p:spPr>
          <a:xfrm>
            <a:off x="8254648" y="2884055"/>
            <a:ext cx="1082990" cy="3201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sinistra 42">
            <a:extLst>
              <a:ext uri="{FF2B5EF4-FFF2-40B4-BE49-F238E27FC236}">
                <a16:creationId xmlns:a16="http://schemas.microsoft.com/office/drawing/2014/main" id="{6784A05C-6779-459F-B5F9-0F3501D8317B}"/>
              </a:ext>
            </a:extLst>
          </p:cNvPr>
          <p:cNvSpPr/>
          <p:nvPr/>
        </p:nvSpPr>
        <p:spPr>
          <a:xfrm>
            <a:off x="6347012" y="2884055"/>
            <a:ext cx="1344706" cy="33523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B033E8E0-38A4-41EB-BF0A-9698EFCEB0FF}"/>
              </a:ext>
            </a:extLst>
          </p:cNvPr>
          <p:cNvSpPr/>
          <p:nvPr/>
        </p:nvSpPr>
        <p:spPr>
          <a:xfrm>
            <a:off x="1850665" y="2505816"/>
            <a:ext cx="3747257" cy="1177461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D9E897E1-EECD-41F3-866D-8A840D79A3FD}"/>
              </a:ext>
            </a:extLst>
          </p:cNvPr>
          <p:cNvSpPr txBox="1"/>
          <p:nvPr/>
        </p:nvSpPr>
        <p:spPr>
          <a:xfrm>
            <a:off x="1818794" y="2593448"/>
            <a:ext cx="3616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Strutturata o non strutturata</a:t>
            </a:r>
          </a:p>
          <a:p>
            <a:endParaRPr lang="it-IT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 err="1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Skewness</a:t>
            </a: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e ortogonalità</a:t>
            </a:r>
          </a:p>
        </p:txBody>
      </p:sp>
      <p:sp>
        <p:nvSpPr>
          <p:cNvPr id="47" name="Freccia a sinistra 46">
            <a:extLst>
              <a:ext uri="{FF2B5EF4-FFF2-40B4-BE49-F238E27FC236}">
                <a16:creationId xmlns:a16="http://schemas.microsoft.com/office/drawing/2014/main" id="{A0A710D4-FCC2-44B0-8EA7-FFB79E6DA77C}"/>
              </a:ext>
            </a:extLst>
          </p:cNvPr>
          <p:cNvSpPr/>
          <p:nvPr/>
        </p:nvSpPr>
        <p:spPr>
          <a:xfrm>
            <a:off x="6347012" y="4976757"/>
            <a:ext cx="1344706" cy="33523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7972E47A-D177-466E-AE38-E780E6B9510E}"/>
              </a:ext>
            </a:extLst>
          </p:cNvPr>
          <p:cNvSpPr/>
          <p:nvPr/>
        </p:nvSpPr>
        <p:spPr>
          <a:xfrm>
            <a:off x="8104995" y="4608378"/>
            <a:ext cx="3272538" cy="4985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2B7036A4-92F0-417A-A822-CFEBFF0C75D2}"/>
                  </a:ext>
                </a:extLst>
              </p:cNvPr>
              <p:cNvSpPr txBox="1"/>
              <p:nvPr/>
            </p:nvSpPr>
            <p:spPr>
              <a:xfrm>
                <a:off x="2133382" y="5106935"/>
                <a:ext cx="3616246" cy="2012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it-IT" b="1" dirty="0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Definizione del corretto </a:t>
                </a:r>
                <a:r>
                  <a:rPr lang="el-GR" b="1" dirty="0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Δ</a:t>
                </a:r>
                <a:r>
                  <a:rPr lang="it-IT" b="1" dirty="0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t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it-IT" b="1" dirty="0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Metodo «</a:t>
                </a:r>
                <a:r>
                  <a:rPr lang="it-IT" b="1" dirty="0" err="1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fixed</a:t>
                </a:r>
                <a:r>
                  <a:rPr lang="it-IT" b="1" dirty="0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»: fisso </a:t>
                </a:r>
                <a:r>
                  <a:rPr lang="it-IT" b="1" dirty="0" err="1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Δt</a:t>
                </a:r>
                <a:r>
                  <a:rPr lang="it-IT" b="1" dirty="0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 e osservo il </a:t>
                </a:r>
                <a:r>
                  <a:rPr lang="it-IT" b="1" dirty="0" err="1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cfl</a:t>
                </a:r>
                <a:endParaRPr lang="it-IT" b="1" dirty="0">
                  <a:solidFill>
                    <a:srgbClr val="DEDEDE"/>
                  </a:solidFill>
                  <a:latin typeface="Roboto slab" pitchFamily="2" charset="0"/>
                  <a:ea typeface="Roboto slab" pitchFamily="2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it-IT" b="1" dirty="0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Numero di </a:t>
                </a:r>
                <a:r>
                  <a:rPr lang="it-IT" b="1" dirty="0" err="1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Courant</a:t>
                </a:r>
                <a:r>
                  <a:rPr lang="it-IT" b="1" dirty="0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 smtClean="0">
                            <a:solidFill>
                              <a:srgbClr val="DEDEDE"/>
                            </a:solidFill>
                            <a:latin typeface="Cambria Math" panose="02040503050406030204" pitchFamily="18" charset="0"/>
                            <a:ea typeface="Roboto slab" pitchFamily="2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DEDEDE"/>
                            </a:solidFill>
                            <a:latin typeface="Cambria Math" panose="02040503050406030204" pitchFamily="18" charset="0"/>
                            <a:ea typeface="Roboto slab" pitchFamily="2" charset="0"/>
                          </a:rPr>
                          <m:t>𝒗</m:t>
                        </m:r>
                        <m:r>
                          <a:rPr lang="it-IT" sz="2400" b="1" i="1" smtClean="0">
                            <a:solidFill>
                              <a:srgbClr val="DEDEDE"/>
                            </a:solidFill>
                            <a:latin typeface="Cambria Math" panose="02040503050406030204" pitchFamily="18" charset="0"/>
                            <a:ea typeface="Roboto slab" pitchFamily="2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l-GR" sz="2400" b="1" i="1" smtClean="0">
                            <a:solidFill>
                              <a:srgbClr val="DEDEDE"/>
                            </a:solidFill>
                            <a:latin typeface="Cambria Math" panose="02040503050406030204" pitchFamily="18" charset="0"/>
                            <a:ea typeface="Roboto slab" pitchFamily="2" charset="0"/>
                          </a:rPr>
                          <m:t>Δ</m:t>
                        </m:r>
                        <m:r>
                          <a:rPr lang="it-IT" sz="2400" b="1" i="1" smtClean="0">
                            <a:solidFill>
                              <a:srgbClr val="DEDEDE"/>
                            </a:solidFill>
                            <a:latin typeface="Cambria Math" panose="02040503050406030204" pitchFamily="18" charset="0"/>
                            <a:ea typeface="Roboto slab" pitchFamily="2" charset="0"/>
                          </a:rPr>
                          <m:t>𝒕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b="1" i="1" smtClean="0">
                            <a:solidFill>
                              <a:srgbClr val="DEDEDE"/>
                            </a:solidFill>
                            <a:latin typeface="Cambria Math" panose="02040503050406030204" pitchFamily="18" charset="0"/>
                            <a:ea typeface="Roboto slab" pitchFamily="2" charset="0"/>
                          </a:rPr>
                          <m:t>Δ</m:t>
                        </m:r>
                        <m:r>
                          <a:rPr lang="it-IT" sz="2400" b="1" i="1" smtClean="0">
                            <a:solidFill>
                              <a:srgbClr val="DEDEDE"/>
                            </a:solidFill>
                            <a:latin typeface="Cambria Math" panose="02040503050406030204" pitchFamily="18" charset="0"/>
                            <a:ea typeface="Roboto slab" pitchFamily="2" charset="0"/>
                          </a:rPr>
                          <m:t>𝒙</m:t>
                        </m:r>
                      </m:den>
                    </m:f>
                  </m:oMath>
                </a14:m>
                <a:endParaRPr lang="it-IT" sz="2400" b="1" dirty="0">
                  <a:solidFill>
                    <a:srgbClr val="DEDEDE"/>
                  </a:solidFill>
                  <a:latin typeface="Roboto slab" pitchFamily="2" charset="0"/>
                  <a:ea typeface="Roboto slab" pitchFamily="2" charset="0"/>
                </a:endParaRPr>
              </a:p>
              <a:p>
                <a:r>
                  <a:rPr lang="it-IT" b="1" dirty="0">
                    <a:solidFill>
                      <a:srgbClr val="DEDEDE"/>
                    </a:solidFill>
                    <a:latin typeface="Roboto slab" pitchFamily="2" charset="0"/>
                    <a:ea typeface="Roboto slab" pitchFamily="2" charset="0"/>
                  </a:rPr>
                  <a:t>     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it-IT" b="1" dirty="0">
                  <a:solidFill>
                    <a:srgbClr val="DEDEDE"/>
                  </a:solidFill>
                  <a:latin typeface="Roboto slab" pitchFamily="2" charset="0"/>
                  <a:ea typeface="Roboto slab" pitchFamily="2" charset="0"/>
                </a:endParaRPr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2B7036A4-92F0-417A-A822-CFEBFF0C7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382" y="5106935"/>
                <a:ext cx="3616246" cy="2012026"/>
              </a:xfrm>
              <a:prstGeom prst="rect">
                <a:avLst/>
              </a:prstGeom>
              <a:blipFill>
                <a:blip r:embed="rId5"/>
                <a:stretch>
                  <a:fillRect l="-1180" t="-18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09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26" grpId="0" animBg="1"/>
      <p:bldP spid="26" grpId="1" animBg="1"/>
      <p:bldP spid="43" grpId="0" animBg="1"/>
      <p:bldP spid="43" grpId="1" animBg="1"/>
      <p:bldP spid="44" grpId="0" animBg="1"/>
      <p:bldP spid="44" grpId="1" animBg="1"/>
      <p:bldP spid="46" grpId="0"/>
      <p:bldP spid="46" grpId="1"/>
      <p:bldP spid="47" grpId="0" animBg="1"/>
      <p:bldP spid="47" grpId="1" animBg="1"/>
      <p:bldP spid="48" grpId="0" animBg="1"/>
      <p:bldP spid="48" grpId="1" animBg="1"/>
      <p:bldP spid="49" grpId="0"/>
      <p:bldP spid="4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182571" y="1586803"/>
            <a:ext cx="3804173" cy="2069068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6E27F46-2795-4EF3-A402-B19D4C331996}"/>
              </a:ext>
            </a:extLst>
          </p:cNvPr>
          <p:cNvSpPr/>
          <p:nvPr/>
        </p:nvSpPr>
        <p:spPr>
          <a:xfrm>
            <a:off x="4443944" y="377039"/>
            <a:ext cx="3304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Roboto Slab" pitchFamily="2" charset="0"/>
                <a:ea typeface="Roboto Slab" pitchFamily="2" charset="0"/>
              </a:rPr>
              <a:t>I </a:t>
            </a:r>
            <a:r>
              <a:rPr lang="en-US" sz="4000" b="1" dirty="0" err="1">
                <a:latin typeface="Roboto Slab" pitchFamily="2" charset="0"/>
                <a:ea typeface="Roboto Slab" pitchFamily="2" charset="0"/>
              </a:rPr>
              <a:t>casi</a:t>
            </a:r>
            <a:r>
              <a:rPr lang="en-US" sz="4000" b="1" dirty="0"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4000" b="1" dirty="0" err="1">
                <a:latin typeface="Roboto Slab" pitchFamily="2" charset="0"/>
                <a:ea typeface="Roboto Slab" pitchFamily="2" charset="0"/>
              </a:rPr>
              <a:t>trattati</a:t>
            </a:r>
            <a:endParaRPr lang="en-US" sz="4000" b="1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C9B487BC-7E04-4B5F-B235-F3C11208FBE4}"/>
              </a:ext>
            </a:extLst>
          </p:cNvPr>
          <p:cNvSpPr/>
          <p:nvPr/>
        </p:nvSpPr>
        <p:spPr>
          <a:xfrm>
            <a:off x="4193913" y="1586803"/>
            <a:ext cx="3804173" cy="2069068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9A1F008-7571-4273-8A70-CB9376D1B075}"/>
              </a:ext>
            </a:extLst>
          </p:cNvPr>
          <p:cNvSpPr/>
          <p:nvPr/>
        </p:nvSpPr>
        <p:spPr>
          <a:xfrm>
            <a:off x="8205255" y="1583345"/>
            <a:ext cx="3804173" cy="2069068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67AB109-E2E8-4803-ACED-309616E9AFCE}"/>
              </a:ext>
            </a:extLst>
          </p:cNvPr>
          <p:cNvSpPr txBox="1"/>
          <p:nvPr/>
        </p:nvSpPr>
        <p:spPr>
          <a:xfrm>
            <a:off x="380943" y="1755815"/>
            <a:ext cx="3407427" cy="9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Caso 1: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Solo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struttura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architettonica</a:t>
            </a:r>
            <a:endParaRPr lang="en-US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F66E5AB-A59B-43F1-B912-67ACA21D9EF0}"/>
              </a:ext>
            </a:extLst>
          </p:cNvPr>
          <p:cNvSpPr txBox="1"/>
          <p:nvPr/>
        </p:nvSpPr>
        <p:spPr>
          <a:xfrm>
            <a:off x="4387831" y="1755814"/>
            <a:ext cx="3407427" cy="9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Caso 2: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Presenza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degli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spettatori</a:t>
            </a:r>
            <a:endParaRPr lang="en-US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E70D9E6-3C43-461F-9926-240BFB7A2961}"/>
              </a:ext>
            </a:extLst>
          </p:cNvPr>
          <p:cNvSpPr txBox="1"/>
          <p:nvPr/>
        </p:nvSpPr>
        <p:spPr>
          <a:xfrm>
            <a:off x="8403630" y="1813624"/>
            <a:ext cx="3407427" cy="9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Caso 3: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Apertura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sistema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di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emergenza</a:t>
            </a:r>
            <a:endParaRPr lang="en-US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854AA06-3760-4D6D-87FD-15E2F35F7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6346" r="20721" b="23701"/>
          <a:stretch/>
        </p:blipFill>
        <p:spPr>
          <a:xfrm>
            <a:off x="182570" y="4178289"/>
            <a:ext cx="3804173" cy="1671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96F4DD5-CFF5-4394-AEB0-D5A955FD7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"/>
          <a:stretch/>
        </p:blipFill>
        <p:spPr>
          <a:xfrm>
            <a:off x="4187287" y="4178289"/>
            <a:ext cx="3804173" cy="1671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Immagine 31" descr="Immagine che contiene interni, fotografia, sedendo, tavolo&#10;&#10;Descrizione generata automaticamente">
            <a:extLst>
              <a:ext uri="{FF2B5EF4-FFF2-40B4-BE49-F238E27FC236}">
                <a16:creationId xmlns:a16="http://schemas.microsoft.com/office/drawing/2014/main" id="{4D06B01D-937E-4F12-A7F4-C5D6F7C80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3628" r="2168" b="30449"/>
          <a:stretch/>
        </p:blipFill>
        <p:spPr>
          <a:xfrm>
            <a:off x="8206466" y="4178289"/>
            <a:ext cx="3802962" cy="1671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629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AA4EA814-4C1A-454C-97BF-ECC5F3587C86}"/>
              </a:ext>
            </a:extLst>
          </p:cNvPr>
          <p:cNvSpPr/>
          <p:nvPr/>
        </p:nvSpPr>
        <p:spPr>
          <a:xfrm>
            <a:off x="0" y="0"/>
            <a:ext cx="3804173" cy="1601852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1709FA-5554-406F-B766-770A1E53836A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79F8C6-D6EB-4047-9F83-0DAABE7ECFC7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93A9E9-1024-476E-8941-222C0221B643}"/>
              </a:ext>
            </a:extLst>
          </p:cNvPr>
          <p:cNvSpPr txBox="1"/>
          <p:nvPr/>
        </p:nvSpPr>
        <p:spPr>
          <a:xfrm>
            <a:off x="5433391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34CE1-F657-4AF0-BDCF-9AD639B50860}"/>
              </a:ext>
            </a:extLst>
          </p:cNvPr>
          <p:cNvSpPr txBox="1"/>
          <p:nvPr/>
        </p:nvSpPr>
        <p:spPr>
          <a:xfrm>
            <a:off x="4094922" y="2436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67AB109-E2E8-4803-ACED-309616E9AFCE}"/>
              </a:ext>
            </a:extLst>
          </p:cNvPr>
          <p:cNvSpPr txBox="1"/>
          <p:nvPr/>
        </p:nvSpPr>
        <p:spPr>
          <a:xfrm>
            <a:off x="198372" y="169012"/>
            <a:ext cx="3407427" cy="9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Caso 1: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Solo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struttura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architettonica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7E21B9B-9434-41A2-8CDB-14AAD2C0B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0" y="140779"/>
            <a:ext cx="5064823" cy="2778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86FBE25-4002-4783-A42C-6FF9073DC798}"/>
              </a:ext>
            </a:extLst>
          </p:cNvPr>
          <p:cNvSpPr/>
          <p:nvPr/>
        </p:nvSpPr>
        <p:spPr>
          <a:xfrm>
            <a:off x="-4" y="1770864"/>
            <a:ext cx="6096002" cy="3018068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99DC46C-80F6-4525-871D-CA0093465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0" y="2140196"/>
            <a:ext cx="4081281" cy="230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3F7823-FA78-4826-A90E-775940E5F6D8}"/>
              </a:ext>
            </a:extLst>
          </p:cNvPr>
          <p:cNvSpPr txBox="1"/>
          <p:nvPr/>
        </p:nvSpPr>
        <p:spPr>
          <a:xfrm>
            <a:off x="4172423" y="2970703"/>
            <a:ext cx="209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428588 elementi</a:t>
            </a:r>
          </a:p>
          <a:p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 e 886041 nodi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DD25DCA-B45B-4FEB-9940-4F96C2DEE857}"/>
              </a:ext>
            </a:extLst>
          </p:cNvPr>
          <p:cNvSpPr txBox="1"/>
          <p:nvPr/>
        </p:nvSpPr>
        <p:spPr>
          <a:xfrm>
            <a:off x="4187285" y="2636458"/>
            <a:ext cx="2094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Mesh: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780207C-F9E3-4BD1-8B52-763111A6CFE0}"/>
              </a:ext>
            </a:extLst>
          </p:cNvPr>
          <p:cNvSpPr/>
          <p:nvPr/>
        </p:nvSpPr>
        <p:spPr>
          <a:xfrm>
            <a:off x="13249" y="5158263"/>
            <a:ext cx="12178751" cy="1558958"/>
          </a:xfrm>
          <a:prstGeom prst="rect">
            <a:avLst/>
          </a:prstGeom>
          <a:solidFill>
            <a:srgbClr val="CE0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1E4C0E-19AC-487E-A89F-4A135BF706EF}"/>
              </a:ext>
            </a:extLst>
          </p:cNvPr>
          <p:cNvSpPr txBox="1"/>
          <p:nvPr/>
        </p:nvSpPr>
        <p:spPr>
          <a:xfrm>
            <a:off x="13249" y="5177455"/>
            <a:ext cx="6921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Analisi: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Y=0,243t+0.278p−6.802           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tutta il teatro è valutato Y=-3;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Statistica d’ordine            </a:t>
            </a:r>
            <a:r>
              <a:rPr lang="it-IT" dirty="0">
                <a:solidFill>
                  <a:srgbClr val="DEDEDE"/>
                </a:solidFill>
                <a:latin typeface="Roboto Slab" pitchFamily="2" charset="0"/>
                <a:ea typeface="Roboto Slab" pitchFamily="2" charset="0"/>
              </a:rPr>
              <a:t>la platea non si presenta in criticità così come la fossa, importanti valori per il palco. </a:t>
            </a:r>
            <a:endParaRPr lang="it-IT" b="1" dirty="0">
              <a:solidFill>
                <a:srgbClr val="DEDEDE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1" name="Freccia destra rientrata 10">
            <a:extLst>
              <a:ext uri="{FF2B5EF4-FFF2-40B4-BE49-F238E27FC236}">
                <a16:creationId xmlns:a16="http://schemas.microsoft.com/office/drawing/2014/main" id="{6309AE31-5809-4064-A306-9675611A1286}"/>
              </a:ext>
            </a:extLst>
          </p:cNvPr>
          <p:cNvSpPr/>
          <p:nvPr/>
        </p:nvSpPr>
        <p:spPr>
          <a:xfrm>
            <a:off x="2953975" y="5489197"/>
            <a:ext cx="420606" cy="267846"/>
          </a:xfrm>
          <a:prstGeom prst="notchedRightArrow">
            <a:avLst/>
          </a:prstGeom>
          <a:solidFill>
            <a:srgbClr val="DEDEDE"/>
          </a:solidFill>
          <a:ln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destra rientrata 18">
            <a:extLst>
              <a:ext uri="{FF2B5EF4-FFF2-40B4-BE49-F238E27FC236}">
                <a16:creationId xmlns:a16="http://schemas.microsoft.com/office/drawing/2014/main" id="{B367193C-C32F-4A3B-8FD0-FC75BF0401B4}"/>
              </a:ext>
            </a:extLst>
          </p:cNvPr>
          <p:cNvSpPr/>
          <p:nvPr/>
        </p:nvSpPr>
        <p:spPr>
          <a:xfrm>
            <a:off x="2427352" y="5777619"/>
            <a:ext cx="420606" cy="267846"/>
          </a:xfrm>
          <a:prstGeom prst="notchedRightArrow">
            <a:avLst/>
          </a:prstGeom>
          <a:solidFill>
            <a:srgbClr val="DEDEDE"/>
          </a:solidFill>
          <a:ln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FC755A1-E746-4F2A-ACA2-1E34E3E85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4" y="4115619"/>
            <a:ext cx="5063579" cy="241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2431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6193</TotalTime>
  <Words>677</Words>
  <Application>Microsoft Macintosh PowerPoint</Application>
  <PresentationFormat>Widescreen</PresentationFormat>
  <Paragraphs>151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Roboto slab</vt:lpstr>
      <vt:lpstr>Roboto slab</vt:lpstr>
      <vt:lpstr>Wingdings</vt:lpstr>
      <vt:lpstr>Office Theme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Badino</dc:creator>
  <cp:lastModifiedBy>Jan Oscar Pralits</cp:lastModifiedBy>
  <cp:revision>84</cp:revision>
  <dcterms:created xsi:type="dcterms:W3CDTF">2020-10-12T07:51:24Z</dcterms:created>
  <dcterms:modified xsi:type="dcterms:W3CDTF">2020-10-23T15:25:49Z</dcterms:modified>
</cp:coreProperties>
</file>