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6" r:id="rId3"/>
    <p:sldId id="262" r:id="rId4"/>
    <p:sldId id="258" r:id="rId5"/>
    <p:sldId id="328" r:id="rId6"/>
    <p:sldId id="327" r:id="rId7"/>
    <p:sldId id="309" r:id="rId8"/>
    <p:sldId id="265" r:id="rId9"/>
    <p:sldId id="273" r:id="rId10"/>
    <p:sldId id="274" r:id="rId11"/>
    <p:sldId id="266" r:id="rId12"/>
    <p:sldId id="302" r:id="rId13"/>
    <p:sldId id="303" r:id="rId14"/>
    <p:sldId id="304" r:id="rId15"/>
    <p:sldId id="270" r:id="rId16"/>
    <p:sldId id="279" r:id="rId17"/>
    <p:sldId id="329" r:id="rId18"/>
    <p:sldId id="330" r:id="rId19"/>
    <p:sldId id="312" r:id="rId20"/>
    <p:sldId id="314" r:id="rId21"/>
    <p:sldId id="281" r:id="rId22"/>
    <p:sldId id="282" r:id="rId23"/>
    <p:sldId id="313" r:id="rId24"/>
    <p:sldId id="283" r:id="rId25"/>
    <p:sldId id="284" r:id="rId26"/>
    <p:sldId id="311" r:id="rId27"/>
    <p:sldId id="319" r:id="rId28"/>
    <p:sldId id="286" r:id="rId29"/>
    <p:sldId id="287" r:id="rId30"/>
    <p:sldId id="288" r:id="rId31"/>
    <p:sldId id="289" r:id="rId32"/>
    <p:sldId id="290" r:id="rId33"/>
    <p:sldId id="320" r:id="rId34"/>
    <p:sldId id="321" r:id="rId35"/>
    <p:sldId id="332" r:id="rId36"/>
    <p:sldId id="324" r:id="rId37"/>
    <p:sldId id="325" r:id="rId38"/>
    <p:sldId id="292" r:id="rId39"/>
    <p:sldId id="293" r:id="rId40"/>
    <p:sldId id="306" r:id="rId41"/>
    <p:sldId id="331" r:id="rId42"/>
    <p:sldId id="298" r:id="rId43"/>
    <p:sldId id="307" r:id="rId44"/>
    <p:sldId id="308" r:id="rId45"/>
    <p:sldId id="310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beati" initials="gb" lastIdx="3" clrIdx="0">
    <p:extLst>
      <p:ext uri="{19B8F6BF-5375-455C-9EA6-DF929625EA0E}">
        <p15:presenceInfo xmlns:p15="http://schemas.microsoft.com/office/powerpoint/2012/main" userId="ab8d4280a626a5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2826-293B-4E43-AE15-8B317A68B563}" type="datetimeFigureOut">
              <a:rPr lang="en-US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EE11-E37D-46EF-9EA8-293961607FD3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5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71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8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3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3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2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85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0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Avevo</a:t>
            </a:r>
            <a:r>
              <a:rPr lang="en-US" dirty="0" smtClean="0"/>
              <a:t> a </a:t>
            </a:r>
            <a:r>
              <a:rPr lang="en-US" dirty="0" err="1" smtClean="0"/>
              <a:t>disposizione</a:t>
            </a:r>
            <a:r>
              <a:rPr lang="en-US" dirty="0" smtClean="0"/>
              <a:t> la </a:t>
            </a:r>
            <a:r>
              <a:rPr lang="en-US" dirty="0" err="1" smtClean="0"/>
              <a:t>geomtria</a:t>
            </a:r>
            <a:r>
              <a:rPr lang="en-US" dirty="0" smtClean="0"/>
              <a:t> </a:t>
            </a:r>
            <a:r>
              <a:rPr lang="en-US" dirty="0" err="1" smtClean="0"/>
              <a:t>originale</a:t>
            </a:r>
            <a:r>
              <a:rPr lang="en-US" baseline="0" dirty="0" smtClean="0"/>
              <a:t>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4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Avevo</a:t>
            </a:r>
            <a:r>
              <a:rPr lang="en-US" dirty="0" smtClean="0"/>
              <a:t> a </a:t>
            </a:r>
            <a:r>
              <a:rPr lang="en-US" dirty="0" err="1" smtClean="0"/>
              <a:t>disposizione</a:t>
            </a:r>
            <a:r>
              <a:rPr lang="en-US" dirty="0" smtClean="0"/>
              <a:t> la </a:t>
            </a:r>
            <a:r>
              <a:rPr lang="en-US" dirty="0" err="1" smtClean="0"/>
              <a:t>geomtria</a:t>
            </a:r>
            <a:r>
              <a:rPr lang="en-US" dirty="0" smtClean="0"/>
              <a:t> </a:t>
            </a:r>
            <a:r>
              <a:rPr lang="en-US" dirty="0" err="1" smtClean="0"/>
              <a:t>originale</a:t>
            </a:r>
            <a:r>
              <a:rPr lang="en-US" baseline="0" dirty="0" smtClean="0"/>
              <a:t>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7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particelle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saranno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iniettate</a:t>
            </a:r>
            <a:r>
              <a:rPr lang="en-US" baseline="0" dirty="0" smtClean="0"/>
              <a:t> in alto al </a:t>
            </a:r>
            <a:r>
              <a:rPr lang="en-US" baseline="0" dirty="0" err="1" smtClean="0"/>
              <a:t>centro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soltanto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8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5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1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3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7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8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77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6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6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8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0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2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EE11-E37D-46EF-9EA8-293961607FD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1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71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8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7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0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63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4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47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F73C-D1DD-472B-BEAC-D7792A787092}" type="datetimeFigureOut">
              <a:rPr lang="it-IT" smtClean="0"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8F8B-7151-4908-83C6-AEC5F768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5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38527731"/>
              </p:ext>
            </p:extLst>
          </p:nvPr>
        </p:nvSpPr>
        <p:spPr>
          <a:xfrm>
            <a:off x="357188" y="161354"/>
            <a:ext cx="11637962" cy="2207969"/>
          </a:xfr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latin typeface="Calibri"/>
              </a:rPr>
              <a:t>Implementation of a two stage drying model for liquid drops containing insoluble solids in OpenFOAM for spray drying </a:t>
            </a:r>
            <a:r>
              <a:rPr lang="en-US" sz="4000" b="1" i="1" dirty="0" smtClean="0">
                <a:solidFill>
                  <a:srgbClr val="FFFFFF"/>
                </a:solidFill>
                <a:latin typeface="Calibri"/>
              </a:rPr>
              <a:t>application</a:t>
            </a:r>
            <a:endParaRPr lang="en-US" dirty="0"/>
          </a:p>
        </p:txBody>
      </p:sp>
      <p:pic>
        <p:nvPicPr>
          <p:cNvPr id="17" name="Picture 17" descr="logounig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8" y="4886325"/>
            <a:ext cx="1633346" cy="1614487"/>
          </a:xfrm>
          <a:prstGeom prst="rect">
            <a:avLst/>
          </a:prstGeom>
        </p:spPr>
      </p:pic>
      <p:pic>
        <p:nvPicPr>
          <p:cNvPr id="19" name="Picture 19" descr="logo-300x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321" y="4959691"/>
            <a:ext cx="2383590" cy="1471612"/>
          </a:xfrm>
          <a:prstGeom prst="rect">
            <a:avLst/>
          </a:prstGeom>
        </p:spPr>
      </p:pic>
      <p:sp>
        <p:nvSpPr>
          <p:cNvPr id="22" name="TextBox 21"/>
          <p:cNvSpPr txBox="1"/>
          <p:nvPr>
            <p:extLst>
              <p:ext uri="{D42A27DB-BD31-4B8C-83A1-F6EECF244321}">
                <p14:modId xmlns:p14="http://schemas.microsoft.com/office/powerpoint/2010/main" val="1526064593"/>
              </p:ext>
            </p:extLst>
          </p:nvPr>
        </p:nvSpPr>
        <p:spPr>
          <a:xfrm>
            <a:off x="357188" y="2524125"/>
            <a:ext cx="1085609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 </a:t>
            </a:r>
            <a:r>
              <a:rPr lang="en-US" sz="2400" b="1" dirty="0"/>
              <a:t>University of Genoa, </a:t>
            </a:r>
            <a:r>
              <a:rPr lang="en-US" sz="2400" b="1" dirty="0" err="1"/>
              <a:t>Polytechinc</a:t>
            </a:r>
            <a:r>
              <a:rPr lang="en-US" sz="2400" b="1" dirty="0"/>
              <a:t> School DIME</a:t>
            </a:r>
            <a:endParaRPr lang="en-US" sz="2400" dirty="0"/>
          </a:p>
          <a:p>
            <a:pPr algn="ctr"/>
            <a:r>
              <a:rPr lang="en-US" sz="2000" dirty="0"/>
              <a:t>Department of Mechanical, Energy, Management and Transportation Engineering</a:t>
            </a:r>
            <a:endParaRPr sz="2000"/>
          </a:p>
          <a:p>
            <a:pPr algn="ctr"/>
            <a:endParaRPr lang="en-US" sz="4000" b="1" dirty="0"/>
          </a:p>
        </p:txBody>
      </p:sp>
      <p:sp>
        <p:nvSpPr>
          <p:cNvPr id="23" name="TextBox 22"/>
          <p:cNvSpPr txBox="1"/>
          <p:nvPr>
            <p:extLst>
              <p:ext uri="{D42A27DB-BD31-4B8C-83A1-F6EECF244321}">
                <p14:modId xmlns:p14="http://schemas.microsoft.com/office/powerpoint/2010/main" val="3729925615"/>
              </p:ext>
            </p:extLst>
          </p:nvPr>
        </p:nvSpPr>
        <p:spPr>
          <a:xfrm>
            <a:off x="3204407" y="3752850"/>
            <a:ext cx="5970587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Candidate: Giovanni Beati</a:t>
            </a:r>
          </a:p>
          <a:p>
            <a:r>
              <a:rPr lang="en-US" sz="2400" dirty="0"/>
              <a:t>Supervisor: Prof. Ing. Jan Oscar </a:t>
            </a:r>
            <a:r>
              <a:rPr lang="en-US" sz="2400" dirty="0" err="1" smtClean="0"/>
              <a:t>Pralits</a:t>
            </a:r>
            <a:r>
              <a:rPr lang="en-US" sz="2400" dirty="0" smtClean="0"/>
              <a:t> (</a:t>
            </a:r>
            <a:r>
              <a:rPr lang="en-US" sz="2400" dirty="0" err="1" smtClean="0"/>
              <a:t>Unige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Co Supervisor: Dott. Ing. Matteo Colli </a:t>
            </a:r>
            <a:r>
              <a:rPr lang="en-US" sz="2400" dirty="0" smtClean="0"/>
              <a:t>(</a:t>
            </a:r>
            <a:r>
              <a:rPr lang="en-US" sz="2400" dirty="0" err="1" smtClean="0"/>
              <a:t>Unige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                           Marco Atzori (KTH)</a:t>
            </a:r>
          </a:p>
        </p:txBody>
      </p:sp>
      <p:sp>
        <p:nvSpPr>
          <p:cNvPr id="24" name="TextBox 23"/>
          <p:cNvSpPr txBox="1"/>
          <p:nvPr>
            <p:extLst>
              <p:ext uri="{D42A27DB-BD31-4B8C-83A1-F6EECF244321}">
                <p14:modId xmlns:p14="http://schemas.microsoft.com/office/powerpoint/2010/main" val="3313698077"/>
              </p:ext>
            </p:extLst>
          </p:nvPr>
        </p:nvSpPr>
        <p:spPr>
          <a:xfrm>
            <a:off x="4811387" y="60960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4881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856054822"/>
              </p:ext>
            </p:extLst>
          </p:nvPr>
        </p:nvSpPr>
        <p:spPr>
          <a:xfrm>
            <a:off x="838256" y="223266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883199429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1-ST Drying stage</a:t>
                </a:r>
                <a:r>
                  <a:rPr lang="en-US" sz="2400" dirty="0"/>
                  <a:t>: Evaporation occurs on the surface resulting in droplet diameter </a:t>
                </a:r>
                <a:r>
                  <a:rPr lang="en-US" sz="2400" dirty="0" smtClean="0"/>
                  <a:t>shrinking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/>
                  <a:t> is reached.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883199429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3364993"/>
            <a:ext cx="4407408" cy="3466179"/>
          </a:xfrm>
          <a:prstGeom prst="rect">
            <a:avLst/>
          </a:prstGeom>
        </p:spPr>
      </p:pic>
      <p:pic>
        <p:nvPicPr>
          <p:cNvPr id="6" name="Picture 4" descr="two_stage_mod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6" y="3370739"/>
            <a:ext cx="4172656" cy="26867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8256" y="6149668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6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6" y="223266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2-ST Drying </a:t>
                </a:r>
                <a:r>
                  <a:rPr lang="en-US" sz="2400" b="1" i="1" dirty="0" smtClean="0"/>
                  <a:t>stage</a:t>
                </a:r>
                <a:r>
                  <a:rPr lang="en-US" sz="2400" dirty="0" smtClean="0"/>
                  <a:t>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 smtClean="0"/>
                  <a:t> is reached a solid </a:t>
                </a:r>
                <a:r>
                  <a:rPr lang="en-US" sz="2400" dirty="0"/>
                  <a:t>crust surrounds 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wet core: </a:t>
                </a:r>
                <a:r>
                  <a:rPr lang="en-US" sz="2400" dirty="0" smtClean="0"/>
                  <a:t>water </a:t>
                </a:r>
                <a:r>
                  <a:rPr lang="en-US" sz="2400" dirty="0" err="1" smtClean="0"/>
                  <a:t>vapour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diffuses through the crust </a:t>
                </a:r>
                <a:r>
                  <a:rPr lang="en-US" sz="2400" dirty="0" smtClean="0"/>
                  <a:t>pores. 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 r="-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second_st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6" y="3654061"/>
            <a:ext cx="4193247" cy="2527284"/>
          </a:xfrm>
          <a:prstGeom prst="rect">
            <a:avLst/>
          </a:prstGeom>
        </p:spPr>
      </p:pic>
      <p:pic>
        <p:nvPicPr>
          <p:cNvPr id="6" name="Picture 4" descr="two_stage_mod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748" y="3591372"/>
            <a:ext cx="4160831" cy="25899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09472" y="6181346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0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6" y="223266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2-ST Drying </a:t>
                </a:r>
                <a:r>
                  <a:rPr lang="en-US" sz="2400" b="1" i="1" dirty="0" smtClean="0"/>
                  <a:t>stage</a:t>
                </a:r>
                <a:r>
                  <a:rPr lang="en-US" sz="2400" dirty="0" smtClean="0"/>
                  <a:t>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 smtClean="0"/>
                  <a:t> is reached a solid </a:t>
                </a:r>
                <a:r>
                  <a:rPr lang="en-US" sz="2400" dirty="0"/>
                  <a:t>crust surrounds 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wet core: </a:t>
                </a:r>
                <a:r>
                  <a:rPr lang="en-US" sz="2400" dirty="0" smtClean="0"/>
                  <a:t>water </a:t>
                </a:r>
                <a:r>
                  <a:rPr lang="en-US" sz="2400" dirty="0" err="1" smtClean="0"/>
                  <a:t>vapour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diffuses through the crust </a:t>
                </a:r>
                <a:r>
                  <a:rPr lang="en-US" sz="2400" dirty="0" smtClean="0"/>
                  <a:t>pores. 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 r="-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32" y="3091277"/>
            <a:ext cx="4764024" cy="3739895"/>
          </a:xfrm>
          <a:prstGeom prst="rect">
            <a:avLst/>
          </a:prstGeom>
        </p:spPr>
      </p:pic>
      <p:pic>
        <p:nvPicPr>
          <p:cNvPr id="6" name="Picture 5" descr="second_st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6" y="3654061"/>
            <a:ext cx="4193247" cy="25272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68024" y="6135626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1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6" y="216147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2-ST Drying </a:t>
                </a:r>
                <a:r>
                  <a:rPr lang="en-US" sz="2400" b="1" i="1" dirty="0" smtClean="0"/>
                  <a:t>stage</a:t>
                </a:r>
                <a:r>
                  <a:rPr lang="en-US" sz="2400" dirty="0" smtClean="0"/>
                  <a:t>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 smtClean="0"/>
                  <a:t> is reached a solid </a:t>
                </a:r>
                <a:r>
                  <a:rPr lang="en-US" sz="2400" dirty="0"/>
                  <a:t>crust surrounds 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wet core: </a:t>
                </a:r>
                <a:r>
                  <a:rPr lang="en-US" sz="2400" dirty="0" smtClean="0"/>
                  <a:t>water </a:t>
                </a:r>
                <a:r>
                  <a:rPr lang="en-US" sz="2400" dirty="0" err="1" smtClean="0"/>
                  <a:t>vapour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diffuses through the crust </a:t>
                </a:r>
                <a:r>
                  <a:rPr lang="en-US" sz="2400" dirty="0" smtClean="0"/>
                  <a:t>pores. 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 r="-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82" y="3072989"/>
            <a:ext cx="4975082" cy="3739895"/>
          </a:xfrm>
          <a:prstGeom prst="rect">
            <a:avLst/>
          </a:prstGeom>
        </p:spPr>
      </p:pic>
      <p:pic>
        <p:nvPicPr>
          <p:cNvPr id="7" name="Picture 5" descr="second_st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6" y="3654061"/>
            <a:ext cx="4193247" cy="25272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68024" y="6135626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38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6" y="212050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2-ST Drying </a:t>
                </a:r>
                <a:r>
                  <a:rPr lang="en-US" sz="2400" b="1" i="1" dirty="0" smtClean="0"/>
                  <a:t>stage</a:t>
                </a:r>
                <a:r>
                  <a:rPr lang="en-US" sz="2400" dirty="0" smtClean="0"/>
                  <a:t>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 smtClean="0"/>
                  <a:t> is reached a solid </a:t>
                </a:r>
                <a:r>
                  <a:rPr lang="en-US" sz="2400" dirty="0"/>
                  <a:t>crust surrounds 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wet core: </a:t>
                </a:r>
                <a:r>
                  <a:rPr lang="en-US" sz="2400" dirty="0" smtClean="0"/>
                  <a:t>water </a:t>
                </a:r>
                <a:r>
                  <a:rPr lang="en-US" sz="2400" dirty="0" err="1" smtClean="0"/>
                  <a:t>vapour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diffuses through the crust </a:t>
                </a:r>
                <a:r>
                  <a:rPr lang="en-US" sz="2400" dirty="0" smtClean="0"/>
                  <a:t>pores. 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3957724172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 r="-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53" y="3018125"/>
            <a:ext cx="4858303" cy="3739895"/>
          </a:xfrm>
          <a:prstGeom prst="rect">
            <a:avLst/>
          </a:prstGeom>
        </p:spPr>
      </p:pic>
      <p:pic>
        <p:nvPicPr>
          <p:cNvPr id="6" name="Picture 5" descr="second_st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6" y="3654061"/>
            <a:ext cx="4193247" cy="25272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68024" y="6135626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  <p:extLst>
                  <p:ext uri="{D42A27DB-BD31-4B8C-83A1-F6EECF244321}">
                    <p14:modId xmlns:p14="http://schemas.microsoft.com/office/powerpoint/2010/main" val="1639064689"/>
                  </p:ext>
                </p:extLst>
              </p:nvPr>
            </p:nvSpPr>
            <p:spPr>
              <a:xfrm>
                <a:off x="838200" y="1825624"/>
                <a:ext cx="5181600" cy="4264280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I</a:t>
                </a:r>
                <a:r>
                  <a:rPr lang="en-US" sz="3200" b="1" dirty="0" smtClean="0"/>
                  <a:t>nitial values</a:t>
                </a:r>
                <a:r>
                  <a:rPr lang="en-US" sz="2400" dirty="0"/>
                  <a:t>*</a:t>
                </a:r>
                <a:r>
                  <a:rPr lang="en-US" sz="3200" b="1" dirty="0" smtClean="0"/>
                  <a:t>:</a:t>
                </a:r>
                <a:r>
                  <a:rPr lang="en-US" sz="3600" b="1" dirty="0" smtClean="0"/>
                  <a:t>                           </a:t>
                </a:r>
              </a:p>
              <a:p>
                <a:pPr marL="0" indent="0">
                  <a:buNone/>
                </a:pPr>
                <a:r>
                  <a:rPr lang="en-US" i="1" u="sng" dirty="0" smtClean="0"/>
                  <a:t>Motionless </a:t>
                </a:r>
                <a:r>
                  <a:rPr lang="en-US" i="1" u="sng" dirty="0"/>
                  <a:t>Droplet</a:t>
                </a:r>
                <a:r>
                  <a:rPr lang="en-US" i="1" dirty="0" smtClean="0"/>
                  <a:t>:</a:t>
                </a:r>
                <a:r>
                  <a:rPr lang="en-US" sz="3200" i="1" dirty="0" smtClean="0"/>
                  <a:t>                                       </a:t>
                </a:r>
                <a:endParaRPr lang="en-US" sz="3200" i="1" dirty="0"/>
              </a:p>
              <a:p>
                <a:r>
                  <a:rPr lang="en-US" i="1" dirty="0"/>
                  <a:t>Water drop + Silica nanoparticles </a:t>
                </a:r>
              </a:p>
              <a:p>
                <a:r>
                  <a:rPr lang="en-US" i="1" dirty="0"/>
                  <a:t>D= 2 </a:t>
                </a:r>
                <a:r>
                  <a:rPr lang="en-US" i="1" dirty="0" smtClean="0"/>
                  <a:t>mm</a:t>
                </a:r>
                <a:endParaRPr lang="en-US" i="1" dirty="0"/>
              </a:p>
              <a:p>
                <a:r>
                  <a:rPr lang="en-US" i="1" dirty="0"/>
                  <a:t>T= 19 °C</a:t>
                </a:r>
              </a:p>
              <a:p>
                <a:r>
                  <a:rPr lang="en-US" i="1" dirty="0"/>
                  <a:t>c=30% (initial solid content</a:t>
                </a:r>
                <a:r>
                  <a:rPr lang="en-US" i="1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=2.3 (moisture content)</a:t>
                </a:r>
                <a:r>
                  <a:rPr lang="en-US" sz="3200" i="1" dirty="0" smtClean="0"/>
                  <a:t>              </a:t>
                </a:r>
              </a:p>
              <a:p>
                <a:r>
                  <a:rPr lang="en-US" i="1" dirty="0" smtClean="0"/>
                  <a:t>m=4.3 mg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*</a:t>
                </a:r>
                <a:r>
                  <a:rPr lang="en-US" sz="2000" i="1" dirty="0" err="1" smtClean="0"/>
                  <a:t>Nesic</a:t>
                </a:r>
                <a:r>
                  <a:rPr lang="en-US" sz="2000" i="1" dirty="0" smtClean="0"/>
                  <a:t> and </a:t>
                </a:r>
                <a:r>
                  <a:rPr lang="en-US" sz="2000" i="1" dirty="0" err="1" smtClean="0"/>
                  <a:t>Vodnik</a:t>
                </a:r>
                <a:r>
                  <a:rPr lang="en-US" sz="2000" i="1" dirty="0" smtClean="0"/>
                  <a:t>, 1989</a:t>
                </a:r>
                <a:endParaRPr lang="en-US" sz="1800" i="1" dirty="0"/>
              </a:p>
              <a:p>
                <a:pPr marL="0" indent="0">
                  <a:buNone/>
                </a:pPr>
                <a:endParaRPr lang="en-US" sz="3200" i="1" dirty="0"/>
              </a:p>
              <a:p>
                <a:pPr marL="0" indent="0">
                  <a:buNone/>
                </a:pPr>
                <a:r>
                  <a:rPr lang="en-US" sz="3200" dirty="0"/>
                  <a:t>                   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  <p:extLst>
                  <p:ext uri="{D42A27DB-BD31-4B8C-83A1-F6EECF244321}">
                    <p14:modId xmlns:p14="http://schemas.microsoft.com/office/powerpoint/2010/main" val="1639064689"/>
                  </p:ext>
                </p:extLst>
              </p:nvPr>
            </p:nvSpPr>
            <p:spPr>
              <a:xfrm>
                <a:off x="838200" y="1825624"/>
                <a:ext cx="5181600" cy="4264280"/>
              </a:xfrm>
              <a:blipFill rotWithShape="0">
                <a:blip r:embed="rId3"/>
                <a:stretch>
                  <a:fillRect l="-3059" t="-2000" r="-3529" b="-16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u="sng" dirty="0" err="1" smtClean="0"/>
              <a:t>Drying</a:t>
            </a:r>
            <a:r>
              <a:rPr lang="it-IT" u="sng" dirty="0" smtClean="0"/>
              <a:t> air</a:t>
            </a:r>
            <a:r>
              <a:rPr lang="it-IT" sz="3200" dirty="0" smtClean="0"/>
              <a:t>:</a:t>
            </a:r>
          </a:p>
          <a:p>
            <a:r>
              <a:rPr lang="it-IT" dirty="0" smtClean="0"/>
              <a:t>Relative </a:t>
            </a:r>
            <a:r>
              <a:rPr lang="it-IT" dirty="0" err="1" smtClean="0"/>
              <a:t>Humidity</a:t>
            </a:r>
            <a:r>
              <a:rPr lang="it-IT" dirty="0" smtClean="0"/>
              <a:t>=0.4%</a:t>
            </a:r>
          </a:p>
          <a:p>
            <a:r>
              <a:rPr lang="it-IT" dirty="0" smtClean="0"/>
              <a:t>T=178 °C</a:t>
            </a:r>
          </a:p>
          <a:p>
            <a:r>
              <a:rPr lang="it-IT" dirty="0" smtClean="0"/>
              <a:t>|U|=1.4 m/s</a:t>
            </a:r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dirty="0" smtClean="0"/>
          </a:p>
        </p:txBody>
      </p:sp>
      <p:cxnSp>
        <p:nvCxnSpPr>
          <p:cNvPr id="4" name="Connettore 2 3"/>
          <p:cNvCxnSpPr/>
          <p:nvPr/>
        </p:nvCxnSpPr>
        <p:spPr>
          <a:xfrm>
            <a:off x="4885944" y="5330952"/>
            <a:ext cx="66446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5602224" y="4965447"/>
                <a:ext cx="5650992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800" dirty="0"/>
                  <a:t> </a:t>
                </a:r>
                <a:r>
                  <a:rPr lang="it-IT" sz="2800" dirty="0" smtClean="0"/>
                  <a:t>(</a:t>
                </a:r>
                <a:r>
                  <a:rPr lang="it-IT" sz="2000" dirty="0" smtClean="0"/>
                  <a:t>First </a:t>
                </a:r>
                <a:r>
                  <a:rPr lang="it-IT" sz="2000" dirty="0" err="1" smtClean="0"/>
                  <a:t>drying</a:t>
                </a:r>
                <a:r>
                  <a:rPr lang="it-IT" sz="2000" dirty="0" smtClean="0"/>
                  <a:t> stage </a:t>
                </a:r>
                <a:r>
                  <a:rPr lang="it-IT" sz="2000" dirty="0" err="1" smtClean="0"/>
                  <a:t>occurs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until</a:t>
                </a: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it-IT" sz="20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24" y="4965447"/>
                <a:ext cx="5650992" cy="722121"/>
              </a:xfrm>
              <a:prstGeom prst="rect">
                <a:avLst/>
              </a:prstGeom>
              <a:blipFill rotWithShape="0">
                <a:blip r:embed="rId4"/>
                <a:stretch>
                  <a:fillRect t="-847" b="-42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724145" y="5822504"/>
                <a:ext cx="5529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critical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moisture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content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derived</a:t>
                </a:r>
                <a:r>
                  <a:rPr lang="it-IT" dirty="0" smtClean="0"/>
                  <a:t> from a </a:t>
                </a:r>
                <a:r>
                  <a:rPr lang="it-IT" dirty="0" err="1" smtClean="0"/>
                  <a:t>certain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average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solid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liquid</a:t>
                </a:r>
                <a:r>
                  <a:rPr lang="it-IT" dirty="0" smtClean="0"/>
                  <a:t>  ratio.</a:t>
                </a:r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45" y="5822504"/>
                <a:ext cx="552907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882" t="-4717" r="-551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4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97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Droplet</a:t>
            </a:r>
            <a:r>
              <a:rPr lang="it-IT" b="1" dirty="0" smtClean="0"/>
              <a:t> </a:t>
            </a:r>
            <a:r>
              <a:rPr lang="it-IT" b="1" dirty="0" err="1" smtClean="0"/>
              <a:t>equation</a:t>
            </a:r>
            <a:r>
              <a:rPr lang="it-IT" b="1" dirty="0"/>
              <a:t>:</a:t>
            </a:r>
            <a:endParaRPr lang="it-IT" b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u="sng" dirty="0" err="1" smtClean="0"/>
              <a:t>Convective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heat</a:t>
            </a:r>
            <a:r>
              <a:rPr lang="it-IT" i="1" u="sng" dirty="0" smtClean="0"/>
              <a:t> transfer </a:t>
            </a:r>
            <a:r>
              <a:rPr lang="it-IT" i="1" dirty="0" smtClean="0"/>
              <a:t>(h):</a:t>
            </a:r>
          </a:p>
          <a:p>
            <a:pPr marL="0" indent="0">
              <a:buNone/>
            </a:pPr>
            <a:endParaRPr lang="it-IT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Mass transfer </a:t>
                </a:r>
                <a:r>
                  <a:rPr lang="it-IT" b="1" dirty="0" err="1" smtClean="0"/>
                  <a:t>equations</a:t>
                </a:r>
                <a:r>
                  <a:rPr lang="it-IT" b="1" dirty="0" smtClean="0"/>
                  <a:t>: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pPr marL="0" indent="0">
                  <a:buNone/>
                </a:pPr>
                <a:r>
                  <a:rPr lang="it-IT" i="1" u="sng" dirty="0" err="1" smtClean="0"/>
                  <a:t>Convective</a:t>
                </a:r>
                <a:r>
                  <a:rPr lang="it-IT" i="1" u="sng" dirty="0" smtClean="0"/>
                  <a:t> mass transfer </a:t>
                </a:r>
                <a:r>
                  <a:rPr lang="it-IT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sub>
                    </m:sSub>
                  </m:oMath>
                </a14:m>
                <a:r>
                  <a:rPr lang="it-IT" i="1" dirty="0" smtClean="0"/>
                  <a:t>):</a:t>
                </a:r>
              </a:p>
              <a:p>
                <a:pPr marL="0" indent="0">
                  <a:buNone/>
                </a:pPr>
                <a:endParaRPr lang="it-IT" i="1" u="sng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  <a:blipFill rotWithShape="0">
                <a:blip r:embed="rId3"/>
                <a:stretch>
                  <a:fillRect l="-2453" t="-1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2136"/>
            <a:ext cx="4977384" cy="7045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7731"/>
            <a:ext cx="4977384" cy="990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32704"/>
            <a:ext cx="4977384" cy="4754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2602773"/>
            <a:ext cx="4247388" cy="4604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3488542"/>
            <a:ext cx="2295144" cy="8217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5541266"/>
            <a:ext cx="5035296" cy="5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97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Droplet</a:t>
            </a:r>
            <a:r>
              <a:rPr lang="it-IT" b="1" dirty="0" smtClean="0"/>
              <a:t> </a:t>
            </a:r>
            <a:r>
              <a:rPr lang="it-IT" b="1" dirty="0" err="1" smtClean="0"/>
              <a:t>equation</a:t>
            </a:r>
            <a:r>
              <a:rPr lang="it-IT" b="1" dirty="0"/>
              <a:t>:</a:t>
            </a:r>
            <a:endParaRPr lang="it-IT" b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u="sng" dirty="0" err="1" smtClean="0"/>
              <a:t>Convective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heat</a:t>
            </a:r>
            <a:r>
              <a:rPr lang="it-IT" i="1" u="sng" dirty="0" smtClean="0"/>
              <a:t> transfer </a:t>
            </a:r>
            <a:r>
              <a:rPr lang="it-IT" i="1" dirty="0" smtClean="0"/>
              <a:t>(h):</a:t>
            </a:r>
          </a:p>
          <a:p>
            <a:pPr marL="0" indent="0">
              <a:buNone/>
            </a:pPr>
            <a:endParaRPr lang="it-IT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Mass transfer </a:t>
                </a:r>
                <a:r>
                  <a:rPr lang="it-IT" b="1" dirty="0" err="1" smtClean="0"/>
                  <a:t>equations</a:t>
                </a:r>
                <a:r>
                  <a:rPr lang="it-IT" b="1" dirty="0" smtClean="0"/>
                  <a:t>: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pPr marL="0" indent="0">
                  <a:buNone/>
                </a:pPr>
                <a:r>
                  <a:rPr lang="it-IT" i="1" u="sng" dirty="0" err="1" smtClean="0"/>
                  <a:t>Convective</a:t>
                </a:r>
                <a:r>
                  <a:rPr lang="it-IT" i="1" u="sng" dirty="0" smtClean="0"/>
                  <a:t> mass transfer </a:t>
                </a:r>
                <a:r>
                  <a:rPr lang="it-IT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sub>
                    </m:sSub>
                  </m:oMath>
                </a14:m>
                <a:r>
                  <a:rPr lang="it-IT" i="1" dirty="0" smtClean="0"/>
                  <a:t>):</a:t>
                </a:r>
              </a:p>
              <a:p>
                <a:pPr marL="0" indent="0">
                  <a:buNone/>
                </a:pPr>
                <a:endParaRPr lang="it-IT" i="1" u="sng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  <a:blipFill rotWithShape="0">
                <a:blip r:embed="rId3"/>
                <a:stretch>
                  <a:fillRect l="-2453" t="-1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2136"/>
            <a:ext cx="4977384" cy="7045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7731"/>
            <a:ext cx="4977384" cy="990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32704"/>
            <a:ext cx="4977384" cy="4754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2602773"/>
            <a:ext cx="4247388" cy="4604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3488542"/>
            <a:ext cx="2295144" cy="8217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5541266"/>
            <a:ext cx="5035296" cy="566927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914400" y="4143189"/>
            <a:ext cx="320040" cy="383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1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97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Droplet</a:t>
            </a:r>
            <a:r>
              <a:rPr lang="it-IT" b="1" dirty="0" smtClean="0"/>
              <a:t> </a:t>
            </a:r>
            <a:r>
              <a:rPr lang="it-IT" b="1" dirty="0" err="1" smtClean="0"/>
              <a:t>equation</a:t>
            </a:r>
            <a:r>
              <a:rPr lang="it-IT" b="1" dirty="0"/>
              <a:t>:</a:t>
            </a:r>
            <a:endParaRPr lang="it-IT" b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u="sng" dirty="0" err="1" smtClean="0"/>
              <a:t>Convective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heat</a:t>
            </a:r>
            <a:r>
              <a:rPr lang="it-IT" i="1" u="sng" dirty="0" smtClean="0"/>
              <a:t> transfer </a:t>
            </a:r>
            <a:r>
              <a:rPr lang="it-IT" i="1" dirty="0" smtClean="0"/>
              <a:t>(h):</a:t>
            </a:r>
          </a:p>
          <a:p>
            <a:pPr marL="0" indent="0">
              <a:buNone/>
            </a:pPr>
            <a:endParaRPr lang="it-IT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Mass transfer </a:t>
                </a:r>
                <a:r>
                  <a:rPr lang="it-IT" b="1" dirty="0" err="1" smtClean="0"/>
                  <a:t>equations</a:t>
                </a:r>
                <a:r>
                  <a:rPr lang="it-IT" b="1" dirty="0" smtClean="0"/>
                  <a:t>: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pPr marL="0" indent="0">
                  <a:buNone/>
                </a:pPr>
                <a:r>
                  <a:rPr lang="it-IT" i="1" u="sng" dirty="0" err="1" smtClean="0"/>
                  <a:t>Convective</a:t>
                </a:r>
                <a:r>
                  <a:rPr lang="it-IT" i="1" u="sng" dirty="0" smtClean="0"/>
                  <a:t> mass transfer </a:t>
                </a:r>
                <a:r>
                  <a:rPr lang="it-IT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sub>
                    </m:sSub>
                  </m:oMath>
                </a14:m>
                <a:r>
                  <a:rPr lang="it-IT" i="1" dirty="0" smtClean="0"/>
                  <a:t>):</a:t>
                </a:r>
              </a:p>
              <a:p>
                <a:pPr marL="0" indent="0">
                  <a:buNone/>
                </a:pPr>
                <a:endParaRPr lang="it-IT" i="1" u="sng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  <a:blipFill rotWithShape="0">
                <a:blip r:embed="rId3"/>
                <a:stretch>
                  <a:fillRect l="-2453" t="-1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2136"/>
            <a:ext cx="4977384" cy="7045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7731"/>
            <a:ext cx="4977384" cy="990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32704"/>
            <a:ext cx="4977384" cy="4754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2602773"/>
            <a:ext cx="4247388" cy="4604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3488542"/>
            <a:ext cx="2295144" cy="8217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5541266"/>
            <a:ext cx="5035296" cy="566927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914400" y="4143189"/>
            <a:ext cx="320040" cy="383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760208" y="2473300"/>
            <a:ext cx="984504" cy="735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5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97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Droplet</a:t>
            </a:r>
            <a:r>
              <a:rPr lang="it-IT" b="1" dirty="0" smtClean="0"/>
              <a:t> </a:t>
            </a:r>
            <a:r>
              <a:rPr lang="it-IT" b="1" dirty="0" err="1" smtClean="0"/>
              <a:t>equation</a:t>
            </a:r>
            <a:r>
              <a:rPr lang="it-IT" b="1" dirty="0"/>
              <a:t>:</a:t>
            </a:r>
            <a:endParaRPr lang="it-IT" b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u="sng" dirty="0" err="1"/>
              <a:t>Convective</a:t>
            </a:r>
            <a:r>
              <a:rPr lang="it-IT" i="1" u="sng" dirty="0"/>
              <a:t> </a:t>
            </a:r>
            <a:r>
              <a:rPr lang="it-IT" i="1" u="sng" dirty="0" err="1"/>
              <a:t>heat</a:t>
            </a:r>
            <a:r>
              <a:rPr lang="it-IT" i="1" u="sng" dirty="0"/>
              <a:t> transfer </a:t>
            </a:r>
            <a:r>
              <a:rPr lang="it-IT" i="1" dirty="0"/>
              <a:t>(h):</a:t>
            </a:r>
          </a:p>
          <a:p>
            <a:pPr marL="0" indent="0">
              <a:buNone/>
            </a:pPr>
            <a:endParaRPr lang="it-IT" i="1" u="sng" dirty="0"/>
          </a:p>
          <a:p>
            <a:pPr marL="0" indent="0">
              <a:buNone/>
            </a:pPr>
            <a:endParaRPr lang="it-IT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Mass transfer </a:t>
                </a:r>
                <a:r>
                  <a:rPr lang="it-IT" b="1" dirty="0" err="1" smtClean="0"/>
                  <a:t>equations</a:t>
                </a:r>
                <a:r>
                  <a:rPr lang="it-IT" b="1" dirty="0" smtClean="0"/>
                  <a:t>: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pPr marL="0" indent="0">
                  <a:buNone/>
                </a:pPr>
                <a:r>
                  <a:rPr lang="it-IT" i="1" u="sng" dirty="0"/>
                  <a:t>Convective mass transfer </a:t>
                </a:r>
                <a:r>
                  <a:rPr lang="it-IT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𝑚𝑎𝑠𝑠</m:t>
                        </m:r>
                      </m:sub>
                    </m:sSub>
                  </m:oMath>
                </a14:m>
                <a:r>
                  <a:rPr lang="it-IT" i="1" dirty="0"/>
                  <a:t>):</a:t>
                </a:r>
              </a:p>
              <a:p>
                <a:pPr marL="0" indent="0">
                  <a:buNone/>
                </a:pPr>
                <a:endParaRPr lang="it-IT" i="1" u="sng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35624" y="1825624"/>
                <a:ext cx="5218176" cy="5032375"/>
              </a:xfrm>
              <a:blipFill rotWithShape="0">
                <a:blip r:embed="rId3"/>
                <a:stretch>
                  <a:fillRect l="-2453" t="-1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2136"/>
            <a:ext cx="4977384" cy="7045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7731"/>
            <a:ext cx="4977384" cy="990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32704"/>
            <a:ext cx="4977384" cy="4754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2602773"/>
            <a:ext cx="4247388" cy="4604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3488542"/>
            <a:ext cx="2295144" cy="8217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5541266"/>
            <a:ext cx="5035296" cy="566927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4526280" y="3968496"/>
            <a:ext cx="1426464" cy="786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5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  <p:extLst>
              <p:ext uri="{D42A27DB-BD31-4B8C-83A1-F6EECF244321}">
                <p14:modId xmlns:p14="http://schemas.microsoft.com/office/powerpoint/2010/main" val="2660838434"/>
              </p:ext>
            </p:extLst>
          </p:nvPr>
        </p:nvSpPr>
        <p:spPr>
          <a:xfrm>
            <a:off x="-1587" y="0"/>
            <a:ext cx="2638425" cy="6857999"/>
          </a:xfrm>
          <a:solidFill>
            <a:schemeClr val="accent1"/>
          </a:solidFill>
          <a:ln w="63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What </a:t>
            </a:r>
            <a:r>
              <a:rPr lang="en-US" sz="2800" dirty="0">
                <a:solidFill>
                  <a:srgbClr val="FFFFFF"/>
                </a:solidFill>
              </a:rPr>
              <a:t>is Spray  Drying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137535205"/>
              </p:ext>
            </p:extLst>
          </p:nvPr>
        </p:nvSpPr>
        <p:spPr>
          <a:xfrm>
            <a:off x="2636839" y="9144"/>
            <a:ext cx="9213786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Spray </a:t>
            </a:r>
            <a:r>
              <a:rPr lang="en-US" sz="2400" dirty="0"/>
              <a:t>Drying is a widely use industrial process that involves the transformation of a liquid feed containing solid fraction into particles by supplying the feed as a spray into a chamber with a hot drying agent.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1854199"/>
            <a:ext cx="7505700" cy="40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3"/>
            <a:ext cx="10515600" cy="153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itherative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err="1" smtClean="0"/>
              <a:t>Landau’s</a:t>
            </a:r>
            <a:r>
              <a:rPr lang="it-IT" dirty="0" smtClean="0"/>
              <a:t> </a:t>
            </a:r>
            <a:r>
              <a:rPr lang="it-IT" dirty="0" err="1" smtClean="0"/>
              <a:t>transformation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5193792" y="1825624"/>
            <a:ext cx="6160008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Transformed</a:t>
            </a:r>
            <a:r>
              <a:rPr lang="it-IT" dirty="0" smtClean="0"/>
              <a:t> </a:t>
            </a:r>
            <a:r>
              <a:rPr lang="it-IT" dirty="0" err="1"/>
              <a:t>equation</a:t>
            </a:r>
            <a:r>
              <a:rPr lang="it-IT" dirty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Transformed</a:t>
            </a:r>
            <a:r>
              <a:rPr lang="it-IT" dirty="0" smtClean="0"/>
              <a:t> BC: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i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57211"/>
            <a:ext cx="3191256" cy="116919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6" y="4168713"/>
            <a:ext cx="896112" cy="31906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68" y="3029294"/>
            <a:ext cx="6352032" cy="76793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84" y="5061361"/>
            <a:ext cx="6147816" cy="11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first 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1220"/>
            <a:ext cx="5013960" cy="395497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8" y="1891220"/>
            <a:ext cx="5163312" cy="39549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94489" y="5992297"/>
            <a:ext cx="413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Nesic</a:t>
            </a:r>
            <a:r>
              <a:rPr lang="it-IT" dirty="0" smtClean="0"/>
              <a:t> and </a:t>
            </a:r>
            <a:r>
              <a:rPr lang="it-IT" dirty="0" err="1" smtClean="0"/>
              <a:t>Vodnik</a:t>
            </a:r>
            <a:r>
              <a:rPr lang="it-IT" dirty="0" smtClean="0"/>
              <a:t>, 1989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3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second </a:t>
            </a:r>
            <a:r>
              <a:rPr lang="en-US" b="1" dirty="0"/>
              <a:t>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Wet</a:t>
            </a:r>
            <a:r>
              <a:rPr lang="it-IT" b="1" dirty="0" smtClean="0"/>
              <a:t> core </a:t>
            </a:r>
            <a:r>
              <a:rPr lang="it-IT" b="1" dirty="0" err="1" smtClean="0"/>
              <a:t>equation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6019800" y="1825624"/>
            <a:ext cx="5334000" cy="5032375"/>
          </a:xfrm>
        </p:spPr>
        <p:txBody>
          <a:bodyPr/>
          <a:lstStyle/>
          <a:p>
            <a:r>
              <a:rPr lang="it-IT" b="1" dirty="0" err="1" smtClean="0"/>
              <a:t>Crust</a:t>
            </a:r>
            <a:r>
              <a:rPr lang="it-IT" b="1" dirty="0" smtClean="0"/>
              <a:t> </a:t>
            </a:r>
            <a:r>
              <a:rPr lang="it-IT" b="1" dirty="0" err="1"/>
              <a:t>equation</a:t>
            </a:r>
            <a:r>
              <a:rPr lang="it-IT" b="1" dirty="0"/>
              <a:t> 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44" y="2417171"/>
            <a:ext cx="4943856" cy="6369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45643"/>
            <a:ext cx="5334000" cy="18296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567"/>
            <a:ext cx="5098542" cy="5825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2" y="3700039"/>
            <a:ext cx="5098542" cy="17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second </a:t>
            </a:r>
            <a:r>
              <a:rPr lang="en-US" b="1" dirty="0"/>
              <a:t>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Wet</a:t>
            </a:r>
            <a:r>
              <a:rPr lang="it-IT" b="1" dirty="0" smtClean="0"/>
              <a:t> core </a:t>
            </a:r>
            <a:r>
              <a:rPr lang="it-IT" b="1" dirty="0" err="1" smtClean="0"/>
              <a:t>equation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6019800" y="1825624"/>
            <a:ext cx="5334000" cy="5032375"/>
          </a:xfrm>
        </p:spPr>
        <p:txBody>
          <a:bodyPr/>
          <a:lstStyle/>
          <a:p>
            <a:r>
              <a:rPr lang="it-IT" b="1" dirty="0" err="1" smtClean="0"/>
              <a:t>Crust</a:t>
            </a:r>
            <a:r>
              <a:rPr lang="it-IT" b="1" dirty="0" smtClean="0"/>
              <a:t> </a:t>
            </a:r>
            <a:r>
              <a:rPr lang="it-IT" b="1" dirty="0" err="1"/>
              <a:t>equation</a:t>
            </a:r>
            <a:r>
              <a:rPr lang="it-IT" b="1" dirty="0"/>
              <a:t> 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44" y="2417171"/>
            <a:ext cx="4943856" cy="6369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45643"/>
            <a:ext cx="5334000" cy="18296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567"/>
            <a:ext cx="5098542" cy="5825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2" y="3700039"/>
            <a:ext cx="5098542" cy="1775215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4434840" y="4148733"/>
            <a:ext cx="1426464" cy="8689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304288" y="4818888"/>
            <a:ext cx="1426464" cy="786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9938766" y="3510707"/>
            <a:ext cx="1498092" cy="8689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671054" y="4180862"/>
            <a:ext cx="1655826" cy="6932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9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second </a:t>
            </a:r>
            <a:r>
              <a:rPr lang="en-US" b="1" dirty="0"/>
              <a:t>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it-IT" b="1" dirty="0" smtClean="0"/>
              <a:t>Mass transfer </a:t>
            </a:r>
            <a:r>
              <a:rPr lang="it-IT" b="1" dirty="0" err="1" smtClean="0"/>
              <a:t>equation</a:t>
            </a:r>
            <a:r>
              <a:rPr lang="it-IT" dirty="0" smtClean="0"/>
              <a:t>: the </a:t>
            </a:r>
            <a:r>
              <a:rPr lang="it-IT" dirty="0" err="1" smtClean="0"/>
              <a:t>evaporation</a:t>
            </a:r>
            <a:r>
              <a:rPr lang="it-IT" dirty="0" smtClean="0"/>
              <a:t> rate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expressed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crust-wet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core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Landau’s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tranformation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itherative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solve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core and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crust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equations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21564"/>
            <a:ext cx="10077817" cy="12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second </a:t>
            </a:r>
            <a:r>
              <a:rPr lang="en-US" b="1" dirty="0"/>
              <a:t>drying stage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7394448" y="2630297"/>
            <a:ext cx="3959352" cy="2152015"/>
          </a:xfrm>
        </p:spPr>
        <p:txBody>
          <a:bodyPr>
            <a:normAutofit/>
          </a:bodyPr>
          <a:lstStyle/>
          <a:p>
            <a:r>
              <a:rPr lang="it-IT" dirty="0" err="1" smtClean="0"/>
              <a:t>Differences</a:t>
            </a:r>
            <a:r>
              <a:rPr lang="it-IT" dirty="0" smtClean="0"/>
              <a:t> from </a:t>
            </a:r>
            <a:r>
              <a:rPr lang="it-IT" dirty="0" err="1" smtClean="0"/>
              <a:t>experimental</a:t>
            </a:r>
            <a:r>
              <a:rPr lang="it-IT" dirty="0" smtClean="0"/>
              <a:t> data due to </a:t>
            </a:r>
            <a:r>
              <a:rPr lang="it-IT" dirty="0" err="1" smtClean="0"/>
              <a:t>difficulties</a:t>
            </a:r>
            <a:r>
              <a:rPr lang="it-IT" dirty="0" smtClean="0"/>
              <a:t> to model the </a:t>
            </a:r>
            <a:r>
              <a:rPr lang="it-IT" dirty="0" err="1" smtClean="0"/>
              <a:t>vapour</a:t>
            </a:r>
            <a:r>
              <a:rPr lang="it-IT" dirty="0" smtClean="0"/>
              <a:t> </a:t>
            </a:r>
            <a:r>
              <a:rPr lang="it-IT" dirty="0" err="1" smtClean="0"/>
              <a:t>diffusion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crust</a:t>
            </a:r>
            <a:r>
              <a:rPr lang="it-IT" dirty="0" smtClean="0"/>
              <a:t> </a:t>
            </a:r>
            <a:r>
              <a:rPr lang="it-IT" dirty="0" err="1" smtClean="0"/>
              <a:t>pores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56248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94489" y="6092881"/>
            <a:ext cx="424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Nesic</a:t>
            </a:r>
            <a:r>
              <a:rPr lang="it-IT" dirty="0" smtClean="0"/>
              <a:t> and </a:t>
            </a:r>
            <a:r>
              <a:rPr lang="it-IT" dirty="0" err="1" smtClean="0"/>
              <a:t>Vodnik</a:t>
            </a:r>
            <a:r>
              <a:rPr lang="it-IT" dirty="0" smtClean="0"/>
              <a:t>, 1989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CFD: Spray Drying Modelling</a:t>
            </a:r>
            <a:endParaRPr lang="en-US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Original</a:t>
            </a:r>
            <a:r>
              <a:rPr lang="it-IT" sz="3200" b="1" dirty="0" smtClean="0"/>
              <a:t> </a:t>
            </a:r>
            <a:r>
              <a:rPr lang="it-IT" b="1" dirty="0" err="1" smtClean="0"/>
              <a:t>Geometry</a:t>
            </a:r>
            <a:endParaRPr lang="it-IT" sz="3200" b="1" dirty="0" smtClean="0"/>
          </a:p>
          <a:p>
            <a:pPr marL="0" indent="0">
              <a:buNone/>
            </a:pPr>
            <a:r>
              <a:rPr lang="it-IT" sz="3200" b="1" dirty="0"/>
              <a:t> </a:t>
            </a:r>
            <a:r>
              <a:rPr lang="it-IT" sz="3200" b="1" dirty="0" smtClean="0"/>
              <a:t>                                       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51" y="2586745"/>
            <a:ext cx="2758440" cy="36662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7" y="2587752"/>
            <a:ext cx="2563368" cy="37018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499104" y="2398306"/>
            <a:ext cx="472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Simplifications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adopted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cheaper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5702807" y="3760412"/>
            <a:ext cx="484632" cy="7469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601212" y="4583955"/>
            <a:ext cx="468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in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OpenFOAM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(Open Source CFD code)  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26854" y="1831590"/>
            <a:ext cx="312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Modified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Geometry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2201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CFD: Spray Drying Modelling</a:t>
            </a:r>
            <a:endParaRPr lang="en-US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Original</a:t>
            </a:r>
            <a:r>
              <a:rPr lang="it-IT" sz="3200" b="1" dirty="0" smtClean="0"/>
              <a:t> </a:t>
            </a:r>
            <a:r>
              <a:rPr lang="it-IT" b="1" dirty="0" err="1" smtClean="0"/>
              <a:t>Geometry</a:t>
            </a:r>
            <a:endParaRPr lang="it-IT" sz="3200" b="1" dirty="0" smtClean="0"/>
          </a:p>
          <a:p>
            <a:pPr marL="0" indent="0">
              <a:buNone/>
            </a:pPr>
            <a:r>
              <a:rPr lang="it-IT" sz="3200" b="1" dirty="0"/>
              <a:t> </a:t>
            </a:r>
            <a:r>
              <a:rPr lang="it-IT" sz="3200" b="1" dirty="0" smtClean="0"/>
              <a:t>                                       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51" y="2586745"/>
            <a:ext cx="2758440" cy="36662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7" y="2587752"/>
            <a:ext cx="2563368" cy="37018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499104" y="2398306"/>
            <a:ext cx="472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Simplifications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adopted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cheaper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5702807" y="3760412"/>
            <a:ext cx="484632" cy="7469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601212" y="4583955"/>
            <a:ext cx="468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in </a:t>
            </a:r>
            <a:r>
              <a:rPr lang="it-IT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OpenFOAM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(Open Source CFD code)  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26854" y="1831590"/>
            <a:ext cx="312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Modified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Geometry</a:t>
            </a:r>
            <a:endParaRPr lang="it-IT" sz="3200" b="1" dirty="0"/>
          </a:p>
        </p:txBody>
      </p:sp>
      <p:sp>
        <p:nvSpPr>
          <p:cNvPr id="3" name="Ovale 2"/>
          <p:cNvSpPr/>
          <p:nvPr/>
        </p:nvSpPr>
        <p:spPr>
          <a:xfrm>
            <a:off x="1837944" y="2688336"/>
            <a:ext cx="539496" cy="502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9607296" y="2758440"/>
            <a:ext cx="539496" cy="502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657856" y="5044440"/>
            <a:ext cx="539496" cy="50292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9622536" y="5562600"/>
            <a:ext cx="539496" cy="50292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CFD: Spray Drying Modelling</a:t>
            </a:r>
            <a:endParaRPr lang="en-US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7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injected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steady state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base flow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obtained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i="1" dirty="0" err="1" smtClean="0"/>
              <a:t>Numerical</a:t>
            </a:r>
            <a:r>
              <a:rPr lang="it-IT" b="1" i="1" dirty="0" smtClean="0"/>
              <a:t> model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Mesh</a:t>
            </a:r>
            <a:r>
              <a:rPr lang="it-IT" dirty="0" smtClean="0"/>
              <a:t> 460k </a:t>
            </a:r>
            <a:r>
              <a:rPr lang="it-IT" dirty="0" err="1" smtClean="0"/>
              <a:t>cells</a:t>
            </a:r>
            <a:endParaRPr lang="it-IT" dirty="0" smtClean="0"/>
          </a:p>
          <a:p>
            <a:r>
              <a:rPr lang="it-IT" b="1" dirty="0" err="1" smtClean="0"/>
              <a:t>buoyantPimpleFoam</a:t>
            </a:r>
            <a:r>
              <a:rPr lang="it-IT" b="1" dirty="0" smtClean="0"/>
              <a:t> </a:t>
            </a:r>
            <a:r>
              <a:rPr lang="it-IT" dirty="0" smtClean="0"/>
              <a:t>solver </a:t>
            </a:r>
          </a:p>
          <a:p>
            <a:r>
              <a:rPr lang="it-IT" dirty="0" smtClean="0"/>
              <a:t>k-</a:t>
            </a:r>
            <a:r>
              <a:rPr lang="el-GR" dirty="0" smtClean="0"/>
              <a:t>ω</a:t>
            </a:r>
            <a:r>
              <a:rPr lang="it-IT" dirty="0" smtClean="0"/>
              <a:t> SST</a:t>
            </a:r>
          </a:p>
          <a:p>
            <a:r>
              <a:rPr lang="it-IT" dirty="0" smtClean="0"/>
              <a:t>Steady state </a:t>
            </a:r>
            <a:r>
              <a:rPr lang="it-IT" dirty="0" err="1" smtClean="0"/>
              <a:t>reached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170 s                                           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76282"/>
            <a:ext cx="2558224" cy="359708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12" y="2776282"/>
            <a:ext cx="2532888" cy="35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CFD: </a:t>
            </a:r>
            <a:r>
              <a:rPr lang="en-US" b="1" dirty="0" err="1" smtClean="0"/>
              <a:t>Mutiphase</a:t>
            </a:r>
            <a:r>
              <a:rPr lang="en-US" b="1" dirty="0" smtClean="0"/>
              <a:t> flow with particles</a:t>
            </a:r>
            <a:endParaRPr 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825624"/>
            <a:ext cx="8525256" cy="4529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i="1" dirty="0" err="1" smtClean="0"/>
              <a:t>Multiphase</a:t>
            </a:r>
            <a:r>
              <a:rPr lang="it-IT" sz="3200" i="1" dirty="0" smtClean="0"/>
              <a:t> flow:</a:t>
            </a:r>
          </a:p>
          <a:p>
            <a:r>
              <a:rPr lang="it-IT" dirty="0" smtClean="0"/>
              <a:t>Air: </a:t>
            </a:r>
            <a:r>
              <a:rPr lang="it-IT" dirty="0" err="1" smtClean="0"/>
              <a:t>continuous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(</a:t>
            </a:r>
            <a:r>
              <a:rPr lang="it-IT" dirty="0" err="1" smtClean="0"/>
              <a:t>Eulerian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Particles</a:t>
            </a:r>
            <a:r>
              <a:rPr lang="it-IT" dirty="0" smtClean="0"/>
              <a:t>: </a:t>
            </a:r>
            <a:r>
              <a:rPr lang="it-IT" dirty="0" err="1" smtClean="0"/>
              <a:t>dispersed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(</a:t>
            </a:r>
            <a:r>
              <a:rPr lang="it-IT" dirty="0" err="1"/>
              <a:t>Lagrangian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)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200" i="1" dirty="0" err="1" smtClean="0"/>
              <a:t>Particles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hypotesis</a:t>
            </a:r>
            <a:r>
              <a:rPr lang="it-IT" sz="3200" i="1" dirty="0" smtClean="0"/>
              <a:t>:</a:t>
            </a:r>
          </a:p>
          <a:p>
            <a:r>
              <a:rPr lang="it-IT" dirty="0" smtClean="0"/>
              <a:t>Sphere </a:t>
            </a:r>
          </a:p>
          <a:p>
            <a:r>
              <a:rPr lang="it-IT" dirty="0" smtClean="0"/>
              <a:t>Diluite regime 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One</a:t>
            </a:r>
            <a:r>
              <a:rPr lang="it-IT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-way </a:t>
            </a:r>
            <a:r>
              <a:rPr lang="it-IT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coupling</a:t>
            </a:r>
            <a:r>
              <a:rPr lang="it-IT" dirty="0" smtClean="0">
                <a:sym typeface="Wingdings" panose="05000000000000000000" pitchFamily="2" charset="2"/>
              </a:rPr>
              <a:t>: </a:t>
            </a:r>
            <a:r>
              <a:rPr lang="it-IT" dirty="0" err="1" smtClean="0">
                <a:sym typeface="Wingdings" panose="05000000000000000000" pitchFamily="2" charset="2"/>
              </a:rPr>
              <a:t>continuous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phase</a:t>
            </a:r>
            <a:r>
              <a:rPr lang="it-IT" dirty="0" smtClean="0">
                <a:sym typeface="Wingdings" panose="05000000000000000000" pitchFamily="2" charset="2"/>
              </a:rPr>
              <a:t>  </a:t>
            </a:r>
            <a:r>
              <a:rPr lang="it-IT" dirty="0" err="1" smtClean="0">
                <a:sym typeface="Wingdings" panose="05000000000000000000" pitchFamily="2" charset="2"/>
              </a:rPr>
              <a:t>dispersed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phase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19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  <p:extLst>
              <p:ext uri="{D42A27DB-BD31-4B8C-83A1-F6EECF244321}">
                <p14:modId xmlns:p14="http://schemas.microsoft.com/office/powerpoint/2010/main" val="4016628266"/>
              </p:ext>
            </p:extLst>
          </p:nvPr>
        </p:nvSpPr>
        <p:spPr>
          <a:xfrm>
            <a:off x="9525" y="0"/>
            <a:ext cx="2625725" cy="6858000"/>
          </a:xfrm>
          <a:solidFill>
            <a:schemeClr val="accent1"/>
          </a:solidFill>
          <a:ln w="63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What </a:t>
            </a:r>
            <a:r>
              <a:rPr lang="en-US" sz="2800" dirty="0">
                <a:solidFill>
                  <a:srgbClr val="FFFFFF"/>
                </a:solidFill>
              </a:rPr>
              <a:t>is Spray  Drying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CFD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038083970"/>
              </p:ext>
            </p:extLst>
          </p:nvPr>
        </p:nvSpPr>
        <p:spPr>
          <a:xfrm>
            <a:off x="2636839" y="0"/>
            <a:ext cx="9158922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Spray </a:t>
            </a:r>
            <a:r>
              <a:rPr lang="en-US" sz="2400" dirty="0"/>
              <a:t>Drying is a widely use industrial process that involves the transformation of a liquid feed containing solid fraction into </a:t>
            </a:r>
            <a:r>
              <a:rPr lang="en-US" sz="2400" dirty="0" smtClean="0"/>
              <a:t>particles by supplying </a:t>
            </a:r>
            <a:r>
              <a:rPr lang="en-US" sz="2400" dirty="0"/>
              <a:t>the feed as a spray into a chamber with a hot drying </a:t>
            </a:r>
            <a:r>
              <a:rPr lang="en-US" sz="2400" dirty="0" smtClean="0"/>
              <a:t>agent.</a:t>
            </a:r>
            <a:endParaRPr lang="en-US" dirty="0">
              <a:latin typeface="+mn-ea"/>
              <a:cs typeface="+mn-ea"/>
            </a:endParaRPr>
          </a:p>
          <a:p>
            <a:pPr marL="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786852" y="3447288"/>
                <a:ext cx="1974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D</a:t>
                </a:r>
                <a:r>
                  <a:rPr lang="it-IT" dirty="0" err="1" smtClean="0"/>
                  <a:t>roplets</a:t>
                </a:r>
                <a:r>
                  <a:rPr lang="it-IT" dirty="0" smtClean="0"/>
                  <a:t> coloured with temperature             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it-IT" dirty="0" smtClean="0"/>
                  <a:t>=19 °C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it-IT" dirty="0" smtClean="0"/>
                  <a:t>=197 °C)</a:t>
                </a:r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52" y="3447288"/>
                <a:ext cx="1974123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2469" t="-3061" r="-34877"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resentazione_white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1496" y="1627633"/>
            <a:ext cx="6336792" cy="45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CFD: </a:t>
            </a:r>
            <a:r>
              <a:rPr lang="en-US" b="1" dirty="0" err="1" smtClean="0"/>
              <a:t>Mutiphase</a:t>
            </a:r>
            <a:r>
              <a:rPr lang="en-US" b="1" dirty="0" smtClean="0"/>
              <a:t> flow with particles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67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i="1" dirty="0" smtClean="0"/>
                  <a:t>How </a:t>
                </a:r>
                <a:r>
                  <a:rPr lang="it-IT" b="1" i="1" dirty="0" err="1" smtClean="0"/>
                  <a:t>does</a:t>
                </a:r>
                <a:r>
                  <a:rPr lang="it-IT" b="1" i="1" dirty="0" smtClean="0"/>
                  <a:t> the CFD code </a:t>
                </a:r>
                <a:r>
                  <a:rPr lang="it-IT" b="1" i="1" dirty="0" err="1" smtClean="0"/>
                  <a:t>perform</a:t>
                </a:r>
                <a:r>
                  <a:rPr lang="it-IT" b="1" i="1" dirty="0" smtClean="0"/>
                  <a:t> the </a:t>
                </a:r>
                <a:r>
                  <a:rPr lang="it-IT" b="1" i="1" dirty="0" err="1" smtClean="0"/>
                  <a:t>Lagrangian</a:t>
                </a:r>
                <a:r>
                  <a:rPr lang="it-IT" b="1" i="1" dirty="0" smtClean="0"/>
                  <a:t> </a:t>
                </a:r>
                <a:r>
                  <a:rPr lang="it-IT" b="1" i="1" dirty="0" err="1" smtClean="0"/>
                  <a:t>particle</a:t>
                </a:r>
                <a:r>
                  <a:rPr lang="it-IT" b="1" i="1" dirty="0" smtClean="0"/>
                  <a:t> </a:t>
                </a:r>
                <a:r>
                  <a:rPr lang="it-IT" b="1" i="1" dirty="0" err="1" smtClean="0"/>
                  <a:t>tracking</a:t>
                </a:r>
                <a:r>
                  <a:rPr lang="it-IT" b="1" i="1" dirty="0" smtClean="0"/>
                  <a:t> ?</a:t>
                </a:r>
              </a:p>
              <a:p>
                <a:r>
                  <a:rPr lang="it-IT" dirty="0" smtClean="0"/>
                  <a:t>For </a:t>
                </a:r>
                <a:r>
                  <a:rPr lang="it-IT" dirty="0" err="1" smtClean="0"/>
                  <a:t>each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droplet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equation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dynamic</a:t>
                </a:r>
                <a:r>
                  <a:rPr lang="it-IT" dirty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solved</a:t>
                </a:r>
                <a:r>
                  <a:rPr lang="it-IT" dirty="0" smtClean="0"/>
                  <a:t>:</a:t>
                </a:r>
              </a:p>
              <a:p>
                <a:pPr marL="0" indent="0">
                  <a:buNone/>
                </a:pPr>
                <a:r>
                  <a:rPr lang="it-IT" sz="3200" dirty="0" smtClean="0"/>
                  <a:t>                                                                                      </a:t>
                </a:r>
                <a:r>
                  <a:rPr lang="it-IT" dirty="0" smtClean="0"/>
                  <a:t> </a:t>
                </a:r>
                <a:endParaRPr lang="it-IT" sz="3200" dirty="0" smtClean="0"/>
              </a:p>
              <a:p>
                <a:pPr marL="0" indent="0">
                  <a:buNone/>
                </a:pPr>
                <a:r>
                  <a:rPr lang="it-IT" sz="3200" dirty="0"/>
                  <a:t> </a:t>
                </a:r>
                <a:r>
                  <a:rPr lang="it-IT" sz="3200" dirty="0" smtClean="0"/>
                  <a:t>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it-IT" dirty="0" err="1" smtClean="0">
                    <a:solidFill>
                      <a:srgbClr val="FF0000"/>
                    </a:solidFill>
                  </a:rPr>
                  <a:t>Assumption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:</a:t>
                </a:r>
                <a:endParaRPr lang="it-IT" dirty="0" smtClean="0"/>
              </a:p>
              <a:p>
                <a:pPr algn="just"/>
                <a:r>
                  <a:rPr lang="it-IT" dirty="0" err="1" smtClean="0"/>
                  <a:t>Only</a:t>
                </a:r>
                <a:r>
                  <a:rPr lang="it-IT" dirty="0"/>
                  <a:t> </a:t>
                </a:r>
                <a:r>
                  <a:rPr lang="it-IT" dirty="0" smtClean="0"/>
                  <a:t>the drag force </a:t>
                </a:r>
                <a:r>
                  <a:rPr lang="it-IT" dirty="0" err="1" smtClean="0"/>
                  <a:t>evaluated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through</a:t>
                </a:r>
                <a:r>
                  <a:rPr lang="it-IT" dirty="0" smtClean="0"/>
                  <a:t> a drag </a:t>
                </a:r>
                <a:r>
                  <a:rPr lang="it-IT" dirty="0" err="1" smtClean="0"/>
                  <a:t>coefficient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it-IT" dirty="0" smtClean="0"/>
                  <a:t>is </a:t>
                </a:r>
                <a:r>
                  <a:rPr lang="it-IT" dirty="0" err="1" smtClean="0"/>
                  <a:t>considered</a:t>
                </a:r>
                <a:r>
                  <a:rPr lang="it-IT" dirty="0" smtClean="0"/>
                  <a:t>:</a:t>
                </a:r>
              </a:p>
              <a:p>
                <a:pPr marL="0" indent="0">
                  <a:buNone/>
                </a:pPr>
                <a:endParaRPr lang="it-IT" sz="3200" dirty="0"/>
              </a:p>
              <a:p>
                <a:pPr marL="0" indent="0">
                  <a:buNone/>
                </a:pPr>
                <a:endParaRPr lang="it-IT" sz="3200" dirty="0" smtClean="0"/>
              </a:p>
              <a:p>
                <a:pPr marL="0" indent="0">
                  <a:buNone/>
                </a:pPr>
                <a:endParaRPr lang="it-IT" sz="3200" dirty="0" smtClean="0"/>
              </a:p>
              <a:p>
                <a:pPr marL="0" indent="0">
                  <a:buNone/>
                </a:pPr>
                <a:endParaRPr lang="it-IT" sz="3200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67199"/>
              </a:xfrm>
              <a:blipFill rotWithShape="0">
                <a:blip r:embed="rId3"/>
                <a:stretch>
                  <a:fillRect l="-1217" t="-2046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2973716"/>
            <a:ext cx="6647688" cy="8210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r="61349"/>
          <a:stretch/>
        </p:blipFill>
        <p:spPr>
          <a:xfrm>
            <a:off x="1161288" y="5436668"/>
            <a:ext cx="2834640" cy="8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53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Implementation</a:t>
            </a:r>
            <a:r>
              <a:rPr lang="it-IT" dirty="0" smtClean="0"/>
              <a:t> of a new </a:t>
            </a:r>
            <a:r>
              <a:rPr lang="it-IT" dirty="0" err="1" smtClean="0"/>
              <a:t>OpenFOAM</a:t>
            </a:r>
            <a:r>
              <a:rPr lang="it-IT" dirty="0" smtClean="0"/>
              <a:t>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Add</a:t>
            </a:r>
            <a:r>
              <a:rPr lang="it-IT" dirty="0" smtClean="0"/>
              <a:t> to the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b="1" i="1" dirty="0" err="1" smtClean="0"/>
              <a:t>buoyantPimpleFoam</a:t>
            </a:r>
            <a:r>
              <a:rPr lang="it-IT" dirty="0" smtClean="0"/>
              <a:t> solver (for the </a:t>
            </a:r>
            <a:r>
              <a:rPr lang="it-IT" dirty="0" err="1" smtClean="0"/>
              <a:t>solution</a:t>
            </a:r>
            <a:r>
              <a:rPr lang="it-IT" dirty="0" smtClean="0"/>
              <a:t> of the </a:t>
            </a:r>
            <a:r>
              <a:rPr lang="it-IT" dirty="0" err="1" smtClean="0"/>
              <a:t>Eulerian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) the </a:t>
            </a:r>
            <a:r>
              <a:rPr lang="it-IT" dirty="0" err="1" smtClean="0"/>
              <a:t>Lagrangian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of </a:t>
            </a:r>
            <a:r>
              <a:rPr lang="it-IT" dirty="0" err="1" smtClean="0"/>
              <a:t>particles</a:t>
            </a:r>
            <a:r>
              <a:rPr lang="it-IT" dirty="0" smtClean="0"/>
              <a:t> with the </a:t>
            </a:r>
            <a:r>
              <a:rPr lang="it-IT" dirty="0" err="1" smtClean="0"/>
              <a:t>two</a:t>
            </a:r>
            <a:r>
              <a:rPr lang="it-IT" dirty="0" smtClean="0"/>
              <a:t> stage </a:t>
            </a:r>
            <a:r>
              <a:rPr lang="it-IT" dirty="0" err="1" smtClean="0"/>
              <a:t>evaporation</a:t>
            </a:r>
            <a:r>
              <a:rPr lang="it-IT" dirty="0" smtClean="0"/>
              <a:t> model </a:t>
            </a:r>
            <a:r>
              <a:rPr lang="it-IT" dirty="0" err="1" smtClean="0"/>
              <a:t>included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resulted</a:t>
            </a:r>
            <a:r>
              <a:rPr lang="it-IT" dirty="0" smtClean="0"/>
              <a:t> in the </a:t>
            </a:r>
            <a:r>
              <a:rPr lang="it-IT" b="1" i="1" dirty="0" err="1" smtClean="0"/>
              <a:t>buoyantKinematicParcelFoam</a:t>
            </a:r>
            <a:r>
              <a:rPr lang="it-IT" b="1" i="1" dirty="0" smtClean="0"/>
              <a:t> </a:t>
            </a:r>
            <a:r>
              <a:rPr lang="it-IT" dirty="0" smtClean="0"/>
              <a:t>solver.</a:t>
            </a:r>
            <a:endParaRPr lang="it-IT" b="1" i="1" dirty="0" smtClean="0"/>
          </a:p>
        </p:txBody>
      </p:sp>
      <p:sp>
        <p:nvSpPr>
          <p:cNvPr id="8" name="Freccia in giù 7"/>
          <p:cNvSpPr/>
          <p:nvPr/>
        </p:nvSpPr>
        <p:spPr>
          <a:xfrm>
            <a:off x="5175504" y="2523744"/>
            <a:ext cx="484632" cy="704088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7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p:sp>
        <p:nvSpPr>
          <p:cNvPr id="5" name="Elaborazione 4"/>
          <p:cNvSpPr/>
          <p:nvPr/>
        </p:nvSpPr>
        <p:spPr>
          <a:xfrm>
            <a:off x="4630752" y="1880488"/>
            <a:ext cx="2450592" cy="86271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Definition of the </a:t>
            </a:r>
            <a:r>
              <a:rPr lang="it-IT" sz="1700" dirty="0" err="1" smtClean="0">
                <a:solidFill>
                  <a:schemeClr val="tx1"/>
                </a:solidFill>
              </a:rPr>
              <a:t>Lagrangian</a:t>
            </a:r>
            <a:r>
              <a:rPr lang="it-IT" sz="1700" dirty="0" smtClean="0">
                <a:solidFill>
                  <a:schemeClr val="tx1"/>
                </a:solidFill>
              </a:rPr>
              <a:t> time-</a:t>
            </a:r>
            <a:r>
              <a:rPr lang="it-IT" sz="1700" dirty="0" err="1" smtClean="0">
                <a:solidFill>
                  <a:schemeClr val="tx1"/>
                </a:solidFill>
              </a:rPr>
              <a:t>step</a:t>
            </a:r>
            <a:r>
              <a:rPr lang="it-IT" sz="1700" dirty="0" smtClean="0">
                <a:solidFill>
                  <a:schemeClr val="tx1"/>
                </a:solidFill>
              </a:rPr>
              <a:t>    </a:t>
            </a:r>
            <a:r>
              <a:rPr lang="el-GR" sz="1700" dirty="0" smtClean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t&lt; </a:t>
            </a:r>
            <a:r>
              <a:rPr lang="el-GR" sz="1700" dirty="0" smtClean="0">
                <a:solidFill>
                  <a:schemeClr val="tx1"/>
                </a:solidFill>
              </a:rPr>
              <a:t>Δ</a:t>
            </a:r>
            <a:r>
              <a:rPr lang="it-IT" sz="1700" dirty="0" smtClean="0">
                <a:solidFill>
                  <a:schemeClr val="tx1"/>
                </a:solidFill>
              </a:rPr>
              <a:t>t </a:t>
            </a:r>
            <a:endParaRPr lang="it-IT" sz="1700" dirty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laborazione 3"/>
              <p:cNvSpPr/>
              <p:nvPr/>
            </p:nvSpPr>
            <p:spPr>
              <a:xfrm>
                <a:off x="4630752" y="2933000"/>
                <a:ext cx="2450592" cy="862712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it-IT" sz="1700" dirty="0" smtClean="0">
                    <a:solidFill>
                      <a:schemeClr val="tx1"/>
                    </a:solidFill>
                  </a:rPr>
                  <a:t>Evaluation of the new position: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it-IT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1700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m:rPr>
                          <m:nor/>
                        </m:rPr>
                        <a:rPr lang="it-IT" sz="1700" dirty="0">
                          <a:solidFill>
                            <a:schemeClr val="tx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it-IT" sz="17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sSubSup>
                        <m:sSubSupPr>
                          <m:ctrlP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7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it-IT" sz="17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Elaborazion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52" y="2933000"/>
                <a:ext cx="2450592" cy="862712"/>
              </a:xfrm>
              <a:prstGeom prst="flowChartProcess">
                <a:avLst/>
              </a:prstGeom>
              <a:blipFill rotWithShape="0">
                <a:blip r:embed="rId3"/>
                <a:stretch>
                  <a:fillRect t="-3472"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aborazione 4"/>
          <p:cNvSpPr/>
          <p:nvPr/>
        </p:nvSpPr>
        <p:spPr>
          <a:xfrm>
            <a:off x="4630752" y="1880488"/>
            <a:ext cx="2450592" cy="86271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Definition of the </a:t>
            </a:r>
            <a:r>
              <a:rPr lang="it-IT" sz="1700" dirty="0" err="1" smtClean="0">
                <a:solidFill>
                  <a:schemeClr val="tx1"/>
                </a:solidFill>
              </a:rPr>
              <a:t>Lagrangian</a:t>
            </a:r>
            <a:r>
              <a:rPr lang="it-IT" sz="1700" dirty="0" smtClean="0">
                <a:solidFill>
                  <a:schemeClr val="tx1"/>
                </a:solidFill>
              </a:rPr>
              <a:t> time-</a:t>
            </a:r>
            <a:r>
              <a:rPr lang="it-IT" sz="1700" dirty="0" err="1" smtClean="0">
                <a:solidFill>
                  <a:schemeClr val="tx1"/>
                </a:solidFill>
              </a:rPr>
              <a:t>step</a:t>
            </a:r>
            <a:r>
              <a:rPr lang="it-IT" sz="1700" dirty="0" smtClean="0">
                <a:solidFill>
                  <a:schemeClr val="tx1"/>
                </a:solidFill>
              </a:rPr>
              <a:t>    </a:t>
            </a:r>
            <a:r>
              <a:rPr lang="el-GR" sz="1700" dirty="0" smtClean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t&lt; </a:t>
            </a:r>
            <a:r>
              <a:rPr lang="el-GR" sz="1700" dirty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5868240" y="2743200"/>
            <a:ext cx="0" cy="18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p:sp>
        <p:nvSpPr>
          <p:cNvPr id="5" name="Elaborazione 4"/>
          <p:cNvSpPr/>
          <p:nvPr/>
        </p:nvSpPr>
        <p:spPr>
          <a:xfrm>
            <a:off x="4630752" y="1880488"/>
            <a:ext cx="2450592" cy="86271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Definition of the </a:t>
            </a:r>
            <a:r>
              <a:rPr lang="it-IT" sz="1700" dirty="0" err="1" smtClean="0">
                <a:solidFill>
                  <a:schemeClr val="tx1"/>
                </a:solidFill>
              </a:rPr>
              <a:t>Lagrangian</a:t>
            </a:r>
            <a:r>
              <a:rPr lang="it-IT" sz="1700" dirty="0" smtClean="0">
                <a:solidFill>
                  <a:schemeClr val="tx1"/>
                </a:solidFill>
              </a:rPr>
              <a:t> time-</a:t>
            </a:r>
            <a:r>
              <a:rPr lang="it-IT" sz="1700" dirty="0" err="1" smtClean="0">
                <a:solidFill>
                  <a:schemeClr val="tx1"/>
                </a:solidFill>
              </a:rPr>
              <a:t>step</a:t>
            </a:r>
            <a:r>
              <a:rPr lang="it-IT" sz="1700" dirty="0" smtClean="0">
                <a:solidFill>
                  <a:schemeClr val="tx1"/>
                </a:solidFill>
              </a:rPr>
              <a:t>    </a:t>
            </a:r>
            <a:r>
              <a:rPr lang="el-GR" sz="1700" dirty="0" smtClean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t&lt; </a:t>
            </a:r>
            <a:r>
              <a:rPr lang="el-GR" sz="1700" dirty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5868240" y="2743200"/>
            <a:ext cx="0" cy="18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laborazione 10"/>
              <p:cNvSpPr/>
              <p:nvPr/>
            </p:nvSpPr>
            <p:spPr>
              <a:xfrm>
                <a:off x="4630752" y="2933000"/>
                <a:ext cx="2450592" cy="862712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it-IT" sz="1700" dirty="0" smtClean="0">
                    <a:solidFill>
                      <a:schemeClr val="tx1"/>
                    </a:solidFill>
                  </a:rPr>
                  <a:t>Evaluation of the new position: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it-IT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1700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m:rPr>
                          <m:nor/>
                        </m:rPr>
                        <a:rPr lang="it-IT" sz="1700" dirty="0">
                          <a:solidFill>
                            <a:schemeClr val="tx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it-IT" sz="17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sSubSup>
                        <m:sSubSupPr>
                          <m:ctrlP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7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it-IT" sz="1700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laborazion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52" y="2933000"/>
                <a:ext cx="2450592" cy="862712"/>
              </a:xfrm>
              <a:prstGeom prst="flowChartProcess">
                <a:avLst/>
              </a:prstGeom>
              <a:blipFill rotWithShape="0">
                <a:blip r:embed="rId3"/>
                <a:stretch>
                  <a:fillRect t="-3472"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aborazione 12"/>
          <p:cNvSpPr/>
          <p:nvPr/>
        </p:nvSpPr>
        <p:spPr>
          <a:xfrm>
            <a:off x="4642944" y="4000124"/>
            <a:ext cx="2450592" cy="96139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dirty="0" err="1" smtClean="0">
                <a:solidFill>
                  <a:schemeClr val="tx1"/>
                </a:solidFill>
              </a:rPr>
              <a:t>Two</a:t>
            </a:r>
            <a:r>
              <a:rPr lang="it-IT" sz="1700" b="1" dirty="0" smtClean="0">
                <a:solidFill>
                  <a:schemeClr val="tx1"/>
                </a:solidFill>
              </a:rPr>
              <a:t> stage </a:t>
            </a:r>
            <a:r>
              <a:rPr lang="it-IT" sz="1700" b="1" dirty="0" err="1" smtClean="0">
                <a:solidFill>
                  <a:schemeClr val="tx1"/>
                </a:solidFill>
              </a:rPr>
              <a:t>drying</a:t>
            </a:r>
            <a:r>
              <a:rPr lang="it-IT" sz="1700" b="1" dirty="0" smtClean="0">
                <a:solidFill>
                  <a:schemeClr val="tx1"/>
                </a:solidFill>
              </a:rPr>
              <a:t> model</a:t>
            </a:r>
          </a:p>
          <a:p>
            <a:r>
              <a:rPr lang="it-IT" sz="1700" dirty="0" err="1" smtClean="0">
                <a:solidFill>
                  <a:schemeClr val="tx1"/>
                </a:solidFill>
              </a:rPr>
              <a:t>Assignement</a:t>
            </a:r>
            <a:r>
              <a:rPr lang="it-IT" sz="1700" dirty="0" smtClean="0">
                <a:solidFill>
                  <a:schemeClr val="tx1"/>
                </a:solidFill>
              </a:rPr>
              <a:t> of new</a:t>
            </a:r>
            <a:r>
              <a:rPr lang="it-IT" sz="1700" i="1" dirty="0" smtClean="0">
                <a:solidFill>
                  <a:schemeClr val="tx1"/>
                </a:solidFill>
              </a:rPr>
              <a:t>: R, T, X (</a:t>
            </a:r>
            <a:r>
              <a:rPr lang="it-IT" sz="1700" i="1" dirty="0" err="1" smtClean="0">
                <a:solidFill>
                  <a:schemeClr val="tx1"/>
                </a:solidFill>
              </a:rPr>
              <a:t>moisture</a:t>
            </a:r>
            <a:r>
              <a:rPr lang="it-IT" sz="1700" i="1" dirty="0" smtClean="0">
                <a:solidFill>
                  <a:schemeClr val="tx1"/>
                </a:solidFill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</a:rPr>
              <a:t>content</a:t>
            </a:r>
            <a:r>
              <a:rPr lang="it-IT" sz="17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5857592" y="3800856"/>
            <a:ext cx="519" cy="178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p:sp>
        <p:nvSpPr>
          <p:cNvPr id="5" name="Elaborazione 4"/>
          <p:cNvSpPr/>
          <p:nvPr/>
        </p:nvSpPr>
        <p:spPr>
          <a:xfrm>
            <a:off x="4630752" y="1880488"/>
            <a:ext cx="2450592" cy="86271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Definition of the </a:t>
            </a:r>
            <a:r>
              <a:rPr lang="it-IT" sz="1700" dirty="0" err="1" smtClean="0">
                <a:solidFill>
                  <a:schemeClr val="tx1"/>
                </a:solidFill>
              </a:rPr>
              <a:t>Lagrangian</a:t>
            </a:r>
            <a:r>
              <a:rPr lang="it-IT" sz="1700" dirty="0" smtClean="0">
                <a:solidFill>
                  <a:schemeClr val="tx1"/>
                </a:solidFill>
              </a:rPr>
              <a:t> time-</a:t>
            </a:r>
            <a:r>
              <a:rPr lang="it-IT" sz="1700" dirty="0" err="1" smtClean="0">
                <a:solidFill>
                  <a:schemeClr val="tx1"/>
                </a:solidFill>
              </a:rPr>
              <a:t>step</a:t>
            </a:r>
            <a:r>
              <a:rPr lang="it-IT" sz="1700" dirty="0" smtClean="0">
                <a:solidFill>
                  <a:schemeClr val="tx1"/>
                </a:solidFill>
              </a:rPr>
              <a:t>    </a:t>
            </a:r>
            <a:r>
              <a:rPr lang="el-GR" sz="1700" dirty="0" smtClean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t&lt; </a:t>
            </a:r>
            <a:r>
              <a:rPr lang="el-GR" sz="1700" dirty="0">
                <a:solidFill>
                  <a:schemeClr val="tx1"/>
                </a:solidFill>
              </a:rPr>
              <a:t>Δ</a:t>
            </a:r>
            <a:r>
              <a:rPr lang="it-IT" sz="1700" dirty="0">
                <a:solidFill>
                  <a:schemeClr val="tx1"/>
                </a:solidFill>
              </a:rPr>
              <a:t>t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5868240" y="2743200"/>
            <a:ext cx="0" cy="18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laborazione 10"/>
              <p:cNvSpPr/>
              <p:nvPr/>
            </p:nvSpPr>
            <p:spPr>
              <a:xfrm>
                <a:off x="4630752" y="2933000"/>
                <a:ext cx="2450592" cy="862712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it-IT" sz="1700" dirty="0" smtClean="0">
                    <a:solidFill>
                      <a:schemeClr val="tx1"/>
                    </a:solidFill>
                  </a:rPr>
                  <a:t>Evaluation of the new position: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it-IT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1700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m:rPr>
                          <m:nor/>
                        </m:rPr>
                        <a:rPr lang="it-IT" sz="1700" dirty="0">
                          <a:solidFill>
                            <a:schemeClr val="tx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it-IT" sz="17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sSubSup>
                        <m:sSubSupPr>
                          <m:ctrlP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7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it-IT" sz="17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it-IT" sz="1700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laborazion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52" y="2933000"/>
                <a:ext cx="2450592" cy="862712"/>
              </a:xfrm>
              <a:prstGeom prst="flowChartProcess">
                <a:avLst/>
              </a:prstGeom>
              <a:blipFill rotWithShape="0">
                <a:blip r:embed="rId3"/>
                <a:stretch>
                  <a:fillRect t="-3472"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aborazione 12"/>
          <p:cNvSpPr/>
          <p:nvPr/>
        </p:nvSpPr>
        <p:spPr>
          <a:xfrm>
            <a:off x="4642944" y="3984756"/>
            <a:ext cx="2450592" cy="96139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dirty="0" err="1" smtClean="0">
                <a:solidFill>
                  <a:schemeClr val="tx1"/>
                </a:solidFill>
              </a:rPr>
              <a:t>Two</a:t>
            </a:r>
            <a:r>
              <a:rPr lang="it-IT" sz="1700" b="1" dirty="0" smtClean="0">
                <a:solidFill>
                  <a:schemeClr val="tx1"/>
                </a:solidFill>
              </a:rPr>
              <a:t> stage </a:t>
            </a:r>
            <a:r>
              <a:rPr lang="it-IT" sz="1700" b="1" dirty="0" err="1" smtClean="0">
                <a:solidFill>
                  <a:schemeClr val="tx1"/>
                </a:solidFill>
              </a:rPr>
              <a:t>drying</a:t>
            </a:r>
            <a:r>
              <a:rPr lang="it-IT" sz="1700" b="1" dirty="0" smtClean="0">
                <a:solidFill>
                  <a:schemeClr val="tx1"/>
                </a:solidFill>
              </a:rPr>
              <a:t> model</a:t>
            </a:r>
          </a:p>
          <a:p>
            <a:r>
              <a:rPr lang="it-IT" sz="1700" dirty="0" err="1" smtClean="0">
                <a:solidFill>
                  <a:schemeClr val="tx1"/>
                </a:solidFill>
              </a:rPr>
              <a:t>Assignement</a:t>
            </a:r>
            <a:r>
              <a:rPr lang="it-IT" sz="1700" dirty="0" smtClean="0">
                <a:solidFill>
                  <a:schemeClr val="tx1"/>
                </a:solidFill>
              </a:rPr>
              <a:t> of new</a:t>
            </a:r>
            <a:r>
              <a:rPr lang="it-IT" sz="1700" i="1" dirty="0" smtClean="0">
                <a:solidFill>
                  <a:schemeClr val="tx1"/>
                </a:solidFill>
              </a:rPr>
              <a:t>: R, T, X (</a:t>
            </a:r>
            <a:r>
              <a:rPr lang="it-IT" sz="1700" i="1" dirty="0" err="1" smtClean="0">
                <a:solidFill>
                  <a:schemeClr val="tx1"/>
                </a:solidFill>
              </a:rPr>
              <a:t>moisture</a:t>
            </a:r>
            <a:r>
              <a:rPr lang="it-IT" sz="1700" i="1" dirty="0" smtClean="0">
                <a:solidFill>
                  <a:schemeClr val="tx1"/>
                </a:solidFill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</a:rPr>
              <a:t>content</a:t>
            </a:r>
            <a:r>
              <a:rPr lang="it-IT" sz="17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5857592" y="3800856"/>
            <a:ext cx="519" cy="178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laborazione 7"/>
              <p:cNvSpPr/>
              <p:nvPr/>
            </p:nvSpPr>
            <p:spPr>
              <a:xfrm>
                <a:off x="4642944" y="5112948"/>
                <a:ext cx="2450592" cy="1305500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Update the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cell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based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properties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for the new position and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evaluation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of the new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particle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velocity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lang="it-IT" sz="17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Elaborazion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44" y="5112948"/>
                <a:ext cx="2450592" cy="1305500"/>
              </a:xfrm>
              <a:prstGeom prst="flowChartProcess">
                <a:avLst/>
              </a:prstGeom>
              <a:blipFill rotWithShape="0">
                <a:blip r:embed="rId4"/>
                <a:stretch>
                  <a:fillRect t="-2315" r="-495" b="-1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/>
          <p:cNvCxnSpPr/>
          <p:nvPr/>
        </p:nvCxnSpPr>
        <p:spPr>
          <a:xfrm flipH="1">
            <a:off x="5836500" y="4946148"/>
            <a:ext cx="1512" cy="161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834768"/>
            <a:ext cx="5260848" cy="459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First </a:t>
            </a:r>
            <a:r>
              <a:rPr lang="it-IT" b="1" i="1" dirty="0" err="1" smtClean="0"/>
              <a:t>drying</a:t>
            </a:r>
            <a:r>
              <a:rPr lang="it-IT" b="1" i="1" dirty="0" smtClean="0"/>
              <a:t> stage </a:t>
            </a:r>
            <a:r>
              <a:rPr lang="it-IT" b="1" i="1" dirty="0" err="1" smtClean="0"/>
              <a:t>simplifications</a:t>
            </a:r>
            <a:r>
              <a:rPr lang="it-IT" b="1" i="1" dirty="0" smtClean="0"/>
              <a:t>:</a:t>
            </a:r>
          </a:p>
          <a:p>
            <a:r>
              <a:rPr lang="it-IT" dirty="0" smtClean="0"/>
              <a:t>With micron </a:t>
            </a:r>
            <a:r>
              <a:rPr lang="it-IT" dirty="0" err="1" smtClean="0"/>
              <a:t>sized</a:t>
            </a:r>
            <a:r>
              <a:rPr lang="it-IT" dirty="0" smtClean="0"/>
              <a:t> </a:t>
            </a:r>
            <a:r>
              <a:rPr lang="it-IT" dirty="0" err="1" smtClean="0"/>
              <a:t>droplets</a:t>
            </a:r>
            <a:r>
              <a:rPr lang="it-IT" dirty="0" smtClean="0"/>
              <a:t> the temperature </a:t>
            </a:r>
            <a:r>
              <a:rPr lang="it-IT" dirty="0" err="1" smtClean="0"/>
              <a:t>profile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neglected</a:t>
            </a:r>
            <a:r>
              <a:rPr lang="it-IT" dirty="0" smtClean="0"/>
              <a:t>*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</a:p>
          <a:p>
            <a:endParaRPr lang="it-IT" dirty="0" smtClean="0"/>
          </a:p>
          <a:p>
            <a:r>
              <a:rPr lang="it-IT" dirty="0"/>
              <a:t>The </a:t>
            </a:r>
            <a:r>
              <a:rPr lang="it-IT" dirty="0" err="1"/>
              <a:t>droplet</a:t>
            </a:r>
            <a:r>
              <a:rPr lang="it-IT" dirty="0"/>
              <a:t> </a:t>
            </a:r>
            <a:r>
              <a:rPr lang="it-IT" dirty="0" err="1"/>
              <a:t>equation</a:t>
            </a:r>
            <a:r>
              <a:rPr lang="it-IT" dirty="0"/>
              <a:t> of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conservation</a:t>
            </a:r>
            <a:r>
              <a:rPr lang="it-IT" dirty="0"/>
              <a:t> </a:t>
            </a:r>
            <a:r>
              <a:rPr lang="it-IT" dirty="0" err="1"/>
              <a:t>becomes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  <p:sp>
        <p:nvSpPr>
          <p:cNvPr id="16" name="Freccia a destra 15"/>
          <p:cNvSpPr/>
          <p:nvPr/>
        </p:nvSpPr>
        <p:spPr>
          <a:xfrm rot="5400000">
            <a:off x="3157672" y="3256032"/>
            <a:ext cx="425196" cy="26376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250974" y="3554792"/>
            <a:ext cx="4330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err="1" smtClean="0"/>
              <a:t>Smaller</a:t>
            </a:r>
            <a:r>
              <a:rPr lang="it-IT" sz="2800" i="1" u="sng" dirty="0" smtClean="0"/>
              <a:t> </a:t>
            </a:r>
            <a:r>
              <a:rPr lang="it-IT" sz="2800" i="1" u="sng" dirty="0" err="1"/>
              <a:t>computational</a:t>
            </a:r>
            <a:r>
              <a:rPr lang="it-IT" sz="2800" i="1" u="sng" dirty="0"/>
              <a:t> </a:t>
            </a:r>
            <a:r>
              <a:rPr lang="it-IT" sz="2800" i="1" u="sng" dirty="0" err="1" smtClean="0"/>
              <a:t>costs</a:t>
            </a:r>
            <a:endParaRPr lang="it-IT" i="1" u="sng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05257" y="6327810"/>
            <a:ext cx="381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Mezhericher</a:t>
            </a:r>
            <a:r>
              <a:rPr lang="it-IT" dirty="0" smtClean="0"/>
              <a:t> et al., 2012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7" y="5224400"/>
            <a:ext cx="5010911" cy="7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Implementation of the new </a:t>
            </a:r>
            <a:r>
              <a:rPr lang="en-US" b="1" dirty="0" err="1" smtClean="0"/>
              <a:t>Lagrangian</a:t>
            </a:r>
            <a:r>
              <a:rPr lang="en-US" b="1" dirty="0" smtClean="0"/>
              <a:t> solver </a:t>
            </a:r>
            <a:endParaRPr 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834768"/>
            <a:ext cx="5260848" cy="459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First </a:t>
            </a:r>
            <a:r>
              <a:rPr lang="it-IT" b="1" i="1" dirty="0" err="1" smtClean="0"/>
              <a:t>drying</a:t>
            </a:r>
            <a:r>
              <a:rPr lang="it-IT" b="1" i="1" dirty="0" smtClean="0"/>
              <a:t> stage </a:t>
            </a:r>
            <a:r>
              <a:rPr lang="it-IT" b="1" i="1" dirty="0" err="1" smtClean="0"/>
              <a:t>simplifications</a:t>
            </a:r>
            <a:r>
              <a:rPr lang="it-IT" b="1" i="1" dirty="0" smtClean="0"/>
              <a:t>:</a:t>
            </a:r>
          </a:p>
          <a:p>
            <a:r>
              <a:rPr lang="it-IT" dirty="0" smtClean="0"/>
              <a:t>With micron </a:t>
            </a:r>
            <a:r>
              <a:rPr lang="it-IT" dirty="0" err="1" smtClean="0"/>
              <a:t>sized</a:t>
            </a:r>
            <a:r>
              <a:rPr lang="it-IT" dirty="0" smtClean="0"/>
              <a:t> </a:t>
            </a:r>
            <a:r>
              <a:rPr lang="it-IT" dirty="0" err="1" smtClean="0"/>
              <a:t>droplets</a:t>
            </a:r>
            <a:r>
              <a:rPr lang="it-IT" dirty="0" smtClean="0"/>
              <a:t> the temperature </a:t>
            </a:r>
            <a:r>
              <a:rPr lang="it-IT" dirty="0" err="1" smtClean="0"/>
              <a:t>profile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neglected</a:t>
            </a:r>
            <a:r>
              <a:rPr lang="it-IT" dirty="0" smtClean="0"/>
              <a:t>*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</a:p>
          <a:p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droplet</a:t>
            </a:r>
            <a:r>
              <a:rPr lang="it-IT" dirty="0" smtClean="0"/>
              <a:t> </a:t>
            </a:r>
            <a:r>
              <a:rPr lang="it-IT" dirty="0" err="1" smtClean="0"/>
              <a:t>equation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conservation</a:t>
            </a:r>
            <a:r>
              <a:rPr lang="it-IT" dirty="0" smtClean="0"/>
              <a:t> </a:t>
            </a:r>
            <a:r>
              <a:rPr lang="it-IT" dirty="0" err="1" smtClean="0"/>
              <a:t>becomes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7" y="5224400"/>
            <a:ext cx="5010911" cy="7009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50974" y="3554792"/>
            <a:ext cx="4330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err="1" smtClean="0"/>
              <a:t>Smaller</a:t>
            </a:r>
            <a:r>
              <a:rPr lang="it-IT" sz="2800" i="1" u="sng" dirty="0" smtClean="0"/>
              <a:t> </a:t>
            </a:r>
            <a:r>
              <a:rPr lang="it-IT" sz="2800" i="1" u="sng" dirty="0" err="1"/>
              <a:t>computational</a:t>
            </a:r>
            <a:r>
              <a:rPr lang="it-IT" sz="2800" i="1" u="sng" dirty="0"/>
              <a:t> </a:t>
            </a:r>
            <a:r>
              <a:rPr lang="it-IT" sz="2800" i="1" u="sng" dirty="0" err="1" smtClean="0"/>
              <a:t>costs</a:t>
            </a:r>
            <a:endParaRPr lang="it-IT" i="1" u="sng" dirty="0"/>
          </a:p>
        </p:txBody>
      </p:sp>
      <p:sp>
        <p:nvSpPr>
          <p:cNvPr id="12" name="Segnaposto contenuto 1"/>
          <p:cNvSpPr txBox="1">
            <a:spLocks/>
          </p:cNvSpPr>
          <p:nvPr/>
        </p:nvSpPr>
        <p:spPr>
          <a:xfrm>
            <a:off x="6251566" y="1825625"/>
            <a:ext cx="5568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i="1" dirty="0" smtClean="0"/>
              <a:t>Second </a:t>
            </a:r>
            <a:r>
              <a:rPr lang="it-IT" b="1" i="1" dirty="0" err="1" smtClean="0"/>
              <a:t>drying</a:t>
            </a:r>
            <a:r>
              <a:rPr lang="it-IT" b="1" i="1" dirty="0" smtClean="0"/>
              <a:t> stage </a:t>
            </a:r>
            <a:r>
              <a:rPr lang="it-IT" b="1" i="1" dirty="0" err="1" smtClean="0"/>
              <a:t>simplifications</a:t>
            </a:r>
            <a:r>
              <a:rPr lang="it-IT" b="1" i="1" dirty="0" smtClean="0"/>
              <a:t>:</a:t>
            </a:r>
          </a:p>
          <a:p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droplet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to be </a:t>
            </a:r>
            <a:r>
              <a:rPr lang="it-IT" dirty="0" err="1" smtClean="0"/>
              <a:t>completely</a:t>
            </a:r>
            <a:r>
              <a:rPr lang="it-IT" dirty="0" smtClean="0"/>
              <a:t> </a:t>
            </a:r>
            <a:r>
              <a:rPr lang="it-IT" dirty="0" err="1" smtClean="0"/>
              <a:t>dried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evaporation</a:t>
            </a:r>
            <a:r>
              <a:rPr lang="it-IT" dirty="0" smtClean="0"/>
              <a:t>.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particle</a:t>
            </a:r>
            <a:r>
              <a:rPr lang="it-IT" dirty="0" smtClean="0"/>
              <a:t> </a:t>
            </a:r>
            <a:r>
              <a:rPr lang="it-IT" dirty="0" err="1" smtClean="0"/>
              <a:t>equation</a:t>
            </a:r>
            <a:r>
              <a:rPr lang="it-IT" dirty="0" smtClean="0"/>
              <a:t> </a:t>
            </a:r>
            <a:r>
              <a:rPr lang="it-IT" dirty="0"/>
              <a:t>of 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conservation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3200" dirty="0" smtClean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86" y="4602608"/>
            <a:ext cx="3733682" cy="70091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05257" y="6327810"/>
            <a:ext cx="381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Mezhericher</a:t>
            </a:r>
            <a:r>
              <a:rPr lang="it-IT" dirty="0" smtClean="0"/>
              <a:t> et al., 2012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 rot="5400000">
            <a:off x="3157672" y="3256032"/>
            <a:ext cx="425196" cy="26376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14216" y="1825624"/>
            <a:ext cx="77724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7" y="195530"/>
            <a:ext cx="5379338" cy="319035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78" y="195530"/>
            <a:ext cx="5379338" cy="319035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78" y="3385887"/>
            <a:ext cx="5379338" cy="314293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7" y="3385887"/>
            <a:ext cx="5379338" cy="31429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42413" y="302650"/>
            <a:ext cx="408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c=0,3%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049959" y="276116"/>
            <a:ext cx="20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reactingParcelFoam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7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80644"/>
            <a:ext cx="5682996" cy="56829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577596"/>
            <a:ext cx="5686044" cy="56860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65835" y="208264"/>
            <a:ext cx="393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c=0.3%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94511" y="208264"/>
            <a:ext cx="20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reactingParcelFoam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83005459"/>
              </p:ext>
            </p:extLst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Thesis purpose and outline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200" y="192325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/>
              <a:t>This</a:t>
            </a:r>
            <a:r>
              <a:rPr lang="it-IT" sz="2400" i="1" dirty="0" smtClean="0"/>
              <a:t> work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part of a </a:t>
            </a:r>
            <a:r>
              <a:rPr lang="it-IT" sz="2400" i="1" dirty="0" err="1" smtClean="0"/>
              <a:t>project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started</a:t>
            </a:r>
            <a:r>
              <a:rPr lang="it-IT" sz="2400" i="1" dirty="0" smtClean="0"/>
              <a:t> last </a:t>
            </a:r>
            <a:r>
              <a:rPr lang="it-IT" sz="2400" i="1" dirty="0" err="1" smtClean="0"/>
              <a:t>year</a:t>
            </a:r>
            <a:r>
              <a:rPr lang="it-IT" sz="2400" i="1" dirty="0" smtClean="0"/>
              <a:t> by Stefano Pastorino in </a:t>
            </a:r>
            <a:r>
              <a:rPr lang="it-IT" sz="2400" i="1" dirty="0" err="1" smtClean="0"/>
              <a:t>collaboration</a:t>
            </a:r>
            <a:r>
              <a:rPr lang="it-IT" sz="2400" i="1" dirty="0" smtClean="0"/>
              <a:t> with the DICCA </a:t>
            </a:r>
            <a:r>
              <a:rPr lang="it-IT" sz="2400" i="1" dirty="0" err="1" smtClean="0"/>
              <a:t>department</a:t>
            </a:r>
            <a:r>
              <a:rPr lang="it-IT" sz="2400" i="1" dirty="0"/>
              <a:t>.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his</a:t>
            </a:r>
            <a:r>
              <a:rPr lang="it-IT" sz="2400" i="1" dirty="0" smtClean="0"/>
              <a:t> master </a:t>
            </a:r>
            <a:r>
              <a:rPr lang="it-IT" sz="2400" i="1" dirty="0" err="1" smtClean="0"/>
              <a:t>thesis</a:t>
            </a:r>
            <a:r>
              <a:rPr lang="it-IT" sz="2400" i="1" dirty="0" smtClean="0"/>
              <a:t>, he first </a:t>
            </a:r>
            <a:r>
              <a:rPr lang="it-IT" sz="2400" i="1" dirty="0" err="1" smtClean="0"/>
              <a:t>began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treat</a:t>
            </a:r>
            <a:r>
              <a:rPr lang="it-IT" sz="2400" i="1" dirty="0" smtClean="0"/>
              <a:t> spray </a:t>
            </a:r>
            <a:r>
              <a:rPr lang="it-IT" sz="2400" i="1" dirty="0" err="1" smtClean="0"/>
              <a:t>drying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modelling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OpenFOAM</a:t>
            </a:r>
            <a:r>
              <a:rPr lang="it-IT" sz="2400" i="1" dirty="0" smtClean="0"/>
              <a:t>. 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1163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80644"/>
            <a:ext cx="5682996" cy="56829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577596"/>
            <a:ext cx="5686044" cy="56860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94511" y="208264"/>
            <a:ext cx="20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reactingParcelFoam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80644"/>
            <a:ext cx="5682996" cy="56829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65835" y="208264"/>
            <a:ext cx="393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c=0.3%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9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14216" y="1825624"/>
            <a:ext cx="77724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352182"/>
            <a:ext cx="5205859" cy="309771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5" y="288174"/>
            <a:ext cx="5068983" cy="30977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0" y="3385886"/>
            <a:ext cx="5074726" cy="31012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5" y="3385886"/>
            <a:ext cx="5068983" cy="30977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83167" y="288174"/>
            <a:ext cx="40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c=30%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0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0" y="832104"/>
            <a:ext cx="6039612" cy="5468112"/>
          </a:xfrm>
          <a:prstGeom prst="rect">
            <a:avLst/>
          </a:prstGeom>
        </p:spPr>
      </p:pic>
      <p:sp>
        <p:nvSpPr>
          <p:cNvPr id="2" name="Elaborazione 1"/>
          <p:cNvSpPr/>
          <p:nvPr/>
        </p:nvSpPr>
        <p:spPr>
          <a:xfrm>
            <a:off x="8458200" y="100584"/>
            <a:ext cx="338328" cy="4937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666744" y="225028"/>
            <a:ext cx="38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c=30%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3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0" y="832104"/>
            <a:ext cx="6039612" cy="5468112"/>
          </a:xfrm>
          <a:prstGeom prst="rect">
            <a:avLst/>
          </a:prstGeom>
        </p:spPr>
      </p:pic>
      <p:sp>
        <p:nvSpPr>
          <p:cNvPr id="2" name="Elaborazione 1"/>
          <p:cNvSpPr/>
          <p:nvPr/>
        </p:nvSpPr>
        <p:spPr>
          <a:xfrm>
            <a:off x="8458200" y="100584"/>
            <a:ext cx="338328" cy="4937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0" y="845820"/>
            <a:ext cx="6039612" cy="54543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66744" y="225028"/>
            <a:ext cx="38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c=30%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0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two</a:t>
            </a:r>
            <a:r>
              <a:rPr lang="it-IT" dirty="0" smtClean="0"/>
              <a:t> stage </a:t>
            </a:r>
            <a:r>
              <a:rPr lang="it-IT" dirty="0" err="1" smtClean="0"/>
              <a:t>drying</a:t>
            </a:r>
            <a:r>
              <a:rPr lang="it-IT" dirty="0" smtClean="0"/>
              <a:t> model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studied</a:t>
            </a:r>
            <a:r>
              <a:rPr lang="it-IT" dirty="0" smtClean="0"/>
              <a:t> and </a:t>
            </a:r>
            <a:r>
              <a:rPr lang="it-IT" dirty="0" err="1" smtClean="0"/>
              <a:t>implemented</a:t>
            </a:r>
            <a:r>
              <a:rPr lang="it-IT" dirty="0" smtClean="0"/>
              <a:t> in a </a:t>
            </a:r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/>
              <a:t> </a:t>
            </a:r>
            <a:r>
              <a:rPr lang="it-IT" dirty="0" err="1" smtClean="0"/>
              <a:t>showing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r>
              <a:rPr lang="it-IT" dirty="0" smtClean="0"/>
              <a:t> with </a:t>
            </a:r>
            <a:r>
              <a:rPr lang="it-IT" dirty="0" err="1" smtClean="0"/>
              <a:t>experimental</a:t>
            </a:r>
            <a:r>
              <a:rPr lang="it-IT" dirty="0" smtClean="0"/>
              <a:t> data </a:t>
            </a:r>
            <a:r>
              <a:rPr lang="it-IT" dirty="0" err="1" smtClean="0"/>
              <a:t>especially</a:t>
            </a:r>
            <a:r>
              <a:rPr lang="it-IT" dirty="0" smtClean="0"/>
              <a:t> for the first </a:t>
            </a:r>
            <a:r>
              <a:rPr lang="it-IT" dirty="0" err="1" smtClean="0"/>
              <a:t>drying</a:t>
            </a:r>
            <a:r>
              <a:rPr lang="it-IT" dirty="0" smtClean="0"/>
              <a:t> stage.</a:t>
            </a:r>
          </a:p>
          <a:p>
            <a:endParaRPr lang="it-IT" dirty="0" smtClean="0"/>
          </a:p>
          <a:p>
            <a:r>
              <a:rPr lang="it-IT" dirty="0" err="1" smtClean="0"/>
              <a:t>Then</a:t>
            </a:r>
            <a:r>
              <a:rPr lang="it-IT" dirty="0" smtClean="0"/>
              <a:t> the model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 in </a:t>
            </a:r>
            <a:r>
              <a:rPr lang="it-IT" dirty="0" err="1" smtClean="0"/>
              <a:t>OpenFOAM</a:t>
            </a:r>
            <a:r>
              <a:rPr lang="it-IT" dirty="0" smtClean="0"/>
              <a:t> </a:t>
            </a:r>
            <a:r>
              <a:rPr lang="it-IT" dirty="0" err="1" smtClean="0"/>
              <a:t>resulting</a:t>
            </a:r>
            <a:r>
              <a:rPr lang="it-IT" dirty="0" smtClean="0"/>
              <a:t> in the new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buoyantKinematicParcelFoam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dirty="0" smtClean="0"/>
              <a:t> </a:t>
            </a:r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5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F</a:t>
            </a:r>
            <a:r>
              <a:rPr lang="en-US" b="1" dirty="0" smtClean="0"/>
              <a:t>uture developments</a:t>
            </a:r>
            <a:endParaRPr 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OpenFOAM</a:t>
            </a:r>
            <a:r>
              <a:rPr lang="it-IT" dirty="0" smtClean="0"/>
              <a:t> </a:t>
            </a:r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improved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make</a:t>
            </a:r>
            <a:r>
              <a:rPr lang="it-IT" dirty="0" smtClean="0"/>
              <a:t> the </a:t>
            </a:r>
            <a:r>
              <a:rPr lang="it-IT" dirty="0" err="1" smtClean="0"/>
              <a:t>application</a:t>
            </a:r>
            <a:r>
              <a:rPr lang="it-IT" dirty="0" smtClean="0"/>
              <a:t> more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friendly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use of </a:t>
            </a:r>
            <a:r>
              <a:rPr lang="it-IT" dirty="0" err="1" smtClean="0"/>
              <a:t>dictionaries</a:t>
            </a:r>
            <a:r>
              <a:rPr lang="it-IT" dirty="0" smtClean="0"/>
              <a:t> for the </a:t>
            </a:r>
            <a:r>
              <a:rPr lang="it-IT" dirty="0" err="1" smtClean="0"/>
              <a:t>droplets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Implementation</a:t>
            </a:r>
            <a:r>
              <a:rPr lang="it-IT" dirty="0" smtClean="0"/>
              <a:t> in </a:t>
            </a:r>
            <a:r>
              <a:rPr lang="it-IT" dirty="0" err="1" smtClean="0"/>
              <a:t>OpenFOAM</a:t>
            </a:r>
            <a:r>
              <a:rPr lang="it-IT" dirty="0" smtClean="0"/>
              <a:t> of a more </a:t>
            </a:r>
            <a:r>
              <a:rPr lang="it-IT" dirty="0" err="1" smtClean="0"/>
              <a:t>detailed</a:t>
            </a:r>
            <a:r>
              <a:rPr lang="it-IT" dirty="0" smtClean="0"/>
              <a:t>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drying</a:t>
            </a:r>
            <a:r>
              <a:rPr lang="it-IT" dirty="0" smtClean="0"/>
              <a:t> stage.</a:t>
            </a:r>
          </a:p>
          <a:p>
            <a:endParaRPr lang="it-IT" dirty="0"/>
          </a:p>
          <a:p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geometry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 by Stefano Pastorino.</a:t>
            </a:r>
          </a:p>
          <a:p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1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83005459"/>
              </p:ext>
            </p:extLst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Thesis purpose and outline</a:t>
            </a:r>
          </a:p>
        </p:txBody>
      </p:sp>
      <p:sp>
        <p:nvSpPr>
          <p:cNvPr id="8" name="TextBox 7"/>
          <p:cNvSpPr txBox="1"/>
          <p:nvPr>
            <p:extLst>
              <p:ext uri="{D42A27DB-BD31-4B8C-83A1-F6EECF244321}">
                <p14:modId xmlns:p14="http://schemas.microsoft.com/office/powerpoint/2010/main" val="2166443052"/>
              </p:ext>
            </p:extLst>
          </p:nvPr>
        </p:nvSpPr>
        <p:spPr>
          <a:xfrm>
            <a:off x="838200" y="3223409"/>
            <a:ext cx="1052259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Purpose      Study and implementation of the two stage drying model in a CFD code (OpenFOAM)</a:t>
            </a:r>
            <a:endParaRPr lang="en-US" sz="2800" b="1" i="1" dirty="0"/>
          </a:p>
        </p:txBody>
      </p:sp>
      <p:sp>
        <p:nvSpPr>
          <p:cNvPr id="10" name="Arrow: Right 9"/>
          <p:cNvSpPr/>
          <p:nvPr/>
        </p:nvSpPr>
        <p:spPr>
          <a:xfrm>
            <a:off x="2188647" y="3401873"/>
            <a:ext cx="377825" cy="258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38200" y="193240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/>
              <a:t>This</a:t>
            </a:r>
            <a:r>
              <a:rPr lang="it-IT" sz="2400" i="1" dirty="0" smtClean="0"/>
              <a:t> work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part of a </a:t>
            </a:r>
            <a:r>
              <a:rPr lang="it-IT" sz="2400" i="1" dirty="0" err="1" smtClean="0"/>
              <a:t>project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started</a:t>
            </a:r>
            <a:r>
              <a:rPr lang="it-IT" sz="2400" i="1" dirty="0" smtClean="0"/>
              <a:t> last </a:t>
            </a:r>
            <a:r>
              <a:rPr lang="it-IT" sz="2400" i="1" dirty="0" err="1" smtClean="0"/>
              <a:t>year</a:t>
            </a:r>
            <a:r>
              <a:rPr lang="it-IT" sz="2400" i="1" dirty="0" smtClean="0"/>
              <a:t> by Stefano Pastorino in </a:t>
            </a:r>
            <a:r>
              <a:rPr lang="it-IT" sz="2400" i="1" dirty="0" err="1" smtClean="0"/>
              <a:t>collaboration</a:t>
            </a:r>
            <a:r>
              <a:rPr lang="it-IT" sz="2400" i="1" dirty="0" smtClean="0"/>
              <a:t> with the DICCA </a:t>
            </a:r>
            <a:r>
              <a:rPr lang="it-IT" sz="2400" i="1" dirty="0" err="1" smtClean="0"/>
              <a:t>department</a:t>
            </a:r>
            <a:r>
              <a:rPr lang="it-IT" sz="2400" i="1" dirty="0"/>
              <a:t>.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his</a:t>
            </a:r>
            <a:r>
              <a:rPr lang="it-IT" sz="2400" i="1" dirty="0" smtClean="0"/>
              <a:t> master </a:t>
            </a:r>
            <a:r>
              <a:rPr lang="it-IT" sz="2400" i="1" dirty="0" err="1" smtClean="0"/>
              <a:t>thesis</a:t>
            </a:r>
            <a:r>
              <a:rPr lang="it-IT" sz="2400" i="1" dirty="0" smtClean="0"/>
              <a:t>, he first </a:t>
            </a:r>
            <a:r>
              <a:rPr lang="it-IT" sz="2400" i="1" dirty="0" err="1" smtClean="0"/>
              <a:t>began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treat</a:t>
            </a:r>
            <a:r>
              <a:rPr lang="it-IT" sz="2400" i="1" dirty="0" smtClean="0"/>
              <a:t> spray </a:t>
            </a:r>
            <a:r>
              <a:rPr lang="it-IT" sz="2400" i="1" dirty="0" err="1" smtClean="0"/>
              <a:t>drying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modelling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OpenFOAM</a:t>
            </a:r>
            <a:r>
              <a:rPr lang="it-IT" sz="2400" i="1" dirty="0" smtClean="0"/>
              <a:t>. 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7866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228560065"/>
              </p:ext>
            </p:extLst>
          </p:nvPr>
        </p:nvSpPr>
        <p:spPr>
          <a:xfrm>
            <a:off x="838200" y="4419228"/>
            <a:ext cx="10515600" cy="8600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1: Python implementation of the two-stage model for a motionless </a:t>
            </a:r>
            <a:r>
              <a:rPr lang="en-US" dirty="0" smtClean="0"/>
              <a:t>droplet + comparison with experimental data.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83005459"/>
              </p:ext>
            </p:extLst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Thesis purpose and outline</a:t>
            </a:r>
          </a:p>
        </p:txBody>
      </p:sp>
      <p:sp>
        <p:nvSpPr>
          <p:cNvPr id="8" name="TextBox 7"/>
          <p:cNvSpPr txBox="1"/>
          <p:nvPr>
            <p:extLst>
              <p:ext uri="{D42A27DB-BD31-4B8C-83A1-F6EECF244321}">
                <p14:modId xmlns:p14="http://schemas.microsoft.com/office/powerpoint/2010/main" val="2166443052"/>
              </p:ext>
            </p:extLst>
          </p:nvPr>
        </p:nvSpPr>
        <p:spPr>
          <a:xfrm>
            <a:off x="838200" y="3223409"/>
            <a:ext cx="1052259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Purpose      Study and implementation of the two stage drying model in a CFD code (OpenFOAM)</a:t>
            </a:r>
            <a:endParaRPr lang="en-US" sz="2800" b="1" i="1" dirty="0"/>
          </a:p>
        </p:txBody>
      </p:sp>
      <p:sp>
        <p:nvSpPr>
          <p:cNvPr id="10" name="Arrow: Right 9"/>
          <p:cNvSpPr/>
          <p:nvPr/>
        </p:nvSpPr>
        <p:spPr>
          <a:xfrm>
            <a:off x="2188647" y="3401873"/>
            <a:ext cx="377825" cy="258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38200" y="193240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/>
              <a:t>This</a:t>
            </a:r>
            <a:r>
              <a:rPr lang="it-IT" sz="2400" i="1" dirty="0" smtClean="0"/>
              <a:t> work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part of a </a:t>
            </a:r>
            <a:r>
              <a:rPr lang="it-IT" sz="2400" i="1" dirty="0" err="1" smtClean="0"/>
              <a:t>project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started</a:t>
            </a:r>
            <a:r>
              <a:rPr lang="it-IT" sz="2400" i="1" dirty="0" smtClean="0"/>
              <a:t> last </a:t>
            </a:r>
            <a:r>
              <a:rPr lang="it-IT" sz="2400" i="1" dirty="0" err="1" smtClean="0"/>
              <a:t>year</a:t>
            </a:r>
            <a:r>
              <a:rPr lang="it-IT" sz="2400" i="1" dirty="0" smtClean="0"/>
              <a:t> by Stefano Pastorino in </a:t>
            </a:r>
            <a:r>
              <a:rPr lang="it-IT" sz="2400" i="1" dirty="0" err="1" smtClean="0"/>
              <a:t>collaboration</a:t>
            </a:r>
            <a:r>
              <a:rPr lang="it-IT" sz="2400" i="1" dirty="0" smtClean="0"/>
              <a:t> with the DICCA </a:t>
            </a:r>
            <a:r>
              <a:rPr lang="it-IT" sz="2400" i="1" dirty="0" err="1" smtClean="0"/>
              <a:t>department</a:t>
            </a:r>
            <a:r>
              <a:rPr lang="it-IT" sz="2400" i="1" dirty="0"/>
              <a:t>.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his</a:t>
            </a:r>
            <a:r>
              <a:rPr lang="it-IT" sz="2400" i="1" dirty="0" smtClean="0"/>
              <a:t> master </a:t>
            </a:r>
            <a:r>
              <a:rPr lang="it-IT" sz="2400" i="1" dirty="0" err="1" smtClean="0"/>
              <a:t>thesis</a:t>
            </a:r>
            <a:r>
              <a:rPr lang="it-IT" sz="2400" i="1" dirty="0" smtClean="0"/>
              <a:t>, he first </a:t>
            </a:r>
            <a:r>
              <a:rPr lang="it-IT" sz="2400" i="1" dirty="0" err="1" smtClean="0"/>
              <a:t>began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treat</a:t>
            </a:r>
            <a:r>
              <a:rPr lang="it-IT" sz="2400" i="1" dirty="0" smtClean="0"/>
              <a:t> spray </a:t>
            </a:r>
            <a:r>
              <a:rPr lang="it-IT" sz="2400" i="1" dirty="0" err="1" smtClean="0"/>
              <a:t>drying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modelling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OpenFOAM</a:t>
            </a:r>
            <a:r>
              <a:rPr lang="it-IT" sz="2400" i="1" dirty="0" smtClean="0"/>
              <a:t>. 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7470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228560065"/>
              </p:ext>
            </p:extLst>
          </p:nvPr>
        </p:nvSpPr>
        <p:spPr>
          <a:xfrm>
            <a:off x="831208" y="4402053"/>
            <a:ext cx="10515600" cy="8600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1: Python implementation of the two-stage model for a motionless </a:t>
            </a:r>
            <a:r>
              <a:rPr lang="en-US" dirty="0" smtClean="0"/>
              <a:t>droplet + comparison with experimental data.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83005459"/>
              </p:ext>
            </p:extLst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Thesis purpose and outline</a:t>
            </a:r>
          </a:p>
        </p:txBody>
      </p:sp>
      <p:sp>
        <p:nvSpPr>
          <p:cNvPr id="8" name="TextBox 7"/>
          <p:cNvSpPr txBox="1"/>
          <p:nvPr>
            <p:extLst>
              <p:ext uri="{D42A27DB-BD31-4B8C-83A1-F6EECF244321}">
                <p14:modId xmlns:p14="http://schemas.microsoft.com/office/powerpoint/2010/main" val="2166443052"/>
              </p:ext>
            </p:extLst>
          </p:nvPr>
        </p:nvSpPr>
        <p:spPr>
          <a:xfrm>
            <a:off x="831208" y="3218614"/>
            <a:ext cx="1052259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Purpose      Study and implementation of the two stage drying model in a CFD code (OpenFOAM)</a:t>
            </a:r>
            <a:endParaRPr lang="en-US" sz="2800" b="1" i="1" dirty="0"/>
          </a:p>
        </p:txBody>
      </p:sp>
      <p:sp>
        <p:nvSpPr>
          <p:cNvPr id="10" name="Arrow: Right 9"/>
          <p:cNvSpPr/>
          <p:nvPr/>
        </p:nvSpPr>
        <p:spPr>
          <a:xfrm>
            <a:off x="2179503" y="3387539"/>
            <a:ext cx="377825" cy="258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38200" y="1938949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/>
              <a:t>This</a:t>
            </a:r>
            <a:r>
              <a:rPr lang="it-IT" sz="2400" i="1" dirty="0" smtClean="0"/>
              <a:t> work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part of a </a:t>
            </a:r>
            <a:r>
              <a:rPr lang="it-IT" sz="2400" i="1" dirty="0" err="1" smtClean="0"/>
              <a:t>project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started</a:t>
            </a:r>
            <a:r>
              <a:rPr lang="it-IT" sz="2400" i="1" dirty="0" smtClean="0"/>
              <a:t> last </a:t>
            </a:r>
            <a:r>
              <a:rPr lang="it-IT" sz="2400" i="1" dirty="0" err="1" smtClean="0"/>
              <a:t>year</a:t>
            </a:r>
            <a:r>
              <a:rPr lang="it-IT" sz="2400" i="1" dirty="0" smtClean="0"/>
              <a:t> by Stefano Pastorino in </a:t>
            </a:r>
            <a:r>
              <a:rPr lang="it-IT" sz="2400" i="1" dirty="0" err="1" smtClean="0"/>
              <a:t>collaboration</a:t>
            </a:r>
            <a:r>
              <a:rPr lang="it-IT" sz="2400" i="1" dirty="0" smtClean="0"/>
              <a:t> with the DICCA </a:t>
            </a:r>
            <a:r>
              <a:rPr lang="it-IT" sz="2400" i="1" dirty="0" err="1" smtClean="0"/>
              <a:t>department</a:t>
            </a:r>
            <a:r>
              <a:rPr lang="it-IT" sz="2400" i="1" dirty="0" smtClean="0"/>
              <a:t>. In </a:t>
            </a:r>
            <a:r>
              <a:rPr lang="it-IT" sz="2400" i="1" dirty="0" err="1" smtClean="0"/>
              <a:t>his</a:t>
            </a:r>
            <a:r>
              <a:rPr lang="it-IT" sz="2400" i="1" dirty="0" smtClean="0"/>
              <a:t> master </a:t>
            </a:r>
            <a:r>
              <a:rPr lang="it-IT" sz="2400" i="1" dirty="0" err="1" smtClean="0"/>
              <a:t>thesis</a:t>
            </a:r>
            <a:r>
              <a:rPr lang="it-IT" sz="2400" i="1" dirty="0" smtClean="0"/>
              <a:t>, he first </a:t>
            </a:r>
            <a:r>
              <a:rPr lang="it-IT" sz="2400" i="1" dirty="0" err="1" smtClean="0"/>
              <a:t>began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treat</a:t>
            </a:r>
            <a:r>
              <a:rPr lang="it-IT" sz="2400" i="1" dirty="0" smtClean="0"/>
              <a:t> spray </a:t>
            </a:r>
            <a:r>
              <a:rPr lang="it-IT" sz="2400" i="1" dirty="0" err="1" smtClean="0"/>
              <a:t>drying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modelling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OpenFOAM</a:t>
            </a:r>
            <a:r>
              <a:rPr lang="it-IT" sz="2400" i="1" dirty="0" smtClean="0"/>
              <a:t>.  </a:t>
            </a:r>
            <a:endParaRPr lang="it-IT" sz="2400" i="1" dirty="0"/>
          </a:p>
        </p:txBody>
      </p:sp>
      <p:sp>
        <p:nvSpPr>
          <p:cNvPr id="9" name="Content Placeholder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3638010108"/>
              </p:ext>
            </p:extLst>
          </p:nvPr>
        </p:nvSpPr>
        <p:spPr>
          <a:xfrm>
            <a:off x="838200" y="5404845"/>
            <a:ext cx="10515600" cy="860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2: </a:t>
            </a:r>
            <a:r>
              <a:rPr lang="en-US" dirty="0" err="1"/>
              <a:t>OpenFOAM</a:t>
            </a:r>
            <a:r>
              <a:rPr lang="en-US" dirty="0"/>
              <a:t> implementation: the two-stage drying model is applied along the droplets </a:t>
            </a:r>
            <a:r>
              <a:rPr lang="en-US" dirty="0" smtClean="0"/>
              <a:t>trajectories.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856054822"/>
              </p:ext>
            </p:extLst>
          </p:nvPr>
        </p:nvSpPr>
        <p:spPr>
          <a:xfrm>
            <a:off x="838256" y="223266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883199429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 smtClean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1-ST Drying stage</a:t>
                </a:r>
                <a:r>
                  <a:rPr lang="en-US" sz="2400" dirty="0"/>
                  <a:t>: Evaporation occurs on the surface resulting in droplet diameter </a:t>
                </a:r>
                <a:r>
                  <a:rPr lang="en-US" sz="2400" dirty="0" smtClean="0"/>
                  <a:t>shrinking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 smtClean="0"/>
                  <a:t> is reached.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883199429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two_stage_mod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6" y="3370739"/>
            <a:ext cx="4172656" cy="26867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90" y="3370739"/>
            <a:ext cx="4969066" cy="346043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8256" y="6149668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2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856054822"/>
              </p:ext>
            </p:extLst>
          </p:nvPr>
        </p:nvSpPr>
        <p:spPr>
          <a:xfrm>
            <a:off x="838256" y="223266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Two Stage Evaporation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883199429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400" dirty="0"/>
                  <a:t>The drying kinetic of liquid drops containing solid can be separated in two main stages.</a:t>
                </a:r>
              </a:p>
              <a:p>
                <a:r>
                  <a:rPr lang="en-US" sz="2400" b="1" i="1" dirty="0"/>
                  <a:t>1-ST Drying stage</a:t>
                </a:r>
                <a:r>
                  <a:rPr lang="en-US" sz="2400" dirty="0"/>
                  <a:t>: Evaporation occurs on the surface resulting in droplet diameter </a:t>
                </a:r>
                <a:r>
                  <a:rPr lang="en-US" sz="2400" dirty="0" smtClean="0"/>
                  <a:t>shrinking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sz="2400" dirty="0"/>
                  <a:t> is reached.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extLst>
                  <p:ext uri="{D42A27DB-BD31-4B8C-83A1-F6EECF244321}">
                    <p14:modId xmlns:p14="http://schemas.microsoft.com/office/powerpoint/2010/main" val="883199429"/>
                  </p:ext>
                </p:extLst>
              </p:nvPr>
            </p:nvSpPr>
            <p:spPr>
              <a:xfrm>
                <a:off x="838256" y="1825625"/>
                <a:ext cx="10515600" cy="5005547"/>
              </a:xfrm>
              <a:blipFill rotWithShape="0">
                <a:blip r:embed="rId3"/>
                <a:stretch>
                  <a:fillRect l="-812" t="-17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3364993"/>
            <a:ext cx="4443984" cy="3466179"/>
          </a:xfrm>
          <a:prstGeom prst="rect">
            <a:avLst/>
          </a:prstGeom>
        </p:spPr>
      </p:pic>
      <p:pic>
        <p:nvPicPr>
          <p:cNvPr id="6" name="Picture 4" descr="two_stage_mod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6" y="3370739"/>
            <a:ext cx="4172656" cy="26867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8256" y="6149668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Mezhericher</a:t>
            </a:r>
            <a:r>
              <a:rPr lang="it-IT" dirty="0" smtClean="0"/>
              <a:t>, Levy, Borde 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7730</TotalTime>
  <Words>1490</Words>
  <Application>Microsoft Office PowerPoint</Application>
  <PresentationFormat>Widescreen</PresentationFormat>
  <Paragraphs>362</Paragraphs>
  <Slides>45</Slides>
  <Notes>42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Wingdings</vt:lpstr>
      <vt:lpstr>Tema di Office</vt:lpstr>
      <vt:lpstr>Implementation of a two stage drying model for liquid drops containing insoluble solids in OpenFOAM for spray drying application</vt:lpstr>
      <vt:lpstr>Presentazione standard di PowerPoint</vt:lpstr>
      <vt:lpstr>Presentazione standard di PowerPoint</vt:lpstr>
      <vt:lpstr>Thesis purpose and outline</vt:lpstr>
      <vt:lpstr>Thesis purpose and outline</vt:lpstr>
      <vt:lpstr>Thesis purpose and outline</vt:lpstr>
      <vt:lpstr>Thesis purpose and outline</vt:lpstr>
      <vt:lpstr>Two Stage Evaporation Model</vt:lpstr>
      <vt:lpstr>Two Stage Evaporation Model</vt:lpstr>
      <vt:lpstr>Two Stage Evaporation Model</vt:lpstr>
      <vt:lpstr>Two Stage Evaporation Model</vt:lpstr>
      <vt:lpstr>Two Stage Evaporation Model</vt:lpstr>
      <vt:lpstr>Two Stage Evaporation Model</vt:lpstr>
      <vt:lpstr>Two Stage Evaporation Model</vt:lpstr>
      <vt:lpstr>The first drying stage</vt:lpstr>
      <vt:lpstr>The first drying stage</vt:lpstr>
      <vt:lpstr>The first drying stage</vt:lpstr>
      <vt:lpstr>The first drying stage</vt:lpstr>
      <vt:lpstr>The first drying stage</vt:lpstr>
      <vt:lpstr>The first drying stage</vt:lpstr>
      <vt:lpstr>The first drying stage</vt:lpstr>
      <vt:lpstr>The second drying stage</vt:lpstr>
      <vt:lpstr>The second drying stage</vt:lpstr>
      <vt:lpstr>The second drying stage</vt:lpstr>
      <vt:lpstr>The second drying stage</vt:lpstr>
      <vt:lpstr>CFD: Spray Drying Modelling</vt:lpstr>
      <vt:lpstr>CFD: Spray Drying Modelling</vt:lpstr>
      <vt:lpstr>CFD: Spray Drying Modelling</vt:lpstr>
      <vt:lpstr>CFD: Mutiphase flow with particles</vt:lpstr>
      <vt:lpstr>CFD: Mutiphase flow with particles</vt:lpstr>
      <vt:lpstr>Implementation of the new Lagrangian solver </vt:lpstr>
      <vt:lpstr>Implementation of the new Lagrangian solver </vt:lpstr>
      <vt:lpstr>Implementation of the new Lagrangian solver </vt:lpstr>
      <vt:lpstr>Implementation of the new Lagrangian solver </vt:lpstr>
      <vt:lpstr>Implementation of the new Lagrangian solver </vt:lpstr>
      <vt:lpstr>Implementation of the new Lagrangian solver </vt:lpstr>
      <vt:lpstr>Implementation of the new Lagrangian solver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Future developments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giovanni beati</cp:lastModifiedBy>
  <cp:revision>155</cp:revision>
  <dcterms:created xsi:type="dcterms:W3CDTF">2013-08-01T12:30:12Z</dcterms:created>
  <dcterms:modified xsi:type="dcterms:W3CDTF">2017-07-21T07:13:23Z</dcterms:modified>
</cp:coreProperties>
</file>