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72" r:id="rId4"/>
    <p:sldId id="273" r:id="rId5"/>
    <p:sldId id="279" r:id="rId6"/>
    <p:sldId id="275" r:id="rId7"/>
    <p:sldId id="274" r:id="rId8"/>
    <p:sldId id="276" r:id="rId9"/>
    <p:sldId id="292" r:id="rId10"/>
    <p:sldId id="293" r:id="rId11"/>
    <p:sldId id="288" r:id="rId12"/>
    <p:sldId id="291" r:id="rId13"/>
    <p:sldId id="289" r:id="rId14"/>
    <p:sldId id="290" r:id="rId15"/>
    <p:sldId id="278" r:id="rId16"/>
    <p:sldId id="282" r:id="rId17"/>
    <p:sldId id="286" r:id="rId18"/>
    <p:sldId id="281" r:id="rId19"/>
    <p:sldId id="280" r:id="rId20"/>
    <p:sldId id="283" r:id="rId21"/>
    <p:sldId id="285" r:id="rId22"/>
    <p:sldId id="294" r:id="rId23"/>
    <p:sldId id="295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EBEDB-5C0B-4844-8721-F21AB9240728}" type="datetimeFigureOut">
              <a:rPr lang="it-IT" smtClean="0"/>
              <a:t>07/07/2025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787D94-C051-4430-8E72-77076AA357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6340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87D94-C051-4430-8E72-77076AA35707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589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87D94-C051-4430-8E72-77076AA35707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9231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34314-C94A-C0D8-5597-B5771F43D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E1EE483-A4FE-1530-D699-915E9B68E8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2488F1F-15F8-2E7B-2591-12711CFA03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DE4657D-A610-9F82-B448-D3567E4131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87D94-C051-4430-8E72-77076AA35707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9227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7A3AD-21F3-C8CA-5DA8-813D36E00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84CD31C-80C5-4E05-4FBC-48637A3DB3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E8F5B6F-B23B-6E38-031A-8FEF9276AB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4F25E91-CD4A-6FD2-8D14-77D70E0E6C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87D94-C051-4430-8E72-77076AA35707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368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7A05E-AEFC-A554-7F12-58701278C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EA14C72-18C8-417C-D0A3-4818129C70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E1D8242-4FC7-9239-B7E2-6AC49BCDB8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94C46F7-1A05-2B0E-246C-D5F9A2998E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87D94-C051-4430-8E72-77076AA35707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9190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E7EEDC-3CEE-470C-8B7E-8B8C532DEF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8862F43-5E5E-4388-83DE-03DF739A6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9EF46DB-A7D2-4FEA-B615-1CBD03C23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D2BF-2251-4005-94C2-428BE61E76BF}" type="datetime1">
              <a:rPr lang="it-IT" smtClean="0"/>
              <a:t>07/07/2025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DFF12FC-416A-4B5D-AA90-8557ECE61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92E60E5-CC5D-4A95-996F-1712A6069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03E3-4448-44F2-86C4-D22E4D2D79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0829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194EDE-0EFE-47F2-AA04-EAA7064F7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E3031B9-D539-492A-A92A-F93A6C421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95DEFD-23ED-437E-A071-470886486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BB5F7-37B5-482E-A10A-F45427A71904}" type="datetime1">
              <a:rPr lang="it-IT" smtClean="0"/>
              <a:t>07/07/2025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43F06FD-848B-4816-88B6-85E5D53D9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6FADFB1-313B-4BA2-AF0D-36FB04650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03E3-4448-44F2-86C4-D22E4D2D79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8555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D4F149B-C5B7-4DBD-AC6A-5597C436EC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63AA2C0-DEAA-421F-988B-475EAD8C42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16AC29-BAD8-4DC2-B977-31E09BD6A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446CB-8323-44FA-84C0-BD0A25720307}" type="datetime1">
              <a:rPr lang="it-IT" smtClean="0"/>
              <a:t>07/07/2025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A16F08C-8163-4144-A7DB-6FDFA3AC9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C340676-2CC9-4B6D-9CED-BE03B1322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03E3-4448-44F2-86C4-D22E4D2D79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0320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354847-D241-40CA-BA2A-BEA347411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F98734-BBA1-4EE2-9526-5DEA4A472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6D38FE0-F556-4942-822B-6F6037238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0EB9-2040-4564-B68E-03910C81194A}" type="datetime1">
              <a:rPr lang="it-IT" smtClean="0"/>
              <a:t>07/07/2025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B159B4-AC69-478A-BB25-5F5C6A29E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6CE36FD-3B92-4028-A904-02D0B43C0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03E3-4448-44F2-86C4-D22E4D2D79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418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F5C10D-908E-4AEC-B43F-9DFA7F40D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F2BF2F1-93A4-4FB1-9B01-6E259D38E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20D4F8-4751-4179-9DB2-6F88CDB56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501CB-E93B-4880-BC18-11F27F224A37}" type="datetime1">
              <a:rPr lang="it-IT" smtClean="0"/>
              <a:t>07/07/2025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58C6A4-C575-41D4-9C23-CBBD33D13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18AEB7-F59D-40B1-ACDA-CE5FC2585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03E3-4448-44F2-86C4-D22E4D2D79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6997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2E1937-9D51-49AC-B22D-13CDBC10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BE0BC5-5200-49C5-8808-E4171673B8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C809510-ABE8-4B91-B455-DDA9C7FCD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F897969-2D19-45E3-97E2-EA67CEAFD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C5DB5-EFB0-41DD-BE5A-D7713F87C290}" type="datetime1">
              <a:rPr lang="it-IT" smtClean="0"/>
              <a:t>07/07/2025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CF4C1F6-B603-4653-9D7B-69A4D0D77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731A14A-55A9-4E6B-910E-165D80AEB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03E3-4448-44F2-86C4-D22E4D2D79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775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B84842-AA6A-402A-ADBB-3FCCF37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25F0A99-0EEE-48A4-8EC7-5BA6881EA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26D4641-F498-46A6-A479-40DDE8533D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5E37A37-D162-4D11-9BE7-C93B7D29F3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A329A67-FEB9-4C26-9157-A9D8893826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5DF33C8-5385-4770-971F-EEDD5EC8D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58839-9B85-41C1-915D-3305F9676C39}" type="datetime1">
              <a:rPr lang="it-IT" smtClean="0"/>
              <a:t>07/07/2025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5FDBCBC-E966-4064-A87A-AF67A43D8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088DFB3-984A-4891-A66B-ED1E8FD37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03E3-4448-44F2-86C4-D22E4D2D79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0332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BEA121-6949-462B-94A6-7544BB5D6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7B9AA8D-B5EB-4410-9506-7E9D98CFA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31A7F-F300-4FA2-A8B4-ECB7E433685C}" type="datetime1">
              <a:rPr lang="it-IT" smtClean="0"/>
              <a:t>07/07/2025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FCE0FB3-B10D-4B98-9E0C-216B74C19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B75466E-3AC1-4ED6-8A09-B97AD7A1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03E3-4448-44F2-86C4-D22E4D2D79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5652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EE43E9C-89C4-4B7E-A0AF-4D0A7D38E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C1B22-2E0E-489C-B79F-92BC798C01B4}" type="datetime1">
              <a:rPr lang="it-IT" smtClean="0"/>
              <a:t>07/07/2025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C04CC62-EFB6-4B14-87C3-3D4C26483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848CC3C-2E81-45A6-B457-B5E43600A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03E3-4448-44F2-86C4-D22E4D2D79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5400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5B5EDB-C7DE-433D-AD4A-09D68E4CE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0BF2F55-BFD1-4424-843E-E754E6412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59DC00A-C66D-4A10-B10C-F1DBB2B5A6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C0560CD-249A-46E2-9175-C191C9C7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B1023-259F-493A-9902-014541D139C1}" type="datetime1">
              <a:rPr lang="it-IT" smtClean="0"/>
              <a:t>07/07/2025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58FC2AF-63F0-4E54-8BA8-245D79B04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06D6712-2053-4592-ADCA-9B1C25903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03E3-4448-44F2-86C4-D22E4D2D79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4601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32D1CE-CCF0-4E59-B295-BAD851A2D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BD9E584-FFF8-486D-9113-D9FBDD3225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CD057F9-58B3-4BD3-B799-F155243138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52E11EE-4D32-4239-BBCD-AC9F5F63E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4FEA-A3A5-4269-A88E-AE6853F803B1}" type="datetime1">
              <a:rPr lang="it-IT" smtClean="0"/>
              <a:t>07/07/2025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11C3A8F-71A9-4D30-8A71-9C8F88106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640268C-86FD-4F44-8F41-1C4D0BA7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03E3-4448-44F2-86C4-D22E4D2D79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3000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5B1D8AD-F9CA-4E3A-A218-79D8F9DB9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CF80840-4D3A-4F35-A988-AF86A7592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0216355-264C-4D69-A4EF-A2DACE8BC5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6AD76-D263-4416-9925-15298079A637}" type="datetime1">
              <a:rPr lang="it-IT" smtClean="0"/>
              <a:t>07/07/2025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C388D84-FCF7-44E0-820C-D8FDB091C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5386DE5-E59E-41D7-9415-94A11BB5E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D03E3-4448-44F2-86C4-D22E4D2D79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77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C83CAE2-8B4A-4E40-94E6-D1835A299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484" y="264722"/>
            <a:ext cx="8489025" cy="1916160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Analisi della sensitività e ottimizzazione dell’ala anteriore di una vettura da competizione basata sul metodo dell’aggiunto utilizzando </a:t>
            </a:r>
            <a:r>
              <a:rPr lang="it-IT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OpenFOAM</a:t>
            </a:r>
            <a:endParaRPr lang="it-IT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1FE48A5-F6E8-43D0-B974-AF8D27C1061F}"/>
              </a:ext>
            </a:extLst>
          </p:cNvPr>
          <p:cNvSpPr txBox="1"/>
          <p:nvPr/>
        </p:nvSpPr>
        <p:spPr>
          <a:xfrm>
            <a:off x="3259526" y="3889068"/>
            <a:ext cx="56729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Relatore:    Chiar.mo Prof. Ing.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Oscar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Pralits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      Chiar.mo Ing. Edoardo Alinovi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Allievo:      Girardi Francesco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0C7F937-CAA1-42F4-A296-3B1FE6EA6C50}"/>
              </a:ext>
            </a:extLst>
          </p:cNvPr>
          <p:cNvSpPr txBox="1"/>
          <p:nvPr/>
        </p:nvSpPr>
        <p:spPr>
          <a:xfrm>
            <a:off x="3875978" y="5584373"/>
            <a:ext cx="4440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Genova, 16 luglio 2025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04C3461-F72E-494C-8A95-9AE379219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2" y="269692"/>
            <a:ext cx="643096" cy="804963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EAEAD28-7BAF-4F5A-B58F-DCCF1B0B1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03E3-4448-44F2-86C4-D22E4D2D794B}" type="slidenum">
              <a:rPr lang="it-IT" smtClean="0"/>
              <a:t>1</a:t>
            </a:fld>
            <a:endParaRPr lang="it-IT"/>
          </a:p>
        </p:txBody>
      </p:sp>
      <p:pic>
        <p:nvPicPr>
          <p:cNvPr id="5" name="Immagine 4" descr="Immagine che contiene Carattere, Elementi grafici, logo, giallo&#10;&#10;Il contenuto generato dall'IA potrebbe non essere corretto.">
            <a:extLst>
              <a:ext uri="{FF2B5EF4-FFF2-40B4-BE49-F238E27FC236}">
                <a16:creationId xmlns:a16="http://schemas.microsoft.com/office/drawing/2014/main" id="{107F5BD3-E8CE-7916-6A11-4245E5A1F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691" y="2552748"/>
            <a:ext cx="5332617" cy="96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23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28117-AD48-B96F-F4EE-23E227107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2D3FC0-89D5-D877-7893-9BC49EE11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Ansys</a:t>
            </a:r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Fluent</a:t>
            </a:r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vs </a:t>
            </a:r>
            <a:r>
              <a:rPr lang="it-IT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OpenFOAM</a:t>
            </a:r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E5668D2-84A2-B310-F695-25CA83D5B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2" y="269692"/>
            <a:ext cx="643096" cy="804963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0706BBB-3361-6ECC-D488-348078CC0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03E3-4448-44F2-86C4-D22E4D2D794B}" type="slidenum">
              <a:rPr lang="it-IT" smtClean="0"/>
              <a:t>10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ED15B84-BC0E-0141-C382-232F430D7D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r="80470"/>
          <a:stretch>
            <a:fillRect/>
          </a:stretch>
        </p:blipFill>
        <p:spPr>
          <a:xfrm>
            <a:off x="10805751" y="269692"/>
            <a:ext cx="869597" cy="804963"/>
          </a:xfrm>
          <a:prstGeom prst="rect">
            <a:avLst/>
          </a:prstGeom>
        </p:spPr>
      </p:pic>
      <p:pic>
        <p:nvPicPr>
          <p:cNvPr id="9" name="Immagine 8" descr="Immagine che contiene testo, line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E0671438-B315-3044-578B-0AB795959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" t="2365" r="8594"/>
          <a:stretch>
            <a:fillRect/>
          </a:stretch>
        </p:blipFill>
        <p:spPr>
          <a:xfrm>
            <a:off x="2419350" y="1314399"/>
            <a:ext cx="7105650" cy="422920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099E7C8-FB54-A43B-B436-67E7DF8FAC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528" y="5525710"/>
            <a:ext cx="1560440" cy="101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48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49A25-59C8-5150-72CB-4656E4BBA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B3FF92-292F-E477-EA8F-20443696B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Spalart-Allmaras</a:t>
            </a:r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VS k-</a:t>
            </a:r>
            <a:r>
              <a:rPr lang="el-G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SST: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CA7E4CE-74DD-3325-AECC-FBC59E4E0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2" y="269692"/>
            <a:ext cx="643096" cy="804963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E49B514-68CA-4CD1-A10C-A3EB183FA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03E3-4448-44F2-86C4-D22E4D2D794B}" type="slidenum">
              <a:rPr lang="it-IT" smtClean="0"/>
              <a:t>11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BF76906-485E-504D-177B-70BCBF143E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r="80470"/>
          <a:stretch>
            <a:fillRect/>
          </a:stretch>
        </p:blipFill>
        <p:spPr>
          <a:xfrm>
            <a:off x="10805751" y="269692"/>
            <a:ext cx="869597" cy="80496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7928F7A-85D5-3509-8754-6A418F590595}"/>
              </a:ext>
            </a:extLst>
          </p:cNvPr>
          <p:cNvSpPr txBox="1"/>
          <p:nvPr/>
        </p:nvSpPr>
        <p:spPr>
          <a:xfrm>
            <a:off x="516652" y="1074655"/>
            <a:ext cx="1115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Differenze nella stabilità della soluzione e nei risultati ottenuti.</a:t>
            </a:r>
          </a:p>
        </p:txBody>
      </p:sp>
      <p:pic>
        <p:nvPicPr>
          <p:cNvPr id="4" name="Immagine 3" descr="Immagine che contiene testo, schermat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90DE1473-9E03-9077-DA70-F8D3DA76FB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52624"/>
            <a:ext cx="5759040" cy="3343653"/>
          </a:xfrm>
          <a:prstGeom prst="rect">
            <a:avLst/>
          </a:prstGeom>
        </p:spPr>
      </p:pic>
      <p:pic>
        <p:nvPicPr>
          <p:cNvPr id="9" name="Immagine 8" descr="Immagine che contiene testo, schermata, linea, Carattere&#10;&#10;Il contenuto generato dall'IA potrebbe non essere corretto.">
            <a:extLst>
              <a:ext uri="{FF2B5EF4-FFF2-40B4-BE49-F238E27FC236}">
                <a16:creationId xmlns:a16="http://schemas.microsoft.com/office/drawing/2014/main" id="{FA1DF658-7F73-3960-7159-1FEAD180D6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960" y="1952624"/>
            <a:ext cx="5759040" cy="334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608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5C1C7-8704-414F-BBA5-218E9955B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6A387C-5F39-FC0D-3D56-102CA7274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Calcolo dell’aggiunto: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0697E13-C13E-FD6A-2F2F-DBFC34E90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2" y="269692"/>
            <a:ext cx="643096" cy="804963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8ED3057-4C24-8FCA-10F3-8F273E21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03E3-4448-44F2-86C4-D22E4D2D794B}" type="slidenum">
              <a:rPr lang="it-IT" smtClean="0"/>
              <a:t>12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722708F-2EBC-C05D-F773-21848304EF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r="80470"/>
          <a:stretch>
            <a:fillRect/>
          </a:stretch>
        </p:blipFill>
        <p:spPr>
          <a:xfrm>
            <a:off x="10805751" y="269692"/>
            <a:ext cx="869597" cy="80496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2A00517-5878-97DF-440F-CFA931022C21}"/>
              </a:ext>
            </a:extLst>
          </p:cNvPr>
          <p:cNvSpPr txBox="1"/>
          <p:nvPr/>
        </p:nvSpPr>
        <p:spPr>
          <a:xfrm>
            <a:off x="516652" y="1015272"/>
            <a:ext cx="11158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Modello di turbolenza diretto: k-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SST</a:t>
            </a: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Modello di turbolenza aggiunto: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adjointkOmegaSST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 descr="Immagine che contiene testo, linea, Diagramma, schermata&#10;&#10;Il contenuto generato dall'IA potrebbe non essere corretto.">
            <a:extLst>
              <a:ext uri="{FF2B5EF4-FFF2-40B4-BE49-F238E27FC236}">
                <a16:creationId xmlns:a16="http://schemas.microsoft.com/office/drawing/2014/main" id="{793C5895-9010-9567-4EA8-6F35143325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75" y="2016317"/>
            <a:ext cx="5601175" cy="4334603"/>
          </a:xfrm>
          <a:prstGeom prst="rect">
            <a:avLst/>
          </a:prstGeom>
        </p:spPr>
      </p:pic>
      <p:pic>
        <p:nvPicPr>
          <p:cNvPr id="9" name="Immagine 8" descr="Immagine che contiene testo, diagramm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D3B850E5-4CDD-589C-5F97-72E075F09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577" y="2016317"/>
            <a:ext cx="5824950" cy="433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97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59236-17CF-07A6-99C1-DB4198EEC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47E4BD-FE60-25F6-A181-2146CF51A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Calcolo dell’aggiunto: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3074F23-C02D-D024-23C0-FC31A4FDB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2" y="269692"/>
            <a:ext cx="643096" cy="804963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14A9259-570B-4AE1-75AD-A5D6DE0F3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03E3-4448-44F2-86C4-D22E4D2D794B}" type="slidenum">
              <a:rPr lang="it-IT" smtClean="0"/>
              <a:t>13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020DA9A-6933-6C7F-1D15-6DCB84F98A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r="80470"/>
          <a:stretch>
            <a:fillRect/>
          </a:stretch>
        </p:blipFill>
        <p:spPr>
          <a:xfrm>
            <a:off x="10805751" y="269692"/>
            <a:ext cx="869597" cy="80496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9FF357E-CDDF-2C54-652B-E0C4E9B26172}"/>
              </a:ext>
            </a:extLst>
          </p:cNvPr>
          <p:cNvSpPr txBox="1"/>
          <p:nvPr/>
        </p:nvSpPr>
        <p:spPr>
          <a:xfrm>
            <a:off x="516652" y="1015272"/>
            <a:ext cx="11158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Modello di turbolenza diretto: k-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SST</a:t>
            </a: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Modello di turbolenza aggiunto: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adjointkLaminar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 descr="Immagine che contiene testo, linea, Diagramma, schermata&#10;&#10;Il contenuto generato dall'IA potrebbe non essere corretto.">
            <a:extLst>
              <a:ext uri="{FF2B5EF4-FFF2-40B4-BE49-F238E27FC236}">
                <a16:creationId xmlns:a16="http://schemas.microsoft.com/office/drawing/2014/main" id="{DB9C9F35-94B3-5B31-31D9-F7D6E93F04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75" y="2021747"/>
            <a:ext cx="5601175" cy="4334603"/>
          </a:xfrm>
          <a:prstGeom prst="rect">
            <a:avLst/>
          </a:prstGeom>
        </p:spPr>
      </p:pic>
      <p:pic>
        <p:nvPicPr>
          <p:cNvPr id="7" name="Immagine 6" descr="Immagine che contiene testo, linea, Diagramma, schermata&#10;&#10;Il contenuto generato dall'IA potrebbe non essere corretto.">
            <a:extLst>
              <a:ext uri="{FF2B5EF4-FFF2-40B4-BE49-F238E27FC236}">
                <a16:creationId xmlns:a16="http://schemas.microsoft.com/office/drawing/2014/main" id="{7D502556-648B-753D-98D0-7A416B48AD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0" y="2021747"/>
            <a:ext cx="5817653" cy="432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61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72F00-A0D1-164F-E561-808013472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2D464F-C82A-E722-2B10-4502AA3F7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Calcolo dell’aggiunto: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8FA7C10-FD2C-E73F-75E5-2DE61B2AE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2" y="269692"/>
            <a:ext cx="643096" cy="804963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D48A1E7-05C8-89D4-376E-6095D49B8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03E3-4448-44F2-86C4-D22E4D2D794B}" type="slidenum">
              <a:rPr lang="it-IT" smtClean="0"/>
              <a:t>14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881964C-E84B-E028-B5EE-91C6A2C29E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r="80470"/>
          <a:stretch>
            <a:fillRect/>
          </a:stretch>
        </p:blipFill>
        <p:spPr>
          <a:xfrm>
            <a:off x="10805751" y="269692"/>
            <a:ext cx="869597" cy="80496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8CBA423-6EEC-396C-23F5-4DB1560121F3}"/>
              </a:ext>
            </a:extLst>
          </p:cNvPr>
          <p:cNvSpPr txBox="1"/>
          <p:nvPr/>
        </p:nvSpPr>
        <p:spPr>
          <a:xfrm>
            <a:off x="516652" y="1015272"/>
            <a:ext cx="11158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Modello di turbolenza diretto: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Spalart-Allmaras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Modello di turbolenza aggiunto: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adjointSpalartAllmaras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magine 8" descr="Immagine che contiene testo, diagramm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50AD45C3-031D-86ED-4CE0-93C7ADC4D2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74" y="2021746"/>
            <a:ext cx="5601176" cy="4334604"/>
          </a:xfrm>
          <a:prstGeom prst="rect">
            <a:avLst/>
          </a:prstGeom>
        </p:spPr>
      </p:pic>
      <p:pic>
        <p:nvPicPr>
          <p:cNvPr id="12" name="Immagine 11" descr="Immagine che contiene testo, schermat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CD35C592-F962-B530-E3B2-A6F01706F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50" y="2021746"/>
            <a:ext cx="5601176" cy="433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19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49D0A-1008-644A-6D63-FD1B673F8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3EE826-C95C-FAF9-26A2-59BEC56C1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Mappe di sensitività: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885F88C-902A-97F0-3D45-BE4FE789E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2" y="269692"/>
            <a:ext cx="643096" cy="804963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EBD78C5-52F5-1EA4-4037-8BEF4CF74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03E3-4448-44F2-86C4-D22E4D2D794B}" type="slidenum">
              <a:rPr lang="it-IT" smtClean="0"/>
              <a:t>15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8E37FE6-C694-E401-6555-4F12AD0A0E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r="80470"/>
          <a:stretch>
            <a:fillRect/>
          </a:stretch>
        </p:blipFill>
        <p:spPr>
          <a:xfrm>
            <a:off x="10805751" y="269692"/>
            <a:ext cx="869597" cy="804963"/>
          </a:xfrm>
          <a:prstGeom prst="rect">
            <a:avLst/>
          </a:prstGeom>
        </p:spPr>
      </p:pic>
      <p:pic>
        <p:nvPicPr>
          <p:cNvPr id="7" name="Immagine 6" descr="Immagine che contiene schermata, testo, design&#10;&#10;Il contenuto generato dall'IA potrebbe non essere corretto.">
            <a:extLst>
              <a:ext uri="{FF2B5EF4-FFF2-40B4-BE49-F238E27FC236}">
                <a16:creationId xmlns:a16="http://schemas.microsoft.com/office/drawing/2014/main" id="{443C681D-732D-F48C-D0AE-F198247545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1" t="22704" r="14205" b="4767"/>
          <a:stretch>
            <a:fillRect/>
          </a:stretch>
        </p:blipFill>
        <p:spPr>
          <a:xfrm>
            <a:off x="518344" y="1828708"/>
            <a:ext cx="5332551" cy="3200583"/>
          </a:xfrm>
          <a:prstGeom prst="rect">
            <a:avLst/>
          </a:prstGeom>
        </p:spPr>
      </p:pic>
      <p:pic>
        <p:nvPicPr>
          <p:cNvPr id="10" name="Immagine 9" descr="Immagine che contiene testo, schermata, design&#10;&#10;Il contenuto generato dall'IA potrebbe non essere corretto.">
            <a:extLst>
              <a:ext uri="{FF2B5EF4-FFF2-40B4-BE49-F238E27FC236}">
                <a16:creationId xmlns:a16="http://schemas.microsoft.com/office/drawing/2014/main" id="{EC3440A6-3FB0-F27D-5C5A-73638D6FB9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2" t="22704" r="14204" b="4767"/>
          <a:stretch>
            <a:fillRect/>
          </a:stretch>
        </p:blipFill>
        <p:spPr>
          <a:xfrm>
            <a:off x="6341106" y="1828708"/>
            <a:ext cx="5332550" cy="320058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4173FE0-F2BB-31AC-807F-09F3BEB151FD}"/>
              </a:ext>
            </a:extLst>
          </p:cNvPr>
          <p:cNvSpPr txBox="1"/>
          <p:nvPr/>
        </p:nvSpPr>
        <p:spPr>
          <a:xfrm>
            <a:off x="763452" y="5318692"/>
            <a:ext cx="5087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Sp-Al +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adjointSpalartAllmaras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4303724-995B-A8EB-8BF4-718A2409AABE}"/>
              </a:ext>
            </a:extLst>
          </p:cNvPr>
          <p:cNvSpPr txBox="1"/>
          <p:nvPr/>
        </p:nvSpPr>
        <p:spPr>
          <a:xfrm>
            <a:off x="6341107" y="5318692"/>
            <a:ext cx="5087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k-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SST +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adjointLaminar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182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5C1F5-1E06-82EA-5FBC-E74B5CA61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>
            <a:extLst>
              <a:ext uri="{FF2B5EF4-FFF2-40B4-BE49-F238E27FC236}">
                <a16:creationId xmlns:a16="http://schemas.microsoft.com/office/drawing/2014/main" id="{8011394F-25FB-BF5C-8FCE-0DDCDC29D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" t="18166" r="4555" b="10467"/>
          <a:stretch>
            <a:fillRect/>
          </a:stretch>
        </p:blipFill>
        <p:spPr>
          <a:xfrm>
            <a:off x="2386163" y="1000086"/>
            <a:ext cx="7419673" cy="329863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E0111EF-BB4C-1370-B990-1A0DEB178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Mappe di sensitività: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DFD9CFA-F762-E640-F29C-370A3854B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52" y="269692"/>
            <a:ext cx="643096" cy="804963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4BB0CEC-1920-6752-3435-DBA35C193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03E3-4448-44F2-86C4-D22E4D2D794B}" type="slidenum">
              <a:rPr lang="it-IT" smtClean="0"/>
              <a:t>16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050B89A-DA38-BCE6-3B5E-AEE8A93835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" r="80470"/>
          <a:stretch>
            <a:fillRect/>
          </a:stretch>
        </p:blipFill>
        <p:spPr>
          <a:xfrm>
            <a:off x="10805751" y="269692"/>
            <a:ext cx="869597" cy="804963"/>
          </a:xfrm>
          <a:prstGeom prst="rect">
            <a:avLst/>
          </a:prstGeom>
        </p:spPr>
      </p:pic>
      <p:pic>
        <p:nvPicPr>
          <p:cNvPr id="18" name="Immagine 17" descr="Immagine che contiene aeroplano, letto&#10;&#10;Il contenuto generato dall'IA potrebbe non essere corretto.">
            <a:extLst>
              <a:ext uri="{FF2B5EF4-FFF2-40B4-BE49-F238E27FC236}">
                <a16:creationId xmlns:a16="http://schemas.microsoft.com/office/drawing/2014/main" id="{E9EABEE1-E580-B530-C178-6F8F468067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" t="18166" r="5149" b="10467"/>
          <a:stretch>
            <a:fillRect/>
          </a:stretch>
        </p:blipFill>
        <p:spPr>
          <a:xfrm>
            <a:off x="2386163" y="3389106"/>
            <a:ext cx="7419675" cy="329863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06F290E-4894-2B65-C292-C8E82478B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" t="50710" r="38455" b="17593"/>
          <a:stretch>
            <a:fillRect/>
          </a:stretch>
        </p:blipFill>
        <p:spPr>
          <a:xfrm>
            <a:off x="2386163" y="2504320"/>
            <a:ext cx="4634069" cy="146500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6FA674D-7FC6-5978-2CDE-F76824410B08}"/>
              </a:ext>
            </a:extLst>
          </p:cNvPr>
          <p:cNvSpPr txBox="1"/>
          <p:nvPr/>
        </p:nvSpPr>
        <p:spPr>
          <a:xfrm>
            <a:off x="2159475" y="1816390"/>
            <a:ext cx="5087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Sp-Al +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adjointSpalartAllmaras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A244CCD-A1AF-2501-8656-EC83DDECE268}"/>
              </a:ext>
            </a:extLst>
          </p:cNvPr>
          <p:cNvSpPr txBox="1"/>
          <p:nvPr/>
        </p:nvSpPr>
        <p:spPr>
          <a:xfrm>
            <a:off x="2159474" y="4392580"/>
            <a:ext cx="5087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k-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SST +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adjointLaminar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0D79602-D117-F54F-BA88-08DD2DC6A9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528" y="5525710"/>
            <a:ext cx="1560440" cy="1013202"/>
          </a:xfrm>
          <a:prstGeom prst="rect">
            <a:avLst/>
          </a:prstGeom>
        </p:spPr>
      </p:pic>
      <p:sp>
        <p:nvSpPr>
          <p:cNvPr id="13" name="Ovale 12">
            <a:extLst>
              <a:ext uri="{FF2B5EF4-FFF2-40B4-BE49-F238E27FC236}">
                <a16:creationId xmlns:a16="http://schemas.microsoft.com/office/drawing/2014/main" id="{095FEA65-766B-584A-7FE4-AF1F6CBD85C3}"/>
              </a:ext>
            </a:extLst>
          </p:cNvPr>
          <p:cNvSpPr/>
          <p:nvPr/>
        </p:nvSpPr>
        <p:spPr>
          <a:xfrm>
            <a:off x="2386163" y="3781425"/>
            <a:ext cx="337987" cy="28176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8222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39D62-0006-7E6F-58E1-CFBF6D81D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0DA579-FE5E-9A82-41AF-66D1DDCCF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Ottimizzazione di forma: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D2DA2EE-6752-7C7E-1244-078147264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2" y="269692"/>
            <a:ext cx="643096" cy="804963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A172F70-2FF5-D6C4-4DA6-C6DE5957E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23183"/>
            <a:ext cx="2743200" cy="365125"/>
          </a:xfrm>
        </p:spPr>
        <p:txBody>
          <a:bodyPr/>
          <a:lstStyle/>
          <a:p>
            <a:fld id="{04FD03E3-4448-44F2-86C4-D22E4D2D794B}" type="slidenum">
              <a:rPr lang="it-IT" smtClean="0"/>
              <a:t>17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882EDAF-5D73-8B18-2D27-65E2FDCDD6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r="80470"/>
          <a:stretch>
            <a:fillRect/>
          </a:stretch>
        </p:blipFill>
        <p:spPr>
          <a:xfrm>
            <a:off x="10805751" y="269692"/>
            <a:ext cx="869597" cy="80496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DD2EDCC-E99A-738D-0779-5C9032144309}"/>
              </a:ext>
            </a:extLst>
          </p:cNvPr>
          <p:cNvSpPr txBox="1"/>
          <p:nvPr/>
        </p:nvSpPr>
        <p:spPr>
          <a:xfrm>
            <a:off x="516652" y="1331477"/>
            <a:ext cx="11158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Utilizzata la tecnica Free Form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Deformation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(FFD).</a:t>
            </a: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Generata una box contenente i punti di controllo.</a:t>
            </a: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Mappatura della mesh rispetto ai punti del volume di controllo tramite algoritmo b-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spline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Deformazione di mesh e geometria seguendo un polinomio di grado 3.</a:t>
            </a:r>
          </a:p>
        </p:txBody>
      </p:sp>
      <p:pic>
        <p:nvPicPr>
          <p:cNvPr id="4" name="Immagine 3" descr="Immagine che contiene design, telefono&#10;&#10;Il contenuto generato dall'IA potrebbe non essere corretto.">
            <a:extLst>
              <a:ext uri="{FF2B5EF4-FFF2-40B4-BE49-F238E27FC236}">
                <a16:creationId xmlns:a16="http://schemas.microsoft.com/office/drawing/2014/main" id="{B746EE04-B3ED-2ECA-BC0B-BF7B96472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" t="15670" r="12110" b="10558"/>
          <a:stretch>
            <a:fillRect/>
          </a:stretch>
        </p:blipFill>
        <p:spPr>
          <a:xfrm>
            <a:off x="838200" y="3554747"/>
            <a:ext cx="5257800" cy="2540023"/>
          </a:xfrm>
          <a:prstGeom prst="rect">
            <a:avLst/>
          </a:prstGeom>
        </p:spPr>
      </p:pic>
      <p:pic>
        <p:nvPicPr>
          <p:cNvPr id="9" name="Immagine 8" descr="Immagine che contiene schermata, design, servizi igienici, arte&#10;&#10;Il contenuto generato dall'IA potrebbe non essere corretto.">
            <a:extLst>
              <a:ext uri="{FF2B5EF4-FFF2-40B4-BE49-F238E27FC236}">
                <a16:creationId xmlns:a16="http://schemas.microsoft.com/office/drawing/2014/main" id="{EF69B051-1FED-8E84-ED8E-2A0B7E04B0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4" t="15670" r="12109" b="11231"/>
          <a:stretch>
            <a:fillRect/>
          </a:stretch>
        </p:blipFill>
        <p:spPr>
          <a:xfrm>
            <a:off x="6096000" y="3426336"/>
            <a:ext cx="5579348" cy="279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76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E3EB7-8202-FFA4-7924-2645C4F21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B0BA32-C997-FB79-10E1-931E84E70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di ottimizzazione: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955CF78-D7C6-58CA-984A-917D22CAE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2" y="269692"/>
            <a:ext cx="643096" cy="804963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7617D62-7832-01F7-D39C-2DE493CA6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03E3-4448-44F2-86C4-D22E4D2D794B}" type="slidenum">
              <a:rPr lang="it-IT" smtClean="0"/>
              <a:t>18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EDCDFCB-8E18-B227-6037-BB8C4B036B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r="80470"/>
          <a:stretch>
            <a:fillRect/>
          </a:stretch>
        </p:blipFill>
        <p:spPr>
          <a:xfrm>
            <a:off x="10805751" y="269692"/>
            <a:ext cx="869597" cy="80496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B57710B-846D-B5F2-7D05-8F777FC593AA}"/>
              </a:ext>
            </a:extLst>
          </p:cNvPr>
          <p:cNvSpPr txBox="1"/>
          <p:nvPr/>
        </p:nvSpPr>
        <p:spPr>
          <a:xfrm>
            <a:off x="6067023" y="1040358"/>
            <a:ext cx="5608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adjointLaminar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0BC773D-B5EA-11D2-BBAA-94DBB3F3EB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" r="3560"/>
          <a:stretch>
            <a:fillRect/>
          </a:stretch>
        </p:blipFill>
        <p:spPr>
          <a:xfrm>
            <a:off x="123824" y="1595256"/>
            <a:ext cx="5828898" cy="320864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6EA2043-3D5C-4503-321D-4611DFD010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" r="3661"/>
          <a:stretch>
            <a:fillRect/>
          </a:stretch>
        </p:blipFill>
        <p:spPr>
          <a:xfrm>
            <a:off x="5948583" y="1595256"/>
            <a:ext cx="5845204" cy="320864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09B4DD1-DD2C-89A3-D7D7-AFDEDA9732E9}"/>
              </a:ext>
            </a:extLst>
          </p:cNvPr>
          <p:cNvSpPr txBox="1"/>
          <p:nvPr/>
        </p:nvSpPr>
        <p:spPr>
          <a:xfrm>
            <a:off x="3291838" y="5840348"/>
            <a:ext cx="5608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 vogliono immagini con numeri più grossi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2ECE85C-E027-07E7-D25F-478D9D69C1A0}"/>
              </a:ext>
            </a:extLst>
          </p:cNvPr>
          <p:cNvSpPr txBox="1"/>
          <p:nvPr/>
        </p:nvSpPr>
        <p:spPr>
          <a:xfrm>
            <a:off x="487675" y="1040358"/>
            <a:ext cx="5608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adjointSpalartAllmaras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39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E3851-9F45-5CB4-8B2D-35D8D9EF4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Arte bambini, arte&#10;&#10;Il contenuto generato dall'IA potrebbe non essere corretto.">
            <a:extLst>
              <a:ext uri="{FF2B5EF4-FFF2-40B4-BE49-F238E27FC236}">
                <a16:creationId xmlns:a16="http://schemas.microsoft.com/office/drawing/2014/main" id="{F823EF6C-13B2-553C-1396-BF16C1276EF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" t="14223" r="4324" b="14772"/>
          <a:stretch>
            <a:fillRect/>
          </a:stretch>
        </p:blipFill>
        <p:spPr>
          <a:xfrm>
            <a:off x="3672463" y="1074655"/>
            <a:ext cx="4847074" cy="212915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FF5A65C-8168-EA8A-85AD-222C97547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Deformazione e confronto Cp: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15EC2EB-4D8F-A565-D836-DAEFE7D20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52" y="269692"/>
            <a:ext cx="643096" cy="804963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D078CFE-05B5-EAF0-6024-C8D1E82AF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03E3-4448-44F2-86C4-D22E4D2D794B}" type="slidenum">
              <a:rPr lang="it-IT" smtClean="0"/>
              <a:t>19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198B219-251B-74EA-F236-F76E86DA14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" r="80470"/>
          <a:stretch>
            <a:fillRect/>
          </a:stretch>
        </p:blipFill>
        <p:spPr>
          <a:xfrm>
            <a:off x="10805751" y="269692"/>
            <a:ext cx="869597" cy="804963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BAB89373-AC12-9BAC-C9BC-5BD20D52FE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" t="3406" r="4007" b="-2565"/>
          <a:stretch>
            <a:fillRect/>
          </a:stretch>
        </p:blipFill>
        <p:spPr>
          <a:xfrm>
            <a:off x="2967972" y="3367226"/>
            <a:ext cx="5906065" cy="3354249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1EED2836-9C69-8C74-9630-A77C7A279D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528" y="5525710"/>
            <a:ext cx="1560440" cy="101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00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413783-7319-4856-A9B3-B14DF43E7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Introduzione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6A0DA52-3807-4ED5-81CC-8A5A840CB53C}"/>
              </a:ext>
            </a:extLst>
          </p:cNvPr>
          <p:cNvSpPr txBox="1"/>
          <p:nvPr/>
        </p:nvSpPr>
        <p:spPr>
          <a:xfrm>
            <a:off x="516652" y="1598446"/>
            <a:ext cx="111586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Noto costruttore di auto da corsa dal 1972.</a:t>
            </a: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Fornisce le auto per i più importanti campionati automobilistici monomarca del mondo.</a:t>
            </a: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Collabora a sviluppo e produzione di auto di Formula 1 e WEC (World Endurance Cup).</a:t>
            </a:r>
          </a:p>
          <a:p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Studio dell’aerodinamica delle vetture:</a:t>
            </a:r>
          </a:p>
          <a:p>
            <a:pPr algn="ctr"/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Ansys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Fluent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(non open source) →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OpenFOAM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(open source)</a:t>
            </a: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Utilizzo del metodo dell’aggiunto per ottimizzazione di forma.</a:t>
            </a:r>
          </a:p>
          <a:p>
            <a:endParaRPr lang="it-IT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Scopo della tesi: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Fornire a Dallara un metodo funzionante e validato per il calcolo delle mappe di sensitività di una geometria complessa e la successiva ottimizzazione di forma utilizzando un software per la Fluidodinamica Computazionale (CFD) open source.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7733C1B-E038-44EB-B4CD-2B9066ABE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2" y="269692"/>
            <a:ext cx="643096" cy="804963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850BBC4-AC5A-4A11-9EAD-94CEF19B6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03E3-4448-44F2-86C4-D22E4D2D794B}" type="slidenum">
              <a:rPr lang="it-IT" smtClean="0"/>
              <a:t>2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8ACD09A-08C1-E55C-9FBE-6AFAA7F30A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r="80470"/>
          <a:stretch>
            <a:fillRect/>
          </a:stretch>
        </p:blipFill>
        <p:spPr>
          <a:xfrm>
            <a:off x="10805751" y="269692"/>
            <a:ext cx="869597" cy="80496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08E6EAC-EC08-FF32-0371-B5650BA7D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205" y="1337620"/>
            <a:ext cx="2885590" cy="52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000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13624-8E1A-FDBF-6878-DD0E30034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F5AD45-6AD5-36EC-56EA-0DA17DD02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Confronto </a:t>
            </a:r>
            <a:r>
              <a:rPr lang="it-IT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contour</a:t>
            </a:r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Cp: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15EF37E-6BB0-A585-CA4D-85F3807D9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52" y="269692"/>
            <a:ext cx="643096" cy="804963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C5DB2A8-1A7F-0C5F-50AD-25CA232DE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03E3-4448-44F2-86C4-D22E4D2D794B}" type="slidenum">
              <a:rPr lang="it-IT" smtClean="0"/>
              <a:t>20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76D2CE3-B4DA-BAC4-EB38-EC8F9A6A63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" r="80470"/>
          <a:stretch>
            <a:fillRect/>
          </a:stretch>
        </p:blipFill>
        <p:spPr>
          <a:xfrm>
            <a:off x="10805751" y="269692"/>
            <a:ext cx="869597" cy="804963"/>
          </a:xfrm>
          <a:prstGeom prst="rect">
            <a:avLst/>
          </a:prstGeom>
        </p:spPr>
      </p:pic>
      <p:pic>
        <p:nvPicPr>
          <p:cNvPr id="4" name="Immagine 3" descr="Immagine che contiene testo, schermata, Policromia, arancione&#10;&#10;Il contenuto generato dall'IA potrebbe non essere corretto.">
            <a:extLst>
              <a:ext uri="{FF2B5EF4-FFF2-40B4-BE49-F238E27FC236}">
                <a16:creationId xmlns:a16="http://schemas.microsoft.com/office/drawing/2014/main" id="{4A48512B-2913-FDE9-A557-7EEC881894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43" b="22593"/>
          <a:stretch>
            <a:fillRect/>
          </a:stretch>
        </p:blipFill>
        <p:spPr>
          <a:xfrm>
            <a:off x="1828800" y="1156283"/>
            <a:ext cx="8372475" cy="1962211"/>
          </a:xfrm>
          <a:prstGeom prst="rect">
            <a:avLst/>
          </a:prstGeom>
        </p:spPr>
      </p:pic>
      <p:pic>
        <p:nvPicPr>
          <p:cNvPr id="9" name="Immagine 8" descr="Immagine che contiene testo, schermata, arancione, Policromia&#10;&#10;Il contenuto generato dall'IA potrebbe non essere corretto.">
            <a:extLst>
              <a:ext uri="{FF2B5EF4-FFF2-40B4-BE49-F238E27FC236}">
                <a16:creationId xmlns:a16="http://schemas.microsoft.com/office/drawing/2014/main" id="{6B9C98E5-9C83-32FF-FB1D-EFDE546AA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73" b="-1"/>
          <a:stretch>
            <a:fillRect/>
          </a:stretch>
        </p:blipFill>
        <p:spPr>
          <a:xfrm>
            <a:off x="1828800" y="3227387"/>
            <a:ext cx="8372475" cy="302006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B230518-49E7-6355-3F7C-8C12684382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528" y="5525710"/>
            <a:ext cx="1560440" cy="101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26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CF103-ECDA-B528-9F6B-BBFE8B726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58B15D-5333-8E18-4F8C-50C01587D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Confronto </a:t>
            </a:r>
            <a:r>
              <a:rPr lang="it-IT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contour</a:t>
            </a:r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it-IT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CpT</a:t>
            </a:r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BCEF5F6-050D-B138-CF6E-00B7CC97D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52" y="269692"/>
            <a:ext cx="643096" cy="804963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3B88833-8443-46CA-800A-03E5FA8E7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03E3-4448-44F2-86C4-D22E4D2D794B}" type="slidenum">
              <a:rPr lang="it-IT" smtClean="0"/>
              <a:t>21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5690234-71F4-582B-E241-A6D0D52810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" r="80470"/>
          <a:stretch>
            <a:fillRect/>
          </a:stretch>
        </p:blipFill>
        <p:spPr>
          <a:xfrm>
            <a:off x="10805751" y="269692"/>
            <a:ext cx="869597" cy="804963"/>
          </a:xfrm>
          <a:prstGeom prst="rect">
            <a:avLst/>
          </a:prstGeom>
        </p:spPr>
      </p:pic>
      <p:pic>
        <p:nvPicPr>
          <p:cNvPr id="7" name="Immagine 6" descr="Immagine che contiene testo, schermata, Policromia&#10;&#10;Il contenuto generato dall'IA potrebbe non essere corretto.">
            <a:extLst>
              <a:ext uri="{FF2B5EF4-FFF2-40B4-BE49-F238E27FC236}">
                <a16:creationId xmlns:a16="http://schemas.microsoft.com/office/drawing/2014/main" id="{35FF891A-5DD0-BF85-1A5F-8A8F619A85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60" b="20154"/>
          <a:stretch>
            <a:fillRect/>
          </a:stretch>
        </p:blipFill>
        <p:spPr>
          <a:xfrm>
            <a:off x="1830564" y="1156284"/>
            <a:ext cx="8370711" cy="2071104"/>
          </a:xfrm>
          <a:prstGeom prst="rect">
            <a:avLst/>
          </a:prstGeom>
        </p:spPr>
      </p:pic>
      <p:pic>
        <p:nvPicPr>
          <p:cNvPr id="11" name="Immagine 10" descr="Immagine che contiene testo, schermata, Policromia, arcobaleno&#10;&#10;Il contenuto generato dall'IA potrebbe non essere corretto.">
            <a:extLst>
              <a:ext uri="{FF2B5EF4-FFF2-40B4-BE49-F238E27FC236}">
                <a16:creationId xmlns:a16="http://schemas.microsoft.com/office/drawing/2014/main" id="{611A0C47-4CD3-214B-E297-D8556C0403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73"/>
          <a:stretch>
            <a:fillRect/>
          </a:stretch>
        </p:blipFill>
        <p:spPr>
          <a:xfrm>
            <a:off x="1828800" y="3227386"/>
            <a:ext cx="8372475" cy="302007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4ADA77D-7AB7-25B1-016A-7DD46819A4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528" y="5525710"/>
            <a:ext cx="1560440" cy="101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45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D6BF9-1636-0AB0-3B1F-14D0C1CA5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51ED79-00EA-3E92-74BF-EC777F3C2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Conclusioni: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BF62906-6C6B-8A82-18B6-5758D8349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52" y="269692"/>
            <a:ext cx="643096" cy="804963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38E67CD-E4E0-1C17-5D1F-5383C754A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03E3-4448-44F2-86C4-D22E4D2D794B}" type="slidenum">
              <a:rPr lang="it-IT" smtClean="0"/>
              <a:t>22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52C3BA4-AB74-41F2-1BE5-D5D3E10690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" r="80470"/>
          <a:stretch>
            <a:fillRect/>
          </a:stretch>
        </p:blipFill>
        <p:spPr>
          <a:xfrm>
            <a:off x="10805751" y="269692"/>
            <a:ext cx="869597" cy="804963"/>
          </a:xfrm>
          <a:prstGeom prst="rect">
            <a:avLst/>
          </a:prstGeom>
        </p:spPr>
      </p:pic>
      <p:pic>
        <p:nvPicPr>
          <p:cNvPr id="13" name="Immagine 12" descr="Immagine che contiene Bracciolo, design&#10;&#10;Il contenuto generato dall'IA potrebbe non essere corretto.">
            <a:extLst>
              <a:ext uri="{FF2B5EF4-FFF2-40B4-BE49-F238E27FC236}">
                <a16:creationId xmlns:a16="http://schemas.microsoft.com/office/drawing/2014/main" id="{2785828B-372F-93EE-B21F-752DD876E1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50" r="50000" b="26729"/>
          <a:stretch>
            <a:fillRect/>
          </a:stretch>
        </p:blipFill>
        <p:spPr>
          <a:xfrm>
            <a:off x="2287509" y="1182422"/>
            <a:ext cx="3808491" cy="2018923"/>
          </a:xfrm>
          <a:prstGeom prst="rect">
            <a:avLst/>
          </a:prstGeom>
        </p:spPr>
      </p:pic>
      <p:pic>
        <p:nvPicPr>
          <p:cNvPr id="10" name="Immagine 9" descr="Immagine che contiene arredo, Bracciolo, sedia, design&#10;&#10;Il contenuto generato dall'IA potrebbe non essere corretto.">
            <a:extLst>
              <a:ext uri="{FF2B5EF4-FFF2-40B4-BE49-F238E27FC236}">
                <a16:creationId xmlns:a16="http://schemas.microsoft.com/office/drawing/2014/main" id="{8D0FAD7C-9E97-130E-8233-03510F367E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6150" b="26729"/>
          <a:stretch>
            <a:fillRect/>
          </a:stretch>
        </p:blipFill>
        <p:spPr>
          <a:xfrm>
            <a:off x="6096000" y="1182421"/>
            <a:ext cx="3808491" cy="2018923"/>
          </a:xfrm>
          <a:prstGeom prst="rect">
            <a:avLst/>
          </a:prstGeom>
        </p:spPr>
      </p:pic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069B42D8-4940-85EC-8EEB-C0DA560ECAD5}"/>
              </a:ext>
            </a:extLst>
          </p:cNvPr>
          <p:cNvCxnSpPr>
            <a:cxnSpLocks/>
          </p:cNvCxnSpPr>
          <p:nvPr/>
        </p:nvCxnSpPr>
        <p:spPr>
          <a:xfrm flipV="1">
            <a:off x="6096000" y="1263903"/>
            <a:ext cx="0" cy="20189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65EFD7A3-3CD3-A363-CA95-272BAC0B0609}"/>
                  </a:ext>
                </a:extLst>
              </p:cNvPr>
              <p:cNvSpPr txBox="1"/>
              <p:nvPr/>
            </p:nvSpPr>
            <p:spPr>
              <a:xfrm>
                <a:off x="544037" y="3570540"/>
                <a:ext cx="11158696" cy="20474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Ricavato un metodo funzionante e validato per analisi di sensitività e </a:t>
                </a:r>
              </a:p>
              <a:p>
                <a:pPr algn="ctr"/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ottimizzazione di forma di una geometria complessa.</a:t>
                </a:r>
              </a:p>
              <a:p>
                <a:pPr algn="ctr"/>
                <a:endParaRPr lang="it-IT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Aumento della deportanza data dall’ala del 15,57%.</a:t>
                </a:r>
              </a:p>
              <a:p>
                <a:pPr algn="ctr"/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𝑙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 −0.984  </m:t>
                    </m:r>
                    <m:groupChr>
                      <m:groupChrPr>
                        <m:chr m:val="⇒"/>
                        <m:pos m:val="top"/>
                        <m:ctrlPr>
                          <a:rPr lang="it-IT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1"/>
                          </m:rPr>
                          <a:rPr lang="it-IT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groupChr>
                    <m:r>
                      <a:rPr lang="it-IT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−1.137)</m:t>
                    </m:r>
                  </m:oMath>
                </a14:m>
                <a:endParaRPr lang="it-IT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65EFD7A3-3CD3-A363-CA95-272BAC0B06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037" y="3570540"/>
                <a:ext cx="11158696" cy="2047420"/>
              </a:xfrm>
              <a:prstGeom prst="rect">
                <a:avLst/>
              </a:prstGeom>
              <a:blipFill>
                <a:blip r:embed="rId7"/>
                <a:stretch>
                  <a:fillRect t="-2381" b="-1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6284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C5554-BA4A-06C5-426E-8EABA1B72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F6907-5C32-997A-AF43-7B5EB25F9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Sviluppi futuri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9A9B78E-CA19-DFBE-6227-F58996D53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52" y="269692"/>
            <a:ext cx="643096" cy="804963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4E51E62-D244-0928-0E59-8FE7051F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03E3-4448-44F2-86C4-D22E4D2D794B}" type="slidenum">
              <a:rPr lang="it-IT" smtClean="0"/>
              <a:t>23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2F07DFD-2E91-A662-5F8C-B85AFA2469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" r="80470"/>
          <a:stretch>
            <a:fillRect/>
          </a:stretch>
        </p:blipFill>
        <p:spPr>
          <a:xfrm>
            <a:off x="10805751" y="269692"/>
            <a:ext cx="869597" cy="80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82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791DD-8732-6170-5A9B-939881740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1319F6-D898-88FC-9762-0DCFF4D96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cominciare, risultati: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7E27FD9-30DF-87CD-D076-9C112EF53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52" y="269692"/>
            <a:ext cx="643096" cy="804963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85A3554-7819-FC11-F739-32256D53B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03E3-4448-44F2-86C4-D22E4D2D794B}" type="slidenum">
              <a:rPr lang="it-IT" smtClean="0"/>
              <a:t>3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E2C558B-3BA0-BC79-C890-70D12F3BF1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" r="80470"/>
          <a:stretch>
            <a:fillRect/>
          </a:stretch>
        </p:blipFill>
        <p:spPr>
          <a:xfrm>
            <a:off x="10805751" y="269692"/>
            <a:ext cx="869597" cy="804963"/>
          </a:xfrm>
          <a:prstGeom prst="rect">
            <a:avLst/>
          </a:prstGeom>
        </p:spPr>
      </p:pic>
      <p:pic>
        <p:nvPicPr>
          <p:cNvPr id="4" name="WhatsApp Video 2025-07-06 at 23.42.20">
            <a:hlinkClick r:id="" action="ppaction://media"/>
            <a:extLst>
              <a:ext uri="{FF2B5EF4-FFF2-40B4-BE49-F238E27FC236}">
                <a16:creationId xmlns:a16="http://schemas.microsoft.com/office/drawing/2014/main" id="{16067EC1-1C62-52C1-7CF3-046A08C1A3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3137" t="39590" r="8532" b="35715"/>
          <a:stretch>
            <a:fillRect/>
          </a:stretch>
        </p:blipFill>
        <p:spPr>
          <a:xfrm>
            <a:off x="516652" y="2247942"/>
            <a:ext cx="4752465" cy="236211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29D28AE-ADEC-28CA-2BD9-72CDA0BA14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" r="3560"/>
          <a:stretch>
            <a:fillRect/>
          </a:stretch>
        </p:blipFill>
        <p:spPr>
          <a:xfrm>
            <a:off x="5524060" y="1660124"/>
            <a:ext cx="6342679" cy="353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1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CA530-A506-A74B-DE43-6CC0C32E0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D6E6F2-F457-F236-AE8C-8EAF0ABE8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Geometria e flusso: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C1004A9-0928-5E4A-0F9B-85C41BE2A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2" y="269692"/>
            <a:ext cx="643096" cy="804963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40C27F1-88CE-309B-2B01-7E7B9B829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03E3-4448-44F2-86C4-D22E4D2D794B}" type="slidenum">
              <a:rPr lang="it-IT" smtClean="0"/>
              <a:t>4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23ECD2A-B45C-82D6-C4F7-A807987804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r="80470"/>
          <a:stretch>
            <a:fillRect/>
          </a:stretch>
        </p:blipFill>
        <p:spPr>
          <a:xfrm>
            <a:off x="10805751" y="269692"/>
            <a:ext cx="869597" cy="804963"/>
          </a:xfrm>
          <a:prstGeom prst="rect">
            <a:avLst/>
          </a:prstGeom>
        </p:spPr>
      </p:pic>
      <p:pic>
        <p:nvPicPr>
          <p:cNvPr id="7" name="Immagine 6" descr="Immagine che contiene design&#10;&#10;Il contenuto generato dall'IA potrebbe non essere corretto.">
            <a:extLst>
              <a:ext uri="{FF2B5EF4-FFF2-40B4-BE49-F238E27FC236}">
                <a16:creationId xmlns:a16="http://schemas.microsoft.com/office/drawing/2014/main" id="{E2CAB75D-0803-FF3E-09EC-3D4727244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487" y="1074655"/>
            <a:ext cx="5915025" cy="326132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F0AE2F0-2905-F33E-D3DA-F8504595A984}"/>
              </a:ext>
            </a:extLst>
          </p:cNvPr>
          <p:cNvSpPr txBox="1"/>
          <p:nvPr/>
        </p:nvSpPr>
        <p:spPr>
          <a:xfrm>
            <a:off x="516652" y="4561334"/>
            <a:ext cx="11158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Sistema di ruota e ala anteriore di una vettura da competizione.</a:t>
            </a: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Flusso d’aria e terreno si muovono a 50 m/s in direzione x.</a:t>
            </a: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ruota gira in modo da seguire correttamente il moto del terreno.</a:t>
            </a: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Modelli di turbolenza: k-ω SST /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Spalart-Allmaras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347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65673-8397-F93A-9DB2-55EB2FE9E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C90DB0-1065-F53B-BAE9-C0DB3F158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Dominio, patch e condizioni al contorno: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3FDF2DA-B5F7-341B-E5EE-4FD8AE78E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52" y="269692"/>
            <a:ext cx="643096" cy="804963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7FCAD5C-3E67-2B2E-6879-1334B6370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03E3-4448-44F2-86C4-D22E4D2D794B}" type="slidenum">
              <a:rPr lang="it-IT" smtClean="0"/>
              <a:t>5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22182A1-F285-807D-3F19-7C34DF4375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" r="80470"/>
          <a:stretch>
            <a:fillRect/>
          </a:stretch>
        </p:blipFill>
        <p:spPr>
          <a:xfrm>
            <a:off x="10805751" y="269692"/>
            <a:ext cx="869597" cy="8049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5AA43363-BA75-98F2-7ECD-6DBDB5ECA6B2}"/>
                  </a:ext>
                </a:extLst>
              </p:cNvPr>
              <p:cNvSpPr txBox="1"/>
              <p:nvPr/>
            </p:nvSpPr>
            <p:spPr>
              <a:xfrm>
                <a:off x="4278237" y="1079033"/>
                <a:ext cx="7075563" cy="5642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Condizione di no-slip su patch di auto e terreno.</a:t>
                </a:r>
              </a:p>
              <a:p>
                <a:pPr algn="ctr"/>
                <a:endParaRPr lang="it-IT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Velocità all’</a:t>
                </a:r>
                <a:r>
                  <a:rPr lang="it-IT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inlet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it-IT" sz="2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sz="24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it-IT" sz="24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num>
                          <m:den>
                            <m:r>
                              <a:rPr lang="it-IT" sz="24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den>
                        </m:f>
                      </m:e>
                    </m:d>
                  </m:oMath>
                </a14:m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fissata: </a:t>
                </a:r>
                <a:r>
                  <a:rPr lang="it-IT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 = (50 0 0).</a:t>
                </a:r>
              </a:p>
              <a:p>
                <a:pPr algn="ctr"/>
                <a:endParaRPr lang="it-IT" sz="2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Velocità del ground</a:t>
                </a:r>
                <a:r>
                  <a:rPr lang="it-IT" sz="24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it-IT" sz="2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sz="24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it-IT" sz="24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num>
                          <m:den>
                            <m:r>
                              <a:rPr lang="it-IT" sz="24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den>
                        </m:f>
                      </m:e>
                    </m:d>
                  </m:oMath>
                </a14:m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fissata: </a:t>
                </a:r>
                <a:r>
                  <a:rPr lang="it-IT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 = (50 0 0).</a:t>
                </a:r>
              </a:p>
              <a:p>
                <a:pPr algn="ctr"/>
                <a:endParaRPr lang="it-IT" sz="2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Velocità di rotazione della ruota</a:t>
                </a:r>
                <a:r>
                  <a:rPr lang="it-IT" sz="24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it-IT" sz="2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sz="24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it-IT" sz="24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den>
                        </m:f>
                      </m:e>
                    </m:d>
                  </m:oMath>
                </a14:m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fissata: </a:t>
                </a:r>
                <a:r>
                  <a:rPr lang="el-GR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it-IT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162,3.</a:t>
                </a:r>
              </a:p>
              <a:p>
                <a:pPr algn="ctr"/>
                <a:endParaRPr lang="it-IT" sz="2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Condizioni di free slip su pareti laterali e superiore.</a:t>
                </a:r>
              </a:p>
              <a:p>
                <a:pPr algn="ctr"/>
                <a:endParaRPr lang="it-IT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 back flow all’outlet.</a:t>
                </a:r>
              </a:p>
              <a:p>
                <a:pPr algn="ctr"/>
                <a:endParaRPr lang="it-IT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l-GR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𝜌</m:t>
                    </m:r>
                    <m:r>
                      <a:rPr lang="it-IT" sz="2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1.225</m:t>
                    </m:r>
                    <m:f>
                      <m:fPr>
                        <m:ctrlPr>
                          <a:rPr lang="it-IT" sz="2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it-IT" sz="2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𝑘𝑔</m:t>
                        </m:r>
                      </m:num>
                      <m:den>
                        <m:sSup>
                          <m:sSupPr>
                            <m:ctrlPr>
                              <a:rPr lang="it-IT" sz="240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;  </a:t>
                </a:r>
                <a14:m>
                  <m:oMath xmlns:m="http://schemas.openxmlformats.org/officeDocument/2006/math">
                    <m:r>
                      <a:rPr lang="el-GR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𝜈</m:t>
                    </m:r>
                    <m:r>
                      <a:rPr lang="it-IT" sz="2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=1.5</m:t>
                    </m:r>
                    <m:r>
                      <a:rPr lang="it-IT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sSup>
                      <m:sSupPr>
                        <m:ctrlPr>
                          <a:rPr lang="it-IT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it-IT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sup>
                    </m:sSup>
                    <m:f>
                      <m:fPr>
                        <m:ctrlPr>
                          <a:rPr lang="it-IT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it-IT" sz="240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it-IT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den>
                    </m:f>
                  </m:oMath>
                </a14:m>
                <a:endParaRPr lang="it-IT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5AA43363-BA75-98F2-7ECD-6DBDB5ECA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8237" y="1079033"/>
                <a:ext cx="7075563" cy="5642442"/>
              </a:xfrm>
              <a:prstGeom prst="rect">
                <a:avLst/>
              </a:prstGeom>
              <a:blipFill>
                <a:blip r:embed="rId5"/>
                <a:stretch>
                  <a:fillRect t="-86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 descr="Immagine che contiene schermata, design&#10;&#10;Il contenuto generato dall'IA potrebbe non essere corretto.">
            <a:extLst>
              <a:ext uri="{FF2B5EF4-FFF2-40B4-BE49-F238E27FC236}">
                <a16:creationId xmlns:a16="http://schemas.microsoft.com/office/drawing/2014/main" id="{2D3806F4-1C77-7256-7206-18F4B9BCE9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18548" r="3759" b="9015"/>
          <a:stretch>
            <a:fillRect/>
          </a:stretch>
        </p:blipFill>
        <p:spPr>
          <a:xfrm>
            <a:off x="789647" y="1331477"/>
            <a:ext cx="3362608" cy="2306397"/>
          </a:xfrm>
          <a:prstGeom prst="rect">
            <a:avLst/>
          </a:prstGeom>
        </p:spPr>
      </p:pic>
      <p:pic>
        <p:nvPicPr>
          <p:cNvPr id="10" name="Immagine 9" descr="Immagine che contiene schermata, Rettangolo, design, cubo&#10;&#10;Il contenuto generato dall'IA potrebbe non essere corretto.">
            <a:extLst>
              <a:ext uri="{FF2B5EF4-FFF2-40B4-BE49-F238E27FC236}">
                <a16:creationId xmlns:a16="http://schemas.microsoft.com/office/drawing/2014/main" id="{0D154ABB-A8D3-0F39-030E-B5EF0B40DB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0" b="10244"/>
          <a:stretch>
            <a:fillRect/>
          </a:stretch>
        </p:blipFill>
        <p:spPr>
          <a:xfrm>
            <a:off x="516652" y="3861988"/>
            <a:ext cx="3908598" cy="2671107"/>
          </a:xfrm>
          <a:prstGeom prst="rect">
            <a:avLst/>
          </a:prstGeom>
        </p:spPr>
      </p:pic>
      <p:sp>
        <p:nvSpPr>
          <p:cNvPr id="14" name="Ovale 13">
            <a:extLst>
              <a:ext uri="{FF2B5EF4-FFF2-40B4-BE49-F238E27FC236}">
                <a16:creationId xmlns:a16="http://schemas.microsoft.com/office/drawing/2014/main" id="{FCE99FAA-17E5-A1B1-021C-76FCCD30BB78}"/>
              </a:ext>
            </a:extLst>
          </p:cNvPr>
          <p:cNvSpPr/>
          <p:nvPr/>
        </p:nvSpPr>
        <p:spPr>
          <a:xfrm>
            <a:off x="2357029" y="5175076"/>
            <a:ext cx="805759" cy="70617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DBA6B596-B630-1F66-E097-16FCD5E022B4}"/>
              </a:ext>
            </a:extLst>
          </p:cNvPr>
          <p:cNvCxnSpPr>
            <a:stCxn id="14" idx="0"/>
            <a:endCxn id="7" idx="2"/>
          </p:cNvCxnSpPr>
          <p:nvPr/>
        </p:nvCxnSpPr>
        <p:spPr>
          <a:xfrm flipH="1" flipV="1">
            <a:off x="2470951" y="3637874"/>
            <a:ext cx="288958" cy="15372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4298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62E2B-D001-ACD7-AB04-0A0B3D82F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D52E5A-9354-8AFA-8708-E744BAF8B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Griglia di calcolo: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B41B9A1-0CAF-16EE-F18A-B410DC374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2" y="269692"/>
            <a:ext cx="643096" cy="804963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E91AC03-E226-F48D-0F2D-83C873139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03E3-4448-44F2-86C4-D22E4D2D794B}" type="slidenum">
              <a:rPr lang="it-IT" smtClean="0"/>
              <a:t>6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544E253-BFF1-A7C5-08D7-A3FC6F65E4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r="80470"/>
          <a:stretch>
            <a:fillRect/>
          </a:stretch>
        </p:blipFill>
        <p:spPr>
          <a:xfrm>
            <a:off x="10805751" y="269692"/>
            <a:ext cx="869597" cy="804963"/>
          </a:xfrm>
          <a:prstGeom prst="rect">
            <a:avLst/>
          </a:prstGeom>
        </p:spPr>
      </p:pic>
      <p:pic>
        <p:nvPicPr>
          <p:cNvPr id="4" name="Immagine 3" descr="Immagine che contiene bagno, interno, blu, arte&#10;&#10;Il contenuto generato dall'IA potrebbe non essere corretto.">
            <a:extLst>
              <a:ext uri="{FF2B5EF4-FFF2-40B4-BE49-F238E27FC236}">
                <a16:creationId xmlns:a16="http://schemas.microsoft.com/office/drawing/2014/main" id="{A3208F02-33C0-3485-E8DE-96138A4D14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01" y="2526808"/>
            <a:ext cx="6808073" cy="382954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71FF3B1-26BA-3CB2-7EF0-FB154F676A7A}"/>
              </a:ext>
            </a:extLst>
          </p:cNvPr>
          <p:cNvSpPr txBox="1"/>
          <p:nvPr/>
        </p:nvSpPr>
        <p:spPr>
          <a:xfrm>
            <a:off x="516652" y="1015272"/>
            <a:ext cx="11158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Griglia di calcolo di base di tipo strutturato.</a:t>
            </a: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Utilizzati 3 body of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influence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 infittimenti locali.</a:t>
            </a: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Analizzate 2 mesh: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wall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modelling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wall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resolving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Immagine 12" descr="Immagine che contiene Arte bambini, schizzo, testo, modello&#10;&#10;Il contenuto generato dall'IA potrebbe non essere corretto.">
            <a:extLst>
              <a:ext uri="{FF2B5EF4-FFF2-40B4-BE49-F238E27FC236}">
                <a16:creationId xmlns:a16="http://schemas.microsoft.com/office/drawing/2014/main" id="{A4FB69A4-4115-C07C-C6BF-5C4DF1731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" t="15079" r="9558" b="9912"/>
          <a:stretch>
            <a:fillRect/>
          </a:stretch>
        </p:blipFill>
        <p:spPr>
          <a:xfrm>
            <a:off x="7826512" y="2526808"/>
            <a:ext cx="3598014" cy="1794565"/>
          </a:xfrm>
          <a:prstGeom prst="rect">
            <a:avLst/>
          </a:prstGeom>
        </p:spPr>
      </p:pic>
      <p:pic>
        <p:nvPicPr>
          <p:cNvPr id="17" name="Immagine 16" descr="Immagine che contiene Arte bambini, blu, schermata, testo&#10;&#10;Il contenuto generato dall'IA potrebbe non essere corretto.">
            <a:extLst>
              <a:ext uri="{FF2B5EF4-FFF2-40B4-BE49-F238E27FC236}">
                <a16:creationId xmlns:a16="http://schemas.microsoft.com/office/drawing/2014/main" id="{5EE9D016-DE58-82A8-1E94-D81A9BD773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6" t="15670" r="10226" b="10000"/>
          <a:stretch>
            <a:fillRect/>
          </a:stretch>
        </p:blipFill>
        <p:spPr>
          <a:xfrm>
            <a:off x="7826512" y="4556876"/>
            <a:ext cx="3595013" cy="179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66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61D4D-A1DF-B152-3114-7D11B8CE9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501F62-C295-8D2A-6DF3-79070FE06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Analisi di sensitività: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41B1077-2A79-14D5-D88C-0617CD42C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2" y="269692"/>
            <a:ext cx="643096" cy="804963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B25F2A8-3900-1B3C-71EB-D9A335DDB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03E3-4448-44F2-86C4-D22E4D2D794B}" type="slidenum">
              <a:rPr lang="it-IT" smtClean="0"/>
              <a:t>7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EAF95B3-D4D3-2C43-5387-0C2916C117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r="80470"/>
          <a:stretch>
            <a:fillRect/>
          </a:stretch>
        </p:blipFill>
        <p:spPr>
          <a:xfrm>
            <a:off x="10805751" y="269692"/>
            <a:ext cx="869597" cy="8049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8634E37C-CF23-7E01-71EC-F090B2FC4881}"/>
                  </a:ext>
                </a:extLst>
              </p:cNvPr>
              <p:cNvSpPr txBox="1"/>
              <p:nvPr/>
            </p:nvSpPr>
            <p:spPr>
              <a:xfrm>
                <a:off x="516652" y="1507207"/>
                <a:ext cx="11158696" cy="44540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 sensitività è la variazione che si ottiene nell’output </a:t>
                </a:r>
                <a14:m>
                  <m:oMath xmlns:m="http://schemas.openxmlformats.org/officeDocument/2006/math">
                    <m:r>
                      <a:rPr kumimoji="0" lang="it-IT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𝐽</m:t>
                    </m:r>
                  </m:oMath>
                </a14:m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 un certo modello matematico, misurata rispetto a delle variazioni negli input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</m:oMath>
                </a14:m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del modello stesso.</a:t>
                </a:r>
              </a:p>
              <a:p>
                <a:pPr algn="ctr"/>
                <a:endParaRPr lang="it-IT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𝛿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𝐽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𝛿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𝑢</m:t>
                      </m:r>
                    </m:oMath>
                  </m:oMathPara>
                </a14:m>
                <a:endParaRPr lang="it-IT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it-IT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 </a:t>
                </a:r>
                <a14:m>
                  <m:oMath xmlns:m="http://schemas.openxmlformats.org/officeDocument/2006/math">
                    <m:r>
                      <a:rPr kumimoji="0" lang="it-IT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</m:oMath>
                </a14:m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è un vettore allora la derivata di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𝐽</m:t>
                    </m:r>
                  </m:oMath>
                </a14:m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rispetto ad </a:t>
                </a:r>
                <a14:m>
                  <m:oMath xmlns:m="http://schemas.openxmlformats.org/officeDocument/2006/math">
                    <m:r>
                      <a:rPr lang="it-IT" sz="24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</m:oMath>
                </a14:m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è un gradiente.</a:t>
                </a:r>
              </a:p>
              <a:p>
                <a:pPr algn="ctr"/>
                <a:endParaRPr lang="it-IT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Il gradiente fornisce delle informazioni sulla direzione di variazione dell’input.</a:t>
                </a:r>
              </a:p>
              <a:p>
                <a:pPr algn="ctr"/>
                <a:endParaRPr lang="it-IT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𝜌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𝐽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den>
                      </m:f>
                    </m:oMath>
                  </m:oMathPara>
                </a14:m>
                <a:endParaRPr lang="it-IT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8634E37C-CF23-7E01-71EC-F090B2FC4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652" y="1507207"/>
                <a:ext cx="11158696" cy="4454040"/>
              </a:xfrm>
              <a:prstGeom prst="rect">
                <a:avLst/>
              </a:prstGeom>
              <a:blipFill>
                <a:blip r:embed="rId4"/>
                <a:stretch>
                  <a:fillRect t="-1094" r="-76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1653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A9B30-B2E6-0ABD-6809-8E52310E7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20446C-475D-84CF-177A-9F937F2A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Metodo dell’aggiunto: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4B108DB-13F3-2A96-A300-14D181BFD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2" y="269692"/>
            <a:ext cx="643096" cy="804963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E1C48D1-07B0-3A29-73F2-9B8E83139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03E3-4448-44F2-86C4-D22E4D2D794B}" type="slidenum">
              <a:rPr lang="it-IT" smtClean="0"/>
              <a:t>8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F152604-4948-E7C4-8F15-49CE61DFC4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r="80470"/>
          <a:stretch>
            <a:fillRect/>
          </a:stretch>
        </p:blipFill>
        <p:spPr>
          <a:xfrm>
            <a:off x="10805751" y="269692"/>
            <a:ext cx="869597" cy="8049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D528D0E1-54A8-60F2-3F4C-04BD06AD467A}"/>
                  </a:ext>
                </a:extLst>
              </p:cNvPr>
              <p:cNvSpPr txBox="1"/>
              <p:nvPr/>
            </p:nvSpPr>
            <p:spPr>
              <a:xfrm>
                <a:off x="516652" y="1094128"/>
                <a:ext cx="11158696" cy="3381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Problema di ottimizzazione d’esempio:</a:t>
                </a:r>
              </a:p>
              <a:p>
                <a:pPr algn="ctr"/>
                <a:endParaRPr lang="it-IT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it-IT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it-IT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𝐴𝑥</m:t>
                      </m:r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𝑢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    </m:t>
                      </m:r>
                      <m:groupChr>
                        <m:groupChrPr>
                          <m:chr m:val="⇒"/>
                          <m:vertJc m:val="bot"/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groupCh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    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𝑢</m:t>
                      </m:r>
                    </m:oMath>
                  </m:oMathPara>
                </a14:m>
                <a:endParaRPr lang="it-IT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it-IT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+1</m:t>
                          </m:r>
                        </m:sub>
                      </m:sSub>
                      <m:r>
                        <a:rPr kumimoji="0" lang="it-IT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r>
                        <a:rPr kumimoji="0" lang="it-IT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it-IT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𝜌</m:t>
                      </m:r>
                      <m:f>
                        <m:fPr>
                          <m:ctrlP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𝐽</m:t>
                          </m:r>
                          <m: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  <m: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den>
                      </m:f>
                    </m:oMath>
                  </m:oMathPara>
                </a14:m>
                <a:endParaRPr lang="it-IT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it-IT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D528D0E1-54A8-60F2-3F4C-04BD06AD46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652" y="1094128"/>
                <a:ext cx="11158696" cy="3381182"/>
              </a:xfrm>
              <a:prstGeom prst="rect">
                <a:avLst/>
              </a:prstGeom>
              <a:blipFill>
                <a:blip r:embed="rId4"/>
                <a:stretch>
                  <a:fillRect t="-14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285350AA-B32C-E0AF-A3BA-5A8B19F438D6}"/>
                  </a:ext>
                </a:extLst>
              </p:cNvPr>
              <p:cNvSpPr txBox="1"/>
              <p:nvPr/>
            </p:nvSpPr>
            <p:spPr>
              <a:xfrm>
                <a:off x="516652" y="4237961"/>
                <a:ext cx="5579348" cy="2286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b="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Metodo delle differenze finite</a:t>
                </a:r>
              </a:p>
              <a:p>
                <a:pPr algn="ctr"/>
                <a:endParaRPr lang="it-IT" sz="2400" i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𝐽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den>
                      </m:f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∙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𝐽</m:t>
                          </m:r>
                          <m:d>
                            <m:d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𝜀</m:t>
                              </m:r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𝐽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𝜀</m:t>
                          </m:r>
                        </m:den>
                      </m:f>
                    </m:oMath>
                  </m:oMathPara>
                </a14:m>
                <a:endParaRPr lang="it-IT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it-IT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Costo: N + 1</a:t>
                </a:r>
              </a:p>
            </p:txBody>
          </p:sp>
        </mc:Choice>
        <mc:Fallback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285350AA-B32C-E0AF-A3BA-5A8B19F438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652" y="4237961"/>
                <a:ext cx="5579348" cy="2286460"/>
              </a:xfrm>
              <a:prstGeom prst="rect">
                <a:avLst/>
              </a:prstGeom>
              <a:blipFill>
                <a:blip r:embed="rId5"/>
                <a:stretch>
                  <a:fillRect t="-2133" b="-5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6F8C334-D63B-EE03-A570-D64E745342FA}"/>
                  </a:ext>
                </a:extLst>
              </p:cNvPr>
              <p:cNvSpPr txBox="1"/>
              <p:nvPr/>
            </p:nvSpPr>
            <p:spPr>
              <a:xfrm>
                <a:off x="6096000" y="4252452"/>
                <a:ext cx="5579348" cy="2271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Utilizzo dell’equazione aggiunta</a:t>
                </a:r>
              </a:p>
              <a:p>
                <a:pPr algn="ctr"/>
                <a:endParaRPr lang="it-IT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it-IT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it-IT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sup>
                      </m:sSup>
                      <m:r>
                        <a:rPr lang="it-IT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it-IT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it-IT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it-IT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    </m:t>
                      </m:r>
                      <m:groupChr>
                        <m:groupChrPr>
                          <m:chr m:val="⇒"/>
                          <m:vertJc m:val="bot"/>
                          <m:ctrlPr>
                            <a:rPr lang="it-IT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it-IT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groupChr>
                      <m:r>
                        <a:rPr lang="it-IT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</m:t>
                      </m:r>
                      <m:f>
                        <m:fPr>
                          <m:ctrlPr>
                            <a:rPr lang="it-IT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it-IT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𝐽</m:t>
                          </m:r>
                          <m:r>
                            <a:rPr lang="it-IT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it-IT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it-IT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it-IT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  <m:r>
                            <a:rPr lang="it-IT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it-IT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it-IT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den>
                      </m:f>
                      <m:r>
                        <a:rPr lang="it-IT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it-IT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</m:oMath>
                  </m:oMathPara>
                </a14:m>
                <a:endParaRPr lang="it-IT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it-IT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Costo: 1 (indipendente da N)</a:t>
                </a:r>
              </a:p>
            </p:txBody>
          </p:sp>
        </mc:Choice>
        <mc:Fallback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6F8C334-D63B-EE03-A570-D64E74534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252452"/>
                <a:ext cx="5579348" cy="2271969"/>
              </a:xfrm>
              <a:prstGeom prst="rect">
                <a:avLst/>
              </a:prstGeom>
              <a:blipFill>
                <a:blip r:embed="rId6"/>
                <a:stretch>
                  <a:fillRect t="-2151" b="-564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0349B458-F170-A939-9C1C-6291B7FFD019}"/>
              </a:ext>
            </a:extLst>
          </p:cNvPr>
          <p:cNvCxnSpPr/>
          <p:nvPr/>
        </p:nvCxnSpPr>
        <p:spPr>
          <a:xfrm flipV="1">
            <a:off x="6096000" y="4252452"/>
            <a:ext cx="0" cy="24690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619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1D9E0-A240-FB49-55C2-D37ABBC4B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D7EA3D-1F44-84C3-8176-C44518492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Aggiunto continuo e discreto: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230C563-B824-DDF3-FF2B-DD2E6AD1D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2" y="269692"/>
            <a:ext cx="643096" cy="804963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C0BFC4C-3CCF-1233-D376-2878E9FAA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03E3-4448-44F2-86C4-D22E4D2D794B}" type="slidenum">
              <a:rPr lang="it-IT" smtClean="0"/>
              <a:t>9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F375D76-2F59-9353-9C3E-5ED1A05940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r="80470"/>
          <a:stretch>
            <a:fillRect/>
          </a:stretch>
        </p:blipFill>
        <p:spPr>
          <a:xfrm>
            <a:off x="10805751" y="269692"/>
            <a:ext cx="869597" cy="80496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47A5048-260A-7F88-0372-ED5AE9967DF5}"/>
              </a:ext>
            </a:extLst>
          </p:cNvPr>
          <p:cNvSpPr txBox="1"/>
          <p:nvPr/>
        </p:nvSpPr>
        <p:spPr>
          <a:xfrm>
            <a:off x="6542337" y="2279236"/>
            <a:ext cx="413652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Equazioni aggiunte discretizzate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6C64B7C-6769-57E0-4882-B7AA39BA224D}"/>
              </a:ext>
            </a:extLst>
          </p:cNvPr>
          <p:cNvSpPr txBox="1"/>
          <p:nvPr/>
        </p:nvSpPr>
        <p:spPr>
          <a:xfrm>
            <a:off x="1497819" y="2279237"/>
            <a:ext cx="4136526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Equazioni dirette discretizzate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4AB505C-13EE-F219-2A52-F4371491745A}"/>
              </a:ext>
            </a:extLst>
          </p:cNvPr>
          <p:cNvSpPr txBox="1"/>
          <p:nvPr/>
        </p:nvSpPr>
        <p:spPr>
          <a:xfrm>
            <a:off x="1497819" y="1267407"/>
            <a:ext cx="4136526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Equazioni dirette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9A0B795-9F09-7E95-AE2D-875FFE3EF41D}"/>
              </a:ext>
            </a:extLst>
          </p:cNvPr>
          <p:cNvSpPr txBox="1"/>
          <p:nvPr/>
        </p:nvSpPr>
        <p:spPr>
          <a:xfrm>
            <a:off x="6542337" y="1264141"/>
            <a:ext cx="4136526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Equazioni aggiunte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7119FE9A-2BEB-8269-EAA4-6742FA676417}"/>
              </a:ext>
            </a:extLst>
          </p:cNvPr>
          <p:cNvCxnSpPr>
            <a:stCxn id="10" idx="3"/>
            <a:endCxn id="11" idx="1"/>
          </p:cNvCxnSpPr>
          <p:nvPr/>
        </p:nvCxnSpPr>
        <p:spPr>
          <a:xfrm flipV="1">
            <a:off x="5634345" y="1494974"/>
            <a:ext cx="907992" cy="3266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A8BD27E4-BCB1-4B6C-CBD1-EACB91642871}"/>
              </a:ext>
            </a:extLst>
          </p:cNvPr>
          <p:cNvCxnSpPr>
            <a:cxnSpLocks/>
            <a:stCxn id="11" idx="2"/>
            <a:endCxn id="3" idx="0"/>
          </p:cNvCxnSpPr>
          <p:nvPr/>
        </p:nvCxnSpPr>
        <p:spPr>
          <a:xfrm>
            <a:off x="8610600" y="1725806"/>
            <a:ext cx="0" cy="55343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97CF2309-3E53-706E-73F8-31186F1266BD}"/>
              </a:ext>
            </a:extLst>
          </p:cNvPr>
          <p:cNvCxnSpPr>
            <a:cxnSpLocks/>
            <a:stCxn id="10" idx="2"/>
            <a:endCxn id="4" idx="0"/>
          </p:cNvCxnSpPr>
          <p:nvPr/>
        </p:nvCxnSpPr>
        <p:spPr>
          <a:xfrm>
            <a:off x="3566082" y="1729072"/>
            <a:ext cx="0" cy="5501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0BD82EF8-6767-8F17-3804-82863BD14E76}"/>
              </a:ext>
            </a:extLst>
          </p:cNvPr>
          <p:cNvCxnSpPr>
            <a:cxnSpLocks/>
            <a:stCxn id="4" idx="3"/>
            <a:endCxn id="3" idx="1"/>
          </p:cNvCxnSpPr>
          <p:nvPr/>
        </p:nvCxnSpPr>
        <p:spPr>
          <a:xfrm flipV="1">
            <a:off x="5634345" y="2510069"/>
            <a:ext cx="907992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94EFA72B-483F-22C1-C29A-5566F80BB6D7}"/>
              </a:ext>
            </a:extLst>
          </p:cNvPr>
          <p:cNvSpPr txBox="1"/>
          <p:nvPr/>
        </p:nvSpPr>
        <p:spPr>
          <a:xfrm>
            <a:off x="516652" y="2930388"/>
            <a:ext cx="111586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Aggiunto continuo:</a:t>
            </a: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Stesso codice per discretizzare equazioni dirette e aggiunte.</a:t>
            </a: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Precisione dipende dalla risoluzione della discretizzazione.</a:t>
            </a: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Difficoltà quando vengono implementate le condizioni al contorno.</a:t>
            </a:r>
          </a:p>
          <a:p>
            <a:pPr algn="ctr"/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Aggiunto discreto:</a:t>
            </a: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precisione del calcolo è indipendente dalla risoluzione della discretizzazione</a:t>
            </a: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 è possibile riutilizzare il codice per la discretizzazione delle equazioni dirette</a:t>
            </a:r>
          </a:p>
        </p:txBody>
      </p:sp>
    </p:spTree>
    <p:extLst>
      <p:ext uri="{BB962C8B-B14F-4D97-AF65-F5344CB8AC3E}">
        <p14:creationId xmlns:p14="http://schemas.microsoft.com/office/powerpoint/2010/main" val="6876947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2643</TotalTime>
  <Words>765</Words>
  <Application>Microsoft Office PowerPoint</Application>
  <PresentationFormat>Widescreen</PresentationFormat>
  <Paragraphs>146</Paragraphs>
  <Slides>23</Slides>
  <Notes>5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Times New Roman</vt:lpstr>
      <vt:lpstr>Wingdings</vt:lpstr>
      <vt:lpstr>Tema di Office</vt:lpstr>
      <vt:lpstr>Analisi della sensitività e ottimizzazione dell’ala anteriore di una vettura da competizione basata sul metodo dell’aggiunto utilizzando OpenFOAM</vt:lpstr>
      <vt:lpstr>Introduzione</vt:lpstr>
      <vt:lpstr>Per cominciare, risultati:</vt:lpstr>
      <vt:lpstr>Geometria e flusso:</vt:lpstr>
      <vt:lpstr>Dominio, patch e condizioni al contorno:</vt:lpstr>
      <vt:lpstr>Griglia di calcolo:</vt:lpstr>
      <vt:lpstr>Analisi di sensitività:</vt:lpstr>
      <vt:lpstr>Metodo dell’aggiunto:</vt:lpstr>
      <vt:lpstr>Aggiunto continuo e discreto:</vt:lpstr>
      <vt:lpstr>Ansys Fluent vs OpenFOAM:</vt:lpstr>
      <vt:lpstr>Spalart-Allmaras VS k-ω SST:</vt:lpstr>
      <vt:lpstr>Calcolo dell’aggiunto:</vt:lpstr>
      <vt:lpstr>Calcolo dell’aggiunto:</vt:lpstr>
      <vt:lpstr>Calcolo dell’aggiunto:</vt:lpstr>
      <vt:lpstr>Mappe di sensitività:</vt:lpstr>
      <vt:lpstr>Mappe di sensitività:</vt:lpstr>
      <vt:lpstr>Ottimizzazione di forma:</vt:lpstr>
      <vt:lpstr>Step di ottimizzazione:</vt:lpstr>
      <vt:lpstr>Deformazione e confronto Cp:</vt:lpstr>
      <vt:lpstr>Confronto contour di Cp:</vt:lpstr>
      <vt:lpstr>Confronto contour di CpT:</vt:lpstr>
      <vt:lpstr>Conclusioni:</vt:lpstr>
      <vt:lpstr>Sviluppi futuri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Definizione sperimentale del comportamento di un MCI diesel alimentato con miscele gasolio-biocombustibile e biocombustibile puro</dc:title>
  <dc:creator>Francesco Girardi</dc:creator>
  <cp:lastModifiedBy>Francesco Girardi</cp:lastModifiedBy>
  <cp:revision>14</cp:revision>
  <dcterms:created xsi:type="dcterms:W3CDTF">2022-12-12T16:04:32Z</dcterms:created>
  <dcterms:modified xsi:type="dcterms:W3CDTF">2025-07-08T14:30:08Z</dcterms:modified>
</cp:coreProperties>
</file>