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86" r:id="rId4"/>
    <p:sldId id="266" r:id="rId5"/>
    <p:sldId id="25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0" r:id="rId15"/>
    <p:sldId id="282" r:id="rId16"/>
    <p:sldId id="281" r:id="rId17"/>
    <p:sldId id="279" r:id="rId18"/>
    <p:sldId id="287" r:id="rId19"/>
    <p:sldId id="283" r:id="rId20"/>
    <p:sldId id="285" r:id="rId21"/>
    <p:sldId id="25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581C72-A21D-4C55-90A7-8696017F9628}">
          <p14:sldIdLst>
            <p14:sldId id="256"/>
            <p14:sldId id="264"/>
            <p14:sldId id="286"/>
            <p14:sldId id="266"/>
            <p14:sldId id="25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0"/>
            <p14:sldId id="282"/>
            <p14:sldId id="281"/>
            <p14:sldId id="279"/>
            <p14:sldId id="287"/>
            <p14:sldId id="283"/>
            <p14:sldId id="285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9A"/>
    <a:srgbClr val="F7B257"/>
    <a:srgbClr val="F0951C"/>
    <a:srgbClr val="DB840F"/>
    <a:srgbClr val="CC7B0E"/>
    <a:srgbClr val="F9C177"/>
    <a:srgbClr val="FDE8CB"/>
    <a:srgbClr val="E7890B"/>
    <a:srgbClr val="EC992A"/>
    <a:srgbClr val="F39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103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F1754F-F700-479E-A034-1A947DBA8397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F1B3B67A-4831-49EF-AD31-4220422B730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it-IT" sz="2800" dirty="0">
              <a:solidFill>
                <a:schemeClr val="tx1"/>
              </a:solidFill>
              <a:latin typeface="Fira Sans" panose="020B0503050000020004"/>
            </a:rPr>
            <a:t>Obiettivo ed applicazione</a:t>
          </a:r>
        </a:p>
      </dgm:t>
    </dgm:pt>
    <dgm:pt modelId="{00C04F46-6832-4A48-96D3-303259C961C0}" type="parTrans" cxnId="{2F6796A7-C4AA-4265-A6CC-863C09501555}">
      <dgm:prSet/>
      <dgm:spPr/>
      <dgm:t>
        <a:bodyPr/>
        <a:lstStyle/>
        <a:p>
          <a:endParaRPr lang="it-IT"/>
        </a:p>
      </dgm:t>
    </dgm:pt>
    <dgm:pt modelId="{E284BB54-8FB8-4F30-AAA5-E0E873E7B7FC}" type="sibTrans" cxnId="{2F6796A7-C4AA-4265-A6CC-863C09501555}">
      <dgm:prSet/>
      <dgm:spPr>
        <a:ln w="44450" cap="rnd">
          <a:solidFill>
            <a:srgbClr val="23239A"/>
          </a:solidFill>
          <a:round/>
        </a:ln>
      </dgm:spPr>
      <dgm:t>
        <a:bodyPr/>
        <a:lstStyle/>
        <a:p>
          <a:endParaRPr lang="it-IT"/>
        </a:p>
      </dgm:t>
    </dgm:pt>
    <dgm:pt modelId="{780A9696-F139-4D75-BA81-E04647EC1EDA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it-IT" sz="2800" dirty="0">
              <a:solidFill>
                <a:schemeClr val="tx1"/>
              </a:solidFill>
              <a:latin typeface="Fira Sans" panose="020B0503050000020004"/>
            </a:rPr>
            <a:t>Fisica del problema</a:t>
          </a:r>
          <a:r>
            <a:rPr lang="it-IT" sz="3200" dirty="0">
              <a:solidFill>
                <a:schemeClr val="tx1"/>
              </a:solidFill>
              <a:latin typeface="Fira Sans" panose="020B0503050000020004"/>
            </a:rPr>
            <a:t> </a:t>
          </a:r>
        </a:p>
      </dgm:t>
    </dgm:pt>
    <dgm:pt modelId="{582D9599-4C0B-4C43-A7CB-B745D8B66A97}" type="parTrans" cxnId="{FEFEDE53-BC70-4B5A-8468-FC110582C3E6}">
      <dgm:prSet/>
      <dgm:spPr/>
      <dgm:t>
        <a:bodyPr/>
        <a:lstStyle/>
        <a:p>
          <a:endParaRPr lang="it-IT"/>
        </a:p>
      </dgm:t>
    </dgm:pt>
    <dgm:pt modelId="{BA38392E-8141-4954-8072-649331926BF7}" type="sibTrans" cxnId="{FEFEDE53-BC70-4B5A-8468-FC110582C3E6}">
      <dgm:prSet/>
      <dgm:spPr/>
      <dgm:t>
        <a:bodyPr/>
        <a:lstStyle/>
        <a:p>
          <a:endParaRPr lang="it-IT"/>
        </a:p>
      </dgm:t>
    </dgm:pt>
    <dgm:pt modelId="{EF705DBD-2A8C-46DC-85E4-BADFA8E2825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it-IT" sz="2800" dirty="0">
              <a:solidFill>
                <a:schemeClr val="tx1"/>
              </a:solidFill>
              <a:latin typeface="Fira Sans" panose="020B0503050000020004"/>
            </a:rPr>
            <a:t>Analisi preliminare: scelta dei principali parametri progettuali</a:t>
          </a:r>
        </a:p>
      </dgm:t>
    </dgm:pt>
    <dgm:pt modelId="{BFB87E84-F4FD-4E0C-A097-962007CC5B32}" type="parTrans" cxnId="{C7777A89-F81E-4501-ACAE-E947897361E2}">
      <dgm:prSet/>
      <dgm:spPr/>
      <dgm:t>
        <a:bodyPr/>
        <a:lstStyle/>
        <a:p>
          <a:endParaRPr lang="it-IT"/>
        </a:p>
      </dgm:t>
    </dgm:pt>
    <dgm:pt modelId="{EFEC5EC1-6E13-4F97-B252-C38A115F3804}" type="sibTrans" cxnId="{C7777A89-F81E-4501-ACAE-E947897361E2}">
      <dgm:prSet/>
      <dgm:spPr/>
      <dgm:t>
        <a:bodyPr/>
        <a:lstStyle/>
        <a:p>
          <a:endParaRPr lang="it-IT"/>
        </a:p>
      </dgm:t>
    </dgm:pt>
    <dgm:pt modelId="{9E3D2EA8-4231-4A03-B2F7-2D6D919E4B46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it-IT" sz="2800" dirty="0">
              <a:solidFill>
                <a:schemeClr val="tx1"/>
              </a:solidFill>
              <a:latin typeface="Fira Sans" panose="020B0503050000020004"/>
            </a:rPr>
            <a:t>Analisi CFD: caso getto singolo</a:t>
          </a:r>
        </a:p>
      </dgm:t>
    </dgm:pt>
    <dgm:pt modelId="{35D817DF-2F4C-4C32-A7DA-0983A9E2003A}" type="parTrans" cxnId="{1C006F8E-BAA6-423D-A59A-8ACEC8A3A087}">
      <dgm:prSet/>
      <dgm:spPr/>
      <dgm:t>
        <a:bodyPr/>
        <a:lstStyle/>
        <a:p>
          <a:endParaRPr lang="it-IT"/>
        </a:p>
      </dgm:t>
    </dgm:pt>
    <dgm:pt modelId="{18AFAE83-9496-4C4C-BA02-470EEBEBFE27}" type="sibTrans" cxnId="{1C006F8E-BAA6-423D-A59A-8ACEC8A3A087}">
      <dgm:prSet/>
      <dgm:spPr/>
      <dgm:t>
        <a:bodyPr/>
        <a:lstStyle/>
        <a:p>
          <a:endParaRPr lang="it-IT"/>
        </a:p>
      </dgm:t>
    </dgm:pt>
    <dgm:pt modelId="{B45AAD5F-CD52-471A-9D75-C81214CAE10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it-IT" sz="2800" dirty="0">
              <a:solidFill>
                <a:schemeClr val="tx1"/>
              </a:solidFill>
              <a:latin typeface="Fira Sans" panose="020B0503050000020004"/>
            </a:rPr>
            <a:t>Analisi CFD: caso con più getti</a:t>
          </a:r>
        </a:p>
      </dgm:t>
    </dgm:pt>
    <dgm:pt modelId="{2DBB7496-95CE-4E13-A118-538DC91FBC3F}" type="parTrans" cxnId="{F5A65CEB-DE41-4314-A9B5-294F7EC7C274}">
      <dgm:prSet/>
      <dgm:spPr/>
      <dgm:t>
        <a:bodyPr/>
        <a:lstStyle/>
        <a:p>
          <a:endParaRPr lang="it-IT"/>
        </a:p>
      </dgm:t>
    </dgm:pt>
    <dgm:pt modelId="{91060AE2-4545-4F85-BC11-6BF44FAB62F9}" type="sibTrans" cxnId="{F5A65CEB-DE41-4314-A9B5-294F7EC7C274}">
      <dgm:prSet/>
      <dgm:spPr/>
      <dgm:t>
        <a:bodyPr/>
        <a:lstStyle/>
        <a:p>
          <a:endParaRPr lang="it-IT"/>
        </a:p>
      </dgm:t>
    </dgm:pt>
    <dgm:pt modelId="{AEED7D0E-8FA4-424E-A724-F7B61E67302F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it-IT" sz="2800" dirty="0">
              <a:solidFill>
                <a:schemeClr val="tx1"/>
              </a:solidFill>
              <a:latin typeface="Fira Sans" panose="020B0503050000020004"/>
            </a:rPr>
            <a:t>Conclusioni</a:t>
          </a:r>
        </a:p>
      </dgm:t>
    </dgm:pt>
    <dgm:pt modelId="{3BA0144C-B31E-4BC0-8CFD-0ACD29F2A88C}" type="parTrans" cxnId="{14498072-0565-496A-8DE8-3CACEF4F9DF7}">
      <dgm:prSet/>
      <dgm:spPr/>
      <dgm:t>
        <a:bodyPr/>
        <a:lstStyle/>
        <a:p>
          <a:endParaRPr lang="it-IT"/>
        </a:p>
      </dgm:t>
    </dgm:pt>
    <dgm:pt modelId="{7924E786-E8B0-48E9-97A0-9BA9CC0D784F}" type="sibTrans" cxnId="{14498072-0565-496A-8DE8-3CACEF4F9DF7}">
      <dgm:prSet/>
      <dgm:spPr/>
      <dgm:t>
        <a:bodyPr/>
        <a:lstStyle/>
        <a:p>
          <a:endParaRPr lang="it-IT"/>
        </a:p>
      </dgm:t>
    </dgm:pt>
    <dgm:pt modelId="{E81C5E78-0129-4D12-B6CB-33B19CA71129}" type="pres">
      <dgm:prSet presAssocID="{49F1754F-F700-479E-A034-1A947DBA8397}" presName="Name0" presStyleCnt="0">
        <dgm:presLayoutVars>
          <dgm:chMax val="7"/>
          <dgm:chPref val="7"/>
          <dgm:dir/>
        </dgm:presLayoutVars>
      </dgm:prSet>
      <dgm:spPr/>
    </dgm:pt>
    <dgm:pt modelId="{C45BC9D6-2850-4F75-83A4-A96C010C0AAF}" type="pres">
      <dgm:prSet presAssocID="{49F1754F-F700-479E-A034-1A947DBA8397}" presName="Name1" presStyleCnt="0"/>
      <dgm:spPr/>
    </dgm:pt>
    <dgm:pt modelId="{56F98AFA-8CD1-4933-80E9-93F4430AAF22}" type="pres">
      <dgm:prSet presAssocID="{49F1754F-F700-479E-A034-1A947DBA8397}" presName="cycle" presStyleCnt="0"/>
      <dgm:spPr/>
    </dgm:pt>
    <dgm:pt modelId="{B2FACD18-38CB-4B23-B71E-6D115A345827}" type="pres">
      <dgm:prSet presAssocID="{49F1754F-F700-479E-A034-1A947DBA8397}" presName="srcNode" presStyleLbl="node1" presStyleIdx="0" presStyleCnt="6"/>
      <dgm:spPr/>
    </dgm:pt>
    <dgm:pt modelId="{90632046-D730-43D3-812A-C3AF97C91FA9}" type="pres">
      <dgm:prSet presAssocID="{49F1754F-F700-479E-A034-1A947DBA8397}" presName="conn" presStyleLbl="parChTrans1D2" presStyleIdx="0" presStyleCnt="1" custScaleX="100199" custScaleY="100199"/>
      <dgm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</dgm:spPr>
    </dgm:pt>
    <dgm:pt modelId="{350E7EEC-901F-4AC3-9D9F-6A382DDBF008}" type="pres">
      <dgm:prSet presAssocID="{49F1754F-F700-479E-A034-1A947DBA8397}" presName="extraNode" presStyleLbl="node1" presStyleIdx="0" presStyleCnt="6"/>
      <dgm:spPr/>
    </dgm:pt>
    <dgm:pt modelId="{D468CE69-A455-4BFD-BA83-BF00665424B2}" type="pres">
      <dgm:prSet presAssocID="{49F1754F-F700-479E-A034-1A947DBA8397}" presName="dstNode" presStyleLbl="node1" presStyleIdx="0" presStyleCnt="6"/>
      <dgm:spPr/>
    </dgm:pt>
    <dgm:pt modelId="{78329C17-1F43-4EDA-897C-263C3C115A06}" type="pres">
      <dgm:prSet presAssocID="{F1B3B67A-4831-49EF-AD31-4220422B7304}" presName="text_1" presStyleLbl="node1" presStyleIdx="0" presStyleCnt="6">
        <dgm:presLayoutVars>
          <dgm:bulletEnabled val="1"/>
        </dgm:presLayoutVars>
      </dgm:prSet>
      <dgm:spPr/>
    </dgm:pt>
    <dgm:pt modelId="{199BF15D-8B0A-4F8C-8F38-87B56AA77239}" type="pres">
      <dgm:prSet presAssocID="{F1B3B67A-4831-49EF-AD31-4220422B7304}" presName="accent_1" presStyleCnt="0"/>
      <dgm:spPr/>
    </dgm:pt>
    <dgm:pt modelId="{987F6553-11CA-45E2-8A27-49FA27E5EBA5}" type="pres">
      <dgm:prSet presAssocID="{F1B3B67A-4831-49EF-AD31-4220422B7304}" presName="accentRepeatNode" presStyleLbl="solidFgAcc1" presStyleIdx="0" presStyleCnt="6"/>
      <dgm:spPr>
        <a:xfrm>
          <a:off x="571761" y="3301864"/>
          <a:ext cx="846937" cy="846937"/>
        </a:xfrm>
        <a:prstGeom prst="ellipse">
          <a:avLst/>
        </a:prstGeom>
        <a:gradFill flip="none" rotWithShape="1">
          <a:gsLst>
            <a:gs pos="4400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100000">
              <a:srgbClr val="E7890B"/>
            </a:gs>
          </a:gsLst>
          <a:path path="circle">
            <a:fillToRect l="50000" t="50000" r="50000" b="50000"/>
          </a:path>
          <a:tileRect/>
        </a:gradFill>
        <a:ln w="31750" cap="flat" cmpd="sng" algn="ctr">
          <a:solidFill>
            <a:srgbClr val="E7890B"/>
          </a:solidFill>
          <a:prstDash val="solid"/>
          <a:miter lim="800000"/>
        </a:ln>
        <a:effectLst/>
      </dgm:spPr>
    </dgm:pt>
    <dgm:pt modelId="{5C8BE857-38F7-4E5F-B0DA-1ED17C42104D}" type="pres">
      <dgm:prSet presAssocID="{780A9696-F139-4D75-BA81-E04647EC1EDA}" presName="text_2" presStyleLbl="node1" presStyleIdx="1" presStyleCnt="6">
        <dgm:presLayoutVars>
          <dgm:bulletEnabled val="1"/>
        </dgm:presLayoutVars>
      </dgm:prSet>
      <dgm:spPr/>
    </dgm:pt>
    <dgm:pt modelId="{0BD6C5C4-8FEA-477E-AA6A-C8E422D58D1C}" type="pres">
      <dgm:prSet presAssocID="{780A9696-F139-4D75-BA81-E04647EC1EDA}" presName="accent_2" presStyleCnt="0"/>
      <dgm:spPr/>
    </dgm:pt>
    <dgm:pt modelId="{F702F61D-7DA3-40FE-A87B-E9BF087124B2}" type="pres">
      <dgm:prSet presAssocID="{780A9696-F139-4D75-BA81-E04647EC1EDA}" presName="accentRepeatNode" presStyleLbl="solidFgAcc1" presStyleIdx="1" presStyleCnt="6"/>
      <dgm:spPr>
        <a:xfrm>
          <a:off x="547106" y="1069644"/>
          <a:ext cx="713096" cy="713096"/>
        </a:xfrm>
        <a:prstGeom prst="ellipse">
          <a:avLst/>
        </a:prstGeom>
        <a:gradFill flip="none" rotWithShape="1">
          <a:gsLst>
            <a:gs pos="4400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100000">
              <a:srgbClr val="E7890B"/>
            </a:gs>
          </a:gsLst>
          <a:path path="circle">
            <a:fillToRect l="50000" t="50000" r="50000" b="50000"/>
          </a:path>
          <a:tileRect/>
        </a:gradFill>
        <a:ln w="31750" cap="flat" cmpd="sng" algn="ctr">
          <a:solidFill>
            <a:srgbClr val="E7890B"/>
          </a:solidFill>
          <a:prstDash val="solid"/>
          <a:miter lim="800000"/>
        </a:ln>
        <a:effectLst/>
      </dgm:spPr>
    </dgm:pt>
    <dgm:pt modelId="{EC945716-01CE-4144-A190-9D2CE0610E95}" type="pres">
      <dgm:prSet presAssocID="{EF705DBD-2A8C-46DC-85E4-BADFA8E28252}" presName="text_3" presStyleLbl="node1" presStyleIdx="2" presStyleCnt="6">
        <dgm:presLayoutVars>
          <dgm:bulletEnabled val="1"/>
        </dgm:presLayoutVars>
      </dgm:prSet>
      <dgm:spPr/>
    </dgm:pt>
    <dgm:pt modelId="{AEC4589D-D311-47E6-9AF3-3FDDD7BCC071}" type="pres">
      <dgm:prSet presAssocID="{EF705DBD-2A8C-46DC-85E4-BADFA8E28252}" presName="accent_3" presStyleCnt="0"/>
      <dgm:spPr/>
    </dgm:pt>
    <dgm:pt modelId="{A619FC74-82AA-43CA-A43C-CFEBA5B3891F}" type="pres">
      <dgm:prSet presAssocID="{EF705DBD-2A8C-46DC-85E4-BADFA8E28252}" presName="accentRepeatNode" presStyleLbl="solidFgAcc1" presStyleIdx="2" presStyleCnt="6"/>
      <dgm:spPr>
        <a:xfrm>
          <a:off x="761685" y="1925252"/>
          <a:ext cx="713096" cy="713096"/>
        </a:xfrm>
        <a:prstGeom prst="ellipse">
          <a:avLst/>
        </a:prstGeom>
        <a:gradFill flip="none" rotWithShape="1">
          <a:gsLst>
            <a:gs pos="4400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100000">
              <a:srgbClr val="E7890B"/>
            </a:gs>
          </a:gsLst>
          <a:path path="circle">
            <a:fillToRect l="50000" t="50000" r="50000" b="50000"/>
          </a:path>
          <a:tileRect/>
        </a:gradFill>
        <a:ln w="31750" cap="flat" cmpd="sng" algn="ctr">
          <a:solidFill>
            <a:srgbClr val="E7890B"/>
          </a:solidFill>
          <a:prstDash val="solid"/>
          <a:miter lim="800000"/>
        </a:ln>
        <a:effectLst/>
      </dgm:spPr>
    </dgm:pt>
    <dgm:pt modelId="{78F80850-C065-4EED-BA71-D2693AFDCABA}" type="pres">
      <dgm:prSet presAssocID="{9E3D2EA8-4231-4A03-B2F7-2D6D919E4B46}" presName="text_4" presStyleLbl="node1" presStyleIdx="3" presStyleCnt="6">
        <dgm:presLayoutVars>
          <dgm:bulletEnabled val="1"/>
        </dgm:presLayoutVars>
      </dgm:prSet>
      <dgm:spPr/>
    </dgm:pt>
    <dgm:pt modelId="{47EF58F1-F249-4707-8BE4-9D5332383840}" type="pres">
      <dgm:prSet presAssocID="{9E3D2EA8-4231-4A03-B2F7-2D6D919E4B46}" presName="accent_4" presStyleCnt="0"/>
      <dgm:spPr/>
    </dgm:pt>
    <dgm:pt modelId="{6F5D9C8F-55C7-4B87-B2C5-BF9FC25E8D5C}" type="pres">
      <dgm:prSet presAssocID="{9E3D2EA8-4231-4A03-B2F7-2D6D919E4B46}" presName="accentRepeatNode" presStyleLbl="solidFgAcc1" presStyleIdx="3" presStyleCnt="6"/>
      <dgm:spPr>
        <a:xfrm>
          <a:off x="571761" y="3301864"/>
          <a:ext cx="846937" cy="846937"/>
        </a:xfrm>
        <a:prstGeom prst="ellipse">
          <a:avLst/>
        </a:prstGeom>
        <a:gradFill flip="none" rotWithShape="1">
          <a:gsLst>
            <a:gs pos="4400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100000">
              <a:srgbClr val="E7890B"/>
            </a:gs>
          </a:gsLst>
          <a:path path="circle">
            <a:fillToRect l="50000" t="50000" r="50000" b="50000"/>
          </a:path>
          <a:tileRect/>
        </a:gradFill>
        <a:ln w="31750" cap="flat" cmpd="sng" algn="ctr">
          <a:solidFill>
            <a:srgbClr val="E7890B"/>
          </a:solidFill>
          <a:prstDash val="solid"/>
          <a:miter lim="800000"/>
        </a:ln>
        <a:effectLst/>
      </dgm:spPr>
    </dgm:pt>
    <dgm:pt modelId="{CDCEFDB3-22A6-4B1F-AB4C-EE143BCB63D9}" type="pres">
      <dgm:prSet presAssocID="{B45AAD5F-CD52-471A-9D75-C81214CAE10B}" presName="text_5" presStyleLbl="node1" presStyleIdx="4" presStyleCnt="6">
        <dgm:presLayoutVars>
          <dgm:bulletEnabled val="1"/>
        </dgm:presLayoutVars>
      </dgm:prSet>
      <dgm:spPr/>
    </dgm:pt>
    <dgm:pt modelId="{565F14F4-A06B-43BE-879D-FD3808C18272}" type="pres">
      <dgm:prSet presAssocID="{B45AAD5F-CD52-471A-9D75-C81214CAE10B}" presName="accent_5" presStyleCnt="0"/>
      <dgm:spPr/>
    </dgm:pt>
    <dgm:pt modelId="{938972C2-55C2-4860-8BCC-7DDAB33CC8C8}" type="pres">
      <dgm:prSet presAssocID="{B45AAD5F-CD52-471A-9D75-C81214CAE10B}" presName="accentRepeatNode" presStyleLbl="solidFgAcc1" presStyleIdx="4" presStyleCnt="6"/>
      <dgm:spPr>
        <a:xfrm>
          <a:off x="86248" y="4317864"/>
          <a:ext cx="846937" cy="846937"/>
        </a:xfrm>
        <a:prstGeom prst="ellipse">
          <a:avLst/>
        </a:prstGeom>
        <a:gradFill flip="none" rotWithShape="1">
          <a:gsLst>
            <a:gs pos="4400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100000">
              <a:srgbClr val="E7890B"/>
            </a:gs>
          </a:gsLst>
          <a:path path="circle">
            <a:fillToRect l="50000" t="50000" r="50000" b="50000"/>
          </a:path>
          <a:tileRect/>
        </a:gradFill>
        <a:ln w="31750" cap="flat" cmpd="sng" algn="ctr">
          <a:solidFill>
            <a:srgbClr val="E7890B"/>
          </a:solidFill>
          <a:prstDash val="solid"/>
          <a:miter lim="800000"/>
        </a:ln>
        <a:effectLst/>
      </dgm:spPr>
    </dgm:pt>
    <dgm:pt modelId="{5371E394-A0A3-4F26-AAA2-A89371F27484}" type="pres">
      <dgm:prSet presAssocID="{AEED7D0E-8FA4-424E-A724-F7B61E67302F}" presName="text_6" presStyleLbl="node1" presStyleIdx="5" presStyleCnt="6">
        <dgm:presLayoutVars>
          <dgm:bulletEnabled val="1"/>
        </dgm:presLayoutVars>
      </dgm:prSet>
      <dgm:spPr/>
    </dgm:pt>
    <dgm:pt modelId="{DAEF5228-59C8-4918-B79A-7976FA3EB310}" type="pres">
      <dgm:prSet presAssocID="{AEED7D0E-8FA4-424E-A724-F7B61E67302F}" presName="accent_6" presStyleCnt="0"/>
      <dgm:spPr/>
    </dgm:pt>
    <dgm:pt modelId="{A787B1BE-F782-4E64-ACF5-55C452B95181}" type="pres">
      <dgm:prSet presAssocID="{AEED7D0E-8FA4-424E-A724-F7B61E67302F}" presName="accentRepeatNode" presStyleLbl="solidFgAcc1" presStyleIdx="5" presStyleCnt="6"/>
      <dgm:spPr>
        <a:solidFill>
          <a:srgbClr val="F7B257"/>
        </a:solidFill>
      </dgm:spPr>
    </dgm:pt>
  </dgm:ptLst>
  <dgm:cxnLst>
    <dgm:cxn modelId="{1AC62413-49E1-4ABA-B7E1-DBD5A93309DB}" type="presOf" srcId="{B45AAD5F-CD52-471A-9D75-C81214CAE10B}" destId="{CDCEFDB3-22A6-4B1F-AB4C-EE143BCB63D9}" srcOrd="0" destOrd="0" presId="urn:microsoft.com/office/officeart/2008/layout/VerticalCurvedList"/>
    <dgm:cxn modelId="{8A944A2F-FC36-48E2-B59D-D7D1F526C5A4}" type="presOf" srcId="{EF705DBD-2A8C-46DC-85E4-BADFA8E28252}" destId="{EC945716-01CE-4144-A190-9D2CE0610E95}" srcOrd="0" destOrd="0" presId="urn:microsoft.com/office/officeart/2008/layout/VerticalCurvedList"/>
    <dgm:cxn modelId="{39C2443D-B440-4F23-9878-09DE839D3CE4}" type="presOf" srcId="{E284BB54-8FB8-4F30-AAA5-E0E873E7B7FC}" destId="{90632046-D730-43D3-812A-C3AF97C91FA9}" srcOrd="0" destOrd="0" presId="urn:microsoft.com/office/officeart/2008/layout/VerticalCurvedList"/>
    <dgm:cxn modelId="{14498072-0565-496A-8DE8-3CACEF4F9DF7}" srcId="{49F1754F-F700-479E-A034-1A947DBA8397}" destId="{AEED7D0E-8FA4-424E-A724-F7B61E67302F}" srcOrd="5" destOrd="0" parTransId="{3BA0144C-B31E-4BC0-8CFD-0ACD29F2A88C}" sibTransId="{7924E786-E8B0-48E9-97A0-9BA9CC0D784F}"/>
    <dgm:cxn modelId="{FEFEDE53-BC70-4B5A-8468-FC110582C3E6}" srcId="{49F1754F-F700-479E-A034-1A947DBA8397}" destId="{780A9696-F139-4D75-BA81-E04647EC1EDA}" srcOrd="1" destOrd="0" parTransId="{582D9599-4C0B-4C43-A7CB-B745D8B66A97}" sibTransId="{BA38392E-8141-4954-8072-649331926BF7}"/>
    <dgm:cxn modelId="{1308B657-C54F-4803-B6E0-A4F7E4DECBB2}" type="presOf" srcId="{780A9696-F139-4D75-BA81-E04647EC1EDA}" destId="{5C8BE857-38F7-4E5F-B0DA-1ED17C42104D}" srcOrd="0" destOrd="0" presId="urn:microsoft.com/office/officeart/2008/layout/VerticalCurvedList"/>
    <dgm:cxn modelId="{7CF52E7C-BBD3-4CC7-A0E6-CB332390B33B}" type="presOf" srcId="{49F1754F-F700-479E-A034-1A947DBA8397}" destId="{E81C5E78-0129-4D12-B6CB-33B19CA71129}" srcOrd="0" destOrd="0" presId="urn:microsoft.com/office/officeart/2008/layout/VerticalCurvedList"/>
    <dgm:cxn modelId="{4833237F-E997-4C59-B48E-B970FD3A43D2}" type="presOf" srcId="{9E3D2EA8-4231-4A03-B2F7-2D6D919E4B46}" destId="{78F80850-C065-4EED-BA71-D2693AFDCABA}" srcOrd="0" destOrd="0" presId="urn:microsoft.com/office/officeart/2008/layout/VerticalCurvedList"/>
    <dgm:cxn modelId="{5D7A8F86-3353-4DF3-8535-29F23C2EFBC2}" type="presOf" srcId="{AEED7D0E-8FA4-424E-A724-F7B61E67302F}" destId="{5371E394-A0A3-4F26-AAA2-A89371F27484}" srcOrd="0" destOrd="0" presId="urn:microsoft.com/office/officeart/2008/layout/VerticalCurvedList"/>
    <dgm:cxn modelId="{C7777A89-F81E-4501-ACAE-E947897361E2}" srcId="{49F1754F-F700-479E-A034-1A947DBA8397}" destId="{EF705DBD-2A8C-46DC-85E4-BADFA8E28252}" srcOrd="2" destOrd="0" parTransId="{BFB87E84-F4FD-4E0C-A097-962007CC5B32}" sibTransId="{EFEC5EC1-6E13-4F97-B252-C38A115F3804}"/>
    <dgm:cxn modelId="{1C006F8E-BAA6-423D-A59A-8ACEC8A3A087}" srcId="{49F1754F-F700-479E-A034-1A947DBA8397}" destId="{9E3D2EA8-4231-4A03-B2F7-2D6D919E4B46}" srcOrd="3" destOrd="0" parTransId="{35D817DF-2F4C-4C32-A7DA-0983A9E2003A}" sibTransId="{18AFAE83-9496-4C4C-BA02-470EEBEBFE27}"/>
    <dgm:cxn modelId="{2F6796A7-C4AA-4265-A6CC-863C09501555}" srcId="{49F1754F-F700-479E-A034-1A947DBA8397}" destId="{F1B3B67A-4831-49EF-AD31-4220422B7304}" srcOrd="0" destOrd="0" parTransId="{00C04F46-6832-4A48-96D3-303259C961C0}" sibTransId="{E284BB54-8FB8-4F30-AAA5-E0E873E7B7FC}"/>
    <dgm:cxn modelId="{F5A65CEB-DE41-4314-A9B5-294F7EC7C274}" srcId="{49F1754F-F700-479E-A034-1A947DBA8397}" destId="{B45AAD5F-CD52-471A-9D75-C81214CAE10B}" srcOrd="4" destOrd="0" parTransId="{2DBB7496-95CE-4E13-A118-538DC91FBC3F}" sibTransId="{91060AE2-4545-4F85-BC11-6BF44FAB62F9}"/>
    <dgm:cxn modelId="{9D7064F4-AB73-4117-BFB2-B73B44C5214F}" type="presOf" srcId="{F1B3B67A-4831-49EF-AD31-4220422B7304}" destId="{78329C17-1F43-4EDA-897C-263C3C115A06}" srcOrd="0" destOrd="0" presId="urn:microsoft.com/office/officeart/2008/layout/VerticalCurvedList"/>
    <dgm:cxn modelId="{E5C97946-69DA-4CA4-9697-91CC84951E38}" type="presParOf" srcId="{E81C5E78-0129-4D12-B6CB-33B19CA71129}" destId="{C45BC9D6-2850-4F75-83A4-A96C010C0AAF}" srcOrd="0" destOrd="0" presId="urn:microsoft.com/office/officeart/2008/layout/VerticalCurvedList"/>
    <dgm:cxn modelId="{FCDD1EE4-67E3-40F3-9F21-27649A396577}" type="presParOf" srcId="{C45BC9D6-2850-4F75-83A4-A96C010C0AAF}" destId="{56F98AFA-8CD1-4933-80E9-93F4430AAF22}" srcOrd="0" destOrd="0" presId="urn:microsoft.com/office/officeart/2008/layout/VerticalCurvedList"/>
    <dgm:cxn modelId="{E69149CA-D244-420A-9606-CCAEF68334CC}" type="presParOf" srcId="{56F98AFA-8CD1-4933-80E9-93F4430AAF22}" destId="{B2FACD18-38CB-4B23-B71E-6D115A345827}" srcOrd="0" destOrd="0" presId="urn:microsoft.com/office/officeart/2008/layout/VerticalCurvedList"/>
    <dgm:cxn modelId="{09DD7C14-A62F-4237-9DE5-C5932821F41A}" type="presParOf" srcId="{56F98AFA-8CD1-4933-80E9-93F4430AAF22}" destId="{90632046-D730-43D3-812A-C3AF97C91FA9}" srcOrd="1" destOrd="0" presId="urn:microsoft.com/office/officeart/2008/layout/VerticalCurvedList"/>
    <dgm:cxn modelId="{184AAFD0-3F67-4E29-BED6-7CA6375049B3}" type="presParOf" srcId="{56F98AFA-8CD1-4933-80E9-93F4430AAF22}" destId="{350E7EEC-901F-4AC3-9D9F-6A382DDBF008}" srcOrd="2" destOrd="0" presId="urn:microsoft.com/office/officeart/2008/layout/VerticalCurvedList"/>
    <dgm:cxn modelId="{6C1AD6A1-E6E6-4958-936B-118D4B41F65F}" type="presParOf" srcId="{56F98AFA-8CD1-4933-80E9-93F4430AAF22}" destId="{D468CE69-A455-4BFD-BA83-BF00665424B2}" srcOrd="3" destOrd="0" presId="urn:microsoft.com/office/officeart/2008/layout/VerticalCurvedList"/>
    <dgm:cxn modelId="{4875337F-FE12-4340-A720-9BCFE6708615}" type="presParOf" srcId="{C45BC9D6-2850-4F75-83A4-A96C010C0AAF}" destId="{78329C17-1F43-4EDA-897C-263C3C115A06}" srcOrd="1" destOrd="0" presId="urn:microsoft.com/office/officeart/2008/layout/VerticalCurvedList"/>
    <dgm:cxn modelId="{84C4E0A5-D317-4DC1-8C8B-5A6B15042589}" type="presParOf" srcId="{C45BC9D6-2850-4F75-83A4-A96C010C0AAF}" destId="{199BF15D-8B0A-4F8C-8F38-87B56AA77239}" srcOrd="2" destOrd="0" presId="urn:microsoft.com/office/officeart/2008/layout/VerticalCurvedList"/>
    <dgm:cxn modelId="{E1F26094-5A2F-46CD-AC6F-55EDAB0B057D}" type="presParOf" srcId="{199BF15D-8B0A-4F8C-8F38-87B56AA77239}" destId="{987F6553-11CA-45E2-8A27-49FA27E5EBA5}" srcOrd="0" destOrd="0" presId="urn:microsoft.com/office/officeart/2008/layout/VerticalCurvedList"/>
    <dgm:cxn modelId="{B16C819A-E019-4E86-827C-67053232FBA9}" type="presParOf" srcId="{C45BC9D6-2850-4F75-83A4-A96C010C0AAF}" destId="{5C8BE857-38F7-4E5F-B0DA-1ED17C42104D}" srcOrd="3" destOrd="0" presId="urn:microsoft.com/office/officeart/2008/layout/VerticalCurvedList"/>
    <dgm:cxn modelId="{2EBA900D-C69A-4493-8178-540D304D6D08}" type="presParOf" srcId="{C45BC9D6-2850-4F75-83A4-A96C010C0AAF}" destId="{0BD6C5C4-8FEA-477E-AA6A-C8E422D58D1C}" srcOrd="4" destOrd="0" presId="urn:microsoft.com/office/officeart/2008/layout/VerticalCurvedList"/>
    <dgm:cxn modelId="{35D6CCAE-B132-4013-B0E3-A981AFBE0E3E}" type="presParOf" srcId="{0BD6C5C4-8FEA-477E-AA6A-C8E422D58D1C}" destId="{F702F61D-7DA3-40FE-A87B-E9BF087124B2}" srcOrd="0" destOrd="0" presId="urn:microsoft.com/office/officeart/2008/layout/VerticalCurvedList"/>
    <dgm:cxn modelId="{D194F59E-E99D-469B-8DC8-A6242337A98D}" type="presParOf" srcId="{C45BC9D6-2850-4F75-83A4-A96C010C0AAF}" destId="{EC945716-01CE-4144-A190-9D2CE0610E95}" srcOrd="5" destOrd="0" presId="urn:microsoft.com/office/officeart/2008/layout/VerticalCurvedList"/>
    <dgm:cxn modelId="{5AE18209-C7E5-4B3E-A2AA-DE1CF93289CF}" type="presParOf" srcId="{C45BC9D6-2850-4F75-83A4-A96C010C0AAF}" destId="{AEC4589D-D311-47E6-9AF3-3FDDD7BCC071}" srcOrd="6" destOrd="0" presId="urn:microsoft.com/office/officeart/2008/layout/VerticalCurvedList"/>
    <dgm:cxn modelId="{A39434A0-FBAE-4493-811D-84516B3C78EB}" type="presParOf" srcId="{AEC4589D-D311-47E6-9AF3-3FDDD7BCC071}" destId="{A619FC74-82AA-43CA-A43C-CFEBA5B3891F}" srcOrd="0" destOrd="0" presId="urn:microsoft.com/office/officeart/2008/layout/VerticalCurvedList"/>
    <dgm:cxn modelId="{430EFF40-BFFA-4037-A207-53D4480C657D}" type="presParOf" srcId="{C45BC9D6-2850-4F75-83A4-A96C010C0AAF}" destId="{78F80850-C065-4EED-BA71-D2693AFDCABA}" srcOrd="7" destOrd="0" presId="urn:microsoft.com/office/officeart/2008/layout/VerticalCurvedList"/>
    <dgm:cxn modelId="{69988AA8-FB5E-4D60-8474-16A39AD7F00F}" type="presParOf" srcId="{C45BC9D6-2850-4F75-83A4-A96C010C0AAF}" destId="{47EF58F1-F249-4707-8BE4-9D5332383840}" srcOrd="8" destOrd="0" presId="urn:microsoft.com/office/officeart/2008/layout/VerticalCurvedList"/>
    <dgm:cxn modelId="{68BA3A88-AF77-414B-B75F-91D0408800D3}" type="presParOf" srcId="{47EF58F1-F249-4707-8BE4-9D5332383840}" destId="{6F5D9C8F-55C7-4B87-B2C5-BF9FC25E8D5C}" srcOrd="0" destOrd="0" presId="urn:microsoft.com/office/officeart/2008/layout/VerticalCurvedList"/>
    <dgm:cxn modelId="{9C7A54C6-9CC2-4FC6-93CA-B3DF599EED0D}" type="presParOf" srcId="{C45BC9D6-2850-4F75-83A4-A96C010C0AAF}" destId="{CDCEFDB3-22A6-4B1F-AB4C-EE143BCB63D9}" srcOrd="9" destOrd="0" presId="urn:microsoft.com/office/officeart/2008/layout/VerticalCurvedList"/>
    <dgm:cxn modelId="{ACA4BCA9-78B1-4B6D-8E7E-835F2E398A6D}" type="presParOf" srcId="{C45BC9D6-2850-4F75-83A4-A96C010C0AAF}" destId="{565F14F4-A06B-43BE-879D-FD3808C18272}" srcOrd="10" destOrd="0" presId="urn:microsoft.com/office/officeart/2008/layout/VerticalCurvedList"/>
    <dgm:cxn modelId="{DA1C6979-9D93-4FF9-B9BA-A31DA7E6726A}" type="presParOf" srcId="{565F14F4-A06B-43BE-879D-FD3808C18272}" destId="{938972C2-55C2-4860-8BCC-7DDAB33CC8C8}" srcOrd="0" destOrd="0" presId="urn:microsoft.com/office/officeart/2008/layout/VerticalCurvedList"/>
    <dgm:cxn modelId="{F5A09F18-BB54-40E7-BA5E-EB580B2501AA}" type="presParOf" srcId="{C45BC9D6-2850-4F75-83A4-A96C010C0AAF}" destId="{5371E394-A0A3-4F26-AAA2-A89371F27484}" srcOrd="11" destOrd="0" presId="urn:microsoft.com/office/officeart/2008/layout/VerticalCurvedList"/>
    <dgm:cxn modelId="{5B4D7B53-0243-437B-9D6A-1361315EAD18}" type="presParOf" srcId="{C45BC9D6-2850-4F75-83A4-A96C010C0AAF}" destId="{DAEF5228-59C8-4918-B79A-7976FA3EB310}" srcOrd="12" destOrd="0" presId="urn:microsoft.com/office/officeart/2008/layout/VerticalCurvedList"/>
    <dgm:cxn modelId="{686B0DA7-A19A-47CE-94AE-70AEB35D4705}" type="presParOf" srcId="{DAEF5228-59C8-4918-B79A-7976FA3EB310}" destId="{A787B1BE-F782-4E64-ACF5-55C452B95181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32046-D730-43D3-812A-C3AF97C91FA9}">
      <dsp:nvSpPr>
        <dsp:cNvPr id="0" name=""/>
        <dsp:cNvSpPr/>
      </dsp:nvSpPr>
      <dsp:spPr>
        <a:xfrm>
          <a:off x="-5488087" y="-845788"/>
          <a:ext cx="6539802" cy="6539802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44450" cap="rnd" cmpd="sng" algn="ctr">
          <a:solidFill>
            <a:srgbClr val="23239A"/>
          </a:solidFill>
          <a:prstDash val="solid"/>
          <a:round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29C17-1F43-4EDA-897C-263C3C115A06}">
      <dsp:nvSpPr>
        <dsp:cNvPr id="0" name=""/>
        <dsp:cNvSpPr/>
      </dsp:nvSpPr>
      <dsp:spPr>
        <a:xfrm>
          <a:off x="389615" y="255307"/>
          <a:ext cx="8200171" cy="5104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51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chemeClr val="tx1"/>
              </a:solidFill>
              <a:latin typeface="Fira Sans" panose="020B0503050000020004"/>
            </a:rPr>
            <a:t>Obiettivo ed applicazione</a:t>
          </a:r>
        </a:p>
      </dsp:txBody>
      <dsp:txXfrm>
        <a:off x="389615" y="255307"/>
        <a:ext cx="8200171" cy="510421"/>
      </dsp:txXfrm>
    </dsp:sp>
    <dsp:sp modelId="{987F6553-11CA-45E2-8A27-49FA27E5EBA5}">
      <dsp:nvSpPr>
        <dsp:cNvPr id="0" name=""/>
        <dsp:cNvSpPr/>
      </dsp:nvSpPr>
      <dsp:spPr>
        <a:xfrm>
          <a:off x="70601" y="191504"/>
          <a:ext cx="638026" cy="638026"/>
        </a:xfrm>
        <a:prstGeom prst="ellipse">
          <a:avLst/>
        </a:prstGeom>
        <a:gradFill flip="none" rotWithShape="1">
          <a:gsLst>
            <a:gs pos="4400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100000">
              <a:srgbClr val="E7890B"/>
            </a:gs>
          </a:gsLst>
          <a:path path="circle">
            <a:fillToRect l="50000" t="50000" r="50000" b="50000"/>
          </a:path>
          <a:tileRect/>
        </a:gradFill>
        <a:ln w="31750" cap="flat" cmpd="sng" algn="ctr">
          <a:solidFill>
            <a:srgbClr val="E7890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BE857-38F7-4E5F-B0DA-1ED17C42104D}">
      <dsp:nvSpPr>
        <dsp:cNvPr id="0" name=""/>
        <dsp:cNvSpPr/>
      </dsp:nvSpPr>
      <dsp:spPr>
        <a:xfrm>
          <a:off x="809471" y="1020842"/>
          <a:ext cx="7780315" cy="5104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51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chemeClr val="tx1"/>
              </a:solidFill>
              <a:latin typeface="Fira Sans" panose="020B0503050000020004"/>
            </a:rPr>
            <a:t>Fisica del problema</a:t>
          </a:r>
          <a:r>
            <a:rPr lang="it-IT" sz="3200" kern="1200" dirty="0">
              <a:solidFill>
                <a:schemeClr val="tx1"/>
              </a:solidFill>
              <a:latin typeface="Fira Sans" panose="020B0503050000020004"/>
            </a:rPr>
            <a:t> </a:t>
          </a:r>
        </a:p>
      </dsp:txBody>
      <dsp:txXfrm>
        <a:off x="809471" y="1020842"/>
        <a:ext cx="7780315" cy="510421"/>
      </dsp:txXfrm>
    </dsp:sp>
    <dsp:sp modelId="{F702F61D-7DA3-40FE-A87B-E9BF087124B2}">
      <dsp:nvSpPr>
        <dsp:cNvPr id="0" name=""/>
        <dsp:cNvSpPr/>
      </dsp:nvSpPr>
      <dsp:spPr>
        <a:xfrm>
          <a:off x="490458" y="957039"/>
          <a:ext cx="638026" cy="638026"/>
        </a:xfrm>
        <a:prstGeom prst="ellipse">
          <a:avLst/>
        </a:prstGeom>
        <a:gradFill flip="none" rotWithShape="1">
          <a:gsLst>
            <a:gs pos="4400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100000">
              <a:srgbClr val="E7890B"/>
            </a:gs>
          </a:gsLst>
          <a:path path="circle">
            <a:fillToRect l="50000" t="50000" r="50000" b="50000"/>
          </a:path>
          <a:tileRect/>
        </a:gradFill>
        <a:ln w="31750" cap="flat" cmpd="sng" algn="ctr">
          <a:solidFill>
            <a:srgbClr val="E7890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45716-01CE-4144-A190-9D2CE0610E95}">
      <dsp:nvSpPr>
        <dsp:cNvPr id="0" name=""/>
        <dsp:cNvSpPr/>
      </dsp:nvSpPr>
      <dsp:spPr>
        <a:xfrm>
          <a:off x="1001461" y="1786376"/>
          <a:ext cx="7588325" cy="5104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51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chemeClr val="tx1"/>
              </a:solidFill>
              <a:latin typeface="Fira Sans" panose="020B0503050000020004"/>
            </a:rPr>
            <a:t>Analisi preliminare: scelta dei principali parametri progettuali</a:t>
          </a:r>
        </a:p>
      </dsp:txBody>
      <dsp:txXfrm>
        <a:off x="1001461" y="1786376"/>
        <a:ext cx="7588325" cy="510421"/>
      </dsp:txXfrm>
    </dsp:sp>
    <dsp:sp modelId="{A619FC74-82AA-43CA-A43C-CFEBA5B3891F}">
      <dsp:nvSpPr>
        <dsp:cNvPr id="0" name=""/>
        <dsp:cNvSpPr/>
      </dsp:nvSpPr>
      <dsp:spPr>
        <a:xfrm>
          <a:off x="682447" y="1722574"/>
          <a:ext cx="638026" cy="638026"/>
        </a:xfrm>
        <a:prstGeom prst="ellipse">
          <a:avLst/>
        </a:prstGeom>
        <a:gradFill flip="none" rotWithShape="1">
          <a:gsLst>
            <a:gs pos="4400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100000">
              <a:srgbClr val="E7890B"/>
            </a:gs>
          </a:gsLst>
          <a:path path="circle">
            <a:fillToRect l="50000" t="50000" r="50000" b="50000"/>
          </a:path>
          <a:tileRect/>
        </a:gradFill>
        <a:ln w="31750" cap="flat" cmpd="sng" algn="ctr">
          <a:solidFill>
            <a:srgbClr val="E7890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80850-C065-4EED-BA71-D2693AFDCABA}">
      <dsp:nvSpPr>
        <dsp:cNvPr id="0" name=""/>
        <dsp:cNvSpPr/>
      </dsp:nvSpPr>
      <dsp:spPr>
        <a:xfrm>
          <a:off x="1001461" y="2551426"/>
          <a:ext cx="7588325" cy="5104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51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chemeClr val="tx1"/>
              </a:solidFill>
              <a:latin typeface="Fira Sans" panose="020B0503050000020004"/>
            </a:rPr>
            <a:t>Analisi CFD: caso getto singolo</a:t>
          </a:r>
        </a:p>
      </dsp:txBody>
      <dsp:txXfrm>
        <a:off x="1001461" y="2551426"/>
        <a:ext cx="7588325" cy="510421"/>
      </dsp:txXfrm>
    </dsp:sp>
    <dsp:sp modelId="{6F5D9C8F-55C7-4B87-B2C5-BF9FC25E8D5C}">
      <dsp:nvSpPr>
        <dsp:cNvPr id="0" name=""/>
        <dsp:cNvSpPr/>
      </dsp:nvSpPr>
      <dsp:spPr>
        <a:xfrm>
          <a:off x="682447" y="2487624"/>
          <a:ext cx="638026" cy="638026"/>
        </a:xfrm>
        <a:prstGeom prst="ellipse">
          <a:avLst/>
        </a:prstGeom>
        <a:gradFill flip="none" rotWithShape="1">
          <a:gsLst>
            <a:gs pos="4400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100000">
              <a:srgbClr val="E7890B"/>
            </a:gs>
          </a:gsLst>
          <a:path path="circle">
            <a:fillToRect l="50000" t="50000" r="50000" b="50000"/>
          </a:path>
          <a:tileRect/>
        </a:gradFill>
        <a:ln w="31750" cap="flat" cmpd="sng" algn="ctr">
          <a:solidFill>
            <a:srgbClr val="E7890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EFDB3-22A6-4B1F-AB4C-EE143BCB63D9}">
      <dsp:nvSpPr>
        <dsp:cNvPr id="0" name=""/>
        <dsp:cNvSpPr/>
      </dsp:nvSpPr>
      <dsp:spPr>
        <a:xfrm>
          <a:off x="809471" y="3316961"/>
          <a:ext cx="7780315" cy="5104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51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chemeClr val="tx1"/>
              </a:solidFill>
              <a:latin typeface="Fira Sans" panose="020B0503050000020004"/>
            </a:rPr>
            <a:t>Analisi CFD: caso con più getti</a:t>
          </a:r>
        </a:p>
      </dsp:txBody>
      <dsp:txXfrm>
        <a:off x="809471" y="3316961"/>
        <a:ext cx="7780315" cy="510421"/>
      </dsp:txXfrm>
    </dsp:sp>
    <dsp:sp modelId="{938972C2-55C2-4860-8BCC-7DDAB33CC8C8}">
      <dsp:nvSpPr>
        <dsp:cNvPr id="0" name=""/>
        <dsp:cNvSpPr/>
      </dsp:nvSpPr>
      <dsp:spPr>
        <a:xfrm>
          <a:off x="490458" y="3253158"/>
          <a:ext cx="638026" cy="638026"/>
        </a:xfrm>
        <a:prstGeom prst="ellipse">
          <a:avLst/>
        </a:prstGeom>
        <a:gradFill flip="none" rotWithShape="1">
          <a:gsLst>
            <a:gs pos="44000">
              <a:prstClr val="white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prstClr>
            </a:gs>
            <a:gs pos="100000">
              <a:srgbClr val="E7890B"/>
            </a:gs>
          </a:gsLst>
          <a:path path="circle">
            <a:fillToRect l="50000" t="50000" r="50000" b="50000"/>
          </a:path>
          <a:tileRect/>
        </a:gradFill>
        <a:ln w="31750" cap="flat" cmpd="sng" algn="ctr">
          <a:solidFill>
            <a:srgbClr val="E7890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1E394-A0A3-4F26-AAA2-A89371F27484}">
      <dsp:nvSpPr>
        <dsp:cNvPr id="0" name=""/>
        <dsp:cNvSpPr/>
      </dsp:nvSpPr>
      <dsp:spPr>
        <a:xfrm>
          <a:off x="389615" y="4082496"/>
          <a:ext cx="8200171" cy="51042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5147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chemeClr val="tx1"/>
              </a:solidFill>
              <a:latin typeface="Fira Sans" panose="020B0503050000020004"/>
            </a:rPr>
            <a:t>Conclusioni</a:t>
          </a:r>
        </a:p>
      </dsp:txBody>
      <dsp:txXfrm>
        <a:off x="389615" y="4082496"/>
        <a:ext cx="8200171" cy="510421"/>
      </dsp:txXfrm>
    </dsp:sp>
    <dsp:sp modelId="{A787B1BE-F782-4E64-ACF5-55C452B95181}">
      <dsp:nvSpPr>
        <dsp:cNvPr id="0" name=""/>
        <dsp:cNvSpPr/>
      </dsp:nvSpPr>
      <dsp:spPr>
        <a:xfrm>
          <a:off x="70601" y="4018693"/>
          <a:ext cx="638026" cy="638026"/>
        </a:xfrm>
        <a:prstGeom prst="ellipse">
          <a:avLst/>
        </a:prstGeom>
        <a:solidFill>
          <a:srgbClr val="F7B257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C67E2-D598-4E3F-A29D-2C29318EFAEA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DFD6E-BEF8-4603-AA75-192AA53CD4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70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76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71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9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DFD6E-BEF8-4603-AA75-192AA53CD4B8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89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gradFill flip="none" rotWithShape="1">
          <a:gsLst>
            <a:gs pos="0">
              <a:srgbClr val="F9C177"/>
            </a:gs>
            <a:gs pos="100000">
              <a:srgbClr val="F7B257"/>
            </a:gs>
            <a:gs pos="97000">
              <a:srgbClr val="E7890B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82" y="417473"/>
            <a:ext cx="1681318" cy="425817"/>
          </a:xfrm>
          <a:prstGeom prst="rect">
            <a:avLst/>
          </a:prstGeom>
        </p:spPr>
      </p:pic>
      <p:cxnSp>
        <p:nvCxnSpPr>
          <p:cNvPr id="8" name="Connettore 1 7"/>
          <p:cNvCxnSpPr/>
          <p:nvPr userDrawn="1"/>
        </p:nvCxnSpPr>
        <p:spPr>
          <a:xfrm>
            <a:off x="2521204" y="309626"/>
            <a:ext cx="0" cy="684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121" y="347709"/>
            <a:ext cx="1175511" cy="6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0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528612" y="6356350"/>
            <a:ext cx="515474" cy="365125"/>
          </a:xfrm>
        </p:spPr>
        <p:txBody>
          <a:bodyPr/>
          <a:lstStyle>
            <a:lvl1pPr>
              <a:defRPr sz="1400">
                <a:latin typeface="Fira Sans Light" panose="020B0403050000020004" pitchFamily="34" charset="0"/>
              </a:defRPr>
            </a:lvl1pPr>
          </a:lstStyle>
          <a:p>
            <a:fld id="{74FAD9CB-980D-4EC0-98AA-B3E25AEB3E44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842952" y="6314663"/>
            <a:ext cx="0" cy="39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09" y="6348784"/>
            <a:ext cx="638929" cy="36863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82" y="6434547"/>
            <a:ext cx="583770" cy="158006"/>
          </a:xfrm>
          <a:prstGeom prst="rect">
            <a:avLst/>
          </a:prstGeom>
        </p:spPr>
      </p:pic>
      <p:sp>
        <p:nvSpPr>
          <p:cNvPr id="10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644417" y="6356350"/>
            <a:ext cx="8903167" cy="378632"/>
          </a:xfrm>
        </p:spPr>
        <p:txBody>
          <a:bodyPr/>
          <a:lstStyle>
            <a:lvl1pPr>
              <a:defRPr sz="1400">
                <a:latin typeface="Fira Sans Light" panose="020B0403050000020004" pitchFamily="34" charset="0"/>
              </a:defRPr>
            </a:lvl1pPr>
          </a:lstStyle>
          <a:p>
            <a:r>
              <a:rPr lang="en-US"/>
              <a:t>SUPEHR 19 – Savona (Italy) 4th – 6th September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533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gradFill>
          <a:gsLst>
            <a:gs pos="0">
              <a:srgbClr val="F9C177"/>
            </a:gs>
            <a:gs pos="100000">
              <a:srgbClr val="F7B257"/>
            </a:gs>
            <a:gs pos="97000">
              <a:srgbClr val="E7890B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749BAC7-A073-404F-AAF0-831CB83D5899}"/>
              </a:ext>
            </a:extLst>
          </p:cNvPr>
          <p:cNvGrpSpPr/>
          <p:nvPr userDrawn="1"/>
        </p:nvGrpSpPr>
        <p:grpSpPr>
          <a:xfrm>
            <a:off x="5026875" y="2591279"/>
            <a:ext cx="2138251" cy="1675442"/>
            <a:chOff x="5195999" y="2928198"/>
            <a:chExt cx="1800000" cy="1490444"/>
          </a:xfrm>
        </p:grpSpPr>
        <p:cxnSp>
          <p:nvCxnSpPr>
            <p:cNvPr id="7" name="Connettore 1 6"/>
            <p:cNvCxnSpPr>
              <a:cxnSpLocks/>
            </p:cNvCxnSpPr>
            <p:nvPr userDrawn="1"/>
          </p:nvCxnSpPr>
          <p:spPr>
            <a:xfrm flipH="1" flipV="1">
              <a:off x="5195999" y="3439997"/>
              <a:ext cx="1800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Immagin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5649" y="3541253"/>
              <a:ext cx="1520700" cy="877389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9915" y="2928198"/>
              <a:ext cx="1472168" cy="398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969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SUPEHR 19 – Savona (Italy) 4th – 6th September 2019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AD9CB-980D-4EC0-98AA-B3E25AEB3E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90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g.unige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2.PNG"/><Relationship Id="rId7" Type="http://schemas.openxmlformats.org/officeDocument/2006/relationships/image" Target="../media/image4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34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B257"/>
            </a:gs>
            <a:gs pos="100000">
              <a:srgbClr val="DB840F"/>
            </a:gs>
            <a:gs pos="53000">
              <a:srgbClr val="EC992A"/>
            </a:gs>
            <a:gs pos="97000">
              <a:srgbClr val="E7890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FAC99DC-03D4-7449-B6C7-2B86A9FA73F6}"/>
              </a:ext>
            </a:extLst>
          </p:cNvPr>
          <p:cNvSpPr>
            <a:spLocks noGrp="1"/>
          </p:cNvSpPr>
          <p:nvPr/>
        </p:nvSpPr>
        <p:spPr>
          <a:xfrm>
            <a:off x="604682" y="1257300"/>
            <a:ext cx="10949143" cy="20996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lvl="0" algn="l" defTabSz="68576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Roboto Slab"/>
              <a:buNone/>
              <a:defRPr sz="3200" b="1" i="0" kern="1200">
                <a:solidFill>
                  <a:srgbClr val="FFFFFF"/>
                </a:solidFill>
                <a:latin typeface="Roboto Slab" pitchFamily="2" charset="0"/>
                <a:ea typeface="Roboto Slab" pitchFamily="2" charset="0"/>
                <a:cs typeface="Calibri Light" panose="020F0302020204030204" pitchFamily="34" charset="0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pPr algn="ctr"/>
            <a:r>
              <a:rPr lang="it-IT" sz="3400" dirty="0">
                <a:solidFill>
                  <a:srgbClr val="23239A"/>
                </a:solidFill>
                <a:cs typeface="Ebrima" panose="02000000000000000000" pitchFamily="2" charset="0"/>
              </a:rPr>
              <a:t>Caratterizzazione CFD di uno scambiatore di calore a getti liquidi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1128803" y="3551383"/>
            <a:ext cx="11425011" cy="2305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dirty="0"/>
              <a:t>Relatore: Chiar.mo Prof. Ing. Jan Oscar Pralits</a:t>
            </a:r>
          </a:p>
          <a:p>
            <a:r>
              <a:rPr lang="it-IT" sz="2200" dirty="0"/>
              <a:t>Correlatore: Chiar.mo Prof. Alberto Traverso</a:t>
            </a:r>
          </a:p>
          <a:p>
            <a:r>
              <a:rPr lang="it-IT" sz="2200" dirty="0"/>
              <a:t>Correlatore: Prof. Ing. Alessandro Sorce</a:t>
            </a:r>
          </a:p>
          <a:p>
            <a:r>
              <a:rPr lang="it-IT" sz="2200" dirty="0"/>
              <a:t>Correlatore: Ing. Simone Maccarini</a:t>
            </a:r>
          </a:p>
          <a:p>
            <a:r>
              <a:rPr lang="it-IT" sz="2200" dirty="0"/>
              <a:t>Allievo: Federico Balleari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-70975" y="6098565"/>
            <a:ext cx="12100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chemeClr val="bg1"/>
                </a:solidFill>
                <a:latin typeface="Fira Sans" panose="020B0503050000020004" pitchFamily="34" charset="0"/>
              </a:rPr>
              <a:t>THERMOCHEMICAL POWER GROUP</a:t>
            </a:r>
          </a:p>
          <a:p>
            <a:pPr algn="r"/>
            <a:r>
              <a:rPr lang="it-IT" sz="1200" dirty="0">
                <a:solidFill>
                  <a:schemeClr val="bg1"/>
                </a:solidFill>
                <a:latin typeface="Fira Sans" panose="020B0503050000020004" pitchFamily="34" charset="0"/>
              </a:rPr>
              <a:t>UNIVERSITY OF GENOA (ITALY)</a:t>
            </a:r>
          </a:p>
          <a:p>
            <a:pPr algn="r"/>
            <a:r>
              <a:rPr lang="it-IT" sz="1200" dirty="0">
                <a:solidFill>
                  <a:srgbClr val="23239A"/>
                </a:solidFill>
                <a:latin typeface="Fira Sans" panose="020B05030500000200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tpg.unige.it</a:t>
            </a:r>
            <a:endParaRPr lang="it-IT" sz="1200" dirty="0">
              <a:solidFill>
                <a:srgbClr val="23239A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1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D8542D3-2764-4914-A8C9-845E50E4A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64" y="1148779"/>
            <a:ext cx="7224636" cy="1231805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9A6E36-86AA-42E6-AFC9-773CF14F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23F8462-5DE6-4DF0-B0DA-7E8108535905}"/>
              </a:ext>
            </a:extLst>
          </p:cNvPr>
          <p:cNvSpPr txBox="1">
            <a:spLocks/>
          </p:cNvSpPr>
          <p:nvPr/>
        </p:nvSpPr>
        <p:spPr>
          <a:xfrm>
            <a:off x="199748" y="188006"/>
            <a:ext cx="5322164" cy="103366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400" b="1" dirty="0">
                <a:solidFill>
                  <a:srgbClr val="23239A"/>
                </a:solidFill>
                <a:latin typeface="Roboto Slab"/>
              </a:rPr>
              <a:t>Analisi di convergenza mesh:</a:t>
            </a:r>
          </a:p>
          <a:p>
            <a:br>
              <a:rPr lang="it-IT" sz="3400" b="1" dirty="0">
                <a:solidFill>
                  <a:srgbClr val="23239A"/>
                </a:solidFill>
                <a:latin typeface="Roboto Slab"/>
              </a:rPr>
            </a:br>
            <a:r>
              <a:rPr lang="it-IT" sz="2900" b="1" dirty="0">
                <a:solidFill>
                  <a:srgbClr val="23239A"/>
                </a:solidFill>
                <a:latin typeface="Roboto Slab"/>
              </a:rPr>
              <a:t>- confronto interfacce liquido-gas </a:t>
            </a:r>
          </a:p>
          <a:p>
            <a:r>
              <a:rPr lang="it-IT" sz="2900" b="1" dirty="0">
                <a:solidFill>
                  <a:srgbClr val="23239A"/>
                </a:solidFill>
                <a:latin typeface="Roboto Slab"/>
              </a:rPr>
              <a:t>       (altezza dominio 15 cm)</a:t>
            </a:r>
            <a:endParaRPr lang="it-IT" sz="3400" b="1" dirty="0">
              <a:solidFill>
                <a:srgbClr val="23239A"/>
              </a:solidFill>
              <a:latin typeface="Roboto Slab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8C85703-7014-474D-B8C0-1CBE8B23C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72" y="1294838"/>
            <a:ext cx="1823621" cy="485738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6C0D118-E420-4B81-9817-75AB8A453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36" y="1221675"/>
            <a:ext cx="2089340" cy="196447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B7C2FE7-8733-407F-A115-4141B86E7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99" y="2816059"/>
            <a:ext cx="1982493" cy="184748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753710F-6FF5-46FA-8C84-0E10B1BBAA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36" y="4310854"/>
            <a:ext cx="2310621" cy="153069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FCD6D6C-0EC3-4BFE-85F7-C9C81D14B8FC}"/>
              </a:ext>
            </a:extLst>
          </p:cNvPr>
          <p:cNvSpPr txBox="1"/>
          <p:nvPr/>
        </p:nvSpPr>
        <p:spPr>
          <a:xfrm>
            <a:off x="3184449" y="1184048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500 000 celle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798DF15-F17B-4D99-9D1C-7498D8798234}"/>
              </a:ext>
            </a:extLst>
          </p:cNvPr>
          <p:cNvSpPr txBox="1"/>
          <p:nvPr/>
        </p:nvSpPr>
        <p:spPr>
          <a:xfrm>
            <a:off x="3184449" y="2671260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1 000 000 celle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11E18AB-31AF-4483-A198-69CE2BB5BDA8}"/>
              </a:ext>
            </a:extLst>
          </p:cNvPr>
          <p:cNvSpPr txBox="1"/>
          <p:nvPr/>
        </p:nvSpPr>
        <p:spPr>
          <a:xfrm>
            <a:off x="3184449" y="5760439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2 200 000 celle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3224FDC-1B1D-4311-85FB-B266F00DE957}"/>
              </a:ext>
            </a:extLst>
          </p:cNvPr>
          <p:cNvSpPr txBox="1"/>
          <p:nvPr/>
        </p:nvSpPr>
        <p:spPr>
          <a:xfrm>
            <a:off x="5820225" y="17314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3239A"/>
                </a:solidFill>
                <a:latin typeface="Roboto Slab"/>
              </a:rPr>
              <a:t>C</a:t>
            </a:r>
            <a:r>
              <a:rPr lang="it-IT" sz="1800" b="1" dirty="0">
                <a:solidFill>
                  <a:srgbClr val="23239A"/>
                </a:solidFill>
                <a:latin typeface="Roboto Slab"/>
              </a:rPr>
              <a:t>onfronto traiettoria getto con correlazione sperimentale</a:t>
            </a:r>
            <a:endParaRPr lang="it-IT" sz="2000" b="1" dirty="0">
              <a:solidFill>
                <a:srgbClr val="23239A"/>
              </a:solidFill>
              <a:latin typeface="Roboto Slab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526B342-5153-4966-A579-178E33702F3F}"/>
              </a:ext>
            </a:extLst>
          </p:cNvPr>
          <p:cNvSpPr txBox="1"/>
          <p:nvPr/>
        </p:nvSpPr>
        <p:spPr>
          <a:xfrm>
            <a:off x="5750271" y="727969"/>
            <a:ext cx="2390552" cy="40011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/>
              <a:t>Correlazione di Ahn:</a:t>
            </a:r>
          </a:p>
        </p:txBody>
      </p:sp>
      <p:pic>
        <p:nvPicPr>
          <p:cNvPr id="23" name="Segnaposto contenuto 6">
            <a:extLst>
              <a:ext uri="{FF2B5EF4-FFF2-40B4-BE49-F238E27FC236}">
                <a16:creationId xmlns:a16="http://schemas.microsoft.com/office/drawing/2014/main" id="{8D7F2A73-961B-4928-890E-1DF15EA7C3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182" y="733949"/>
            <a:ext cx="2889073" cy="373665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A88619D-E3AD-4F58-8A34-6D012006772C}"/>
              </a:ext>
            </a:extLst>
          </p:cNvPr>
          <p:cNvSpPr txBox="1"/>
          <p:nvPr/>
        </p:nvSpPr>
        <p:spPr>
          <a:xfrm>
            <a:off x="5746335" y="2746344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23239A"/>
                </a:solidFill>
                <a:latin typeface="Roboto Slab"/>
              </a:rPr>
              <a:t>C</a:t>
            </a:r>
            <a:r>
              <a:rPr lang="it-IT" sz="1800" b="1" dirty="0">
                <a:solidFill>
                  <a:srgbClr val="23239A"/>
                </a:solidFill>
                <a:latin typeface="Roboto Slab"/>
              </a:rPr>
              <a:t>onfronto lunghezza di penetrazione getto con correlazione sperimentale</a:t>
            </a:r>
            <a:endParaRPr lang="it-IT" sz="2000" b="1" dirty="0">
              <a:solidFill>
                <a:srgbClr val="23239A"/>
              </a:solidFill>
              <a:latin typeface="Roboto Slab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467DAAD-C9DE-46A4-8BEE-BB1E771DC568}"/>
              </a:ext>
            </a:extLst>
          </p:cNvPr>
          <p:cNvSpPr txBox="1"/>
          <p:nvPr/>
        </p:nvSpPr>
        <p:spPr>
          <a:xfrm>
            <a:off x="5820225" y="3397737"/>
            <a:ext cx="2454711" cy="40011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/>
              <a:t>Correlazione di Costa: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7C14F2AE-B21E-4656-A934-BA8DB4F590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182" y="3384303"/>
            <a:ext cx="1887169" cy="374132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AE912E75-7F8B-4286-892D-6F0CCB2C30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97" y="3808498"/>
            <a:ext cx="6345785" cy="286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4955316-B6FD-4DF2-91EB-6AEE173D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1D2234F-F0C0-4A64-AF32-C25D5C2517A8}"/>
              </a:ext>
            </a:extLst>
          </p:cNvPr>
          <p:cNvSpPr txBox="1"/>
          <p:nvPr/>
        </p:nvSpPr>
        <p:spPr>
          <a:xfrm>
            <a:off x="93446" y="14896"/>
            <a:ext cx="119506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23239A"/>
                </a:solidFill>
              </a:rPr>
              <a:t>Scambio termico caso validazione: </a:t>
            </a:r>
          </a:p>
          <a:p>
            <a:r>
              <a:rPr lang="it-IT" sz="2800" dirty="0">
                <a:solidFill>
                  <a:srgbClr val="23239A"/>
                </a:solidFill>
              </a:rPr>
              <a:t>Analisi sensitività mesh e confronto </a:t>
            </a:r>
          </a:p>
          <a:p>
            <a:r>
              <a:rPr lang="it-IT" sz="2800" dirty="0">
                <a:solidFill>
                  <a:srgbClr val="23239A"/>
                </a:solidFill>
              </a:rPr>
              <a:t>con correlazione per cilindro solido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87C7DF-AB46-44D3-A8B6-BBC3A5D5A1D6}"/>
              </a:ext>
            </a:extLst>
          </p:cNvPr>
          <p:cNvSpPr txBox="1"/>
          <p:nvPr/>
        </p:nvSpPr>
        <p:spPr>
          <a:xfrm>
            <a:off x="7036086" y="14896"/>
            <a:ext cx="463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Correlazione di Kramers (cilindro):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CFA8345-4F64-451D-BD13-DA440AFCD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41" y="630832"/>
            <a:ext cx="3350692" cy="400083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60764E24-B354-4467-B54D-A3957D34B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86" y="1052216"/>
            <a:ext cx="4333245" cy="650552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608499BC-7A8C-4702-AC94-3E281E5AB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27" y="1726441"/>
            <a:ext cx="2901596" cy="41898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0ACBC457-D503-46ED-B351-13C401571D85}"/>
              </a:ext>
            </a:extLst>
          </p:cNvPr>
          <p:cNvSpPr/>
          <p:nvPr/>
        </p:nvSpPr>
        <p:spPr>
          <a:xfrm>
            <a:off x="7510511" y="1779772"/>
            <a:ext cx="386163" cy="275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7CB28A2-73D8-48FE-8220-38A10A14AAE2}"/>
              </a:ext>
            </a:extLst>
          </p:cNvPr>
          <p:cNvSpPr txBox="1"/>
          <p:nvPr/>
        </p:nvSpPr>
        <p:spPr>
          <a:xfrm>
            <a:off x="932155" y="5572344"/>
            <a:ext cx="5169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T ingresso acqua = 50 °C ; T ingresso aria = 15 °C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42921F-3B50-41F3-ACAC-BBED24A7C0C3}"/>
              </a:ext>
            </a:extLst>
          </p:cNvPr>
          <p:cNvSpPr txBox="1"/>
          <p:nvPr/>
        </p:nvSpPr>
        <p:spPr>
          <a:xfrm>
            <a:off x="7404617" y="2445945"/>
            <a:ext cx="412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Simulazione numerica (getto):</a:t>
            </a:r>
          </a:p>
        </p:txBody>
      </p:sp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D4F3CF7-5DC9-443E-BECC-94459BF76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548" y="2945429"/>
            <a:ext cx="2901596" cy="41898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69C3F1E7-A89B-481C-8280-85DB5C33355C}"/>
              </a:ext>
            </a:extLst>
          </p:cNvPr>
          <p:cNvSpPr/>
          <p:nvPr/>
        </p:nvSpPr>
        <p:spPr>
          <a:xfrm>
            <a:off x="7596264" y="2991616"/>
            <a:ext cx="386163" cy="275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9FEE60CA-4565-4471-9675-7A83A7F997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596" y="3020636"/>
            <a:ext cx="1013548" cy="297206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7CBB49D-ACFB-4115-9E2B-A29F3D9725AE}"/>
              </a:ext>
            </a:extLst>
          </p:cNvPr>
          <p:cNvSpPr txBox="1"/>
          <p:nvPr/>
        </p:nvSpPr>
        <p:spPr>
          <a:xfrm>
            <a:off x="7036086" y="3626038"/>
            <a:ext cx="4638050" cy="230832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/>
              <a:t>Principali differenze tra i due casi: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Velocità relativa tra le fasi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Diametro medio del getto che differisce dal diametro di ingresso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Superficie del getto frastagliata</a:t>
            </a:r>
          </a:p>
        </p:txBody>
      </p:sp>
      <p:pic>
        <p:nvPicPr>
          <p:cNvPr id="21" name="Immagine 20" descr="Immagine che contiene testo&#10;&#10;Descrizione generata automaticamente">
            <a:extLst>
              <a:ext uri="{FF2B5EF4-FFF2-40B4-BE49-F238E27FC236}">
                <a16:creationId xmlns:a16="http://schemas.microsoft.com/office/drawing/2014/main" id="{ADF14294-A8EE-4D4F-8D85-1FD1BFABD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259" y="544440"/>
            <a:ext cx="1286704" cy="655377"/>
          </a:xfrm>
          <a:prstGeom prst="rect">
            <a:avLst/>
          </a:prstGeom>
        </p:spPr>
      </p:pic>
      <p:pic>
        <p:nvPicPr>
          <p:cNvPr id="26" name="Segnaposto contenuto 4">
            <a:extLst>
              <a:ext uri="{FF2B5EF4-FFF2-40B4-BE49-F238E27FC236}">
                <a16:creationId xmlns:a16="http://schemas.microsoft.com/office/drawing/2014/main" id="{EEDCAB83-1EDF-4836-BA8D-D5C0CBF596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86" y="1610788"/>
            <a:ext cx="6241668" cy="374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72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E174D0-933D-403C-89BA-AD8F020C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B2DACD6-F1E2-44F1-96D6-71599B13E6C5}"/>
              </a:ext>
            </a:extLst>
          </p:cNvPr>
          <p:cNvSpPr txBox="1"/>
          <p:nvPr/>
        </p:nvSpPr>
        <p:spPr>
          <a:xfrm>
            <a:off x="93446" y="14896"/>
            <a:ext cx="1195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23239A"/>
                </a:solidFill>
              </a:rPr>
              <a:t>Scambio termico caso validazione: contorni di temperatura nel piano</a:t>
            </a:r>
          </a:p>
          <a:p>
            <a:pPr algn="ctr"/>
            <a:r>
              <a:rPr lang="it-IT" sz="3200" dirty="0">
                <a:solidFill>
                  <a:srgbClr val="23239A"/>
                </a:solidFill>
              </a:rPr>
              <a:t>di simmetria del getto e in un piano mediano del getto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022E26F-4BF5-4087-B027-D50D12F13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8" y="1092114"/>
            <a:ext cx="5860288" cy="5143946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EE0642EB-0640-4B42-A9B5-F37B3D869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12" y="1894041"/>
            <a:ext cx="4610500" cy="42523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2C4871F-799D-411D-A4B1-542C309C158B}"/>
              </a:ext>
            </a:extLst>
          </p:cNvPr>
          <p:cNvSpPr txBox="1"/>
          <p:nvPr/>
        </p:nvSpPr>
        <p:spPr>
          <a:xfrm>
            <a:off x="7940538" y="1262245"/>
            <a:ext cx="2565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Vettori velocità 3D</a:t>
            </a:r>
          </a:p>
        </p:txBody>
      </p:sp>
    </p:spTree>
    <p:extLst>
      <p:ext uri="{BB962C8B-B14F-4D97-AF65-F5344CB8AC3E}">
        <p14:creationId xmlns:p14="http://schemas.microsoft.com/office/powerpoint/2010/main" val="89349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59A422B-2872-4967-A080-FC2ABF48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8573D0-10EA-4DD3-A36F-0C36FD7827B1}"/>
              </a:ext>
            </a:extLst>
          </p:cNvPr>
          <p:cNvSpPr>
            <a:spLocks noGrp="1"/>
          </p:cNvSpPr>
          <p:nvPr/>
        </p:nvSpPr>
        <p:spPr>
          <a:xfrm>
            <a:off x="370950" y="630186"/>
            <a:ext cx="11673136" cy="639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Calcolo CFD parte 3.1: caso di studio </a:t>
            </a:r>
          </a:p>
          <a:p>
            <a:pPr>
              <a:spcBef>
                <a:spcPts val="300"/>
              </a:spcBef>
            </a:pP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  <a:p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A73AB50-D14F-4407-B413-95D0273DFED4}"/>
              </a:ext>
            </a:extLst>
          </p:cNvPr>
          <p:cNvSpPr txBox="1">
            <a:spLocks/>
          </p:cNvSpPr>
          <p:nvPr/>
        </p:nvSpPr>
        <p:spPr>
          <a:xfrm>
            <a:off x="457946" y="1600757"/>
            <a:ext cx="3936501" cy="2287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Parametri</a:t>
            </a:r>
            <a:r>
              <a:rPr lang="en-US" sz="2400" dirty="0"/>
              <a:t> caso di studio:</a:t>
            </a:r>
          </a:p>
          <a:p>
            <a:r>
              <a:rPr lang="en-US" sz="2400" dirty="0"/>
              <a:t>Velocità getto: 0.8 m/s</a:t>
            </a:r>
          </a:p>
          <a:p>
            <a:r>
              <a:rPr lang="en-US" sz="2400" dirty="0"/>
              <a:t>Velocità aria: 6 m/s</a:t>
            </a:r>
          </a:p>
          <a:p>
            <a:r>
              <a:rPr lang="en-US" sz="2400" dirty="0"/>
              <a:t>Diametro getto: 0.6 cm</a:t>
            </a:r>
          </a:p>
          <a:p>
            <a:pPr marL="0"/>
            <a:endParaRPr lang="en-US" sz="1800" dirty="0"/>
          </a:p>
          <a:p>
            <a:pPr marL="0"/>
            <a:endParaRPr lang="en-US" sz="1800" dirty="0"/>
          </a:p>
          <a:p>
            <a:pPr marL="0"/>
            <a:endParaRPr lang="en-US" sz="1800" dirty="0"/>
          </a:p>
          <a:p>
            <a:pPr marL="0"/>
            <a:endParaRPr lang="en-US" sz="1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529DA2-0325-42B8-A02C-4BFEF27336FC}"/>
              </a:ext>
            </a:extLst>
          </p:cNvPr>
          <p:cNvSpPr txBox="1"/>
          <p:nvPr/>
        </p:nvSpPr>
        <p:spPr>
          <a:xfrm>
            <a:off x="457946" y="4192608"/>
            <a:ext cx="4226594" cy="2542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Reynolds getto: 8600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Reynolds aria: 2500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Weber aria: 3.89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q (rapporto en. cinetiche): 14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0A1F84D-6283-4DDA-8B35-D5F55074A1E2}"/>
              </a:ext>
            </a:extLst>
          </p:cNvPr>
          <p:cNvSpPr txBox="1"/>
          <p:nvPr/>
        </p:nvSpPr>
        <p:spPr>
          <a:xfrm>
            <a:off x="457946" y="714339"/>
            <a:ext cx="9598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23239A"/>
                </a:solidFill>
                <a:cs typeface="Ebrima" panose="02000000000000000000" pitchFamily="2" charset="0"/>
              </a:rPr>
              <a:t>Getto liquido singolo in un flusso gassoso incrociato (caso di studio)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0AAD191-727E-4A6B-AC7C-6BEB1A973A0B}"/>
              </a:ext>
            </a:extLst>
          </p:cNvPr>
          <p:cNvSpPr txBox="1"/>
          <p:nvPr/>
        </p:nvSpPr>
        <p:spPr>
          <a:xfrm>
            <a:off x="457946" y="3732060"/>
            <a:ext cx="4265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Numeri adimensionali </a:t>
            </a:r>
            <a:r>
              <a:rPr lang="it-IT" sz="2400" dirty="0"/>
              <a:t>risultanti: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FDC5921A-DC9E-4AF2-B63E-CC122AD8A112}"/>
              </a:ext>
            </a:extLst>
          </p:cNvPr>
          <p:cNvSpPr/>
          <p:nvPr/>
        </p:nvSpPr>
        <p:spPr>
          <a:xfrm>
            <a:off x="5575024" y="3680611"/>
            <a:ext cx="5638054" cy="221664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C1957B6-C6E3-4CBD-93BF-429D4943FFC8}"/>
              </a:ext>
            </a:extLst>
          </p:cNvPr>
          <p:cNvSpPr txBox="1"/>
          <p:nvPr/>
        </p:nvSpPr>
        <p:spPr>
          <a:xfrm>
            <a:off x="5771048" y="1688953"/>
            <a:ext cx="5555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Analisi e validazione</a:t>
            </a:r>
            <a:r>
              <a:rPr lang="it-IT" sz="2400" dirty="0"/>
              <a:t> in termini di:</a:t>
            </a:r>
          </a:p>
          <a:p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b="1" dirty="0"/>
              <a:t>Traiettoria</a:t>
            </a:r>
            <a:r>
              <a:rPr lang="it-IT" sz="2400" dirty="0"/>
              <a:t> </a:t>
            </a:r>
            <a:r>
              <a:rPr lang="it-IT" sz="2400" b="1" dirty="0"/>
              <a:t>del getto </a:t>
            </a:r>
            <a:r>
              <a:rPr lang="it-IT" sz="2400" dirty="0"/>
              <a:t>nel piano (altezza, profondità)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5BB994FB-847D-4DC4-80D5-F2769A917461}"/>
              </a:ext>
            </a:extLst>
          </p:cNvPr>
          <p:cNvSpPr/>
          <p:nvPr/>
        </p:nvSpPr>
        <p:spPr>
          <a:xfrm>
            <a:off x="5535963" y="1572462"/>
            <a:ext cx="5544955" cy="176616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852E09C-D3E6-412E-878D-DB241DCE00CF}"/>
              </a:ext>
            </a:extLst>
          </p:cNvPr>
          <p:cNvSpPr txBox="1"/>
          <p:nvPr/>
        </p:nvSpPr>
        <p:spPr>
          <a:xfrm>
            <a:off x="5621573" y="4004101"/>
            <a:ext cx="5544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Analisi di convergenza della soluzione </a:t>
            </a:r>
            <a:r>
              <a:rPr lang="it-IT" sz="2400" dirty="0"/>
              <a:t>al variare delle dimensioni della cella utilizzata per discretizzare il dominio di calcolo</a:t>
            </a:r>
          </a:p>
        </p:txBody>
      </p:sp>
    </p:spTree>
    <p:extLst>
      <p:ext uri="{BB962C8B-B14F-4D97-AF65-F5344CB8AC3E}">
        <p14:creationId xmlns:p14="http://schemas.microsoft.com/office/powerpoint/2010/main" val="151456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73B5B61-23FA-4D5C-9412-1207CFCB1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B1B88F-6E29-4F51-A391-05A154174DFE}"/>
              </a:ext>
            </a:extLst>
          </p:cNvPr>
          <p:cNvSpPr txBox="1"/>
          <p:nvPr/>
        </p:nvSpPr>
        <p:spPr>
          <a:xfrm>
            <a:off x="460556" y="213065"/>
            <a:ext cx="8903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Calcolo CFD parte 3.2: caso di studio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A3C4C62-D5E9-48C7-A75A-43CBCC06772C}"/>
              </a:ext>
            </a:extLst>
          </p:cNvPr>
          <p:cNvSpPr txBox="1"/>
          <p:nvPr/>
        </p:nvSpPr>
        <p:spPr>
          <a:xfrm>
            <a:off x="460556" y="930337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Dominio di calcolo (vista dall’alto):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E63C443-4382-4031-84DE-BFBE6DCAD638}"/>
              </a:ext>
            </a:extLst>
          </p:cNvPr>
          <p:cNvSpPr txBox="1"/>
          <p:nvPr/>
        </p:nvSpPr>
        <p:spPr>
          <a:xfrm>
            <a:off x="8716726" y="1792112"/>
            <a:ext cx="306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Condizioni al contorno: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6417C4F-777A-4C42-9DBF-B3A68C55A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7" y="4174055"/>
            <a:ext cx="4886566" cy="158813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DA1B6E3-B0A6-40A5-842A-703356102D53}"/>
              </a:ext>
            </a:extLst>
          </p:cNvPr>
          <p:cNvSpPr txBox="1"/>
          <p:nvPr/>
        </p:nvSpPr>
        <p:spPr>
          <a:xfrm>
            <a:off x="394739" y="3728775"/>
            <a:ext cx="5246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Due diverse mesh da 2 500 000 e 5 000 000 celle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8A95FE1-2407-4EF2-BC10-C6709C43D589}"/>
              </a:ext>
            </a:extLst>
          </p:cNvPr>
          <p:cNvSpPr txBox="1"/>
          <p:nvPr/>
        </p:nvSpPr>
        <p:spPr>
          <a:xfrm>
            <a:off x="8461870" y="2264351"/>
            <a:ext cx="38029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Superficie superiore: no slip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Superficie inferiore: pressure outlet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Air inlet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Air outlet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Superficie laterale: simmetria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Superficie laterale: pressure outlet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Water inlet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881A75EF-2BF5-4E82-B38B-4A3178441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2" y="1392002"/>
            <a:ext cx="5020999" cy="1619272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DCC6E1C-ADDA-408F-90A9-06F69878A88E}"/>
              </a:ext>
            </a:extLst>
          </p:cNvPr>
          <p:cNvSpPr txBox="1"/>
          <p:nvPr/>
        </p:nvSpPr>
        <p:spPr>
          <a:xfrm>
            <a:off x="394739" y="2902555"/>
            <a:ext cx="6467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Altezze dominio: 12 cm, 15 cm (lunghezza di penetrazione ≈ 18 cm)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F66C915-7ED4-4290-AB23-BA3F9D0F9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04" y="1416761"/>
            <a:ext cx="2872989" cy="37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2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9A6E36-86AA-42E6-AFC9-773CF14F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3224FDC-1B1D-4311-85FB-B266F00DE957}"/>
              </a:ext>
            </a:extLst>
          </p:cNvPr>
          <p:cNvSpPr txBox="1"/>
          <p:nvPr/>
        </p:nvSpPr>
        <p:spPr>
          <a:xfrm>
            <a:off x="74110" y="524002"/>
            <a:ext cx="66035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23239A"/>
                </a:solidFill>
                <a:latin typeface="Roboto Slab"/>
              </a:rPr>
              <a:t>Confronto traiettoria getto con correlazione sperimentale</a:t>
            </a:r>
            <a:endParaRPr lang="it-IT" sz="2800" b="1" dirty="0">
              <a:solidFill>
                <a:srgbClr val="23239A"/>
              </a:solidFill>
              <a:latin typeface="Roboto Slab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24ED536-CB6F-4A3A-96B5-4ECDDB474DA0}"/>
              </a:ext>
            </a:extLst>
          </p:cNvPr>
          <p:cNvSpPr txBox="1"/>
          <p:nvPr/>
        </p:nvSpPr>
        <p:spPr>
          <a:xfrm>
            <a:off x="161000" y="41670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23239A"/>
                </a:solidFill>
                <a:cs typeface="Ebrima" panose="02000000000000000000" pitchFamily="2" charset="0"/>
              </a:rPr>
              <a:t>Calcolo CFD parte 3.3: caso di studio 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8069DDE-532C-4039-B33A-0F52D1407417}"/>
              </a:ext>
            </a:extLst>
          </p:cNvPr>
          <p:cNvSpPr txBox="1"/>
          <p:nvPr/>
        </p:nvSpPr>
        <p:spPr>
          <a:xfrm>
            <a:off x="279028" y="1675747"/>
            <a:ext cx="3085609" cy="46166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400" dirty="0"/>
              <a:t>Correlazione di Zheng: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C99BAA17-D9B7-46C0-9D39-17ED44333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97" y="1706524"/>
            <a:ext cx="3611257" cy="400109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E3B720B1-EA1E-43D4-8412-B9273B984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478" y="108741"/>
            <a:ext cx="3995400" cy="6612734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FF104FB-53E9-4C3B-BF98-3E0B3DAD043B}"/>
              </a:ext>
            </a:extLst>
          </p:cNvPr>
          <p:cNvSpPr txBox="1"/>
          <p:nvPr/>
        </p:nvSpPr>
        <p:spPr>
          <a:xfrm>
            <a:off x="7318478" y="4928552"/>
            <a:ext cx="2614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Altezza: 15 cm</a:t>
            </a:r>
          </a:p>
          <a:p>
            <a:endParaRPr lang="it-IT" dirty="0"/>
          </a:p>
          <a:p>
            <a:r>
              <a:rPr lang="it-IT" dirty="0"/>
              <a:t>Dimensione cella: 0.5 mm</a:t>
            </a:r>
          </a:p>
        </p:txBody>
      </p:sp>
      <p:pic>
        <p:nvPicPr>
          <p:cNvPr id="33" name="Segnaposto contenuto 4">
            <a:extLst>
              <a:ext uri="{FF2B5EF4-FFF2-40B4-BE49-F238E27FC236}">
                <a16:creationId xmlns:a16="http://schemas.microsoft.com/office/drawing/2014/main" id="{478749C1-FABF-4097-9A9F-C4B21B14F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10" y="2942695"/>
            <a:ext cx="5812855" cy="321160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7678E6-6AE0-4FBC-9598-22240D60971E}"/>
              </a:ext>
            </a:extLst>
          </p:cNvPr>
          <p:cNvSpPr txBox="1"/>
          <p:nvPr/>
        </p:nvSpPr>
        <p:spPr>
          <a:xfrm>
            <a:off x="2198098" y="2604142"/>
            <a:ext cx="246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Storia della convergenza</a:t>
            </a:r>
          </a:p>
        </p:txBody>
      </p:sp>
    </p:spTree>
    <p:extLst>
      <p:ext uri="{BB962C8B-B14F-4D97-AF65-F5344CB8AC3E}">
        <p14:creationId xmlns:p14="http://schemas.microsoft.com/office/powerpoint/2010/main" val="3634031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4955316-B6FD-4DF2-91EB-6AEE173D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1D2234F-F0C0-4A64-AF32-C25D5C2517A8}"/>
              </a:ext>
            </a:extLst>
          </p:cNvPr>
          <p:cNvSpPr txBox="1"/>
          <p:nvPr/>
        </p:nvSpPr>
        <p:spPr>
          <a:xfrm>
            <a:off x="93446" y="14896"/>
            <a:ext cx="1195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23239A"/>
                </a:solidFill>
              </a:rPr>
              <a:t>Scambio termico caso di studio: </a:t>
            </a:r>
          </a:p>
          <a:p>
            <a:r>
              <a:rPr lang="it-IT" sz="2000" dirty="0">
                <a:solidFill>
                  <a:srgbClr val="23239A"/>
                </a:solidFill>
              </a:rPr>
              <a:t>Analisi sensitività mesh e confronto </a:t>
            </a:r>
          </a:p>
          <a:p>
            <a:r>
              <a:rPr lang="it-IT" sz="2000" dirty="0">
                <a:solidFill>
                  <a:srgbClr val="23239A"/>
                </a:solidFill>
              </a:rPr>
              <a:t>con correlazione per cilindro solido</a:t>
            </a: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60764E24-B354-4467-B54D-A3957D34B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24" y="1079851"/>
            <a:ext cx="4333245" cy="650552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608499BC-7A8C-4702-AC94-3E281E5AB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38" y="1741869"/>
            <a:ext cx="2901596" cy="41898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0ACBC457-D503-46ED-B351-13C401571D85}"/>
              </a:ext>
            </a:extLst>
          </p:cNvPr>
          <p:cNvSpPr/>
          <p:nvPr/>
        </p:nvSpPr>
        <p:spPr>
          <a:xfrm>
            <a:off x="7155405" y="1791180"/>
            <a:ext cx="386163" cy="275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7CB28A2-73D8-48FE-8220-38A10A14AAE2}"/>
              </a:ext>
            </a:extLst>
          </p:cNvPr>
          <p:cNvSpPr txBox="1"/>
          <p:nvPr/>
        </p:nvSpPr>
        <p:spPr>
          <a:xfrm>
            <a:off x="474441" y="5887853"/>
            <a:ext cx="468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 ingresso acqua = 50 °C ; T ingresso aria = 15 °C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A42921F-3B50-41F3-ACAC-BBED24A7C0C3}"/>
              </a:ext>
            </a:extLst>
          </p:cNvPr>
          <p:cNvSpPr txBox="1"/>
          <p:nvPr/>
        </p:nvSpPr>
        <p:spPr>
          <a:xfrm>
            <a:off x="4455367" y="2642343"/>
            <a:ext cx="3668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Simulazione numerica (getto):</a:t>
            </a:r>
          </a:p>
        </p:txBody>
      </p:sp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D4F3CF7-5DC9-443E-BECC-94459BF76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40" y="2447509"/>
            <a:ext cx="2901596" cy="41898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69C3F1E7-A89B-481C-8280-85DB5C33355C}"/>
              </a:ext>
            </a:extLst>
          </p:cNvPr>
          <p:cNvSpPr/>
          <p:nvPr/>
        </p:nvSpPr>
        <p:spPr>
          <a:xfrm>
            <a:off x="8135056" y="2514217"/>
            <a:ext cx="386163" cy="275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7CBB49D-ACFB-4115-9E2B-A29F3D9725AE}"/>
              </a:ext>
            </a:extLst>
          </p:cNvPr>
          <p:cNvSpPr txBox="1"/>
          <p:nvPr/>
        </p:nvSpPr>
        <p:spPr>
          <a:xfrm>
            <a:off x="6272160" y="3701365"/>
            <a:ext cx="4638050" cy="267765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/>
              <a:t>Principali differenze tra i due casi: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Velocità relativa tra le fasi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Diametro medio del getto che differisce dal diametro di ingresso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Superficie del getto frastagliata</a:t>
            </a:r>
          </a:p>
          <a:p>
            <a:pPr marL="342900" indent="-342900">
              <a:buFontTx/>
              <a:buChar char="-"/>
            </a:pPr>
            <a:r>
              <a:rPr lang="it-IT" sz="2400" dirty="0"/>
              <a:t>Traiettoria curva del getto</a:t>
            </a:r>
          </a:p>
        </p:txBody>
      </p:sp>
      <p:pic>
        <p:nvPicPr>
          <p:cNvPr id="21" name="Immagine 20" descr="Immagine che contiene testo&#10;&#10;Descrizione generata automaticamente">
            <a:extLst>
              <a:ext uri="{FF2B5EF4-FFF2-40B4-BE49-F238E27FC236}">
                <a16:creationId xmlns:a16="http://schemas.microsoft.com/office/drawing/2014/main" id="{ADF14294-A8EE-4D4F-8D85-1FD1BFABD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370" y="544921"/>
            <a:ext cx="1286704" cy="65537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7D1C1C8-E034-437C-BF9F-D24C0E293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8766" y="83694"/>
            <a:ext cx="4333245" cy="40893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A802FEE-9D50-4B0E-99FB-3F08E72B28A9}"/>
              </a:ext>
            </a:extLst>
          </p:cNvPr>
          <p:cNvSpPr txBox="1"/>
          <p:nvPr/>
        </p:nvSpPr>
        <p:spPr>
          <a:xfrm>
            <a:off x="10451599" y="98626"/>
            <a:ext cx="174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(cilindro solido)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504E203B-9E31-47D5-A707-D39ED143E3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02" y="457311"/>
            <a:ext cx="6327848" cy="710151"/>
          </a:xfrm>
          <a:prstGeom prst="rect">
            <a:avLst/>
          </a:prstGeom>
        </p:spPr>
      </p:pic>
      <p:pic>
        <p:nvPicPr>
          <p:cNvPr id="24" name="Immagine 23" descr="Immagine che contiene testo&#10;&#10;Descrizione generata automaticamente">
            <a:extLst>
              <a:ext uri="{FF2B5EF4-FFF2-40B4-BE49-F238E27FC236}">
                <a16:creationId xmlns:a16="http://schemas.microsoft.com/office/drawing/2014/main" id="{750FEACB-DAC1-44F5-A239-AA56FD98F2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58" y="1798036"/>
            <a:ext cx="909176" cy="306645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A7E54296-EE7C-406A-B394-7651C0E77E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683" y="2498766"/>
            <a:ext cx="1042077" cy="306110"/>
          </a:xfrm>
          <a:prstGeom prst="rect">
            <a:avLst/>
          </a:prstGeom>
        </p:spPr>
      </p:pic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21592747-2DDB-4425-9152-FD62EF5FB878}"/>
              </a:ext>
            </a:extLst>
          </p:cNvPr>
          <p:cNvSpPr/>
          <p:nvPr/>
        </p:nvSpPr>
        <p:spPr>
          <a:xfrm>
            <a:off x="8123548" y="3020617"/>
            <a:ext cx="386163" cy="275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Immagine 27" descr="Immagine che contiene testo&#10;&#10;Descrizione generata automaticamente">
            <a:extLst>
              <a:ext uri="{FF2B5EF4-FFF2-40B4-BE49-F238E27FC236}">
                <a16:creationId xmlns:a16="http://schemas.microsoft.com/office/drawing/2014/main" id="{ED6FA698-E262-4BA3-AA3C-821D05DC5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40" y="3041952"/>
            <a:ext cx="2901596" cy="41898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2" name="Immagine 31" descr="Immagine che contiene testo&#10;&#10;Descrizione generata automaticamente">
            <a:extLst>
              <a:ext uri="{FF2B5EF4-FFF2-40B4-BE49-F238E27FC236}">
                <a16:creationId xmlns:a16="http://schemas.microsoft.com/office/drawing/2014/main" id="{234C8677-ADAB-47A7-BD1F-4D792E6630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362" y="3058625"/>
            <a:ext cx="903801" cy="371724"/>
          </a:xfrm>
          <a:prstGeom prst="rect">
            <a:avLst/>
          </a:prstGeom>
        </p:spPr>
      </p:pic>
      <p:pic>
        <p:nvPicPr>
          <p:cNvPr id="34" name="Immagine 33" descr="Immagine che contiene natura&#10;&#10;Descrizione generata automaticamente">
            <a:extLst>
              <a:ext uri="{FF2B5EF4-FFF2-40B4-BE49-F238E27FC236}">
                <a16:creationId xmlns:a16="http://schemas.microsoft.com/office/drawing/2014/main" id="{EAFA3F2E-57C5-4BBE-8B23-7B294F1C92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90" y="1276150"/>
            <a:ext cx="2077296" cy="45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8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DE155620-5B0A-4EF1-AD17-65942CA4F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71" y="3480750"/>
            <a:ext cx="4353833" cy="337725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A1308CB-6003-4F9E-84D6-9513012A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D62BA8-2A84-4263-88CB-E3961300B10E}"/>
              </a:ext>
            </a:extLst>
          </p:cNvPr>
          <p:cNvSpPr txBox="1"/>
          <p:nvPr/>
        </p:nvSpPr>
        <p:spPr>
          <a:xfrm>
            <a:off x="108751" y="81892"/>
            <a:ext cx="8094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23239A"/>
                </a:solidFill>
                <a:cs typeface="Ebrima" panose="02000000000000000000" pitchFamily="2" charset="0"/>
              </a:rPr>
              <a:t>Calcolo CFD parte 3.4: studio interazioni tra più getti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70622E1-AF9C-4260-98C5-B13BBA8D5405}"/>
              </a:ext>
            </a:extLst>
          </p:cNvPr>
          <p:cNvSpPr txBox="1"/>
          <p:nvPr/>
        </p:nvSpPr>
        <p:spPr>
          <a:xfrm>
            <a:off x="8186512" y="128997"/>
            <a:ext cx="3177473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/>
              <a:t>Due tipi di disposizione dei getti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08D7CE9-BD6C-466E-9C04-E3C4F42DE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914" y="882763"/>
            <a:ext cx="3006476" cy="259798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0B337ED-0A1D-45AC-AA13-E237933FA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5" y="1067429"/>
            <a:ext cx="3112866" cy="276992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75B79FE-4572-4A45-86B3-6EEDFF323B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605" y="605112"/>
            <a:ext cx="1260519" cy="2961608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7436D7C-41C3-4D6B-A694-8894F21AB9B6}"/>
              </a:ext>
            </a:extLst>
          </p:cNvPr>
          <p:cNvSpPr txBox="1"/>
          <p:nvPr/>
        </p:nvSpPr>
        <p:spPr>
          <a:xfrm>
            <a:off x="161119" y="698097"/>
            <a:ext cx="328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Disposizione sfalsata (staggered)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1D03737-0371-431F-9A94-5D496F1E712B}"/>
              </a:ext>
            </a:extLst>
          </p:cNvPr>
          <p:cNvSpPr txBox="1"/>
          <p:nvPr/>
        </p:nvSpPr>
        <p:spPr>
          <a:xfrm>
            <a:off x="6862271" y="651604"/>
            <a:ext cx="29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Disposizione in linea (in line)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18AA40-9EF6-40B9-B20B-F3B91FAD53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60" y="3819033"/>
            <a:ext cx="3530375" cy="3038967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95ADF688-0330-4546-B6DD-88EB936BAB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236" y="710827"/>
            <a:ext cx="2139606" cy="276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00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CE67D0C-D891-4B84-8D9B-63CE646C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889F297-219A-4941-8607-C6A60406322C}"/>
              </a:ext>
            </a:extLst>
          </p:cNvPr>
          <p:cNvSpPr txBox="1"/>
          <p:nvPr/>
        </p:nvSpPr>
        <p:spPr>
          <a:xfrm>
            <a:off x="108751" y="81892"/>
            <a:ext cx="11849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23239A"/>
                </a:solidFill>
                <a:cs typeface="Ebrima" panose="02000000000000000000" pitchFamily="2" charset="0"/>
              </a:rPr>
              <a:t>Calcolo CFD parte 3.4: studio scambio termico con interazioni tra più getti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B757230-C1FB-42AF-AFFE-D38945722149}"/>
              </a:ext>
            </a:extLst>
          </p:cNvPr>
          <p:cNvSpPr txBox="1"/>
          <p:nvPr/>
        </p:nvSpPr>
        <p:spPr>
          <a:xfrm>
            <a:off x="5541154" y="834165"/>
            <a:ext cx="2839382" cy="1404106"/>
          </a:xfrm>
          <a:prstGeom prst="rect">
            <a:avLst/>
          </a:prstGeom>
          <a:ln w="28575">
            <a:solidFill>
              <a:srgbClr val="F7B257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Parametri: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Diametro getti 6 mm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Velocità getti 0.8 m/s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Velocità aria 4 m/s</a:t>
            </a:r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0BC7D234-1EF2-499E-837E-3656942CE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79" y="2380882"/>
            <a:ext cx="6693222" cy="380851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4230148-EC44-42E5-9AC6-7DA69B117662}"/>
                  </a:ext>
                </a:extLst>
              </p:cNvPr>
              <p:cNvSpPr txBox="1"/>
              <p:nvPr/>
            </p:nvSpPr>
            <p:spPr>
              <a:xfrm>
                <a:off x="8460004" y="1099142"/>
                <a:ext cx="3584082" cy="698204"/>
              </a:xfrm>
              <a:prstGeom prst="rect">
                <a:avLst/>
              </a:prstGeom>
              <a:noFill/>
              <a:ln w="19050">
                <a:solidFill>
                  <a:srgbClr val="23239A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𝑐𝑜𝑚𝑝𝑙𝑒𝑠𝑠𝑖𝑣𝑜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𝑗𝑒𝑡</m:t>
                              </m:r>
                              <m:r>
                                <a:rPr lang="it-IT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𝑠𝑖𝑛𝑔𝑜𝑙𝑜</m:t>
                              </m:r>
                            </m:sub>
                          </m:sSub>
                          <m:r>
                            <a:rPr lang="it-IT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numero</m:t>
                          </m:r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getti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4230148-EC44-42E5-9AC6-7DA69B117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004" y="1099142"/>
                <a:ext cx="3584082" cy="698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23239A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magine 12">
            <a:extLst>
              <a:ext uri="{FF2B5EF4-FFF2-40B4-BE49-F238E27FC236}">
                <a16:creationId xmlns:a16="http://schemas.microsoft.com/office/drawing/2014/main" id="{840D55B7-B097-471C-8530-27EC4B7E8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1" y="834165"/>
            <a:ext cx="2415749" cy="518967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5BBC042-16F1-49CA-8243-F16AC40E3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896" y="834165"/>
            <a:ext cx="2997866" cy="5188285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D05B894-086D-4B59-8BC3-8F1025F1B3CD}"/>
              </a:ext>
            </a:extLst>
          </p:cNvPr>
          <p:cNvSpPr txBox="1"/>
          <p:nvPr/>
        </p:nvSpPr>
        <p:spPr>
          <a:xfrm>
            <a:off x="701336" y="525149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In linea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4622EB4-6281-46AC-8469-01EDB12751C7}"/>
              </a:ext>
            </a:extLst>
          </p:cNvPr>
          <p:cNvSpPr txBox="1"/>
          <p:nvPr/>
        </p:nvSpPr>
        <p:spPr>
          <a:xfrm>
            <a:off x="4383216" y="525149"/>
            <a:ext cx="90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sfalsata</a:t>
            </a:r>
          </a:p>
        </p:txBody>
      </p:sp>
    </p:spTree>
    <p:extLst>
      <p:ext uri="{BB962C8B-B14F-4D97-AF65-F5344CB8AC3E}">
        <p14:creationId xmlns:p14="http://schemas.microsoft.com/office/powerpoint/2010/main" val="3499157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398A10-C2D4-4E6F-9226-E5296096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6F3DF3-70AB-48DE-A00C-19F5C3D1D314}"/>
              </a:ext>
            </a:extLst>
          </p:cNvPr>
          <p:cNvSpPr txBox="1"/>
          <p:nvPr/>
        </p:nvSpPr>
        <p:spPr>
          <a:xfrm>
            <a:off x="171265" y="-56459"/>
            <a:ext cx="1184947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23239A"/>
                </a:solidFill>
                <a:cs typeface="Ebrima" panose="02000000000000000000" pitchFamily="2" charset="0"/>
              </a:rPr>
              <a:t>Calcolo CFD parte 3.4: studio scambio termico con interazioni tra più getti</a:t>
            </a:r>
          </a:p>
          <a:p>
            <a:r>
              <a:rPr lang="it-IT" sz="2400" b="1" dirty="0">
                <a:solidFill>
                  <a:srgbClr val="23239A"/>
                </a:solidFill>
                <a:cs typeface="Ebrima" panose="02000000000000000000" pitchFamily="2" charset="0"/>
              </a:rPr>
              <a:t>Profili di temperatura in corrispondenza di un ipotetico quarto getto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3EE38BD-61AD-4830-B39D-B6A85E499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4" y="1522519"/>
            <a:ext cx="3716012" cy="3973936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862E4BE-E0A2-4E64-8CC7-00C78D298409}"/>
              </a:ext>
            </a:extLst>
          </p:cNvPr>
          <p:cNvCxnSpPr/>
          <p:nvPr/>
        </p:nvCxnSpPr>
        <p:spPr>
          <a:xfrm>
            <a:off x="183534" y="5335480"/>
            <a:ext cx="43766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51529C6F-079C-4D6F-9165-FD8CA5E1F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53" y="923834"/>
            <a:ext cx="5350435" cy="26723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C1B7BA2-73A9-4912-B191-1A5B56CE1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15" y="3683962"/>
            <a:ext cx="5217773" cy="262550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BE241E5-7CB5-4FF1-BCB5-73D8E29B1039}"/>
              </a:ext>
            </a:extLst>
          </p:cNvPr>
          <p:cNvSpPr txBox="1"/>
          <p:nvPr/>
        </p:nvSpPr>
        <p:spPr>
          <a:xfrm>
            <a:off x="4460464" y="1581546"/>
            <a:ext cx="2014078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Rapporto </a:t>
            </a:r>
          </a:p>
          <a:p>
            <a:pPr algn="ctr"/>
            <a:r>
              <a:rPr lang="it-IT" b="1" dirty="0"/>
              <a:t>passo-diametro = 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749FAC3-A323-48F4-A440-F7184A2EB5FE}"/>
              </a:ext>
            </a:extLst>
          </p:cNvPr>
          <p:cNvSpPr txBox="1"/>
          <p:nvPr/>
        </p:nvSpPr>
        <p:spPr>
          <a:xfrm>
            <a:off x="4560226" y="4447160"/>
            <a:ext cx="2014078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/>
              <a:t>Rapporto </a:t>
            </a:r>
          </a:p>
          <a:p>
            <a:pPr algn="ctr"/>
            <a:r>
              <a:rPr lang="it-IT" b="1" dirty="0"/>
              <a:t>passo-diametro = 8</a:t>
            </a:r>
          </a:p>
        </p:txBody>
      </p:sp>
    </p:spTree>
    <p:extLst>
      <p:ext uri="{BB962C8B-B14F-4D97-AF65-F5344CB8AC3E}">
        <p14:creationId xmlns:p14="http://schemas.microsoft.com/office/powerpoint/2010/main" val="206641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2</a:t>
            </a:fld>
            <a:endParaRPr lang="it-IT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501363A-188E-4714-943F-23784939C6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234399"/>
              </p:ext>
            </p:extLst>
          </p:nvPr>
        </p:nvGraphicFramePr>
        <p:xfrm>
          <a:off x="1737728" y="1004888"/>
          <a:ext cx="8657359" cy="484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Segnaposto contenuto 3">
            <a:extLst>
              <a:ext uri="{FF2B5EF4-FFF2-40B4-BE49-F238E27FC236}">
                <a16:creationId xmlns:a16="http://schemas.microsoft.com/office/drawing/2014/main" id="{4B00DED1-709C-4E4A-80E7-B572E42BA5C1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7825947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Table of </a:t>
            </a:r>
            <a:r>
              <a:rPr lang="en-GB" sz="3200" b="1" dirty="0">
                <a:solidFill>
                  <a:srgbClr val="23239A"/>
                </a:solidFill>
                <a:cs typeface="Ebrima" panose="02000000000000000000" pitchFamily="2" charset="0"/>
              </a:rPr>
              <a:t>Contents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731D7B9D-408B-4EBE-B49C-62E5C1EFA41B}"/>
              </a:ext>
            </a:extLst>
          </p:cNvPr>
          <p:cNvSpPr/>
          <p:nvPr/>
        </p:nvSpPr>
        <p:spPr>
          <a:xfrm>
            <a:off x="1796913" y="5036442"/>
            <a:ext cx="638026" cy="638026"/>
          </a:xfrm>
          <a:prstGeom prst="ellipse">
            <a:avLst/>
          </a:prstGeom>
          <a:gradFill flip="none" rotWithShape="1">
            <a:gsLst>
              <a:gs pos="44000">
                <a:prstClr val="white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prstClr>
              </a:gs>
              <a:gs pos="100000">
                <a:srgbClr val="E7890B"/>
              </a:gs>
            </a:gsLst>
            <a:path path="circle">
              <a:fillToRect l="50000" t="50000" r="50000" b="50000"/>
            </a:path>
            <a:tileRect/>
          </a:gradFill>
          <a:ln w="31750" cap="flat" cmpd="sng" algn="ctr">
            <a:solidFill>
              <a:srgbClr val="E7890B"/>
            </a:solidFill>
            <a:prstDash val="solid"/>
            <a:miter lim="800000"/>
          </a:ln>
          <a:effectLst/>
        </p:spPr>
        <p:style>
          <a:lnRef idx="1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92136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681F318-C55A-4F7E-9E83-760C3D6C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037836-78B5-4502-977D-BF0BA9858FB3}"/>
              </a:ext>
            </a:extLst>
          </p:cNvPr>
          <p:cNvSpPr txBox="1"/>
          <p:nvPr/>
        </p:nvSpPr>
        <p:spPr>
          <a:xfrm>
            <a:off x="171265" y="136525"/>
            <a:ext cx="118494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23239A"/>
                </a:solidFill>
                <a:cs typeface="Ebrima" panose="02000000000000000000" pitchFamily="2" charset="0"/>
              </a:rPr>
              <a:t>Conclusioni:</a:t>
            </a:r>
          </a:p>
          <a:p>
            <a:endParaRPr lang="it-IT" sz="2800" b="1" dirty="0">
              <a:solidFill>
                <a:srgbClr val="23239A"/>
              </a:solidFill>
              <a:cs typeface="Ebrima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b="1" dirty="0">
              <a:cs typeface="Ebrima" panose="02000000000000000000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FE847C-98F4-4128-8C7E-B877A9CE4F20}"/>
              </a:ext>
            </a:extLst>
          </p:cNvPr>
          <p:cNvSpPr txBox="1"/>
          <p:nvPr/>
        </p:nvSpPr>
        <p:spPr>
          <a:xfrm>
            <a:off x="310718" y="1287262"/>
            <a:ext cx="1189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Lo scambio termico realizzato da un getto liquido immerso in un crossflow è stato valutato attraverso calcoli CFD multifase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958F4F-0B8F-4797-A0B9-F40EE8205347}"/>
              </a:ext>
            </a:extLst>
          </p:cNvPr>
          <p:cNvSpPr txBox="1"/>
          <p:nvPr/>
        </p:nvSpPr>
        <p:spPr>
          <a:xfrm>
            <a:off x="328768" y="2277613"/>
            <a:ext cx="11700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E’ stato valutato l’effetto delle interazioni tra più getti sullo scambio termico per due diverse configurazioni e si è trovato</a:t>
            </a:r>
          </a:p>
          <a:p>
            <a:r>
              <a:rPr lang="it-IT" dirty="0"/>
              <a:t>      che la configurazione sfalsata permette un maggiore scambio termico</a:t>
            </a:r>
          </a:p>
          <a:p>
            <a:r>
              <a:rPr lang="it-IT" dirty="0"/>
              <a:t>      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548E08E-15CF-4FF3-A288-AC2AE2E681B6}"/>
              </a:ext>
            </a:extLst>
          </p:cNvPr>
          <p:cNvSpPr txBox="1"/>
          <p:nvPr/>
        </p:nvSpPr>
        <p:spPr>
          <a:xfrm>
            <a:off x="310718" y="3289863"/>
            <a:ext cx="725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Lo studio numerico di questo fenomeno presenta numerose complessità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9DBFBF-8A6E-43AA-8D96-DA1A9790941D}"/>
              </a:ext>
            </a:extLst>
          </p:cNvPr>
          <p:cNvSpPr txBox="1"/>
          <p:nvPr/>
        </p:nvSpPr>
        <p:spPr>
          <a:xfrm>
            <a:off x="328768" y="4394447"/>
            <a:ext cx="11405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 prossimo passo per una caratterizzazione esaustiva di questo scambiatore potrebbe essere un’ analisi sperimentale</a:t>
            </a:r>
          </a:p>
        </p:txBody>
      </p:sp>
    </p:spTree>
    <p:extLst>
      <p:ext uri="{BB962C8B-B14F-4D97-AF65-F5344CB8AC3E}">
        <p14:creationId xmlns:p14="http://schemas.microsoft.com/office/powerpoint/2010/main" val="2691438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DB840F"/>
            </a:gs>
            <a:gs pos="0">
              <a:srgbClr val="F9C177"/>
            </a:gs>
            <a:gs pos="59000">
              <a:srgbClr val="EC992A"/>
            </a:gs>
            <a:gs pos="97000">
              <a:srgbClr val="E7890B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3">
            <a:extLst>
              <a:ext uri="{FF2B5EF4-FFF2-40B4-BE49-F238E27FC236}">
                <a16:creationId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391571" y="5770781"/>
            <a:ext cx="11780108" cy="483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latin typeface="Fira Sans" panose="020B0503050000020004" pitchFamily="34" charset="0"/>
              </a:rPr>
              <a:t>Caratterizzazione CFD di uno scambiatore di calore a getti liquidi</a:t>
            </a:r>
          </a:p>
        </p:txBody>
      </p:sp>
      <p:sp>
        <p:nvSpPr>
          <p:cNvPr id="3" name="Segnaposto contenuto 3">
            <a:extLst>
              <a:ext uri="{FF2B5EF4-FFF2-40B4-BE49-F238E27FC236}">
                <a16:creationId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391572" y="6301132"/>
            <a:ext cx="11780108" cy="483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latin typeface="Fira Sans" panose="020B0503050000020004" pitchFamily="34" charset="0"/>
              </a:rPr>
              <a:t>Federico Balleari</a:t>
            </a:r>
          </a:p>
        </p:txBody>
      </p:sp>
    </p:spTree>
    <p:extLst>
      <p:ext uri="{BB962C8B-B14F-4D97-AF65-F5344CB8AC3E}">
        <p14:creationId xmlns:p14="http://schemas.microsoft.com/office/powerpoint/2010/main" val="76471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523B2FC-D402-4130-994E-4F25376E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BE3C8C2-2AC4-4454-8C02-5CC4FBF2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SUPEHR 19 – Savona (Italy) 4th – 6th September 2019</a:t>
            </a:r>
            <a:endParaRPr lang="it-IT" dirty="0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1F729F42-B77E-4151-9FE6-A71AD254B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7" y="258445"/>
            <a:ext cx="3720463" cy="58380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791535A-3160-4976-A751-4B5B074EB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92" y="3090993"/>
            <a:ext cx="7086520" cy="326535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A77F8D9-D378-4715-8DF5-572941A7C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85" y="258445"/>
            <a:ext cx="5788334" cy="28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8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364984" y="28357"/>
            <a:ext cx="8512686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Analisi preliminare: fisica del getto liquido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87D77FA-42CF-4234-BCB9-253C19C68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2" y="911284"/>
            <a:ext cx="3551959" cy="27943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E90BC2-F3DA-42D2-A49C-0F55BCF9E739}"/>
              </a:ext>
            </a:extLst>
          </p:cNvPr>
          <p:cNvSpPr txBox="1"/>
          <p:nvPr/>
        </p:nvSpPr>
        <p:spPr>
          <a:xfrm>
            <a:off x="972874" y="711229"/>
            <a:ext cx="3758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Roboto Slab"/>
              </a:rPr>
              <a:t>Regimi rottura caso laminare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147B244-6BD2-4DFD-8DBC-7685CF0A6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4" y="3819049"/>
            <a:ext cx="4155394" cy="250566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091D4AD-DE2D-4E81-B320-36F7F61362B3}"/>
              </a:ext>
            </a:extLst>
          </p:cNvPr>
          <p:cNvSpPr txBox="1"/>
          <p:nvPr/>
        </p:nvSpPr>
        <p:spPr>
          <a:xfrm>
            <a:off x="845753" y="3532976"/>
            <a:ext cx="3616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Roboto Slab"/>
              </a:rPr>
              <a:t>Regimi rottura caso turbolento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166B07-F996-456B-9D15-E8DA460E2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287" y="911284"/>
            <a:ext cx="5509957" cy="4505920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7D649150-1DA0-4116-A0C6-CFFF913A43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86" y="5341900"/>
            <a:ext cx="1874682" cy="10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72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1D10E4C7-8206-8949-88EE-952FB5F1AC5F}"/>
              </a:ext>
            </a:extLst>
          </p:cNvPr>
          <p:cNvSpPr>
            <a:spLocks noGrp="1"/>
          </p:cNvSpPr>
          <p:nvPr/>
        </p:nvSpPr>
        <p:spPr>
          <a:xfrm>
            <a:off x="498149" y="34752"/>
            <a:ext cx="7825947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Scelta parametri progettuali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1844A13-53BA-49AA-BA98-21E5C31D9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00" y="34752"/>
            <a:ext cx="4408419" cy="339424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792A276-E37D-4682-85D4-AB39EA48E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00" y="3384702"/>
            <a:ext cx="4178902" cy="343854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EC7A0CD-268D-4E83-9862-EF783B2CEF18}"/>
              </a:ext>
            </a:extLst>
          </p:cNvPr>
          <p:cNvSpPr txBox="1"/>
          <p:nvPr/>
        </p:nvSpPr>
        <p:spPr>
          <a:xfrm>
            <a:off x="413514" y="865320"/>
            <a:ext cx="590249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23239A"/>
                </a:solidFill>
                <a:effectLst/>
                <a:uLnTx/>
                <a:uFillTx/>
                <a:latin typeface="Calibri" panose="020F0502020204030204"/>
                <a:ea typeface="+mn-ea"/>
                <a:cs typeface="Ebrima" panose="02000000000000000000" pitchFamily="2" charset="0"/>
              </a:rPr>
              <a:t>I principali parametri del getto (diametro, velocità) e </a:t>
            </a:r>
            <a:r>
              <a:rPr lang="it-IT" sz="2000" b="1" dirty="0">
                <a:solidFill>
                  <a:srgbClr val="23239A"/>
                </a:solidFill>
                <a:latin typeface="Calibri" panose="020F0502020204030204"/>
                <a:cs typeface="Ebrima" panose="02000000000000000000" pitchFamily="2" charset="0"/>
              </a:rPr>
              <a:t>del flusso d’aria incrociato sono stati scelti cercando di ottimizzare:</a:t>
            </a:r>
            <a:endParaRPr lang="it-IT" sz="2000" b="1" dirty="0">
              <a:solidFill>
                <a:srgbClr val="FFC000"/>
              </a:solidFill>
              <a:latin typeface="Calibri" panose="020F0502020204030204"/>
              <a:cs typeface="Ebrima" panose="02000000000000000000" pitchFamily="2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Ebrima" panose="02000000000000000000" pitchFamily="2" charset="0"/>
              </a:rPr>
              <a:t>Il numero di vasche e il loro peso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>
                <a:latin typeface="Calibri" panose="020F0502020204030204"/>
                <a:cs typeface="Ebrima" panose="02000000000000000000" pitchFamily="2" charset="0"/>
              </a:rPr>
              <a:t>La profondità dello scambiatore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Ebrima" panose="02000000000000000000" pitchFamily="2" charset="0"/>
              </a:rPr>
              <a:t>Il rapporto tra le portate e quindi il</a:t>
            </a:r>
            <a:r>
              <a:rPr lang="it-IT" dirty="0">
                <a:latin typeface="Calibri" panose="020F0502020204030204"/>
                <a:cs typeface="Ebrima" panose="02000000000000000000" pitchFamily="2" charset="0"/>
              </a:rPr>
              <a:t> consumo di acqua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Ebrima" panose="02000000000000000000" pitchFamily="2" charset="0"/>
              </a:rPr>
              <a:t>L’ efficacia dello scambiatore a realizzare un </a:t>
            </a:r>
            <a:r>
              <a:rPr kumimoji="0" lang="el-GR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Ebrima" panose="02000000000000000000" pitchFamily="2" charset="0"/>
              </a:rPr>
              <a:t>Δ</a:t>
            </a:r>
            <a:r>
              <a:rPr kumimoji="0" lang="it-IT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Ebrima" panose="02000000000000000000" pitchFamily="2" charset="0"/>
              </a:rPr>
              <a:t>T = 15°C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Ebrima" panose="02000000000000000000" pitchFamily="2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0AD0F4-4DB8-4897-B2E6-F63E81FE3BCE}"/>
              </a:ext>
            </a:extLst>
          </p:cNvPr>
          <p:cNvSpPr txBox="1"/>
          <p:nvPr/>
        </p:nvSpPr>
        <p:spPr>
          <a:xfrm>
            <a:off x="668662" y="3521282"/>
            <a:ext cx="50355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Diametro getto = 6 mm</a:t>
            </a:r>
          </a:p>
          <a:p>
            <a:endParaRPr lang="it-IT" sz="2000" b="1" dirty="0"/>
          </a:p>
          <a:p>
            <a:r>
              <a:rPr lang="it-IT" sz="2000" b="1" dirty="0"/>
              <a:t>Velocità getto = 0.8 m/s</a:t>
            </a:r>
          </a:p>
          <a:p>
            <a:endParaRPr lang="it-IT" sz="2000" b="1" dirty="0"/>
          </a:p>
          <a:p>
            <a:r>
              <a:rPr lang="it-IT" sz="2000" b="1" dirty="0"/>
              <a:t>Velocità flusso incrociato indisturbato = 6 m/s</a:t>
            </a: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A96E092B-FCE4-4BB4-BCCE-AE6E96DE6F13}"/>
              </a:ext>
            </a:extLst>
          </p:cNvPr>
          <p:cNvSpPr/>
          <p:nvPr/>
        </p:nvSpPr>
        <p:spPr>
          <a:xfrm>
            <a:off x="2719936" y="3024132"/>
            <a:ext cx="745725" cy="497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3048BD6-EEAD-4B65-93D7-235A09A98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4" y="5297220"/>
            <a:ext cx="7150082" cy="749278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06190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C435BC-929E-491B-A545-8766E016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350D5A-0912-4E4C-BC0E-55C55656B27E}"/>
              </a:ext>
            </a:extLst>
          </p:cNvPr>
          <p:cNvSpPr>
            <a:spLocks noGrp="1"/>
          </p:cNvSpPr>
          <p:nvPr/>
        </p:nvSpPr>
        <p:spPr>
          <a:xfrm>
            <a:off x="604681" y="273409"/>
            <a:ext cx="7825947" cy="749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CFD: equazioni e modelli utilizzati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7FBADAE-9712-4F8C-8102-60F31D0ECD47}"/>
              </a:ext>
            </a:extLst>
          </p:cNvPr>
          <p:cNvSpPr txBox="1"/>
          <p:nvPr/>
        </p:nvSpPr>
        <p:spPr>
          <a:xfrm>
            <a:off x="1899822" y="1074264"/>
            <a:ext cx="3557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Equazioni di Navier-Stokes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7518EF0-B039-43AA-8E84-2486BDE5C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8" y="1587506"/>
            <a:ext cx="5532373" cy="2394610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13" name="Immagine 12" descr="Immagine che contiene testo, orologio&#10;&#10;Descrizione generata automaticamente">
            <a:extLst>
              <a:ext uri="{FF2B5EF4-FFF2-40B4-BE49-F238E27FC236}">
                <a16:creationId xmlns:a16="http://schemas.microsoft.com/office/drawing/2014/main" id="{78C765A6-5378-44C1-9F58-14D30D716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199" y="4905445"/>
            <a:ext cx="4976291" cy="97544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783DCAF-C111-4EB0-BA7C-CEC384B419FC}"/>
              </a:ext>
            </a:extLst>
          </p:cNvPr>
          <p:cNvSpPr txBox="1"/>
          <p:nvPr/>
        </p:nvSpPr>
        <p:spPr>
          <a:xfrm>
            <a:off x="1234537" y="4212948"/>
            <a:ext cx="537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Reynolds averaged Navier-Stokes (RANS)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F50453B-DBF1-4304-9B06-ED308F645ACF}"/>
              </a:ext>
            </a:extLst>
          </p:cNvPr>
          <p:cNvSpPr txBox="1"/>
          <p:nvPr/>
        </p:nvSpPr>
        <p:spPr>
          <a:xfrm>
            <a:off x="7987089" y="4977667"/>
            <a:ext cx="3096617" cy="83099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dirty="0"/>
              <a:t>Modello di turbolenza:</a:t>
            </a:r>
          </a:p>
          <a:p>
            <a:pPr algn="ctr"/>
            <a:r>
              <a:rPr lang="it-IT" sz="2400" b="1" dirty="0"/>
              <a:t>k-omega SST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0E055BC-C8A4-4A2B-BCF4-35C19BF6C138}"/>
              </a:ext>
            </a:extLst>
          </p:cNvPr>
          <p:cNvSpPr txBox="1"/>
          <p:nvPr/>
        </p:nvSpPr>
        <p:spPr>
          <a:xfrm>
            <a:off x="8179099" y="1305096"/>
            <a:ext cx="2931123" cy="83099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Modello multifase:</a:t>
            </a:r>
          </a:p>
          <a:p>
            <a:pPr algn="ctr"/>
            <a:r>
              <a:rPr lang="it-IT" sz="2400" b="1" dirty="0"/>
              <a:t>Volume of fluid (VOF)</a:t>
            </a: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F90C9767-7593-444F-AC5E-79201141C711}"/>
              </a:ext>
            </a:extLst>
          </p:cNvPr>
          <p:cNvSpPr/>
          <p:nvPr/>
        </p:nvSpPr>
        <p:spPr>
          <a:xfrm>
            <a:off x="6915704" y="5193419"/>
            <a:ext cx="568171" cy="399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Immagine 20" descr="Immagine che contiene testo&#10;&#10;Descrizione generata automaticamente">
            <a:extLst>
              <a:ext uri="{FF2B5EF4-FFF2-40B4-BE49-F238E27FC236}">
                <a16:creationId xmlns:a16="http://schemas.microsoft.com/office/drawing/2014/main" id="{EC187D25-8F06-435D-BA1F-2B85EA8D8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40" y="2324330"/>
            <a:ext cx="5307401" cy="9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2764279-E3BA-4764-9909-01DC07D3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9BB3613-A557-4DBB-8440-0FCF75265927}"/>
              </a:ext>
            </a:extLst>
          </p:cNvPr>
          <p:cNvSpPr>
            <a:spLocks noGrp="1"/>
          </p:cNvSpPr>
          <p:nvPr/>
        </p:nvSpPr>
        <p:spPr>
          <a:xfrm>
            <a:off x="304771" y="292835"/>
            <a:ext cx="11673136" cy="1218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Validazione calcolo CFD parte 1: </a:t>
            </a:r>
          </a:p>
          <a:p>
            <a:r>
              <a:rPr lang="it-IT" sz="3000" b="1" dirty="0">
                <a:solidFill>
                  <a:srgbClr val="23239A"/>
                </a:solidFill>
                <a:cs typeface="Ebrima" panose="02000000000000000000" pitchFamily="2" charset="0"/>
              </a:rPr>
              <a:t>Analisi scambio termico di un cilindro solido in un flusso incrociato</a:t>
            </a:r>
          </a:p>
          <a:p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pic>
        <p:nvPicPr>
          <p:cNvPr id="6" name="Immagine 5" descr="Immagine che contiene materiale da costruzione, pietra&#10;&#10;Descrizione generata automaticamente">
            <a:extLst>
              <a:ext uri="{FF2B5EF4-FFF2-40B4-BE49-F238E27FC236}">
                <a16:creationId xmlns:a16="http://schemas.microsoft.com/office/drawing/2014/main" id="{639D1E60-5864-43E1-A683-522083DF3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3" y="1723171"/>
            <a:ext cx="4135360" cy="268443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DB11A9F-F49E-4F1E-AB99-BF4521812EA6}"/>
              </a:ext>
            </a:extLst>
          </p:cNvPr>
          <p:cNvSpPr txBox="1"/>
          <p:nvPr/>
        </p:nvSpPr>
        <p:spPr>
          <a:xfrm>
            <a:off x="5765830" y="2975781"/>
            <a:ext cx="2701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Condizioni al contorno</a:t>
            </a:r>
            <a:r>
              <a:rPr lang="it-IT" sz="2000" dirty="0"/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D106E99-C015-4C09-9936-5F6C40408750}"/>
              </a:ext>
            </a:extLst>
          </p:cNvPr>
          <p:cNvSpPr txBox="1"/>
          <p:nvPr/>
        </p:nvSpPr>
        <p:spPr>
          <a:xfrm>
            <a:off x="5763719" y="1510875"/>
            <a:ext cx="6141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/>
              <a:t>Dominio di calcolo</a:t>
            </a:r>
            <a:r>
              <a:rPr lang="it-IT" dirty="0"/>
              <a:t>: </a:t>
            </a:r>
            <a:r>
              <a:rPr lang="it-IT" sz="2000" dirty="0"/>
              <a:t>parallelepipedo bucato da un cilindro</a:t>
            </a:r>
          </a:p>
          <a:p>
            <a:pPr algn="ctr"/>
            <a:r>
              <a:rPr lang="it-IT" sz="2000" dirty="0"/>
              <a:t>con diametro = diametro getto (6 mm)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6230B31-2047-4331-9090-36EFA63C1E39}"/>
              </a:ext>
            </a:extLst>
          </p:cNvPr>
          <p:cNvSpPr txBox="1"/>
          <p:nvPr/>
        </p:nvSpPr>
        <p:spPr>
          <a:xfrm>
            <a:off x="8336201" y="2456284"/>
            <a:ext cx="35577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Superficie superiore: no slip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Superficie inferiore: free slip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Air inlet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Air outlet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Superfici laterali: free slip wall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76A9FC29-0BF4-42AE-AB48-92D9EF599722}"/>
              </a:ext>
            </a:extLst>
          </p:cNvPr>
          <p:cNvSpPr/>
          <p:nvPr/>
        </p:nvSpPr>
        <p:spPr>
          <a:xfrm>
            <a:off x="4980373" y="1510875"/>
            <a:ext cx="568805" cy="373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BBBD7252-F171-4CCB-9E19-F39E60868CA8}"/>
              </a:ext>
            </a:extLst>
          </p:cNvPr>
          <p:cNvSpPr/>
          <p:nvPr/>
        </p:nvSpPr>
        <p:spPr>
          <a:xfrm>
            <a:off x="4980372" y="2989023"/>
            <a:ext cx="568805" cy="373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26B5EC8B-A05F-4207-A72E-3F9B84C18003}"/>
              </a:ext>
            </a:extLst>
          </p:cNvPr>
          <p:cNvSpPr/>
          <p:nvPr/>
        </p:nvSpPr>
        <p:spPr>
          <a:xfrm>
            <a:off x="4980371" y="4280358"/>
            <a:ext cx="568805" cy="3736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AE88BBB-26BE-4546-A129-9A2915C39362}"/>
              </a:ext>
            </a:extLst>
          </p:cNvPr>
          <p:cNvSpPr txBox="1"/>
          <p:nvPr/>
        </p:nvSpPr>
        <p:spPr>
          <a:xfrm>
            <a:off x="5805284" y="4267116"/>
            <a:ext cx="456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Mesh utilizzata: </a:t>
            </a:r>
            <a:r>
              <a:rPr lang="it-IT" sz="2000" dirty="0"/>
              <a:t>tetraedri , inflation layer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E5AB38B-8204-4618-9C03-873E2915CF15}"/>
              </a:ext>
            </a:extLst>
          </p:cNvPr>
          <p:cNvSpPr txBox="1"/>
          <p:nvPr/>
        </p:nvSpPr>
        <p:spPr>
          <a:xfrm>
            <a:off x="1182785" y="5158180"/>
            <a:ext cx="4224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Risultati in termini di scambio termico</a:t>
            </a:r>
          </a:p>
          <a:p>
            <a:r>
              <a:rPr lang="it-IT" sz="2000" b="1" dirty="0"/>
              <a:t>aria-cilindro (ΔT aria cilindro = 35 °C):</a:t>
            </a:r>
            <a:endParaRPr lang="it-IT" sz="20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C8EA442-F6F4-4B5B-96E1-8141D236AFDB}"/>
              </a:ext>
            </a:extLst>
          </p:cNvPr>
          <p:cNvSpPr txBox="1"/>
          <p:nvPr/>
        </p:nvSpPr>
        <p:spPr>
          <a:xfrm>
            <a:off x="5726241" y="5204508"/>
            <a:ext cx="4160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errore relativo rispetto a correlazioni</a:t>
            </a:r>
          </a:p>
          <a:p>
            <a:pPr algn="ctr"/>
            <a:r>
              <a:rPr lang="it-IT" sz="2000" b="1" dirty="0"/>
              <a:t>sperimentali &lt; 5 %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D42F91BA-00B5-4B1E-AA03-7A1AFF1615F0}"/>
              </a:ext>
            </a:extLst>
          </p:cNvPr>
          <p:cNvSpPr/>
          <p:nvPr/>
        </p:nvSpPr>
        <p:spPr>
          <a:xfrm>
            <a:off x="5555094" y="5204508"/>
            <a:ext cx="4502987" cy="70788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04F97C0-43F3-47D5-BACE-ED8E9EA1C3FB}"/>
              </a:ext>
            </a:extLst>
          </p:cNvPr>
          <p:cNvSpPr txBox="1"/>
          <p:nvPr/>
        </p:nvSpPr>
        <p:spPr>
          <a:xfrm>
            <a:off x="2018655" y="6154670"/>
            <a:ext cx="7415171" cy="461665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/>
              <a:t>Diametro cilindro = 6 mm,   Velocità aria = 0.85 m/s; 6 m/s</a:t>
            </a:r>
          </a:p>
        </p:txBody>
      </p:sp>
    </p:spTree>
    <p:extLst>
      <p:ext uri="{BB962C8B-B14F-4D97-AF65-F5344CB8AC3E}">
        <p14:creationId xmlns:p14="http://schemas.microsoft.com/office/powerpoint/2010/main" val="35392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59A422B-2872-4967-A080-FC2ABF48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8573D0-10EA-4DD3-A36F-0C36FD7827B1}"/>
              </a:ext>
            </a:extLst>
          </p:cNvPr>
          <p:cNvSpPr>
            <a:spLocks noGrp="1"/>
          </p:cNvSpPr>
          <p:nvPr/>
        </p:nvSpPr>
        <p:spPr>
          <a:xfrm>
            <a:off x="370950" y="630186"/>
            <a:ext cx="11673136" cy="639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Fira Sans" panose="020B0503050000020004" pitchFamily="34" charset="0"/>
              <a:buNone/>
              <a:defRPr sz="2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557185" marR="0" indent="-214303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Fira Sans" panose="020B0503050000020004" pitchFamily="34" charset="0"/>
              <a:buChar char="–"/>
              <a:tabLst/>
              <a:defRPr sz="16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Validazione calcolo CFD parte 2.1: </a:t>
            </a:r>
          </a:p>
          <a:p>
            <a:pPr>
              <a:spcBef>
                <a:spcPts val="300"/>
              </a:spcBef>
            </a:pPr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  <a:p>
            <a:endParaRPr lang="it-IT" sz="3200" b="1" dirty="0">
              <a:solidFill>
                <a:srgbClr val="23239A"/>
              </a:solidFill>
              <a:cs typeface="Ebrima" panose="02000000000000000000" pitchFamily="2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A73AB50-D14F-4407-B413-95D0273DFED4}"/>
              </a:ext>
            </a:extLst>
          </p:cNvPr>
          <p:cNvSpPr txBox="1">
            <a:spLocks/>
          </p:cNvSpPr>
          <p:nvPr/>
        </p:nvSpPr>
        <p:spPr>
          <a:xfrm>
            <a:off x="457946" y="1600757"/>
            <a:ext cx="3936501" cy="2287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Parametri</a:t>
            </a:r>
            <a:r>
              <a:rPr lang="en-US" sz="2400" dirty="0"/>
              <a:t> caso di validazione:</a:t>
            </a:r>
          </a:p>
          <a:p>
            <a:r>
              <a:rPr lang="en-US" sz="2400" dirty="0"/>
              <a:t>Velocità getto: 0.15 m/s</a:t>
            </a:r>
          </a:p>
          <a:p>
            <a:r>
              <a:rPr lang="en-US" sz="2400" dirty="0"/>
              <a:t>Velocità aria: 0.85 m/s</a:t>
            </a:r>
          </a:p>
          <a:p>
            <a:r>
              <a:rPr lang="en-US" sz="2400" dirty="0"/>
              <a:t>Diametro getto: 1 cm</a:t>
            </a:r>
          </a:p>
          <a:p>
            <a:pPr marL="0"/>
            <a:endParaRPr lang="en-US" sz="1800" dirty="0"/>
          </a:p>
          <a:p>
            <a:pPr marL="0"/>
            <a:endParaRPr lang="en-US" sz="1800" dirty="0"/>
          </a:p>
          <a:p>
            <a:pPr marL="0"/>
            <a:endParaRPr lang="en-US" sz="1800" dirty="0"/>
          </a:p>
          <a:p>
            <a:pPr marL="0"/>
            <a:endParaRPr lang="en-US" sz="18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529DA2-0325-42B8-A02C-4BFEF27336FC}"/>
              </a:ext>
            </a:extLst>
          </p:cNvPr>
          <p:cNvSpPr txBox="1"/>
          <p:nvPr/>
        </p:nvSpPr>
        <p:spPr>
          <a:xfrm>
            <a:off x="457946" y="4192608"/>
            <a:ext cx="4226594" cy="2542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Reynolds getto: 2700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Reynolds aria: 600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Weber aria: 0.13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q (rapporto en. cinetiche): 25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0A1F84D-6283-4DDA-8B35-D5F55074A1E2}"/>
              </a:ext>
            </a:extLst>
          </p:cNvPr>
          <p:cNvSpPr txBox="1"/>
          <p:nvPr/>
        </p:nvSpPr>
        <p:spPr>
          <a:xfrm>
            <a:off x="370949" y="884639"/>
            <a:ext cx="95986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23239A"/>
                </a:solidFill>
                <a:cs typeface="Ebrima" panose="02000000000000000000" pitchFamily="2" charset="0"/>
              </a:rPr>
              <a:t>Getto liquido singolo in un flusso gassoso incrociato (caso di validazione)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0AAD191-727E-4A6B-AC7C-6BEB1A973A0B}"/>
              </a:ext>
            </a:extLst>
          </p:cNvPr>
          <p:cNvSpPr txBox="1"/>
          <p:nvPr/>
        </p:nvSpPr>
        <p:spPr>
          <a:xfrm>
            <a:off x="457946" y="3732060"/>
            <a:ext cx="4265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Numeri adimensionali </a:t>
            </a:r>
            <a:r>
              <a:rPr lang="it-IT" sz="2400" dirty="0"/>
              <a:t>risultanti: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FDC5921A-DC9E-4AF2-B63E-CC122AD8A112}"/>
              </a:ext>
            </a:extLst>
          </p:cNvPr>
          <p:cNvSpPr/>
          <p:nvPr/>
        </p:nvSpPr>
        <p:spPr>
          <a:xfrm>
            <a:off x="5535963" y="4015259"/>
            <a:ext cx="5638054" cy="221664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C1957B6-C6E3-4CBD-93BF-429D4943FFC8}"/>
              </a:ext>
            </a:extLst>
          </p:cNvPr>
          <p:cNvSpPr txBox="1"/>
          <p:nvPr/>
        </p:nvSpPr>
        <p:spPr>
          <a:xfrm>
            <a:off x="5771048" y="1688953"/>
            <a:ext cx="55555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Validazione</a:t>
            </a:r>
            <a:r>
              <a:rPr lang="it-IT" sz="2400" dirty="0"/>
              <a:t> in termini di:</a:t>
            </a:r>
          </a:p>
          <a:p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b="1" dirty="0"/>
              <a:t>Traiettoria</a:t>
            </a:r>
            <a:r>
              <a:rPr lang="it-IT" sz="2400" dirty="0"/>
              <a:t> </a:t>
            </a:r>
            <a:r>
              <a:rPr lang="it-IT" sz="2400" b="1" dirty="0"/>
              <a:t>del getto </a:t>
            </a:r>
            <a:r>
              <a:rPr lang="it-IT" sz="2400" dirty="0"/>
              <a:t>nel piano (altezza, profondità)</a:t>
            </a:r>
          </a:p>
          <a:p>
            <a:pPr marL="285750" indent="-285750">
              <a:buFontTx/>
              <a:buChar char="-"/>
            </a:pPr>
            <a:r>
              <a:rPr lang="it-IT" sz="2400" b="1" dirty="0"/>
              <a:t>Stima del punto di rottura </a:t>
            </a:r>
            <a:r>
              <a:rPr lang="it-IT" sz="2400" dirty="0"/>
              <a:t>del getto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5BB994FB-847D-4DC4-80D5-F2769A917461}"/>
              </a:ext>
            </a:extLst>
          </p:cNvPr>
          <p:cNvSpPr/>
          <p:nvPr/>
        </p:nvSpPr>
        <p:spPr>
          <a:xfrm>
            <a:off x="5535963" y="1572461"/>
            <a:ext cx="5638054" cy="2216641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852E09C-D3E6-412E-878D-DB241DCE00CF}"/>
              </a:ext>
            </a:extLst>
          </p:cNvPr>
          <p:cNvSpPr txBox="1"/>
          <p:nvPr/>
        </p:nvSpPr>
        <p:spPr>
          <a:xfrm>
            <a:off x="5535963" y="4287896"/>
            <a:ext cx="5544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Analisi di convergenza della soluzione </a:t>
            </a:r>
            <a:r>
              <a:rPr lang="it-IT" sz="2400" dirty="0"/>
              <a:t>al variare delle dimensioni della cella utilizzata per discretizzare il dominio di calcolo</a:t>
            </a:r>
          </a:p>
        </p:txBody>
      </p:sp>
    </p:spTree>
    <p:extLst>
      <p:ext uri="{BB962C8B-B14F-4D97-AF65-F5344CB8AC3E}">
        <p14:creationId xmlns:p14="http://schemas.microsoft.com/office/powerpoint/2010/main" val="93430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73B5B61-23FA-4D5C-9412-1207CFCB1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CB-980D-4EC0-98AA-B3E25AEB3E44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B1B88F-6E29-4F51-A391-05A154174DFE}"/>
              </a:ext>
            </a:extLst>
          </p:cNvPr>
          <p:cNvSpPr txBox="1"/>
          <p:nvPr/>
        </p:nvSpPr>
        <p:spPr>
          <a:xfrm>
            <a:off x="460556" y="213065"/>
            <a:ext cx="8903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23239A"/>
                </a:solidFill>
                <a:cs typeface="Ebrima" panose="02000000000000000000" pitchFamily="2" charset="0"/>
              </a:rPr>
              <a:t>Validazione calcolo CFD parte 2.2: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A3C4C62-D5E9-48C7-A75A-43CBCC06772C}"/>
              </a:ext>
            </a:extLst>
          </p:cNvPr>
          <p:cNvSpPr txBox="1"/>
          <p:nvPr/>
        </p:nvSpPr>
        <p:spPr>
          <a:xfrm>
            <a:off x="460556" y="930337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Dominio di calcolo (vista dall’alto):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9F1E5EE-6E9F-44B8-BA66-8146A748F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6" y="1432964"/>
            <a:ext cx="4901557" cy="184705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24BADEE-96FA-4607-8331-E0B02326C66C}"/>
              </a:ext>
            </a:extLst>
          </p:cNvPr>
          <p:cNvSpPr txBox="1"/>
          <p:nvPr/>
        </p:nvSpPr>
        <p:spPr>
          <a:xfrm>
            <a:off x="556780" y="1392002"/>
            <a:ext cx="4355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Tre diverse altezze: 15 cm, 25 cm, 40 cm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E63C443-4382-4031-84DE-BFBE6DCAD638}"/>
              </a:ext>
            </a:extLst>
          </p:cNvPr>
          <p:cNvSpPr txBox="1"/>
          <p:nvPr/>
        </p:nvSpPr>
        <p:spPr>
          <a:xfrm>
            <a:off x="8716726" y="1792112"/>
            <a:ext cx="306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Condizioni al contorno: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6417C4F-777A-4C42-9DBF-B3A68C55A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7" y="4174055"/>
            <a:ext cx="4886566" cy="1588133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DA1B6E3-B0A6-40A5-842A-703356102D53}"/>
              </a:ext>
            </a:extLst>
          </p:cNvPr>
          <p:cNvSpPr txBox="1"/>
          <p:nvPr/>
        </p:nvSpPr>
        <p:spPr>
          <a:xfrm>
            <a:off x="394739" y="3728775"/>
            <a:ext cx="5452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Quattro diverse mesh da 550 000 a 4 000 000 celle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8A95FE1-2407-4EF2-BC10-C6709C43D589}"/>
              </a:ext>
            </a:extLst>
          </p:cNvPr>
          <p:cNvSpPr txBox="1"/>
          <p:nvPr/>
        </p:nvSpPr>
        <p:spPr>
          <a:xfrm>
            <a:off x="8461870" y="2264351"/>
            <a:ext cx="38029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Superficie superiore: no slip 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Superficie inferiore: pressure outlet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Air inlet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Air outlet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Superficie laterale: simmetria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Superficie laterale: pressure outlet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Water inlet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E49B5E0-E28C-4BD7-9569-A573E6CF7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98" y="976119"/>
            <a:ext cx="2602672" cy="46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6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1144</Words>
  <Application>Microsoft Office PowerPoint</Application>
  <PresentationFormat>Widescreen</PresentationFormat>
  <Paragraphs>204</Paragraphs>
  <Slides>21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Fira Sans</vt:lpstr>
      <vt:lpstr>Fira Sans Light</vt:lpstr>
      <vt:lpstr>Roboto Slab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Iacopo</dc:creator>
  <cp:lastModifiedBy>Federico Balleari</cp:lastModifiedBy>
  <cp:revision>53</cp:revision>
  <dcterms:created xsi:type="dcterms:W3CDTF">2019-11-06T13:50:11Z</dcterms:created>
  <dcterms:modified xsi:type="dcterms:W3CDTF">2021-10-26T17:59:36Z</dcterms:modified>
</cp:coreProperties>
</file>