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2"/>
  </p:notesMasterIdLst>
  <p:sldIdLst>
    <p:sldId id="258" r:id="rId2"/>
    <p:sldId id="260" r:id="rId3"/>
    <p:sldId id="259" r:id="rId4"/>
    <p:sldId id="263" r:id="rId5"/>
    <p:sldId id="265" r:id="rId6"/>
    <p:sldId id="264" r:id="rId7"/>
    <p:sldId id="266" r:id="rId8"/>
    <p:sldId id="267" r:id="rId9"/>
    <p:sldId id="268" r:id="rId10"/>
    <p:sldId id="276" r:id="rId11"/>
    <p:sldId id="277" r:id="rId12"/>
    <p:sldId id="272" r:id="rId13"/>
    <p:sldId id="273" r:id="rId14"/>
    <p:sldId id="274" r:id="rId15"/>
    <p:sldId id="278" r:id="rId16"/>
    <p:sldId id="282" r:id="rId17"/>
    <p:sldId id="283" r:id="rId18"/>
    <p:sldId id="284" r:id="rId19"/>
    <p:sldId id="279" r:id="rId20"/>
    <p:sldId id="285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85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pos="7015" userDrawn="1">
          <p15:clr>
            <a:srgbClr val="A4A3A4"/>
          </p15:clr>
        </p15:guide>
        <p15:guide id="4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7F9"/>
    <a:srgbClr val="364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1" y="48"/>
      </p:cViewPr>
      <p:guideLst>
        <p:guide pos="3885"/>
        <p:guide pos="665"/>
        <p:guide pos="7015"/>
        <p:guide orient="horz" pos="2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CD3FE-0606-4A53-B6FA-6D419E29716A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A338D-DCFE-491A-9CA3-01558836F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41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A338D-DCFE-491A-9CA3-01558836FA0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46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A338D-DCFE-491A-9CA3-01558836FA0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93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55D891-F589-49FC-BF99-F2B79AA4B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16C92FE-084B-4FC9-ABEE-4CAE348ED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51C3E2-97CB-46B3-A120-5CE39F6B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69F7B7-9C93-45F8-A413-DB8A2E86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30B8F3-2F73-460B-9362-8B984E8F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40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53EFBE-A14B-400E-A524-DA05A895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65EC3A-8092-4ACA-BC21-FBAB95CB6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8AE151-D946-40B5-A697-5D46D453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8D9E96-0D16-4443-8528-500C19F6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FE8DA2-25FD-42EF-B863-401E9864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22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907131C-7AC6-4E32-9658-9DD49BBF0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BB61E4-CBEE-4DC8-9C0A-00B0F53B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2FEF5B-AD13-487F-A5A8-B546EFEE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8AAD66-6046-4A54-BD37-C9D8E7C2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251F1F-352E-49F4-AC94-1C3226E1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22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40BDB-3A1A-4151-BF32-FEB1862C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E6F7D5-AB61-40EE-8EFA-21379CD0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DA7732-54D3-4B68-A7C1-DC4CA2D96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90931D-A111-4186-BFC9-6BBA2DD9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DC4A67-7193-4F05-9BC2-520DB625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75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FF55D0-7641-4CAD-A305-E19DD73A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4F8262-662F-482A-AD13-A0383AF9F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0DBB96-CB04-4DBF-8CBC-E2D41C64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C67E04-84D5-4216-B518-8A0FA090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B0BB9C-CA3B-442A-A79D-F1A5E09F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7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66213B-B7C0-4E79-B8A2-6846765C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B0939-E5E1-4875-ABC1-74154E774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9458298-D64A-4A89-AD9B-15DAF3DFF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81BC99-F0DF-4ECE-9050-D505EB7B1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4D904A-18B9-4A89-AF57-9EB0FA16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552765-DCD3-45C1-BEA3-0F22FA6F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46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A1C5EE-E64B-47F7-8033-D074DDBB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5845E5-1839-4B2F-B853-D7DC4BE3D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ED1D1B-2987-40E1-BD5F-C819CDDFE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2C1A30E-AAD6-4A3E-9C80-B7F1D1238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CE5D22-7D4E-46D6-B0AC-5857063FC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3B061D2-9F55-43E1-8D1F-CE2796F1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F2531FF-1B22-4D8D-8D2E-EDF77D1E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E94F831-B9E7-4405-B41A-1C0BB4CD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52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3C409D-D869-4C35-8E9D-6EFC0D7A6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48E223-B4DB-42C4-9FEA-BD6CB2AB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5E1406-2DAA-4739-A197-131CDC44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65FF0E-A05E-4887-ADA1-BF0F3339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56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5E66142-5C55-47D6-97A1-6DAAC2F2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7A197F-FEEC-46BD-8B2E-71860F1A8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C6C7EF-34F7-4DC5-ADB6-4F5E4F46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94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10BF2F-B10F-4705-8F3E-6EFB2F25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CCA2DC-A524-49E3-85CD-68A7F6B29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A770FA-6F2F-4AC6-8422-38E862E73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4F22EE-D815-4E23-A92E-ADA709B3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4BE966-1BDE-47CE-9C26-BC6ABD839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406601-C3C6-433F-BD24-22C9685B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4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0BF79-2CD4-4656-85E3-CD3A347C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E603374-3C01-4B92-B5EC-132F2CA78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3A4966-5868-46B2-BE55-20E7EA168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FBB42F-B2ED-4EC2-81F3-4DF15FD5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D3F98D-C077-420A-A5D8-86D7BFCE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00DC41-DCEA-405D-BF05-62CA2886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92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461757A-EEBA-43EE-95FB-D4F7AAF1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5881FA-5C7C-41A3-A5F9-BEF997306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18DC6C-F186-4DD6-A7F5-436A5400B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C5A1-054B-423C-88DA-B25D6E6360C1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57FB6C-0308-4DDB-8402-B03711E3B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3C4561-54DF-48E2-BB3D-41ECDFF3E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52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1.wdp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1.wdp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microsoft.com/office/2007/relationships/hdphoto" Target="../media/hdphoto1.wdp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373201" y="112881"/>
            <a:ext cx="1364974" cy="159038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4807990" y="717843"/>
            <a:ext cx="257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Scuola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Politecnica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743171" y="1218839"/>
            <a:ext cx="870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Dipartimento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Ingegneria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Civile, Chimica e Ambientale (DICCA)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CDF154-B4B7-4C62-86C0-155D2911D108}"/>
              </a:ext>
            </a:extLst>
          </p:cNvPr>
          <p:cNvSpPr txBox="1"/>
          <p:nvPr/>
        </p:nvSpPr>
        <p:spPr>
          <a:xfrm>
            <a:off x="2670311" y="2287794"/>
            <a:ext cx="6851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42AF6D-D26E-4CA1-B98D-171A51218A26}"/>
              </a:ext>
            </a:extLst>
          </p:cNvPr>
          <p:cNvSpPr txBox="1"/>
          <p:nvPr/>
        </p:nvSpPr>
        <p:spPr>
          <a:xfrm>
            <a:off x="1055685" y="4627322"/>
            <a:ext cx="490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Relatori: 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Prof.ssa Roberta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Campardelli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Prof.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Oscar </a:t>
            </a:r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Pralits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EBE39EC-71CF-4A7D-9E4B-20BAD1937AA9}"/>
              </a:ext>
            </a:extLst>
          </p:cNvPr>
          <p:cNvSpPr/>
          <p:nvPr/>
        </p:nvSpPr>
        <p:spPr>
          <a:xfrm>
            <a:off x="7202078" y="5752878"/>
            <a:ext cx="3934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Candidato: 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 accademico 2019-2020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76367" y="1782598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olo 1">
            <a:extLst>
              <a:ext uri="{FF2B5EF4-FFF2-40B4-BE49-F238E27FC236}">
                <a16:creationId xmlns:a16="http://schemas.microsoft.com/office/drawing/2014/main" id="{1B8D6393-3F5D-4614-BE88-E7A59112FB4F}"/>
              </a:ext>
            </a:extLst>
          </p:cNvPr>
          <p:cNvSpPr txBox="1">
            <a:spLocks/>
          </p:cNvSpPr>
          <p:nvPr/>
        </p:nvSpPr>
        <p:spPr>
          <a:xfrm>
            <a:off x="1055685" y="2985240"/>
            <a:ext cx="10079022" cy="10371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</p:txBody>
      </p:sp>
    </p:spTree>
    <p:extLst>
      <p:ext uri="{BB962C8B-B14F-4D97-AF65-F5344CB8AC3E}">
        <p14:creationId xmlns:p14="http://schemas.microsoft.com/office/powerpoint/2010/main" val="409012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DI PRODUZIONE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2A1AD3-129B-4775-BF6F-2A85A06CDE4A}"/>
              </a:ext>
            </a:extLst>
          </p:cNvPr>
          <p:cNvSpPr txBox="1"/>
          <p:nvPr/>
        </p:nvSpPr>
        <p:spPr>
          <a:xfrm>
            <a:off x="4559426" y="2306609"/>
            <a:ext cx="307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ad alta energia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716E63B9-41FF-4AFD-BF35-92CBD87C4762}"/>
              </a:ext>
            </a:extLst>
          </p:cNvPr>
          <p:cNvCxnSpPr>
            <a:cxnSpLocks/>
          </p:cNvCxnSpPr>
          <p:nvPr/>
        </p:nvCxnSpPr>
        <p:spPr>
          <a:xfrm>
            <a:off x="6363093" y="2760555"/>
            <a:ext cx="4519" cy="233934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C0C3F47-A8E0-42D8-9962-3A5ACBA8A463}"/>
              </a:ext>
            </a:extLst>
          </p:cNvPr>
          <p:cNvCxnSpPr>
            <a:cxnSpLocks/>
          </p:cNvCxnSpPr>
          <p:nvPr/>
        </p:nvCxnSpPr>
        <p:spPr>
          <a:xfrm>
            <a:off x="6363093" y="3091973"/>
            <a:ext cx="952107" cy="235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98D2AB7-5EBA-47B9-9283-E7A6A05DAB4C}"/>
              </a:ext>
            </a:extLst>
          </p:cNvPr>
          <p:cNvCxnSpPr>
            <a:cxnSpLocks/>
          </p:cNvCxnSpPr>
          <p:nvPr/>
        </p:nvCxnSpPr>
        <p:spPr>
          <a:xfrm>
            <a:off x="6358380" y="3895957"/>
            <a:ext cx="952107" cy="235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CBDD981-2C7B-4DD7-A4E7-215453BA8B15}"/>
              </a:ext>
            </a:extLst>
          </p:cNvPr>
          <p:cNvSpPr txBox="1"/>
          <p:nvPr/>
        </p:nvSpPr>
        <p:spPr>
          <a:xfrm>
            <a:off x="7310487" y="2836479"/>
            <a:ext cx="3784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Omogeneizzazione ad alta pressione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FA733CB-7881-456B-8813-106AD274E8C7}"/>
              </a:ext>
            </a:extLst>
          </p:cNvPr>
          <p:cNvSpPr txBox="1"/>
          <p:nvPr/>
        </p:nvSpPr>
        <p:spPr>
          <a:xfrm>
            <a:off x="7310487" y="3673232"/>
            <a:ext cx="2781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Microfluidizzazione</a:t>
            </a:r>
            <a:endParaRPr lang="it-IT" alt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FB86EB5-9F99-459C-9B4F-F500F85D0A16}"/>
              </a:ext>
            </a:extLst>
          </p:cNvPr>
          <p:cNvSpPr txBox="1"/>
          <p:nvPr/>
        </p:nvSpPr>
        <p:spPr>
          <a:xfrm>
            <a:off x="7319719" y="4216196"/>
            <a:ext cx="188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Sonificazione</a:t>
            </a:r>
            <a:endParaRPr lang="it-IT" alt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9DF64824-31CD-454F-988C-7AA532ADAD5C}"/>
              </a:ext>
            </a:extLst>
          </p:cNvPr>
          <p:cNvCxnSpPr>
            <a:cxnSpLocks/>
          </p:cNvCxnSpPr>
          <p:nvPr/>
        </p:nvCxnSpPr>
        <p:spPr>
          <a:xfrm>
            <a:off x="6367612" y="4477216"/>
            <a:ext cx="952107" cy="235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BC31865-5197-452F-8691-F68850178E4C}"/>
              </a:ext>
            </a:extLst>
          </p:cNvPr>
          <p:cNvSpPr txBox="1"/>
          <p:nvPr/>
        </p:nvSpPr>
        <p:spPr>
          <a:xfrm>
            <a:off x="7310487" y="4776580"/>
            <a:ext cx="3711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Emulsionatore rotore statore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574C03D0-372A-417C-A67C-C5DF2B1780A7}"/>
              </a:ext>
            </a:extLst>
          </p:cNvPr>
          <p:cNvCxnSpPr>
            <a:cxnSpLocks/>
          </p:cNvCxnSpPr>
          <p:nvPr/>
        </p:nvCxnSpPr>
        <p:spPr>
          <a:xfrm>
            <a:off x="6367612" y="5058476"/>
            <a:ext cx="952107" cy="235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4EA64FB-FB56-44C8-A4D7-CE8EA4557ADB}"/>
              </a:ext>
            </a:extLst>
          </p:cNvPr>
          <p:cNvSpPr txBox="1"/>
          <p:nvPr/>
        </p:nvSpPr>
        <p:spPr>
          <a:xfrm>
            <a:off x="1068287" y="5813338"/>
            <a:ext cx="10095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innovativi: emulsificazione a membrana, metodo a scoppio di bolle, maturazione evaporativa</a:t>
            </a:r>
            <a:endParaRPr lang="it-IT" dirty="0"/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3BA34B2B-1528-4BA5-AA91-25E13DC95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65" y="2852897"/>
            <a:ext cx="4971223" cy="246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4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06413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DI PRODUZIONE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2A1AD3-129B-4775-BF6F-2A85A06CDE4A}"/>
              </a:ext>
            </a:extLst>
          </p:cNvPr>
          <p:cNvSpPr txBox="1"/>
          <p:nvPr/>
        </p:nvSpPr>
        <p:spPr>
          <a:xfrm>
            <a:off x="3689988" y="2306609"/>
            <a:ext cx="4812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Emulsionatore rotore-statore</a:t>
            </a:r>
          </a:p>
        </p:txBody>
      </p:sp>
      <p:sp>
        <p:nvSpPr>
          <p:cNvPr id="27" name="CasellaDiTesto 28">
            <a:extLst>
              <a:ext uri="{FF2B5EF4-FFF2-40B4-BE49-F238E27FC236}">
                <a16:creationId xmlns:a16="http://schemas.microsoft.com/office/drawing/2014/main" id="{36951144-EE65-4D59-8A3A-9A90F7254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2" y="2898775"/>
            <a:ext cx="4916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Rotore a due o più pale</a:t>
            </a:r>
          </a:p>
          <a:p>
            <a:r>
              <a:rPr lang="it-IT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Statore con fessure 100-3000  </a:t>
            </a:r>
            <a:r>
              <a:rPr lang="it-IT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it-IT" altLang="it-IT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it-IT" alt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Velocità: 3000-11000 </a:t>
            </a:r>
            <a:r>
              <a:rPr lang="it-IT" altLang="it-IT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  <a:endParaRPr lang="it-IT" alt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ccia in giù 32">
            <a:extLst>
              <a:ext uri="{FF2B5EF4-FFF2-40B4-BE49-F238E27FC236}">
                <a16:creationId xmlns:a16="http://schemas.microsoft.com/office/drawing/2014/main" id="{FF740E84-A426-4F1D-8A4B-52B2636798B3}"/>
              </a:ext>
            </a:extLst>
          </p:cNvPr>
          <p:cNvSpPr/>
          <p:nvPr/>
        </p:nvSpPr>
        <p:spPr>
          <a:xfrm>
            <a:off x="2757486" y="4117524"/>
            <a:ext cx="822325" cy="7493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5" name="Freccia a destra rientrata 45">
            <a:extLst>
              <a:ext uri="{FF2B5EF4-FFF2-40B4-BE49-F238E27FC236}">
                <a16:creationId xmlns:a16="http://schemas.microsoft.com/office/drawing/2014/main" id="{35A9FADD-A126-4E7C-971C-42EBCF6F5634}"/>
              </a:ext>
            </a:extLst>
          </p:cNvPr>
          <p:cNvSpPr/>
          <p:nvPr/>
        </p:nvSpPr>
        <p:spPr>
          <a:xfrm>
            <a:off x="5298204" y="4746002"/>
            <a:ext cx="1910641" cy="1200327"/>
          </a:xfrm>
          <a:prstGeom prst="notch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Sforzi di taglio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0019A2F-8619-4E6A-9DFC-389CFAA99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97" y="2749325"/>
            <a:ext cx="2122008" cy="2005246"/>
          </a:xfrm>
          <a:prstGeom prst="rect">
            <a:avLst/>
          </a:prstGeom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F2C19828-7C18-44F9-B84D-977DF3955389}"/>
              </a:ext>
            </a:extLst>
          </p:cNvPr>
          <p:cNvSpPr/>
          <p:nvPr/>
        </p:nvSpPr>
        <p:spPr>
          <a:xfrm>
            <a:off x="1179510" y="4991348"/>
            <a:ext cx="3978275" cy="72231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Flusso turbolento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F9908FED-2932-4645-A836-E7A93EDFFED6}"/>
              </a:ext>
            </a:extLst>
          </p:cNvPr>
          <p:cNvSpPr/>
          <p:nvPr/>
        </p:nvSpPr>
        <p:spPr>
          <a:xfrm>
            <a:off x="7349264" y="4985010"/>
            <a:ext cx="3317073" cy="72231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Nanoemulsioni</a:t>
            </a:r>
          </a:p>
        </p:txBody>
      </p:sp>
    </p:spTree>
    <p:extLst>
      <p:ext uri="{BB962C8B-B14F-4D97-AF65-F5344CB8AC3E}">
        <p14:creationId xmlns:p14="http://schemas.microsoft.com/office/powerpoint/2010/main" val="383550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MATEMATICI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9C2CE3E-2071-42B6-B63E-68D090661570}"/>
              </a:ext>
            </a:extLst>
          </p:cNvPr>
          <p:cNvSpPr/>
          <p:nvPr/>
        </p:nvSpPr>
        <p:spPr>
          <a:xfrm>
            <a:off x="837074" y="2792511"/>
            <a:ext cx="3117850" cy="914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Emulsificazione</a:t>
            </a:r>
            <a:endParaRPr 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D698D00B-AF3C-4C43-8598-5B7F715E2FAD}"/>
              </a:ext>
            </a:extLst>
          </p:cNvPr>
          <p:cNvSpPr/>
          <p:nvPr/>
        </p:nvSpPr>
        <p:spPr>
          <a:xfrm>
            <a:off x="4183201" y="3013714"/>
            <a:ext cx="977900" cy="4841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DAA12D6-151A-4C24-9BD0-C9545C49A2CF}"/>
              </a:ext>
            </a:extLst>
          </p:cNvPr>
          <p:cNvSpPr/>
          <p:nvPr/>
        </p:nvSpPr>
        <p:spPr>
          <a:xfrm>
            <a:off x="5352315" y="2890291"/>
            <a:ext cx="2322513" cy="7127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Frammentazione </a:t>
            </a:r>
          </a:p>
        </p:txBody>
      </p:sp>
      <p:sp>
        <p:nvSpPr>
          <p:cNvPr id="19" name="Croce 24">
            <a:extLst>
              <a:ext uri="{FF2B5EF4-FFF2-40B4-BE49-F238E27FC236}">
                <a16:creationId xmlns:a16="http://schemas.microsoft.com/office/drawing/2014/main" id="{0F85515C-40EA-403B-BC11-6677EC32AC01}"/>
              </a:ext>
            </a:extLst>
          </p:cNvPr>
          <p:cNvSpPr/>
          <p:nvPr/>
        </p:nvSpPr>
        <p:spPr>
          <a:xfrm>
            <a:off x="7753519" y="2899966"/>
            <a:ext cx="758825" cy="685800"/>
          </a:xfrm>
          <a:prstGeom prst="mathPlus">
            <a:avLst>
              <a:gd name="adj1" fmla="val 1421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C1AE7B9-11F8-496F-8C7B-4A97F03DFF6F}"/>
              </a:ext>
            </a:extLst>
          </p:cNvPr>
          <p:cNvSpPr/>
          <p:nvPr/>
        </p:nvSpPr>
        <p:spPr>
          <a:xfrm>
            <a:off x="8689709" y="2873655"/>
            <a:ext cx="2322512" cy="714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Coalescenza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A33638C5-E99A-4091-B815-866E3268D2CA}"/>
              </a:ext>
            </a:extLst>
          </p:cNvPr>
          <p:cNvCxnSpPr/>
          <p:nvPr/>
        </p:nvCxnSpPr>
        <p:spPr>
          <a:xfrm rot="5400000">
            <a:off x="6072489" y="4204864"/>
            <a:ext cx="739775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00678811-107B-403E-B015-93B4F583A65A}"/>
              </a:ext>
            </a:extLst>
          </p:cNvPr>
          <p:cNvCxnSpPr/>
          <p:nvPr/>
        </p:nvCxnSpPr>
        <p:spPr>
          <a:xfrm rot="5400000">
            <a:off x="9481871" y="4125632"/>
            <a:ext cx="739775" cy="158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34">
            <a:extLst>
              <a:ext uri="{FF2B5EF4-FFF2-40B4-BE49-F238E27FC236}">
                <a16:creationId xmlns:a16="http://schemas.microsoft.com/office/drawing/2014/main" id="{469E968B-00CA-4F42-82D2-125A2E80E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325" y="4602541"/>
            <a:ext cx="2929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di </a:t>
            </a:r>
            <a:r>
              <a:rPr lang="it-IT" altLang="it-IT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Kolmogorov</a:t>
            </a:r>
            <a:endParaRPr lang="it-IT" alt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ccia circolare a destra 23">
            <a:extLst>
              <a:ext uri="{FF2B5EF4-FFF2-40B4-BE49-F238E27FC236}">
                <a16:creationId xmlns:a16="http://schemas.microsoft.com/office/drawing/2014/main" id="{A1D11A18-16E2-4745-BB72-E8E9E12DE655}"/>
              </a:ext>
            </a:extLst>
          </p:cNvPr>
          <p:cNvSpPr/>
          <p:nvPr/>
        </p:nvSpPr>
        <p:spPr>
          <a:xfrm>
            <a:off x="4310995" y="4756314"/>
            <a:ext cx="722312" cy="902067"/>
          </a:xfrm>
          <a:prstGeom prst="curvedRightArrow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CasellaDiTesto 36">
            <a:extLst>
              <a:ext uri="{FF2B5EF4-FFF2-40B4-BE49-F238E27FC236}">
                <a16:creationId xmlns:a16="http://schemas.microsoft.com/office/drawing/2014/main" id="{D78F4936-E340-4BD2-B268-162BA25AE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325" y="5316323"/>
            <a:ext cx="33093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Bilanciamento forze sull’interfaccia delle gocce</a:t>
            </a:r>
          </a:p>
        </p:txBody>
      </p:sp>
      <p:sp>
        <p:nvSpPr>
          <p:cNvPr id="26" name="CasellaDiTesto 33">
            <a:extLst>
              <a:ext uri="{FF2B5EF4-FFF2-40B4-BE49-F238E27FC236}">
                <a16:creationId xmlns:a16="http://schemas.microsoft.com/office/drawing/2014/main" id="{4F7848FE-7142-4C19-8F96-7D3D566C4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59" y="4578673"/>
            <a:ext cx="2030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Trascurabile</a:t>
            </a:r>
          </a:p>
        </p:txBody>
      </p:sp>
    </p:spTree>
    <p:extLst>
      <p:ext uri="{BB962C8B-B14F-4D97-AF65-F5344CB8AC3E}">
        <p14:creationId xmlns:p14="http://schemas.microsoft.com/office/powerpoint/2010/main" val="2139855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MATEMATICI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B37738-DBDD-44A6-908E-21007134B7AE}"/>
              </a:ext>
            </a:extLst>
          </p:cNvPr>
          <p:cNvSpPr txBox="1"/>
          <p:nvPr/>
        </p:nvSpPr>
        <p:spPr>
          <a:xfrm>
            <a:off x="2433545" y="2364418"/>
            <a:ext cx="228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Forze distruttive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CEC122B-A94A-4407-8525-2F9252650534}"/>
              </a:ext>
            </a:extLst>
          </p:cNvPr>
          <p:cNvSpPr txBox="1"/>
          <p:nvPr/>
        </p:nvSpPr>
        <p:spPr>
          <a:xfrm>
            <a:off x="7508789" y="2364418"/>
            <a:ext cx="1986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Forze resistive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0833A0-47E5-4B7A-AF56-229F5BC23D31}"/>
              </a:ext>
            </a:extLst>
          </p:cNvPr>
          <p:cNvSpPr txBox="1"/>
          <p:nvPr/>
        </p:nvSpPr>
        <p:spPr>
          <a:xfrm>
            <a:off x="1123707" y="2791137"/>
            <a:ext cx="256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pressione del flusso turbolento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30028DC-8CE9-4B8C-85FA-67D2AEF118AD}"/>
              </a:ext>
            </a:extLst>
          </p:cNvPr>
          <p:cNvSpPr txBox="1"/>
          <p:nvPr/>
        </p:nvSpPr>
        <p:spPr>
          <a:xfrm>
            <a:off x="1123707" y="4064792"/>
            <a:ext cx="228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Gradienti di velocità medi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7EC0CF21-8018-4198-B12E-EDA4D044440D}"/>
                  </a:ext>
                </a:extLst>
              </p:cNvPr>
              <p:cNvSpPr/>
              <p:nvPr/>
            </p:nvSpPr>
            <p:spPr>
              <a:xfrm>
                <a:off x="3633924" y="2842428"/>
                <a:ext cx="2284600" cy="587342"/>
              </a:xfrm>
              <a:prstGeom prst="roundRect">
                <a:avLst/>
              </a:prstGeom>
              <a:solidFill>
                <a:srgbClr val="FFC00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it-I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7EC0CF21-8018-4198-B12E-EDA4D0444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924" y="2842428"/>
                <a:ext cx="2284600" cy="58734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con angoli arrotondati 17">
                <a:extLst>
                  <a:ext uri="{FF2B5EF4-FFF2-40B4-BE49-F238E27FC236}">
                    <a16:creationId xmlns:a16="http://schemas.microsoft.com/office/drawing/2014/main" id="{F419CF51-F946-4F98-B7CF-5F3C39168E86}"/>
                  </a:ext>
                </a:extLst>
              </p:cNvPr>
              <p:cNvSpPr/>
              <p:nvPr/>
            </p:nvSpPr>
            <p:spPr>
              <a:xfrm>
                <a:off x="3890845" y="4186619"/>
                <a:ext cx="1654599" cy="587342"/>
              </a:xfrm>
              <a:prstGeom prst="roundRect">
                <a:avLst/>
              </a:prstGeom>
              <a:solidFill>
                <a:srgbClr val="FFC00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it-I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ttangolo con angoli arrotondati 17">
                <a:extLst>
                  <a:ext uri="{FF2B5EF4-FFF2-40B4-BE49-F238E27FC236}">
                    <a16:creationId xmlns:a16="http://schemas.microsoft.com/office/drawing/2014/main" id="{F419CF51-F946-4F98-B7CF-5F3C39168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845" y="4186619"/>
                <a:ext cx="1654599" cy="5873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82E8CC5-AE74-41FB-8988-DF10D90227B5}"/>
              </a:ext>
            </a:extLst>
          </p:cNvPr>
          <p:cNvSpPr txBox="1"/>
          <p:nvPr/>
        </p:nvSpPr>
        <p:spPr>
          <a:xfrm>
            <a:off x="6336797" y="2921566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Forze interfacciali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con angoli arrotondati 19">
                <a:extLst>
                  <a:ext uri="{FF2B5EF4-FFF2-40B4-BE49-F238E27FC236}">
                    <a16:creationId xmlns:a16="http://schemas.microsoft.com/office/drawing/2014/main" id="{DD8B8DCF-0AAB-4DAD-B5A9-10A31320C4F6}"/>
                  </a:ext>
                </a:extLst>
              </p:cNvPr>
              <p:cNvSpPr/>
              <p:nvPr/>
            </p:nvSpPr>
            <p:spPr>
              <a:xfrm>
                <a:off x="9078229" y="2839286"/>
                <a:ext cx="1170275" cy="626227"/>
              </a:xfrm>
              <a:prstGeom prst="roundRect">
                <a:avLst/>
              </a:prstGeom>
              <a:solidFill>
                <a:srgbClr val="92D050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∝</m:t>
                      </m:r>
                      <m:f>
                        <m:fPr>
                          <m:ctrlPr>
                            <a:rPr lang="it-IT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it-IT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it-I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ttangolo con angoli arrotondati 19">
                <a:extLst>
                  <a:ext uri="{FF2B5EF4-FFF2-40B4-BE49-F238E27FC236}">
                    <a16:creationId xmlns:a16="http://schemas.microsoft.com/office/drawing/2014/main" id="{DD8B8DCF-0AAB-4DAD-B5A9-10A31320C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229" y="2839286"/>
                <a:ext cx="1170275" cy="6262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411912E-01E1-4CB6-BF02-187200702932}"/>
              </a:ext>
            </a:extLst>
          </p:cNvPr>
          <p:cNvSpPr txBox="1"/>
          <p:nvPr/>
        </p:nvSpPr>
        <p:spPr>
          <a:xfrm>
            <a:off x="6336797" y="4186619"/>
            <a:ext cx="222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Forze viscose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con angoli arrotondati 21">
                <a:extLst>
                  <a:ext uri="{FF2B5EF4-FFF2-40B4-BE49-F238E27FC236}">
                    <a16:creationId xmlns:a16="http://schemas.microsoft.com/office/drawing/2014/main" id="{3F2A5B47-0CDD-4918-B299-C2DA07A0096E}"/>
                  </a:ext>
                </a:extLst>
              </p:cNvPr>
              <p:cNvSpPr/>
              <p:nvPr/>
            </p:nvSpPr>
            <p:spPr>
              <a:xfrm>
                <a:off x="8395438" y="3730065"/>
                <a:ext cx="2535856" cy="1135333"/>
              </a:xfrm>
              <a:prstGeom prst="roundRect">
                <a:avLst/>
              </a:prstGeom>
              <a:solidFill>
                <a:srgbClr val="92D050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∝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it-IT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ttangolo con angoli arrotondati 21">
                <a:extLst>
                  <a:ext uri="{FF2B5EF4-FFF2-40B4-BE49-F238E27FC236}">
                    <a16:creationId xmlns:a16="http://schemas.microsoft.com/office/drawing/2014/main" id="{3F2A5B47-0CDD-4918-B299-C2DA07A00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438" y="3730065"/>
                <a:ext cx="2535856" cy="11353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con angoli arrotondati 22">
                <a:extLst>
                  <a:ext uri="{FF2B5EF4-FFF2-40B4-BE49-F238E27FC236}">
                    <a16:creationId xmlns:a16="http://schemas.microsoft.com/office/drawing/2014/main" id="{E67B2366-FA91-415F-BD24-8C9906CD1288}"/>
                  </a:ext>
                </a:extLst>
              </p:cNvPr>
              <p:cNvSpPr/>
              <p:nvPr/>
            </p:nvSpPr>
            <p:spPr>
              <a:xfrm>
                <a:off x="1228640" y="5214014"/>
                <a:ext cx="3622790" cy="63866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func>
                              <m:funcPr>
                                <m:ctrlP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sub>
                        </m:sSub>
                      </m:e>
                    </m:d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it-IT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it-I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it-IT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tangolo con angoli arrotondati 22">
                <a:extLst>
                  <a:ext uri="{FF2B5EF4-FFF2-40B4-BE49-F238E27FC236}">
                    <a16:creationId xmlns:a16="http://schemas.microsoft.com/office/drawing/2014/main" id="{E67B2366-FA91-415F-BD24-8C9906CD1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640" y="5214014"/>
                <a:ext cx="3622790" cy="63866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B8310B4E-A25D-48F2-BAFA-3B116EB8445B}"/>
              </a:ext>
            </a:extLst>
          </p:cNvPr>
          <p:cNvCxnSpPr>
            <a:cxnSpLocks/>
          </p:cNvCxnSpPr>
          <p:nvPr/>
        </p:nvCxnSpPr>
        <p:spPr>
          <a:xfrm flipV="1">
            <a:off x="5191287" y="5554337"/>
            <a:ext cx="1882452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4EF5FD88-569D-4939-ADF1-A506D0A66B60}"/>
                  </a:ext>
                </a:extLst>
              </p:cNvPr>
              <p:cNvSpPr txBox="1"/>
              <p:nvPr/>
            </p:nvSpPr>
            <p:spPr>
              <a:xfrm>
                <a:off x="7154503" y="5073028"/>
                <a:ext cx="38474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Diametro massimo stabile di goccia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func>
                          <m:funcPr>
                            <m:ctrlPr>
                              <a:rPr lang="it-IT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it-IT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sub>
                    </m:sSub>
                  </m:oMath>
                </a14:m>
                <a:endParaRPr lang="it-IT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4EF5FD88-569D-4939-ADF1-A506D0A66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503" y="5073028"/>
                <a:ext cx="3847452" cy="830997"/>
              </a:xfrm>
              <a:prstGeom prst="rect">
                <a:avLst/>
              </a:prstGeom>
              <a:blipFill>
                <a:blip r:embed="rId9"/>
                <a:stretch>
                  <a:fillRect l="-158" t="-5839" r="-2219" b="-153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25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MATEMATICI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45776B5-C3D2-4638-8960-FE049D8F5F74}"/>
              </a:ext>
            </a:extLst>
          </p:cNvPr>
          <p:cNvSpPr txBox="1"/>
          <p:nvPr/>
        </p:nvSpPr>
        <p:spPr>
          <a:xfrm>
            <a:off x="1461452" y="2416022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Flusso turbolento</a:t>
            </a:r>
          </a:p>
        </p:txBody>
      </p:sp>
      <p:pic>
        <p:nvPicPr>
          <p:cNvPr id="21" name="Immagine 20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A9C60225-DABB-48FE-B380-77D5F6FF9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75" y="2389847"/>
            <a:ext cx="2048938" cy="3404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con angoli arrotondati 22">
                <a:extLst>
                  <a:ext uri="{FF2B5EF4-FFF2-40B4-BE49-F238E27FC236}">
                    <a16:creationId xmlns:a16="http://schemas.microsoft.com/office/drawing/2014/main" id="{942892CA-C733-473B-800C-D978EB36B5FE}"/>
                  </a:ext>
                </a:extLst>
              </p:cNvPr>
              <p:cNvSpPr/>
              <p:nvPr/>
            </p:nvSpPr>
            <p:spPr>
              <a:xfrm>
                <a:off x="5657541" y="2767280"/>
                <a:ext cx="2048938" cy="6772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tangolo con angoli arrotondati 22">
                <a:extLst>
                  <a:ext uri="{FF2B5EF4-FFF2-40B4-BE49-F238E27FC236}">
                    <a16:creationId xmlns:a16="http://schemas.microsoft.com/office/drawing/2014/main" id="{942892CA-C733-473B-800C-D978EB36B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541" y="2767280"/>
                <a:ext cx="2048938" cy="6772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AF4FA4D-E127-400B-B9E2-B375F8E0309E}"/>
              </a:ext>
            </a:extLst>
          </p:cNvPr>
          <p:cNvSpPr txBox="1"/>
          <p:nvPr/>
        </p:nvSpPr>
        <p:spPr>
          <a:xfrm>
            <a:off x="1461452" y="2872973"/>
            <a:ext cx="281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 di </a:t>
            </a:r>
            <a:r>
              <a:rPr lang="it-IT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Kolmogorov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CC960549-2BFD-4B26-B734-E88D83818107}"/>
              </a:ext>
            </a:extLst>
          </p:cNvPr>
          <p:cNvCxnSpPr>
            <a:cxnSpLocks/>
          </p:cNvCxnSpPr>
          <p:nvPr/>
        </p:nvCxnSpPr>
        <p:spPr>
          <a:xfrm>
            <a:off x="4289164" y="3103805"/>
            <a:ext cx="13197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FCF1CD6C-64E1-4FB9-8C9E-DE1B77E5A9E3}"/>
              </a:ext>
            </a:extLst>
          </p:cNvPr>
          <p:cNvCxnSpPr>
            <a:cxnSpLocks/>
          </p:cNvCxnSpPr>
          <p:nvPr/>
        </p:nvCxnSpPr>
        <p:spPr>
          <a:xfrm>
            <a:off x="1990623" y="3334638"/>
            <a:ext cx="0" cy="128520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8353D469-CB44-4161-8954-9F770D4F2326}"/>
              </a:ext>
            </a:extLst>
          </p:cNvPr>
          <p:cNvCxnSpPr>
            <a:cxnSpLocks/>
          </p:cNvCxnSpPr>
          <p:nvPr/>
        </p:nvCxnSpPr>
        <p:spPr>
          <a:xfrm>
            <a:off x="1990623" y="3877821"/>
            <a:ext cx="813959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AEEA2D1E-1D95-428D-B2C4-9D1C857791D1}"/>
              </a:ext>
            </a:extLst>
          </p:cNvPr>
          <p:cNvCxnSpPr>
            <a:cxnSpLocks/>
          </p:cNvCxnSpPr>
          <p:nvPr/>
        </p:nvCxnSpPr>
        <p:spPr>
          <a:xfrm>
            <a:off x="1990622" y="4579332"/>
            <a:ext cx="813959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e 37">
                <a:extLst>
                  <a:ext uri="{FF2B5EF4-FFF2-40B4-BE49-F238E27FC236}">
                    <a16:creationId xmlns:a16="http://schemas.microsoft.com/office/drawing/2014/main" id="{466B5FA5-1EB8-42FB-A232-E708D0FE0F27}"/>
                  </a:ext>
                </a:extLst>
              </p:cNvPr>
              <p:cNvSpPr/>
              <p:nvPr/>
            </p:nvSpPr>
            <p:spPr>
              <a:xfrm>
                <a:off x="2869002" y="3553346"/>
                <a:ext cx="1558776" cy="6489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Ovale 37">
                <a:extLst>
                  <a:ext uri="{FF2B5EF4-FFF2-40B4-BE49-F238E27FC236}">
                    <a16:creationId xmlns:a16="http://schemas.microsoft.com/office/drawing/2014/main" id="{466B5FA5-1EB8-42FB-A232-E708D0FE0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02" y="3553346"/>
                <a:ext cx="1558776" cy="6489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e 38">
                <a:extLst>
                  <a:ext uri="{FF2B5EF4-FFF2-40B4-BE49-F238E27FC236}">
                    <a16:creationId xmlns:a16="http://schemas.microsoft.com/office/drawing/2014/main" id="{FD72CFCB-5CE7-41DE-A59C-1B32A5FC0F41}"/>
                  </a:ext>
                </a:extLst>
              </p:cNvPr>
              <p:cNvSpPr/>
              <p:nvPr/>
            </p:nvSpPr>
            <p:spPr>
              <a:xfrm>
                <a:off x="2910599" y="4272288"/>
                <a:ext cx="1558776" cy="6489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Ovale 38">
                <a:extLst>
                  <a:ext uri="{FF2B5EF4-FFF2-40B4-BE49-F238E27FC236}">
                    <a16:creationId xmlns:a16="http://schemas.microsoft.com/office/drawing/2014/main" id="{FD72CFCB-5CE7-41DE-A59C-1B32A5FC0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599" y="4272288"/>
                <a:ext cx="1558776" cy="64895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E7D9F788-570E-4A87-BFC0-2ECB71545399}"/>
              </a:ext>
            </a:extLst>
          </p:cNvPr>
          <p:cNvSpPr/>
          <p:nvPr/>
        </p:nvSpPr>
        <p:spPr>
          <a:xfrm>
            <a:off x="4681910" y="3610743"/>
            <a:ext cx="3723589" cy="52321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 turbolento inerziale</a:t>
            </a: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840CBBBE-11CB-4450-B2E4-3F38C96ACB9A}"/>
              </a:ext>
            </a:extLst>
          </p:cNvPr>
          <p:cNvSpPr/>
          <p:nvPr/>
        </p:nvSpPr>
        <p:spPr>
          <a:xfrm>
            <a:off x="4673338" y="4358236"/>
            <a:ext cx="3723589" cy="52321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 turbolento viscoso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3FD5C71-B90D-4681-ADBE-3D3C82BD268D}"/>
              </a:ext>
            </a:extLst>
          </p:cNvPr>
          <p:cNvSpPr txBox="1"/>
          <p:nvPr/>
        </p:nvSpPr>
        <p:spPr>
          <a:xfrm>
            <a:off x="1461452" y="5473622"/>
            <a:ext cx="2537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Diametro di </a:t>
            </a:r>
            <a:r>
              <a:rPr lang="it-IT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Sauter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55D83B28-EC17-4280-91C6-2C2E7E100F59}"/>
                  </a:ext>
                </a:extLst>
              </p:cNvPr>
              <p:cNvSpPr/>
              <p:nvPr/>
            </p:nvSpPr>
            <p:spPr>
              <a:xfrm>
                <a:off x="4224520" y="5354686"/>
                <a:ext cx="1850797" cy="69758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55D83B28-EC17-4280-91C6-2C2E7E100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520" y="5354686"/>
                <a:ext cx="1850797" cy="6975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47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MATEMATICI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3448BE15-656C-4268-8CD5-CC8F953330AF}"/>
                  </a:ext>
                </a:extLst>
              </p:cNvPr>
              <p:cNvSpPr/>
              <p:nvPr/>
            </p:nvSpPr>
            <p:spPr>
              <a:xfrm>
                <a:off x="1076367" y="2412179"/>
                <a:ext cx="1586599" cy="64895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3448BE15-656C-4268-8CD5-CC8F95333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67" y="2412179"/>
                <a:ext cx="1586599" cy="6489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52EE0F60-879B-4828-B638-6559B3B5831D}"/>
                  </a:ext>
                </a:extLst>
              </p:cNvPr>
              <p:cNvSpPr/>
              <p:nvPr/>
            </p:nvSpPr>
            <p:spPr>
              <a:xfrm>
                <a:off x="1097602" y="3300888"/>
                <a:ext cx="1544128" cy="14081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≈1</m:t>
                      </m:r>
                    </m:oMath>
                  </m:oMathPara>
                </a14:m>
                <a:endParaRPr lang="it-IT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&lt;0.01</m:t>
                      </m:r>
                    </m:oMath>
                  </m:oMathPara>
                </a14:m>
                <a:endParaRPr lang="it-IT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52EE0F60-879B-4828-B638-6559B3B58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02" y="3300888"/>
                <a:ext cx="1544128" cy="1408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B37099AC-E1C6-4716-A9EE-7A69789BF53C}"/>
                  </a:ext>
                </a:extLst>
              </p:cNvPr>
              <p:cNvSpPr/>
              <p:nvPr/>
            </p:nvSpPr>
            <p:spPr>
              <a:xfrm>
                <a:off x="3040422" y="3613387"/>
                <a:ext cx="2406010" cy="748466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bSup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B37099AC-E1C6-4716-A9EE-7A69789BF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422" y="3613387"/>
                <a:ext cx="2406010" cy="74846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C96237F1-B0E7-4578-821A-24AB8314F1D3}"/>
                  </a:ext>
                </a:extLst>
              </p:cNvPr>
              <p:cNvSpPr/>
              <p:nvPr/>
            </p:nvSpPr>
            <p:spPr>
              <a:xfrm>
                <a:off x="8868788" y="4489493"/>
                <a:ext cx="2246820" cy="172918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it-IT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𝑒𝑚𝑢𝑙𝑠𝑖𝑜𝑛𝑒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C96237F1-B0E7-4578-821A-24AB8314F1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788" y="4489493"/>
                <a:ext cx="2246820" cy="17291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con angoli arrotondati 16">
                <a:extLst>
                  <a:ext uri="{FF2B5EF4-FFF2-40B4-BE49-F238E27FC236}">
                    <a16:creationId xmlns:a16="http://schemas.microsoft.com/office/drawing/2014/main" id="{F2BB8E4E-0F9B-42C6-9457-83BBFBD12DFD}"/>
                  </a:ext>
                </a:extLst>
              </p:cNvPr>
              <p:cNvSpPr/>
              <p:nvPr/>
            </p:nvSpPr>
            <p:spPr>
              <a:xfrm>
                <a:off x="6950828" y="3643864"/>
                <a:ext cx="2406010" cy="748466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ttangolo con angoli arrotondati 16">
                <a:extLst>
                  <a:ext uri="{FF2B5EF4-FFF2-40B4-BE49-F238E27FC236}">
                    <a16:creationId xmlns:a16="http://schemas.microsoft.com/office/drawing/2014/main" id="{F2BB8E4E-0F9B-42C6-9457-83BBFBD12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828" y="3643864"/>
                <a:ext cx="2406010" cy="74846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2137B695-4451-4459-9000-279CE9BF3E48}"/>
              </a:ext>
            </a:extLst>
          </p:cNvPr>
          <p:cNvSpPr/>
          <p:nvPr/>
        </p:nvSpPr>
        <p:spPr>
          <a:xfrm>
            <a:off x="5845125" y="3775781"/>
            <a:ext cx="707010" cy="48463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7FB9A924-DC23-4B2D-AEB0-207FAC6ECA4A}"/>
                  </a:ext>
                </a:extLst>
              </p:cNvPr>
              <p:cNvSpPr/>
              <p:nvPr/>
            </p:nvSpPr>
            <p:spPr>
              <a:xfrm>
                <a:off x="1055684" y="4948790"/>
                <a:ext cx="2477383" cy="12197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Effetto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m:rPr>
                        <m:nor/>
                      </m:rPr>
                      <a:rPr lang="it-I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↑</m:t>
                    </m:r>
                  </m:oMath>
                </a14:m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it-IT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Smorzamento turbolenza</a:t>
                </a:r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7FB9A924-DC23-4B2D-AEB0-207FAC6EC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4" y="4948790"/>
                <a:ext cx="2477383" cy="1219743"/>
              </a:xfrm>
              <a:prstGeom prst="rect">
                <a:avLst/>
              </a:prstGeom>
              <a:blipFill>
                <a:blip r:embed="rId9"/>
                <a:stretch>
                  <a:fillRect t="-1951" b="-8293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con angoli arrotondati 19">
                <a:extLst>
                  <a:ext uri="{FF2B5EF4-FFF2-40B4-BE49-F238E27FC236}">
                    <a16:creationId xmlns:a16="http://schemas.microsoft.com/office/drawing/2014/main" id="{6B1DD7F6-1272-4C4B-A0A7-0B7667A856BE}"/>
                  </a:ext>
                </a:extLst>
              </p:cNvPr>
              <p:cNvSpPr/>
              <p:nvPr/>
            </p:nvSpPr>
            <p:spPr>
              <a:xfrm>
                <a:off x="4731959" y="5162756"/>
                <a:ext cx="2801107" cy="782421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Rettangolo con angoli arrotondati 19">
                <a:extLst>
                  <a:ext uri="{FF2B5EF4-FFF2-40B4-BE49-F238E27FC236}">
                    <a16:creationId xmlns:a16="http://schemas.microsoft.com/office/drawing/2014/main" id="{6B1DD7F6-1272-4C4B-A0A7-0B7667A85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959" y="5162756"/>
                <a:ext cx="2801107" cy="78242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E62E02B1-5409-4E4D-95FC-746DABF71651}"/>
              </a:ext>
            </a:extLst>
          </p:cNvPr>
          <p:cNvSpPr/>
          <p:nvPr/>
        </p:nvSpPr>
        <p:spPr>
          <a:xfrm>
            <a:off x="3040422" y="2413522"/>
            <a:ext cx="3723589" cy="52321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 turbolento inerziale</a:t>
            </a:r>
          </a:p>
        </p:txBody>
      </p:sp>
    </p:spTree>
    <p:extLst>
      <p:ext uri="{BB962C8B-B14F-4D97-AF65-F5344CB8AC3E}">
        <p14:creationId xmlns:p14="http://schemas.microsoft.com/office/powerpoint/2010/main" val="34449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MATEMATICI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3448BE15-656C-4268-8CD5-CC8F953330AF}"/>
                  </a:ext>
                </a:extLst>
              </p:cNvPr>
              <p:cNvSpPr/>
              <p:nvPr/>
            </p:nvSpPr>
            <p:spPr>
              <a:xfrm>
                <a:off x="1076367" y="1780403"/>
                <a:ext cx="1586599" cy="64895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3448BE15-656C-4268-8CD5-CC8F95333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67" y="1780403"/>
                <a:ext cx="1586599" cy="6489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1EDA59FB-3C72-4E07-BBE9-6CA9DE65AED9}"/>
                  </a:ext>
                </a:extLst>
              </p:cNvPr>
              <p:cNvSpPr/>
              <p:nvPr/>
            </p:nvSpPr>
            <p:spPr>
              <a:xfrm>
                <a:off x="1067860" y="2529535"/>
                <a:ext cx="2477383" cy="12197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it-IT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it-IT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Sforzi viscosi</a:t>
                </a:r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1EDA59FB-3C72-4E07-BBE9-6CA9DE65A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60" y="2529535"/>
                <a:ext cx="2477383" cy="1219743"/>
              </a:xfrm>
              <a:prstGeom prst="rect">
                <a:avLst/>
              </a:prstGeom>
              <a:blipFill>
                <a:blip r:embed="rId5"/>
                <a:stretch>
                  <a:fillRect b="-6829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con angoli arrotondati 22">
                <a:extLst>
                  <a:ext uri="{FF2B5EF4-FFF2-40B4-BE49-F238E27FC236}">
                    <a16:creationId xmlns:a16="http://schemas.microsoft.com/office/drawing/2014/main" id="{34E7FA9A-508F-40A5-9C2B-8D30A18FDE1B}"/>
                  </a:ext>
                </a:extLst>
              </p:cNvPr>
              <p:cNvSpPr/>
              <p:nvPr/>
            </p:nvSpPr>
            <p:spPr>
              <a:xfrm>
                <a:off x="4893821" y="2491424"/>
                <a:ext cx="2477383" cy="782422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Rettangolo con angoli arrotondati 22">
                <a:extLst>
                  <a:ext uri="{FF2B5EF4-FFF2-40B4-BE49-F238E27FC236}">
                    <a16:creationId xmlns:a16="http://schemas.microsoft.com/office/drawing/2014/main" id="{34E7FA9A-508F-40A5-9C2B-8D30A18FD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821" y="2491424"/>
                <a:ext cx="2477383" cy="78242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96D9B60B-6EA8-44ED-B1DC-A790B45ECC04}"/>
              </a:ext>
            </a:extLst>
          </p:cNvPr>
          <p:cNvCxnSpPr>
            <a:cxnSpLocks/>
          </p:cNvCxnSpPr>
          <p:nvPr/>
        </p:nvCxnSpPr>
        <p:spPr>
          <a:xfrm flipH="1">
            <a:off x="1076367" y="3785093"/>
            <a:ext cx="24345" cy="16251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38CDE00E-AAB4-499F-BEA8-2FBC09BF54A1}"/>
              </a:ext>
            </a:extLst>
          </p:cNvPr>
          <p:cNvCxnSpPr>
            <a:cxnSpLocks/>
          </p:cNvCxnSpPr>
          <p:nvPr/>
        </p:nvCxnSpPr>
        <p:spPr>
          <a:xfrm>
            <a:off x="1100712" y="4243821"/>
            <a:ext cx="603316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con angoli arrotondati 31">
                <a:extLst>
                  <a:ext uri="{FF2B5EF4-FFF2-40B4-BE49-F238E27FC236}">
                    <a16:creationId xmlns:a16="http://schemas.microsoft.com/office/drawing/2014/main" id="{4B83C4F9-94EB-4564-84D8-2953384E6839}"/>
                  </a:ext>
                </a:extLst>
              </p:cNvPr>
              <p:cNvSpPr/>
              <p:nvPr/>
            </p:nvSpPr>
            <p:spPr>
              <a:xfrm>
                <a:off x="1799120" y="3869588"/>
                <a:ext cx="2146890" cy="74846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bSup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2" name="Rettangolo con angoli arrotondati 31">
                <a:extLst>
                  <a:ext uri="{FF2B5EF4-FFF2-40B4-BE49-F238E27FC236}">
                    <a16:creationId xmlns:a16="http://schemas.microsoft.com/office/drawing/2014/main" id="{4B83C4F9-94EB-4564-84D8-2953384E6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20" y="3869588"/>
                <a:ext cx="2146890" cy="74846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roce 24">
            <a:extLst>
              <a:ext uri="{FF2B5EF4-FFF2-40B4-BE49-F238E27FC236}">
                <a16:creationId xmlns:a16="http://schemas.microsoft.com/office/drawing/2014/main" id="{37EE6381-9EBC-4136-A206-B04D81AD7D86}"/>
              </a:ext>
            </a:extLst>
          </p:cNvPr>
          <p:cNvSpPr/>
          <p:nvPr/>
        </p:nvSpPr>
        <p:spPr>
          <a:xfrm>
            <a:off x="4033453" y="3976831"/>
            <a:ext cx="565608" cy="533980"/>
          </a:xfrm>
          <a:prstGeom prst="mathPlus">
            <a:avLst>
              <a:gd name="adj1" fmla="val 142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CFDB4C5-D23E-4643-977E-4073C2171D62}"/>
              </a:ext>
            </a:extLst>
          </p:cNvPr>
          <p:cNvSpPr txBox="1"/>
          <p:nvPr/>
        </p:nvSpPr>
        <p:spPr>
          <a:xfrm>
            <a:off x="4686504" y="3910051"/>
            <a:ext cx="238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Termine di resistenza viscosa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con angoli arrotondati 35">
                <a:extLst>
                  <a:ext uri="{FF2B5EF4-FFF2-40B4-BE49-F238E27FC236}">
                    <a16:creationId xmlns:a16="http://schemas.microsoft.com/office/drawing/2014/main" id="{71091150-70FB-4532-9589-0859C71E09EF}"/>
                  </a:ext>
                </a:extLst>
              </p:cNvPr>
              <p:cNvSpPr/>
              <p:nvPr/>
            </p:nvSpPr>
            <p:spPr>
              <a:xfrm>
                <a:off x="7084921" y="3676920"/>
                <a:ext cx="4070467" cy="1106346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sSubSup>
                                <m:sSub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3,2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bSup>
                            </m:num>
                            <m:den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bSup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6" name="Rettangolo con angoli arrotondati 35">
                <a:extLst>
                  <a:ext uri="{FF2B5EF4-FFF2-40B4-BE49-F238E27FC236}">
                    <a16:creationId xmlns:a16="http://schemas.microsoft.com/office/drawing/2014/main" id="{71091150-70FB-4532-9589-0859C71E0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921" y="3676920"/>
                <a:ext cx="4070467" cy="110634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E1B7AC04-F10F-4D3A-B727-17BF1F29A001}"/>
              </a:ext>
            </a:extLst>
          </p:cNvPr>
          <p:cNvCxnSpPr>
            <a:cxnSpLocks/>
          </p:cNvCxnSpPr>
          <p:nvPr/>
        </p:nvCxnSpPr>
        <p:spPr>
          <a:xfrm>
            <a:off x="1067860" y="5410256"/>
            <a:ext cx="603316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tangolo con angoli arrotondati 40">
                <a:extLst>
                  <a:ext uri="{FF2B5EF4-FFF2-40B4-BE49-F238E27FC236}">
                    <a16:creationId xmlns:a16="http://schemas.microsoft.com/office/drawing/2014/main" id="{354D5B99-056E-4468-94EC-D8B4D81EEDC2}"/>
                  </a:ext>
                </a:extLst>
              </p:cNvPr>
              <p:cNvSpPr/>
              <p:nvPr/>
            </p:nvSpPr>
            <p:spPr>
              <a:xfrm>
                <a:off x="1799120" y="4860506"/>
                <a:ext cx="3324390" cy="110563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𝑁𝐷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ttangolo con angoli arrotondati 40">
                <a:extLst>
                  <a:ext uri="{FF2B5EF4-FFF2-40B4-BE49-F238E27FC236}">
                    <a16:creationId xmlns:a16="http://schemas.microsoft.com/office/drawing/2014/main" id="{354D5B99-056E-4468-94EC-D8B4D81EE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20" y="4860506"/>
                <a:ext cx="3324390" cy="110563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roce 24">
            <a:extLst>
              <a:ext uri="{FF2B5EF4-FFF2-40B4-BE49-F238E27FC236}">
                <a16:creationId xmlns:a16="http://schemas.microsoft.com/office/drawing/2014/main" id="{C05F21CB-5E22-4044-9DC1-07553B186856}"/>
              </a:ext>
            </a:extLst>
          </p:cNvPr>
          <p:cNvSpPr/>
          <p:nvPr/>
        </p:nvSpPr>
        <p:spPr>
          <a:xfrm>
            <a:off x="5313408" y="5145741"/>
            <a:ext cx="565608" cy="533980"/>
          </a:xfrm>
          <a:prstGeom prst="mathPlus">
            <a:avLst>
              <a:gd name="adj1" fmla="val 142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DE47F54D-5FB1-4754-A709-8992930439E3}"/>
                  </a:ext>
                </a:extLst>
              </p:cNvPr>
              <p:cNvSpPr txBox="1"/>
              <p:nvPr/>
            </p:nvSpPr>
            <p:spPr>
              <a:xfrm>
                <a:off x="6068915" y="5182492"/>
                <a:ext cx="4554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𝑊𝑒</m:t>
                      </m:r>
                    </m:oMath>
                  </m:oMathPara>
                </a14:m>
                <a:endParaRPr lang="it-I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DE47F54D-5FB1-4754-A709-899293043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915" y="5182492"/>
                <a:ext cx="455455" cy="461665"/>
              </a:xfrm>
              <a:prstGeom prst="rect">
                <a:avLst/>
              </a:prstGeom>
              <a:blipFill>
                <a:blip r:embed="rId10"/>
                <a:stretch>
                  <a:fillRect l="-31081" r="-135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tangolo con angoli arrotondati 43">
                <a:extLst>
                  <a:ext uri="{FF2B5EF4-FFF2-40B4-BE49-F238E27FC236}">
                    <a16:creationId xmlns:a16="http://schemas.microsoft.com/office/drawing/2014/main" id="{D0A9BF92-3BF8-44AC-ABAF-2BBEBBAC497F}"/>
                  </a:ext>
                </a:extLst>
              </p:cNvPr>
              <p:cNvSpPr/>
              <p:nvPr/>
            </p:nvSpPr>
            <p:spPr>
              <a:xfrm>
                <a:off x="7240186" y="4853477"/>
                <a:ext cx="3728690" cy="1421271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3,2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b="0" dirty="0">
                  <a:solidFill>
                    <a:schemeClr val="tx1"/>
                  </a:solidFill>
                </a:endParaRPr>
              </a:p>
              <a:p>
                <a:pPr algn="ctr"/>
                <a:endParaRPr lang="it-IT" dirty="0"/>
              </a:p>
            </p:txBody>
          </p:sp>
        </mc:Choice>
        <mc:Fallback xmlns="">
          <p:sp>
            <p:nvSpPr>
              <p:cNvPr id="44" name="Rettangolo con angoli arrotondati 43">
                <a:extLst>
                  <a:ext uri="{FF2B5EF4-FFF2-40B4-BE49-F238E27FC236}">
                    <a16:creationId xmlns:a16="http://schemas.microsoft.com/office/drawing/2014/main" id="{D0A9BF92-3BF8-44AC-ABAF-2BBEBBAC4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186" y="4853477"/>
                <a:ext cx="3728690" cy="142127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317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MATEMATICI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3448BE15-656C-4268-8CD5-CC8F953330AF}"/>
                  </a:ext>
                </a:extLst>
              </p:cNvPr>
              <p:cNvSpPr/>
              <p:nvPr/>
            </p:nvSpPr>
            <p:spPr>
              <a:xfrm>
                <a:off x="1076367" y="1780403"/>
                <a:ext cx="1586599" cy="64895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3448BE15-656C-4268-8CD5-CC8F95333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67" y="1780403"/>
                <a:ext cx="1586599" cy="6489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tangolo 25">
            <a:extLst>
              <a:ext uri="{FF2B5EF4-FFF2-40B4-BE49-F238E27FC236}">
                <a16:creationId xmlns:a16="http://schemas.microsoft.com/office/drawing/2014/main" id="{B8E34534-53BB-4E12-A52A-65D17B3090BC}"/>
              </a:ext>
            </a:extLst>
          </p:cNvPr>
          <p:cNvSpPr/>
          <p:nvPr/>
        </p:nvSpPr>
        <p:spPr>
          <a:xfrm>
            <a:off x="1067860" y="2529536"/>
            <a:ext cx="2174961" cy="64895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Effetti</a:t>
            </a:r>
            <a:r>
              <a:rPr lang="it-IT" sz="2400" b="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inerziali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9C32D497-398D-4AE6-9732-43D8C688E829}"/>
              </a:ext>
            </a:extLst>
          </p:cNvPr>
          <p:cNvCxnSpPr>
            <a:cxnSpLocks/>
          </p:cNvCxnSpPr>
          <p:nvPr/>
        </p:nvCxnSpPr>
        <p:spPr>
          <a:xfrm flipH="1">
            <a:off x="1089612" y="3178488"/>
            <a:ext cx="24345" cy="16251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51B0F4FD-1425-4026-AEDA-AEAA33ABE90C}"/>
              </a:ext>
            </a:extLst>
          </p:cNvPr>
          <p:cNvCxnSpPr>
            <a:cxnSpLocks/>
          </p:cNvCxnSpPr>
          <p:nvPr/>
        </p:nvCxnSpPr>
        <p:spPr>
          <a:xfrm>
            <a:off x="1135709" y="3810859"/>
            <a:ext cx="603316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C7ED5AF2-64E0-41FD-B670-938CC97D322B}"/>
              </a:ext>
            </a:extLst>
          </p:cNvPr>
          <p:cNvCxnSpPr>
            <a:cxnSpLocks/>
          </p:cNvCxnSpPr>
          <p:nvPr/>
        </p:nvCxnSpPr>
        <p:spPr>
          <a:xfrm>
            <a:off x="1101784" y="4767710"/>
            <a:ext cx="603316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con angoli arrotondati 30">
                <a:extLst>
                  <a:ext uri="{FF2B5EF4-FFF2-40B4-BE49-F238E27FC236}">
                    <a16:creationId xmlns:a16="http://schemas.microsoft.com/office/drawing/2014/main" id="{B950C24E-C430-46EE-AF57-F9C9689AB912}"/>
                  </a:ext>
                </a:extLst>
              </p:cNvPr>
              <p:cNvSpPr/>
              <p:nvPr/>
            </p:nvSpPr>
            <p:spPr>
              <a:xfrm>
                <a:off x="1943489" y="3486383"/>
                <a:ext cx="2402267" cy="648952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Rettangolo con angoli arrotondati 30">
                <a:extLst>
                  <a:ext uri="{FF2B5EF4-FFF2-40B4-BE49-F238E27FC236}">
                    <a16:creationId xmlns:a16="http://schemas.microsoft.com/office/drawing/2014/main" id="{B950C24E-C430-46EE-AF57-F9C9689AB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489" y="3486383"/>
                <a:ext cx="2402267" cy="6489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F58855A2-BCC7-49B2-9FCC-64CA33B3AAC9}"/>
              </a:ext>
            </a:extLst>
          </p:cNvPr>
          <p:cNvSpPr/>
          <p:nvPr/>
        </p:nvSpPr>
        <p:spPr>
          <a:xfrm>
            <a:off x="4801837" y="3568543"/>
            <a:ext cx="707010" cy="48463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con angoli arrotondati 36">
                <a:extLst>
                  <a:ext uri="{FF2B5EF4-FFF2-40B4-BE49-F238E27FC236}">
                    <a16:creationId xmlns:a16="http://schemas.microsoft.com/office/drawing/2014/main" id="{1AF36784-B772-46B2-876D-61FD33E487D4}"/>
                  </a:ext>
                </a:extLst>
              </p:cNvPr>
              <p:cNvSpPr/>
              <p:nvPr/>
            </p:nvSpPr>
            <p:spPr>
              <a:xfrm>
                <a:off x="5964928" y="3441519"/>
                <a:ext cx="2406010" cy="748466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𝑊𝑒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</m:t>
                              </m:r>
                            </m:e>
                          </m:d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Rettangolo con angoli arrotondati 36">
                <a:extLst>
                  <a:ext uri="{FF2B5EF4-FFF2-40B4-BE49-F238E27FC236}">
                    <a16:creationId xmlns:a16="http://schemas.microsoft.com/office/drawing/2014/main" id="{1AF36784-B772-46B2-876D-61FD33E48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928" y="3441519"/>
                <a:ext cx="2406010" cy="74846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tangolo con angoli arrotondati 37">
                <a:extLst>
                  <a:ext uri="{FF2B5EF4-FFF2-40B4-BE49-F238E27FC236}">
                    <a16:creationId xmlns:a16="http://schemas.microsoft.com/office/drawing/2014/main" id="{C02E9476-3C53-45DB-84C1-4AC942F553E5}"/>
                  </a:ext>
                </a:extLst>
              </p:cNvPr>
              <p:cNvSpPr/>
              <p:nvPr/>
            </p:nvSpPr>
            <p:spPr>
              <a:xfrm>
                <a:off x="1924279" y="4443234"/>
                <a:ext cx="2402267" cy="648952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bSup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8" name="Rettangolo con angoli arrotondati 37">
                <a:extLst>
                  <a:ext uri="{FF2B5EF4-FFF2-40B4-BE49-F238E27FC236}">
                    <a16:creationId xmlns:a16="http://schemas.microsoft.com/office/drawing/2014/main" id="{C02E9476-3C53-45DB-84C1-4AC942F55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79" y="4443234"/>
                <a:ext cx="2402267" cy="64895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ccia a destra 38">
            <a:extLst>
              <a:ext uri="{FF2B5EF4-FFF2-40B4-BE49-F238E27FC236}">
                <a16:creationId xmlns:a16="http://schemas.microsoft.com/office/drawing/2014/main" id="{DB105DD8-F825-4F64-9428-75883BE2567F}"/>
              </a:ext>
            </a:extLst>
          </p:cNvPr>
          <p:cNvSpPr/>
          <p:nvPr/>
        </p:nvSpPr>
        <p:spPr>
          <a:xfrm>
            <a:off x="4827031" y="4541935"/>
            <a:ext cx="707010" cy="48463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tangolo con angoli arrotondati 44">
                <a:extLst>
                  <a:ext uri="{FF2B5EF4-FFF2-40B4-BE49-F238E27FC236}">
                    <a16:creationId xmlns:a16="http://schemas.microsoft.com/office/drawing/2014/main" id="{22691A05-E327-442E-B55D-058ECD6A2D31}"/>
                  </a:ext>
                </a:extLst>
              </p:cNvPr>
              <p:cNvSpPr/>
              <p:nvPr/>
            </p:nvSpPr>
            <p:spPr>
              <a:xfrm>
                <a:off x="6008762" y="4429419"/>
                <a:ext cx="2406010" cy="748466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5" name="Rettangolo con angoli arrotondati 44">
                <a:extLst>
                  <a:ext uri="{FF2B5EF4-FFF2-40B4-BE49-F238E27FC236}">
                    <a16:creationId xmlns:a16="http://schemas.microsoft.com/office/drawing/2014/main" id="{22691A05-E327-442E-B55D-058ECD6A2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762" y="4429419"/>
                <a:ext cx="2406010" cy="74846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C8684596-78F6-445E-86E8-F5C8F251FEAF}"/>
                  </a:ext>
                </a:extLst>
              </p:cNvPr>
              <p:cNvSpPr/>
              <p:nvPr/>
            </p:nvSpPr>
            <p:spPr>
              <a:xfrm>
                <a:off x="8889493" y="4840239"/>
                <a:ext cx="2246820" cy="12902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it-IT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C8684596-78F6-445E-86E8-F5C8F251F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493" y="4840239"/>
                <a:ext cx="2246820" cy="1290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19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98649" y="6316036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MATEMATICI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3448BE15-656C-4268-8CD5-CC8F953330AF}"/>
                  </a:ext>
                </a:extLst>
              </p:cNvPr>
              <p:cNvSpPr/>
              <p:nvPr/>
            </p:nvSpPr>
            <p:spPr>
              <a:xfrm>
                <a:off x="1076367" y="2405816"/>
                <a:ext cx="1586599" cy="64895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3448BE15-656C-4268-8CD5-CC8F95333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67" y="2405816"/>
                <a:ext cx="1586599" cy="6489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C8684596-78F6-445E-86E8-F5C8F251FEAF}"/>
                  </a:ext>
                </a:extLst>
              </p:cNvPr>
              <p:cNvSpPr/>
              <p:nvPr/>
            </p:nvSpPr>
            <p:spPr>
              <a:xfrm>
                <a:off x="8889493" y="4825215"/>
                <a:ext cx="2246820" cy="130529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it-IT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C8684596-78F6-445E-86E8-F5C8F251F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493" y="4825215"/>
                <a:ext cx="2246820" cy="13052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C064F856-6B62-4244-B4D0-21649F397F4E}"/>
              </a:ext>
            </a:extLst>
          </p:cNvPr>
          <p:cNvSpPr/>
          <p:nvPr/>
        </p:nvSpPr>
        <p:spPr>
          <a:xfrm>
            <a:off x="2991550" y="2468682"/>
            <a:ext cx="3723589" cy="52321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 turbolento viscoso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con angoli arrotondati 23">
                <a:extLst>
                  <a:ext uri="{FF2B5EF4-FFF2-40B4-BE49-F238E27FC236}">
                    <a16:creationId xmlns:a16="http://schemas.microsoft.com/office/drawing/2014/main" id="{19BEB5EA-8593-41FD-9DA7-9358CF03C869}"/>
                  </a:ext>
                </a:extLst>
              </p:cNvPr>
              <p:cNvSpPr/>
              <p:nvPr/>
            </p:nvSpPr>
            <p:spPr>
              <a:xfrm>
                <a:off x="2991550" y="3472661"/>
                <a:ext cx="2406010" cy="748466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Rettangolo con angoli arrotondati 23">
                <a:extLst>
                  <a:ext uri="{FF2B5EF4-FFF2-40B4-BE49-F238E27FC236}">
                    <a16:creationId xmlns:a16="http://schemas.microsoft.com/office/drawing/2014/main" id="{19BEB5EA-8593-41FD-9DA7-9358CF03C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550" y="3472661"/>
                <a:ext cx="2406010" cy="74846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D22EE567-BC9D-4A15-9317-D4312213E87F}"/>
              </a:ext>
            </a:extLst>
          </p:cNvPr>
          <p:cNvSpPr/>
          <p:nvPr/>
        </p:nvSpPr>
        <p:spPr>
          <a:xfrm>
            <a:off x="5840282" y="3607582"/>
            <a:ext cx="707010" cy="48463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con angoli arrotondati 29">
                <a:extLst>
                  <a:ext uri="{FF2B5EF4-FFF2-40B4-BE49-F238E27FC236}">
                    <a16:creationId xmlns:a16="http://schemas.microsoft.com/office/drawing/2014/main" id="{288278C4-6701-41B7-B745-3BC9E2342678}"/>
                  </a:ext>
                </a:extLst>
              </p:cNvPr>
              <p:cNvSpPr/>
              <p:nvPr/>
            </p:nvSpPr>
            <p:spPr>
              <a:xfrm>
                <a:off x="6990014" y="3494199"/>
                <a:ext cx="2406010" cy="748466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0" name="Rettangolo con angoli arrotondati 29">
                <a:extLst>
                  <a:ext uri="{FF2B5EF4-FFF2-40B4-BE49-F238E27FC236}">
                    <a16:creationId xmlns:a16="http://schemas.microsoft.com/office/drawing/2014/main" id="{288278C4-6701-41B7-B745-3BC9E2342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14" y="3494199"/>
                <a:ext cx="2406010" cy="74846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88A49EF1-556D-4F1A-A653-6291C91E491D}"/>
              </a:ext>
            </a:extLst>
          </p:cNvPr>
          <p:cNvSpPr/>
          <p:nvPr/>
        </p:nvSpPr>
        <p:spPr>
          <a:xfrm>
            <a:off x="1076367" y="4958831"/>
            <a:ext cx="3043146" cy="52321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Equazione empirica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con angoli arrotondati 33">
                <a:extLst>
                  <a:ext uri="{FF2B5EF4-FFF2-40B4-BE49-F238E27FC236}">
                    <a16:creationId xmlns:a16="http://schemas.microsoft.com/office/drawing/2014/main" id="{1F88CECD-F3F0-4FDB-ACCA-8E02921F410F}"/>
                  </a:ext>
                </a:extLst>
              </p:cNvPr>
              <p:cNvSpPr/>
              <p:nvPr/>
            </p:nvSpPr>
            <p:spPr>
              <a:xfrm>
                <a:off x="5245345" y="4841293"/>
                <a:ext cx="1785631" cy="748466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4" name="Rettangolo con angoli arrotondati 33">
                <a:extLst>
                  <a:ext uri="{FF2B5EF4-FFF2-40B4-BE49-F238E27FC236}">
                    <a16:creationId xmlns:a16="http://schemas.microsoft.com/office/drawing/2014/main" id="{1F88CECD-F3F0-4FDB-ACCA-8E02921F4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345" y="4841293"/>
                <a:ext cx="1785631" cy="74846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305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2014930" y="1566520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CBD649-3399-4BC7-8DAF-555CE7EC07B6}"/>
              </a:ext>
            </a:extLst>
          </p:cNvPr>
          <p:cNvSpPr txBox="1"/>
          <p:nvPr/>
        </p:nvSpPr>
        <p:spPr>
          <a:xfrm>
            <a:off x="4752163" y="2091325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Principali dipendenze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22C8C322-B768-4CCD-A648-99E94540370F}"/>
              </a:ext>
            </a:extLst>
          </p:cNvPr>
          <p:cNvSpPr/>
          <p:nvPr/>
        </p:nvSpPr>
        <p:spPr>
          <a:xfrm>
            <a:off x="1575845" y="2614784"/>
            <a:ext cx="3723589" cy="52321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 turbolento inerziale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0131DE26-D114-4A97-8EF9-C5856B1A0E3A}"/>
              </a:ext>
            </a:extLst>
          </p:cNvPr>
          <p:cNvSpPr/>
          <p:nvPr/>
        </p:nvSpPr>
        <p:spPr>
          <a:xfrm>
            <a:off x="1575845" y="3364469"/>
            <a:ext cx="3723589" cy="52321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 turbolento viscoso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C77F91D5-4411-4565-B7A9-5E306E2BE6C3}"/>
              </a:ext>
            </a:extLst>
          </p:cNvPr>
          <p:cNvSpPr/>
          <p:nvPr/>
        </p:nvSpPr>
        <p:spPr>
          <a:xfrm>
            <a:off x="5721812" y="3383762"/>
            <a:ext cx="707010" cy="48463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EE84B7AA-C987-4B06-A4F9-9A3EF1518D20}"/>
                  </a:ext>
                </a:extLst>
              </p:cNvPr>
              <p:cNvSpPr/>
              <p:nvPr/>
            </p:nvSpPr>
            <p:spPr>
              <a:xfrm>
                <a:off x="6782584" y="2671769"/>
                <a:ext cx="546755" cy="4616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1807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it-IT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↓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EE84B7AA-C987-4B06-A4F9-9A3EF1518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584" y="2671769"/>
                <a:ext cx="546755" cy="461664"/>
              </a:xfrm>
              <a:prstGeom prst="rect">
                <a:avLst/>
              </a:prstGeom>
              <a:blipFill>
                <a:blip r:embed="rId5"/>
                <a:stretch>
                  <a:fillRect l="-4255"/>
                </a:stretch>
              </a:blipFill>
              <a:ln w="28575">
                <a:solidFill>
                  <a:srgbClr val="1807F9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0407F70F-2788-40D5-90EE-21589AFE45AC}"/>
                  </a:ext>
                </a:extLst>
              </p:cNvPr>
              <p:cNvSpPr/>
              <p:nvPr/>
            </p:nvSpPr>
            <p:spPr>
              <a:xfrm>
                <a:off x="8398421" y="2670335"/>
                <a:ext cx="2216761" cy="48881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1807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it-IT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m:rPr>
                        <m:nor/>
                      </m:rPr>
                      <a:rPr lang="it-IT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m:rPr>
                        <m:nor/>
                      </m:rPr>
                      <a:rPr lang="it-IT" sz="24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nor/>
                      </m:rPr>
                      <a:rPr lang="it-IT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it-I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0407F70F-2788-40D5-90EE-21589AFE4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1" y="2670335"/>
                <a:ext cx="2216761" cy="488811"/>
              </a:xfrm>
              <a:prstGeom prst="rect">
                <a:avLst/>
              </a:prstGeom>
              <a:blipFill>
                <a:blip r:embed="rId6"/>
                <a:stretch>
                  <a:fillRect b="-3529"/>
                </a:stretch>
              </a:blipFill>
              <a:ln w="28575">
                <a:solidFill>
                  <a:srgbClr val="1807F9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A7FDC65-3BB2-4D93-B3D1-0D8397384D4B}"/>
              </a:ext>
            </a:extLst>
          </p:cNvPr>
          <p:cNvCxnSpPr/>
          <p:nvPr/>
        </p:nvCxnSpPr>
        <p:spPr>
          <a:xfrm>
            <a:off x="7607432" y="2906657"/>
            <a:ext cx="51847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3FACD17E-9BC0-499B-AAF0-7DA985867170}"/>
              </a:ext>
            </a:extLst>
          </p:cNvPr>
          <p:cNvSpPr/>
          <p:nvPr/>
        </p:nvSpPr>
        <p:spPr>
          <a:xfrm>
            <a:off x="5724706" y="2653370"/>
            <a:ext cx="707010" cy="48463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DCF97136-48F6-4E70-8021-07FB0B84F8FF}"/>
                  </a:ext>
                </a:extLst>
              </p:cNvPr>
              <p:cNvSpPr/>
              <p:nvPr/>
            </p:nvSpPr>
            <p:spPr>
              <a:xfrm>
                <a:off x="6782583" y="3392214"/>
                <a:ext cx="546755" cy="4616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1807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it-IT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↓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DCF97136-48F6-4E70-8021-07FB0B84F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583" y="3392214"/>
                <a:ext cx="546755" cy="461664"/>
              </a:xfrm>
              <a:prstGeom prst="rect">
                <a:avLst/>
              </a:prstGeom>
              <a:blipFill>
                <a:blip r:embed="rId7"/>
                <a:stretch>
                  <a:fillRect l="-4255"/>
                </a:stretch>
              </a:blipFill>
              <a:ln w="28575">
                <a:solidFill>
                  <a:srgbClr val="1807F9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5278E5D3-C8EC-4952-9A6C-64330DEC38F2}"/>
              </a:ext>
            </a:extLst>
          </p:cNvPr>
          <p:cNvCxnSpPr/>
          <p:nvPr/>
        </p:nvCxnSpPr>
        <p:spPr>
          <a:xfrm>
            <a:off x="7616860" y="3623046"/>
            <a:ext cx="51847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1DFCF400-9E6C-4A6F-8BD6-24D191E9C5F8}"/>
                  </a:ext>
                </a:extLst>
              </p:cNvPr>
              <p:cNvSpPr/>
              <p:nvPr/>
            </p:nvSpPr>
            <p:spPr>
              <a:xfrm>
                <a:off x="8393401" y="3392214"/>
                <a:ext cx="2216761" cy="48881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1807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lang="it-IT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it-IT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it-IT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it-I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1DFCF400-9E6C-4A6F-8BD6-24D191E9C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401" y="3392214"/>
                <a:ext cx="2216761" cy="488811"/>
              </a:xfrm>
              <a:prstGeom prst="rect">
                <a:avLst/>
              </a:prstGeom>
              <a:blipFill>
                <a:blip r:embed="rId8"/>
                <a:stretch>
                  <a:fillRect b="-10465"/>
                </a:stretch>
              </a:blipFill>
              <a:ln w="28575">
                <a:solidFill>
                  <a:srgbClr val="1807F9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con angoli arrotondati 32">
                <a:extLst>
                  <a:ext uri="{FF2B5EF4-FFF2-40B4-BE49-F238E27FC236}">
                    <a16:creationId xmlns:a16="http://schemas.microsoft.com/office/drawing/2014/main" id="{A40ED282-251B-4192-B461-AA80621AD74A}"/>
                  </a:ext>
                </a:extLst>
              </p:cNvPr>
              <p:cNvSpPr/>
              <p:nvPr/>
            </p:nvSpPr>
            <p:spPr>
              <a:xfrm>
                <a:off x="7955785" y="4344809"/>
                <a:ext cx="3091992" cy="86593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0.4&lt;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&lt;0.8</m:t>
                    </m:r>
                  </m:oMath>
                </a14:m>
                <a:r>
                  <a:rPr lang="it-IT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it-IT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endParaRPr lang="it-IT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≥0.8</m:t>
                    </m:r>
                  </m:oMath>
                </a14:m>
                <a:r>
                  <a:rPr lang="it-IT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it-IT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ttangolo con angoli arrotondati 32">
                <a:extLst>
                  <a:ext uri="{FF2B5EF4-FFF2-40B4-BE49-F238E27FC236}">
                    <a16:creationId xmlns:a16="http://schemas.microsoft.com/office/drawing/2014/main" id="{A40ED282-251B-4192-B461-AA80621AD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785" y="4344809"/>
                <a:ext cx="3091992" cy="865935"/>
              </a:xfrm>
              <a:prstGeom prst="roundRect">
                <a:avLst/>
              </a:prstGeom>
              <a:blipFill>
                <a:blip r:embed="rId9"/>
                <a:stretch>
                  <a:fillRect b="-5442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010C8B94-5386-4AB8-8AB9-4745920D2F1A}"/>
              </a:ext>
            </a:extLst>
          </p:cNvPr>
          <p:cNvCxnSpPr>
            <a:cxnSpLocks/>
          </p:cNvCxnSpPr>
          <p:nvPr/>
        </p:nvCxnSpPr>
        <p:spPr>
          <a:xfrm>
            <a:off x="9541556" y="3933670"/>
            <a:ext cx="9428" cy="39890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E9107DF0-90A0-458B-BAA7-CFD0A7238EB5}"/>
              </a:ext>
            </a:extLst>
          </p:cNvPr>
          <p:cNvCxnSpPr/>
          <p:nvPr/>
        </p:nvCxnSpPr>
        <p:spPr>
          <a:xfrm>
            <a:off x="9634358" y="4973540"/>
            <a:ext cx="51847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87F220E3-EF68-4CE7-8884-9843930C57E3}"/>
              </a:ext>
            </a:extLst>
          </p:cNvPr>
          <p:cNvCxnSpPr/>
          <p:nvPr/>
        </p:nvCxnSpPr>
        <p:spPr>
          <a:xfrm>
            <a:off x="10060708" y="4619169"/>
            <a:ext cx="51847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9B6216B-1F3C-475D-AAC5-D85965C40FF1}"/>
              </a:ext>
            </a:extLst>
          </p:cNvPr>
          <p:cNvSpPr txBox="1"/>
          <p:nvPr/>
        </p:nvSpPr>
        <p:spPr>
          <a:xfrm>
            <a:off x="1076367" y="4311412"/>
            <a:ext cx="6822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regime prevalente nel rotore statore non è ancora ben conosciuto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BA2DAAB-F154-4706-B656-051E0EFAC103}"/>
                  </a:ext>
                </a:extLst>
              </p:cNvPr>
              <p:cNvSpPr txBox="1"/>
              <p:nvPr/>
            </p:nvSpPr>
            <p:spPr>
              <a:xfrm>
                <a:off x="1077422" y="5051302"/>
                <a:ext cx="10077968" cy="1216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Relazione 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3,2</m:t>
                        </m:r>
                      </m:sub>
                    </m:sSub>
                  </m:oMath>
                </a14:m>
                <a:r>
                  <a:rPr lang="it-IT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it-IT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Analisi sperimentale futura in laboratorio sulla validità dei modelli e sull’analisi della tipologia di regime al variare delle condizioni di processo</a:t>
                </a: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BA2DAAB-F154-4706-B656-051E0EFAC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22" y="5051302"/>
                <a:ext cx="10077968" cy="1216551"/>
              </a:xfrm>
              <a:prstGeom prst="rect">
                <a:avLst/>
              </a:prstGeom>
              <a:blipFill>
                <a:blip r:embed="rId10"/>
                <a:stretch>
                  <a:fillRect l="-847" t="-4020" b="-110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91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D590FD-3D2B-4F81-84A7-136E0AB0EB21}"/>
              </a:ext>
            </a:extLst>
          </p:cNvPr>
          <p:cNvSpPr txBox="1"/>
          <p:nvPr/>
        </p:nvSpPr>
        <p:spPr>
          <a:xfrm>
            <a:off x="3421930" y="1809945"/>
            <a:ext cx="533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CONTENUTI DELLA TESI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D4A1CF3-3CB8-481F-B8A4-83F239D5F039}"/>
              </a:ext>
            </a:extLst>
          </p:cNvPr>
          <p:cNvSpPr txBox="1"/>
          <p:nvPr/>
        </p:nvSpPr>
        <p:spPr>
          <a:xfrm>
            <a:off x="1076367" y="2896494"/>
            <a:ext cx="100997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 delle emulsioni</a:t>
            </a:r>
          </a:p>
          <a:p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Proprietà e applicazioni delle nanoemulsioni</a:t>
            </a:r>
          </a:p>
          <a:p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di produzione</a:t>
            </a:r>
          </a:p>
          <a:p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matematici </a:t>
            </a:r>
          </a:p>
        </p:txBody>
      </p:sp>
    </p:spTree>
    <p:extLst>
      <p:ext uri="{BB962C8B-B14F-4D97-AF65-F5344CB8AC3E}">
        <p14:creationId xmlns:p14="http://schemas.microsoft.com/office/powerpoint/2010/main" val="3684190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E7FE8F51-09D3-4DC0-8418-EBD78F013B54}"/>
              </a:ext>
            </a:extLst>
          </p:cNvPr>
          <p:cNvSpPr/>
          <p:nvPr/>
        </p:nvSpPr>
        <p:spPr>
          <a:xfrm>
            <a:off x="2188368" y="3038773"/>
            <a:ext cx="79581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>
                <a:ln w="9525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</a:t>
            </a:r>
            <a:r>
              <a:rPr lang="it-IT" sz="6000" b="1" cap="none" spc="0" dirty="0">
                <a:ln w="9525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6876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 DELLE EMULSIONI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3C543D-D1DD-430B-81C5-F374B5D7A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67" y="3185805"/>
            <a:ext cx="5019630" cy="1882605"/>
          </a:xfrm>
          <a:prstGeom prst="rect">
            <a:avLst/>
          </a:prstGeom>
        </p:spPr>
      </p:pic>
      <p:graphicFrame>
        <p:nvGraphicFramePr>
          <p:cNvPr id="17" name="Tabella 17">
            <a:extLst>
              <a:ext uri="{FF2B5EF4-FFF2-40B4-BE49-F238E27FC236}">
                <a16:creationId xmlns:a16="http://schemas.microsoft.com/office/drawing/2014/main" id="{61C0E61F-1CA9-4468-AA09-88776ECB3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09413"/>
              </p:ext>
            </p:extLst>
          </p:nvPr>
        </p:nvGraphicFramePr>
        <p:xfrm>
          <a:off x="6236665" y="3185805"/>
          <a:ext cx="4858285" cy="185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62">
                  <a:extLst>
                    <a:ext uri="{9D8B030D-6E8A-4147-A177-3AD203B41FA5}">
                      <a16:colId xmlns:a16="http://schemas.microsoft.com/office/drawing/2014/main" val="3024773164"/>
                    </a:ext>
                  </a:extLst>
                </a:gridCol>
                <a:gridCol w="2411623">
                  <a:extLst>
                    <a:ext uri="{9D8B030D-6E8A-4147-A177-3AD203B41FA5}">
                      <a16:colId xmlns:a16="http://schemas.microsoft.com/office/drawing/2014/main" val="2302002257"/>
                    </a:ext>
                  </a:extLst>
                </a:gridCol>
              </a:tblGrid>
              <a:tr h="198669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di emulsione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Diametro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518757"/>
                  </a:ext>
                </a:extLst>
              </a:tr>
              <a:tr h="498906"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Macroemulsione</a:t>
                      </a:r>
                      <a:endParaRPr lang="it-IT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&gt;200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419114"/>
                  </a:ext>
                </a:extLst>
              </a:tr>
              <a:tr h="49541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Nanoemulsione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100-200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23663"/>
                  </a:ext>
                </a:extLst>
              </a:tr>
              <a:tr h="49541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Microemulsione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&lt;100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0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48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 DELLE EMULSIONI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6DD32F8-EAE5-4395-99F0-4EBEB9C3A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64" y="3526500"/>
            <a:ext cx="4073895" cy="230473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D7F2AB3-EEE6-4EE0-B8E0-A94AE22D8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81" y="3859108"/>
            <a:ext cx="1444548" cy="149749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E03C18C-BAC5-49B2-B539-01020DD87E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797" y="3857390"/>
            <a:ext cx="1479153" cy="1496959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A1C05C0-823C-499E-BCBD-2CF19BE2DE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32" y="3954971"/>
            <a:ext cx="1339461" cy="1301796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670F269-DE47-491C-A6AD-B027803F4D3D}"/>
              </a:ext>
            </a:extLst>
          </p:cNvPr>
          <p:cNvSpPr txBox="1"/>
          <p:nvPr/>
        </p:nvSpPr>
        <p:spPr>
          <a:xfrm>
            <a:off x="3743429" y="2438202"/>
            <a:ext cx="470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stabilità e il ruolo del tensioattivo</a:t>
            </a:r>
          </a:p>
        </p:txBody>
      </p:sp>
    </p:spTree>
    <p:extLst>
      <p:ext uri="{BB962C8B-B14F-4D97-AF65-F5344CB8AC3E}">
        <p14:creationId xmlns:p14="http://schemas.microsoft.com/office/powerpoint/2010/main" val="249986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 DELLE EMULSIONI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467D2D-4FB6-459B-8E17-B2ABA70FCAE6}"/>
              </a:ext>
            </a:extLst>
          </p:cNvPr>
          <p:cNvSpPr txBox="1"/>
          <p:nvPr/>
        </p:nvSpPr>
        <p:spPr>
          <a:xfrm>
            <a:off x="3069995" y="2581445"/>
            <a:ext cx="605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Nanoemulsioni vs microemulsioni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5DF5BE3-0A4A-458F-BFC9-4398E4502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67" y="3117923"/>
            <a:ext cx="5643648" cy="3177365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1E4FB3E-0475-45BB-82C7-42285D6DFA10}"/>
              </a:ext>
            </a:extLst>
          </p:cNvPr>
          <p:cNvSpPr/>
          <p:nvPr/>
        </p:nvSpPr>
        <p:spPr>
          <a:xfrm>
            <a:off x="6785586" y="3226871"/>
            <a:ext cx="4330047" cy="5232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it-IT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2400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formazione</a:t>
            </a:r>
            <a:r>
              <a:rPr lang="it-IT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∆</a:t>
            </a:r>
            <a:r>
              <a:rPr lang="it-IT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2400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T∆S</a:t>
            </a:r>
            <a:r>
              <a:rPr lang="it-IT" sz="2400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endParaRPr lang="it-IT" sz="2400" dirty="0">
              <a:solidFill>
                <a:schemeClr val="tx1"/>
              </a:solidFill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225DC3A-1CC3-4371-A618-9265CFD68268}"/>
              </a:ext>
            </a:extLst>
          </p:cNvPr>
          <p:cNvCxnSpPr>
            <a:cxnSpLocks/>
          </p:cNvCxnSpPr>
          <p:nvPr/>
        </p:nvCxnSpPr>
        <p:spPr>
          <a:xfrm>
            <a:off x="10378590" y="3777860"/>
            <a:ext cx="0" cy="868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con angoli arrotondati 21">
                <a:extLst>
                  <a:ext uri="{FF2B5EF4-FFF2-40B4-BE49-F238E27FC236}">
                    <a16:creationId xmlns:a16="http://schemas.microsoft.com/office/drawing/2014/main" id="{2228C3F0-B535-4F37-AF1B-820338D22D7D}"/>
                  </a:ext>
                </a:extLst>
              </p:cNvPr>
              <p:cNvSpPr/>
              <p:nvPr/>
            </p:nvSpPr>
            <p:spPr>
              <a:xfrm>
                <a:off x="7226249" y="4659950"/>
                <a:ext cx="1980596" cy="49821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it-IT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ttangolo con angoli arrotondati 21">
                <a:extLst>
                  <a:ext uri="{FF2B5EF4-FFF2-40B4-BE49-F238E27FC236}">
                    <a16:creationId xmlns:a16="http://schemas.microsoft.com/office/drawing/2014/main" id="{2228C3F0-B535-4F37-AF1B-820338D22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249" y="4659950"/>
                <a:ext cx="1980596" cy="498210"/>
              </a:xfrm>
              <a:prstGeom prst="roundRect">
                <a:avLst/>
              </a:prstGeom>
              <a:blipFill>
                <a:blip r:embed="rId5"/>
                <a:stretch>
                  <a:fillRect b="-114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9EF685DE-4774-4EAA-ACCE-9856742279AE}"/>
              </a:ext>
            </a:extLst>
          </p:cNvPr>
          <p:cNvCxnSpPr/>
          <p:nvPr/>
        </p:nvCxnSpPr>
        <p:spPr>
          <a:xfrm>
            <a:off x="9206845" y="3770637"/>
            <a:ext cx="0" cy="330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57E2F878-33BF-4BD4-95A0-C65D0C19D49D}"/>
              </a:ext>
            </a:extLst>
          </p:cNvPr>
          <p:cNvCxnSpPr>
            <a:cxnSpLocks/>
          </p:cNvCxnSpPr>
          <p:nvPr/>
        </p:nvCxnSpPr>
        <p:spPr>
          <a:xfrm flipH="1">
            <a:off x="8116478" y="4092720"/>
            <a:ext cx="1090367" cy="7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317F2D3A-4F66-4CC1-B97B-0FF57FD1A101}"/>
              </a:ext>
            </a:extLst>
          </p:cNvPr>
          <p:cNvCxnSpPr>
            <a:cxnSpLocks/>
          </p:cNvCxnSpPr>
          <p:nvPr/>
        </p:nvCxnSpPr>
        <p:spPr>
          <a:xfrm>
            <a:off x="8136961" y="4100660"/>
            <a:ext cx="0" cy="538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AB05F3FE-3BC5-4B78-9712-6E1CF188AFD0}"/>
                  </a:ext>
                </a:extLst>
              </p:cNvPr>
              <p:cNvSpPr txBox="1"/>
              <p:nvPr/>
            </p:nvSpPr>
            <p:spPr>
              <a:xfrm>
                <a:off x="9294187" y="4646621"/>
                <a:ext cx="21688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Configurazioni accessibili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↑</m:t>
                    </m:r>
                  </m:oMath>
                </a14:m>
                <a:endParaRPr lang="it-I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AB05F3FE-3BC5-4B78-9712-6E1CF188A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187" y="4646621"/>
                <a:ext cx="2168806" cy="830997"/>
              </a:xfrm>
              <a:prstGeom prst="rect">
                <a:avLst/>
              </a:prstGeom>
              <a:blipFill>
                <a:blip r:embed="rId6"/>
                <a:stretch>
                  <a:fillRect l="-563" t="-5839" r="-5352" b="-153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6F29C8D6-0514-4013-9FB8-A8F5D7BDB82E}"/>
                  </a:ext>
                </a:extLst>
              </p:cNvPr>
              <p:cNvSpPr txBox="1"/>
              <p:nvPr/>
            </p:nvSpPr>
            <p:spPr>
              <a:xfrm>
                <a:off x="7750554" y="5087592"/>
                <a:ext cx="9319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↑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6F29C8D6-0514-4013-9FB8-A8F5D7BDB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54" y="5087592"/>
                <a:ext cx="9319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e 34">
                <a:extLst>
                  <a:ext uri="{FF2B5EF4-FFF2-40B4-BE49-F238E27FC236}">
                    <a16:creationId xmlns:a16="http://schemas.microsoft.com/office/drawing/2014/main" id="{83785094-134C-4978-808A-F66C7A220DDC}"/>
                  </a:ext>
                </a:extLst>
              </p:cNvPr>
              <p:cNvSpPr/>
              <p:nvPr/>
            </p:nvSpPr>
            <p:spPr>
              <a:xfrm>
                <a:off x="7143325" y="5594496"/>
                <a:ext cx="3614567" cy="60446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𝑐𝑜𝑛𝑓𝑖𝑔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5" name="Ovale 34">
                <a:extLst>
                  <a:ext uri="{FF2B5EF4-FFF2-40B4-BE49-F238E27FC236}">
                    <a16:creationId xmlns:a16="http://schemas.microsoft.com/office/drawing/2014/main" id="{83785094-134C-4978-808A-F66C7A220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325" y="5594496"/>
                <a:ext cx="3614567" cy="60446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2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PROPRIETA’ DELLE NANOEMULSIONI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D9BBA7-C6DC-4B6A-A25F-5B9EF208B19E}"/>
              </a:ext>
            </a:extLst>
          </p:cNvPr>
          <p:cNvSpPr txBox="1"/>
          <p:nvPr/>
        </p:nvSpPr>
        <p:spPr>
          <a:xfrm>
            <a:off x="1153539" y="2634727"/>
            <a:ext cx="7792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Dimensione, distribuzione e concentrazione delle gocce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Proprietà ottiche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Potenziale elettrico superficiale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Cristallinità lipidica</a:t>
            </a:r>
          </a:p>
        </p:txBody>
      </p:sp>
      <p:pic>
        <p:nvPicPr>
          <p:cNvPr id="10" name="Immagine 9" descr="Immagine che contiene interni, lampada, parecchi&#10;&#10;Descrizione generata automaticamente">
            <a:extLst>
              <a:ext uri="{FF2B5EF4-FFF2-40B4-BE49-F238E27FC236}">
                <a16:creationId xmlns:a16="http://schemas.microsoft.com/office/drawing/2014/main" id="{5CC300B0-0837-4192-AD40-951220888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95" y="4698928"/>
            <a:ext cx="1829055" cy="136226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F0B1C46-32FA-4AAA-956B-EF6AE9758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64" y="3164205"/>
            <a:ext cx="2514023" cy="128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APPLICAZIONI DELLE NANOEMULSIONI</a:t>
            </a:r>
          </a:p>
        </p:txBody>
      </p:sp>
      <p:graphicFrame>
        <p:nvGraphicFramePr>
          <p:cNvPr id="15" name="Tabella 16">
            <a:extLst>
              <a:ext uri="{FF2B5EF4-FFF2-40B4-BE49-F238E27FC236}">
                <a16:creationId xmlns:a16="http://schemas.microsoft.com/office/drawing/2014/main" id="{E6DE15C7-C333-4652-A910-F98CBFADD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09980"/>
              </p:ext>
            </p:extLst>
          </p:nvPr>
        </p:nvGraphicFramePr>
        <p:xfrm>
          <a:off x="1575845" y="2675436"/>
          <a:ext cx="9160012" cy="2600984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024950">
                  <a:extLst>
                    <a:ext uri="{9D8B030D-6E8A-4147-A177-3AD203B41FA5}">
                      <a16:colId xmlns:a16="http://schemas.microsoft.com/office/drawing/2014/main" val="692598537"/>
                    </a:ext>
                  </a:extLst>
                </a:gridCol>
                <a:gridCol w="3067531">
                  <a:extLst>
                    <a:ext uri="{9D8B030D-6E8A-4147-A177-3AD203B41FA5}">
                      <a16:colId xmlns:a16="http://schemas.microsoft.com/office/drawing/2014/main" val="3638846773"/>
                    </a:ext>
                  </a:extLst>
                </a:gridCol>
                <a:gridCol w="3067531">
                  <a:extLst>
                    <a:ext uri="{9D8B030D-6E8A-4147-A177-3AD203B41FA5}">
                      <a16:colId xmlns:a16="http://schemas.microsoft.com/office/drawing/2014/main" val="575674932"/>
                    </a:ext>
                  </a:extLst>
                </a:gridCol>
              </a:tblGrid>
              <a:tr h="497864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Cosmoceutica</a:t>
                      </a:r>
                      <a:endParaRPr lang="it-IT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Medicina</a:t>
                      </a:r>
                      <a:endParaRPr lang="it-IT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 alimentare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52062"/>
                  </a:ext>
                </a:extLst>
              </a:tr>
              <a:tr h="376844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Creme solari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Medicazioni topiche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Protezione aromi, coloranti e antiossidanti (</a:t>
                      </a: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-carotene)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449096"/>
                  </a:ext>
                </a:extLst>
              </a:tr>
              <a:tr h="376844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Creme antietà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Mascherare il sapore dei medicinali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di oli essenziali come conservanti naturali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879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Agenti di contrasto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Pellicole e rivestimenti per confezionamento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806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00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DI PRODUZIONE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0E6E3A7-E8E0-438D-99B5-9E3000A0C9C7}"/>
              </a:ext>
            </a:extLst>
          </p:cNvPr>
          <p:cNvSpPr/>
          <p:nvPr/>
        </p:nvSpPr>
        <p:spPr>
          <a:xfrm>
            <a:off x="1481577" y="3173758"/>
            <a:ext cx="3326095" cy="1509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olio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acquosa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Tensioattivo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8F38A415-60D4-4CB7-9440-F076D9D835D6}"/>
              </a:ext>
            </a:extLst>
          </p:cNvPr>
          <p:cNvSpPr/>
          <p:nvPr/>
        </p:nvSpPr>
        <p:spPr>
          <a:xfrm>
            <a:off x="5194029" y="3555292"/>
            <a:ext cx="1998621" cy="74674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ADEE468-F390-494C-A352-3C971F54BB6E}"/>
              </a:ext>
            </a:extLst>
          </p:cNvPr>
          <p:cNvSpPr/>
          <p:nvPr/>
        </p:nvSpPr>
        <p:spPr>
          <a:xfrm>
            <a:off x="7703128" y="3241282"/>
            <a:ext cx="3007295" cy="13634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Nanoemulsione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A6884A02-DE65-47CE-A962-10BB3C7956CA}"/>
              </a:ext>
            </a:extLst>
          </p:cNvPr>
          <p:cNvCxnSpPr/>
          <p:nvPr/>
        </p:nvCxnSpPr>
        <p:spPr>
          <a:xfrm flipV="1">
            <a:off x="4732256" y="4213781"/>
            <a:ext cx="1244338" cy="88612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B9DEDF8-F311-45E0-A383-C7A3F77180A9}"/>
              </a:ext>
            </a:extLst>
          </p:cNvPr>
          <p:cNvCxnSpPr>
            <a:cxnSpLocks/>
          </p:cNvCxnSpPr>
          <p:nvPr/>
        </p:nvCxnSpPr>
        <p:spPr>
          <a:xfrm flipH="1" flipV="1">
            <a:off x="6215408" y="4213781"/>
            <a:ext cx="1203486" cy="88612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0694FAE-5E94-4682-B221-282325FEA733}"/>
              </a:ext>
            </a:extLst>
          </p:cNvPr>
          <p:cNvSpPr txBox="1"/>
          <p:nvPr/>
        </p:nvSpPr>
        <p:spPr>
          <a:xfrm>
            <a:off x="6215408" y="5217506"/>
            <a:ext cx="293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ad alta energia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8CBE8E7-73A0-4854-A209-C76920464C70}"/>
              </a:ext>
            </a:extLst>
          </p:cNvPr>
          <p:cNvSpPr txBox="1"/>
          <p:nvPr/>
        </p:nvSpPr>
        <p:spPr>
          <a:xfrm>
            <a:off x="2969299" y="5219923"/>
            <a:ext cx="3007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a bassa energia</a:t>
            </a:r>
          </a:p>
        </p:txBody>
      </p:sp>
    </p:spTree>
    <p:extLst>
      <p:ext uri="{BB962C8B-B14F-4D97-AF65-F5344CB8AC3E}">
        <p14:creationId xmlns:p14="http://schemas.microsoft.com/office/powerpoint/2010/main" val="81020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Studio dei meccanismi di formazione di un'emulsione olio in acqua attraverso un emulsionatore rotore statore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Febbraio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Federica Anna Ciuffetti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812039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DI PRODUZIONE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2A1AD3-129B-4775-BF6F-2A85A06CDE4A}"/>
              </a:ext>
            </a:extLst>
          </p:cNvPr>
          <p:cNvSpPr txBox="1"/>
          <p:nvPr/>
        </p:nvSpPr>
        <p:spPr>
          <a:xfrm>
            <a:off x="4559430" y="2298890"/>
            <a:ext cx="307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a bassa energia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716E63B9-41FF-4AFD-BF35-92CBD87C4762}"/>
              </a:ext>
            </a:extLst>
          </p:cNvPr>
          <p:cNvCxnSpPr>
            <a:cxnSpLocks/>
          </p:cNvCxnSpPr>
          <p:nvPr/>
        </p:nvCxnSpPr>
        <p:spPr>
          <a:xfrm>
            <a:off x="6363093" y="2760555"/>
            <a:ext cx="0" cy="198112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C0C3F47-A8E0-42D8-9962-3A5ACBA8A463}"/>
              </a:ext>
            </a:extLst>
          </p:cNvPr>
          <p:cNvCxnSpPr>
            <a:cxnSpLocks/>
          </p:cNvCxnSpPr>
          <p:nvPr/>
        </p:nvCxnSpPr>
        <p:spPr>
          <a:xfrm>
            <a:off x="6358380" y="3037842"/>
            <a:ext cx="952107" cy="235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525D82B-9BB7-4D20-94E9-837CC181615D}"/>
              </a:ext>
            </a:extLst>
          </p:cNvPr>
          <p:cNvSpPr txBox="1"/>
          <p:nvPr/>
        </p:nvSpPr>
        <p:spPr>
          <a:xfrm>
            <a:off x="7310487" y="2739834"/>
            <a:ext cx="37797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isoterme: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emulsificazione spontanea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inversione di fase per composizione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98D2AB7-5EBA-47B9-9283-E7A6A05DAB4C}"/>
              </a:ext>
            </a:extLst>
          </p:cNvPr>
          <p:cNvCxnSpPr>
            <a:cxnSpLocks/>
          </p:cNvCxnSpPr>
          <p:nvPr/>
        </p:nvCxnSpPr>
        <p:spPr>
          <a:xfrm>
            <a:off x="6358380" y="4708802"/>
            <a:ext cx="952107" cy="235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EE5BACF-9AFD-4BB3-9859-EA4E20E612B9}"/>
              </a:ext>
            </a:extLst>
          </p:cNvPr>
          <p:cNvSpPr txBox="1"/>
          <p:nvPr/>
        </p:nvSpPr>
        <p:spPr>
          <a:xfrm>
            <a:off x="7310487" y="4417941"/>
            <a:ext cx="38449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termiche: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inversione di fase per temperatura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alt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emulsificazione per condensazione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9D1A7B3A-D39F-4FA5-8899-1576E0142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45" y="3468709"/>
            <a:ext cx="3741920" cy="216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1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8196</TotalTime>
  <Words>1274</Words>
  <Application>Microsoft Office PowerPoint</Application>
  <PresentationFormat>Widescreen</PresentationFormat>
  <Paragraphs>268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Ciuffetti</dc:creator>
  <cp:lastModifiedBy>Federica Ciuffetti</cp:lastModifiedBy>
  <cp:revision>112</cp:revision>
  <dcterms:created xsi:type="dcterms:W3CDTF">2021-02-08T13:46:48Z</dcterms:created>
  <dcterms:modified xsi:type="dcterms:W3CDTF">2021-02-18T09:36:39Z</dcterms:modified>
</cp:coreProperties>
</file>