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6" r:id="rId4"/>
    <p:sldId id="272" r:id="rId5"/>
    <p:sldId id="277" r:id="rId6"/>
    <p:sldId id="273" r:id="rId7"/>
    <p:sldId id="261" r:id="rId8"/>
    <p:sldId id="262" r:id="rId9"/>
    <p:sldId id="263" r:id="rId10"/>
    <p:sldId id="278" r:id="rId11"/>
    <p:sldId id="264" r:id="rId12"/>
    <p:sldId id="265" r:id="rId13"/>
    <p:sldId id="284" r:id="rId14"/>
    <p:sldId id="266" r:id="rId15"/>
    <p:sldId id="267" r:id="rId16"/>
    <p:sldId id="268" r:id="rId17"/>
    <p:sldId id="269" r:id="rId18"/>
    <p:sldId id="270" r:id="rId19"/>
    <p:sldId id="271" r:id="rId20"/>
    <p:sldId id="281" r:id="rId21"/>
    <p:sldId id="279" r:id="rId22"/>
    <p:sldId id="283" r:id="rId23"/>
    <p:sldId id="274" r:id="rId24"/>
    <p:sldId id="275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AB9"/>
    <a:srgbClr val="6600FF"/>
    <a:srgbClr val="7D96D5"/>
    <a:srgbClr val="AC96D5"/>
    <a:srgbClr val="D2743A"/>
    <a:srgbClr val="F6B58B"/>
    <a:srgbClr val="F7B993"/>
    <a:srgbClr val="A5B1DF"/>
    <a:srgbClr val="3399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ropbox\2&#176;%20SEMESTRE\tesi\BCA%20E%20QUERCETINA\BCA%20E%20QUERCETINA%20DATI%20INTERI%20DALL%20MACCHINARIO\spettro%20Q%2014-0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Sforzo%20parete%20grafic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gnese\Desktop\GRAFICI%20per%20RISULTATI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gnese\Desktop\GRAFICI%20per%20RISULTATI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gnese\Desktop\GRAFICI%20per%20RISULTATI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nese\Desktop\GRAFICI%20per%20RISULTAT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b="1" dirty="0"/>
              <a:t>Quercetin spectrum</a:t>
            </a: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'Result sheet'!$A$81:$A$421</c:f>
              <c:numCache>
                <c:formatCode>General</c:formatCode>
                <c:ptCount val="341"/>
                <c:pt idx="0">
                  <c:v>290</c:v>
                </c:pt>
                <c:pt idx="1">
                  <c:v>292</c:v>
                </c:pt>
                <c:pt idx="2">
                  <c:v>294</c:v>
                </c:pt>
                <c:pt idx="3">
                  <c:v>296</c:v>
                </c:pt>
                <c:pt idx="4">
                  <c:v>298</c:v>
                </c:pt>
                <c:pt idx="5">
                  <c:v>300</c:v>
                </c:pt>
                <c:pt idx="6">
                  <c:v>302</c:v>
                </c:pt>
                <c:pt idx="7">
                  <c:v>304</c:v>
                </c:pt>
                <c:pt idx="8">
                  <c:v>306</c:v>
                </c:pt>
                <c:pt idx="9">
                  <c:v>308</c:v>
                </c:pt>
                <c:pt idx="10">
                  <c:v>310</c:v>
                </c:pt>
                <c:pt idx="11">
                  <c:v>312</c:v>
                </c:pt>
                <c:pt idx="12">
                  <c:v>314</c:v>
                </c:pt>
                <c:pt idx="13">
                  <c:v>316</c:v>
                </c:pt>
                <c:pt idx="14">
                  <c:v>318</c:v>
                </c:pt>
                <c:pt idx="15">
                  <c:v>320</c:v>
                </c:pt>
                <c:pt idx="16">
                  <c:v>322</c:v>
                </c:pt>
                <c:pt idx="17">
                  <c:v>324</c:v>
                </c:pt>
                <c:pt idx="18">
                  <c:v>326</c:v>
                </c:pt>
                <c:pt idx="19">
                  <c:v>328</c:v>
                </c:pt>
                <c:pt idx="20">
                  <c:v>330</c:v>
                </c:pt>
                <c:pt idx="21">
                  <c:v>332</c:v>
                </c:pt>
                <c:pt idx="22">
                  <c:v>334</c:v>
                </c:pt>
                <c:pt idx="23">
                  <c:v>336</c:v>
                </c:pt>
                <c:pt idx="24">
                  <c:v>338</c:v>
                </c:pt>
                <c:pt idx="25">
                  <c:v>340</c:v>
                </c:pt>
                <c:pt idx="26">
                  <c:v>342</c:v>
                </c:pt>
                <c:pt idx="27">
                  <c:v>344</c:v>
                </c:pt>
                <c:pt idx="28">
                  <c:v>346</c:v>
                </c:pt>
                <c:pt idx="29">
                  <c:v>348</c:v>
                </c:pt>
                <c:pt idx="30">
                  <c:v>350</c:v>
                </c:pt>
                <c:pt idx="31">
                  <c:v>352</c:v>
                </c:pt>
                <c:pt idx="32">
                  <c:v>354</c:v>
                </c:pt>
                <c:pt idx="33">
                  <c:v>356</c:v>
                </c:pt>
                <c:pt idx="34">
                  <c:v>358</c:v>
                </c:pt>
                <c:pt idx="35">
                  <c:v>360</c:v>
                </c:pt>
                <c:pt idx="36">
                  <c:v>362</c:v>
                </c:pt>
                <c:pt idx="37">
                  <c:v>364</c:v>
                </c:pt>
                <c:pt idx="38">
                  <c:v>366</c:v>
                </c:pt>
                <c:pt idx="39">
                  <c:v>368</c:v>
                </c:pt>
                <c:pt idx="40">
                  <c:v>370</c:v>
                </c:pt>
                <c:pt idx="41">
                  <c:v>372</c:v>
                </c:pt>
                <c:pt idx="42">
                  <c:v>374</c:v>
                </c:pt>
                <c:pt idx="43">
                  <c:v>376</c:v>
                </c:pt>
                <c:pt idx="44">
                  <c:v>378</c:v>
                </c:pt>
                <c:pt idx="45">
                  <c:v>380</c:v>
                </c:pt>
                <c:pt idx="46">
                  <c:v>382</c:v>
                </c:pt>
                <c:pt idx="47">
                  <c:v>384</c:v>
                </c:pt>
                <c:pt idx="48">
                  <c:v>386</c:v>
                </c:pt>
                <c:pt idx="49">
                  <c:v>388</c:v>
                </c:pt>
                <c:pt idx="50">
                  <c:v>390</c:v>
                </c:pt>
                <c:pt idx="51">
                  <c:v>392</c:v>
                </c:pt>
                <c:pt idx="52">
                  <c:v>394</c:v>
                </c:pt>
                <c:pt idx="53">
                  <c:v>396</c:v>
                </c:pt>
                <c:pt idx="54">
                  <c:v>398</c:v>
                </c:pt>
                <c:pt idx="55">
                  <c:v>400</c:v>
                </c:pt>
                <c:pt idx="56">
                  <c:v>402</c:v>
                </c:pt>
                <c:pt idx="57">
                  <c:v>404</c:v>
                </c:pt>
                <c:pt idx="58">
                  <c:v>406</c:v>
                </c:pt>
                <c:pt idx="59">
                  <c:v>408</c:v>
                </c:pt>
                <c:pt idx="60">
                  <c:v>410</c:v>
                </c:pt>
                <c:pt idx="61">
                  <c:v>412</c:v>
                </c:pt>
                <c:pt idx="62">
                  <c:v>414</c:v>
                </c:pt>
                <c:pt idx="63">
                  <c:v>416</c:v>
                </c:pt>
                <c:pt idx="64">
                  <c:v>418</c:v>
                </c:pt>
                <c:pt idx="65">
                  <c:v>420</c:v>
                </c:pt>
                <c:pt idx="66">
                  <c:v>422</c:v>
                </c:pt>
                <c:pt idx="67">
                  <c:v>424</c:v>
                </c:pt>
                <c:pt idx="68">
                  <c:v>426</c:v>
                </c:pt>
                <c:pt idx="69">
                  <c:v>428</c:v>
                </c:pt>
                <c:pt idx="70">
                  <c:v>430</c:v>
                </c:pt>
                <c:pt idx="71">
                  <c:v>432</c:v>
                </c:pt>
                <c:pt idx="72">
                  <c:v>434</c:v>
                </c:pt>
                <c:pt idx="73">
                  <c:v>436</c:v>
                </c:pt>
                <c:pt idx="74">
                  <c:v>438</c:v>
                </c:pt>
                <c:pt idx="75">
                  <c:v>440</c:v>
                </c:pt>
                <c:pt idx="76">
                  <c:v>442</c:v>
                </c:pt>
                <c:pt idx="77">
                  <c:v>444</c:v>
                </c:pt>
                <c:pt idx="78">
                  <c:v>446</c:v>
                </c:pt>
                <c:pt idx="79">
                  <c:v>448</c:v>
                </c:pt>
                <c:pt idx="80">
                  <c:v>450</c:v>
                </c:pt>
                <c:pt idx="81">
                  <c:v>452</c:v>
                </c:pt>
                <c:pt idx="82">
                  <c:v>454</c:v>
                </c:pt>
                <c:pt idx="83">
                  <c:v>456</c:v>
                </c:pt>
                <c:pt idx="84">
                  <c:v>458</c:v>
                </c:pt>
                <c:pt idx="85">
                  <c:v>460</c:v>
                </c:pt>
                <c:pt idx="86">
                  <c:v>462</c:v>
                </c:pt>
                <c:pt idx="87">
                  <c:v>464</c:v>
                </c:pt>
                <c:pt idx="88">
                  <c:v>466</c:v>
                </c:pt>
                <c:pt idx="89">
                  <c:v>468</c:v>
                </c:pt>
                <c:pt idx="90">
                  <c:v>470</c:v>
                </c:pt>
                <c:pt idx="91">
                  <c:v>472</c:v>
                </c:pt>
                <c:pt idx="92">
                  <c:v>474</c:v>
                </c:pt>
                <c:pt idx="93">
                  <c:v>476</c:v>
                </c:pt>
                <c:pt idx="94">
                  <c:v>478</c:v>
                </c:pt>
                <c:pt idx="95">
                  <c:v>480</c:v>
                </c:pt>
                <c:pt idx="96">
                  <c:v>482</c:v>
                </c:pt>
                <c:pt idx="97">
                  <c:v>484</c:v>
                </c:pt>
                <c:pt idx="98">
                  <c:v>486</c:v>
                </c:pt>
                <c:pt idx="99">
                  <c:v>488</c:v>
                </c:pt>
                <c:pt idx="100">
                  <c:v>490</c:v>
                </c:pt>
                <c:pt idx="101">
                  <c:v>492</c:v>
                </c:pt>
                <c:pt idx="102">
                  <c:v>494</c:v>
                </c:pt>
                <c:pt idx="103">
                  <c:v>496</c:v>
                </c:pt>
                <c:pt idx="104">
                  <c:v>498</c:v>
                </c:pt>
                <c:pt idx="105">
                  <c:v>500</c:v>
                </c:pt>
                <c:pt idx="106">
                  <c:v>502</c:v>
                </c:pt>
                <c:pt idx="107">
                  <c:v>504</c:v>
                </c:pt>
                <c:pt idx="108">
                  <c:v>506</c:v>
                </c:pt>
                <c:pt idx="109">
                  <c:v>508</c:v>
                </c:pt>
                <c:pt idx="110">
                  <c:v>510</c:v>
                </c:pt>
                <c:pt idx="111">
                  <c:v>512</c:v>
                </c:pt>
                <c:pt idx="112">
                  <c:v>514</c:v>
                </c:pt>
                <c:pt idx="113">
                  <c:v>516</c:v>
                </c:pt>
                <c:pt idx="114">
                  <c:v>518</c:v>
                </c:pt>
                <c:pt idx="115">
                  <c:v>520</c:v>
                </c:pt>
                <c:pt idx="116">
                  <c:v>522</c:v>
                </c:pt>
                <c:pt idx="117">
                  <c:v>524</c:v>
                </c:pt>
                <c:pt idx="118">
                  <c:v>526</c:v>
                </c:pt>
                <c:pt idx="119">
                  <c:v>528</c:v>
                </c:pt>
                <c:pt idx="120">
                  <c:v>530</c:v>
                </c:pt>
                <c:pt idx="121">
                  <c:v>532</c:v>
                </c:pt>
                <c:pt idx="122">
                  <c:v>534</c:v>
                </c:pt>
                <c:pt idx="123">
                  <c:v>536</c:v>
                </c:pt>
                <c:pt idx="124">
                  <c:v>538</c:v>
                </c:pt>
                <c:pt idx="125">
                  <c:v>540</c:v>
                </c:pt>
                <c:pt idx="126">
                  <c:v>542</c:v>
                </c:pt>
                <c:pt idx="127">
                  <c:v>544</c:v>
                </c:pt>
                <c:pt idx="128">
                  <c:v>546</c:v>
                </c:pt>
                <c:pt idx="129">
                  <c:v>548</c:v>
                </c:pt>
                <c:pt idx="130">
                  <c:v>550</c:v>
                </c:pt>
                <c:pt idx="131">
                  <c:v>552</c:v>
                </c:pt>
                <c:pt idx="132">
                  <c:v>554</c:v>
                </c:pt>
                <c:pt idx="133">
                  <c:v>556</c:v>
                </c:pt>
                <c:pt idx="134">
                  <c:v>558</c:v>
                </c:pt>
                <c:pt idx="135">
                  <c:v>560</c:v>
                </c:pt>
                <c:pt idx="136">
                  <c:v>562</c:v>
                </c:pt>
                <c:pt idx="137">
                  <c:v>564</c:v>
                </c:pt>
                <c:pt idx="138">
                  <c:v>566</c:v>
                </c:pt>
                <c:pt idx="139">
                  <c:v>568</c:v>
                </c:pt>
                <c:pt idx="140">
                  <c:v>570</c:v>
                </c:pt>
                <c:pt idx="141">
                  <c:v>572</c:v>
                </c:pt>
                <c:pt idx="142">
                  <c:v>574</c:v>
                </c:pt>
                <c:pt idx="143">
                  <c:v>576</c:v>
                </c:pt>
                <c:pt idx="144">
                  <c:v>578</c:v>
                </c:pt>
                <c:pt idx="145">
                  <c:v>580</c:v>
                </c:pt>
                <c:pt idx="146">
                  <c:v>582</c:v>
                </c:pt>
                <c:pt idx="147">
                  <c:v>584</c:v>
                </c:pt>
                <c:pt idx="148">
                  <c:v>586</c:v>
                </c:pt>
                <c:pt idx="149">
                  <c:v>588</c:v>
                </c:pt>
                <c:pt idx="150">
                  <c:v>590</c:v>
                </c:pt>
                <c:pt idx="151">
                  <c:v>592</c:v>
                </c:pt>
                <c:pt idx="152">
                  <c:v>594</c:v>
                </c:pt>
                <c:pt idx="153">
                  <c:v>596</c:v>
                </c:pt>
                <c:pt idx="154">
                  <c:v>598</c:v>
                </c:pt>
                <c:pt idx="155">
                  <c:v>600</c:v>
                </c:pt>
                <c:pt idx="156">
                  <c:v>602</c:v>
                </c:pt>
                <c:pt idx="157">
                  <c:v>604</c:v>
                </c:pt>
                <c:pt idx="158">
                  <c:v>606</c:v>
                </c:pt>
                <c:pt idx="159">
                  <c:v>608</c:v>
                </c:pt>
                <c:pt idx="160">
                  <c:v>610</c:v>
                </c:pt>
                <c:pt idx="161">
                  <c:v>612</c:v>
                </c:pt>
                <c:pt idx="162">
                  <c:v>614</c:v>
                </c:pt>
                <c:pt idx="163">
                  <c:v>616</c:v>
                </c:pt>
                <c:pt idx="164">
                  <c:v>618</c:v>
                </c:pt>
                <c:pt idx="165">
                  <c:v>620</c:v>
                </c:pt>
                <c:pt idx="166">
                  <c:v>622</c:v>
                </c:pt>
                <c:pt idx="167">
                  <c:v>624</c:v>
                </c:pt>
                <c:pt idx="168">
                  <c:v>626</c:v>
                </c:pt>
                <c:pt idx="169">
                  <c:v>628</c:v>
                </c:pt>
                <c:pt idx="170">
                  <c:v>630</c:v>
                </c:pt>
                <c:pt idx="171">
                  <c:v>632</c:v>
                </c:pt>
                <c:pt idx="172">
                  <c:v>634</c:v>
                </c:pt>
                <c:pt idx="173">
                  <c:v>636</c:v>
                </c:pt>
                <c:pt idx="174">
                  <c:v>638</c:v>
                </c:pt>
                <c:pt idx="175">
                  <c:v>640</c:v>
                </c:pt>
                <c:pt idx="176">
                  <c:v>642</c:v>
                </c:pt>
                <c:pt idx="177">
                  <c:v>644</c:v>
                </c:pt>
                <c:pt idx="178">
                  <c:v>646</c:v>
                </c:pt>
                <c:pt idx="179">
                  <c:v>648</c:v>
                </c:pt>
                <c:pt idx="180">
                  <c:v>650</c:v>
                </c:pt>
                <c:pt idx="181">
                  <c:v>652</c:v>
                </c:pt>
                <c:pt idx="182">
                  <c:v>654</c:v>
                </c:pt>
                <c:pt idx="183">
                  <c:v>656</c:v>
                </c:pt>
                <c:pt idx="184">
                  <c:v>658</c:v>
                </c:pt>
                <c:pt idx="185">
                  <c:v>660</c:v>
                </c:pt>
                <c:pt idx="186">
                  <c:v>662</c:v>
                </c:pt>
                <c:pt idx="187">
                  <c:v>664</c:v>
                </c:pt>
                <c:pt idx="188">
                  <c:v>666</c:v>
                </c:pt>
                <c:pt idx="189">
                  <c:v>668</c:v>
                </c:pt>
                <c:pt idx="190">
                  <c:v>670</c:v>
                </c:pt>
                <c:pt idx="191">
                  <c:v>672</c:v>
                </c:pt>
                <c:pt idx="192">
                  <c:v>674</c:v>
                </c:pt>
                <c:pt idx="193">
                  <c:v>676</c:v>
                </c:pt>
                <c:pt idx="194">
                  <c:v>678</c:v>
                </c:pt>
                <c:pt idx="195">
                  <c:v>680</c:v>
                </c:pt>
                <c:pt idx="196">
                  <c:v>682</c:v>
                </c:pt>
                <c:pt idx="197">
                  <c:v>684</c:v>
                </c:pt>
                <c:pt idx="198">
                  <c:v>686</c:v>
                </c:pt>
                <c:pt idx="199">
                  <c:v>688</c:v>
                </c:pt>
                <c:pt idx="200">
                  <c:v>690</c:v>
                </c:pt>
                <c:pt idx="201">
                  <c:v>692</c:v>
                </c:pt>
                <c:pt idx="202">
                  <c:v>694</c:v>
                </c:pt>
                <c:pt idx="203">
                  <c:v>696</c:v>
                </c:pt>
                <c:pt idx="204">
                  <c:v>698</c:v>
                </c:pt>
                <c:pt idx="205">
                  <c:v>700</c:v>
                </c:pt>
                <c:pt idx="206">
                  <c:v>702</c:v>
                </c:pt>
                <c:pt idx="207">
                  <c:v>704</c:v>
                </c:pt>
                <c:pt idx="208">
                  <c:v>706</c:v>
                </c:pt>
                <c:pt idx="209">
                  <c:v>708</c:v>
                </c:pt>
                <c:pt idx="210">
                  <c:v>710</c:v>
                </c:pt>
                <c:pt idx="211">
                  <c:v>712</c:v>
                </c:pt>
                <c:pt idx="212">
                  <c:v>714</c:v>
                </c:pt>
                <c:pt idx="213">
                  <c:v>716</c:v>
                </c:pt>
                <c:pt idx="214">
                  <c:v>718</c:v>
                </c:pt>
                <c:pt idx="215">
                  <c:v>720</c:v>
                </c:pt>
                <c:pt idx="216">
                  <c:v>722</c:v>
                </c:pt>
                <c:pt idx="217">
                  <c:v>724</c:v>
                </c:pt>
                <c:pt idx="218">
                  <c:v>726</c:v>
                </c:pt>
                <c:pt idx="219">
                  <c:v>728</c:v>
                </c:pt>
                <c:pt idx="220">
                  <c:v>730</c:v>
                </c:pt>
                <c:pt idx="221">
                  <c:v>732</c:v>
                </c:pt>
                <c:pt idx="222">
                  <c:v>734</c:v>
                </c:pt>
                <c:pt idx="223">
                  <c:v>736</c:v>
                </c:pt>
                <c:pt idx="224">
                  <c:v>738</c:v>
                </c:pt>
                <c:pt idx="225">
                  <c:v>740</c:v>
                </c:pt>
                <c:pt idx="226">
                  <c:v>742</c:v>
                </c:pt>
                <c:pt idx="227">
                  <c:v>744</c:v>
                </c:pt>
                <c:pt idx="228">
                  <c:v>746</c:v>
                </c:pt>
                <c:pt idx="229">
                  <c:v>748</c:v>
                </c:pt>
                <c:pt idx="230">
                  <c:v>750</c:v>
                </c:pt>
                <c:pt idx="231">
                  <c:v>752</c:v>
                </c:pt>
                <c:pt idx="232">
                  <c:v>754</c:v>
                </c:pt>
                <c:pt idx="233">
                  <c:v>756</c:v>
                </c:pt>
                <c:pt idx="234">
                  <c:v>758</c:v>
                </c:pt>
                <c:pt idx="235">
                  <c:v>760</c:v>
                </c:pt>
                <c:pt idx="236">
                  <c:v>762</c:v>
                </c:pt>
                <c:pt idx="237">
                  <c:v>764</c:v>
                </c:pt>
                <c:pt idx="238">
                  <c:v>766</c:v>
                </c:pt>
                <c:pt idx="239">
                  <c:v>768</c:v>
                </c:pt>
                <c:pt idx="240">
                  <c:v>770</c:v>
                </c:pt>
                <c:pt idx="241">
                  <c:v>772</c:v>
                </c:pt>
                <c:pt idx="242">
                  <c:v>774</c:v>
                </c:pt>
                <c:pt idx="243">
                  <c:v>776</c:v>
                </c:pt>
                <c:pt idx="244">
                  <c:v>778</c:v>
                </c:pt>
                <c:pt idx="245">
                  <c:v>780</c:v>
                </c:pt>
                <c:pt idx="246">
                  <c:v>782</c:v>
                </c:pt>
                <c:pt idx="247">
                  <c:v>784</c:v>
                </c:pt>
                <c:pt idx="248">
                  <c:v>786</c:v>
                </c:pt>
                <c:pt idx="249">
                  <c:v>788</c:v>
                </c:pt>
                <c:pt idx="250">
                  <c:v>790</c:v>
                </c:pt>
                <c:pt idx="251">
                  <c:v>792</c:v>
                </c:pt>
                <c:pt idx="252">
                  <c:v>794</c:v>
                </c:pt>
                <c:pt idx="253">
                  <c:v>796</c:v>
                </c:pt>
                <c:pt idx="254">
                  <c:v>798</c:v>
                </c:pt>
                <c:pt idx="255">
                  <c:v>800</c:v>
                </c:pt>
                <c:pt idx="256">
                  <c:v>802</c:v>
                </c:pt>
                <c:pt idx="257">
                  <c:v>804</c:v>
                </c:pt>
                <c:pt idx="258">
                  <c:v>806</c:v>
                </c:pt>
                <c:pt idx="259">
                  <c:v>808</c:v>
                </c:pt>
                <c:pt idx="260">
                  <c:v>810</c:v>
                </c:pt>
                <c:pt idx="261">
                  <c:v>812</c:v>
                </c:pt>
                <c:pt idx="262">
                  <c:v>814</c:v>
                </c:pt>
                <c:pt idx="263">
                  <c:v>816</c:v>
                </c:pt>
                <c:pt idx="264">
                  <c:v>818</c:v>
                </c:pt>
                <c:pt idx="265">
                  <c:v>820</c:v>
                </c:pt>
                <c:pt idx="266">
                  <c:v>822</c:v>
                </c:pt>
                <c:pt idx="267">
                  <c:v>824</c:v>
                </c:pt>
                <c:pt idx="268">
                  <c:v>826</c:v>
                </c:pt>
                <c:pt idx="269">
                  <c:v>828</c:v>
                </c:pt>
                <c:pt idx="270">
                  <c:v>830</c:v>
                </c:pt>
                <c:pt idx="271">
                  <c:v>832</c:v>
                </c:pt>
                <c:pt idx="272">
                  <c:v>834</c:v>
                </c:pt>
                <c:pt idx="273">
                  <c:v>836</c:v>
                </c:pt>
                <c:pt idx="274">
                  <c:v>838</c:v>
                </c:pt>
                <c:pt idx="275">
                  <c:v>840</c:v>
                </c:pt>
                <c:pt idx="276">
                  <c:v>842</c:v>
                </c:pt>
                <c:pt idx="277">
                  <c:v>844</c:v>
                </c:pt>
                <c:pt idx="278">
                  <c:v>846</c:v>
                </c:pt>
                <c:pt idx="279">
                  <c:v>848</c:v>
                </c:pt>
                <c:pt idx="280">
                  <c:v>850</c:v>
                </c:pt>
                <c:pt idx="281">
                  <c:v>852</c:v>
                </c:pt>
                <c:pt idx="282">
                  <c:v>854</c:v>
                </c:pt>
                <c:pt idx="283">
                  <c:v>856</c:v>
                </c:pt>
                <c:pt idx="284">
                  <c:v>858</c:v>
                </c:pt>
                <c:pt idx="285">
                  <c:v>860</c:v>
                </c:pt>
                <c:pt idx="286">
                  <c:v>862</c:v>
                </c:pt>
                <c:pt idx="287">
                  <c:v>864</c:v>
                </c:pt>
                <c:pt idx="288">
                  <c:v>866</c:v>
                </c:pt>
                <c:pt idx="289">
                  <c:v>868</c:v>
                </c:pt>
                <c:pt idx="290">
                  <c:v>870</c:v>
                </c:pt>
                <c:pt idx="291">
                  <c:v>872</c:v>
                </c:pt>
                <c:pt idx="292">
                  <c:v>874</c:v>
                </c:pt>
                <c:pt idx="293">
                  <c:v>876</c:v>
                </c:pt>
                <c:pt idx="294">
                  <c:v>878</c:v>
                </c:pt>
                <c:pt idx="295">
                  <c:v>880</c:v>
                </c:pt>
                <c:pt idx="296">
                  <c:v>882</c:v>
                </c:pt>
                <c:pt idx="297">
                  <c:v>884</c:v>
                </c:pt>
                <c:pt idx="298">
                  <c:v>886</c:v>
                </c:pt>
                <c:pt idx="299">
                  <c:v>888</c:v>
                </c:pt>
                <c:pt idx="300">
                  <c:v>890</c:v>
                </c:pt>
                <c:pt idx="301">
                  <c:v>892</c:v>
                </c:pt>
                <c:pt idx="302">
                  <c:v>894</c:v>
                </c:pt>
                <c:pt idx="303">
                  <c:v>896</c:v>
                </c:pt>
                <c:pt idx="304">
                  <c:v>898</c:v>
                </c:pt>
                <c:pt idx="305">
                  <c:v>900</c:v>
                </c:pt>
                <c:pt idx="306">
                  <c:v>902</c:v>
                </c:pt>
                <c:pt idx="307">
                  <c:v>904</c:v>
                </c:pt>
                <c:pt idx="308">
                  <c:v>906</c:v>
                </c:pt>
                <c:pt idx="309">
                  <c:v>908</c:v>
                </c:pt>
                <c:pt idx="310">
                  <c:v>910</c:v>
                </c:pt>
                <c:pt idx="311">
                  <c:v>912</c:v>
                </c:pt>
                <c:pt idx="312">
                  <c:v>914</c:v>
                </c:pt>
                <c:pt idx="313">
                  <c:v>916</c:v>
                </c:pt>
                <c:pt idx="314">
                  <c:v>918</c:v>
                </c:pt>
                <c:pt idx="315">
                  <c:v>920</c:v>
                </c:pt>
                <c:pt idx="316">
                  <c:v>922</c:v>
                </c:pt>
                <c:pt idx="317">
                  <c:v>924</c:v>
                </c:pt>
                <c:pt idx="318">
                  <c:v>926</c:v>
                </c:pt>
                <c:pt idx="319">
                  <c:v>928</c:v>
                </c:pt>
                <c:pt idx="320">
                  <c:v>930</c:v>
                </c:pt>
                <c:pt idx="321">
                  <c:v>932</c:v>
                </c:pt>
                <c:pt idx="322">
                  <c:v>934</c:v>
                </c:pt>
                <c:pt idx="323">
                  <c:v>936</c:v>
                </c:pt>
                <c:pt idx="324">
                  <c:v>938</c:v>
                </c:pt>
                <c:pt idx="325">
                  <c:v>940</c:v>
                </c:pt>
                <c:pt idx="326">
                  <c:v>942</c:v>
                </c:pt>
                <c:pt idx="327">
                  <c:v>944</c:v>
                </c:pt>
                <c:pt idx="328">
                  <c:v>946</c:v>
                </c:pt>
                <c:pt idx="329">
                  <c:v>948</c:v>
                </c:pt>
                <c:pt idx="330">
                  <c:v>950</c:v>
                </c:pt>
                <c:pt idx="331">
                  <c:v>952</c:v>
                </c:pt>
                <c:pt idx="332">
                  <c:v>954</c:v>
                </c:pt>
                <c:pt idx="333">
                  <c:v>956</c:v>
                </c:pt>
                <c:pt idx="334">
                  <c:v>958</c:v>
                </c:pt>
                <c:pt idx="335">
                  <c:v>960</c:v>
                </c:pt>
                <c:pt idx="336">
                  <c:v>962</c:v>
                </c:pt>
                <c:pt idx="337">
                  <c:v>964</c:v>
                </c:pt>
                <c:pt idx="338">
                  <c:v>966</c:v>
                </c:pt>
                <c:pt idx="339">
                  <c:v>968</c:v>
                </c:pt>
                <c:pt idx="340">
                  <c:v>970</c:v>
                </c:pt>
              </c:numCache>
            </c:numRef>
          </c:xVal>
          <c:yVal>
            <c:numRef>
              <c:f>'Result sheet'!$B$81:$B$441</c:f>
              <c:numCache>
                <c:formatCode>General</c:formatCode>
                <c:ptCount val="361"/>
                <c:pt idx="0">
                  <c:v>1.7131000000000001</c:v>
                </c:pt>
                <c:pt idx="1">
                  <c:v>1.6346000000000001</c:v>
                </c:pt>
                <c:pt idx="2">
                  <c:v>1.4490000000000001</c:v>
                </c:pt>
                <c:pt idx="3">
                  <c:v>1.2845</c:v>
                </c:pt>
                <c:pt idx="4">
                  <c:v>1.1846000000000001</c:v>
                </c:pt>
                <c:pt idx="5">
                  <c:v>1.1180000000000001</c:v>
                </c:pt>
                <c:pt idx="6">
                  <c:v>1.0752999999999999</c:v>
                </c:pt>
                <c:pt idx="7">
                  <c:v>1.0504</c:v>
                </c:pt>
                <c:pt idx="8">
                  <c:v>1.0304</c:v>
                </c:pt>
                <c:pt idx="9">
                  <c:v>1.0134000000000001</c:v>
                </c:pt>
                <c:pt idx="10">
                  <c:v>1.0004999999999999</c:v>
                </c:pt>
                <c:pt idx="11">
                  <c:v>0.9879</c:v>
                </c:pt>
                <c:pt idx="12">
                  <c:v>0.98160000000000003</c:v>
                </c:pt>
                <c:pt idx="13">
                  <c:v>0.97870000000000001</c:v>
                </c:pt>
                <c:pt idx="14">
                  <c:v>0.98180000000000001</c:v>
                </c:pt>
                <c:pt idx="15">
                  <c:v>0.9909</c:v>
                </c:pt>
                <c:pt idx="16">
                  <c:v>1.0064</c:v>
                </c:pt>
                <c:pt idx="17">
                  <c:v>1.0235000000000001</c:v>
                </c:pt>
                <c:pt idx="18">
                  <c:v>1.0422</c:v>
                </c:pt>
                <c:pt idx="19">
                  <c:v>1.0646</c:v>
                </c:pt>
                <c:pt idx="20">
                  <c:v>1.0880000000000001</c:v>
                </c:pt>
                <c:pt idx="21">
                  <c:v>1.1165</c:v>
                </c:pt>
                <c:pt idx="22">
                  <c:v>1.141</c:v>
                </c:pt>
                <c:pt idx="23">
                  <c:v>1.1697</c:v>
                </c:pt>
                <c:pt idx="24">
                  <c:v>1.2051000000000001</c:v>
                </c:pt>
                <c:pt idx="25">
                  <c:v>1.2532000000000001</c:v>
                </c:pt>
                <c:pt idx="26">
                  <c:v>1.3086</c:v>
                </c:pt>
                <c:pt idx="27">
                  <c:v>1.3648</c:v>
                </c:pt>
                <c:pt idx="28">
                  <c:v>1.4254</c:v>
                </c:pt>
                <c:pt idx="29">
                  <c:v>1.4968999999999999</c:v>
                </c:pt>
                <c:pt idx="30">
                  <c:v>1.5906</c:v>
                </c:pt>
                <c:pt idx="31">
                  <c:v>1.6707000000000001</c:v>
                </c:pt>
                <c:pt idx="32">
                  <c:v>1.7593000000000001</c:v>
                </c:pt>
                <c:pt idx="33">
                  <c:v>1.8435999999999999</c:v>
                </c:pt>
                <c:pt idx="34">
                  <c:v>1.9336</c:v>
                </c:pt>
                <c:pt idx="35">
                  <c:v>2.0144000000000002</c:v>
                </c:pt>
                <c:pt idx="36">
                  <c:v>2.0775000000000001</c:v>
                </c:pt>
                <c:pt idx="37">
                  <c:v>2.1311</c:v>
                </c:pt>
                <c:pt idx="38">
                  <c:v>2.1818</c:v>
                </c:pt>
                <c:pt idx="39">
                  <c:v>2.2130000000000001</c:v>
                </c:pt>
                <c:pt idx="40">
                  <c:v>2.2206999999999999</c:v>
                </c:pt>
                <c:pt idx="41">
                  <c:v>2.2204999999999999</c:v>
                </c:pt>
                <c:pt idx="42">
                  <c:v>2.2120000000000002</c:v>
                </c:pt>
                <c:pt idx="43">
                  <c:v>2.1901000000000002</c:v>
                </c:pt>
                <c:pt idx="44">
                  <c:v>2.1638000000000002</c:v>
                </c:pt>
                <c:pt idx="45">
                  <c:v>2.1227</c:v>
                </c:pt>
                <c:pt idx="46">
                  <c:v>2.0642</c:v>
                </c:pt>
                <c:pt idx="47">
                  <c:v>1.9913000000000001</c:v>
                </c:pt>
                <c:pt idx="48">
                  <c:v>1.9008</c:v>
                </c:pt>
                <c:pt idx="49">
                  <c:v>1.7923</c:v>
                </c:pt>
                <c:pt idx="50">
                  <c:v>1.6508</c:v>
                </c:pt>
                <c:pt idx="51">
                  <c:v>1.4984999999999999</c:v>
                </c:pt>
                <c:pt idx="52">
                  <c:v>1.345</c:v>
                </c:pt>
                <c:pt idx="53">
                  <c:v>1.1872</c:v>
                </c:pt>
                <c:pt idx="54">
                  <c:v>0.99370000000000003</c:v>
                </c:pt>
                <c:pt idx="55">
                  <c:v>0.85960000000000003</c:v>
                </c:pt>
                <c:pt idx="56">
                  <c:v>0.71460000000000001</c:v>
                </c:pt>
                <c:pt idx="57">
                  <c:v>0.59760000000000002</c:v>
                </c:pt>
                <c:pt idx="58">
                  <c:v>0.49120000000000003</c:v>
                </c:pt>
                <c:pt idx="59">
                  <c:v>0.4078</c:v>
                </c:pt>
                <c:pt idx="60">
                  <c:v>0.33500000000000002</c:v>
                </c:pt>
                <c:pt idx="61">
                  <c:v>0.26600000000000001</c:v>
                </c:pt>
                <c:pt idx="62">
                  <c:v>0.21779999999999999</c:v>
                </c:pt>
                <c:pt idx="63">
                  <c:v>0.17799999999999999</c:v>
                </c:pt>
                <c:pt idx="64">
                  <c:v>0.14560000000000001</c:v>
                </c:pt>
                <c:pt idx="65">
                  <c:v>0.1198</c:v>
                </c:pt>
                <c:pt idx="66">
                  <c:v>0.10390000000000001</c:v>
                </c:pt>
                <c:pt idx="67">
                  <c:v>9.01E-2</c:v>
                </c:pt>
                <c:pt idx="68">
                  <c:v>7.9100000000000004E-2</c:v>
                </c:pt>
                <c:pt idx="69">
                  <c:v>7.0900000000000005E-2</c:v>
                </c:pt>
                <c:pt idx="70">
                  <c:v>6.4899999999999999E-2</c:v>
                </c:pt>
                <c:pt idx="71">
                  <c:v>5.9499999999999997E-2</c:v>
                </c:pt>
                <c:pt idx="72">
                  <c:v>5.67E-2</c:v>
                </c:pt>
                <c:pt idx="73">
                  <c:v>5.4199999999999998E-2</c:v>
                </c:pt>
                <c:pt idx="74">
                  <c:v>5.2200000000000003E-2</c:v>
                </c:pt>
                <c:pt idx="75">
                  <c:v>5.0999999999999997E-2</c:v>
                </c:pt>
                <c:pt idx="76">
                  <c:v>0.05</c:v>
                </c:pt>
                <c:pt idx="77">
                  <c:v>4.8899999999999999E-2</c:v>
                </c:pt>
                <c:pt idx="78">
                  <c:v>4.8300000000000003E-2</c:v>
                </c:pt>
                <c:pt idx="79">
                  <c:v>4.7600000000000003E-2</c:v>
                </c:pt>
                <c:pt idx="80">
                  <c:v>4.7300000000000002E-2</c:v>
                </c:pt>
                <c:pt idx="81">
                  <c:v>4.6800000000000001E-2</c:v>
                </c:pt>
                <c:pt idx="82">
                  <c:v>4.65E-2</c:v>
                </c:pt>
                <c:pt idx="83">
                  <c:v>4.5699999999999998E-2</c:v>
                </c:pt>
                <c:pt idx="84">
                  <c:v>4.5499999999999999E-2</c:v>
                </c:pt>
                <c:pt idx="85">
                  <c:v>4.5400000000000003E-2</c:v>
                </c:pt>
                <c:pt idx="86">
                  <c:v>4.5100000000000001E-2</c:v>
                </c:pt>
                <c:pt idx="87">
                  <c:v>4.4699999999999997E-2</c:v>
                </c:pt>
                <c:pt idx="88">
                  <c:v>4.4499999999999998E-2</c:v>
                </c:pt>
                <c:pt idx="89">
                  <c:v>4.4400000000000002E-2</c:v>
                </c:pt>
                <c:pt idx="90">
                  <c:v>4.4299999999999999E-2</c:v>
                </c:pt>
                <c:pt idx="91">
                  <c:v>4.41E-2</c:v>
                </c:pt>
                <c:pt idx="92">
                  <c:v>4.3999999999999997E-2</c:v>
                </c:pt>
                <c:pt idx="93">
                  <c:v>4.3799999999999999E-2</c:v>
                </c:pt>
                <c:pt idx="94">
                  <c:v>4.36E-2</c:v>
                </c:pt>
                <c:pt idx="95">
                  <c:v>4.3400000000000001E-2</c:v>
                </c:pt>
                <c:pt idx="96">
                  <c:v>4.3499999999999997E-2</c:v>
                </c:pt>
                <c:pt idx="97">
                  <c:v>4.3499999999999997E-2</c:v>
                </c:pt>
                <c:pt idx="98">
                  <c:v>4.3299999999999998E-2</c:v>
                </c:pt>
                <c:pt idx="99">
                  <c:v>4.3400000000000001E-2</c:v>
                </c:pt>
                <c:pt idx="100">
                  <c:v>4.2900000000000001E-2</c:v>
                </c:pt>
                <c:pt idx="101">
                  <c:v>4.2999999999999997E-2</c:v>
                </c:pt>
                <c:pt idx="102">
                  <c:v>4.2900000000000001E-2</c:v>
                </c:pt>
                <c:pt idx="103">
                  <c:v>4.2799999999999998E-2</c:v>
                </c:pt>
                <c:pt idx="104">
                  <c:v>4.2599999999999999E-2</c:v>
                </c:pt>
                <c:pt idx="105">
                  <c:v>4.2500000000000003E-2</c:v>
                </c:pt>
                <c:pt idx="106">
                  <c:v>4.2599999999999999E-2</c:v>
                </c:pt>
                <c:pt idx="107">
                  <c:v>4.2500000000000003E-2</c:v>
                </c:pt>
                <c:pt idx="108">
                  <c:v>4.24E-2</c:v>
                </c:pt>
                <c:pt idx="109">
                  <c:v>4.2500000000000003E-2</c:v>
                </c:pt>
                <c:pt idx="110">
                  <c:v>4.2500000000000003E-2</c:v>
                </c:pt>
                <c:pt idx="111">
                  <c:v>4.24E-2</c:v>
                </c:pt>
                <c:pt idx="112">
                  <c:v>4.24E-2</c:v>
                </c:pt>
                <c:pt idx="113">
                  <c:v>4.2099999999999999E-2</c:v>
                </c:pt>
                <c:pt idx="114">
                  <c:v>4.2200000000000001E-2</c:v>
                </c:pt>
                <c:pt idx="115">
                  <c:v>4.2099999999999999E-2</c:v>
                </c:pt>
                <c:pt idx="116">
                  <c:v>4.2000000000000003E-2</c:v>
                </c:pt>
                <c:pt idx="117">
                  <c:v>4.2000000000000003E-2</c:v>
                </c:pt>
                <c:pt idx="118">
                  <c:v>4.2099999999999999E-2</c:v>
                </c:pt>
                <c:pt idx="119">
                  <c:v>4.1799999999999997E-2</c:v>
                </c:pt>
                <c:pt idx="120">
                  <c:v>4.19E-2</c:v>
                </c:pt>
                <c:pt idx="121">
                  <c:v>4.2000000000000003E-2</c:v>
                </c:pt>
                <c:pt idx="122">
                  <c:v>4.19E-2</c:v>
                </c:pt>
                <c:pt idx="123">
                  <c:v>4.1799999999999997E-2</c:v>
                </c:pt>
                <c:pt idx="124">
                  <c:v>4.19E-2</c:v>
                </c:pt>
                <c:pt idx="125">
                  <c:v>4.1799999999999997E-2</c:v>
                </c:pt>
                <c:pt idx="126">
                  <c:v>4.1700000000000001E-2</c:v>
                </c:pt>
                <c:pt idx="127">
                  <c:v>4.1599999999999998E-2</c:v>
                </c:pt>
                <c:pt idx="128">
                  <c:v>4.1799999999999997E-2</c:v>
                </c:pt>
                <c:pt idx="129">
                  <c:v>4.1700000000000001E-2</c:v>
                </c:pt>
                <c:pt idx="130">
                  <c:v>4.1700000000000001E-2</c:v>
                </c:pt>
                <c:pt idx="131">
                  <c:v>4.1700000000000001E-2</c:v>
                </c:pt>
                <c:pt idx="132">
                  <c:v>4.19E-2</c:v>
                </c:pt>
                <c:pt idx="133">
                  <c:v>4.1500000000000002E-2</c:v>
                </c:pt>
                <c:pt idx="134">
                  <c:v>4.1700000000000001E-2</c:v>
                </c:pt>
                <c:pt idx="135">
                  <c:v>4.1399999999999999E-2</c:v>
                </c:pt>
                <c:pt idx="136">
                  <c:v>4.1599999999999998E-2</c:v>
                </c:pt>
                <c:pt idx="137">
                  <c:v>4.1500000000000002E-2</c:v>
                </c:pt>
                <c:pt idx="138">
                  <c:v>4.1500000000000002E-2</c:v>
                </c:pt>
                <c:pt idx="139">
                  <c:v>4.1399999999999999E-2</c:v>
                </c:pt>
                <c:pt idx="140">
                  <c:v>4.1200000000000001E-2</c:v>
                </c:pt>
                <c:pt idx="141">
                  <c:v>4.1300000000000003E-2</c:v>
                </c:pt>
                <c:pt idx="142">
                  <c:v>4.1300000000000003E-2</c:v>
                </c:pt>
                <c:pt idx="143">
                  <c:v>4.1200000000000001E-2</c:v>
                </c:pt>
                <c:pt idx="144">
                  <c:v>4.1200000000000001E-2</c:v>
                </c:pt>
                <c:pt idx="145">
                  <c:v>4.1000000000000002E-2</c:v>
                </c:pt>
                <c:pt idx="146">
                  <c:v>4.1099999999999998E-2</c:v>
                </c:pt>
                <c:pt idx="147">
                  <c:v>4.1000000000000002E-2</c:v>
                </c:pt>
                <c:pt idx="148">
                  <c:v>4.1099999999999998E-2</c:v>
                </c:pt>
                <c:pt idx="149">
                  <c:v>4.1000000000000002E-2</c:v>
                </c:pt>
                <c:pt idx="150">
                  <c:v>4.1000000000000002E-2</c:v>
                </c:pt>
                <c:pt idx="151">
                  <c:v>4.0899999999999999E-2</c:v>
                </c:pt>
                <c:pt idx="152">
                  <c:v>4.1000000000000002E-2</c:v>
                </c:pt>
                <c:pt idx="153">
                  <c:v>4.1000000000000002E-2</c:v>
                </c:pt>
                <c:pt idx="154">
                  <c:v>4.07E-2</c:v>
                </c:pt>
                <c:pt idx="155">
                  <c:v>4.0899999999999999E-2</c:v>
                </c:pt>
                <c:pt idx="156">
                  <c:v>4.0500000000000001E-2</c:v>
                </c:pt>
                <c:pt idx="157">
                  <c:v>4.07E-2</c:v>
                </c:pt>
                <c:pt idx="158">
                  <c:v>4.0800000000000003E-2</c:v>
                </c:pt>
                <c:pt idx="159">
                  <c:v>4.0599999999999997E-2</c:v>
                </c:pt>
                <c:pt idx="160">
                  <c:v>4.0599999999999997E-2</c:v>
                </c:pt>
                <c:pt idx="161">
                  <c:v>4.0300000000000002E-2</c:v>
                </c:pt>
                <c:pt idx="162">
                  <c:v>4.0399999999999998E-2</c:v>
                </c:pt>
                <c:pt idx="163">
                  <c:v>4.0399999999999998E-2</c:v>
                </c:pt>
                <c:pt idx="164">
                  <c:v>4.0300000000000002E-2</c:v>
                </c:pt>
                <c:pt idx="165">
                  <c:v>4.0399999999999998E-2</c:v>
                </c:pt>
                <c:pt idx="166">
                  <c:v>4.0099999999999997E-2</c:v>
                </c:pt>
                <c:pt idx="167">
                  <c:v>4.02E-2</c:v>
                </c:pt>
                <c:pt idx="168">
                  <c:v>4.0099999999999997E-2</c:v>
                </c:pt>
                <c:pt idx="169">
                  <c:v>4.02E-2</c:v>
                </c:pt>
                <c:pt idx="170">
                  <c:v>4.0099999999999997E-2</c:v>
                </c:pt>
                <c:pt idx="171">
                  <c:v>3.9699999999999999E-2</c:v>
                </c:pt>
                <c:pt idx="172">
                  <c:v>3.9800000000000002E-2</c:v>
                </c:pt>
                <c:pt idx="173">
                  <c:v>4.0300000000000002E-2</c:v>
                </c:pt>
                <c:pt idx="174">
                  <c:v>4.0099999999999997E-2</c:v>
                </c:pt>
                <c:pt idx="175">
                  <c:v>3.9800000000000002E-2</c:v>
                </c:pt>
                <c:pt idx="176">
                  <c:v>3.9600000000000003E-2</c:v>
                </c:pt>
                <c:pt idx="177">
                  <c:v>3.9600000000000003E-2</c:v>
                </c:pt>
                <c:pt idx="178">
                  <c:v>3.9399999999999998E-2</c:v>
                </c:pt>
                <c:pt idx="179">
                  <c:v>3.9600000000000003E-2</c:v>
                </c:pt>
                <c:pt idx="180">
                  <c:v>3.9800000000000002E-2</c:v>
                </c:pt>
                <c:pt idx="181">
                  <c:v>3.9600000000000003E-2</c:v>
                </c:pt>
                <c:pt idx="182">
                  <c:v>3.9600000000000003E-2</c:v>
                </c:pt>
                <c:pt idx="183">
                  <c:v>3.9600000000000003E-2</c:v>
                </c:pt>
                <c:pt idx="184">
                  <c:v>3.95E-2</c:v>
                </c:pt>
                <c:pt idx="185">
                  <c:v>3.9600000000000003E-2</c:v>
                </c:pt>
                <c:pt idx="186">
                  <c:v>3.9199999999999999E-2</c:v>
                </c:pt>
                <c:pt idx="187">
                  <c:v>3.9600000000000003E-2</c:v>
                </c:pt>
                <c:pt idx="188">
                  <c:v>3.9199999999999999E-2</c:v>
                </c:pt>
                <c:pt idx="189">
                  <c:v>3.9199999999999999E-2</c:v>
                </c:pt>
                <c:pt idx="190">
                  <c:v>3.9199999999999999E-2</c:v>
                </c:pt>
                <c:pt idx="191">
                  <c:v>3.9300000000000002E-2</c:v>
                </c:pt>
                <c:pt idx="192">
                  <c:v>3.9E-2</c:v>
                </c:pt>
                <c:pt idx="193">
                  <c:v>3.9E-2</c:v>
                </c:pt>
                <c:pt idx="194">
                  <c:v>3.9199999999999999E-2</c:v>
                </c:pt>
                <c:pt idx="195">
                  <c:v>3.9100000000000003E-2</c:v>
                </c:pt>
                <c:pt idx="196">
                  <c:v>3.9E-2</c:v>
                </c:pt>
                <c:pt idx="197">
                  <c:v>3.9E-2</c:v>
                </c:pt>
                <c:pt idx="198">
                  <c:v>3.8800000000000001E-2</c:v>
                </c:pt>
                <c:pt idx="199">
                  <c:v>3.9199999999999999E-2</c:v>
                </c:pt>
                <c:pt idx="200">
                  <c:v>3.9300000000000002E-2</c:v>
                </c:pt>
                <c:pt idx="201">
                  <c:v>3.9199999999999999E-2</c:v>
                </c:pt>
                <c:pt idx="202">
                  <c:v>3.8899999999999997E-2</c:v>
                </c:pt>
                <c:pt idx="203">
                  <c:v>3.9E-2</c:v>
                </c:pt>
                <c:pt idx="204">
                  <c:v>3.85E-2</c:v>
                </c:pt>
                <c:pt idx="205">
                  <c:v>3.8899999999999997E-2</c:v>
                </c:pt>
                <c:pt idx="206">
                  <c:v>3.9E-2</c:v>
                </c:pt>
                <c:pt idx="207">
                  <c:v>3.9199999999999999E-2</c:v>
                </c:pt>
                <c:pt idx="208">
                  <c:v>3.8800000000000001E-2</c:v>
                </c:pt>
                <c:pt idx="209">
                  <c:v>3.9199999999999999E-2</c:v>
                </c:pt>
                <c:pt idx="210">
                  <c:v>3.9199999999999999E-2</c:v>
                </c:pt>
                <c:pt idx="211">
                  <c:v>3.95E-2</c:v>
                </c:pt>
                <c:pt idx="212">
                  <c:v>4.0300000000000002E-2</c:v>
                </c:pt>
                <c:pt idx="213">
                  <c:v>3.9600000000000003E-2</c:v>
                </c:pt>
                <c:pt idx="214">
                  <c:v>4.0099999999999997E-2</c:v>
                </c:pt>
                <c:pt idx="215">
                  <c:v>3.9600000000000003E-2</c:v>
                </c:pt>
                <c:pt idx="216">
                  <c:v>3.9699999999999999E-2</c:v>
                </c:pt>
                <c:pt idx="217">
                  <c:v>3.9899999999999998E-2</c:v>
                </c:pt>
                <c:pt idx="218">
                  <c:v>0.04</c:v>
                </c:pt>
                <c:pt idx="219">
                  <c:v>3.9399999999999998E-2</c:v>
                </c:pt>
                <c:pt idx="220">
                  <c:v>3.8899999999999997E-2</c:v>
                </c:pt>
                <c:pt idx="221">
                  <c:v>3.95E-2</c:v>
                </c:pt>
                <c:pt idx="222">
                  <c:v>4.02E-2</c:v>
                </c:pt>
                <c:pt idx="223">
                  <c:v>4.02E-2</c:v>
                </c:pt>
                <c:pt idx="224">
                  <c:v>4.0500000000000001E-2</c:v>
                </c:pt>
                <c:pt idx="225">
                  <c:v>4.0599999999999997E-2</c:v>
                </c:pt>
                <c:pt idx="226">
                  <c:v>4.0500000000000001E-2</c:v>
                </c:pt>
                <c:pt idx="227">
                  <c:v>0.04</c:v>
                </c:pt>
                <c:pt idx="228">
                  <c:v>4.0300000000000002E-2</c:v>
                </c:pt>
                <c:pt idx="229">
                  <c:v>4.0099999999999997E-2</c:v>
                </c:pt>
                <c:pt idx="230">
                  <c:v>4.02E-2</c:v>
                </c:pt>
                <c:pt idx="231">
                  <c:v>4.0099999999999997E-2</c:v>
                </c:pt>
                <c:pt idx="232">
                  <c:v>4.0099999999999997E-2</c:v>
                </c:pt>
                <c:pt idx="233">
                  <c:v>4.02E-2</c:v>
                </c:pt>
                <c:pt idx="234">
                  <c:v>3.9100000000000003E-2</c:v>
                </c:pt>
                <c:pt idx="235">
                  <c:v>3.9899999999999998E-2</c:v>
                </c:pt>
                <c:pt idx="236">
                  <c:v>3.9899999999999998E-2</c:v>
                </c:pt>
                <c:pt idx="237">
                  <c:v>3.9399999999999998E-2</c:v>
                </c:pt>
                <c:pt idx="238">
                  <c:v>3.9899999999999998E-2</c:v>
                </c:pt>
                <c:pt idx="239">
                  <c:v>4.02E-2</c:v>
                </c:pt>
                <c:pt idx="240">
                  <c:v>3.9699999999999999E-2</c:v>
                </c:pt>
                <c:pt idx="241">
                  <c:v>4.02E-2</c:v>
                </c:pt>
                <c:pt idx="242">
                  <c:v>4.0399999999999998E-2</c:v>
                </c:pt>
                <c:pt idx="243">
                  <c:v>3.9E-2</c:v>
                </c:pt>
                <c:pt idx="244">
                  <c:v>3.9899999999999998E-2</c:v>
                </c:pt>
                <c:pt idx="245">
                  <c:v>4.0099999999999997E-2</c:v>
                </c:pt>
                <c:pt idx="246">
                  <c:v>4.0399999999999998E-2</c:v>
                </c:pt>
                <c:pt idx="247">
                  <c:v>3.9600000000000003E-2</c:v>
                </c:pt>
                <c:pt idx="248">
                  <c:v>3.9399999999999998E-2</c:v>
                </c:pt>
                <c:pt idx="249">
                  <c:v>0.04</c:v>
                </c:pt>
                <c:pt idx="250">
                  <c:v>3.9699999999999999E-2</c:v>
                </c:pt>
                <c:pt idx="251">
                  <c:v>3.9899999999999998E-2</c:v>
                </c:pt>
                <c:pt idx="252">
                  <c:v>3.9300000000000002E-2</c:v>
                </c:pt>
                <c:pt idx="253">
                  <c:v>3.8800000000000001E-2</c:v>
                </c:pt>
                <c:pt idx="254">
                  <c:v>3.9199999999999999E-2</c:v>
                </c:pt>
                <c:pt idx="255">
                  <c:v>3.9199999999999999E-2</c:v>
                </c:pt>
                <c:pt idx="256">
                  <c:v>3.9399999999999998E-2</c:v>
                </c:pt>
                <c:pt idx="257">
                  <c:v>0.04</c:v>
                </c:pt>
                <c:pt idx="258">
                  <c:v>4.0599999999999997E-2</c:v>
                </c:pt>
                <c:pt idx="259">
                  <c:v>4.0500000000000001E-2</c:v>
                </c:pt>
                <c:pt idx="260">
                  <c:v>4.0099999999999997E-2</c:v>
                </c:pt>
                <c:pt idx="261">
                  <c:v>4.02E-2</c:v>
                </c:pt>
                <c:pt idx="262">
                  <c:v>3.95E-2</c:v>
                </c:pt>
                <c:pt idx="263">
                  <c:v>3.9300000000000002E-2</c:v>
                </c:pt>
                <c:pt idx="264">
                  <c:v>3.95E-2</c:v>
                </c:pt>
                <c:pt idx="265">
                  <c:v>3.9399999999999998E-2</c:v>
                </c:pt>
                <c:pt idx="266">
                  <c:v>3.9600000000000003E-2</c:v>
                </c:pt>
                <c:pt idx="267">
                  <c:v>3.9699999999999999E-2</c:v>
                </c:pt>
                <c:pt idx="268">
                  <c:v>3.9699999999999999E-2</c:v>
                </c:pt>
                <c:pt idx="269">
                  <c:v>3.9800000000000002E-2</c:v>
                </c:pt>
                <c:pt idx="270">
                  <c:v>0.04</c:v>
                </c:pt>
                <c:pt idx="271">
                  <c:v>3.95E-2</c:v>
                </c:pt>
                <c:pt idx="272">
                  <c:v>3.9300000000000002E-2</c:v>
                </c:pt>
                <c:pt idx="273">
                  <c:v>3.95E-2</c:v>
                </c:pt>
                <c:pt idx="274">
                  <c:v>3.9100000000000003E-2</c:v>
                </c:pt>
                <c:pt idx="275">
                  <c:v>3.9100000000000003E-2</c:v>
                </c:pt>
                <c:pt idx="276">
                  <c:v>3.8899999999999997E-2</c:v>
                </c:pt>
                <c:pt idx="277">
                  <c:v>3.9300000000000002E-2</c:v>
                </c:pt>
                <c:pt idx="278">
                  <c:v>3.9899999999999998E-2</c:v>
                </c:pt>
                <c:pt idx="279">
                  <c:v>3.9600000000000003E-2</c:v>
                </c:pt>
                <c:pt idx="280">
                  <c:v>4.1099999999999998E-2</c:v>
                </c:pt>
                <c:pt idx="281">
                  <c:v>3.8699999999999998E-2</c:v>
                </c:pt>
                <c:pt idx="282">
                  <c:v>4.0500000000000001E-2</c:v>
                </c:pt>
                <c:pt idx="283">
                  <c:v>4.07E-2</c:v>
                </c:pt>
                <c:pt idx="284">
                  <c:v>4.0300000000000002E-2</c:v>
                </c:pt>
                <c:pt idx="285">
                  <c:v>3.9800000000000002E-2</c:v>
                </c:pt>
                <c:pt idx="286">
                  <c:v>4.0599999999999997E-2</c:v>
                </c:pt>
                <c:pt idx="287">
                  <c:v>4.0800000000000003E-2</c:v>
                </c:pt>
                <c:pt idx="288">
                  <c:v>4.1500000000000002E-2</c:v>
                </c:pt>
                <c:pt idx="289">
                  <c:v>4.19E-2</c:v>
                </c:pt>
                <c:pt idx="290">
                  <c:v>4.3200000000000002E-2</c:v>
                </c:pt>
                <c:pt idx="291">
                  <c:v>4.41E-2</c:v>
                </c:pt>
                <c:pt idx="292">
                  <c:v>4.36E-2</c:v>
                </c:pt>
                <c:pt idx="293">
                  <c:v>4.5699999999999998E-2</c:v>
                </c:pt>
                <c:pt idx="294">
                  <c:v>4.6100000000000002E-2</c:v>
                </c:pt>
                <c:pt idx="295">
                  <c:v>4.53E-2</c:v>
                </c:pt>
                <c:pt idx="296">
                  <c:v>4.41E-2</c:v>
                </c:pt>
                <c:pt idx="297">
                  <c:v>4.2700000000000002E-2</c:v>
                </c:pt>
                <c:pt idx="298">
                  <c:v>4.2900000000000001E-2</c:v>
                </c:pt>
                <c:pt idx="299">
                  <c:v>4.2700000000000002E-2</c:v>
                </c:pt>
                <c:pt idx="300">
                  <c:v>4.2999999999999997E-2</c:v>
                </c:pt>
                <c:pt idx="301">
                  <c:v>4.2200000000000001E-2</c:v>
                </c:pt>
                <c:pt idx="302">
                  <c:v>4.3799999999999999E-2</c:v>
                </c:pt>
                <c:pt idx="303">
                  <c:v>4.4499999999999998E-2</c:v>
                </c:pt>
                <c:pt idx="304">
                  <c:v>4.48E-2</c:v>
                </c:pt>
                <c:pt idx="305">
                  <c:v>4.6100000000000002E-2</c:v>
                </c:pt>
                <c:pt idx="306">
                  <c:v>4.7500000000000001E-2</c:v>
                </c:pt>
                <c:pt idx="307">
                  <c:v>4.9700000000000001E-2</c:v>
                </c:pt>
                <c:pt idx="308">
                  <c:v>4.9599999999999998E-2</c:v>
                </c:pt>
                <c:pt idx="309">
                  <c:v>0.05</c:v>
                </c:pt>
                <c:pt idx="310">
                  <c:v>5.0799999999999998E-2</c:v>
                </c:pt>
                <c:pt idx="311">
                  <c:v>4.9599999999999998E-2</c:v>
                </c:pt>
                <c:pt idx="312">
                  <c:v>4.7800000000000002E-2</c:v>
                </c:pt>
                <c:pt idx="313">
                  <c:v>4.6800000000000001E-2</c:v>
                </c:pt>
                <c:pt idx="314">
                  <c:v>4.7699999999999999E-2</c:v>
                </c:pt>
                <c:pt idx="315">
                  <c:v>4.7E-2</c:v>
                </c:pt>
                <c:pt idx="316">
                  <c:v>4.7E-2</c:v>
                </c:pt>
                <c:pt idx="317">
                  <c:v>4.6199999999999998E-2</c:v>
                </c:pt>
                <c:pt idx="318">
                  <c:v>4.6300000000000001E-2</c:v>
                </c:pt>
                <c:pt idx="319">
                  <c:v>4.7199999999999999E-2</c:v>
                </c:pt>
                <c:pt idx="320">
                  <c:v>4.6199999999999998E-2</c:v>
                </c:pt>
                <c:pt idx="321">
                  <c:v>4.53E-2</c:v>
                </c:pt>
                <c:pt idx="322">
                  <c:v>4.4900000000000002E-2</c:v>
                </c:pt>
                <c:pt idx="323">
                  <c:v>4.4999999999999998E-2</c:v>
                </c:pt>
                <c:pt idx="324">
                  <c:v>4.41E-2</c:v>
                </c:pt>
                <c:pt idx="325">
                  <c:v>4.3299999999999998E-2</c:v>
                </c:pt>
                <c:pt idx="326">
                  <c:v>4.4699999999999997E-2</c:v>
                </c:pt>
                <c:pt idx="327">
                  <c:v>4.4499999999999998E-2</c:v>
                </c:pt>
                <c:pt idx="328">
                  <c:v>4.2999999999999997E-2</c:v>
                </c:pt>
                <c:pt idx="329">
                  <c:v>4.2200000000000001E-2</c:v>
                </c:pt>
                <c:pt idx="330">
                  <c:v>4.2999999999999997E-2</c:v>
                </c:pt>
                <c:pt idx="331">
                  <c:v>4.2999999999999997E-2</c:v>
                </c:pt>
                <c:pt idx="332">
                  <c:v>4.1799999999999997E-2</c:v>
                </c:pt>
                <c:pt idx="333">
                  <c:v>4.2599999999999999E-2</c:v>
                </c:pt>
                <c:pt idx="334">
                  <c:v>4.1099999999999998E-2</c:v>
                </c:pt>
                <c:pt idx="335">
                  <c:v>4.3200000000000002E-2</c:v>
                </c:pt>
                <c:pt idx="336">
                  <c:v>4.2999999999999997E-2</c:v>
                </c:pt>
                <c:pt idx="337">
                  <c:v>4.24E-2</c:v>
                </c:pt>
                <c:pt idx="338">
                  <c:v>4.41E-2</c:v>
                </c:pt>
                <c:pt idx="339">
                  <c:v>4.4999999999999998E-2</c:v>
                </c:pt>
                <c:pt idx="340">
                  <c:v>4.3400000000000001E-2</c:v>
                </c:pt>
                <c:pt idx="341">
                  <c:v>4.3900000000000002E-2</c:v>
                </c:pt>
                <c:pt idx="342">
                  <c:v>4.3900000000000002E-2</c:v>
                </c:pt>
                <c:pt idx="343">
                  <c:v>4.3099999999999999E-2</c:v>
                </c:pt>
                <c:pt idx="344">
                  <c:v>4.3900000000000002E-2</c:v>
                </c:pt>
                <c:pt idx="345">
                  <c:v>4.5199999999999997E-2</c:v>
                </c:pt>
                <c:pt idx="346">
                  <c:v>4.4900000000000002E-2</c:v>
                </c:pt>
                <c:pt idx="347">
                  <c:v>4.48E-2</c:v>
                </c:pt>
                <c:pt idx="348">
                  <c:v>4.53E-2</c:v>
                </c:pt>
                <c:pt idx="349">
                  <c:v>4.5600000000000002E-2</c:v>
                </c:pt>
                <c:pt idx="350">
                  <c:v>4.7600000000000003E-2</c:v>
                </c:pt>
                <c:pt idx="351">
                  <c:v>4.7600000000000003E-2</c:v>
                </c:pt>
                <c:pt idx="352">
                  <c:v>4.7300000000000002E-2</c:v>
                </c:pt>
                <c:pt idx="353">
                  <c:v>4.6300000000000001E-2</c:v>
                </c:pt>
                <c:pt idx="354">
                  <c:v>4.6100000000000002E-2</c:v>
                </c:pt>
                <c:pt idx="355">
                  <c:v>4.9399999999999999E-2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1FC-43D2-839D-1B132E8E5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831384"/>
        <c:axId val="290502632"/>
      </c:scatterChart>
      <c:valAx>
        <c:axId val="42583138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Wavelength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90502632"/>
        <c:crosses val="autoZero"/>
        <c:crossBetween val="midCat"/>
      </c:valAx>
      <c:valAx>
        <c:axId val="2905026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583138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>
                <a:solidFill>
                  <a:sysClr val="windowText" lastClr="000000"/>
                </a:solidFill>
              </a:rPr>
              <a:t>RELEASE RATE OF QUERCETINE IN </a:t>
            </a:r>
          </a:p>
          <a:p>
            <a:pPr>
              <a:defRPr/>
            </a:pPr>
            <a:r>
              <a:rPr lang="en-US" sz="1200" b="1" u="sng" dirty="0">
                <a:solidFill>
                  <a:sysClr val="windowText" lastClr="000000"/>
                </a:solidFill>
              </a:rPr>
              <a:t>THE HIGH PERFORMANCE BIOREACTOR</a:t>
            </a: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D3AB9"/>
              </a:solidFill>
              <a:ln w="22225">
                <a:solidFill>
                  <a:srgbClr val="6D3AB9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D35-44E0-9B30-E0763171F801}"/>
                </c:ext>
              </c:extLst>
            </c:dLbl>
            <c:dLbl>
              <c:idx val="1"/>
              <c:layout>
                <c:manualLayout>
                  <c:x val="-2.3472222222222221E-2"/>
                  <c:y val="-3.00579615048118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D35-44E0-9B30-E0763171F801}"/>
                </c:ext>
              </c:extLst>
            </c:dLbl>
            <c:dLbl>
              <c:idx val="2"/>
              <c:layout>
                <c:manualLayout>
                  <c:x val="-1.7916666666666668E-2"/>
                  <c:y val="-3.46875911344415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D35-44E0-9B30-E0763171F801}"/>
                </c:ext>
              </c:extLst>
            </c:dLbl>
            <c:dLbl>
              <c:idx val="3"/>
              <c:layout>
                <c:manualLayout>
                  <c:x val="-3.1805555555555552E-2"/>
                  <c:y val="3.47568533100029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D35-44E0-9B30-E0763171F801}"/>
                </c:ext>
              </c:extLst>
            </c:dLbl>
            <c:dLbl>
              <c:idx val="4"/>
              <c:layout>
                <c:manualLayout>
                  <c:x val="-8.1805555555555562E-2"/>
                  <c:y val="-4.85764800233304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D35-44E0-9B30-E0763171F801}"/>
                </c:ext>
              </c:extLst>
            </c:dLbl>
            <c:dLbl>
              <c:idx val="5"/>
              <c:layout>
                <c:manualLayout>
                  <c:x val="-6.9916666666666724E-2"/>
                  <c:y val="2.54975940507435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35-44E0-9B30-E0763171F801}"/>
                </c:ext>
              </c:extLst>
            </c:dLbl>
            <c:dLbl>
              <c:idx val="6"/>
              <c:layout>
                <c:manualLayout>
                  <c:x val="-7.6249999999999998E-2"/>
                  <c:y val="-4.85764800233304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35-44E0-9B30-E0763171F801}"/>
                </c:ext>
              </c:extLst>
            </c:dLbl>
            <c:dLbl>
              <c:idx val="7"/>
              <c:layout>
                <c:manualLayout>
                  <c:x val="-6.9916666666666669E-2"/>
                  <c:y val="3.0127223680373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D35-44E0-9B30-E0763171F801}"/>
                </c:ext>
              </c:extLst>
            </c:dLbl>
            <c:dLbl>
              <c:idx val="8"/>
              <c:layout>
                <c:manualLayout>
                  <c:x val="-7.6250000000000095E-2"/>
                  <c:y val="-4.85764800233304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D35-44E0-9B30-E0763171F8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NUOVOquercetina!$C$2:$C$10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</c:numCache>
            </c:numRef>
          </c:xVal>
          <c:yVal>
            <c:numRef>
              <c:f>NUOVOquercetina!$D$2:$D$10</c:f>
              <c:numCache>
                <c:formatCode>General</c:formatCode>
                <c:ptCount val="9"/>
                <c:pt idx="0">
                  <c:v>0</c:v>
                </c:pt>
                <c:pt idx="1">
                  <c:v>7.8775297518994147</c:v>
                </c:pt>
                <c:pt idx="2">
                  <c:v>6.5098248504000544</c:v>
                </c:pt>
                <c:pt idx="3">
                  <c:v>4.9313983392725067</c:v>
                </c:pt>
                <c:pt idx="4">
                  <c:v>4.9041723549238618</c:v>
                </c:pt>
                <c:pt idx="5">
                  <c:v>4.9008685493701742</c:v>
                </c:pt>
                <c:pt idx="6">
                  <c:v>4.9255752326217035</c:v>
                </c:pt>
                <c:pt idx="7">
                  <c:v>4.9031898698838567</c:v>
                </c:pt>
                <c:pt idx="8">
                  <c:v>4.9049892714840722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D35-44E0-9B30-E0763171F80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75305440"/>
        <c:axId val="575308720"/>
      </c:scatterChart>
      <c:valAx>
        <c:axId val="575305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</a:t>
                </a:r>
                <a:r>
                  <a:rPr lang="it-IT" baseline="0" dirty="0">
                    <a:solidFill>
                      <a:schemeClr val="tx1"/>
                    </a:solidFill>
                  </a:rPr>
                  <a:t> [d]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5308720"/>
        <c:crosses val="autoZero"/>
        <c:crossBetween val="midCat"/>
      </c:valAx>
      <c:valAx>
        <c:axId val="575308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ysClr val="windowText" lastClr="000000"/>
                    </a:solidFill>
                  </a:rPr>
                  <a:t>Q</a:t>
                </a:r>
                <a:r>
                  <a:rPr lang="it-IT" baseline="0" dirty="0">
                    <a:solidFill>
                      <a:sysClr val="windowText" lastClr="000000"/>
                    </a:solidFill>
                  </a:rPr>
                  <a:t> [mg/d]</a:t>
                </a:r>
                <a:endParaRPr lang="it-IT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5305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it-IT" sz="1050" b="1" i="0" baseline="0" dirty="0">
                <a:solidFill>
                  <a:sysClr val="windowText" lastClr="000000"/>
                </a:solidFill>
                <a:effectLst/>
              </a:rPr>
              <a:t>RELEASE RATE OF QUERCETIN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it-IT" sz="1200" b="1" i="0" u="sng" baseline="0" dirty="0">
                <a:solidFill>
                  <a:sysClr val="windowText" lastClr="000000"/>
                </a:solidFill>
                <a:effectLst/>
              </a:rPr>
              <a:t>THE HOME-MADE BIOREACTOR</a:t>
            </a:r>
            <a:endParaRPr lang="it-IT" sz="1200" b="1" u="sng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222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5833333333333326E-3"/>
                  <c:y val="-2.54283318751823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fld id="{84E44D27-F3A1-4345-85E6-55D410099AED}" type="YVALUE">
                      <a:rPr lang="en-US"/>
                      <a:pPr/>
                      <a:t>[VALORE Y]</a:t>
                    </a:fld>
                    <a:r>
                      <a:rPr lang="en-US" dirty="0"/>
                      <a:t>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ACB-42E0-BCC0-CE5D28E19180}"/>
                </c:ext>
              </c:extLst>
            </c:dLbl>
            <c:dLbl>
              <c:idx val="1"/>
              <c:layout>
                <c:manualLayout>
                  <c:x val="-1.2361111111111137E-2"/>
                  <c:y val="-3.9317220764071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CB-42E0-BCC0-CE5D28E19180}"/>
                </c:ext>
              </c:extLst>
            </c:dLbl>
            <c:dLbl>
              <c:idx val="2"/>
              <c:layout>
                <c:manualLayout>
                  <c:x val="-1.5138888888888914E-2"/>
                  <c:y val="-6.90981335666375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ACB-42E0-BCC0-CE5D28E19180}"/>
                </c:ext>
              </c:extLst>
            </c:dLbl>
            <c:dLbl>
              <c:idx val="3"/>
              <c:layout>
                <c:manualLayout>
                  <c:x val="-2.0694444444444418E-2"/>
                  <c:y val="3.938648293963250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ACB-42E0-BCC0-CE5D28E19180}"/>
                </c:ext>
              </c:extLst>
            </c:dLbl>
            <c:dLbl>
              <c:idx val="4"/>
              <c:layout>
                <c:manualLayout>
                  <c:x val="-8.1805555555555604E-2"/>
                  <c:y val="-3.9317220764071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ACB-42E0-BCC0-CE5D28E19180}"/>
                </c:ext>
              </c:extLst>
            </c:dLbl>
            <c:dLbl>
              <c:idx val="5"/>
              <c:layout>
                <c:manualLayout>
                  <c:x val="-6.9916666666666669E-2"/>
                  <c:y val="3.0127223680373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ACB-42E0-BCC0-CE5D28E19180}"/>
                </c:ext>
              </c:extLst>
            </c:dLbl>
            <c:dLbl>
              <c:idx val="6"/>
              <c:layout>
                <c:manualLayout>
                  <c:x val="-8.1805555555555506E-2"/>
                  <c:y val="-4.85764800233304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ACB-42E0-BCC0-CE5D28E19180}"/>
                </c:ext>
              </c:extLst>
            </c:dLbl>
            <c:dLbl>
              <c:idx val="7"/>
              <c:layout>
                <c:manualLayout>
                  <c:x val="-7.269444444444445E-2"/>
                  <c:y val="1.62383347914843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CB-42E0-BCC0-CE5D28E19180}"/>
                </c:ext>
              </c:extLst>
            </c:dLbl>
            <c:dLbl>
              <c:idx val="8"/>
              <c:layout>
                <c:manualLayout>
                  <c:x val="-7.902777777777778E-2"/>
                  <c:y val="-4.85764800233303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ACB-42E0-BCC0-CE5D28E19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VECCHIOquercetina!$B$39:$B$47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</c:numCache>
            </c:numRef>
          </c:xVal>
          <c:yVal>
            <c:numRef>
              <c:f>VECCHIOquercetina!$E$39:$E$47</c:f>
              <c:numCache>
                <c:formatCode>General</c:formatCode>
                <c:ptCount val="9"/>
                <c:pt idx="0">
                  <c:v>0</c:v>
                </c:pt>
                <c:pt idx="1">
                  <c:v>0.13145009035931637</c:v>
                </c:pt>
                <c:pt idx="2">
                  <c:v>0.10419085503134753</c:v>
                </c:pt>
                <c:pt idx="3">
                  <c:v>0.14091510262597245</c:v>
                </c:pt>
                <c:pt idx="4">
                  <c:v>0.15865994301458991</c:v>
                </c:pt>
                <c:pt idx="5">
                  <c:v>0.15179970212371774</c:v>
                </c:pt>
                <c:pt idx="6">
                  <c:v>0.14978554751337336</c:v>
                </c:pt>
                <c:pt idx="7">
                  <c:v>0.14793797711892215</c:v>
                </c:pt>
                <c:pt idx="8">
                  <c:v>0.16552413451927772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7ACB-42E0-BCC0-CE5D28E1918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498134936"/>
        <c:axId val="4981382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80mmHg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VECCHIOquercetina!$C$28:$C$33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0.02</c:v>
                      </c:pt>
                      <c:pt idx="2">
                        <c:v>0.04</c:v>
                      </c:pt>
                      <c:pt idx="3">
                        <c:v>2</c:v>
                      </c:pt>
                      <c:pt idx="4">
                        <c:v>4</c:v>
                      </c:pt>
                      <c:pt idx="5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VECCHIOquercetina!$D$28:$D$33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3.8495353151389886</c:v>
                      </c:pt>
                      <c:pt idx="2">
                        <c:v>3.252425267259508</c:v>
                      </c:pt>
                      <c:pt idx="3">
                        <c:v>3.3508425409049298</c:v>
                      </c:pt>
                      <c:pt idx="4">
                        <c:v>4.1672738312000561</c:v>
                      </c:pt>
                      <c:pt idx="5">
                        <c:v>2.1230000000000002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7ACB-42E0-BCC0-CE5D28E1918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VECCHIOquercetina!$C$40:$C$47</c15:sqref>
                          </c15:formulaRef>
                        </c:ext>
                      </c:extLst>
                      <c:numCache>
                        <c:formatCode>General</c:formatCode>
                        <c:ptCount val="8"/>
                        <c:pt idx="0">
                          <c:v>1.4507855943385597</c:v>
                        </c:pt>
                        <c:pt idx="1">
                          <c:v>1.9976613799461131</c:v>
                        </c:pt>
                        <c:pt idx="2">
                          <c:v>0.71892320717675218</c:v>
                        </c:pt>
                        <c:pt idx="3">
                          <c:v>0.74147030782854606</c:v>
                        </c:pt>
                        <c:pt idx="4">
                          <c:v>0.68119246297020963</c:v>
                        </c:pt>
                        <c:pt idx="5">
                          <c:v>0.75665170247318858</c:v>
                        </c:pt>
                        <c:pt idx="6">
                          <c:v>0.76302110592056782</c:v>
                        </c:pt>
                        <c:pt idx="7">
                          <c:v>0.68399793754429172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VECCHIOquercetina!$C$40:$C$47</c15:sqref>
                          </c15:formulaRef>
                        </c:ext>
                      </c:extLst>
                      <c:numCache>
                        <c:formatCode>General</c:formatCode>
                        <c:ptCount val="8"/>
                        <c:pt idx="0">
                          <c:v>1.4507855943385597</c:v>
                        </c:pt>
                        <c:pt idx="1">
                          <c:v>1.9976613799461131</c:v>
                        </c:pt>
                        <c:pt idx="2">
                          <c:v>0.71892320717675218</c:v>
                        </c:pt>
                        <c:pt idx="3">
                          <c:v>0.74147030782854606</c:v>
                        </c:pt>
                        <c:pt idx="4">
                          <c:v>0.68119246297020963</c:v>
                        </c:pt>
                        <c:pt idx="5">
                          <c:v>0.75665170247318858</c:v>
                        </c:pt>
                        <c:pt idx="6">
                          <c:v>0.76302110592056782</c:v>
                        </c:pt>
                        <c:pt idx="7">
                          <c:v>0.68399793754429172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VECCHIOquercetina!$B$39:$B$47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0.02</c:v>
                      </c:pt>
                      <c:pt idx="2">
                        <c:v>0.04</c:v>
                      </c:pt>
                      <c:pt idx="3">
                        <c:v>0.08</c:v>
                      </c:pt>
                      <c:pt idx="4">
                        <c:v>1</c:v>
                      </c:pt>
                      <c:pt idx="5">
                        <c:v>2</c:v>
                      </c:pt>
                      <c:pt idx="6">
                        <c:v>3</c:v>
                      </c:pt>
                      <c:pt idx="7">
                        <c:v>4</c:v>
                      </c:pt>
                      <c:pt idx="8">
                        <c:v>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VECCHIOquercetina!$D$39:$D$47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6.1585193710707351</c:v>
                      </c:pt>
                      <c:pt idx="2">
                        <c:v>9.1652691167072931</c:v>
                      </c:pt>
                      <c:pt idx="3">
                        <c:v>8.6159899159525608</c:v>
                      </c:pt>
                      <c:pt idx="4">
                        <c:v>8.5170085264488478</c:v>
                      </c:pt>
                      <c:pt idx="5">
                        <c:v>8.5427436986937408</c:v>
                      </c:pt>
                      <c:pt idx="6">
                        <c:v>8.6521379640835221</c:v>
                      </c:pt>
                      <c:pt idx="7">
                        <c:v>8.6055790405727883</c:v>
                      </c:pt>
                      <c:pt idx="8">
                        <c:v>8.4913464665718177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ACB-42E0-BCC0-CE5D28E19180}"/>
                  </c:ext>
                </c:extLst>
              </c15:ser>
            </c15:filteredScatterSeries>
          </c:ext>
        </c:extLst>
      </c:scatterChart>
      <c:valAx>
        <c:axId val="498134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</a:t>
                </a:r>
                <a:r>
                  <a:rPr lang="it-IT" baseline="0" dirty="0">
                    <a:solidFill>
                      <a:schemeClr val="tx1"/>
                    </a:solidFill>
                  </a:rPr>
                  <a:t> [d]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8138216"/>
        <c:crosses val="autoZero"/>
        <c:crossBetween val="midCat"/>
      </c:valAx>
      <c:valAx>
        <c:axId val="498138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0" baseline="0" dirty="0">
                    <a:solidFill>
                      <a:sysClr val="windowText" lastClr="000000"/>
                    </a:solidFill>
                    <a:effectLst/>
                  </a:rPr>
                  <a:t>Q [mg/d]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81349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>
                <a:solidFill>
                  <a:sysClr val="windowText" lastClr="000000"/>
                </a:solidFill>
              </a:rPr>
              <a:t>DERIVATIVE OF THE RELEASE OF QUERCETIN </a:t>
            </a:r>
            <a:r>
              <a:rPr lang="en-US" sz="1050" b="1" i="0" u="none" strike="noStrike" baseline="0" dirty="0">
                <a:solidFill>
                  <a:sysClr val="windowText" lastClr="000000"/>
                </a:solidFill>
                <a:effectLst/>
              </a:rPr>
              <a:t>IN </a:t>
            </a:r>
          </a:p>
          <a:p>
            <a:pPr>
              <a:defRPr/>
            </a:pPr>
            <a:r>
              <a:rPr lang="en-US" sz="1200" b="1" i="0" u="sng" strike="noStrike" baseline="0" dirty="0">
                <a:solidFill>
                  <a:sysClr val="windowText" lastClr="000000"/>
                </a:solidFill>
                <a:effectLst/>
              </a:rPr>
              <a:t>THE HOME-MADE BIOREACTOR</a:t>
            </a:r>
            <a:r>
              <a:rPr lang="en-US" sz="1050" b="1" i="0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endParaRPr lang="en-US" sz="105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4092825896762903"/>
          <c:y val="0.18097222222222226"/>
          <c:w val="0.6943341889890009"/>
          <c:h val="0.64853626548064403"/>
        </c:manualLayout>
      </c:layout>
      <c:scatterChart>
        <c:scatterStyle val="lineMarker"/>
        <c:varyColors val="0"/>
        <c:ser>
          <c:idx val="0"/>
          <c:order val="0"/>
          <c:tx>
            <c:v>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22225">
                <a:solidFill>
                  <a:srgbClr val="00B050"/>
                </a:solidFill>
              </a:ln>
              <a:effectLst/>
            </c:spPr>
          </c:marker>
          <c:xVal>
            <c:numRef>
              <c:f>DerivateVECCHIO!$D$3:$D$10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DerivateVECCHIO!$J$3:$J$10</c:f>
              <c:numCache>
                <c:formatCode>General</c:formatCode>
                <c:ptCount val="8"/>
                <c:pt idx="0">
                  <c:v>6.1585193710707351</c:v>
                </c:pt>
                <c:pt idx="1">
                  <c:v>3.0067497456365584</c:v>
                </c:pt>
                <c:pt idx="2">
                  <c:v>-0.54927920075473269</c:v>
                </c:pt>
                <c:pt idx="3">
                  <c:v>1.3564383763016247E-2</c:v>
                </c:pt>
                <c:pt idx="4">
                  <c:v>-8.228913976749809E-2</c:v>
                </c:pt>
                <c:pt idx="5">
                  <c:v>0.10939426538978277</c:v>
                </c:pt>
                <c:pt idx="6">
                  <c:v>-4.6558923510735241E-2</c:v>
                </c:pt>
                <c:pt idx="7">
                  <c:v>-0.11423257400097146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8F-4136-A455-1BA83B5C42AD}"/>
            </c:ext>
          </c:extLst>
        </c:ser>
        <c:ser>
          <c:idx val="2"/>
          <c:order val="2"/>
          <c:tx>
            <c:v>80mmHg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2225">
                <a:solidFill>
                  <a:srgbClr val="FF0000"/>
                </a:solidFill>
              </a:ln>
              <a:effectLst/>
            </c:spPr>
          </c:marker>
          <c:xVal>
            <c:numRef>
              <c:f>DerivateVECCHIO!$D$48:$D$52</c:f>
              <c:numCache>
                <c:formatCode>General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DerivateVECCHIO!$C$48:$C$52</c:f>
              <c:numCache>
                <c:formatCode>General</c:formatCode>
                <c:ptCount val="5"/>
                <c:pt idx="0">
                  <c:v>422.30943289118619</c:v>
                </c:pt>
                <c:pt idx="1">
                  <c:v>402.49232358075835</c:v>
                </c:pt>
                <c:pt idx="2">
                  <c:v>5.8694763413274549</c:v>
                </c:pt>
                <c:pt idx="3">
                  <c:v>11.657927063306852</c:v>
                </c:pt>
                <c:pt idx="4">
                  <c:v>18.383610784379684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8F-4136-A455-1BA83B5C4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3951752"/>
        <c:axId val="33395273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80-120mmHg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DerivateVECCHIO!$D$26:$D$33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0.08</c:v>
                      </c:pt>
                      <c:pt idx="3">
                        <c:v>1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4</c:v>
                      </c:pt>
                      <c:pt idx="7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DerivateVECCHIO!$J$26:$J$33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0.13145009035931621</c:v>
                      </c:pt>
                      <c:pt idx="1">
                        <c:v>-2.725923532796885E-2</c:v>
                      </c:pt>
                      <c:pt idx="2">
                        <c:v>3.6724247594624893E-2</c:v>
                      </c:pt>
                      <c:pt idx="3">
                        <c:v>1.774484038861749E-2</c:v>
                      </c:pt>
                      <c:pt idx="4">
                        <c:v>-6.8602408908721955E-3</c:v>
                      </c:pt>
                      <c:pt idx="5">
                        <c:v>-2.0141546103443738E-3</c:v>
                      </c:pt>
                      <c:pt idx="6">
                        <c:v>-1.8475703944512314E-3</c:v>
                      </c:pt>
                      <c:pt idx="7">
                        <c:v>3.4225484356227723E-3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838F-4136-A455-1BA83B5C42AD}"/>
                  </c:ext>
                </c:extLst>
              </c15:ser>
            </c15:filteredScatterSeries>
          </c:ext>
        </c:extLst>
      </c:scatterChart>
      <c:valAx>
        <c:axId val="33395175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dirty="0">
                    <a:solidFill>
                      <a:sysClr val="windowText" lastClr="000000"/>
                    </a:solidFill>
                  </a:rPr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3952736"/>
        <c:crosses val="autoZero"/>
        <c:crossBetween val="midCat"/>
      </c:valAx>
      <c:valAx>
        <c:axId val="3339527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dirty="0">
                    <a:solidFill>
                      <a:schemeClr val="tx1"/>
                    </a:solidFill>
                  </a:rPr>
                  <a:t>dQ/dt</a:t>
                </a:r>
              </a:p>
            </c:rich>
          </c:tx>
          <c:layout>
            <c:manualLayout>
              <c:xMode val="edge"/>
              <c:yMode val="edge"/>
              <c:x val="3.6111111111111108E-2"/>
              <c:y val="0.41128463108778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3951752"/>
        <c:crosses val="autoZero"/>
        <c:crossBetween val="midCat"/>
        <c:majorUnit val="50"/>
        <c:minorUnit val="1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DERIVATIVE OF THE RELEASE OF QUERCETIN IN </a:t>
            </a:r>
          </a:p>
          <a:p>
            <a:pPr>
              <a:defRPr/>
            </a:pPr>
            <a:r>
              <a:rPr lang="en-US" sz="1200" b="1" u="sng" dirty="0"/>
              <a:t>THE HOME-MADE BIOREACTOR </a:t>
            </a:r>
            <a:endParaRPr lang="it-IT" sz="1200" b="1" u="sng" dirty="0"/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22225">
                <a:solidFill>
                  <a:srgbClr val="00B0F0"/>
                </a:solidFill>
              </a:ln>
              <a:effectLst/>
            </c:spPr>
          </c:marker>
          <c:xVal>
            <c:numRef>
              <c:f>DerivateVECCHIO!$D$26:$D$33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DerivateVECCHIO!$J$26:$J$33</c:f>
              <c:numCache>
                <c:formatCode>General</c:formatCode>
                <c:ptCount val="8"/>
                <c:pt idx="0">
                  <c:v>0.13145009035931621</c:v>
                </c:pt>
                <c:pt idx="1">
                  <c:v>-2.725923532796885E-2</c:v>
                </c:pt>
                <c:pt idx="2">
                  <c:v>3.6724247594624893E-2</c:v>
                </c:pt>
                <c:pt idx="3">
                  <c:v>1.774484038861749E-2</c:v>
                </c:pt>
                <c:pt idx="4">
                  <c:v>-6.8602408908721955E-3</c:v>
                </c:pt>
                <c:pt idx="5">
                  <c:v>-2.0141546103443738E-3</c:v>
                </c:pt>
                <c:pt idx="6">
                  <c:v>-1.8475703944512314E-3</c:v>
                </c:pt>
                <c:pt idx="7">
                  <c:v>3.4225484356227723E-3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5C-4BBE-B0B4-0E49AD399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870136"/>
        <c:axId val="582870464"/>
      </c:scatterChart>
      <c:valAx>
        <c:axId val="58287013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870464"/>
        <c:crosses val="autoZero"/>
        <c:crossBetween val="midCat"/>
      </c:valAx>
      <c:valAx>
        <c:axId val="5828704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dQ/dt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870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>
                <a:solidFill>
                  <a:sysClr val="windowText" lastClr="000000"/>
                </a:solidFill>
                <a:effectLst/>
              </a:rPr>
              <a:t>DERIVATIVE OF THE RELEASE OF QUERCETIN IN </a:t>
            </a:r>
          </a:p>
          <a:p>
            <a:pPr>
              <a:defRPr/>
            </a:pPr>
            <a:r>
              <a:rPr lang="en-US" sz="1200" b="1" i="0" u="sng" baseline="0" dirty="0">
                <a:solidFill>
                  <a:sysClr val="windowText" lastClr="000000"/>
                </a:solidFill>
                <a:effectLst/>
              </a:rPr>
              <a:t>THE </a:t>
            </a:r>
            <a:r>
              <a:rPr lang="it-IT" sz="1200" b="1" i="0" u="sng" baseline="0" dirty="0">
                <a:solidFill>
                  <a:sysClr val="windowText" lastClr="000000"/>
                </a:solidFill>
                <a:effectLst/>
              </a:rPr>
              <a:t>HIGH PERFORMANCE BIOREACTOR </a:t>
            </a:r>
            <a:endParaRPr lang="en-US" sz="1200" b="1" i="0" u="sng" baseline="0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17739519494385758"/>
          <c:y val="6.0416205814703021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D3AB9"/>
              </a:solidFill>
              <a:ln w="22225">
                <a:solidFill>
                  <a:srgbClr val="6D3AB9"/>
                </a:solidFill>
              </a:ln>
              <a:effectLst/>
            </c:spPr>
          </c:marker>
          <c:xVal>
            <c:numRef>
              <c:f>DerivateNUOVO!$D$14:$D$21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DerivateNUOVO!$F$14:$F$21</c:f>
              <c:numCache>
                <c:formatCode>General</c:formatCode>
                <c:ptCount val="8"/>
                <c:pt idx="0">
                  <c:v>7.8775297518994147</c:v>
                </c:pt>
                <c:pt idx="1">
                  <c:v>-1.3677049014993601</c:v>
                </c:pt>
                <c:pt idx="2">
                  <c:v>-1.5784265111275477</c:v>
                </c:pt>
                <c:pt idx="3">
                  <c:v>-2.7225984348644577E-2</c:v>
                </c:pt>
                <c:pt idx="4">
                  <c:v>-3.303805553687908E-3</c:v>
                </c:pt>
                <c:pt idx="5">
                  <c:v>2.4706683251529624E-2</c:v>
                </c:pt>
                <c:pt idx="6">
                  <c:v>-2.2385362737847123E-2</c:v>
                </c:pt>
                <c:pt idx="7">
                  <c:v>1.7994016002151753E-3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A3-45A6-B2E6-1DCA47552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289912"/>
        <c:axId val="411290568"/>
      </c:scatterChart>
      <c:valAx>
        <c:axId val="411289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</a:t>
                </a:r>
                <a:r>
                  <a:rPr lang="it-IT" baseline="0" dirty="0">
                    <a:solidFill>
                      <a:schemeClr val="tx1"/>
                    </a:solidFill>
                  </a:rPr>
                  <a:t> [d]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1290568"/>
        <c:crosses val="autoZero"/>
        <c:crossBetween val="midCat"/>
      </c:valAx>
      <c:valAx>
        <c:axId val="411290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dQ/dt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128991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baseline="0" dirty="0">
                <a:solidFill>
                  <a:schemeClr val="tx1"/>
                </a:solidFill>
                <a:effectLst/>
              </a:rPr>
              <a:t>SHEAR STRESS ON THE PROSTHESIS WALL</a:t>
            </a:r>
            <a:endParaRPr lang="it-IT" sz="1100" b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4758657520218746"/>
          <c:y val="3.3616648446619671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661473410915627"/>
          <c:y val="0.20780691514752062"/>
          <c:w val="0.81577272767322617"/>
          <c:h val="0.5783166441232187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Foglio1!$G$3:$G$4</c:f>
              <c:strCache>
                <c:ptCount val="2"/>
                <c:pt idx="0">
                  <c:v>0,106</c:v>
                </c:pt>
                <c:pt idx="1">
                  <c:v>0,109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9.2763201047918992E-2"/>
                  <c:y val="0.2292095146585351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it-IT" baseline="0" dirty="0"/>
                      <a:t>y = 13333x - 1333,3</a:t>
                    </a:r>
                    <a:endParaRPr lang="it-IT" dirty="0"/>
                  </a:p>
                </c:rich>
              </c:tx>
              <c:numFmt formatCode="General" sourceLinked="0"/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Foglio1!$G$3:$G$4</c:f>
              <c:numCache>
                <c:formatCode>General</c:formatCode>
                <c:ptCount val="2"/>
                <c:pt idx="0">
                  <c:v>0.106</c:v>
                </c:pt>
                <c:pt idx="1">
                  <c:v>0.109</c:v>
                </c:pt>
              </c:numCache>
            </c:numRef>
          </c:xVal>
          <c:yVal>
            <c:numRef>
              <c:f>Foglio1!$F$3:$F$4</c:f>
              <c:numCache>
                <c:formatCode>General</c:formatCode>
                <c:ptCount val="2"/>
                <c:pt idx="0">
                  <c:v>80</c:v>
                </c:pt>
                <c:pt idx="1">
                  <c:v>120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30-4F0F-9ADA-F2842AEFF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971064"/>
        <c:axId val="475972376"/>
      </c:scatterChart>
      <c:valAx>
        <c:axId val="4759710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b="0" i="0" baseline="0" dirty="0">
                    <a:solidFill>
                      <a:schemeClr val="tx1"/>
                    </a:solidFill>
                    <a:effectLst/>
                  </a:rPr>
                  <a:t>τ</a:t>
                </a:r>
                <a:r>
                  <a:rPr lang="it-IT" sz="900" b="0" i="0" baseline="0" dirty="0">
                    <a:solidFill>
                      <a:schemeClr val="tx1"/>
                    </a:solidFill>
                    <a:effectLst/>
                  </a:rPr>
                  <a:t>wall </a:t>
                </a:r>
                <a:r>
                  <a:rPr lang="it-IT" sz="1100" b="0" i="0" baseline="0" dirty="0">
                    <a:solidFill>
                      <a:schemeClr val="tx1"/>
                    </a:solidFill>
                    <a:effectLst/>
                  </a:rPr>
                  <a:t>[Pa]</a:t>
                </a:r>
                <a:endParaRPr lang="it-IT" dirty="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5972376"/>
        <c:crosses val="autoZero"/>
        <c:crossBetween val="midCat"/>
      </c:valAx>
      <c:valAx>
        <c:axId val="4759723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P [mmHg]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59710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050" b="1" dirty="0">
                <a:solidFill>
                  <a:schemeClr val="tx1"/>
                </a:solidFill>
              </a:rPr>
              <a:t>RELEASE RATE OF gelatin IN </a:t>
            </a:r>
          </a:p>
          <a:p>
            <a:pPr>
              <a:defRPr/>
            </a:pPr>
            <a:r>
              <a:rPr lang="it-IT" sz="1200" b="1" u="sng" dirty="0">
                <a:solidFill>
                  <a:schemeClr val="tx1"/>
                </a:solidFill>
              </a:rPr>
              <a:t>THE HOME-MADE BIOREACTOR</a:t>
            </a:r>
            <a:endParaRPr lang="it-IT" sz="1050" b="1" u="sng" dirty="0">
              <a:solidFill>
                <a:schemeClr val="tx1"/>
              </a:solidFill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222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VECCHIOgelatina!$E$4:$E$12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</c:numCache>
            </c:numRef>
          </c:xVal>
          <c:yVal>
            <c:numRef>
              <c:f>VECCHIOgelatina!$F$4:$F$12</c:f>
              <c:numCache>
                <c:formatCode>General</c:formatCode>
                <c:ptCount val="9"/>
                <c:pt idx="0">
                  <c:v>0</c:v>
                </c:pt>
                <c:pt idx="1">
                  <c:v>59.666170591496765</c:v>
                </c:pt>
                <c:pt idx="2">
                  <c:v>174.3660451136596</c:v>
                </c:pt>
                <c:pt idx="3">
                  <c:v>271.9257929907497</c:v>
                </c:pt>
                <c:pt idx="4">
                  <c:v>271.9257929907497</c:v>
                </c:pt>
                <c:pt idx="5">
                  <c:v>274.71268493390534</c:v>
                </c:pt>
                <c:pt idx="6">
                  <c:v>269.0425457410488</c:v>
                </c:pt>
                <c:pt idx="7">
                  <c:v>271.23309696810531</c:v>
                </c:pt>
                <c:pt idx="8">
                  <c:v>270.48898421313726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1BAD-4C04-A400-7AC1AB6BB478}"/>
            </c:ext>
          </c:extLst>
        </c:ser>
        <c:ser>
          <c:idx val="2"/>
          <c:order val="2"/>
          <c:tx>
            <c:v>80mmHg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22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VECCHIOgelatina!$B$27:$B$33</c:f>
              <c:numCache>
                <c:formatCode>General</c:formatCode>
                <c:ptCount val="7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</c:numCache>
            </c:numRef>
          </c:xVal>
          <c:yVal>
            <c:numRef>
              <c:f>VECCHIOgelatina!$C$27:$C$33</c:f>
              <c:numCache>
                <c:formatCode>General</c:formatCode>
                <c:ptCount val="7"/>
                <c:pt idx="0">
                  <c:v>0</c:v>
                </c:pt>
                <c:pt idx="1">
                  <c:v>10.087002637312233</c:v>
                </c:pt>
                <c:pt idx="2">
                  <c:v>37.46345029239766</c:v>
                </c:pt>
                <c:pt idx="3">
                  <c:v>37.991256444098106</c:v>
                </c:pt>
                <c:pt idx="4">
                  <c:v>39.460769687992155</c:v>
                </c:pt>
                <c:pt idx="5">
                  <c:v>41.309396565643802</c:v>
                </c:pt>
                <c:pt idx="6">
                  <c:v>44.411999999999999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BAD-4C04-A400-7AC1AB6BB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862176"/>
        <c:axId val="37186873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80-120mmHg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VECCHIOgelatina!$E$15:$E$22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0.02</c:v>
                      </c:pt>
                      <c:pt idx="2">
                        <c:v>0.04</c:v>
                      </c:pt>
                      <c:pt idx="3">
                        <c:v>0.08</c:v>
                      </c:pt>
                      <c:pt idx="4">
                        <c:v>1</c:v>
                      </c:pt>
                      <c:pt idx="5">
                        <c:v>2</c:v>
                      </c:pt>
                      <c:pt idx="6">
                        <c:v>3</c:v>
                      </c:pt>
                      <c:pt idx="7">
                        <c:v>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VECCHIOgelatina!$F$15:$F$22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56.840264282937767</c:v>
                      </c:pt>
                      <c:pt idx="2">
                        <c:v>94.442285270112137</c:v>
                      </c:pt>
                      <c:pt idx="3">
                        <c:v>278.95452778857305</c:v>
                      </c:pt>
                      <c:pt idx="4">
                        <c:v>288.25047736528097</c:v>
                      </c:pt>
                      <c:pt idx="5">
                        <c:v>280.36279761401784</c:v>
                      </c:pt>
                      <c:pt idx="6">
                        <c:v>278.1066763547874</c:v>
                      </c:pt>
                      <c:pt idx="7">
                        <c:v>278.36901603609329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BAD-4C04-A400-7AC1AB6BB478}"/>
                  </c:ext>
                </c:extLst>
              </c15:ser>
            </c15:filteredScatterSeries>
          </c:ext>
        </c:extLst>
      </c:scatterChart>
      <c:valAx>
        <c:axId val="371862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868736"/>
        <c:crosses val="autoZero"/>
        <c:crossBetween val="midCat"/>
      </c:valAx>
      <c:valAx>
        <c:axId val="371868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G [mg/d]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86217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n>
            <a:noFill/>
          </a:ln>
        </a:defRPr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050" b="1" i="0" baseline="0" dirty="0">
                <a:ln>
                  <a:noFill/>
                </a:ln>
                <a:solidFill>
                  <a:sysClr val="windowText" lastClr="000000"/>
                </a:solidFill>
                <a:effectLst/>
              </a:rPr>
              <a:t>RELEASE RATE OF gelatin IN </a:t>
            </a:r>
          </a:p>
          <a:p>
            <a:pPr>
              <a:defRPr>
                <a:ln>
                  <a:noFill/>
                </a:ln>
              </a:defRPr>
            </a:pPr>
            <a:r>
              <a:rPr lang="it-IT" sz="1200" b="1" i="0" u="sng" baseline="0" dirty="0">
                <a:ln>
                  <a:noFill/>
                </a:ln>
                <a:solidFill>
                  <a:sysClr val="windowText" lastClr="000000"/>
                </a:solidFill>
                <a:effectLst/>
              </a:rPr>
              <a:t>THE HOME-MADE BIOREACTOR</a:t>
            </a:r>
            <a:endParaRPr lang="it-IT" sz="1050" b="1" u="sng" dirty="0">
              <a:ln>
                <a:noFill/>
              </a:ln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1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222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5833333333333326E-3"/>
                  <c:y val="-6.909813356663835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FDE-4343-9B9D-8EE428DDD19B}"/>
                </c:ext>
              </c:extLst>
            </c:dLbl>
            <c:dLbl>
              <c:idx val="1"/>
              <c:layout>
                <c:manualLayout>
                  <c:x val="-1.2361111111111111E-2"/>
                  <c:y val="-2.280183727034205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FDE-4343-9B9D-8EE428DDD19B}"/>
                </c:ext>
              </c:extLst>
            </c:dLbl>
            <c:dLbl>
              <c:idx val="2"/>
              <c:layout>
                <c:manualLayout>
                  <c:x val="-9.5833333333333326E-3"/>
                  <c:y val="-6.90981335666375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FDE-4343-9B9D-8EE428DDD19B}"/>
                </c:ext>
              </c:extLst>
            </c:dLbl>
            <c:dLbl>
              <c:idx val="3"/>
              <c:layout>
                <c:manualLayout>
                  <c:x val="-3.4583333333333362E-2"/>
                  <c:y val="3.47568533100028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FDE-4343-9B9D-8EE428DDD19B}"/>
                </c:ext>
              </c:extLst>
            </c:dLbl>
            <c:dLbl>
              <c:idx val="4"/>
              <c:layout>
                <c:manualLayout>
                  <c:x val="-7.9027777777777808E-2"/>
                  <c:y val="-4.39468503937008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FDE-4343-9B9D-8EE428DDD19B}"/>
                </c:ext>
              </c:extLst>
            </c:dLbl>
            <c:dLbl>
              <c:idx val="5"/>
              <c:layout>
                <c:manualLayout>
                  <c:x val="-6.9916666666666669E-2"/>
                  <c:y val="3.47568533100029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FDE-4343-9B9D-8EE428DDD19B}"/>
                </c:ext>
              </c:extLst>
            </c:dLbl>
            <c:dLbl>
              <c:idx val="6"/>
              <c:layout>
                <c:manualLayout>
                  <c:x val="-7.6250000000000054E-2"/>
                  <c:y val="-4.3946850393700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FDE-4343-9B9D-8EE428DDD19B}"/>
                </c:ext>
              </c:extLst>
            </c:dLbl>
            <c:dLbl>
              <c:idx val="7"/>
              <c:layout>
                <c:manualLayout>
                  <c:x val="-6.9916666666666669E-2"/>
                  <c:y val="3.47568533100029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FDE-4343-9B9D-8EE428DDD1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VECCHIOgelatina!$E$15:$E$22</c:f>
              <c:numCache>
                <c:formatCode>General</c:formatCode>
                <c:ptCount val="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</c:numCache>
            </c:numRef>
          </c:xVal>
          <c:yVal>
            <c:numRef>
              <c:f>VECCHIOgelatina!$F$15:$F$22</c:f>
              <c:numCache>
                <c:formatCode>General</c:formatCode>
                <c:ptCount val="8"/>
                <c:pt idx="0">
                  <c:v>0</c:v>
                </c:pt>
                <c:pt idx="1">
                  <c:v>56.840264282937767</c:v>
                </c:pt>
                <c:pt idx="2">
                  <c:v>94.442285270112137</c:v>
                </c:pt>
                <c:pt idx="3">
                  <c:v>278.95452778857305</c:v>
                </c:pt>
                <c:pt idx="4">
                  <c:v>288.25047736528097</c:v>
                </c:pt>
                <c:pt idx="5">
                  <c:v>280.36279761401784</c:v>
                </c:pt>
                <c:pt idx="6">
                  <c:v>278.1066763547874</c:v>
                </c:pt>
                <c:pt idx="7">
                  <c:v>278.36901603609329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FDE-4343-9B9D-8EE428DDD1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71862176"/>
        <c:axId val="37186873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80-120mmHg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VECCHIOgelatina!$E$5:$E$12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0.08</c:v>
                      </c:pt>
                      <c:pt idx="3">
                        <c:v>1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4</c:v>
                      </c:pt>
                      <c:pt idx="7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VECCHIOgelatina!$F$5:$F$12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59.666170591496765</c:v>
                      </c:pt>
                      <c:pt idx="1">
                        <c:v>174.3660451136596</c:v>
                      </c:pt>
                      <c:pt idx="2">
                        <c:v>271.9257929907497</c:v>
                      </c:pt>
                      <c:pt idx="3">
                        <c:v>271.9257929907497</c:v>
                      </c:pt>
                      <c:pt idx="4">
                        <c:v>274.71268493390534</c:v>
                      </c:pt>
                      <c:pt idx="5">
                        <c:v>269.0425457410488</c:v>
                      </c:pt>
                      <c:pt idx="6">
                        <c:v>271.23309696810531</c:v>
                      </c:pt>
                      <c:pt idx="7">
                        <c:v>270.48898421313726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9-9FDE-4343-9B9D-8EE428DDD19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80mmHg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VECCHIOgelatina!$B$28:$B$33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VECCHIOgelatina!$C$28:$C$33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10.087002637312233</c:v>
                      </c:pt>
                      <c:pt idx="1">
                        <c:v>37.46345029239766</c:v>
                      </c:pt>
                      <c:pt idx="2">
                        <c:v>37.991256444098106</c:v>
                      </c:pt>
                      <c:pt idx="3">
                        <c:v>39.460769687992155</c:v>
                      </c:pt>
                      <c:pt idx="4">
                        <c:v>41.309396565643802</c:v>
                      </c:pt>
                      <c:pt idx="5">
                        <c:v>44.411999999999999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FDE-4343-9B9D-8EE428DDD19B}"/>
                  </c:ext>
                </c:extLst>
              </c15:ser>
            </c15:filteredScatterSeries>
          </c:ext>
        </c:extLst>
      </c:scatterChart>
      <c:valAx>
        <c:axId val="371862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868736"/>
        <c:crosses val="autoZero"/>
        <c:crossBetween val="midCat"/>
      </c:valAx>
      <c:valAx>
        <c:axId val="371868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G [mg/d]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862176"/>
        <c:crosses val="autoZero"/>
        <c:crossBetween val="midCat"/>
      </c:valAx>
      <c:spPr>
        <a:noFill/>
        <a:ln w="9525"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>
                <a:solidFill>
                  <a:sysClr val="windowText" lastClr="000000"/>
                </a:solidFill>
              </a:rPr>
              <a:t>RELEASE RATE OF gelatin IN </a:t>
            </a:r>
          </a:p>
          <a:p>
            <a:pPr>
              <a:defRPr/>
            </a:pPr>
            <a:r>
              <a:rPr lang="en-US" sz="1050" b="1" u="sng" dirty="0">
                <a:solidFill>
                  <a:sysClr val="windowText" lastClr="000000"/>
                </a:solidFill>
              </a:rPr>
              <a:t>THE HIGH PERFORMANCE BIOREACTOR</a:t>
            </a: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D3AB9"/>
              </a:solidFill>
              <a:ln w="22225">
                <a:solidFill>
                  <a:srgbClr val="6D3AB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3138888888888915E-2"/>
                  <c:y val="-1.61690726159230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A68-48A3-AEC3-68988DEAC59C}"/>
                </c:ext>
              </c:extLst>
            </c:dLbl>
            <c:dLbl>
              <c:idx val="1"/>
              <c:layout>
                <c:manualLayout>
                  <c:x val="-9.5833333333333586E-3"/>
                  <c:y val="6.979075532225138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A68-48A3-AEC3-68988DEAC59C}"/>
                </c:ext>
              </c:extLst>
            </c:dLbl>
            <c:dLbl>
              <c:idx val="2"/>
              <c:layout>
                <c:manualLayout>
                  <c:x val="-9.5833333333333326E-3"/>
                  <c:y val="-1.153944298629346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A68-48A3-AEC3-68988DEAC59C}"/>
                </c:ext>
              </c:extLst>
            </c:dLbl>
            <c:dLbl>
              <c:idx val="3"/>
              <c:layout>
                <c:manualLayout>
                  <c:x val="-2.9027777777777777E-2"/>
                  <c:y val="4.40161125692621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A68-48A3-AEC3-68988DEAC59C}"/>
                </c:ext>
              </c:extLst>
            </c:dLbl>
            <c:dLbl>
              <c:idx val="4"/>
              <c:layout>
                <c:manualLayout>
                  <c:x val="-8.1805555555555562E-2"/>
                  <c:y val="-4.3946850393700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A68-48A3-AEC3-68988DEAC59C}"/>
                </c:ext>
              </c:extLst>
            </c:dLbl>
            <c:dLbl>
              <c:idx val="5"/>
              <c:layout>
                <c:manualLayout>
                  <c:x val="-7.5472222222222218E-2"/>
                  <c:y val="3.0127223680373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A68-48A3-AEC3-68988DEAC59C}"/>
                </c:ext>
              </c:extLst>
            </c:dLbl>
            <c:dLbl>
              <c:idx val="6"/>
              <c:layout>
                <c:manualLayout>
                  <c:x val="-8.1805555555555562E-2"/>
                  <c:y val="-4.3946850393700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A68-48A3-AEC3-68988DEAC59C}"/>
                </c:ext>
              </c:extLst>
            </c:dLbl>
            <c:dLbl>
              <c:idx val="7"/>
              <c:layout>
                <c:manualLayout>
                  <c:x val="-6.9916666666666766E-2"/>
                  <c:y val="3.47568533100028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A68-48A3-AEC3-68988DEAC59C}"/>
                </c:ext>
              </c:extLst>
            </c:dLbl>
            <c:dLbl>
              <c:idx val="8"/>
              <c:layout>
                <c:manualLayout>
                  <c:x val="-7.6249999999999998E-2"/>
                  <c:y val="-4.85764800233304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120mmHg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A68-48A3-AEC3-68988DEAC5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NUOVOgelatina!$C$13:$C$21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</c:numCache>
            </c:numRef>
          </c:xVal>
          <c:yVal>
            <c:numRef>
              <c:f>NUOVOgelatina!$D$13:$D$21</c:f>
              <c:numCache>
                <c:formatCode>General</c:formatCode>
                <c:ptCount val="9"/>
                <c:pt idx="0">
                  <c:v>0</c:v>
                </c:pt>
                <c:pt idx="1">
                  <c:v>185.34198372553328</c:v>
                </c:pt>
                <c:pt idx="2">
                  <c:v>221.11007257532438</c:v>
                </c:pt>
                <c:pt idx="3">
                  <c:v>383.8176270068177</c:v>
                </c:pt>
                <c:pt idx="4">
                  <c:v>396.67482621126209</c:v>
                </c:pt>
                <c:pt idx="5">
                  <c:v>387.45869469597727</c:v>
                </c:pt>
                <c:pt idx="6">
                  <c:v>385.07047169179867</c:v>
                </c:pt>
                <c:pt idx="7">
                  <c:v>385.4524268270527</c:v>
                </c:pt>
                <c:pt idx="8">
                  <c:v>385.53957219762674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A68-48A3-AEC3-68988DEAC5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82405768"/>
        <c:axId val="582403144"/>
      </c:scatterChart>
      <c:valAx>
        <c:axId val="582405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403144"/>
        <c:crosses val="autoZero"/>
        <c:crossBetween val="midCat"/>
      </c:valAx>
      <c:valAx>
        <c:axId val="5824031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G [mg/d]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40576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DERIVATIVE OF THE RELEASE OF GELATIN IN </a:t>
            </a:r>
          </a:p>
          <a:p>
            <a:pPr>
              <a:defRPr/>
            </a:pPr>
            <a:r>
              <a:rPr lang="en-US" sz="1200" b="1" u="sng" dirty="0"/>
              <a:t>THE HOME-MADE BIOREACTOR </a:t>
            </a: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3815048118985127"/>
          <c:y val="0.21129629629629629"/>
          <c:w val="0.66535085567575081"/>
          <c:h val="0.63768671385264231"/>
        </c:manualLayout>
      </c:layout>
      <c:scatterChart>
        <c:scatterStyle val="lineMarker"/>
        <c:varyColors val="0"/>
        <c:ser>
          <c:idx val="1"/>
          <c:order val="0"/>
          <c:tx>
            <c:v>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22225">
                <a:solidFill>
                  <a:srgbClr val="00B050"/>
                </a:solidFill>
              </a:ln>
              <a:effectLst/>
            </c:spPr>
          </c:marker>
          <c:xVal>
            <c:numRef>
              <c:f>DerivateVECCHIO!$D$3:$D$10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DerivateVECCHIO!$J$14:$J$21</c:f>
              <c:numCache>
                <c:formatCode>General</c:formatCode>
                <c:ptCount val="8"/>
                <c:pt idx="0">
                  <c:v>69.685916328654756</c:v>
                </c:pt>
                <c:pt idx="1">
                  <c:v>91.760775044500804</c:v>
                </c:pt>
                <c:pt idx="2">
                  <c:v>94.49648370247165</c:v>
                </c:pt>
                <c:pt idx="3">
                  <c:v>3.3442254185872136</c:v>
                </c:pt>
                <c:pt idx="4">
                  <c:v>0.21422665771785829</c:v>
                </c:pt>
                <c:pt idx="5">
                  <c:v>-2.6746233233145609</c:v>
                </c:pt>
                <c:pt idx="6">
                  <c:v>1.1782563444123471</c:v>
                </c:pt>
                <c:pt idx="7">
                  <c:v>-1.371939653914618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6D-4FF3-8E17-48B973718D25}"/>
            </c:ext>
          </c:extLst>
        </c:ser>
        <c:ser>
          <c:idx val="2"/>
          <c:order val="2"/>
          <c:tx>
            <c:v>80mmHg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2225">
                <a:solidFill>
                  <a:srgbClr val="FF0000"/>
                </a:solidFill>
              </a:ln>
              <a:effectLst/>
            </c:spPr>
          </c:marker>
          <c:xVal>
            <c:numRef>
              <c:f>DerivateVECCHIO!$D$55:$D$59</c:f>
              <c:numCache>
                <c:formatCode>General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DerivateVECCHIO!$C$55:$C$59</c:f>
              <c:numCache>
                <c:formatCode>General</c:formatCode>
                <c:ptCount val="5"/>
                <c:pt idx="0">
                  <c:v>10.087002637312199</c:v>
                </c:pt>
                <c:pt idx="1">
                  <c:v>27.376447655085428</c:v>
                </c:pt>
                <c:pt idx="2">
                  <c:v>0.5278061517004462</c:v>
                </c:pt>
                <c:pt idx="3">
                  <c:v>1.4695132438940488</c:v>
                </c:pt>
                <c:pt idx="4">
                  <c:v>1.8486268776516452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6D-4FF3-8E17-48B973718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798640"/>
        <c:axId val="4857989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v>80-120mmHg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DerivateVECCHIO!$D$37:$D$44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0.08</c:v>
                      </c:pt>
                      <c:pt idx="3">
                        <c:v>1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4</c:v>
                      </c:pt>
                      <c:pt idx="7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DerivateVECCHIO!$J$37:$J$44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65.147687524290276</c:v>
                      </c:pt>
                      <c:pt idx="1">
                        <c:v>114.99222697240573</c:v>
                      </c:pt>
                      <c:pt idx="2">
                        <c:v>166.36708122813832</c:v>
                      </c:pt>
                      <c:pt idx="3">
                        <c:v>11.120921272748777</c:v>
                      </c:pt>
                      <c:pt idx="4">
                        <c:v>-3.3317139525845301</c:v>
                      </c:pt>
                      <c:pt idx="5">
                        <c:v>-0.11368052856587374</c:v>
                      </c:pt>
                      <c:pt idx="6">
                        <c:v>-6.5584920326467167</c:v>
                      </c:pt>
                      <c:pt idx="7">
                        <c:v>3.532841041585689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A26D-4FF3-8E17-48B973718D25}"/>
                  </c:ext>
                </c:extLst>
              </c15:ser>
            </c15:filteredScatterSeries>
          </c:ext>
        </c:extLst>
      </c:scatterChart>
      <c:valAx>
        <c:axId val="48579864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 [d]</a:t>
                </a:r>
              </a:p>
            </c:rich>
          </c:tx>
          <c:layout>
            <c:manualLayout>
              <c:xMode val="edge"/>
              <c:yMode val="edge"/>
              <c:x val="0.49210738260521175"/>
              <c:y val="0.921250302245747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798968"/>
        <c:crosses val="autoZero"/>
        <c:crossBetween val="midCat"/>
      </c:valAx>
      <c:valAx>
        <c:axId val="4857989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dG/dt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7986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DERIVATIVE OF THE RELEASE OF GELATIN IN THE </a:t>
            </a:r>
            <a:r>
              <a:rPr lang="en-US" sz="1200" b="1" u="sng" dirty="0"/>
              <a:t>HOME-MADE BIOREACTOR </a:t>
            </a:r>
            <a:endParaRPr lang="en-US" sz="1050" b="1" u="sng" dirty="0"/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1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22225">
                <a:solidFill>
                  <a:srgbClr val="00B0F0"/>
                </a:solidFill>
              </a:ln>
              <a:effectLst/>
            </c:spPr>
          </c:marker>
          <c:xVal>
            <c:numRef>
              <c:f>DerivateVECCHIO!$D$37:$D$44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DerivateVECCHIO!$J$37:$J$44</c:f>
              <c:numCache>
                <c:formatCode>General</c:formatCode>
                <c:ptCount val="8"/>
                <c:pt idx="0">
                  <c:v>65.147687524290276</c:v>
                </c:pt>
                <c:pt idx="1">
                  <c:v>114.99222697240573</c:v>
                </c:pt>
                <c:pt idx="2">
                  <c:v>166.36708122813832</c:v>
                </c:pt>
                <c:pt idx="3">
                  <c:v>11.120921272748777</c:v>
                </c:pt>
                <c:pt idx="4">
                  <c:v>-3.3317139525845301</c:v>
                </c:pt>
                <c:pt idx="5">
                  <c:v>-0.11368052856587374</c:v>
                </c:pt>
                <c:pt idx="6">
                  <c:v>-6.5584920326467167</c:v>
                </c:pt>
                <c:pt idx="7">
                  <c:v>3.532841041585689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9F-44B9-8CC5-B32920DB8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798640"/>
        <c:axId val="48579896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DerivateVECCHIO!$D$3:$D$10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0.08</c:v>
                      </c:pt>
                      <c:pt idx="3">
                        <c:v>1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4</c:v>
                      </c:pt>
                      <c:pt idx="7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DerivateVECCHIO!$J$14:$J$21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69.685916328654756</c:v>
                      </c:pt>
                      <c:pt idx="1">
                        <c:v>91.760775044500804</c:v>
                      </c:pt>
                      <c:pt idx="2">
                        <c:v>94.49648370247165</c:v>
                      </c:pt>
                      <c:pt idx="3">
                        <c:v>3.3442254185872136</c:v>
                      </c:pt>
                      <c:pt idx="4">
                        <c:v>0.21422665771785829</c:v>
                      </c:pt>
                      <c:pt idx="5">
                        <c:v>-2.6746233233145609</c:v>
                      </c:pt>
                      <c:pt idx="6">
                        <c:v>1.1782563444123471</c:v>
                      </c:pt>
                      <c:pt idx="7">
                        <c:v>-1.371939653914618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0D9F-44B9-8CC5-B32920DB801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80mmHg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DerivateVECCHIO!$D$55:$D$59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0.02</c:v>
                      </c:pt>
                      <c:pt idx="1">
                        <c:v>0.04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DerivateVECCHIO!$C$55:$C$59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10.087002637312199</c:v>
                      </c:pt>
                      <c:pt idx="1">
                        <c:v>27.376447655085428</c:v>
                      </c:pt>
                      <c:pt idx="2">
                        <c:v>0.5278061517004462</c:v>
                      </c:pt>
                      <c:pt idx="3">
                        <c:v>1.4695132438940488</c:v>
                      </c:pt>
                      <c:pt idx="4">
                        <c:v>1.8486268776516452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D9F-44B9-8CC5-B32920DB8010}"/>
                  </c:ext>
                </c:extLst>
              </c15:ser>
            </c15:filteredScatterSeries>
          </c:ext>
        </c:extLst>
      </c:scatterChart>
      <c:valAx>
        <c:axId val="48579864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 [d]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798968"/>
        <c:crosses val="autoZero"/>
        <c:crossBetween val="midCat"/>
      </c:valAx>
      <c:valAx>
        <c:axId val="4857989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dG/dt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7986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>
                <a:solidFill>
                  <a:sysClr val="windowText" lastClr="000000"/>
                </a:solidFill>
                <a:effectLst/>
              </a:rPr>
              <a:t>DERIVATIVE OF THE RELEASE OF GELATIN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it-IT" sz="1200" b="1" i="0" u="sng" baseline="0" dirty="0">
                <a:solidFill>
                  <a:sysClr val="windowText" lastClr="000000"/>
                </a:solidFill>
                <a:effectLst/>
              </a:rPr>
              <a:t>HIGH PERFORMANCE BIOREACTOR </a:t>
            </a:r>
            <a:endParaRPr lang="en-US" sz="1000" b="1" i="0" u="sng" baseline="0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10158879707091112"/>
          <c:y val="3.6013788136029221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80-120mmHg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D3AB9"/>
              </a:solidFill>
              <a:ln w="22225">
                <a:solidFill>
                  <a:srgbClr val="7030A0"/>
                </a:solidFill>
              </a:ln>
              <a:effectLst/>
            </c:spPr>
          </c:marker>
          <c:xVal>
            <c:numRef>
              <c:f>DerivateNUOVO!$D$14:$D$21</c:f>
              <c:numCache>
                <c:formatCode>General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DerivateNUOVO!$F$2:$F$9</c:f>
              <c:numCache>
                <c:formatCode>General</c:formatCode>
                <c:ptCount val="8"/>
                <c:pt idx="0">
                  <c:v>180.05572272272804</c:v>
                </c:pt>
                <c:pt idx="1">
                  <c:v>13.889834688674251</c:v>
                </c:pt>
                <c:pt idx="2">
                  <c:v>83.484915967623138</c:v>
                </c:pt>
                <c:pt idx="3">
                  <c:v>7.6722009411624201</c:v>
                </c:pt>
                <c:pt idx="4">
                  <c:v>4.3888246562542355</c:v>
                </c:pt>
                <c:pt idx="5">
                  <c:v>-7.9655033099383141</c:v>
                </c:pt>
                <c:pt idx="6">
                  <c:v>-1.7137089769283591</c:v>
                </c:pt>
                <c:pt idx="7">
                  <c:v>-0.19498110968804649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BD-481C-BDD4-762A4ACE7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096176"/>
        <c:axId val="416384496"/>
      </c:scatterChart>
      <c:valAx>
        <c:axId val="4760961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dirty="0">
                    <a:solidFill>
                      <a:schemeClr val="tx1"/>
                    </a:solidFill>
                  </a:rPr>
                  <a:t>t</a:t>
                </a:r>
                <a:r>
                  <a:rPr lang="it-IT" sz="1100" baseline="0" dirty="0">
                    <a:solidFill>
                      <a:schemeClr val="tx1"/>
                    </a:solidFill>
                  </a:rPr>
                  <a:t> [d]</a:t>
                </a:r>
                <a:endParaRPr lang="it-IT" sz="11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6384496"/>
        <c:crosses val="autoZero"/>
        <c:crossBetween val="midCat"/>
      </c:valAx>
      <c:valAx>
        <c:axId val="4163844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dirty="0">
                    <a:solidFill>
                      <a:schemeClr val="tx1"/>
                    </a:solidFill>
                  </a:rPr>
                  <a:t>dG/dt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609617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it-IT" sz="1050" b="1" i="0" baseline="0" dirty="0">
                <a:solidFill>
                  <a:sysClr val="windowText" lastClr="000000"/>
                </a:solidFill>
                <a:effectLst/>
              </a:rPr>
              <a:t>RELEASE OF QUERCETIN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it-IT" sz="1200" b="1" i="0" u="sng" baseline="0" dirty="0">
                <a:solidFill>
                  <a:sysClr val="windowText" lastClr="000000"/>
                </a:solidFill>
                <a:effectLst/>
              </a:rPr>
              <a:t>THE HOME-MADE BIOREACTOR</a:t>
            </a:r>
            <a:endParaRPr lang="it-IT" sz="1200" b="1" u="sng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27219428525684281"/>
          <c:y val="2.7777787903830529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120mmHg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222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VECCHIOquercetina!$C$40:$C$47</c:f>
                <c:numCache>
                  <c:formatCode>General</c:formatCode>
                  <c:ptCount val="8"/>
                  <c:pt idx="0">
                    <c:v>1.4507855943385597</c:v>
                  </c:pt>
                  <c:pt idx="1">
                    <c:v>1.9976613799461131</c:v>
                  </c:pt>
                  <c:pt idx="2">
                    <c:v>0.71892320717675218</c:v>
                  </c:pt>
                  <c:pt idx="3">
                    <c:v>0.74147030782854606</c:v>
                  </c:pt>
                  <c:pt idx="4">
                    <c:v>0.68119246297020963</c:v>
                  </c:pt>
                  <c:pt idx="5">
                    <c:v>0.75665170247318858</c:v>
                  </c:pt>
                  <c:pt idx="6">
                    <c:v>0.76302110592056782</c:v>
                  </c:pt>
                  <c:pt idx="7">
                    <c:v>0.68399793754429172</c:v>
                  </c:pt>
                </c:numCache>
              </c:numRef>
            </c:plus>
            <c:minus>
              <c:numRef>
                <c:f>VECCHIOquercetina!$C$40:$C$47</c:f>
                <c:numCache>
                  <c:formatCode>General</c:formatCode>
                  <c:ptCount val="8"/>
                  <c:pt idx="0">
                    <c:v>1.4507855943385597</c:v>
                  </c:pt>
                  <c:pt idx="1">
                    <c:v>1.9976613799461131</c:v>
                  </c:pt>
                  <c:pt idx="2">
                    <c:v>0.71892320717675218</c:v>
                  </c:pt>
                  <c:pt idx="3">
                    <c:v>0.74147030782854606</c:v>
                  </c:pt>
                  <c:pt idx="4">
                    <c:v>0.68119246297020963</c:v>
                  </c:pt>
                  <c:pt idx="5">
                    <c:v>0.75665170247318858</c:v>
                  </c:pt>
                  <c:pt idx="6">
                    <c:v>0.76302110592056782</c:v>
                  </c:pt>
                  <c:pt idx="7">
                    <c:v>0.68399793754429172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VECCHIOquercetina!$B$39:$B$47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0.08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</c:numCache>
            </c:numRef>
          </c:xVal>
          <c:yVal>
            <c:numRef>
              <c:f>VECCHIOquercetina!$D$39:$D$47</c:f>
              <c:numCache>
                <c:formatCode>General</c:formatCode>
                <c:ptCount val="9"/>
                <c:pt idx="0">
                  <c:v>0</c:v>
                </c:pt>
                <c:pt idx="1">
                  <c:v>6.1585193710707351</c:v>
                </c:pt>
                <c:pt idx="2">
                  <c:v>9.1652691167072931</c:v>
                </c:pt>
                <c:pt idx="3">
                  <c:v>8.6159899159525608</c:v>
                </c:pt>
                <c:pt idx="4">
                  <c:v>8.5170085264488478</c:v>
                </c:pt>
                <c:pt idx="5">
                  <c:v>8.5427436986937408</c:v>
                </c:pt>
                <c:pt idx="6">
                  <c:v>8.6521379640835221</c:v>
                </c:pt>
                <c:pt idx="7">
                  <c:v>8.6055790405727883</c:v>
                </c:pt>
                <c:pt idx="8">
                  <c:v>8.4913464665718177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794-4C80-ACCF-C903BBAED38C}"/>
            </c:ext>
          </c:extLst>
        </c:ser>
        <c:ser>
          <c:idx val="0"/>
          <c:order val="1"/>
          <c:tx>
            <c:v>80mmHg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2225">
                <a:solidFill>
                  <a:srgbClr val="FF0000"/>
                </a:solidFill>
              </a:ln>
              <a:effectLst/>
            </c:spPr>
          </c:marker>
          <c:xVal>
            <c:numRef>
              <c:f>VECCHIOquercetina!$C$28:$C$33</c:f>
              <c:numCache>
                <c:formatCode>General</c:formatCode>
                <c:ptCount val="6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</c:numCache>
              <c:extLst xmlns:c15="http://schemas.microsoft.com/office/drawing/2012/chart"/>
            </c:numRef>
          </c:xVal>
          <c:yVal>
            <c:numRef>
              <c:f>VECCHIOquercetina!$D$28:$D$33</c:f>
              <c:numCache>
                <c:formatCode>General</c:formatCode>
                <c:ptCount val="6"/>
                <c:pt idx="0">
                  <c:v>0</c:v>
                </c:pt>
                <c:pt idx="1">
                  <c:v>3.8495353151389886</c:v>
                </c:pt>
                <c:pt idx="2">
                  <c:v>3.252425267259508</c:v>
                </c:pt>
                <c:pt idx="3">
                  <c:v>3.3508425409049298</c:v>
                </c:pt>
                <c:pt idx="4">
                  <c:v>4.1672738312000561</c:v>
                </c:pt>
                <c:pt idx="5">
                  <c:v>2.1230000000000002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794-4C80-ACCF-C903BBAED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134936"/>
        <c:axId val="498138216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80-120mmHg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VECCHIOquercetina!$B$39:$B$47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0.02</c:v>
                      </c:pt>
                      <c:pt idx="2">
                        <c:v>0.04</c:v>
                      </c:pt>
                      <c:pt idx="3">
                        <c:v>0.08</c:v>
                      </c:pt>
                      <c:pt idx="4">
                        <c:v>1</c:v>
                      </c:pt>
                      <c:pt idx="5">
                        <c:v>2</c:v>
                      </c:pt>
                      <c:pt idx="6">
                        <c:v>3</c:v>
                      </c:pt>
                      <c:pt idx="7">
                        <c:v>4</c:v>
                      </c:pt>
                      <c:pt idx="8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VECCHIOquercetina!$E$39:$E$47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0.13145009035931637</c:v>
                      </c:pt>
                      <c:pt idx="2">
                        <c:v>0.10419085503134753</c:v>
                      </c:pt>
                      <c:pt idx="3">
                        <c:v>0.14091510262597245</c:v>
                      </c:pt>
                      <c:pt idx="4">
                        <c:v>0.15865994301458991</c:v>
                      </c:pt>
                      <c:pt idx="5">
                        <c:v>0.15179970212371774</c:v>
                      </c:pt>
                      <c:pt idx="6">
                        <c:v>0.14978554751337336</c:v>
                      </c:pt>
                      <c:pt idx="7">
                        <c:v>0.14793797711892215</c:v>
                      </c:pt>
                      <c:pt idx="8">
                        <c:v>0.16552413451927772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B794-4C80-ACCF-C903BBAED38C}"/>
                  </c:ext>
                </c:extLst>
              </c15:ser>
            </c15:filteredScatterSeries>
          </c:ext>
        </c:extLst>
      </c:scatterChart>
      <c:valAx>
        <c:axId val="498134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t</a:t>
                </a:r>
                <a:r>
                  <a:rPr lang="it-IT" baseline="0" dirty="0">
                    <a:solidFill>
                      <a:schemeClr val="tx1"/>
                    </a:solidFill>
                  </a:rPr>
                  <a:t> [d]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8138216"/>
        <c:crosses val="autoZero"/>
        <c:crossBetween val="midCat"/>
      </c:valAx>
      <c:valAx>
        <c:axId val="498138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0" baseline="0" dirty="0">
                    <a:solidFill>
                      <a:schemeClr val="tx1"/>
                    </a:solidFill>
                    <a:effectLst/>
                  </a:rPr>
                  <a:t>Q [mg/d]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chemeClr val="tx1"/>
                    </a:solidFill>
                  </a:defRPr>
                </a:pP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81349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767A5-B9C0-4A8C-862C-87C04EE31486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ED826-6C41-409C-80FD-B67EDB877F5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212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D826-6C41-409C-80FD-B67EDB877F55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623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24E63-38CB-0BFB-893F-F56E20BE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5CD1C4-3E1F-9659-6343-0F3DA0A03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2596BC-A400-0009-CC1A-2C4879CF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78ADBC-72DB-1ADD-FC3F-2E1A775B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46E7C4-F81D-056B-9F58-42CC9B97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232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39533-1E0A-551C-939C-99E51639F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6143A9-344E-5D2C-8263-F15B13A7E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C51065-D5E9-C1F5-5ADF-E7BC76C1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3FC076-70BF-B4A0-34BF-D14BD137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8DED8E-E93B-E491-F908-9C21FF35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973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D10322-9017-ABF2-1A74-7E7D58F2D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D8ABBDA-E1A4-A7E2-A956-98D749778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541822-3559-8ABA-E731-B10357EE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470D9C-FD18-CDED-00CD-A2A961CE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E36993-9DD9-CA37-BAC3-BF8300C6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549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33621-365B-B4AD-F179-899DCF3E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747607-A113-AA9C-FD66-CD3D80E95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F6146-3709-8940-F9B1-923241F2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3535EF-8A34-222E-1268-FF32A11E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A5FF55-5136-D75E-7E4D-D8426914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144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82FFD-5FA6-BD27-7B64-8C9BDF6E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8F35A2-7D2B-6AB4-4DC1-CA9D7A735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68EC25-AABB-1235-52F6-6BCC9350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1E4D8C-BD55-59A9-F644-96CEE420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B4F483-3D92-111C-4E1B-F2004763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864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38F586-8C5D-C3F2-6D1D-B90F37F5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F711C3-410A-C742-684E-E69EC07FE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040383-C835-EBCB-6934-7182307E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6CF8AB-15D0-FA76-7B7D-B27C253A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05818B-8870-2D72-B1E4-CACCA60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F97D8A-500C-2449-69E6-1C55F928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773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74850-1207-64FD-FB55-6F02B480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C95DAF-FBC6-83D8-2B5F-517521CD2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019CC2-4214-9A72-3A56-4919C9F56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490F6B-5D6F-9D08-0D7D-0F1494CD3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7ACFBB-7D82-53E0-835D-6044A7EDC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FB0FCD-4445-BF96-BEF5-A2AA9DDB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434C0B-5391-CA49-F72B-29D05333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83210D4-5E3C-5595-1DF3-59707D4DA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142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0707A-EC93-CDA0-5A22-4EF5601B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61191A-DB3E-DAF4-4111-F971C40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F74D3E-9EC0-40C9-48C6-0F407920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E67B9E-59E6-D1D2-DD49-B68A11E8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467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F4C335-FE9D-7344-03F5-79927ABD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610D2B-A00D-6D13-0F8B-C8E2F5CA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69A1C0-6644-6918-735D-D5C9B3C1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73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39901-959D-4565-D7D4-84D65E7E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445DB1-9B60-4BF7-DDD5-72F6261E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F997EF-1EB8-C2AD-8D48-C47391BFF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9224BC-E4C6-FDD9-565F-A7725EBA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B76BA5-FCEE-38AA-1E31-5F5E93B5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B9A5B1-C895-5199-58A3-43A6E048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245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EFE1B-C633-2DA7-A272-35E0C47E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B8E57E-54ED-FECC-DEFB-7BC2F124F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24596A-29E5-445D-8F65-F29391E01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8C8181-4814-F2C7-0612-C30ADF9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11CCF6-8A3A-B313-8B0F-548D7FAC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2FA750-B1FD-741C-E836-D8F84166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284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D482DE-2B6C-BE21-5148-CEA561F2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3383DB-C650-301F-5029-EAB01D29B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82D028-C4F2-1BD4-691E-E2426BC55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6B2C9-79B1-4F31-8448-E113C54A6F2E}" type="datetimeFigureOut">
              <a:rPr lang="it-IT" smtClean="0"/>
              <a:t>27/10/2022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2A9D63-52F5-8B04-4E8C-78E73E822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135E79-7BEB-EB1B-20FB-5DF777B63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C035B-D620-4631-A07A-2E797F328E6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282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AB2E2BF-6E5F-1BA9-C254-308635C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264300" y="206964"/>
            <a:ext cx="1364974" cy="15903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30D8E9-0637-B80C-0875-456C7D84878F}"/>
              </a:ext>
            </a:extLst>
          </p:cNvPr>
          <p:cNvSpPr txBox="1"/>
          <p:nvPr/>
        </p:nvSpPr>
        <p:spPr>
          <a:xfrm>
            <a:off x="4597424" y="750157"/>
            <a:ext cx="257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Polytechnic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School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F7ABFE-1140-DFE9-C30D-EED9CB47372F}"/>
              </a:ext>
            </a:extLst>
          </p:cNvPr>
          <p:cNvSpPr txBox="1"/>
          <p:nvPr/>
        </p:nvSpPr>
        <p:spPr>
          <a:xfrm>
            <a:off x="4512364" y="297115"/>
            <a:ext cx="481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Genoa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672B8C-E3B3-66B5-EF05-3A0FAC44A7AB}"/>
              </a:ext>
            </a:extLst>
          </p:cNvPr>
          <p:cNvSpPr txBox="1"/>
          <p:nvPr/>
        </p:nvSpPr>
        <p:spPr>
          <a:xfrm>
            <a:off x="2230046" y="1259598"/>
            <a:ext cx="937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Civil, Chemical and Environmental Engineering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319637-5C23-E92E-42B8-AE8795A005A7}"/>
              </a:ext>
            </a:extLst>
          </p:cNvPr>
          <p:cNvSpPr txBox="1"/>
          <p:nvPr/>
        </p:nvSpPr>
        <p:spPr>
          <a:xfrm>
            <a:off x="2483667" y="2395905"/>
            <a:ext cx="795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004BEF-3142-AB65-2599-D8FE58D6E91F}"/>
              </a:ext>
            </a:extLst>
          </p:cNvPr>
          <p:cNvSpPr txBox="1"/>
          <p:nvPr/>
        </p:nvSpPr>
        <p:spPr>
          <a:xfrm>
            <a:off x="857414" y="4257042"/>
            <a:ext cx="5512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Patrizia Perego 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Jan Oscar Pralits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Pier Francesco Ferrari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3303101-A6B9-BC2C-E599-BDCF7E3FC4F0}"/>
              </a:ext>
            </a:extLst>
          </p:cNvPr>
          <p:cNvSpPr/>
          <p:nvPr/>
        </p:nvSpPr>
        <p:spPr>
          <a:xfrm>
            <a:off x="8520775" y="5190397"/>
            <a:ext cx="3829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Candidates: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Chiara Repetto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508065B-6463-4E3B-EA59-44573347AB75}"/>
              </a:ext>
            </a:extLst>
          </p:cNvPr>
          <p:cNvSpPr/>
          <p:nvPr/>
        </p:nvSpPr>
        <p:spPr>
          <a:xfrm>
            <a:off x="862083" y="6353043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618E30-969D-9B6C-C842-DEB26BF4A37F}"/>
              </a:ext>
            </a:extLst>
          </p:cNvPr>
          <p:cNvSpPr txBox="1"/>
          <p:nvPr/>
        </p:nvSpPr>
        <p:spPr>
          <a:xfrm>
            <a:off x="8040855" y="6316036"/>
            <a:ext cx="382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year 2021-2022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400F460-08F6-F382-96C0-03BE62C8465E}"/>
              </a:ext>
            </a:extLst>
          </p:cNvPr>
          <p:cNvCxnSpPr>
            <a:cxnSpLocks/>
          </p:cNvCxnSpPr>
          <p:nvPr/>
        </p:nvCxnSpPr>
        <p:spPr>
          <a:xfrm>
            <a:off x="946787" y="1908313"/>
            <a:ext cx="10039265" cy="0"/>
          </a:xfrm>
          <a:prstGeom prst="line">
            <a:avLst/>
          </a:prstGeom>
          <a:ln w="38100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7842558-485F-0260-67F9-27C4B12C76B7}"/>
              </a:ext>
            </a:extLst>
          </p:cNvPr>
          <p:cNvCxnSpPr>
            <a:cxnSpLocks/>
          </p:cNvCxnSpPr>
          <p:nvPr/>
        </p:nvCxnSpPr>
        <p:spPr>
          <a:xfrm>
            <a:off x="946787" y="6334539"/>
            <a:ext cx="1007902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olo 1">
            <a:extLst>
              <a:ext uri="{FF2B5EF4-FFF2-40B4-BE49-F238E27FC236}">
                <a16:creationId xmlns:a16="http://schemas.microsoft.com/office/drawing/2014/main" id="{39C3DE18-44FB-5FBF-068D-D40E53962DBD}"/>
              </a:ext>
            </a:extLst>
          </p:cNvPr>
          <p:cNvSpPr txBox="1">
            <a:spLocks/>
          </p:cNvSpPr>
          <p:nvPr/>
        </p:nvSpPr>
        <p:spPr>
          <a:xfrm>
            <a:off x="1143095" y="2937249"/>
            <a:ext cx="10454450" cy="1037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00361E-7512-C0CC-8251-414B4336E64B}"/>
              </a:ext>
            </a:extLst>
          </p:cNvPr>
          <p:cNvSpPr txBox="1"/>
          <p:nvPr/>
        </p:nvSpPr>
        <p:spPr>
          <a:xfrm>
            <a:off x="826185" y="5692600"/>
            <a:ext cx="6092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Co-supervisor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Maria Bolla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C60CFD-DD79-8BF5-6865-17318410E037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6386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C6C9B8-BCB9-F5ED-BF0D-C2BD310E03FC}"/>
              </a:ext>
            </a:extLst>
          </p:cNvPr>
          <p:cNvSpPr txBox="1"/>
          <p:nvPr/>
        </p:nvSpPr>
        <p:spPr>
          <a:xfrm>
            <a:off x="4094922" y="1482606"/>
            <a:ext cx="29544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BURST PRESSURE TEST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395E7E-7BC6-60C6-B2A5-87D5AC5901F7}"/>
              </a:ext>
            </a:extLst>
          </p:cNvPr>
          <p:cNvSpPr txBox="1"/>
          <p:nvPr/>
        </p:nvSpPr>
        <p:spPr>
          <a:xfrm>
            <a:off x="1665717" y="4311917"/>
            <a:ext cx="3136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Prostheses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were connected to a pump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water that increases water pressure since it achieves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maximum pressure value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3B4EFB5D-400C-A766-5AA6-1990E786C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43745"/>
              </p:ext>
            </p:extLst>
          </p:nvPr>
        </p:nvGraphicFramePr>
        <p:xfrm>
          <a:off x="6254159" y="3824860"/>
          <a:ext cx="5760632" cy="2319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916">
                  <a:extLst>
                    <a:ext uri="{9D8B030D-6E8A-4147-A177-3AD203B41FA5}">
                      <a16:colId xmlns:a16="http://schemas.microsoft.com/office/drawing/2014/main" val="2719452236"/>
                    </a:ext>
                  </a:extLst>
                </a:gridCol>
                <a:gridCol w="1731548">
                  <a:extLst>
                    <a:ext uri="{9D8B030D-6E8A-4147-A177-3AD203B41FA5}">
                      <a16:colId xmlns:a16="http://schemas.microsoft.com/office/drawing/2014/main" val="699171050"/>
                    </a:ext>
                  </a:extLst>
                </a:gridCol>
                <a:gridCol w="1818168">
                  <a:extLst>
                    <a:ext uri="{9D8B030D-6E8A-4147-A177-3AD203B41FA5}">
                      <a16:colId xmlns:a16="http://schemas.microsoft.com/office/drawing/2014/main" val="326440486"/>
                    </a:ext>
                  </a:extLst>
                </a:gridCol>
              </a:tblGrid>
              <a:tr h="6846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(mmHg)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 (%)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it-IT" sz="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121930"/>
                  </a:ext>
                </a:extLst>
              </a:tr>
              <a:tr h="403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PCL:PGS 1:1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685928"/>
                  </a:ext>
                </a:extLst>
              </a:tr>
              <a:tr h="403835">
                <a:tc row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PCL:PGS 1:1  + G + Q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823538"/>
                  </a:ext>
                </a:extLst>
              </a:tr>
              <a:tr h="4077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968629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6DEBBE-A21C-E994-2C47-86417D01790E}"/>
              </a:ext>
            </a:extLst>
          </p:cNvPr>
          <p:cNvSpPr txBox="1"/>
          <p:nvPr/>
        </p:nvSpPr>
        <p:spPr>
          <a:xfrm>
            <a:off x="7729870" y="1356809"/>
            <a:ext cx="398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working pressure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the prosthesis can tolerate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4868D5F-93B1-5B43-6BAE-81ED61E1BA3D}"/>
              </a:ext>
            </a:extLst>
          </p:cNvPr>
          <p:cNvCxnSpPr>
            <a:cxnSpLocks/>
          </p:cNvCxnSpPr>
          <p:nvPr/>
        </p:nvCxnSpPr>
        <p:spPr>
          <a:xfrm>
            <a:off x="7155712" y="1658679"/>
            <a:ext cx="574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BCCE5F8-FCF5-5753-86EC-EEA02F85B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4" y="2247000"/>
            <a:ext cx="6047232" cy="14203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D1001A-E8DE-6708-9B79-F6E186833DBB}"/>
              </a:ext>
            </a:extLst>
          </p:cNvPr>
          <p:cNvSpPr txBox="1"/>
          <p:nvPr/>
        </p:nvSpPr>
        <p:spPr>
          <a:xfrm>
            <a:off x="5835455" y="64341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7776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8DB65C-451A-A469-C35E-D8D1A16B6421}"/>
              </a:ext>
            </a:extLst>
          </p:cNvPr>
          <p:cNvSpPr txBox="1"/>
          <p:nvPr/>
        </p:nvSpPr>
        <p:spPr>
          <a:xfrm>
            <a:off x="5590070" y="3788997"/>
            <a:ext cx="412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containing the prosthesis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71C93C-4C3E-FD76-B1F1-F2C446A9DE8A}"/>
              </a:ext>
            </a:extLst>
          </p:cNvPr>
          <p:cNvSpPr txBox="1"/>
          <p:nvPr/>
        </p:nvSpPr>
        <p:spPr>
          <a:xfrm>
            <a:off x="8908728" y="4718274"/>
            <a:ext cx="31418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rate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constant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Phosphate Buffered Saline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1DBAC4-F597-EE4A-5746-EE2E4AEDEF00}"/>
              </a:ext>
            </a:extLst>
          </p:cNvPr>
          <p:cNvSpPr txBox="1"/>
          <p:nvPr/>
        </p:nvSpPr>
        <p:spPr>
          <a:xfrm>
            <a:off x="7386309" y="2101441"/>
            <a:ext cx="4254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were collected to determine the release of gelatin and quercetine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D1F001-7E22-25F8-689F-204A0FC0CFAE}"/>
              </a:ext>
            </a:extLst>
          </p:cNvPr>
          <p:cNvSpPr txBox="1"/>
          <p:nvPr/>
        </p:nvSpPr>
        <p:spPr>
          <a:xfrm>
            <a:off x="4387289" y="1474226"/>
            <a:ext cx="34174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HOMEMADE BIOREACTOR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magine 26" descr="Immagine che contiene blu&#10;&#10;Descrizione generata automaticamente">
            <a:extLst>
              <a:ext uri="{FF2B5EF4-FFF2-40B4-BE49-F238E27FC236}">
                <a16:creationId xmlns:a16="http://schemas.microsoft.com/office/drawing/2014/main" id="{888F34FE-D955-887C-2991-0D6730E1F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996" l="9865" r="95157">
                        <a14:foregroundMark x1="89686" y1="48487" x2="91031" y2="49213"/>
                        <a14:foregroundMark x1="91659" y1="51069" x2="95157" y2="51674"/>
                        <a14:foregroundMark x1="78924" y1="50383" x2="46457" y2="47479"/>
                        <a14:foregroundMark x1="46457" y1="47479" x2="73453" y2="49657"/>
                        <a14:foregroundMark x1="24126" y1="32755" x2="22511" y2="33038"/>
                        <a14:foregroundMark x1="26726" y1="34611" x2="22242" y2="66680"/>
                        <a14:foregroundMark x1="26099" y1="34449" x2="22242" y2="67568"/>
                        <a14:foregroundMark x1="50224" y1="47358" x2="75067" y2="48931"/>
                        <a14:foregroundMark x1="74260" y1="53530" x2="69507" y2="53247"/>
                        <a14:foregroundMark x1="73991" y1="53368" x2="69686" y2="53086"/>
                        <a14:foregroundMark x1="69955" y1="53893" x2="74439" y2="53893"/>
                        <a14:foregroundMark x1="20628" y1="22590" x2="23946" y2="33602"/>
                        <a14:foregroundMark x1="50224" y1="24365" x2="48789" y2="32957"/>
                        <a14:foregroundMark x1="48789" y1="28963" x2="48969" y2="33199"/>
                        <a14:foregroundMark x1="49955" y1="25656" x2="49955" y2="32231"/>
                        <a14:foregroundMark x1="43767" y1="56515" x2="41614" y2="69706"/>
                        <a14:foregroundMark x1="43587" y1="69544" x2="42422" y2="76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0772">
            <a:off x="5981094" y="4047677"/>
            <a:ext cx="1495888" cy="3325474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4C53D86C-2C3C-DB52-2DD3-CD145413ADDA}"/>
              </a:ext>
            </a:extLst>
          </p:cNvPr>
          <p:cNvSpPr/>
          <p:nvPr/>
        </p:nvSpPr>
        <p:spPr>
          <a:xfrm>
            <a:off x="1026784" y="1699841"/>
            <a:ext cx="1751892" cy="313104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92541CE-02CD-2B86-6949-45247FE85E30}"/>
              </a:ext>
            </a:extLst>
          </p:cNvPr>
          <p:cNvSpPr txBox="1"/>
          <p:nvPr/>
        </p:nvSpPr>
        <p:spPr>
          <a:xfrm>
            <a:off x="1336799" y="1693247"/>
            <a:ext cx="1173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338361C1-2F5C-53AE-B278-B80EA09D5935}"/>
              </a:ext>
            </a:extLst>
          </p:cNvPr>
          <p:cNvSpPr/>
          <p:nvPr/>
        </p:nvSpPr>
        <p:spPr>
          <a:xfrm>
            <a:off x="1016915" y="2052583"/>
            <a:ext cx="1782644" cy="372024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17DD80C4-BBA8-EEE4-B14A-F41A20926269}"/>
              </a:ext>
            </a:extLst>
          </p:cNvPr>
          <p:cNvSpPr/>
          <p:nvPr/>
        </p:nvSpPr>
        <p:spPr>
          <a:xfrm>
            <a:off x="1013532" y="2459654"/>
            <a:ext cx="1772774" cy="363644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DBB1D4F-FF0C-4EAE-26A1-C2071B1A1705}"/>
              </a:ext>
            </a:extLst>
          </p:cNvPr>
          <p:cNvSpPr txBox="1"/>
          <p:nvPr/>
        </p:nvSpPr>
        <p:spPr>
          <a:xfrm>
            <a:off x="1095216" y="2077070"/>
            <a:ext cx="1751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80-120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BA4A509B-128E-DE5E-61CF-33012F83DF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9" t="27210" r="4463" b="13764"/>
          <a:stretch/>
        </p:blipFill>
        <p:spPr>
          <a:xfrm>
            <a:off x="2268407" y="2906629"/>
            <a:ext cx="2814317" cy="34081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999F2D02-0C0E-7FA1-89E8-6D54AEC02FDD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457700" y="3642563"/>
            <a:ext cx="1132370" cy="3311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560D6FCF-56D1-B5D2-CE41-DC32BBCB8D0D}"/>
              </a:ext>
            </a:extLst>
          </p:cNvPr>
          <p:cNvCxnSpPr>
            <a:cxnSpLocks/>
          </p:cNvCxnSpPr>
          <p:nvPr/>
        </p:nvCxnSpPr>
        <p:spPr>
          <a:xfrm flipV="1">
            <a:off x="2885836" y="2620862"/>
            <a:ext cx="350419" cy="2309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ECEA263-F2B9-EE25-9C55-811A13203B08}"/>
              </a:ext>
            </a:extLst>
          </p:cNvPr>
          <p:cNvCxnSpPr>
            <a:cxnSpLocks/>
          </p:cNvCxnSpPr>
          <p:nvPr/>
        </p:nvCxnSpPr>
        <p:spPr>
          <a:xfrm flipH="1">
            <a:off x="1742171" y="5555405"/>
            <a:ext cx="806799" cy="1425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E845A34E-CDF8-0D44-726C-E13112CA9AF0}"/>
              </a:ext>
            </a:extLst>
          </p:cNvPr>
          <p:cNvCxnSpPr>
            <a:cxnSpLocks/>
          </p:cNvCxnSpPr>
          <p:nvPr/>
        </p:nvCxnSpPr>
        <p:spPr>
          <a:xfrm flipH="1" flipV="1">
            <a:off x="2610637" y="4739353"/>
            <a:ext cx="1192760" cy="3652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5F6FA24-1532-57B0-9A96-253C44937536}"/>
              </a:ext>
            </a:extLst>
          </p:cNvPr>
          <p:cNvSpPr txBox="1"/>
          <p:nvPr/>
        </p:nvSpPr>
        <p:spPr>
          <a:xfrm>
            <a:off x="116075" y="5513292"/>
            <a:ext cx="1772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Peristaltic pump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4E9020E-8A15-9E11-DAF4-11B1A285A025}"/>
              </a:ext>
            </a:extLst>
          </p:cNvPr>
          <p:cNvSpPr txBox="1"/>
          <p:nvPr/>
        </p:nvSpPr>
        <p:spPr>
          <a:xfrm>
            <a:off x="493189" y="3757179"/>
            <a:ext cx="130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 </a:t>
            </a: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17A8EA70-3D48-E4B2-D4B8-3BFF21CD0A18}"/>
              </a:ext>
            </a:extLst>
          </p:cNvPr>
          <p:cNvCxnSpPr>
            <a:cxnSpLocks/>
          </p:cNvCxnSpPr>
          <p:nvPr/>
        </p:nvCxnSpPr>
        <p:spPr>
          <a:xfrm flipH="1">
            <a:off x="1513902" y="3816245"/>
            <a:ext cx="1096735" cy="1368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45E2621-669E-AD84-8470-38A4097E5F36}"/>
              </a:ext>
            </a:extLst>
          </p:cNvPr>
          <p:cNvSpPr txBox="1"/>
          <p:nvPr/>
        </p:nvSpPr>
        <p:spPr>
          <a:xfrm>
            <a:off x="3236255" y="2361767"/>
            <a:ext cx="1772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gauge 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D8ADD32-B735-0D8C-9C01-5CD3F36B5131}"/>
              </a:ext>
            </a:extLst>
          </p:cNvPr>
          <p:cNvSpPr/>
          <p:nvPr/>
        </p:nvSpPr>
        <p:spPr>
          <a:xfrm>
            <a:off x="5392717" y="2704356"/>
            <a:ext cx="1132370" cy="353508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37°C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2FC8AF3-815B-2D1A-E71D-791855553E50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3F2D5F-6C66-CF15-BE13-54C10433014F}"/>
              </a:ext>
            </a:extLst>
          </p:cNvPr>
          <p:cNvSpPr txBox="1"/>
          <p:nvPr/>
        </p:nvSpPr>
        <p:spPr>
          <a:xfrm>
            <a:off x="5835455" y="64341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6597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D1F001-7E22-25F8-689F-204A0FC0CFAE}"/>
              </a:ext>
            </a:extLst>
          </p:cNvPr>
          <p:cNvSpPr txBox="1"/>
          <p:nvPr/>
        </p:nvSpPr>
        <p:spPr>
          <a:xfrm>
            <a:off x="3191936" y="1583719"/>
            <a:ext cx="45231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HIGH-PERFORMANCE BIOREACTOR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8B125B-2F9E-B5FE-B25C-B9DC8E240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3"/>
          <a:stretch/>
        </p:blipFill>
        <p:spPr bwMode="auto">
          <a:xfrm>
            <a:off x="1308386" y="2878083"/>
            <a:ext cx="2982344" cy="3368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77280F-F033-FAED-7449-117C52514E71}"/>
              </a:ext>
            </a:extLst>
          </p:cNvPr>
          <p:cNvSpPr txBox="1"/>
          <p:nvPr/>
        </p:nvSpPr>
        <p:spPr>
          <a:xfrm>
            <a:off x="34610" y="2794171"/>
            <a:ext cx="1295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Peristaltic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5BECC04-9645-C1AB-F388-7F0CF0276E73}"/>
              </a:ext>
            </a:extLst>
          </p:cNvPr>
          <p:cNvCxnSpPr>
            <a:cxnSpLocks/>
          </p:cNvCxnSpPr>
          <p:nvPr/>
        </p:nvCxnSpPr>
        <p:spPr>
          <a:xfrm flipH="1" flipV="1">
            <a:off x="808074" y="3429000"/>
            <a:ext cx="949420" cy="33419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7D68FD-95B3-C41D-7941-7D12A95B545A}"/>
              </a:ext>
            </a:extLst>
          </p:cNvPr>
          <p:cNvSpPr txBox="1"/>
          <p:nvPr/>
        </p:nvSpPr>
        <p:spPr>
          <a:xfrm>
            <a:off x="4374721" y="4169869"/>
            <a:ext cx="2354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containing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prostheses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B85A0AE-F1F5-ABC6-7F2A-27ACEF60AFE6}"/>
              </a:ext>
            </a:extLst>
          </p:cNvPr>
          <p:cNvCxnSpPr>
            <a:cxnSpLocks/>
          </p:cNvCxnSpPr>
          <p:nvPr/>
        </p:nvCxnSpPr>
        <p:spPr>
          <a:xfrm flipH="1">
            <a:off x="2731977" y="4364738"/>
            <a:ext cx="1795647" cy="8865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94A4D5-3FFA-49D4-BDC8-C261EBF1E75F}"/>
              </a:ext>
            </a:extLst>
          </p:cNvPr>
          <p:cNvSpPr txBox="1"/>
          <p:nvPr/>
        </p:nvSpPr>
        <p:spPr>
          <a:xfrm>
            <a:off x="4527624" y="3764875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 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AC54BE5-247D-8A60-EBC6-0B30F0753E48}"/>
              </a:ext>
            </a:extLst>
          </p:cNvPr>
          <p:cNvCxnSpPr>
            <a:cxnSpLocks/>
          </p:cNvCxnSpPr>
          <p:nvPr/>
        </p:nvCxnSpPr>
        <p:spPr>
          <a:xfrm flipH="1">
            <a:off x="3121413" y="3978537"/>
            <a:ext cx="1406211" cy="8920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8577A5F-8E4D-CFBB-8D57-874E9976B073}"/>
              </a:ext>
            </a:extLst>
          </p:cNvPr>
          <p:cNvSpPr txBox="1"/>
          <p:nvPr/>
        </p:nvSpPr>
        <p:spPr>
          <a:xfrm>
            <a:off x="34610" y="5673116"/>
            <a:ext cx="129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ompliance chamber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52BE6B2-47DE-B1A8-9E3F-B46FF721A295}"/>
              </a:ext>
            </a:extLst>
          </p:cNvPr>
          <p:cNvSpPr txBox="1"/>
          <p:nvPr/>
        </p:nvSpPr>
        <p:spPr>
          <a:xfrm>
            <a:off x="4527790" y="3294832"/>
            <a:ext cx="1385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mper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EF909F01-4D82-F0B7-B744-13AE3F68D6F5}"/>
              </a:ext>
            </a:extLst>
          </p:cNvPr>
          <p:cNvCxnSpPr>
            <a:cxnSpLocks/>
          </p:cNvCxnSpPr>
          <p:nvPr/>
        </p:nvCxnSpPr>
        <p:spPr>
          <a:xfrm flipH="1">
            <a:off x="808074" y="5381511"/>
            <a:ext cx="500312" cy="33498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7AB76C4A-35DA-1D36-1C8A-457720DA1FA2}"/>
              </a:ext>
            </a:extLst>
          </p:cNvPr>
          <p:cNvCxnSpPr>
            <a:cxnSpLocks/>
          </p:cNvCxnSpPr>
          <p:nvPr/>
        </p:nvCxnSpPr>
        <p:spPr>
          <a:xfrm flipH="1">
            <a:off x="3191936" y="3525281"/>
            <a:ext cx="1354281" cy="2816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A22C71A-C3E8-6361-8A7B-37218CBF5FDF}"/>
              </a:ext>
            </a:extLst>
          </p:cNvPr>
          <p:cNvSpPr/>
          <p:nvPr/>
        </p:nvSpPr>
        <p:spPr>
          <a:xfrm>
            <a:off x="798205" y="1947119"/>
            <a:ext cx="1782644" cy="372024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B1D0FE-E694-0510-6B1F-D7E06FDAC7C4}"/>
              </a:ext>
            </a:extLst>
          </p:cNvPr>
          <p:cNvSpPr txBox="1"/>
          <p:nvPr/>
        </p:nvSpPr>
        <p:spPr>
          <a:xfrm>
            <a:off x="876506" y="1971606"/>
            <a:ext cx="1751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80-120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92677A6-A0EC-448B-94A4-E76CBA0EED5A}"/>
              </a:ext>
            </a:extLst>
          </p:cNvPr>
          <p:cNvSpPr/>
          <p:nvPr/>
        </p:nvSpPr>
        <p:spPr>
          <a:xfrm>
            <a:off x="4404478" y="2722771"/>
            <a:ext cx="1160028" cy="353508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37°C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50F433A-4B0B-F6CE-C20A-6DB7244DD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6" t="622" r="3533" b="1764"/>
          <a:stretch/>
        </p:blipFill>
        <p:spPr bwMode="auto">
          <a:xfrm>
            <a:off x="7645785" y="3459759"/>
            <a:ext cx="4068445" cy="278638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F8CB66-B341-A693-E796-46A83FC8AD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5752" r="19666" b="14256"/>
          <a:stretch/>
        </p:blipFill>
        <p:spPr bwMode="auto">
          <a:xfrm>
            <a:off x="4374721" y="5249070"/>
            <a:ext cx="2550480" cy="981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608D86-1DB6-6917-C0D6-0A0889BF41D9}"/>
              </a:ext>
            </a:extLst>
          </p:cNvPr>
          <p:cNvSpPr txBox="1"/>
          <p:nvPr/>
        </p:nvSpPr>
        <p:spPr>
          <a:xfrm>
            <a:off x="8109067" y="2589019"/>
            <a:ext cx="31418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rate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constant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Phosphate Buffered Saline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C833DF0-9C3B-FEEE-6371-7D756D42A8F4}"/>
              </a:ext>
            </a:extLst>
          </p:cNvPr>
          <p:cNvSpPr txBox="1"/>
          <p:nvPr/>
        </p:nvSpPr>
        <p:spPr>
          <a:xfrm>
            <a:off x="7715131" y="1486800"/>
            <a:ext cx="4254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were collected to determine the release of gelatin and quercetine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9613E9-A712-2A10-B32A-5B2298FA53A1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0622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ouCut_20221025_075830535">
            <a:hlinkClick r:id="" action="ppaction://media"/>
            <a:extLst>
              <a:ext uri="{FF2B5EF4-FFF2-40B4-BE49-F238E27FC236}">
                <a16:creationId xmlns:a16="http://schemas.microsoft.com/office/drawing/2014/main" id="{A3AB2871-9E99-2E72-4960-3232AF843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755" y="1056600"/>
            <a:ext cx="9660490" cy="53132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1288C0-07FA-6B2B-4DA1-7EC1D1D877A1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7320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F45423-5950-EE40-44D7-786EB58C7832}"/>
              </a:ext>
            </a:extLst>
          </p:cNvPr>
          <p:cNvSpPr txBox="1"/>
          <p:nvPr/>
        </p:nvSpPr>
        <p:spPr>
          <a:xfrm>
            <a:off x="2429315" y="1537333"/>
            <a:ext cx="20466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Immagine 14" descr="Immagine che contiene microscopio&#10;&#10;Descrizione generata automaticamente">
            <a:extLst>
              <a:ext uri="{FF2B5EF4-FFF2-40B4-BE49-F238E27FC236}">
                <a16:creationId xmlns:a16="http://schemas.microsoft.com/office/drawing/2014/main" id="{F54DE6FB-19EF-8252-E4CD-470E9271D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08" y="2521886"/>
            <a:ext cx="2798781" cy="2798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47E397-8456-B5CF-38D6-DB9F6DA0059A}"/>
              </a:ext>
            </a:extLst>
          </p:cNvPr>
          <p:cNvSpPr txBox="1"/>
          <p:nvPr/>
        </p:nvSpPr>
        <p:spPr>
          <a:xfrm>
            <a:off x="783862" y="4011837"/>
            <a:ext cx="21786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Dimensional analysis of the fibers through 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ImageJ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A4FDA5-72D7-1547-3A68-73330B6554C3}"/>
              </a:ext>
            </a:extLst>
          </p:cNvPr>
          <p:cNvSpPr txBox="1"/>
          <p:nvPr/>
        </p:nvSpPr>
        <p:spPr>
          <a:xfrm>
            <a:off x="7006162" y="1533844"/>
            <a:ext cx="3184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MECHANICAL ANALYSIS</a:t>
            </a:r>
          </a:p>
        </p:txBody>
      </p:sp>
      <p:pic>
        <p:nvPicPr>
          <p:cNvPr id="21" name="Immagine 20" descr="Immagine che contiene testo, interni, mugnaio&#10;&#10;Descrizione generata automaticamente">
            <a:extLst>
              <a:ext uri="{FF2B5EF4-FFF2-40B4-BE49-F238E27FC236}">
                <a16:creationId xmlns:a16="http://schemas.microsoft.com/office/drawing/2014/main" id="{99E854CE-8DC9-F18D-D21F-3EC84CCE41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5208" r="8317" b="4785"/>
          <a:stretch/>
        </p:blipFill>
        <p:spPr bwMode="auto">
          <a:xfrm>
            <a:off x="7105854" y="3296054"/>
            <a:ext cx="1095170" cy="2982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D4A0A0B-C757-42A0-B821-3A6521D14372}"/>
              </a:ext>
            </a:extLst>
          </p:cNvPr>
          <p:cNvSpPr txBox="1"/>
          <p:nvPr/>
        </p:nvSpPr>
        <p:spPr>
          <a:xfrm>
            <a:off x="6251994" y="2027426"/>
            <a:ext cx="2516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elongation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prosthesis until failure in the uniaxial direction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E34176-B632-E4FA-9915-07F8818D008C}"/>
              </a:ext>
            </a:extLst>
          </p:cNvPr>
          <p:cNvSpPr txBox="1"/>
          <p:nvPr/>
        </p:nvSpPr>
        <p:spPr>
          <a:xfrm>
            <a:off x="703784" y="2478198"/>
            <a:ext cx="21786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Scanning electron microscopy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analysis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8981356-D05E-C24E-D73E-5417CAC56779}"/>
              </a:ext>
            </a:extLst>
          </p:cNvPr>
          <p:cNvCxnSpPr/>
          <p:nvPr/>
        </p:nvCxnSpPr>
        <p:spPr>
          <a:xfrm>
            <a:off x="1793103" y="3422645"/>
            <a:ext cx="0" cy="503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YouCut_20221020_171206504">
            <a:hlinkClick r:id="" action="ppaction://media"/>
            <a:extLst>
              <a:ext uri="{FF2B5EF4-FFF2-40B4-BE49-F238E27FC236}">
                <a16:creationId xmlns:a16="http://schemas.microsoft.com/office/drawing/2014/main" id="{F0C4736E-A424-43EB-7D69-FB72497CB5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00" end="7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8988" y="2107180"/>
            <a:ext cx="2385952" cy="42416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B68236-7F54-E952-4A3F-8714D784DE8D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476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F45423-5950-EE40-44D7-786EB58C7832}"/>
              </a:ext>
            </a:extLst>
          </p:cNvPr>
          <p:cNvSpPr txBox="1"/>
          <p:nvPr/>
        </p:nvSpPr>
        <p:spPr>
          <a:xfrm>
            <a:off x="1711656" y="1596784"/>
            <a:ext cx="27987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GELATIN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A4FDA5-72D7-1547-3A68-73330B6554C3}"/>
              </a:ext>
            </a:extLst>
          </p:cNvPr>
          <p:cNvSpPr txBox="1"/>
          <p:nvPr/>
        </p:nvSpPr>
        <p:spPr>
          <a:xfrm>
            <a:off x="7440880" y="1605282"/>
            <a:ext cx="33596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QUERCETIN</a:t>
            </a:r>
          </a:p>
        </p:txBody>
      </p:sp>
      <p:pic>
        <p:nvPicPr>
          <p:cNvPr id="10" name="Immagine 9" descr="Immagine che contiene testo, elettronico, stampante, proiettore&#10;&#10;Descrizione generata automaticamente">
            <a:extLst>
              <a:ext uri="{FF2B5EF4-FFF2-40B4-BE49-F238E27FC236}">
                <a16:creationId xmlns:a16="http://schemas.microsoft.com/office/drawing/2014/main" id="{65E78AE2-FC84-1FD5-C323-77B19A3C6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0908" r="9975" b="17235"/>
          <a:stretch/>
        </p:blipFill>
        <p:spPr bwMode="auto">
          <a:xfrm>
            <a:off x="4833695" y="4641992"/>
            <a:ext cx="2003517" cy="15764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F10B71C-D662-7840-0A31-F247937A8E4D}"/>
              </a:ext>
            </a:extLst>
          </p:cNvPr>
          <p:cNvSpPr txBox="1"/>
          <p:nvPr/>
        </p:nvSpPr>
        <p:spPr>
          <a:xfrm>
            <a:off x="1353216" y="4855717"/>
            <a:ext cx="335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Spectrophotometric analysis </a:t>
            </a:r>
          </a:p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562 nm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6B34DED-39E0-42C9-BBD9-8C497DE93739}"/>
              </a:ext>
            </a:extLst>
          </p:cNvPr>
          <p:cNvSpPr txBox="1"/>
          <p:nvPr/>
        </p:nvSpPr>
        <p:spPr>
          <a:xfrm>
            <a:off x="1446681" y="2211474"/>
            <a:ext cx="317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Bicinchoninic acid assay (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CBED4D-152D-A81C-607A-925D4ACBD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36149" r="30335" b="4207"/>
          <a:stretch/>
        </p:blipFill>
        <p:spPr bwMode="auto">
          <a:xfrm>
            <a:off x="1711656" y="2681241"/>
            <a:ext cx="2641379" cy="166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FECAA42-E7A0-4FF7-B534-776BD444DCC4}"/>
              </a:ext>
            </a:extLst>
          </p:cNvPr>
          <p:cNvSpPr txBox="1"/>
          <p:nvPr/>
        </p:nvSpPr>
        <p:spPr>
          <a:xfrm>
            <a:off x="7552344" y="4855717"/>
            <a:ext cx="3136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Spectrophotometric analysis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370 nm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44D89DB3-F227-91CB-14F2-8B7C75454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156358"/>
              </p:ext>
            </p:extLst>
          </p:nvPr>
        </p:nvGraphicFramePr>
        <p:xfrm>
          <a:off x="6921331" y="2041096"/>
          <a:ext cx="4373204" cy="2600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FD95F97A-BE3B-56B7-F5E8-3486A715BACF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715BD3-39EC-27C7-36CD-78396205DBBD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0040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9585C8-E4A4-B035-5179-29800895DF84}"/>
              </a:ext>
            </a:extLst>
          </p:cNvPr>
          <p:cNvSpPr txBox="1"/>
          <p:nvPr/>
        </p:nvSpPr>
        <p:spPr>
          <a:xfrm>
            <a:off x="4570224" y="2699802"/>
            <a:ext cx="2266203" cy="369327"/>
          </a:xfrm>
          <a:prstGeom prst="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STEADY STATE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3FA453D-74F7-C31D-F80B-815CF48AE423}"/>
                  </a:ext>
                </a:extLst>
              </p:cNvPr>
              <p:cNvSpPr txBox="1"/>
              <p:nvPr/>
            </p:nvSpPr>
            <p:spPr>
              <a:xfrm>
                <a:off x="6900815" y="2569584"/>
                <a:ext cx="1324058" cy="619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3FA453D-74F7-C31D-F80B-815CF48A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815" y="2569584"/>
                <a:ext cx="1324058" cy="619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62F2ABE-090F-8935-DE27-EDB02EE6CDC9}"/>
                  </a:ext>
                </a:extLst>
              </p:cNvPr>
              <p:cNvSpPr txBox="1"/>
              <p:nvPr/>
            </p:nvSpPr>
            <p:spPr>
              <a:xfrm>
                <a:off x="4406006" y="1571601"/>
                <a:ext cx="2544117" cy="5170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it-IT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it-IT" sz="1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&lt; 2000</a:t>
                </a:r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62F2ABE-090F-8935-DE27-EDB02EE6C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006" y="1571601"/>
                <a:ext cx="2544117" cy="5170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6D275E-0BFF-645C-9FC9-01954BB2E64E}"/>
              </a:ext>
            </a:extLst>
          </p:cNvPr>
          <p:cNvSpPr txBox="1"/>
          <p:nvPr/>
        </p:nvSpPr>
        <p:spPr>
          <a:xfrm>
            <a:off x="6950123" y="1634131"/>
            <a:ext cx="267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is laminar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4715992-BBA0-54CF-F14A-2C63B7AE8B90}"/>
                  </a:ext>
                </a:extLst>
              </p:cNvPr>
              <p:cNvSpPr txBox="1"/>
              <p:nvPr/>
            </p:nvSpPr>
            <p:spPr>
              <a:xfrm>
                <a:off x="4665701" y="4943858"/>
                <a:ext cx="2075246" cy="609911"/>
              </a:xfrm>
              <a:prstGeom prst="rect">
                <a:avLst/>
              </a:prstGeom>
              <a:solidFill>
                <a:srgbClr val="9900FF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4715992-BBA0-54CF-F14A-2C63B7AE8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701" y="4943858"/>
                <a:ext cx="2075246" cy="6099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2A577D8-C450-275D-2F01-6D06CAC188A5}"/>
              </a:ext>
            </a:extLst>
          </p:cNvPr>
          <p:cNvCxnSpPr>
            <a:stCxn id="4" idx="2"/>
          </p:cNvCxnSpPr>
          <p:nvPr/>
        </p:nvCxnSpPr>
        <p:spPr>
          <a:xfrm flipH="1">
            <a:off x="5703325" y="3069129"/>
            <a:ext cx="1" cy="600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4FCC0A-7D8B-A92A-51DC-E253D350553C}"/>
              </a:ext>
            </a:extLst>
          </p:cNvPr>
          <p:cNvSpPr txBox="1"/>
          <p:nvPr/>
        </p:nvSpPr>
        <p:spPr>
          <a:xfrm>
            <a:off x="4044915" y="3690342"/>
            <a:ext cx="3316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 of Newtonian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pressure gradient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992D2A6-7877-6837-CBB1-C354C7D9AEA8}"/>
              </a:ext>
            </a:extLst>
          </p:cNvPr>
          <p:cNvCxnSpPr/>
          <p:nvPr/>
        </p:nvCxnSpPr>
        <p:spPr>
          <a:xfrm flipH="1">
            <a:off x="5688975" y="2088602"/>
            <a:ext cx="1" cy="600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3AE9B42-F0FC-D6F5-5785-FD112E62228E}"/>
              </a:ext>
            </a:extLst>
          </p:cNvPr>
          <p:cNvCxnSpPr>
            <a:cxnSpLocks/>
          </p:cNvCxnSpPr>
          <p:nvPr/>
        </p:nvCxnSpPr>
        <p:spPr>
          <a:xfrm>
            <a:off x="5703324" y="4336673"/>
            <a:ext cx="0" cy="50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05571E9-6E18-637A-12F9-A346C6174568}"/>
              </a:ext>
            </a:extLst>
          </p:cNvPr>
          <p:cNvSpPr txBox="1"/>
          <p:nvPr/>
        </p:nvSpPr>
        <p:spPr>
          <a:xfrm>
            <a:off x="7257782" y="5064147"/>
            <a:ext cx="18884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Poiseuille flow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EA1BCF7D-649F-B231-3F63-3E206BBA74C2}"/>
              </a:ext>
            </a:extLst>
          </p:cNvPr>
          <p:cNvCxnSpPr/>
          <p:nvPr/>
        </p:nvCxnSpPr>
        <p:spPr>
          <a:xfrm flipH="1">
            <a:off x="6740947" y="5248813"/>
            <a:ext cx="5168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05F096-89E0-83C8-6DB4-4D97C522F6B0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16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CCDA370-46B9-2F19-8376-02ED9DC761A5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950123" y="1818797"/>
            <a:ext cx="5415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2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962E0D-8280-0B12-6BC6-A7F2FEBA243A}"/>
              </a:ext>
            </a:extLst>
          </p:cNvPr>
          <p:cNvSpPr txBox="1"/>
          <p:nvPr/>
        </p:nvSpPr>
        <p:spPr>
          <a:xfrm>
            <a:off x="2241464" y="1592622"/>
            <a:ext cx="15515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8B3974-758E-03AE-12A2-BEC64E6FDC7D}"/>
              </a:ext>
            </a:extLst>
          </p:cNvPr>
          <p:cNvSpPr txBox="1"/>
          <p:nvPr/>
        </p:nvSpPr>
        <p:spPr>
          <a:xfrm>
            <a:off x="8187943" y="1587749"/>
            <a:ext cx="2299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analysis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31D27D1-8BC8-01A5-6D31-BA4B8B4E2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705513"/>
              </p:ext>
            </p:extLst>
          </p:nvPr>
        </p:nvGraphicFramePr>
        <p:xfrm>
          <a:off x="6031673" y="2246661"/>
          <a:ext cx="6096001" cy="2302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7353">
                  <a:extLst>
                    <a:ext uri="{9D8B030D-6E8A-4147-A177-3AD203B41FA5}">
                      <a16:colId xmlns:a16="http://schemas.microsoft.com/office/drawing/2014/main" val="2617565590"/>
                    </a:ext>
                  </a:extLst>
                </a:gridCol>
                <a:gridCol w="1325217">
                  <a:extLst>
                    <a:ext uri="{9D8B030D-6E8A-4147-A177-3AD203B41FA5}">
                      <a16:colId xmlns:a16="http://schemas.microsoft.com/office/drawing/2014/main" val="469755572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621189130"/>
                    </a:ext>
                  </a:extLst>
                </a:gridCol>
                <a:gridCol w="1459674">
                  <a:extLst>
                    <a:ext uri="{9D8B030D-6E8A-4147-A177-3AD203B41FA5}">
                      <a16:colId xmlns:a16="http://schemas.microsoft.com/office/drawing/2014/main" val="3908343069"/>
                    </a:ext>
                  </a:extLst>
                </a:gridCol>
              </a:tblGrid>
              <a:tr h="6617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(mmHg) 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YOUNG’S MODULUS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(MPa)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TENSILE STRENGTH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(MPa)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ELONGATION (%)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43977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mmHg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 ± 1.60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 ± 0.29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87.55 ± 28.52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935592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mmHg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4.02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0.32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0.29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89.44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16.52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251007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80-120 mmHg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1.30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0.39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91.88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± 30.58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307839"/>
                  </a:ext>
                </a:extLst>
              </a:tr>
              <a:tr h="259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80-120 mmHg (HPB)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4.66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 1.85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1.39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 0.92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50.54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 23.26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594650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artery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2.58 ± 0.34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 ± 0.06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46.54 ± 11.31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120785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0F5FB9-44F2-6048-9A72-DC532E438FFF}"/>
              </a:ext>
            </a:extLst>
          </p:cNvPr>
          <p:cNvSpPr txBox="1"/>
          <p:nvPr/>
        </p:nvSpPr>
        <p:spPr>
          <a:xfrm>
            <a:off x="7296214" y="5084244"/>
            <a:ext cx="1783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values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83B8033-07F3-B8FB-089E-9B9FDC192566}"/>
              </a:ext>
            </a:extLst>
          </p:cNvPr>
          <p:cNvCxnSpPr>
            <a:cxnSpLocks/>
          </p:cNvCxnSpPr>
          <p:nvPr/>
        </p:nvCxnSpPr>
        <p:spPr>
          <a:xfrm>
            <a:off x="9063217" y="5284299"/>
            <a:ext cx="654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BBCC0E-353D-39B9-8591-30A4B1FF86B4}"/>
              </a:ext>
            </a:extLst>
          </p:cNvPr>
          <p:cNvSpPr txBox="1"/>
          <p:nvPr/>
        </p:nvSpPr>
        <p:spPr>
          <a:xfrm>
            <a:off x="9674794" y="4930356"/>
            <a:ext cx="2343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future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8B09392-EA55-498A-9E77-555DA01F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89" y="4248917"/>
            <a:ext cx="2844343" cy="21062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CB4447C-8E31-1138-0659-439559F39DA9}"/>
              </a:ext>
            </a:extLst>
          </p:cNvPr>
          <p:cNvSpPr txBox="1"/>
          <p:nvPr/>
        </p:nvSpPr>
        <p:spPr>
          <a:xfrm>
            <a:off x="3782896" y="5573144"/>
            <a:ext cx="3648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surface of the control sample</a:t>
            </a:r>
          </a:p>
          <a:p>
            <a:pPr marL="342900" indent="-342900">
              <a:buAutoNum type="alphaUcParenBoth"/>
            </a:pP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surface of the control sample</a:t>
            </a:r>
          </a:p>
          <a:p>
            <a:pPr marL="342900" indent="-342900">
              <a:buAutoNum type="alphaUcParenBoth"/>
            </a:pP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surface (PCL: PGS + gelatin+ quercetin), </a:t>
            </a:r>
          </a:p>
          <a:p>
            <a:pPr marL="342900" indent="-342900">
              <a:buAutoNum type="alphaUcParenBoth"/>
            </a:pP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surface (PCL: PGS + gelatin + quercetin).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5E68E39-28EA-04D0-E1E7-D68225A3A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5986"/>
              </p:ext>
            </p:extLst>
          </p:nvPr>
        </p:nvGraphicFramePr>
        <p:xfrm>
          <a:off x="562062" y="2246661"/>
          <a:ext cx="4543893" cy="1368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0195">
                  <a:extLst>
                    <a:ext uri="{9D8B030D-6E8A-4147-A177-3AD203B41FA5}">
                      <a16:colId xmlns:a16="http://schemas.microsoft.com/office/drawing/2014/main" val="2295757388"/>
                    </a:ext>
                  </a:extLst>
                </a:gridCol>
                <a:gridCol w="2253698">
                  <a:extLst>
                    <a:ext uri="{9D8B030D-6E8A-4147-A177-3AD203B41FA5}">
                      <a16:colId xmlns:a16="http://schemas.microsoft.com/office/drawing/2014/main" val="4210329033"/>
                    </a:ext>
                  </a:extLst>
                </a:gridCol>
              </a:tblGrid>
              <a:tr h="15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FIBER DIAMETER (µm)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57070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mmHg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4.589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0.53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7661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80-120 mmHg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4.572 ± 0.91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613937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mmHg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4.524 ± 0.15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009377"/>
                  </a:ext>
                </a:extLst>
              </a:tr>
              <a:tr h="2518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Sample (PCL:PGS)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6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3.46 ± 0.48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549069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C454E7-BD9A-19FE-3C7B-82D1170366B8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703C3A-9730-0AEE-6E54-B8DD7639D942}"/>
              </a:ext>
            </a:extLst>
          </p:cNvPr>
          <p:cNvSpPr txBox="1"/>
          <p:nvPr/>
        </p:nvSpPr>
        <p:spPr>
          <a:xfrm>
            <a:off x="8921817" y="6145311"/>
            <a:ext cx="230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HPB: high performance bioreactor</a:t>
            </a:r>
          </a:p>
        </p:txBody>
      </p:sp>
    </p:spTree>
    <p:extLst>
      <p:ext uri="{BB962C8B-B14F-4D97-AF65-F5344CB8AC3E}">
        <p14:creationId xmlns:p14="http://schemas.microsoft.com/office/powerpoint/2010/main" val="269040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2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8B3974-758E-03AE-12A2-BEC64E6FDC7D}"/>
              </a:ext>
            </a:extLst>
          </p:cNvPr>
          <p:cNvSpPr txBox="1"/>
          <p:nvPr/>
        </p:nvSpPr>
        <p:spPr>
          <a:xfrm>
            <a:off x="4494736" y="1524481"/>
            <a:ext cx="2299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1B31C3DA-DE94-8CF1-18DF-1F9E73861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391826"/>
              </p:ext>
            </p:extLst>
          </p:nvPr>
        </p:nvGraphicFramePr>
        <p:xfrm>
          <a:off x="7206557" y="3062031"/>
          <a:ext cx="4203565" cy="248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4443789-A932-66AF-5837-33809A28F48F}"/>
                  </a:ext>
                </a:extLst>
              </p:cNvPr>
              <p:cNvSpPr txBox="1"/>
              <p:nvPr/>
            </p:nvSpPr>
            <p:spPr>
              <a:xfrm>
                <a:off x="3062176" y="5219618"/>
                <a:ext cx="1934925" cy="609911"/>
              </a:xfrm>
              <a:prstGeom prst="rect">
                <a:avLst/>
              </a:prstGeom>
              <a:solidFill>
                <a:srgbClr val="9900FF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4443789-A932-66AF-5837-33809A28F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176" y="5219618"/>
                <a:ext cx="1934925" cy="609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3247EA1A-9A27-E076-6F4D-1D9DC08E9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13879"/>
              </p:ext>
            </p:extLst>
          </p:nvPr>
        </p:nvGraphicFramePr>
        <p:xfrm>
          <a:off x="1090591" y="2046112"/>
          <a:ext cx="5737776" cy="1609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8717">
                  <a:extLst>
                    <a:ext uri="{9D8B030D-6E8A-4147-A177-3AD203B41FA5}">
                      <a16:colId xmlns:a16="http://schemas.microsoft.com/office/drawing/2014/main" val="2936378252"/>
                    </a:ext>
                  </a:extLst>
                </a:gridCol>
                <a:gridCol w="1907415">
                  <a:extLst>
                    <a:ext uri="{9D8B030D-6E8A-4147-A177-3AD203B41FA5}">
                      <a16:colId xmlns:a16="http://schemas.microsoft.com/office/drawing/2014/main" val="2590088418"/>
                    </a:ext>
                  </a:extLst>
                </a:gridCol>
                <a:gridCol w="1841644">
                  <a:extLst>
                    <a:ext uri="{9D8B030D-6E8A-4147-A177-3AD203B41FA5}">
                      <a16:colId xmlns:a16="http://schemas.microsoft.com/office/drawing/2014/main" val="16648892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3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Degradation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3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uptake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3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654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mmHg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28.75  ±  3.18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285.45 ± 12.98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276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mmHg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29.13  ±  4.41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279.58  ±  39.85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994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80-120 mmHg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40.62  ±  26.11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228.68  ±  3.05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400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80-120 mmHg (HPB)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33.76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2.60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240.32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20.16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081304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7AF575DA-9872-2359-B033-6B46BE1E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442194"/>
              </p:ext>
            </p:extLst>
          </p:nvPr>
        </p:nvGraphicFramePr>
        <p:xfrm>
          <a:off x="1090592" y="3954810"/>
          <a:ext cx="5737776" cy="965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2217">
                  <a:extLst>
                    <a:ext uri="{9D8B030D-6E8A-4147-A177-3AD203B41FA5}">
                      <a16:colId xmlns:a16="http://schemas.microsoft.com/office/drawing/2014/main" val="123837961"/>
                    </a:ext>
                  </a:extLst>
                </a:gridCol>
                <a:gridCol w="1903228">
                  <a:extLst>
                    <a:ext uri="{9D8B030D-6E8A-4147-A177-3AD203B41FA5}">
                      <a16:colId xmlns:a16="http://schemas.microsoft.com/office/drawing/2014/main" val="1884879520"/>
                    </a:ext>
                  </a:extLst>
                </a:gridCol>
                <a:gridCol w="1852331">
                  <a:extLst>
                    <a:ext uri="{9D8B030D-6E8A-4147-A177-3AD203B41FA5}">
                      <a16:colId xmlns:a16="http://schemas.microsoft.com/office/drawing/2014/main" val="1547352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Prosthesis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3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Degradation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3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uptake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3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1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PCL:PGS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35.00  ±  3.70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164.40  ±  41.97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042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quercetin 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32.51  ±  2.53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274.19  ±  27.61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8831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00C287-A142-8E60-CCDC-CF3AB9CEB861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2223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22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E8590E-BAFC-2333-FC22-2119C6C38160}"/>
              </a:ext>
            </a:extLst>
          </p:cNvPr>
          <p:cNvSpPr txBox="1"/>
          <p:nvPr/>
        </p:nvSpPr>
        <p:spPr>
          <a:xfrm>
            <a:off x="1863826" y="1850469"/>
            <a:ext cx="31494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GELATIN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0B6356B-FA55-6E08-CF01-85A6E5DC3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260826"/>
              </p:ext>
            </p:extLst>
          </p:nvPr>
        </p:nvGraphicFramePr>
        <p:xfrm>
          <a:off x="1056489" y="2450612"/>
          <a:ext cx="4764156" cy="292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80727F-CECD-8CA2-079E-36E048AF193E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19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57802D6-9533-AE10-0FAA-822DE6C5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352075"/>
              </p:ext>
            </p:extLst>
          </p:nvPr>
        </p:nvGraphicFramePr>
        <p:xfrm>
          <a:off x="6902587" y="1382093"/>
          <a:ext cx="4021668" cy="233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EE1571B2-583F-4021-67AD-A16533264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026548"/>
              </p:ext>
            </p:extLst>
          </p:nvPr>
        </p:nvGraphicFramePr>
        <p:xfrm>
          <a:off x="6902587" y="3910653"/>
          <a:ext cx="4021668" cy="235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2480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BA915D-0783-84D1-F648-9F986D7F84DD}"/>
              </a:ext>
            </a:extLst>
          </p:cNvPr>
          <p:cNvSpPr txBox="1"/>
          <p:nvPr/>
        </p:nvSpPr>
        <p:spPr>
          <a:xfrm>
            <a:off x="1665717" y="1304527"/>
            <a:ext cx="2802446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VASCULAR PATHOLOGIES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EE6A5A-0BDC-74FE-662D-E1CABE58C283}"/>
              </a:ext>
            </a:extLst>
          </p:cNvPr>
          <p:cNvSpPr txBox="1"/>
          <p:nvPr/>
        </p:nvSpPr>
        <p:spPr>
          <a:xfrm>
            <a:off x="1089550" y="2526171"/>
            <a:ext cx="3954780" cy="1088952"/>
          </a:xfrm>
          <a:prstGeom prst="rect">
            <a:avLst/>
          </a:prstGeom>
          <a:solidFill>
            <a:srgbClr val="000099">
              <a:alpha val="1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ardiovascular diseases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the leading cause of death for both sexes</a:t>
            </a:r>
          </a:p>
          <a:p>
            <a:pPr algn="ctr">
              <a:lnSpc>
                <a:spcPct val="150000"/>
              </a:lnSpc>
            </a:pPr>
            <a:endParaRPr lang="en-US" sz="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96F4641-3535-CDE8-3572-0FF88398DEAA}"/>
              </a:ext>
            </a:extLst>
          </p:cNvPr>
          <p:cNvSpPr txBox="1"/>
          <p:nvPr/>
        </p:nvSpPr>
        <p:spPr>
          <a:xfrm>
            <a:off x="8217648" y="2429163"/>
            <a:ext cx="28848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eripheral arterial disease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9AB3A6B-54C1-1365-D2A2-FA14FF76EA38}"/>
              </a:ext>
            </a:extLst>
          </p:cNvPr>
          <p:cNvSpPr txBox="1"/>
          <p:nvPr/>
        </p:nvSpPr>
        <p:spPr>
          <a:xfrm>
            <a:off x="8217648" y="3567605"/>
            <a:ext cx="28848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neurysm 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8D22828-53B6-FB67-C838-6F2001A2E5D5}"/>
              </a:ext>
            </a:extLst>
          </p:cNvPr>
          <p:cNvSpPr txBox="1"/>
          <p:nvPr/>
        </p:nvSpPr>
        <p:spPr>
          <a:xfrm>
            <a:off x="8230900" y="4688943"/>
            <a:ext cx="28715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Thrombosis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Vascular System, Physiology, Vascular Disease, Cardiovascular Services,  Sydney NSW">
            <a:extLst>
              <a:ext uri="{FF2B5EF4-FFF2-40B4-BE49-F238E27FC236}">
                <a16:creationId xmlns:a16="http://schemas.microsoft.com/office/drawing/2014/main" id="{140C8773-E3D5-8351-97C7-DEEC74379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7" b="97415" l="3002" r="94184">
                        <a14:foregroundMark x1="44465" y1="10988" x2="55347" y2="11819"/>
                        <a14:foregroundMark x1="44090" y1="7295" x2="54972" y2="7941"/>
                        <a14:foregroundMark x1="42402" y1="5355" x2="54409" y2="4709"/>
                        <a14:foregroundMark x1="13476" y1="54201" x2="13696" y2="54571"/>
                        <a14:foregroundMark x1="13257" y1="53832" x2="13476" y2="54201"/>
                        <a14:foregroundMark x1="13038" y1="53463" x2="13147" y2="53647"/>
                        <a14:foregroundMark x1="11173" y1="50323" x2="13038" y2="53463"/>
                        <a14:foregroundMark x1="10625" y1="49400" x2="11173" y2="50323"/>
                        <a14:foregroundMark x1="10131" y1="48569" x2="10625" y2="49400"/>
                        <a14:foregroundMark x1="12195" y1="55032" x2="12383" y2="56140"/>
                        <a14:foregroundMark x1="15009" y1="54755" x2="16135" y2="56048"/>
                        <a14:foregroundMark x1="5441" y1="50046" x2="3189" y2="50323"/>
                        <a14:foregroundMark x1="89435" y1="51524" x2="93490" y2="51220"/>
                        <a14:foregroundMark x1="85741" y1="51801" x2="89435" y2="51524"/>
                        <a14:foregroundMark x1="36961" y1="89935" x2="39587" y2="89935"/>
                        <a14:foregroundMark x1="37899" y1="93352" x2="40901" y2="93536"/>
                        <a14:foregroundMark x1="37148" y1="95199" x2="39212" y2="97415"/>
                        <a14:foregroundMark x1="65854" y1="94367" x2="69231" y2="94737"/>
                        <a14:foregroundMark x1="5441" y1="53463" x2="5441" y2="53647"/>
                        <a14:foregroundMark x1="4315" y1="54755" x2="4315" y2="54755"/>
                        <a14:foregroundMark x1="4315" y1="54755" x2="4315" y2="54755"/>
                        <a14:foregroundMark x1="7692" y1="56140" x2="7692" y2="56140"/>
                        <a14:foregroundMark x1="7692" y1="55125" x2="7692" y2="55125"/>
                        <a14:foregroundMark x1="12758" y1="46814" x2="12946" y2="45337"/>
                        <a14:foregroundMark x1="13133" y1="46630" x2="13133" y2="46630"/>
                        <a14:foregroundMark x1="13508" y1="45706" x2="13508" y2="45706"/>
                        <a14:foregroundMark x1="13508" y1="44968" x2="13508" y2="45152"/>
                        <a14:foregroundMark x1="13696" y1="44783" x2="13696" y2="44783"/>
                        <a14:foregroundMark x1="13696" y1="45429" x2="13696" y2="45429"/>
                        <a14:foregroundMark x1="15750" y1="53463" x2="15760" y2="53832"/>
                        <a14:foregroundMark x1="15572" y1="46999" x2="15750" y2="53463"/>
                        <a14:foregroundMark x1="10882" y1="51708" x2="10882" y2="51708"/>
                        <a14:foregroundMark x1="11445" y1="51985" x2="11632" y2="52355"/>
                        <a14:foregroundMark x1="11632" y1="54848" x2="12008" y2="56140"/>
                        <a14:foregroundMark x1="94184" y1="49400" x2="94184" y2="49400"/>
                        <a14:foregroundMark x1="93246" y1="54109" x2="93246" y2="54109"/>
                        <a14:foregroundMark x1="87617" y1="55956" x2="87617" y2="55956"/>
                        <a14:foregroundMark x1="90619" y1="54755" x2="90619" y2="54755"/>
                        <a14:foregroundMark x1="69794" y1="96768" x2="69794" y2="96768"/>
                        <a14:backgroundMark x1="6567" y1="54755" x2="7532" y2="53647"/>
                        <a14:backgroundMark x1="13321" y1="54201" x2="13321" y2="54201"/>
                        <a14:backgroundMark x1="13321" y1="54201" x2="13321" y2="54201"/>
                        <a14:backgroundMark x1="13508" y1="54478" x2="13508" y2="54478"/>
                        <a14:backgroundMark x1="13508" y1="54478" x2="13508" y2="54478"/>
                        <a14:backgroundMark x1="13508" y1="54478" x2="13508" y2="54478"/>
                        <a14:backgroundMark x1="95497" y1="46999" x2="93246" y2="46445"/>
                        <a14:backgroundMark x1="93058" y1="50785" x2="93621" y2="51339"/>
                        <a14:backgroundMark x1="91745" y1="53555" x2="91745" y2="53555"/>
                        <a14:backgroundMark x1="91370" y1="53278" x2="91370" y2="53278"/>
                        <a14:backgroundMark x1="88743" y1="54386" x2="88743" y2="54386"/>
                        <a14:backgroundMark x1="90994" y1="52816" x2="90994" y2="52816"/>
                        <a14:backgroundMark x1="94184" y1="51247" x2="94184" y2="51247"/>
                        <a14:backgroundMark x1="93246" y1="50970" x2="93246" y2="50970"/>
                        <a14:backgroundMark x1="13508" y1="53740" x2="13508" y2="53740"/>
                        <a14:backgroundMark x1="13696" y1="54755" x2="13696" y2="54755"/>
                        <a14:backgroundMark x1="13321" y1="53832" x2="13321" y2="53832"/>
                        <a14:backgroundMark x1="13508" y1="53463" x2="13508" y2="53463"/>
                        <a14:backgroundMark x1="93809" y1="51339" x2="93433" y2="51154"/>
                        <a14:backgroundMark x1="94371" y1="51247" x2="94371" y2="51247"/>
                        <a14:backgroundMark x1="94184" y1="51062" x2="94184" y2="51062"/>
                        <a14:backgroundMark x1="93996" y1="51154" x2="93996" y2="51154"/>
                        <a14:backgroundMark x1="92871" y1="51062" x2="92871" y2="51062"/>
                        <a14:backgroundMark x1="92683" y1="51154" x2="92683" y2="51154"/>
                        <a14:backgroundMark x1="92683" y1="51524" x2="92683" y2="51524"/>
                        <a14:backgroundMark x1="33583" y1="28901" x2="33583" y2="28901"/>
                        <a14:backgroundMark x1="66979" y1="29732" x2="66979" y2="2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77" y="1594603"/>
            <a:ext cx="2294781" cy="46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Vascular Vector Art Stock Images | Depositphotos">
            <a:extLst>
              <a:ext uri="{FF2B5EF4-FFF2-40B4-BE49-F238E27FC236}">
                <a16:creationId xmlns:a16="http://schemas.microsoft.com/office/drawing/2014/main" id="{3AE84EAF-7AA8-3050-5DB9-FF98ABB89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9670BA-646B-7693-8344-297CE5AC5216}"/>
              </a:ext>
            </a:extLst>
          </p:cNvPr>
          <p:cNvSpPr txBox="1"/>
          <p:nvPr/>
        </p:nvSpPr>
        <p:spPr>
          <a:xfrm>
            <a:off x="1089550" y="4083762"/>
            <a:ext cx="3961136" cy="1711366"/>
          </a:xfrm>
          <a:prstGeom prst="rect">
            <a:avLst/>
          </a:prstGeom>
          <a:solidFill>
            <a:srgbClr val="A5B1D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17.9 million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died because of CVDs (2019), representing 32% of all global deaths. Of these deaths, 85% were due to heart attack and stroke.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D316B2F-EEA7-D928-6E93-09AD29688CB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066940" y="3615123"/>
            <a:ext cx="0" cy="436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8DFF1F-E2B7-878C-C742-CEEBB559A31F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969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D8F6FF4-FA2E-4A8C-8A55-2C0E8FDE2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564801"/>
              </p:ext>
            </p:extLst>
          </p:nvPr>
        </p:nvGraphicFramePr>
        <p:xfrm>
          <a:off x="1056489" y="2570361"/>
          <a:ext cx="4221422" cy="2641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AD8F6FF4-FA2E-4A8C-8A55-2C0E8FDE2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112936"/>
              </p:ext>
            </p:extLst>
          </p:nvPr>
        </p:nvGraphicFramePr>
        <p:xfrm>
          <a:off x="6902586" y="1255294"/>
          <a:ext cx="3971747" cy="246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F66CAACF-24E2-9B81-2150-47431FB66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0936936"/>
              </p:ext>
            </p:extLst>
          </p:nvPr>
        </p:nvGraphicFramePr>
        <p:xfrm>
          <a:off x="6902585" y="3837298"/>
          <a:ext cx="3971747" cy="246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18EFA6-7BFA-9146-E157-70F040BCD40D}"/>
              </a:ext>
            </a:extLst>
          </p:cNvPr>
          <p:cNvSpPr txBox="1"/>
          <p:nvPr/>
        </p:nvSpPr>
        <p:spPr>
          <a:xfrm>
            <a:off x="497741" y="1120431"/>
            <a:ext cx="322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C8357C-7538-62A5-FAEA-3B7696728840}"/>
              </a:ext>
            </a:extLst>
          </p:cNvPr>
          <p:cNvSpPr txBox="1"/>
          <p:nvPr/>
        </p:nvSpPr>
        <p:spPr>
          <a:xfrm>
            <a:off x="1592459" y="1954583"/>
            <a:ext cx="31494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GELATIN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7B83433-9CDC-E954-B150-B7BA53553365}"/>
              </a:ext>
            </a:extLst>
          </p:cNvPr>
          <p:cNvSpPr/>
          <p:nvPr/>
        </p:nvSpPr>
        <p:spPr>
          <a:xfrm>
            <a:off x="1056489" y="6433795"/>
            <a:ext cx="185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C15EEB-C91B-F5F8-8091-D7246DC536EB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2984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2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C1B19B-9359-793A-ECB4-1D9275194680}"/>
              </a:ext>
            </a:extLst>
          </p:cNvPr>
          <p:cNvSpPr txBox="1"/>
          <p:nvPr/>
        </p:nvSpPr>
        <p:spPr>
          <a:xfrm>
            <a:off x="1597798" y="1973487"/>
            <a:ext cx="34893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QUERCETIN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99F1F7C-2588-44AE-FA0F-72FF3F949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826580"/>
              </p:ext>
            </p:extLst>
          </p:nvPr>
        </p:nvGraphicFramePr>
        <p:xfrm>
          <a:off x="1056489" y="2534730"/>
          <a:ext cx="4571999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D0A6EFD2-88D8-4501-CBFB-0AEF179D8D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590392"/>
              </p:ext>
            </p:extLst>
          </p:nvPr>
        </p:nvGraphicFramePr>
        <p:xfrm>
          <a:off x="6693313" y="4082419"/>
          <a:ext cx="4334292" cy="215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EB6496F-8D06-B2F4-E511-11BFCFD1C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393553"/>
              </p:ext>
            </p:extLst>
          </p:nvPr>
        </p:nvGraphicFramePr>
        <p:xfrm>
          <a:off x="6693313" y="1700014"/>
          <a:ext cx="4334293" cy="220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3B9E38-4C78-A0B2-B088-252C739B9DF4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16897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2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C1B19B-9359-793A-ECB4-1D9275194680}"/>
              </a:ext>
            </a:extLst>
          </p:cNvPr>
          <p:cNvSpPr txBox="1"/>
          <p:nvPr/>
        </p:nvSpPr>
        <p:spPr>
          <a:xfrm>
            <a:off x="1876358" y="2085315"/>
            <a:ext cx="32285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RELEASE OF QUERCETIN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191817C-72F3-46CB-B635-0BD894BEB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83679"/>
              </p:ext>
            </p:extLst>
          </p:nvPr>
        </p:nvGraphicFramePr>
        <p:xfrm>
          <a:off x="1056489" y="2601081"/>
          <a:ext cx="4868253" cy="270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4423F11-33D2-ED3E-826C-E454DE5B60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8387447"/>
              </p:ext>
            </p:extLst>
          </p:nvPr>
        </p:nvGraphicFramePr>
        <p:xfrm>
          <a:off x="6597732" y="1201290"/>
          <a:ext cx="4346713" cy="2522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A1E8C270-CC3A-2217-4A60-4E218BA16B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065284"/>
              </p:ext>
            </p:extLst>
          </p:nvPr>
        </p:nvGraphicFramePr>
        <p:xfrm>
          <a:off x="6597731" y="3810297"/>
          <a:ext cx="4346713" cy="2522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ABC292-AE77-E32F-7617-FCBA2EE45829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50492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0799B0-2FE9-1B67-A631-69EF76397313}"/>
              </a:ext>
            </a:extLst>
          </p:cNvPr>
          <p:cNvSpPr txBox="1"/>
          <p:nvPr/>
        </p:nvSpPr>
        <p:spPr>
          <a:xfrm>
            <a:off x="8066663" y="1879337"/>
            <a:ext cx="3904330" cy="25707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conditions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Non-Newtonian fluid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presence of vessel cells in bioreactor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F47C0B-75A8-2807-8587-CF95C3E4FB51}"/>
              </a:ext>
            </a:extLst>
          </p:cNvPr>
          <p:cNvSpPr txBox="1"/>
          <p:nvPr/>
        </p:nvSpPr>
        <p:spPr>
          <a:xfrm>
            <a:off x="3345800" y="1143736"/>
            <a:ext cx="63722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PERSPECTIVES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6D5CD0-71FF-A43F-4EB4-1B6A08197AB0}"/>
              </a:ext>
            </a:extLst>
          </p:cNvPr>
          <p:cNvSpPr txBox="1"/>
          <p:nvPr/>
        </p:nvSpPr>
        <p:spPr>
          <a:xfrm>
            <a:off x="1340473" y="2068465"/>
            <a:ext cx="3645604" cy="646331"/>
          </a:xfrm>
          <a:prstGeom prst="rect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icrometric fibers are randomly electrospun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4063FD-1BD6-F765-AD0A-ABBBF441C221}"/>
              </a:ext>
            </a:extLst>
          </p:cNvPr>
          <p:cNvSpPr txBox="1"/>
          <p:nvPr/>
        </p:nvSpPr>
        <p:spPr>
          <a:xfrm>
            <a:off x="1340474" y="2930423"/>
            <a:ext cx="3645604" cy="646331"/>
          </a:xfrm>
          <a:prstGeom prst="rect">
            <a:avLst/>
          </a:prstGeom>
          <a:solidFill>
            <a:srgbClr val="6666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of the biomolecule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to the objectives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857D6E-19D7-669F-3170-99763E3E2ACA}"/>
              </a:ext>
            </a:extLst>
          </p:cNvPr>
          <p:cNvSpPr txBox="1"/>
          <p:nvPr/>
        </p:nvSpPr>
        <p:spPr>
          <a:xfrm>
            <a:off x="1349169" y="3838548"/>
            <a:ext cx="3645603" cy="1200329"/>
          </a:xfrm>
          <a:prstGeom prst="rect">
            <a:avLst/>
          </a:prstGeom>
          <a:solidFill>
            <a:srgbClr val="6699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and mechanical properties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Consistent with the behavior that the prostheses could have once implanted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B805A03-FEBE-C61E-A539-F5A4C577F5A0}"/>
              </a:ext>
            </a:extLst>
          </p:cNvPr>
          <p:cNvSpPr txBox="1"/>
          <p:nvPr/>
        </p:nvSpPr>
        <p:spPr>
          <a:xfrm>
            <a:off x="1349169" y="5243152"/>
            <a:ext cx="3699633" cy="646331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both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bioreactors,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results obtained have almost similar trends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3E2CD3D-D778-98FD-4FBE-7E9687CE4D6E}"/>
              </a:ext>
            </a:extLst>
          </p:cNvPr>
          <p:cNvSpPr txBox="1"/>
          <p:nvPr/>
        </p:nvSpPr>
        <p:spPr>
          <a:xfrm>
            <a:off x="5808541" y="4929865"/>
            <a:ext cx="5483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high-performance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bioreactor: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the processes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Simpler process for the operators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be applied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868231A-FC41-EE59-C1A2-3D5FDBA7326D}"/>
              </a:ext>
            </a:extLst>
          </p:cNvPr>
          <p:cNvCxnSpPr>
            <a:cxnSpLocks/>
          </p:cNvCxnSpPr>
          <p:nvPr/>
        </p:nvCxnSpPr>
        <p:spPr>
          <a:xfrm>
            <a:off x="5048802" y="5547132"/>
            <a:ext cx="6683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61A3F9B4-AB28-CFB4-8D23-5B4EA816F7DC}"/>
              </a:ext>
            </a:extLst>
          </p:cNvPr>
          <p:cNvSpPr/>
          <p:nvPr/>
        </p:nvSpPr>
        <p:spPr>
          <a:xfrm>
            <a:off x="6560379" y="2823875"/>
            <a:ext cx="1291089" cy="4147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B78398E-6E18-C749-1D3D-E2E4F8E8076C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100F77-81E9-006C-42C4-AA54DD58F0F7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9620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4DA1F6-CF8B-85A4-5660-4384EF77002F}"/>
              </a:ext>
            </a:extLst>
          </p:cNvPr>
          <p:cNvSpPr txBox="1"/>
          <p:nvPr/>
        </p:nvSpPr>
        <p:spPr>
          <a:xfrm>
            <a:off x="2909888" y="3105834"/>
            <a:ext cx="6372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7D60BC-0AFC-BE7E-A18F-89FE0DB3828E}"/>
              </a:ext>
            </a:extLst>
          </p:cNvPr>
          <p:cNvSpPr txBox="1"/>
          <p:nvPr/>
        </p:nvSpPr>
        <p:spPr>
          <a:xfrm>
            <a:off x="5835454" y="6434100"/>
            <a:ext cx="4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3924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BA915D-0783-84D1-F648-9F986D7F84DD}"/>
              </a:ext>
            </a:extLst>
          </p:cNvPr>
          <p:cNvSpPr txBox="1"/>
          <p:nvPr/>
        </p:nvSpPr>
        <p:spPr>
          <a:xfrm>
            <a:off x="1665716" y="1384990"/>
            <a:ext cx="319576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EE6A5A-0BDC-74FE-662D-E1CABE58C283}"/>
              </a:ext>
            </a:extLst>
          </p:cNvPr>
          <p:cNvSpPr txBox="1"/>
          <p:nvPr/>
        </p:nvSpPr>
        <p:spPr>
          <a:xfrm>
            <a:off x="1516072" y="2363866"/>
            <a:ext cx="3541509" cy="1754326"/>
          </a:xfrm>
          <a:prstGeom prst="rect">
            <a:avLst/>
          </a:prstGeom>
          <a:solidFill>
            <a:srgbClr val="000099">
              <a:alpha val="1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condition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by alterations of the vessels that lose their elasticity due to the accumulation of calcium, cholesterol, inflammatory cells and fibrotic material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therosclerosis Facts: Symptoms, Causes, Diagnosis, Treatments and  Prevention - Gilmore Health News">
            <a:extLst>
              <a:ext uri="{FF2B5EF4-FFF2-40B4-BE49-F238E27FC236}">
                <a16:creationId xmlns:a16="http://schemas.microsoft.com/office/drawing/2014/main" id="{91C3166B-BF56-8408-B4AB-5682E42D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67" b="86621" l="2338" r="94416">
                        <a14:foregroundMark x1="46753" y1="21441" x2="52987" y2="16810"/>
                        <a14:foregroundMark x1="52987" y1="16810" x2="59740" y2="21441"/>
                        <a14:foregroundMark x1="59740" y1="21441" x2="60130" y2="22127"/>
                        <a14:foregroundMark x1="71558" y1="80617" x2="78052" y2="81475"/>
                        <a14:foregroundMark x1="78052" y1="81475" x2="86883" y2="77873"/>
                        <a14:foregroundMark x1="86883" y1="77873" x2="90130" y2="64666"/>
                        <a14:foregroundMark x1="90130" y1="64666" x2="89610" y2="61578"/>
                        <a14:foregroundMark x1="85455" y1="78216" x2="90390" y2="85592"/>
                        <a14:foregroundMark x1="90390" y1="85592" x2="88442" y2="78216"/>
                        <a14:foregroundMark x1="92468" y1="85077" x2="92338" y2="82504"/>
                        <a14:foregroundMark x1="94286" y1="83533" x2="94935" y2="85077"/>
                        <a14:foregroundMark x1="70649" y1="83019" x2="80779" y2="86278"/>
                        <a14:foregroundMark x1="80779" y1="86278" x2="86364" y2="83877"/>
                        <a14:foregroundMark x1="89740" y1="86621" x2="89740" y2="86621"/>
                        <a14:foregroundMark x1="89870" y1="85592" x2="90649" y2="86621"/>
                        <a14:foregroundMark x1="45455" y1="24014" x2="51299" y2="16638"/>
                        <a14:foregroundMark x1="51299" y1="16638" x2="56494" y2="16467"/>
                        <a14:foregroundMark x1="3202" y1="22569" x2="8182" y2="17153"/>
                        <a14:foregroundMark x1="8182" y1="17153" x2="15844" y2="19383"/>
                        <a14:foregroundMark x1="15844" y1="19383" x2="41948" y2="57976"/>
                        <a14:foregroundMark x1="41948" y1="57976" x2="47273" y2="63122"/>
                        <a14:foregroundMark x1="47273" y1="63122" x2="47792" y2="71698"/>
                        <a14:foregroundMark x1="47792" y1="71698" x2="47847" y2="71825"/>
                        <a14:foregroundMark x1="49231" y1="81371" x2="36883" y2="86278"/>
                        <a14:foregroundMark x1="36883" y1="86278" x2="25721" y2="83361"/>
                        <a14:foregroundMark x1="18454" y1="73478" x2="2338" y2="24357"/>
                        <a14:backgroundMark x1="25195" y1="84220" x2="18052" y2="74443"/>
                        <a14:backgroundMark x1="25455" y1="83877" x2="24545" y2="83019"/>
                        <a14:backgroundMark x1="49091" y1="74614" x2="50779" y2="78388"/>
                        <a14:backgroundMark x1="50390" y1="78902" x2="51818" y2="80446"/>
                        <a14:backgroundMark x1="49870" y1="74957" x2="49221" y2="74614"/>
                        <a14:backgroundMark x1="24675" y1="82676" x2="25584" y2="83533"/>
                        <a14:backgroundMark x1="18961" y1="73928" x2="18701" y2="73928"/>
                        <a14:backgroundMark x1="18571" y1="74099" x2="17792" y2="73756"/>
                        <a14:backgroundMark x1="1039" y1="24014" x2="1558" y2="2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47" b="8826"/>
          <a:stretch/>
        </p:blipFill>
        <p:spPr bwMode="auto">
          <a:xfrm>
            <a:off x="4722905" y="4244901"/>
            <a:ext cx="3137316" cy="18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96F4641-3535-CDE8-3572-0FF88398DEAA}"/>
              </a:ext>
            </a:extLst>
          </p:cNvPr>
          <p:cNvSpPr txBox="1"/>
          <p:nvPr/>
        </p:nvSpPr>
        <p:spPr>
          <a:xfrm>
            <a:off x="7957103" y="1276294"/>
            <a:ext cx="24582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CATHETERIZATION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9AB3A6B-54C1-1365-D2A2-FA14FF76EA38}"/>
              </a:ext>
            </a:extLst>
          </p:cNvPr>
          <p:cNvSpPr txBox="1"/>
          <p:nvPr/>
        </p:nvSpPr>
        <p:spPr>
          <a:xfrm>
            <a:off x="7957103" y="2048968"/>
            <a:ext cx="24582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BALLOON ANGIOPLASTY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2CDCB36-C5A1-E270-19BB-56D4D6294F7D}"/>
              </a:ext>
            </a:extLst>
          </p:cNvPr>
          <p:cNvSpPr txBox="1"/>
          <p:nvPr/>
        </p:nvSpPr>
        <p:spPr>
          <a:xfrm>
            <a:off x="7957104" y="2959629"/>
            <a:ext cx="24582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BYPASS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1EC1360-219A-3D1F-22D8-D8B616E82B54}"/>
              </a:ext>
            </a:extLst>
          </p:cNvPr>
          <p:cNvSpPr txBox="1"/>
          <p:nvPr/>
        </p:nvSpPr>
        <p:spPr>
          <a:xfrm>
            <a:off x="4890167" y="5947097"/>
            <a:ext cx="1141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flow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D3844EF-6097-0384-7E1C-F9D8EE0EC8B8}"/>
              </a:ext>
            </a:extLst>
          </p:cNvPr>
          <p:cNvSpPr txBox="1"/>
          <p:nvPr/>
        </p:nvSpPr>
        <p:spPr>
          <a:xfrm>
            <a:off x="5947467" y="5938379"/>
            <a:ext cx="227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Aterioschlerotic plaque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8D22828-53B6-FB67-C838-6F2001A2E5D5}"/>
              </a:ext>
            </a:extLst>
          </p:cNvPr>
          <p:cNvSpPr txBox="1"/>
          <p:nvPr/>
        </p:nvSpPr>
        <p:spPr>
          <a:xfrm>
            <a:off x="8028688" y="4318698"/>
            <a:ext cx="24582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PROSTHESIS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CD832B7-8412-716B-7328-3BF8A7C5EC8D}"/>
              </a:ext>
            </a:extLst>
          </p:cNvPr>
          <p:cNvSpPr txBox="1"/>
          <p:nvPr/>
        </p:nvSpPr>
        <p:spPr>
          <a:xfrm>
            <a:off x="5835455" y="2562929"/>
            <a:ext cx="16423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967F4BC7-5713-96B4-77E4-BC3E0F796EAD}"/>
              </a:ext>
            </a:extLst>
          </p:cNvPr>
          <p:cNvCxnSpPr>
            <a:stCxn id="36" idx="3"/>
            <a:endCxn id="22" idx="1"/>
          </p:cNvCxnSpPr>
          <p:nvPr/>
        </p:nvCxnSpPr>
        <p:spPr>
          <a:xfrm flipV="1">
            <a:off x="7477764" y="1460960"/>
            <a:ext cx="479339" cy="1286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8BA5911E-C12B-CC27-5A13-83CC7F9ECAD4}"/>
              </a:ext>
            </a:extLst>
          </p:cNvPr>
          <p:cNvCxnSpPr>
            <a:stCxn id="36" idx="3"/>
            <a:endCxn id="26" idx="1"/>
          </p:cNvCxnSpPr>
          <p:nvPr/>
        </p:nvCxnSpPr>
        <p:spPr>
          <a:xfrm flipV="1">
            <a:off x="7477764" y="2372134"/>
            <a:ext cx="479339" cy="375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6E74DF94-1B7A-0CF1-9DD8-B1FD16FF9B51}"/>
              </a:ext>
            </a:extLst>
          </p:cNvPr>
          <p:cNvCxnSpPr>
            <a:stCxn id="36" idx="3"/>
            <a:endCxn id="28" idx="1"/>
          </p:cNvCxnSpPr>
          <p:nvPr/>
        </p:nvCxnSpPr>
        <p:spPr>
          <a:xfrm>
            <a:off x="7477764" y="2747595"/>
            <a:ext cx="479340" cy="396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DDED787C-3B3E-09E5-9390-E1E810715F1E}"/>
              </a:ext>
            </a:extLst>
          </p:cNvPr>
          <p:cNvCxnSpPr>
            <a:stCxn id="36" idx="3"/>
            <a:endCxn id="35" idx="1"/>
          </p:cNvCxnSpPr>
          <p:nvPr/>
        </p:nvCxnSpPr>
        <p:spPr>
          <a:xfrm>
            <a:off x="7477764" y="2747595"/>
            <a:ext cx="550924" cy="17557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14B870B-B11C-9A57-F211-719D0794D1DD}"/>
              </a:ext>
            </a:extLst>
          </p:cNvPr>
          <p:cNvSpPr txBox="1"/>
          <p:nvPr/>
        </p:nvSpPr>
        <p:spPr>
          <a:xfrm flipH="1">
            <a:off x="10627908" y="1923979"/>
            <a:ext cx="156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STRATEGIES</a:t>
            </a:r>
          </a:p>
        </p:txBody>
      </p:sp>
      <p:sp>
        <p:nvSpPr>
          <p:cNvPr id="46" name="Parentesi graffa chiusa 45">
            <a:extLst>
              <a:ext uri="{FF2B5EF4-FFF2-40B4-BE49-F238E27FC236}">
                <a16:creationId xmlns:a16="http://schemas.microsoft.com/office/drawing/2014/main" id="{21500997-7BDC-805F-FB65-54AC38650497}"/>
              </a:ext>
            </a:extLst>
          </p:cNvPr>
          <p:cNvSpPr/>
          <p:nvPr/>
        </p:nvSpPr>
        <p:spPr>
          <a:xfrm>
            <a:off x="10486967" y="1460959"/>
            <a:ext cx="209968" cy="161707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105F60-A035-BF78-922C-8D38AB467C79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46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MASTER DEGREE IN CHEMICAL AND PROCESS ENGINEERING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597213-0BF0-A965-DD63-F63208E6B3BA}"/>
              </a:ext>
            </a:extLst>
          </p:cNvPr>
          <p:cNvSpPr txBox="1"/>
          <p:nvPr/>
        </p:nvSpPr>
        <p:spPr>
          <a:xfrm>
            <a:off x="3133482" y="4621323"/>
            <a:ext cx="1622104" cy="369332"/>
          </a:xfrm>
          <a:prstGeom prst="rect">
            <a:avLst/>
          </a:prstGeom>
          <a:solidFill>
            <a:srgbClr val="A5B1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Dacron (PET)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453BF6-6244-A529-F9FE-65CFEAFD968A}"/>
              </a:ext>
            </a:extLst>
          </p:cNvPr>
          <p:cNvSpPr txBox="1"/>
          <p:nvPr/>
        </p:nvSpPr>
        <p:spPr>
          <a:xfrm>
            <a:off x="7007513" y="4622291"/>
            <a:ext cx="1876179" cy="369332"/>
          </a:xfrm>
          <a:prstGeom prst="rect">
            <a:avLst/>
          </a:prstGeom>
          <a:solidFill>
            <a:srgbClr val="A5B1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Teflon (ePTFE)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4132FC-1B91-8076-D839-5B815532A435}"/>
              </a:ext>
            </a:extLst>
          </p:cNvPr>
          <p:cNvSpPr txBox="1"/>
          <p:nvPr/>
        </p:nvSpPr>
        <p:spPr>
          <a:xfrm>
            <a:off x="3181382" y="5812561"/>
            <a:ext cx="1612419" cy="369332"/>
          </a:xfrm>
          <a:prstGeom prst="rect">
            <a:avLst/>
          </a:prstGeom>
          <a:solidFill>
            <a:srgbClr val="A5B1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Polyurethanes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247C56-05F3-4E3C-6146-920FA6DEFA9C}"/>
              </a:ext>
            </a:extLst>
          </p:cNvPr>
          <p:cNvSpPr txBox="1"/>
          <p:nvPr/>
        </p:nvSpPr>
        <p:spPr>
          <a:xfrm>
            <a:off x="1041488" y="1975546"/>
            <a:ext cx="3320137" cy="369332"/>
          </a:xfrm>
          <a:prstGeom prst="rect">
            <a:avLst/>
          </a:prstGeom>
          <a:gradFill flip="none" rotWithShape="1">
            <a:gsLst>
              <a:gs pos="12000">
                <a:srgbClr val="7D96D5">
                  <a:alpha val="36000"/>
                </a:srgbClr>
              </a:gs>
              <a:gs pos="63000">
                <a:srgbClr val="AC96D5">
                  <a:alpha val="36000"/>
                </a:srgbClr>
              </a:gs>
              <a:gs pos="36000">
                <a:srgbClr val="C0ACF5"/>
              </a:gs>
              <a:gs pos="84000">
                <a:srgbClr val="9900FF">
                  <a:tint val="23500"/>
                  <a:satMod val="160000"/>
                  <a:alpha val="78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MEDIUM / LARGE CALIBER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7D2DDE-7148-0368-CBF1-43A832BE0954}"/>
              </a:ext>
            </a:extLst>
          </p:cNvPr>
          <p:cNvSpPr txBox="1"/>
          <p:nvPr/>
        </p:nvSpPr>
        <p:spPr>
          <a:xfrm>
            <a:off x="2054431" y="2731771"/>
            <a:ext cx="1359888" cy="400110"/>
          </a:xfrm>
          <a:prstGeom prst="rect">
            <a:avLst/>
          </a:prstGeom>
          <a:solidFill>
            <a:srgbClr val="AC96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&gt;6 mm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728090-849A-D82C-ECBA-9F437205677C}"/>
              </a:ext>
            </a:extLst>
          </p:cNvPr>
          <p:cNvSpPr txBox="1"/>
          <p:nvPr/>
        </p:nvSpPr>
        <p:spPr>
          <a:xfrm>
            <a:off x="1588613" y="3612674"/>
            <a:ext cx="2611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Aorta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its ramification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5B27C43-A760-FDA7-0AA8-D329A988988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694381" y="2344878"/>
            <a:ext cx="7176" cy="37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102E2-A2F4-EFCC-71D0-DB27510CE450}"/>
              </a:ext>
            </a:extLst>
          </p:cNvPr>
          <p:cNvSpPr txBox="1"/>
          <p:nvPr/>
        </p:nvSpPr>
        <p:spPr>
          <a:xfrm>
            <a:off x="5036724" y="5199208"/>
            <a:ext cx="1612419" cy="369332"/>
          </a:xfrm>
          <a:prstGeom prst="rect">
            <a:avLst/>
          </a:prstGeom>
          <a:solidFill>
            <a:srgbClr val="7D96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EB72681-DDF3-3A57-8927-FA49A00954BB}"/>
              </a:ext>
            </a:extLst>
          </p:cNvPr>
          <p:cNvSpPr txBox="1"/>
          <p:nvPr/>
        </p:nvSpPr>
        <p:spPr>
          <a:xfrm>
            <a:off x="7550974" y="2697941"/>
            <a:ext cx="1347275" cy="400110"/>
          </a:xfrm>
          <a:prstGeom prst="rect">
            <a:avLst/>
          </a:prstGeom>
          <a:solidFill>
            <a:srgbClr val="AC96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&lt;6 mm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304083C-5430-7469-113F-08F349E428B1}"/>
              </a:ext>
            </a:extLst>
          </p:cNvPr>
          <p:cNvSpPr txBox="1"/>
          <p:nvPr/>
        </p:nvSpPr>
        <p:spPr>
          <a:xfrm>
            <a:off x="7055010" y="3572321"/>
            <a:ext cx="2611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Blood vessels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the lower and upper limbs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B6BEB79-E1FD-62DD-14A3-A88A8FBC2D35}"/>
              </a:ext>
            </a:extLst>
          </p:cNvPr>
          <p:cNvCxnSpPr>
            <a:cxnSpLocks/>
          </p:cNvCxnSpPr>
          <p:nvPr/>
        </p:nvCxnSpPr>
        <p:spPr>
          <a:xfrm>
            <a:off x="8176339" y="2364006"/>
            <a:ext cx="0" cy="296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5E2044F-DE1F-0202-62BA-F7E6074D36F7}"/>
              </a:ext>
            </a:extLst>
          </p:cNvPr>
          <p:cNvSpPr txBox="1"/>
          <p:nvPr/>
        </p:nvSpPr>
        <p:spPr>
          <a:xfrm>
            <a:off x="7045119" y="5774714"/>
            <a:ext cx="2189260" cy="369332"/>
          </a:xfrm>
          <a:prstGeom prst="rect">
            <a:avLst/>
          </a:prstGeom>
          <a:solidFill>
            <a:srgbClr val="A5B1D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PCL+PGS (mixture)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AC89FA-263E-0CC8-F33F-5CCA110FA08F}"/>
              </a:ext>
            </a:extLst>
          </p:cNvPr>
          <p:cNvSpPr txBox="1"/>
          <p:nvPr/>
        </p:nvSpPr>
        <p:spPr>
          <a:xfrm>
            <a:off x="9645277" y="2668409"/>
            <a:ext cx="2353378" cy="3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Difficulties in design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C2A96A7-473C-622A-08D3-040010146302}"/>
              </a:ext>
            </a:extLst>
          </p:cNvPr>
          <p:cNvSpPr txBox="1"/>
          <p:nvPr/>
        </p:nvSpPr>
        <p:spPr>
          <a:xfrm>
            <a:off x="9403428" y="2967335"/>
            <a:ext cx="2722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Lack of vascularization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nd thrombogenic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magine 42" descr="Bard PTFE Flex Grafts">
            <a:extLst>
              <a:ext uri="{FF2B5EF4-FFF2-40B4-BE49-F238E27FC236}">
                <a16:creationId xmlns:a16="http://schemas.microsoft.com/office/drawing/2014/main" id="{9646CA0F-5FB6-BC08-D119-F4D096824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8488" r="13033" b="9003"/>
          <a:stretch/>
        </p:blipFill>
        <p:spPr bwMode="auto">
          <a:xfrm>
            <a:off x="5405082" y="5622047"/>
            <a:ext cx="999861" cy="750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357A5E88-0CE8-E332-73E2-29A53F514D06}"/>
              </a:ext>
            </a:extLst>
          </p:cNvPr>
          <p:cNvCxnSpPr>
            <a:cxnSpLocks/>
          </p:cNvCxnSpPr>
          <p:nvPr/>
        </p:nvCxnSpPr>
        <p:spPr>
          <a:xfrm>
            <a:off x="2694381" y="3159206"/>
            <a:ext cx="0" cy="51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29E5AAEE-7C74-B923-F109-13CA0C7AF780}"/>
              </a:ext>
            </a:extLst>
          </p:cNvPr>
          <p:cNvCxnSpPr/>
          <p:nvPr/>
        </p:nvCxnSpPr>
        <p:spPr>
          <a:xfrm flipV="1">
            <a:off x="9025783" y="2887749"/>
            <a:ext cx="577515" cy="7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CE6CD37-A05C-BA82-AB8A-C3A1DE834124}"/>
              </a:ext>
            </a:extLst>
          </p:cNvPr>
          <p:cNvCxnSpPr>
            <a:cxnSpLocks/>
          </p:cNvCxnSpPr>
          <p:nvPr/>
        </p:nvCxnSpPr>
        <p:spPr>
          <a:xfrm flipH="1" flipV="1">
            <a:off x="4745901" y="4991514"/>
            <a:ext cx="300683" cy="206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E5F91BE-F2A4-FAC5-2A4C-5571E78D5EF9}"/>
              </a:ext>
            </a:extLst>
          </p:cNvPr>
          <p:cNvCxnSpPr>
            <a:cxnSpLocks/>
          </p:cNvCxnSpPr>
          <p:nvPr/>
        </p:nvCxnSpPr>
        <p:spPr>
          <a:xfrm flipV="1">
            <a:off x="6637802" y="4997191"/>
            <a:ext cx="369711" cy="2129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7D7FCB6-FE27-1B4E-C40F-9177FB9144F6}"/>
              </a:ext>
            </a:extLst>
          </p:cNvPr>
          <p:cNvCxnSpPr>
            <a:cxnSpLocks/>
          </p:cNvCxnSpPr>
          <p:nvPr/>
        </p:nvCxnSpPr>
        <p:spPr>
          <a:xfrm flipH="1">
            <a:off x="4793801" y="5568536"/>
            <a:ext cx="242924" cy="244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4229723-235E-8C42-7E37-E0EBB12E8669}"/>
              </a:ext>
            </a:extLst>
          </p:cNvPr>
          <p:cNvCxnSpPr>
            <a:cxnSpLocks/>
          </p:cNvCxnSpPr>
          <p:nvPr/>
        </p:nvCxnSpPr>
        <p:spPr>
          <a:xfrm flipH="1" flipV="1">
            <a:off x="6649143" y="5567155"/>
            <a:ext cx="395976" cy="2085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Immagine 35">
            <a:extLst>
              <a:ext uri="{FF2B5EF4-FFF2-40B4-BE49-F238E27FC236}">
                <a16:creationId xmlns:a16="http://schemas.microsoft.com/office/drawing/2014/main" id="{E5AF285A-2030-C1B4-2A51-6E29DBA2A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7" b="89302" l="5514" r="89975">
                        <a14:foregroundMark x1="11028" y1="76279" x2="5764" y2="52093"/>
                        <a14:foregroundMark x1="5764" y1="52093" x2="9524" y2="44186"/>
                        <a14:foregroundMark x1="46635" y1="8575" x2="58897" y2="6047"/>
                        <a14:foregroundMark x1="58897" y1="6047" x2="47870" y2="7442"/>
                        <a14:foregroundMark x1="48872" y1="10698" x2="48371" y2="7442"/>
                        <a14:foregroundMark x1="46431" y1="9276" x2="48622" y2="8372"/>
                        <a14:foregroundMark x1="44110" y1="81395" x2="59398" y2="38140"/>
                        <a14:foregroundMark x1="59398" y1="38140" x2="71429" y2="23721"/>
                        <a14:foregroundMark x1="58798" y1="56601" x2="53383" y2="70698"/>
                        <a14:foregroundMark x1="64781" y1="41027" x2="63060" y2="45508"/>
                        <a14:foregroundMark x1="66295" y1="37085" x2="64836" y2="40884"/>
                        <a14:foregroundMark x1="71429" y1="23721" x2="66637" y2="36195"/>
                        <a14:foregroundMark x1="53383" y1="70698" x2="43609" y2="81395"/>
                        <a14:foregroundMark x1="60316" y1="51828" x2="64662" y2="40000"/>
                        <a14:foregroundMark x1="57143" y1="60465" x2="59621" y2="53721"/>
                        <a14:backgroundMark x1="43108" y1="8372" x2="47368" y2="6047"/>
                        <a14:backgroundMark x1="58396" y1="63256" x2="65163" y2="43256"/>
                        <a14:backgroundMark x1="65163" y1="43256" x2="65163" y2="42791"/>
                        <a14:backgroundMark x1="58145" y1="60465" x2="65414" y2="43721"/>
                        <a14:backgroundMark x1="57393" y1="63256" x2="57895" y2="61860"/>
                        <a14:backgroundMark x1="58396" y1="60465" x2="59398" y2="58140"/>
                        <a14:backgroundMark x1="57644" y1="63256" x2="59649" y2="57209"/>
                        <a14:backgroundMark x1="62155" y1="52093" x2="66667" y2="4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242" y="2438826"/>
            <a:ext cx="2189568" cy="11798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B10F97-0515-AE4A-7E53-DFFCE6A51F26}"/>
              </a:ext>
            </a:extLst>
          </p:cNvPr>
          <p:cNvSpPr txBox="1"/>
          <p:nvPr/>
        </p:nvSpPr>
        <p:spPr>
          <a:xfrm>
            <a:off x="4064704" y="1195346"/>
            <a:ext cx="41611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VASCULAR SUBSTITUTES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75FF4C-56D0-D70F-A123-76A5D6DD8DED}"/>
              </a:ext>
            </a:extLst>
          </p:cNvPr>
          <p:cNvSpPr txBox="1"/>
          <p:nvPr/>
        </p:nvSpPr>
        <p:spPr>
          <a:xfrm>
            <a:off x="6922516" y="1973557"/>
            <a:ext cx="2722761" cy="369332"/>
          </a:xfrm>
          <a:prstGeom prst="rect">
            <a:avLst/>
          </a:prstGeom>
          <a:gradFill flip="none" rotWithShape="1">
            <a:gsLst>
              <a:gs pos="12000">
                <a:srgbClr val="7D96D5">
                  <a:alpha val="36000"/>
                </a:srgbClr>
              </a:gs>
              <a:gs pos="63000">
                <a:srgbClr val="AC96D5">
                  <a:alpha val="36000"/>
                </a:srgbClr>
              </a:gs>
              <a:gs pos="36000">
                <a:srgbClr val="C0ACF5"/>
              </a:gs>
              <a:gs pos="84000">
                <a:srgbClr val="9900FF">
                  <a:tint val="23500"/>
                  <a:satMod val="160000"/>
                  <a:alpha val="78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CALIBER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60CC23-7A1B-9B16-17BF-DFB2159DB0A4}"/>
              </a:ext>
            </a:extLst>
          </p:cNvPr>
          <p:cNvSpPr txBox="1"/>
          <p:nvPr/>
        </p:nvSpPr>
        <p:spPr>
          <a:xfrm>
            <a:off x="9777231" y="5635343"/>
            <a:ext cx="197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APPROACH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7AF139-9679-4C11-B9B1-D5ED7A41A477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891B521-47B4-1A91-F7A2-101F0D323184}"/>
              </a:ext>
            </a:extLst>
          </p:cNvPr>
          <p:cNvCxnSpPr>
            <a:cxnSpLocks/>
          </p:cNvCxnSpPr>
          <p:nvPr/>
        </p:nvCxnSpPr>
        <p:spPr>
          <a:xfrm>
            <a:off x="9291649" y="5943088"/>
            <a:ext cx="585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C9BE627-8C3A-E0DB-D67E-2F2F797F6B10}"/>
              </a:ext>
            </a:extLst>
          </p:cNvPr>
          <p:cNvCxnSpPr/>
          <p:nvPr/>
        </p:nvCxnSpPr>
        <p:spPr>
          <a:xfrm>
            <a:off x="8176339" y="3159206"/>
            <a:ext cx="0" cy="45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11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MASTER DEGREE IN CHEMICAL AND PROCESS ENGINEERING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855B19-4507-9046-0071-7B83D2B5E2FB}"/>
              </a:ext>
            </a:extLst>
          </p:cNvPr>
          <p:cNvSpPr txBox="1"/>
          <p:nvPr/>
        </p:nvSpPr>
        <p:spPr>
          <a:xfrm>
            <a:off x="1618469" y="3956360"/>
            <a:ext cx="3596750" cy="1200329"/>
          </a:xfrm>
          <a:prstGeom prst="rect">
            <a:avLst/>
          </a:prstGeom>
          <a:solidFill>
            <a:srgbClr val="000099">
              <a:alpha val="1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current challenge lies in producing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prostheses on which </a:t>
            </a:r>
          </a:p>
          <a:p>
            <a:pPr algn="ctr"/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cells can grow, completely regenerating the new vessel 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60E69E-2594-B5F6-D3F1-51593A52C83C}"/>
              </a:ext>
            </a:extLst>
          </p:cNvPr>
          <p:cNvSpPr txBox="1"/>
          <p:nvPr/>
        </p:nvSpPr>
        <p:spPr>
          <a:xfrm>
            <a:off x="891269" y="2505670"/>
            <a:ext cx="5430869" cy="923330"/>
          </a:xfrm>
          <a:prstGeom prst="rect">
            <a:avLst/>
          </a:prstGeom>
          <a:solidFill>
            <a:srgbClr val="000099">
              <a:alpha val="1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Engineered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prostheses with bioactive compounds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that can overcome the problems that common vascular scaffolds show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vivo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79C467-6396-9C03-AF61-BB78CB5A71B5}"/>
              </a:ext>
            </a:extLst>
          </p:cNvPr>
          <p:cNvSpPr txBox="1"/>
          <p:nvPr/>
        </p:nvSpPr>
        <p:spPr>
          <a:xfrm>
            <a:off x="3812625" y="1269360"/>
            <a:ext cx="57024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VASCULAR TISSUE ENGINEERING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1AE951-4C1C-4C58-EE82-3D864AA1B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371" y="2193121"/>
            <a:ext cx="4023029" cy="35357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27471C-AB0C-B6E3-ADA4-84F577A7DE18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818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MASTER DEGREE IN CHEMICAL AND PROCESS ENGINEERING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EA6FB3-ECB0-6653-C2D6-4BE2062F3424}"/>
              </a:ext>
            </a:extLst>
          </p:cNvPr>
          <p:cNvSpPr txBox="1"/>
          <p:nvPr/>
        </p:nvSpPr>
        <p:spPr>
          <a:xfrm>
            <a:off x="4908884" y="1145070"/>
            <a:ext cx="15966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D80BFE-401E-08CE-04EB-BA32DF571DA2}"/>
              </a:ext>
            </a:extLst>
          </p:cNvPr>
          <p:cNvSpPr txBox="1"/>
          <p:nvPr/>
        </p:nvSpPr>
        <p:spPr>
          <a:xfrm>
            <a:off x="609810" y="1890037"/>
            <a:ext cx="3805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 of this work is 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fabricate an engineered vascular prosthesis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4E1393-B34D-8890-72A7-4967AA75136F}"/>
              </a:ext>
            </a:extLst>
          </p:cNvPr>
          <p:cNvSpPr txBox="1"/>
          <p:nvPr/>
        </p:nvSpPr>
        <p:spPr>
          <a:xfrm>
            <a:off x="2061620" y="1538712"/>
            <a:ext cx="90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1DD5C9A-DAA6-7CA7-0B9D-33727AB47608}"/>
              </a:ext>
            </a:extLst>
          </p:cNvPr>
          <p:cNvCxnSpPr/>
          <p:nvPr/>
        </p:nvCxnSpPr>
        <p:spPr>
          <a:xfrm>
            <a:off x="4620127" y="2318491"/>
            <a:ext cx="21335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7CEE60-9861-9D04-E2D0-986357EFDA0E}"/>
              </a:ext>
            </a:extLst>
          </p:cNvPr>
          <p:cNvSpPr txBox="1"/>
          <p:nvPr/>
        </p:nvSpPr>
        <p:spPr>
          <a:xfrm>
            <a:off x="8702932" y="1538712"/>
            <a:ext cx="90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26F5E2-28E4-F358-6B55-CB80E32E53D0}"/>
              </a:ext>
            </a:extLst>
          </p:cNvPr>
          <p:cNvSpPr txBox="1"/>
          <p:nvPr/>
        </p:nvSpPr>
        <p:spPr>
          <a:xfrm>
            <a:off x="7037836" y="1912860"/>
            <a:ext cx="4239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Study the behavior of the vascular electrospun prostheses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approach in conditions similar to physiological and pathological ones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16E3C7B-C6AA-4E89-2B55-2E88A5501471}"/>
              </a:ext>
            </a:extLst>
          </p:cNvPr>
          <p:cNvSpPr txBox="1"/>
          <p:nvPr/>
        </p:nvSpPr>
        <p:spPr>
          <a:xfrm>
            <a:off x="2188873" y="3047449"/>
            <a:ext cx="2353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7580195-6ABB-406C-8520-536610302E3E}"/>
              </a:ext>
            </a:extLst>
          </p:cNvPr>
          <p:cNvCxnSpPr/>
          <p:nvPr/>
        </p:nvCxnSpPr>
        <p:spPr>
          <a:xfrm>
            <a:off x="9440869" y="3062269"/>
            <a:ext cx="328861" cy="650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68A264B-5B75-A4AB-E659-76A13CB2D1C8}"/>
              </a:ext>
            </a:extLst>
          </p:cNvPr>
          <p:cNvSpPr txBox="1"/>
          <p:nvPr/>
        </p:nvSpPr>
        <p:spPr>
          <a:xfrm>
            <a:off x="6902587" y="3843681"/>
            <a:ext cx="1953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Home-made bioreactor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91EB838-902B-7DA7-80C6-B0270B29F4E5}"/>
              </a:ext>
            </a:extLst>
          </p:cNvPr>
          <p:cNvSpPr txBox="1"/>
          <p:nvPr/>
        </p:nvSpPr>
        <p:spPr>
          <a:xfrm>
            <a:off x="9339243" y="3843680"/>
            <a:ext cx="20708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High-performance bioreactor</a:t>
            </a:r>
          </a:p>
        </p:txBody>
      </p:sp>
      <p:graphicFrame>
        <p:nvGraphicFramePr>
          <p:cNvPr id="35" name="Tabella 35">
            <a:extLst>
              <a:ext uri="{FF2B5EF4-FFF2-40B4-BE49-F238E27FC236}">
                <a16:creationId xmlns:a16="http://schemas.microsoft.com/office/drawing/2014/main" id="{CF51949A-47DC-71C0-D1CB-948B3A4AB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067768"/>
              </p:ext>
            </p:extLst>
          </p:nvPr>
        </p:nvGraphicFramePr>
        <p:xfrm>
          <a:off x="653224" y="3527853"/>
          <a:ext cx="5439087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033">
                  <a:extLst>
                    <a:ext uri="{9D8B030D-6E8A-4147-A177-3AD203B41FA5}">
                      <a16:colId xmlns:a16="http://schemas.microsoft.com/office/drawing/2014/main" val="408391483"/>
                    </a:ext>
                  </a:extLst>
                </a:gridCol>
                <a:gridCol w="1860884">
                  <a:extLst>
                    <a:ext uri="{9D8B030D-6E8A-4147-A177-3AD203B41FA5}">
                      <a16:colId xmlns:a16="http://schemas.microsoft.com/office/drawing/2014/main" val="2279423428"/>
                    </a:ext>
                  </a:extLst>
                </a:gridCol>
                <a:gridCol w="1969170">
                  <a:extLst>
                    <a:ext uri="{9D8B030D-6E8A-4147-A177-3AD203B41FA5}">
                      <a16:colId xmlns:a16="http://schemas.microsoft.com/office/drawing/2014/main" val="4159138546"/>
                    </a:ext>
                  </a:extLst>
                </a:gridCol>
              </a:tblGrid>
              <a:tr h="244739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Mechanical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967197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Biocompatible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flexibility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 caliber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349859"/>
                  </a:ext>
                </a:extLst>
              </a:tr>
              <a:tr h="834571">
                <a:tc>
                  <a:txBody>
                    <a:bodyPr/>
                    <a:lstStyle/>
                    <a:p>
                      <a:pPr algn="ctr"/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Biodegradable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Functionalized with bioactive compounds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851255"/>
                  </a:ext>
                </a:extLst>
              </a:tr>
              <a:tr h="1084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Inert, non-toxic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Suturable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Approved materials (FDA)</a:t>
                      </a:r>
                    </a:p>
                    <a:p>
                      <a:pPr algn="ctr"/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237116"/>
                  </a:ext>
                </a:extLst>
              </a:tr>
            </a:tbl>
          </a:graphicData>
        </a:graphic>
      </p:graphicFrame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3C3F84D-D0B2-E25F-74D4-4EFCBCE84DC4}"/>
              </a:ext>
            </a:extLst>
          </p:cNvPr>
          <p:cNvCxnSpPr>
            <a:cxnSpLocks/>
          </p:cNvCxnSpPr>
          <p:nvPr/>
        </p:nvCxnSpPr>
        <p:spPr>
          <a:xfrm flipH="1">
            <a:off x="8429847" y="3086981"/>
            <a:ext cx="273085" cy="626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B32DE6-27C5-BAD3-A6F7-1178656F3782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59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C6C9B8-BCB9-F5ED-BF0D-C2BD310E03FC}"/>
              </a:ext>
            </a:extLst>
          </p:cNvPr>
          <p:cNvSpPr txBox="1"/>
          <p:nvPr/>
        </p:nvSpPr>
        <p:spPr>
          <a:xfrm>
            <a:off x="3904198" y="1448685"/>
            <a:ext cx="50959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POLYMER SOLUTION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84D2FC-55D1-D432-34C5-6069E6AEC83C}"/>
              </a:ext>
            </a:extLst>
          </p:cNvPr>
          <p:cNvSpPr txBox="1"/>
          <p:nvPr/>
        </p:nvSpPr>
        <p:spPr>
          <a:xfrm>
            <a:off x="3520826" y="2998152"/>
            <a:ext cx="10726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5FD45F-372E-EBE4-D05B-E148F54C519B}"/>
              </a:ext>
            </a:extLst>
          </p:cNvPr>
          <p:cNvSpPr txBox="1"/>
          <p:nvPr/>
        </p:nvSpPr>
        <p:spPr>
          <a:xfrm>
            <a:off x="7865771" y="2998152"/>
            <a:ext cx="11344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35C34B-1FA9-51EE-BCDE-C47C31B274C6}"/>
              </a:ext>
            </a:extLst>
          </p:cNvPr>
          <p:cNvSpPr txBox="1"/>
          <p:nvPr/>
        </p:nvSpPr>
        <p:spPr>
          <a:xfrm>
            <a:off x="4969408" y="5239121"/>
            <a:ext cx="29655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QUERCETIN+ETHANOL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203040-C2BE-186E-760E-58109BDAF061}"/>
              </a:ext>
            </a:extLst>
          </p:cNvPr>
          <p:cNvSpPr txBox="1"/>
          <p:nvPr/>
        </p:nvSpPr>
        <p:spPr>
          <a:xfrm>
            <a:off x="3470984" y="2178281"/>
            <a:ext cx="122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(m/v)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B9DECD-07F5-84D7-8C63-8B0F42672A6F}"/>
              </a:ext>
            </a:extLst>
          </p:cNvPr>
          <p:cNvSpPr txBox="1"/>
          <p:nvPr/>
        </p:nvSpPr>
        <p:spPr>
          <a:xfrm>
            <a:off x="7774170" y="2187846"/>
            <a:ext cx="122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(m/v)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675B66D-595F-D1D7-118C-535BA196994B}"/>
              </a:ext>
            </a:extLst>
          </p:cNvPr>
          <p:cNvSpPr txBox="1"/>
          <p:nvPr/>
        </p:nvSpPr>
        <p:spPr>
          <a:xfrm>
            <a:off x="7774169" y="5247446"/>
            <a:ext cx="174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0.05% (m/v)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6BB9C8-4237-1A7A-E3DF-E961825C980B}"/>
              </a:ext>
            </a:extLst>
          </p:cNvPr>
          <p:cNvSpPr txBox="1"/>
          <p:nvPr/>
        </p:nvSpPr>
        <p:spPr>
          <a:xfrm>
            <a:off x="7895705" y="5756222"/>
            <a:ext cx="1593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9:1 (v/v)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705C8D2-FC75-5112-D1F1-402770A2B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1111" l="9778" r="92000">
                        <a14:foregroundMark x1="16444" y1="28889" x2="36444" y2="12000"/>
                        <a14:foregroundMark x1="36444" y1="12000" x2="62222" y2="12889"/>
                        <a14:foregroundMark x1="62222" y1="12889" x2="80889" y2="25333"/>
                        <a14:foregroundMark x1="80889" y1="25333" x2="63556" y2="10222"/>
                        <a14:foregroundMark x1="63556" y1="10222" x2="40444" y2="8889"/>
                        <a14:foregroundMark x1="40444" y1="8889" x2="20889" y2="20000"/>
                        <a14:foregroundMark x1="20889" y1="20000" x2="9778" y2="36889"/>
                        <a14:foregroundMark x1="9778" y1="36889" x2="8444" y2="59556"/>
                        <a14:foregroundMark x1="8444" y1="59556" x2="20889" y2="80889"/>
                        <a14:foregroundMark x1="20889" y1="80889" x2="44000" y2="91111"/>
                        <a14:foregroundMark x1="44000" y1="91111" x2="64444" y2="89778"/>
                        <a14:foregroundMark x1="64444" y1="89778" x2="81778" y2="76889"/>
                        <a14:foregroundMark x1="81778" y1="76889" x2="92444" y2="54222"/>
                        <a14:foregroundMark x1="92444" y1="54222" x2="85778" y2="30667"/>
                        <a14:foregroundMark x1="85778" y1="30667" x2="92000" y2="42222"/>
                        <a14:foregroundMark x1="46667" y1="9333" x2="44889" y2="7111"/>
                        <a14:foregroundMark x1="43111" y1="91111" x2="62667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607" y="2003972"/>
            <a:ext cx="1400861" cy="1400861"/>
          </a:xfrm>
          <a:prstGeom prst="rect">
            <a:avLst/>
          </a:prstGeom>
        </p:spPr>
      </p:pic>
      <p:pic>
        <p:nvPicPr>
          <p:cNvPr id="21" name="Immagine 20" descr="pgs2.tif">
            <a:extLst>
              <a:ext uri="{FF2B5EF4-FFF2-40B4-BE49-F238E27FC236}">
                <a16:creationId xmlns:a16="http://schemas.microsoft.com/office/drawing/2014/main" id="{267DB17E-EFF9-B85D-41F7-D5E7AC2ED6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1" t="21510" r="27596" b="18864"/>
          <a:stretch/>
        </p:blipFill>
        <p:spPr>
          <a:xfrm>
            <a:off x="9665548" y="2133990"/>
            <a:ext cx="1338215" cy="136028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Fornitura professionale 95% quercetina diidrato CAS 6151-25-3 - Cina  Quercetina, polvere di quercetina">
            <a:extLst>
              <a:ext uri="{FF2B5EF4-FFF2-40B4-BE49-F238E27FC236}">
                <a16:creationId xmlns:a16="http://schemas.microsoft.com/office/drawing/2014/main" id="{DFB2E806-BFCB-DCDB-AC84-94CBAF8AD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00" l="10000" r="90000">
                        <a14:foregroundMark x1="37667" y1="89000" x2="56667" y2="92000"/>
                        <a14:foregroundMark x1="56667" y1="92000" x2="74333" y2="82333"/>
                        <a14:foregroundMark x1="74333" y1="82333" x2="53333" y2="90000"/>
                        <a14:foregroundMark x1="53333" y1="90000" x2="70667" y2="84667"/>
                        <a14:foregroundMark x1="70667" y1="84667" x2="72667" y2="8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8"/>
          <a:stretch/>
        </p:blipFill>
        <p:spPr bwMode="auto">
          <a:xfrm>
            <a:off x="3131535" y="4717594"/>
            <a:ext cx="1747577" cy="15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2876F0A-F991-E587-D63B-1F20591C114D}"/>
              </a:ext>
            </a:extLst>
          </p:cNvPr>
          <p:cNvSpPr txBox="1"/>
          <p:nvPr/>
        </p:nvSpPr>
        <p:spPr>
          <a:xfrm>
            <a:off x="5655838" y="2531589"/>
            <a:ext cx="122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FB868DB-C1D9-DBC4-6B4E-115B5E9750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2" b="95870" l="10000" r="90000">
                        <a14:foregroundMark x1="19167" y1="12826" x2="26389" y2="2609"/>
                        <a14:foregroundMark x1="26389" y1="2609" x2="53333" y2="870"/>
                        <a14:foregroundMark x1="53333" y1="870" x2="70833" y2="1739"/>
                        <a14:foregroundMark x1="70833" y1="1739" x2="79722" y2="8913"/>
                        <a14:foregroundMark x1="25833" y1="26522" x2="20833" y2="93261"/>
                        <a14:foregroundMark x1="20833" y1="93261" x2="43056" y2="98696"/>
                        <a14:foregroundMark x1="43056" y1="98696" x2="73611" y2="95870"/>
                        <a14:foregroundMark x1="73611" y1="95870" x2="80556" y2="81522"/>
                        <a14:foregroundMark x1="80556" y1="81522" x2="80556" y2="50870"/>
                        <a14:foregroundMark x1="80556" y1="50870" x2="75000" y2="39130"/>
                        <a14:foregroundMark x1="75000" y1="39130" x2="74444" y2="26304"/>
                        <a14:foregroundMark x1="74444" y1="26304" x2="73056" y2="25870"/>
                        <a14:foregroundMark x1="21389" y1="84783" x2="18056" y2="56304"/>
                        <a14:foregroundMark x1="18056" y1="56304" x2="24444" y2="38043"/>
                        <a14:foregroundMark x1="24444" y1="39348" x2="24444" y2="33478"/>
                        <a14:foregroundMark x1="26667" y1="82826" x2="28611" y2="56304"/>
                        <a14:foregroundMark x1="28611" y1="56304" x2="43611" y2="54348"/>
                        <a14:foregroundMark x1="43611" y1="54348" x2="55278" y2="65435"/>
                        <a14:foregroundMark x1="55278" y1="65435" x2="61111" y2="51522"/>
                        <a14:foregroundMark x1="50000" y1="42826" x2="45278" y2="40435"/>
                        <a14:foregroundMark x1="37778" y1="37174" x2="29444" y2="48261"/>
                        <a14:foregroundMark x1="29444" y1="48261" x2="57222" y2="58913"/>
                        <a14:foregroundMark x1="57222" y1="58913" x2="56111" y2="40217"/>
                        <a14:foregroundMark x1="56111" y1="40217" x2="39444" y2="39565"/>
                        <a14:foregroundMark x1="39444" y1="39565" x2="35278" y2="41522"/>
                        <a14:foregroundMark x1="42500" y1="35000" x2="52778" y2="53261"/>
                        <a14:foregroundMark x1="52778" y1="53261" x2="71389" y2="71087"/>
                        <a14:foregroundMark x1="71389" y1="71087" x2="61111" y2="36304"/>
                        <a14:foregroundMark x1="61111" y1="36304" x2="43056" y2="34130"/>
                        <a14:foregroundMark x1="43056" y1="34130" x2="42500" y2="34348"/>
                        <a14:foregroundMark x1="35833" y1="57174" x2="24167" y2="77826"/>
                        <a14:foregroundMark x1="24167" y1="77826" x2="29167" y2="91304"/>
                        <a14:foregroundMark x1="29167" y1="91304" x2="48611" y2="95652"/>
                        <a14:foregroundMark x1="48611" y1="95652" x2="69167" y2="92826"/>
                        <a14:foregroundMark x1="69167" y1="92826" x2="76944" y2="81739"/>
                        <a14:foregroundMark x1="76944" y1="81739" x2="54722" y2="62174"/>
                        <a14:foregroundMark x1="54722" y1="62174" x2="34444" y2="57609"/>
                        <a14:foregroundMark x1="35278" y1="59565" x2="32222" y2="89565"/>
                        <a14:foregroundMark x1="32222" y1="89565" x2="49167" y2="93261"/>
                        <a14:foregroundMark x1="49167" y1="93261" x2="70833" y2="86957"/>
                        <a14:foregroundMark x1="70833" y1="86957" x2="65000" y2="72174"/>
                        <a14:foregroundMark x1="65000" y1="72174" x2="33611" y2="60652"/>
                        <a14:foregroundMark x1="47778" y1="70000" x2="61389" y2="86087"/>
                        <a14:foregroundMark x1="61389" y1="86087" x2="53333" y2="68261"/>
                        <a14:foregroundMark x1="53333" y1="68261" x2="38889" y2="68478"/>
                        <a14:foregroundMark x1="43056" y1="72826" x2="55833" y2="83261"/>
                        <a14:foregroundMark x1="55833" y1="83261" x2="41389" y2="71739"/>
                        <a14:foregroundMark x1="41389" y1="71739" x2="36389" y2="72826"/>
                        <a14:foregroundMark x1="38056" y1="43696" x2="28889" y2="30435"/>
                        <a14:foregroundMark x1="28889" y1="30435" x2="54167" y2="18261"/>
                        <a14:foregroundMark x1="54167" y1="18261" x2="69722" y2="23913"/>
                        <a14:foregroundMark x1="69722" y1="23913" x2="58611" y2="41739"/>
                        <a14:foregroundMark x1="58611" y1="41739" x2="43889" y2="45000"/>
                        <a14:foregroundMark x1="43889" y1="45000" x2="37778" y2="43043"/>
                        <a14:foregroundMark x1="38611" y1="28913" x2="55556" y2="31957"/>
                        <a14:foregroundMark x1="55556" y1="31957" x2="31944" y2="30217"/>
                        <a14:foregroundMark x1="31944" y1="30217" x2="38889" y2="32826"/>
                        <a14:foregroundMark x1="40000" y1="26522" x2="52222" y2="33913"/>
                        <a14:foregroundMark x1="52222" y1="33913" x2="66111" y2="31304"/>
                        <a14:foregroundMark x1="66111" y1="31304" x2="47500" y2="24348"/>
                        <a14:foregroundMark x1="47500" y1="24348" x2="38056" y2="27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5766" y="2957024"/>
            <a:ext cx="1586159" cy="20267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DF45E8-1B5D-085E-E044-92375BA4659B}"/>
              </a:ext>
            </a:extLst>
          </p:cNvPr>
          <p:cNvSpPr txBox="1"/>
          <p:nvPr/>
        </p:nvSpPr>
        <p:spPr>
          <a:xfrm>
            <a:off x="4969408" y="5785753"/>
            <a:ext cx="29655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CHLOROFORM:ETHANOL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D100D6-688C-38C5-7B71-55C89A5D364D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058949-03DF-ECC1-4363-4D9A5555748F}"/>
              </a:ext>
            </a:extLst>
          </p:cNvPr>
          <p:cNvSpPr txBox="1"/>
          <p:nvPr/>
        </p:nvSpPr>
        <p:spPr>
          <a:xfrm>
            <a:off x="3131535" y="251973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Poly(caprolactone)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B7CE16-5202-15C6-CCF1-CDB419EABB9B}"/>
              </a:ext>
            </a:extLst>
          </p:cNvPr>
          <p:cNvSpPr txBox="1"/>
          <p:nvPr/>
        </p:nvSpPr>
        <p:spPr>
          <a:xfrm>
            <a:off x="7309210" y="2531589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Poly(glycerol sebacate)</a:t>
            </a:r>
          </a:p>
        </p:txBody>
      </p:sp>
    </p:spTree>
    <p:extLst>
      <p:ext uri="{BB962C8B-B14F-4D97-AF65-F5344CB8AC3E}">
        <p14:creationId xmlns:p14="http://schemas.microsoft.com/office/powerpoint/2010/main" val="129900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C6C9B8-BCB9-F5ED-BF0D-C2BD310E03FC}"/>
              </a:ext>
            </a:extLst>
          </p:cNvPr>
          <p:cNvSpPr txBox="1"/>
          <p:nvPr/>
        </p:nvSpPr>
        <p:spPr>
          <a:xfrm>
            <a:off x="4748370" y="1395844"/>
            <a:ext cx="25270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ELECTROSPINNING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interni, bianco, toeletta, stanzadabagno&#10;&#10;Descrizione generata automaticamente">
            <a:extLst>
              <a:ext uri="{FF2B5EF4-FFF2-40B4-BE49-F238E27FC236}">
                <a16:creationId xmlns:a16="http://schemas.microsoft.com/office/drawing/2014/main" id="{5DEBEA4D-9C71-CE43-3D4E-0ED9B95A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14731" r="17096" b="3504"/>
          <a:stretch/>
        </p:blipFill>
        <p:spPr bwMode="auto">
          <a:xfrm>
            <a:off x="1324023" y="2579281"/>
            <a:ext cx="3687789" cy="3517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DAA972A-9C9C-0C3F-B4D1-651E72B20749}"/>
              </a:ext>
            </a:extLst>
          </p:cNvPr>
          <p:cNvSpPr txBox="1"/>
          <p:nvPr/>
        </p:nvSpPr>
        <p:spPr>
          <a:xfrm>
            <a:off x="5503976" y="2244464"/>
            <a:ext cx="63742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Polymeric solution passes through a capillary, in an electric field and electrospun on a rotating collector which has a diameter of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mm or 5 mm</a:t>
            </a:r>
          </a:p>
        </p:txBody>
      </p:sp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A66FD3DB-91D7-7EE5-13DA-80532062D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92809"/>
              </p:ext>
            </p:extLst>
          </p:nvPr>
        </p:nvGraphicFramePr>
        <p:xfrm>
          <a:off x="5503976" y="3708204"/>
          <a:ext cx="5843423" cy="2278157"/>
        </p:xfrm>
        <a:graphic>
          <a:graphicData uri="http://schemas.openxmlformats.org/drawingml/2006/table">
            <a:tbl>
              <a:tblPr firstRow="1" firstCol="1" bandRow="1"/>
              <a:tblGrid>
                <a:gridCol w="2257108">
                  <a:extLst>
                    <a:ext uri="{9D8B030D-6E8A-4147-A177-3AD203B41FA5}">
                      <a16:colId xmlns:a16="http://schemas.microsoft.com/office/drawing/2014/main" val="3648951471"/>
                    </a:ext>
                  </a:extLst>
                </a:gridCol>
                <a:gridCol w="1856292">
                  <a:extLst>
                    <a:ext uri="{9D8B030D-6E8A-4147-A177-3AD203B41FA5}">
                      <a16:colId xmlns:a16="http://schemas.microsoft.com/office/drawing/2014/main" val="2316117143"/>
                    </a:ext>
                  </a:extLst>
                </a:gridCol>
                <a:gridCol w="1730023">
                  <a:extLst>
                    <a:ext uri="{9D8B030D-6E8A-4147-A177-3AD203B41FA5}">
                      <a16:colId xmlns:a16="http://schemas.microsoft.com/office/drawing/2014/main" val="2874799672"/>
                    </a:ext>
                  </a:extLst>
                </a:gridCol>
              </a:tblGrid>
              <a:tr h="28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DIAMETER (</a:t>
                      </a:r>
                      <a:r>
                        <a:rPr lang="en-GB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mm</a:t>
                      </a: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DIAMETER (</a:t>
                      </a:r>
                      <a:r>
                        <a:rPr lang="en-GB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mm</a:t>
                      </a: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534263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(volume)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 mL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mL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399920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(rate)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2.20 mL/h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 mL/h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9548996"/>
                  </a:ext>
                </a:extLst>
              </a:tr>
              <a:tr h="2812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(needle-collector distance)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cm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cm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5753906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(voltage)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 kV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 kV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2169130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4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(rotation speed)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rpm 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rpm 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3066541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4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(translation speed)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mm/min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mm/min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9229741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(time)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min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 h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1466140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121B85-532F-2303-7377-42AB6EBF8A5C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04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72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9000"/>
                <a:lumOff val="51000"/>
              </a:schemeClr>
            </a:gs>
            <a:gs pos="97000">
              <a:schemeClr val="accent1">
                <a:lumMod val="42000"/>
                <a:lumOff val="5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1B1315A-BD77-BCEE-6C99-D8F1DB75993D}"/>
              </a:ext>
            </a:extLst>
          </p:cNvPr>
          <p:cNvCxnSpPr>
            <a:cxnSpLocks/>
          </p:cNvCxnSpPr>
          <p:nvPr/>
        </p:nvCxnSpPr>
        <p:spPr>
          <a:xfrm>
            <a:off x="1056489" y="6419303"/>
            <a:ext cx="100790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5CD6969C-8AA2-57D0-A4ED-E32A82661683}"/>
              </a:ext>
            </a:extLst>
          </p:cNvPr>
          <p:cNvSpPr/>
          <p:nvPr/>
        </p:nvSpPr>
        <p:spPr>
          <a:xfrm>
            <a:off x="1056489" y="643379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2022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CA88D18-B57A-B08C-B3FF-B0DF82FBD8E4}"/>
              </a:ext>
            </a:extLst>
          </p:cNvPr>
          <p:cNvSpPr/>
          <p:nvPr/>
        </p:nvSpPr>
        <p:spPr>
          <a:xfrm>
            <a:off x="7937340" y="6440421"/>
            <a:ext cx="460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Agnese Gamberini, Chiara Repetto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32A5E1C-EC00-AD1A-3C86-B3BDFCAA8E96}"/>
              </a:ext>
            </a:extLst>
          </p:cNvPr>
          <p:cNvCxnSpPr>
            <a:cxnSpLocks/>
          </p:cNvCxnSpPr>
          <p:nvPr/>
        </p:nvCxnSpPr>
        <p:spPr>
          <a:xfrm>
            <a:off x="653224" y="1007166"/>
            <a:ext cx="10756898" cy="0"/>
          </a:xfrm>
          <a:prstGeom prst="line">
            <a:avLst/>
          </a:prstGeom>
          <a:ln w="28575">
            <a:solidFill>
              <a:schemeClr val="dk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23192E-FB35-24CF-0129-5B2F4C11F660}"/>
              </a:ext>
            </a:extLst>
          </p:cNvPr>
          <p:cNvSpPr txBox="1"/>
          <p:nvPr/>
        </p:nvSpPr>
        <p:spPr>
          <a:xfrm>
            <a:off x="1665717" y="470626"/>
            <a:ext cx="110874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engineered vascular prostheses: a validation comparative study in bioreactor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130134A-E4CB-11CE-C218-51410A30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03987" y="46910"/>
            <a:ext cx="698475" cy="813822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BD28C5-8D69-6862-2B61-3116FE1EC643}"/>
              </a:ext>
            </a:extLst>
          </p:cNvPr>
          <p:cNvSpPr txBox="1"/>
          <p:nvPr/>
        </p:nvSpPr>
        <p:spPr>
          <a:xfrm>
            <a:off x="2512805" y="198995"/>
            <a:ext cx="877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DEGREE IN CHEMICAL AND PROCESS ENGINEERING </a:t>
            </a: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DDE752-13DE-780C-A18F-83ACE7D5F4D6}"/>
              </a:ext>
            </a:extLst>
          </p:cNvPr>
          <p:cNvSpPr txBox="1"/>
          <p:nvPr/>
        </p:nvSpPr>
        <p:spPr>
          <a:xfrm>
            <a:off x="493189" y="1116250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C6C9B8-BCB9-F5ED-BF0D-C2BD310E03FC}"/>
              </a:ext>
            </a:extLst>
          </p:cNvPr>
          <p:cNvSpPr txBox="1"/>
          <p:nvPr/>
        </p:nvSpPr>
        <p:spPr>
          <a:xfrm>
            <a:off x="4339343" y="1322168"/>
            <a:ext cx="25595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GELATIN COATING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F23D64-2EED-0DD1-4886-80D3508D1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11180" b="10775"/>
          <a:stretch/>
        </p:blipFill>
        <p:spPr bwMode="auto">
          <a:xfrm>
            <a:off x="3013554" y="1870838"/>
            <a:ext cx="2077373" cy="4338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A76A04-7035-9415-1E35-81B415A3C96A}"/>
              </a:ext>
            </a:extLst>
          </p:cNvPr>
          <p:cNvSpPr txBox="1"/>
          <p:nvPr/>
        </p:nvSpPr>
        <p:spPr>
          <a:xfrm>
            <a:off x="5758880" y="2257825"/>
            <a:ext cx="14222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stirrer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95E371-F002-F46F-2C2A-CB3C426A8B35}"/>
              </a:ext>
            </a:extLst>
          </p:cNvPr>
          <p:cNvSpPr txBox="1"/>
          <p:nvPr/>
        </p:nvSpPr>
        <p:spPr>
          <a:xfrm>
            <a:off x="653224" y="5061304"/>
            <a:ext cx="199440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Becker with water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7C344F-0DE7-9C2F-5414-680B07F9D35C}"/>
              </a:ext>
            </a:extLst>
          </p:cNvPr>
          <p:cNvSpPr txBox="1"/>
          <p:nvPr/>
        </p:nvSpPr>
        <p:spPr>
          <a:xfrm>
            <a:off x="1362789" y="3703306"/>
            <a:ext cx="110728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Collector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5463767-D77A-8B28-9DD3-F1C99326FEEC}"/>
              </a:ext>
            </a:extLst>
          </p:cNvPr>
          <p:cNvSpPr txBox="1"/>
          <p:nvPr/>
        </p:nvSpPr>
        <p:spPr>
          <a:xfrm>
            <a:off x="13480" y="5739628"/>
            <a:ext cx="30135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and magnetic stirrer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C2D2A6-B62F-D46D-1595-0D0A800D3FC1}"/>
              </a:ext>
            </a:extLst>
          </p:cNvPr>
          <p:cNvSpPr txBox="1"/>
          <p:nvPr/>
        </p:nvSpPr>
        <p:spPr>
          <a:xfrm>
            <a:off x="5634411" y="5377183"/>
            <a:ext cx="154673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Prosthesis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E5E4957-2B58-BAEB-A999-EBC6A3974ED0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976195" y="2442491"/>
            <a:ext cx="782685" cy="138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8032D6E-1718-3D3B-6DE1-496ED07EDB3C}"/>
              </a:ext>
            </a:extLst>
          </p:cNvPr>
          <p:cNvCxnSpPr>
            <a:cxnSpLocks/>
          </p:cNvCxnSpPr>
          <p:nvPr/>
        </p:nvCxnSpPr>
        <p:spPr>
          <a:xfrm flipH="1">
            <a:off x="2470070" y="3887972"/>
            <a:ext cx="173363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8CDE625-76A5-C55E-025D-6FB5D182D95B}"/>
              </a:ext>
            </a:extLst>
          </p:cNvPr>
          <p:cNvCxnSpPr>
            <a:cxnSpLocks/>
          </p:cNvCxnSpPr>
          <p:nvPr/>
        </p:nvCxnSpPr>
        <p:spPr>
          <a:xfrm flipH="1" flipV="1">
            <a:off x="4328964" y="4650524"/>
            <a:ext cx="1329111" cy="9028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E45E6F51-A1C9-CBBF-8004-1817C1507101}"/>
              </a:ext>
            </a:extLst>
          </p:cNvPr>
          <p:cNvCxnSpPr>
            <a:cxnSpLocks/>
          </p:cNvCxnSpPr>
          <p:nvPr/>
        </p:nvCxnSpPr>
        <p:spPr>
          <a:xfrm flipH="1">
            <a:off x="2622212" y="5078563"/>
            <a:ext cx="1289388" cy="1674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2C204265-AE0B-7996-8B84-961388948E3D}"/>
              </a:ext>
            </a:extLst>
          </p:cNvPr>
          <p:cNvCxnSpPr>
            <a:cxnSpLocks/>
          </p:cNvCxnSpPr>
          <p:nvPr/>
        </p:nvCxnSpPr>
        <p:spPr>
          <a:xfrm flipH="1">
            <a:off x="2647630" y="5609162"/>
            <a:ext cx="955481" cy="348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87EE960-2F21-A0BB-2978-7DDB3BF3B2E5}"/>
              </a:ext>
            </a:extLst>
          </p:cNvPr>
          <p:cNvCxnSpPr>
            <a:cxnSpLocks/>
          </p:cNvCxnSpPr>
          <p:nvPr/>
        </p:nvCxnSpPr>
        <p:spPr>
          <a:xfrm flipH="1">
            <a:off x="4379727" y="4341302"/>
            <a:ext cx="1055435" cy="2098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58B4FEE-63AA-2E4C-601A-FE546E8DBF90}"/>
              </a:ext>
            </a:extLst>
          </p:cNvPr>
          <p:cNvSpPr txBox="1"/>
          <p:nvPr/>
        </p:nvSpPr>
        <p:spPr>
          <a:xfrm>
            <a:off x="5526514" y="4077320"/>
            <a:ext cx="9156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Gelatin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3A75644-3676-5DF0-08F1-C87DB566CE02}"/>
              </a:ext>
            </a:extLst>
          </p:cNvPr>
          <p:cNvSpPr txBox="1"/>
          <p:nvPr/>
        </p:nvSpPr>
        <p:spPr>
          <a:xfrm>
            <a:off x="7434372" y="1163854"/>
            <a:ext cx="4264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reduce the porosity and permeability of the construct, preventing possible blood leakage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A636C50A-D29B-4369-7C71-8C3B8708A99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898882" y="1506834"/>
            <a:ext cx="4376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Immagine 41">
            <a:extLst>
              <a:ext uri="{FF2B5EF4-FFF2-40B4-BE49-F238E27FC236}">
                <a16:creationId xmlns:a16="http://schemas.microsoft.com/office/drawing/2014/main" id="{D6697B88-2CF1-BE43-7D15-7B3668D3CA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20800"/>
          <a:stretch/>
        </p:blipFill>
        <p:spPr>
          <a:xfrm>
            <a:off x="8572851" y="2864959"/>
            <a:ext cx="2422960" cy="2679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E71D2014-CB6B-02AF-151D-D3313379DC3F}"/>
              </a:ext>
            </a:extLst>
          </p:cNvPr>
          <p:cNvSpPr/>
          <p:nvPr/>
        </p:nvSpPr>
        <p:spPr>
          <a:xfrm>
            <a:off x="840756" y="1696024"/>
            <a:ext cx="1382326" cy="338039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16CED51-D5F3-BD6C-990A-9CF38A072668}"/>
              </a:ext>
            </a:extLst>
          </p:cNvPr>
          <p:cNvSpPr txBox="1"/>
          <p:nvPr/>
        </p:nvSpPr>
        <p:spPr>
          <a:xfrm>
            <a:off x="1044617" y="1688425"/>
            <a:ext cx="1059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it-IT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37°C</a:t>
            </a: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BFF90E58-9CE6-73B9-06C3-AE2AFF729F18}"/>
              </a:ext>
            </a:extLst>
          </p:cNvPr>
          <p:cNvSpPr/>
          <p:nvPr/>
        </p:nvSpPr>
        <p:spPr>
          <a:xfrm>
            <a:off x="819873" y="2076051"/>
            <a:ext cx="1403209" cy="338039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85F47A02-4D86-D063-6E72-AC33C2C768E3}"/>
              </a:ext>
            </a:extLst>
          </p:cNvPr>
          <p:cNvSpPr/>
          <p:nvPr/>
        </p:nvSpPr>
        <p:spPr>
          <a:xfrm>
            <a:off x="819873" y="2462010"/>
            <a:ext cx="1403210" cy="338039"/>
          </a:xfrm>
          <a:prstGeom prst="roundRect">
            <a:avLst/>
          </a:prstGeom>
          <a:solidFill>
            <a:srgbClr val="9900FF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135 rpm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05FBCA4-2C36-EAFF-028D-D9373EF57787}"/>
              </a:ext>
            </a:extLst>
          </p:cNvPr>
          <p:cNvSpPr txBox="1"/>
          <p:nvPr/>
        </p:nvSpPr>
        <p:spPr>
          <a:xfrm>
            <a:off x="1132942" y="2057757"/>
            <a:ext cx="84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1h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A4C47AE1-7A7F-2F06-AC41-83E97F1D12B1}"/>
              </a:ext>
            </a:extLst>
          </p:cNvPr>
          <p:cNvCxnSpPr/>
          <p:nvPr/>
        </p:nvCxnSpPr>
        <p:spPr>
          <a:xfrm>
            <a:off x="7181142" y="3887972"/>
            <a:ext cx="723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E1B07BE-BDDC-2782-86DB-33A28A4A7865}"/>
              </a:ext>
            </a:extLst>
          </p:cNvPr>
          <p:cNvSpPr txBox="1"/>
          <p:nvPr/>
        </p:nvSpPr>
        <p:spPr>
          <a:xfrm>
            <a:off x="8572851" y="5634246"/>
            <a:ext cx="3013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Sterilization under UV rays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 = 1h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6F892A-3882-6044-513D-4CEA7FAA4396}"/>
              </a:ext>
            </a:extLst>
          </p:cNvPr>
          <p:cNvSpPr txBox="1"/>
          <p:nvPr/>
        </p:nvSpPr>
        <p:spPr>
          <a:xfrm>
            <a:off x="5835455" y="6434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39632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2005</Words>
  <Application>Microsoft Office PowerPoint</Application>
  <PresentationFormat>Widescreen</PresentationFormat>
  <Paragraphs>496</Paragraphs>
  <Slides>24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Repetto</dc:creator>
  <cp:lastModifiedBy>Chiara Repetto</cp:lastModifiedBy>
  <cp:revision>405</cp:revision>
  <dcterms:created xsi:type="dcterms:W3CDTF">2022-10-07T06:33:51Z</dcterms:created>
  <dcterms:modified xsi:type="dcterms:W3CDTF">2022-10-27T06:46:39Z</dcterms:modified>
</cp:coreProperties>
</file>