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7"/>
  </p:notesMasterIdLst>
  <p:handoutMasterIdLst>
    <p:handoutMasterId r:id="rId38"/>
  </p:handoutMasterIdLst>
  <p:sldIdLst>
    <p:sldId id="341" r:id="rId2"/>
    <p:sldId id="342" r:id="rId3"/>
    <p:sldId id="343" r:id="rId4"/>
    <p:sldId id="344" r:id="rId5"/>
    <p:sldId id="345" r:id="rId6"/>
    <p:sldId id="346" r:id="rId7"/>
    <p:sldId id="376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  <p:sldId id="360" r:id="rId21"/>
    <p:sldId id="361" r:id="rId22"/>
    <p:sldId id="362" r:id="rId23"/>
    <p:sldId id="363" r:id="rId24"/>
    <p:sldId id="364" r:id="rId25"/>
    <p:sldId id="365" r:id="rId26"/>
    <p:sldId id="366" r:id="rId27"/>
    <p:sldId id="367" r:id="rId28"/>
    <p:sldId id="368" r:id="rId29"/>
    <p:sldId id="369" r:id="rId30"/>
    <p:sldId id="370" r:id="rId31"/>
    <p:sldId id="371" r:id="rId32"/>
    <p:sldId id="372" r:id="rId33"/>
    <p:sldId id="373" r:id="rId34"/>
    <p:sldId id="374" r:id="rId35"/>
    <p:sldId id="375" r:id="rId36"/>
  </p:sldIdLst>
  <p:sldSz cx="9144000" cy="6858000" type="screen4x3"/>
  <p:notesSz cx="6873875" cy="10061575"/>
  <p:custDataLst>
    <p:tags r:id="rId39"/>
  </p:custDataLst>
  <p:defaultTextStyle>
    <a:defPPr>
      <a:defRPr lang="de-DE"/>
    </a:defPPr>
    <a:lvl1pPr algn="l" rtl="0" fontAlgn="base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095402-33CD-0E05-89B2-FC04169F1C79}" name="Pietro Paliotta" initials="PP" userId="efa6b7ccf757195c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E0"/>
    <a:srgbClr val="FFFAD8"/>
    <a:srgbClr val="FFF6CF"/>
    <a:srgbClr val="F4FFC7"/>
    <a:srgbClr val="F5FFBE"/>
    <a:srgbClr val="FFFEAB"/>
    <a:srgbClr val="F2FF96"/>
    <a:srgbClr val="FFDA00"/>
    <a:srgbClr val="F4FF9F"/>
    <a:srgbClr val="C4CC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95033" autoAdjust="0"/>
  </p:normalViewPr>
  <p:slideViewPr>
    <p:cSldViewPr>
      <p:cViewPr varScale="1">
        <p:scale>
          <a:sx n="78" d="100"/>
          <a:sy n="78" d="100"/>
        </p:scale>
        <p:origin x="1714" y="72"/>
      </p:cViewPr>
      <p:guideLst>
        <p:guide orient="horz" pos="22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5" d="100"/>
        <a:sy n="10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2827F348-6144-9A93-C297-6F2E3E6CBA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8150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it-IT"/>
              <a:t>duicefu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23A9D83-08A9-0544-E08B-D1866B09B4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4138" y="0"/>
            <a:ext cx="2978150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14F7F-9AF3-9C4B-A2EE-91625BF9F9B7}" type="datetimeFigureOut">
              <a:rPr lang="it-IT" smtClean="0"/>
              <a:t>14/07/2026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B0228CE-B73C-FA3F-3C6E-7321F9AD43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6750"/>
            <a:ext cx="2978150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/>
              <a:t>ddedddddd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A73A6AE-76AB-F29A-8C9F-506B67516B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4138" y="9556750"/>
            <a:ext cx="2978150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DD03E-74EE-6946-9BAB-34FE4C40F4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375137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8150" cy="5032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62" tIns="48381" rIns="96762" bIns="48381" numCol="1" anchor="t" anchorCtr="0" compatLnSpc="1">
            <a:prstTxWarp prst="textNoShape">
              <a:avLst/>
            </a:prstTxWarp>
          </a:bodyPr>
          <a:lstStyle>
            <a:lvl1pPr defTabSz="968375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pPr>
              <a:defRPr/>
            </a:pPr>
            <a:r>
              <a:rPr lang="de-DE"/>
              <a:t>duicefu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5725" y="0"/>
            <a:ext cx="2978150" cy="5032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62" tIns="48381" rIns="96762" bIns="48381" numCol="1" anchor="t" anchorCtr="0" compatLnSpc="1">
            <a:prstTxWarp prst="textNoShape">
              <a:avLst/>
            </a:prstTxWarp>
          </a:bodyPr>
          <a:lstStyle>
            <a:lvl1pPr algn="r" defTabSz="968375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54063"/>
            <a:ext cx="5033963" cy="3775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5988" y="4778375"/>
            <a:ext cx="5041900" cy="45291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62" tIns="48381" rIns="96762" bIns="483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8338"/>
            <a:ext cx="2978150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62" tIns="48381" rIns="96762" bIns="48381" numCol="1" anchor="b" anchorCtr="0" compatLnSpc="1">
            <a:prstTxWarp prst="textNoShape">
              <a:avLst/>
            </a:prstTxWarp>
          </a:bodyPr>
          <a:lstStyle>
            <a:lvl1pPr defTabSz="968375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pPr>
              <a:defRPr/>
            </a:pPr>
            <a:r>
              <a:rPr lang="de-DE"/>
              <a:t>ddedddddd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5725" y="9558338"/>
            <a:ext cx="2978150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6762" tIns="48381" rIns="96762" bIns="48381" numCol="1" anchor="b" anchorCtr="0" compatLnSpc="1">
            <a:prstTxWarp prst="textNoShape">
              <a:avLst/>
            </a:prstTxWarp>
          </a:bodyPr>
          <a:lstStyle>
            <a:lvl1pPr algn="r" defTabSz="968375">
              <a:lnSpc>
                <a:spcPct val="100000"/>
              </a:lnSpc>
              <a:spcBef>
                <a:spcPct val="0"/>
              </a:spcBef>
              <a:defRPr sz="1300"/>
            </a:lvl1pPr>
          </a:lstStyle>
          <a:p>
            <a:pPr>
              <a:defRPr/>
            </a:pPr>
            <a:fld id="{70CCC1AC-553B-445E-B52E-3797A1CA9E7F}" type="slidenum">
              <a:rPr lang="de-DE"/>
              <a:pPr>
                <a:defRPr/>
              </a:pPr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192867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 chiedono la matematica dell'aggiunto: il gradiente della sensitivita df/dx si ottiene sottraendo psi-trasposto per dR/dx; psi risolve il sistema aggiunto (dR/dw)^T psi = (df/dw)^T. Il vantaggio e che una sola soluzione lineare da il gradiente rispetto a tutte le variabili, a costo indipendente dal loro numero.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Backup sul meccanismo: tre livelli. 1) sensibilita strutturale near-critical (wavemaker) - indipendente dall'obiettivo, permane con Variance. 2) inversione di segno U_ref&lt;0 vs U&gt;0 - non convessita, il quadrato perde l'informazione topologica. 3) 1/U_ref solo amplificatore per la Scaled.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Backup convergenza: IPOPT minimizza f e si ferma alle KKT, che non coincidono col minimo geometrico quando la corrispondenza non e 1:1. Serve un doppio criterio: plateau di f per efficienza, e un proxy geometrico (probe di validazione o sensibilita del passo) per non superare la forma migliore.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Backup inverse crime: dati sintetici dallo stesso solutore, niente rumore ne mismatch di modello. I casi a oltre 20R sono un limite superiore ideale, non replicabili con PIV (rumore ~1%). In presenza di rumore restano utili le finestre a contrasto forte, 3-9R.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Tabella completa dei 18 casi validi con RMSE, errore massimo e note. In verde il migliore (Probes6_9, RMSE 0.0054). Da usare se chiedono un valore specifico.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Backup sul limite FFD: l'errore residuo a 4 lobi del caso migliore e la firma della parametrizzazione (5 DV non riproducono esattamente un cerchio), non un limite del metodo. Una FFD piu ricca abbasserebbe il limite strutturale.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9248A-74E8-D70F-273C-C5B33660F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45906B-25E2-8393-80A1-7CF0C29E6F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DFD4A0-D078-B2DA-0B08-A1897C1499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ECB7E2-79F3-03CC-1EE5-E362630A76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44134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23286E8-8AF8-B911-C762-BF0F1D6300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"/>
            <a:ext cx="1524000" cy="26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36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750" y="1484313"/>
            <a:ext cx="8229600" cy="57467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1006063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91313" y="1484313"/>
            <a:ext cx="2078037" cy="4641850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84313"/>
            <a:ext cx="6081713" cy="46418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181000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750" y="1484313"/>
            <a:ext cx="8229600" cy="57467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420426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378221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750" y="1484313"/>
            <a:ext cx="8229600" cy="57467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199145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272011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750" y="1484313"/>
            <a:ext cx="8229600" cy="57467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02ABA3E-D490-3E73-53EA-718B351441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"/>
            <a:ext cx="1550974" cy="27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4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2602860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253750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477000"/>
            <a:ext cx="2895600" cy="2444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14/09/2023 Genova</a:t>
            </a:r>
          </a:p>
        </p:txBody>
      </p:sp>
    </p:spTree>
    <p:extLst>
      <p:ext uri="{BB962C8B-B14F-4D97-AF65-F5344CB8AC3E}">
        <p14:creationId xmlns:p14="http://schemas.microsoft.com/office/powerpoint/2010/main" val="88640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7"/>
          <p:cNvSpPr txBox="1">
            <a:spLocks noChangeArrowheads="1"/>
          </p:cNvSpPr>
          <p:nvPr userDrawn="1"/>
        </p:nvSpPr>
        <p:spPr bwMode="auto">
          <a:xfrm>
            <a:off x="3124200" y="76200"/>
            <a:ext cx="6019800" cy="52322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400" b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design aerodinamico mediante metodo aggiunto</a:t>
            </a:r>
            <a:endParaRPr 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9" name="Rectangle 23"/>
          <p:cNvSpPr>
            <a:spLocks noChangeArrowheads="1"/>
          </p:cNvSpPr>
          <p:nvPr/>
        </p:nvSpPr>
        <p:spPr bwMode="auto">
          <a:xfrm>
            <a:off x="76200" y="6537325"/>
            <a:ext cx="3276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17/07/2026 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Genova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US" sz="1000" dirty="0"/>
          </a:p>
        </p:txBody>
      </p:sp>
      <p:sp>
        <p:nvSpPr>
          <p:cNvPr id="1030" name="Rectangle 24"/>
          <p:cNvSpPr>
            <a:spLocks noChangeArrowheads="1"/>
          </p:cNvSpPr>
          <p:nvPr/>
        </p:nvSpPr>
        <p:spPr bwMode="auto">
          <a:xfrm>
            <a:off x="7696200" y="6396835"/>
            <a:ext cx="1066800" cy="24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00000"/>
              </a:lnSpc>
              <a:spcBef>
                <a:spcPct val="0"/>
              </a:spcBef>
              <a:defRPr/>
            </a:pPr>
            <a:r>
              <a:rPr lang="de-DE" sz="1000">
                <a:latin typeface="Times New Roman" panose="02020603050405020304" pitchFamily="18" charset="0"/>
                <a:cs typeface="Times New Roman" panose="02020603050405020304" pitchFamily="18" charset="0"/>
              </a:rPr>
              <a:t>Anelli</a:t>
            </a:r>
            <a:endParaRPr lang="de-DE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7" name="Picture 25" descr="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477000"/>
            <a:ext cx="25241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27"/>
          <p:cNvSpPr txBox="1">
            <a:spLocks noChangeArrowheads="1"/>
          </p:cNvSpPr>
          <p:nvPr userDrawn="1"/>
        </p:nvSpPr>
        <p:spPr bwMode="auto">
          <a:xfrm>
            <a:off x="7696200" y="6661150"/>
            <a:ext cx="1066800" cy="1111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it-IT" sz="900" b="1" dirty="0">
                <a:solidFill>
                  <a:schemeClr val="accent2"/>
                </a:solidFill>
              </a:rPr>
              <a:t>DIME- UNIGE</a:t>
            </a:r>
          </a:p>
        </p:txBody>
      </p:sp>
      <p:cxnSp>
        <p:nvCxnSpPr>
          <p:cNvPr id="10249" name="Straight Connector 13"/>
          <p:cNvCxnSpPr>
            <a:cxnSpLocks noChangeShapeType="1"/>
          </p:cNvCxnSpPr>
          <p:nvPr userDrawn="1"/>
        </p:nvCxnSpPr>
        <p:spPr bwMode="auto">
          <a:xfrm>
            <a:off x="0" y="647700"/>
            <a:ext cx="9144000" cy="1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Straight Connector 17"/>
          <p:cNvCxnSpPr/>
          <p:nvPr userDrawn="1"/>
        </p:nvCxnSpPr>
        <p:spPr bwMode="auto">
          <a:xfrm>
            <a:off x="0" y="6427788"/>
            <a:ext cx="9144000" cy="1587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52" name="Picture 1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44743"/>
            <a:ext cx="1209389" cy="555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9A2B3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0" y="1219200"/>
            <a:ext cx="9144000" cy="11808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  <a:headEnd/>
            <a:tailE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it-IT" noProof="0" dirty="0"/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2D11E982-3138-4C7B-8CC3-3ACA7AF69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1179406"/>
            <a:ext cx="8763000" cy="978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endParaRPr lang="it-IT" sz="1800" b="1" i="0" u="none" strike="noStrike" baseline="0" noProof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it-IT" sz="2400" b="1" u="none" strike="noStrike" baseline="0" noProof="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RICOSTRUZIONE DELLA FORMA DI UN CORPO DALLA SUA SCIA MEDIANTE OTTIMIZZAZIONE AD AGGIUNTO</a:t>
            </a:r>
            <a:endParaRPr lang="it-IT" sz="2400" b="1" noProof="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F82189B2-5D20-45AC-8720-364483FE46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00000"/>
            <a:ext cx="9144000" cy="2381725"/>
          </a:xfrm>
          <a:gradFill flip="none" rotWithShape="1">
            <a:gsLst>
              <a:gs pos="0">
                <a:schemeClr val="accent5">
                  <a:lumMod val="75000"/>
                  <a:tint val="66000"/>
                  <a:satMod val="160000"/>
                </a:schemeClr>
              </a:gs>
              <a:gs pos="50000">
                <a:schemeClr val="accent5">
                  <a:lumMod val="75000"/>
                  <a:tint val="44500"/>
                  <a:satMod val="160000"/>
                </a:schemeClr>
              </a:gs>
              <a:gs pos="100000">
                <a:schemeClr val="accent5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br>
              <a:rPr lang="it-IT" sz="20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UNIVERSITÀ DEGLI STUDI DI GENOVA</a:t>
            </a:r>
            <a:br>
              <a:rPr lang="it-IT" sz="20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0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SCUOLA POLITECNICA</a:t>
            </a:r>
            <a:br>
              <a:rPr lang="it-IT" sz="20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18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it-IT" sz="18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Dipartimento di Ingegneria Meccanica, Energetica, Gestionale e dei Trasporti</a:t>
            </a:r>
            <a:br>
              <a:rPr lang="it-IT" sz="18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1800" b="1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Corso di Laurea Magistrale in Ingegneria Meccanica – Energia e Aeronautica</a:t>
            </a:r>
            <a:br>
              <a:rPr lang="it-IT" sz="1800" noProof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1800" noProof="0" dirty="0">
              <a:solidFill>
                <a:schemeClr val="tx1"/>
              </a:solidFill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5D03C4C7-19CD-42A8-9B42-2E05D1D72C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6" b="100000" l="627" r="98433">
                        <a14:foregroundMark x1="16614" y1="37176" x2="16614" y2="37176"/>
                        <a14:foregroundMark x1="51097" y1="28471" x2="51097" y2="28471"/>
                        <a14:foregroundMark x1="51097" y1="22118" x2="51097" y2="22118"/>
                        <a14:foregroundMark x1="79937" y1="38118" x2="79937" y2="38118"/>
                        <a14:foregroundMark x1="80878" y1="42588" x2="80878" y2="42588"/>
                        <a14:foregroundMark x1="47649" y1="7059" x2="47649" y2="7059"/>
                        <a14:foregroundMark x1="52351" y1="7294" x2="52351" y2="7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015" y="4781725"/>
            <a:ext cx="1159970" cy="148122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8C2FF7D-FDBB-4DFC-B7F9-7E110CF11624}"/>
              </a:ext>
            </a:extLst>
          </p:cNvPr>
          <p:cNvSpPr txBox="1"/>
          <p:nvPr/>
        </p:nvSpPr>
        <p:spPr>
          <a:xfrm>
            <a:off x="610896" y="4953000"/>
            <a:ext cx="2970504" cy="1341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Relatori:</a:t>
            </a:r>
            <a:endParaRPr lang="it-IT" sz="1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Chiar.</a:t>
            </a:r>
            <a:r>
              <a:rPr lang="it-IT" sz="1400" baseline="300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Prof. Ing. Jan Oscar </a:t>
            </a:r>
            <a:r>
              <a:rPr lang="it-IT" sz="140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Pralits</a:t>
            </a:r>
            <a:endParaRPr lang="it-IT" sz="1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Chiar.</a:t>
            </a:r>
            <a:r>
              <a:rPr lang="it-IT" sz="1400" baseline="300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Prof. Ing. Joel Guerrero Rivas </a:t>
            </a:r>
          </a:p>
          <a:p>
            <a:r>
              <a:rPr lang="it-IT" sz="14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Correlatori:</a:t>
            </a:r>
            <a:endParaRPr lang="it-IT" sz="1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Ing. Eric </a:t>
            </a:r>
            <a:r>
              <a:rPr lang="it-IT" sz="140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Segalerba</a:t>
            </a:r>
            <a:endParaRPr lang="it-IT" sz="1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Ing. Tony </a:t>
            </a:r>
            <a:r>
              <a:rPr lang="it-IT" sz="1400" noProof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DiFabbio</a:t>
            </a:r>
            <a:endParaRPr lang="it-IT" sz="1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A66A012-E04F-4BF5-BE66-95492B5DF803}"/>
              </a:ext>
            </a:extLst>
          </p:cNvPr>
          <p:cNvSpPr txBox="1"/>
          <p:nvPr/>
        </p:nvSpPr>
        <p:spPr>
          <a:xfrm>
            <a:off x="6400800" y="5095625"/>
            <a:ext cx="1447800" cy="695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Candidati:</a:t>
            </a:r>
          </a:p>
          <a:p>
            <a:r>
              <a:rPr lang="it-IT" sz="1400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Filippo Anelli</a:t>
            </a:r>
          </a:p>
          <a:p>
            <a:endParaRPr lang="it-IT" sz="1400" noProof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1B17191-BE6B-12C3-E087-EDCC8793BB35}"/>
              </a:ext>
            </a:extLst>
          </p:cNvPr>
          <p:cNvSpPr txBox="1"/>
          <p:nvPr/>
        </p:nvSpPr>
        <p:spPr>
          <a:xfrm>
            <a:off x="6726621" y="220717"/>
            <a:ext cx="184731" cy="28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noProof="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Storie di convergenza a confronto</a:t>
            </a:r>
          </a:p>
        </p:txBody>
      </p:sp>
      <p:pic>
        <p:nvPicPr>
          <p:cNvPr id="3" name="Picture 2" descr="cmp_objhi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48" y="1828801"/>
            <a:ext cx="5900237" cy="35254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94612" y="2172141"/>
            <a:ext cx="2468880" cy="1483483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IPOPT su 4 posizioni tipo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Scia lontana → convergenza rapida e profonda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Scia prossima → stallo su valori alti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3B531A7-7FE9-4DC1-0DF9-4A22B0BE6101}"/>
              </a:ext>
            </a:extLst>
          </p:cNvPr>
          <p:cNvSpPr txBox="1"/>
          <p:nvPr/>
        </p:nvSpPr>
        <p:spPr>
          <a:xfrm>
            <a:off x="1066800" y="5638800"/>
            <a:ext cx="5476179" cy="28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accent1">
                    <a:lumMod val="50000"/>
                  </a:schemeClr>
                </a:solidFill>
              </a:rPr>
              <a:t>Il valore finale dell'obiettivo copre molti ordini di grandezza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FA026A32-5A72-4332-22CE-ABA946F5DBAB}"/>
              </a:ext>
            </a:extLst>
          </p:cNvPr>
          <p:cNvSpPr/>
          <p:nvPr/>
        </p:nvSpPr>
        <p:spPr bwMode="auto">
          <a:xfrm>
            <a:off x="5181600" y="3429000"/>
            <a:ext cx="381000" cy="26798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614C5F40-2565-5AF1-F0DF-F173AE80317D}"/>
              </a:ext>
            </a:extLst>
          </p:cNvPr>
          <p:cNvSpPr/>
          <p:nvPr/>
        </p:nvSpPr>
        <p:spPr bwMode="auto">
          <a:xfrm>
            <a:off x="5181600" y="3886200"/>
            <a:ext cx="381000" cy="26798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13918560-BECF-7F42-3D46-9A8810DAD457}"/>
              </a:ext>
            </a:extLst>
          </p:cNvPr>
          <p:cNvSpPr/>
          <p:nvPr/>
        </p:nvSpPr>
        <p:spPr bwMode="auto">
          <a:xfrm>
            <a:off x="4648200" y="4330020"/>
            <a:ext cx="381000" cy="26798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C6C7E29D-35DD-8A79-9E90-49DB2AECD11B}"/>
              </a:ext>
            </a:extLst>
          </p:cNvPr>
          <p:cNvSpPr/>
          <p:nvPr/>
        </p:nvSpPr>
        <p:spPr bwMode="auto">
          <a:xfrm>
            <a:off x="5681507" y="4622586"/>
            <a:ext cx="381000" cy="26798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A602C410-DEEB-A378-D97E-D16124D5BD5D}"/>
              </a:ext>
            </a:extLst>
          </p:cNvPr>
          <p:cNvSpPr/>
          <p:nvPr/>
        </p:nvSpPr>
        <p:spPr bwMode="auto">
          <a:xfrm>
            <a:off x="685800" y="5620852"/>
            <a:ext cx="381000" cy="267985"/>
          </a:xfrm>
          <a:prstGeom prst="ellipse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Effetto della posizione dei probes</a:t>
            </a:r>
          </a:p>
        </p:txBody>
      </p:sp>
      <p:pic>
        <p:nvPicPr>
          <p:cNvPr id="3" name="Picture 2" descr="cmp_rmse_position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440" y="1575578"/>
            <a:ext cx="6532960" cy="34536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9600" y="5105400"/>
            <a:ext cx="7391400" cy="1006429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Esiste una posizione ottimale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Scia prossima [1.5,3]: errore massimo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Ottimo alla finestra [6,9]: </a:t>
            </a:r>
            <a:r>
              <a:rPr lang="it-IT" sz="1500" b="1" noProof="0" dirty="0">
                <a:solidFill>
                  <a:srgbClr val="2C7D2C"/>
                </a:solidFill>
              </a:rPr>
              <a:t>RMSE = 0.0051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Troppo lontano (fondo dominio): l'errore risale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Disaccoppiamento obiettivo ↔ accuratezza</a:t>
            </a:r>
          </a:p>
        </p:txBody>
      </p:sp>
      <p:pic>
        <p:nvPicPr>
          <p:cNvPr id="3" name="Picture 2" descr="cmp_rmse_ffin_posizionen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800" y="1729541"/>
            <a:ext cx="6048400" cy="3398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71600" y="5235652"/>
            <a:ext cx="7086600" cy="744819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Un obiettivo basso NON garantisce una forma accurata: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Al crescere della distanza </a:t>
            </a:r>
            <a:r>
              <a:rPr lang="it-IT" sz="1500" b="0" noProof="0" dirty="0" err="1">
                <a:solidFill>
                  <a:srgbClr val="2B2B2B"/>
                </a:solidFill>
              </a:rPr>
              <a:t>f_fin</a:t>
            </a:r>
            <a:r>
              <a:rPr lang="it-IT" sz="1500" b="0" noProof="0" dirty="0">
                <a:solidFill>
                  <a:srgbClr val="2B2B2B"/>
                </a:solidFill>
              </a:rPr>
              <a:t> cala, ma l'RMSE ha un minimo intermedio!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Conta il contenuto informativo della scia, non il valore di f.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Effetto del numero di probes</a:t>
            </a:r>
          </a:p>
        </p:txBody>
      </p:sp>
      <p:pic>
        <p:nvPicPr>
          <p:cNvPr id="3" name="Picture 2" descr="cmp_rmse_grigli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951" y="1981200"/>
            <a:ext cx="5760720" cy="36994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41111" y="2255520"/>
            <a:ext cx="2468880" cy="1929759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Più probes → minore errore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Da 60 (4×15) a 225 (15×15) sensori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dirty="0">
                <a:solidFill>
                  <a:srgbClr val="2B2B2B"/>
                </a:solidFill>
              </a:rPr>
              <a:t>L</a:t>
            </a:r>
            <a:r>
              <a:rPr lang="it-IT" sz="1500" b="0" noProof="0" dirty="0">
                <a:solidFill>
                  <a:srgbClr val="2B2B2B"/>
                </a:solidFill>
              </a:rPr>
              <a:t>a posizione pesa più del numero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Scia lontana con pochi probes batte scia vicina con molti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Instabilità nella scia prossima</a:t>
            </a:r>
          </a:p>
        </p:txBody>
      </p:sp>
      <p:pic>
        <p:nvPicPr>
          <p:cNvPr id="3" name="Picture 2" descr="adjoint_field_1p5-3_2com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980" y="3530741"/>
            <a:ext cx="4555551" cy="24090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2386" y="6074796"/>
            <a:ext cx="8405854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Probes [1.5,3] dentro la regione di ricircolo (sx) – Informazione campo di velocità dell’aggiunto (dx)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758828"/>
            <a:ext cx="8092440" cy="1529650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Perché fallisce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I probe cadono nella bolla di ricircolo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 err="1">
                <a:solidFill>
                  <a:srgbClr val="2B2B2B"/>
                </a:solidFill>
              </a:rPr>
              <a:t>U_ref</a:t>
            </a:r>
            <a:r>
              <a:rPr lang="it-IT" sz="1500" b="0" noProof="0" dirty="0">
                <a:solidFill>
                  <a:srgbClr val="2B2B2B"/>
                </a:solidFill>
              </a:rPr>
              <a:t> → 0: il termine 1/</a:t>
            </a:r>
            <a:r>
              <a:rPr lang="it-IT" sz="1500" b="0" noProof="0" dirty="0" err="1">
                <a:solidFill>
                  <a:srgbClr val="2B2B2B"/>
                </a:solidFill>
              </a:rPr>
              <a:t>U_ref</a:t>
            </a:r>
            <a:r>
              <a:rPr lang="it-IT" sz="1500" b="0" noProof="0" dirty="0">
                <a:solidFill>
                  <a:srgbClr val="2B2B2B"/>
                </a:solidFill>
              </a:rPr>
              <a:t> diverge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L'errore relativo esplode, il gradiente perde senso fisico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Esito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/>
              <a:t>Convergenza instabile, RMSE elevato (0.091)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B93CBB9-AACE-BDDA-3AF5-EA8D1C1CD4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2" y="3526945"/>
            <a:ext cx="4397011" cy="2412859"/>
          </a:xfrm>
          <a:prstGeom prst="rect">
            <a:avLst/>
          </a:prstGeom>
        </p:spPr>
      </p:pic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380549C5-684B-5824-5982-100747F7FD78}"/>
              </a:ext>
            </a:extLst>
          </p:cNvPr>
          <p:cNvSpPr/>
          <p:nvPr/>
        </p:nvSpPr>
        <p:spPr bwMode="auto">
          <a:xfrm>
            <a:off x="1676400" y="4378525"/>
            <a:ext cx="1066800" cy="709698"/>
          </a:xfrm>
          <a:custGeom>
            <a:avLst/>
            <a:gdLst>
              <a:gd name="csX0" fmla="*/ 0 w 368913"/>
              <a:gd name="csY0" fmla="*/ 25476 h 247494"/>
              <a:gd name="csX1" fmla="*/ 58420 w 368913"/>
              <a:gd name="csY1" fmla="*/ 5156 h 247494"/>
              <a:gd name="csX2" fmla="*/ 119380 w 368913"/>
              <a:gd name="csY2" fmla="*/ 76 h 247494"/>
              <a:gd name="csX3" fmla="*/ 208280 w 368913"/>
              <a:gd name="csY3" fmla="*/ 7696 h 247494"/>
              <a:gd name="csX4" fmla="*/ 342900 w 368913"/>
              <a:gd name="csY4" fmla="*/ 53416 h 247494"/>
              <a:gd name="csX5" fmla="*/ 368300 w 368913"/>
              <a:gd name="csY5" fmla="*/ 124536 h 247494"/>
              <a:gd name="csX6" fmla="*/ 353060 w 368913"/>
              <a:gd name="csY6" fmla="*/ 170256 h 247494"/>
              <a:gd name="csX7" fmla="*/ 271780 w 368913"/>
              <a:gd name="csY7" fmla="*/ 215976 h 247494"/>
              <a:gd name="csX8" fmla="*/ 144780 w 368913"/>
              <a:gd name="csY8" fmla="*/ 246456 h 247494"/>
              <a:gd name="csX9" fmla="*/ 60960 w 368913"/>
              <a:gd name="csY9" fmla="*/ 238836 h 247494"/>
              <a:gd name="csX10" fmla="*/ 7620 w 368913"/>
              <a:gd name="csY10" fmla="*/ 223596 h 2474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368913" h="247494">
                <a:moveTo>
                  <a:pt x="0" y="25476"/>
                </a:moveTo>
                <a:cubicBezTo>
                  <a:pt x="19261" y="17432"/>
                  <a:pt x="38523" y="9389"/>
                  <a:pt x="58420" y="5156"/>
                </a:cubicBezTo>
                <a:cubicBezTo>
                  <a:pt x="78317" y="923"/>
                  <a:pt x="94403" y="-347"/>
                  <a:pt x="119380" y="76"/>
                </a:cubicBezTo>
                <a:cubicBezTo>
                  <a:pt x="144357" y="499"/>
                  <a:pt x="171027" y="-1194"/>
                  <a:pt x="208280" y="7696"/>
                </a:cubicBezTo>
                <a:cubicBezTo>
                  <a:pt x="245533" y="16586"/>
                  <a:pt x="316230" y="33943"/>
                  <a:pt x="342900" y="53416"/>
                </a:cubicBezTo>
                <a:cubicBezTo>
                  <a:pt x="369570" y="72889"/>
                  <a:pt x="366607" y="105063"/>
                  <a:pt x="368300" y="124536"/>
                </a:cubicBezTo>
                <a:cubicBezTo>
                  <a:pt x="369993" y="144009"/>
                  <a:pt x="369147" y="155016"/>
                  <a:pt x="353060" y="170256"/>
                </a:cubicBezTo>
                <a:cubicBezTo>
                  <a:pt x="336973" y="185496"/>
                  <a:pt x="306493" y="203276"/>
                  <a:pt x="271780" y="215976"/>
                </a:cubicBezTo>
                <a:cubicBezTo>
                  <a:pt x="237067" y="228676"/>
                  <a:pt x="179917" y="242646"/>
                  <a:pt x="144780" y="246456"/>
                </a:cubicBezTo>
                <a:cubicBezTo>
                  <a:pt x="109643" y="250266"/>
                  <a:pt x="83820" y="242646"/>
                  <a:pt x="60960" y="238836"/>
                </a:cubicBezTo>
                <a:cubicBezTo>
                  <a:pt x="38100" y="235026"/>
                  <a:pt x="22860" y="229311"/>
                  <a:pt x="7620" y="223596"/>
                </a:cubicBezTo>
              </a:path>
            </a:pathLst>
          </a:custGeom>
          <a:ln w="1905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6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Sensibilità al Reynolds e alla densità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48400" y="2514600"/>
            <a:ext cx="2743200" cy="163737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Numero di Reynolds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Re maggiore → scia più strutturata e informativa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Re=40 migliore di Re=20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Densità dei probes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Infittire la griglia dimezza l'errore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CAC68CC-5EF5-3984-167F-CCF71260D9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17" y="1981200"/>
            <a:ext cx="5800570" cy="364812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Funzione obiettivo: </a:t>
            </a:r>
            <a:r>
              <a:rPr lang="it-IT" sz="2800" b="1" noProof="0" dirty="0" err="1"/>
              <a:t>Variance</a:t>
            </a:r>
            <a:r>
              <a:rPr lang="it-IT" sz="2800" b="1" noProof="0" dirty="0"/>
              <a:t> vs </a:t>
            </a:r>
            <a:r>
              <a:rPr lang="it-IT" sz="2800" b="1" noProof="0" dirty="0" err="1"/>
              <a:t>VarianceScaled</a:t>
            </a:r>
            <a:endParaRPr lang="it-IT" sz="2800" b="1" noProof="0" dirty="0"/>
          </a:p>
        </p:txBody>
      </p:sp>
      <p:pic>
        <p:nvPicPr>
          <p:cNvPr id="3" name="Picture 2" descr="cmp_variance_scaled_b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00" y="1727745"/>
            <a:ext cx="5867400" cy="3311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36420" y="5174270"/>
            <a:ext cx="5669280" cy="1006429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 err="1">
                <a:solidFill>
                  <a:srgbClr val="333399"/>
                </a:solidFill>
              </a:rPr>
              <a:t>VarianceScaled</a:t>
            </a:r>
            <a:r>
              <a:rPr lang="it-IT" sz="1500" b="1" noProof="0" dirty="0">
                <a:solidFill>
                  <a:srgbClr val="333399"/>
                </a:solidFill>
              </a:rPr>
              <a:t> sempre superiore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Riduzione RMSE del 45-60% sui tre casi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La normalizzazione ribalta il peso della componente v</a:t>
            </a:r>
          </a:p>
          <a:p>
            <a:pPr marL="310896" lvl="1">
              <a:spcBef>
                <a:spcPts val="0"/>
              </a:spcBef>
              <a:spcAft>
                <a:spcPts val="600"/>
              </a:spcAft>
            </a:pPr>
            <a:r>
              <a:rPr lang="it-IT" sz="1500" dirty="0">
                <a:solidFill>
                  <a:srgbClr val="2B2B2B"/>
                </a:solidFill>
              </a:rPr>
              <a:t>→ </a:t>
            </a:r>
            <a:r>
              <a:rPr lang="it-IT" sz="1500" b="0" noProof="0" dirty="0">
                <a:solidFill>
                  <a:srgbClr val="008080"/>
                </a:solidFill>
              </a:rPr>
              <a:t>Scelta adottata come standard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Casi estremi: probe lontanissime e colonna singola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2788" y="2209800"/>
            <a:ext cx="8275320" cy="1088503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Identificabilità: anche configurazioni minime ricostruiscono la forma</a:t>
            </a:r>
          </a:p>
          <a:p>
            <a:pPr marL="512064" lvl="1" indent="-201168" algn="l">
              <a:spcBef>
                <a:spcPts val="0"/>
              </a:spcBef>
              <a:spcAft>
                <a:spcPts val="5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Una singola colonna di probe a 6R: RMSE 0.025; probe a [21,24] e [24,27]R (fondo dominio) restano efficaci</a:t>
            </a:r>
          </a:p>
          <a:p>
            <a:pPr marL="512064" lvl="1" indent="-201168" algn="l">
              <a:spcBef>
                <a:spcPts val="0"/>
              </a:spcBef>
              <a:spcAft>
                <a:spcPts val="5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555555"/>
                </a:solidFill>
              </a:rPr>
              <a:t>Caveat inverse crime: dati sintetici dallo stesso solutore → risultati estremi come limite superiore di prestazione</a:t>
            </a:r>
          </a:p>
        </p:txBody>
      </p:sp>
      <p:pic>
        <p:nvPicPr>
          <p:cNvPr id="4" name="Picture 3" descr="comparison_oneprobe_6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520440"/>
            <a:ext cx="2637488" cy="23814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5870448"/>
            <a:ext cx="27432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Colonna singola @6R</a:t>
            </a:r>
          </a:p>
        </p:txBody>
      </p:sp>
      <p:pic>
        <p:nvPicPr>
          <p:cNvPr id="6" name="Picture 5" descr="comparison_probes21_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5657" y="3520440"/>
            <a:ext cx="2638379" cy="23814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46120" y="5870448"/>
            <a:ext cx="27432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Probe [21,24]R</a:t>
            </a:r>
          </a:p>
        </p:txBody>
      </p:sp>
      <p:pic>
        <p:nvPicPr>
          <p:cNvPr id="8" name="Picture 7" descr="comparison_probes24_27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4577" y="3520440"/>
            <a:ext cx="2638379" cy="23814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35040" y="5870448"/>
            <a:ext cx="27432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Probe [24,27]R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Panoramica dei 19 casi</a:t>
            </a:r>
          </a:p>
        </p:txBody>
      </p:sp>
      <p:pic>
        <p:nvPicPr>
          <p:cNvPr id="3" name="Picture 2" descr="cmp_all19_rmse_so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627632"/>
            <a:ext cx="7038393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Sintesi e linee guida di progetto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517799"/>
              </p:ext>
            </p:extLst>
          </p:nvPr>
        </p:nvGraphicFramePr>
        <p:xfrm>
          <a:off x="502920" y="1737360"/>
          <a:ext cx="512064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770">
                <a:tc>
                  <a:txBody>
                    <a:bodyPr/>
                    <a:lstStyle/>
                    <a:p>
                      <a:r>
                        <a:rPr lang="it-IT" sz="1100" b="1" noProof="0" dirty="0">
                          <a:solidFill>
                            <a:srgbClr val="FFFFFF"/>
                          </a:solidFill>
                        </a:rPr>
                        <a:t>Configurazione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noProof="0" dirty="0">
                          <a:solidFill>
                            <a:srgbClr val="FFFFFF"/>
                          </a:solidFill>
                        </a:rPr>
                        <a:t>RMSE /R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noProof="0" dirty="0">
                          <a:solidFill>
                            <a:srgbClr val="FFFFFF"/>
                          </a:solidFill>
                        </a:rPr>
                        <a:t>Nota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b="1" noProof="0" dirty="0">
                          <a:solidFill>
                            <a:srgbClr val="2C7D2C"/>
                          </a:solidFill>
                        </a:rPr>
                        <a:t>Probes [6,9] — </a:t>
                      </a:r>
                      <a:r>
                        <a:rPr lang="it-IT" sz="1050" b="1" noProof="0" dirty="0" err="1">
                          <a:solidFill>
                            <a:srgbClr val="2C7D2C"/>
                          </a:solidFill>
                        </a:rPr>
                        <a:t>VarianceScaled</a:t>
                      </a:r>
                      <a:endParaRPr lang="it-IT" sz="1050" b="1" noProof="0" dirty="0">
                        <a:solidFill>
                          <a:srgbClr val="2C7D2C"/>
                        </a:solidFill>
                      </a:endParaRP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1" noProof="0" dirty="0">
                          <a:solidFill>
                            <a:srgbClr val="2C7D2C"/>
                          </a:solidFill>
                        </a:rPr>
                        <a:t>0.0051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b="1" noProof="0" dirty="0">
                          <a:solidFill>
                            <a:srgbClr val="2C7D2C"/>
                          </a:solidFill>
                        </a:rPr>
                        <a:t>ottimo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Ellisse sottile [6,9]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0.0117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robusto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Probes [6,7.5]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0.0130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pochi probe, ottimo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Probes [3,6]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0.0166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scia intermedia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Probes [21,24] (fondo dominio)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0.0248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lontano ma valido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Colonna singola @6R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0.0251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identificabilità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770"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Probes [1.5,3] (scia prossima)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0.0906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050" noProof="0" dirty="0">
                          <a:solidFill>
                            <a:srgbClr val="2B2B2B"/>
                          </a:solidFill>
                        </a:rPr>
                        <a:t>instabile</a:t>
                      </a:r>
                    </a:p>
                  </a:txBody>
                  <a:tcPr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06440" y="1828800"/>
            <a:ext cx="2971800" cy="2006703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Linee guida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Osservare la scia lontana, oltre la bolla di ricircolo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Usare </a:t>
            </a:r>
            <a:r>
              <a:rPr lang="it-IT" sz="1500" b="0" noProof="0" dirty="0" err="1">
                <a:solidFill>
                  <a:srgbClr val="2B2B2B"/>
                </a:solidFill>
              </a:rPr>
              <a:t>VarianceScaled</a:t>
            </a:r>
            <a:endParaRPr lang="it-IT" sz="1500" b="0" noProof="0" dirty="0">
              <a:solidFill>
                <a:srgbClr val="2B2B2B"/>
              </a:solidFill>
            </a:endParaRP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Privilegiare la posizione informativa alla quantità di dati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Re più alto = scia più ricca di informazione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L'idea: leggere la forma nella scia</a:t>
            </a:r>
          </a:p>
        </p:txBody>
      </p:sp>
      <p:pic>
        <p:nvPicPr>
          <p:cNvPr id="3" name="Picture 2" descr="bear_paws_sno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6702" y="2073488"/>
            <a:ext cx="4069080" cy="27110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06702" y="4953848"/>
            <a:ext cx="406908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Impronte nella neve: dalla traccia si risale all'animale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462" y="2073488"/>
            <a:ext cx="4023360" cy="2868478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Un'analogia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Dalle impronte nella neve si risale a chi le ha lasciate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In aerodinamica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La scia è la “firma” lasciata dal corpo nel fluido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Misurabile senza contatto con la PIV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L'obiettivo di questa tesi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Ricostruire la forma del corpo dalla sua scia…</a:t>
            </a:r>
          </a:p>
          <a:p>
            <a:pPr marL="310896" lvl="1" algn="l">
              <a:spcBef>
                <a:spcPts val="0"/>
              </a:spcBef>
              <a:spcAft>
                <a:spcPts val="600"/>
              </a:spcAft>
            </a:pPr>
            <a:r>
              <a:rPr lang="it-IT" sz="1500" b="0" noProof="0" dirty="0">
                <a:solidFill>
                  <a:srgbClr val="2B2B2B"/>
                </a:solidFill>
              </a:rPr>
              <a:t>   …un problema mal posto: soluzione non    </a:t>
            </a:r>
          </a:p>
          <a:p>
            <a:pPr marL="310896" lvl="1" algn="l">
              <a:spcBef>
                <a:spcPts val="0"/>
              </a:spcBef>
              <a:spcAft>
                <a:spcPts val="600"/>
              </a:spcAft>
            </a:pPr>
            <a:r>
              <a:rPr lang="it-IT" sz="1500" dirty="0">
                <a:solidFill>
                  <a:srgbClr val="2B2B2B"/>
                </a:solidFill>
              </a:rPr>
              <a:t>    </a:t>
            </a:r>
            <a:r>
              <a:rPr lang="it-IT" sz="1500" b="0" noProof="0" dirty="0">
                <a:solidFill>
                  <a:srgbClr val="2B2B2B"/>
                </a:solidFill>
              </a:rPr>
              <a:t>unica e sensibile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400" b="1" noProof="0" dirty="0"/>
              <a:t>Risultati dell'inverse design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noProof="0" dirty="0"/>
              <a:t>Caso di riferimento: finestra [6,9]R — la configurazione ottimale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Convergenza e ricostruzione geometrica</a:t>
            </a:r>
          </a:p>
        </p:txBody>
      </p:sp>
      <p:pic>
        <p:nvPicPr>
          <p:cNvPr id="3" name="Picture 2" descr="geoerr_probes6_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65" y="2049984"/>
            <a:ext cx="8847469" cy="29272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3366" y="5334000"/>
            <a:ext cx="8337265" cy="693523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2C7D2C"/>
                </a:solidFill>
              </a:rPr>
              <a:t>Forma ricostruita quasi indistinguibile dal cilindro target: RMSE = 0.0051, Max = 0.0122</a:t>
            </a:r>
          </a:p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endParaRPr lang="it-IT" sz="1500" b="1" noProof="0" dirty="0">
              <a:solidFill>
                <a:srgbClr val="2C7D2C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Errore residuo a 4 lobi: firma della parametrizzazione FFD (5 DV), non del metodo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C396C4-B15F-9CC4-9DE9-56B9D9CEF611}"/>
              </a:ext>
            </a:extLst>
          </p:cNvPr>
          <p:cNvSpPr txBox="1"/>
          <p:nvPr/>
        </p:nvSpPr>
        <p:spPr>
          <a:xfrm>
            <a:off x="2971800" y="1792712"/>
            <a:ext cx="2728632" cy="2400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i="1" noProof="0" dirty="0"/>
              <a:t>Caso Ottimale, griglia di Probes [6;9]: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Ricostruzione in evoluzione — caso [6,9]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900" y="5269092"/>
            <a:ext cx="76962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Deformazione FFD dall'ellisse al cilindro, guidata dal gradiente aggiunto (sx) – Storia della funzione obiettivo (dx)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09196C9-7FEE-3B43-3AA8-5E918F6E87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499" y="1972053"/>
            <a:ext cx="4260280" cy="3124205"/>
          </a:xfrm>
          <a:prstGeom prst="rect">
            <a:avLst/>
          </a:prstGeom>
        </p:spPr>
      </p:pic>
      <p:pic>
        <p:nvPicPr>
          <p:cNvPr id="7" name="ellipse69_2">
            <a:hlinkClick r:id="" action="ppaction://media"/>
            <a:extLst>
              <a:ext uri="{FF2B5EF4-FFF2-40B4-BE49-F238E27FC236}">
                <a16:creationId xmlns:a16="http://schemas.microsoft.com/office/drawing/2014/main" id="{1AE9EE6E-8CBC-0979-C282-0E02EEE87C4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27500" t="17407" r="27500" b="15926"/>
          <a:stretch>
            <a:fillRect/>
          </a:stretch>
        </p:blipFill>
        <p:spPr>
          <a:xfrm>
            <a:off x="731514" y="1932426"/>
            <a:ext cx="3749046" cy="31242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Il campo aggiunto e la struttura della sensibilità</a:t>
            </a:r>
          </a:p>
        </p:txBody>
      </p:sp>
      <p:pic>
        <p:nvPicPr>
          <p:cNvPr id="3" name="Picture 2" descr="adjoint_field_6-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52600"/>
            <a:ext cx="4114800" cy="21326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65960" y="4018829"/>
            <a:ext cx="521208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Magnitudine del campo aggiunto di Velocità: confronto probe a valle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6780" y="4419600"/>
            <a:ext cx="7330440" cy="1452705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Dove la scia “informa” la forma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Il campo aggiunto propaga la sensibilità dai probe verso il corpo</a:t>
            </a:r>
          </a:p>
          <a:p>
            <a:pPr marL="512064" lvl="1" indent="-201168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it-IT" sz="1500" b="1" dirty="0">
                <a:solidFill>
                  <a:schemeClr val="accent1">
                    <a:lumMod val="50000"/>
                  </a:schemeClr>
                </a:solidFill>
              </a:rPr>
              <a:t>scia prossima</a:t>
            </a:r>
            <a:r>
              <a:rPr lang="it-IT" sz="1500" dirty="0">
                <a:solidFill>
                  <a:schemeClr val="accent1">
                    <a:lumMod val="50000"/>
                  </a:schemeClr>
                </a:solidFill>
              </a:rPr>
              <a:t> ha un campo aggiunto </a:t>
            </a:r>
            <a:r>
              <a:rPr lang="it-IT" sz="1500" b="1" dirty="0">
                <a:solidFill>
                  <a:schemeClr val="accent1">
                    <a:lumMod val="50000"/>
                  </a:schemeClr>
                </a:solidFill>
              </a:rPr>
              <a:t>~500× più intenso</a:t>
            </a:r>
            <a:r>
              <a:rPr lang="it-IT" sz="1500" dirty="0">
                <a:solidFill>
                  <a:schemeClr val="accent1">
                    <a:lumMod val="50000"/>
                  </a:schemeClr>
                </a:solidFill>
              </a:rPr>
              <a:t>, ma concentrato e patologico</a:t>
            </a:r>
          </a:p>
          <a:p>
            <a:pPr marL="512064" lvl="1" indent="-201168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it-IT" sz="1500" b="1" dirty="0">
                <a:solidFill>
                  <a:schemeClr val="accent1">
                    <a:lumMod val="50000"/>
                  </a:schemeClr>
                </a:solidFill>
              </a:rPr>
              <a:t>scia lontana</a:t>
            </a:r>
            <a:r>
              <a:rPr lang="it-IT" sz="1500" dirty="0">
                <a:solidFill>
                  <a:schemeClr val="accent1">
                    <a:lumMod val="50000"/>
                  </a:schemeClr>
                </a:solidFill>
              </a:rPr>
              <a:t> (mostrata) è </a:t>
            </a:r>
            <a:r>
              <a:rPr lang="it-IT" sz="1500" b="1" dirty="0">
                <a:solidFill>
                  <a:schemeClr val="accent1">
                    <a:lumMod val="50000"/>
                  </a:schemeClr>
                </a:solidFill>
              </a:rPr>
              <a:t>debole ma regolare</a:t>
            </a:r>
            <a:r>
              <a:rPr lang="it-IT" sz="1500" dirty="0">
                <a:solidFill>
                  <a:schemeClr val="accent1">
                    <a:lumMod val="50000"/>
                  </a:schemeClr>
                </a:solidFill>
              </a:rPr>
              <a:t> → ricostruzione migliore</a:t>
            </a:r>
          </a:p>
          <a:p>
            <a:pPr marL="512064" lvl="1" indent="-201168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dirty="0">
                <a:solidFill>
                  <a:schemeClr val="accent2"/>
                </a:solidFill>
              </a:rPr>
              <a:t>Conta la regolarità della sensibilità, non l'intensità</a:t>
            </a:r>
            <a:endParaRPr lang="it-IT" sz="1500" b="0" noProof="0" dirty="0">
              <a:solidFill>
                <a:schemeClr val="accent2"/>
              </a:solidFill>
            </a:endParaRPr>
          </a:p>
        </p:txBody>
      </p:sp>
      <p:pic>
        <p:nvPicPr>
          <p:cNvPr id="7" name="Picture 2" descr="adjoint_field_1p5-3_2comp.png">
            <a:extLst>
              <a:ext uri="{FF2B5EF4-FFF2-40B4-BE49-F238E27FC236}">
                <a16:creationId xmlns:a16="http://schemas.microsoft.com/office/drawing/2014/main" id="{E9499078-5C28-AA69-2D34-79218CAED1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09" y="1752600"/>
            <a:ext cx="4032891" cy="213267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Costi computazionali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362200"/>
            <a:ext cx="2560320" cy="99104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4000" b="1" noProof="0" dirty="0">
                <a:solidFill>
                  <a:srgbClr val="333399"/>
                </a:solidFill>
              </a:rPr>
              <a:t>~9790 s</a:t>
            </a:r>
          </a:p>
          <a:p>
            <a:pPr algn="ctr"/>
            <a:r>
              <a:rPr lang="it-IT" sz="1500" noProof="0" dirty="0">
                <a:solidFill>
                  <a:srgbClr val="2B2B2B"/>
                </a:solidFill>
              </a:rPr>
              <a:t>tempo di calcolo (</a:t>
            </a:r>
            <a:r>
              <a:rPr lang="it-IT" sz="1500" noProof="0" dirty="0" err="1">
                <a:solidFill>
                  <a:srgbClr val="2B2B2B"/>
                </a:solidFill>
              </a:rPr>
              <a:t>wall</a:t>
            </a:r>
            <a:r>
              <a:rPr lang="it-IT" sz="1500" noProof="0" dirty="0">
                <a:solidFill>
                  <a:srgbClr val="2B2B2B"/>
                </a:solidFill>
              </a:rPr>
              <a:t>)
caso di riferimento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1840" y="2362200"/>
            <a:ext cx="2560320" cy="99104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4000" b="1" noProof="0" dirty="0">
                <a:solidFill>
                  <a:srgbClr val="008080"/>
                </a:solidFill>
              </a:rPr>
              <a:t>98.5%</a:t>
            </a:r>
          </a:p>
          <a:p>
            <a:pPr algn="ctr"/>
            <a:r>
              <a:rPr lang="it-IT" sz="1500" noProof="0" dirty="0">
                <a:solidFill>
                  <a:srgbClr val="2B2B2B"/>
                </a:solidFill>
              </a:rPr>
              <a:t>frazione spesa nelle
simulazioni CFD dirette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0" y="2362200"/>
            <a:ext cx="2560320" cy="99104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4000" b="1" noProof="0" dirty="0">
                <a:solidFill>
                  <a:srgbClr val="333399"/>
                </a:solidFill>
              </a:rPr>
              <a:t>37</a:t>
            </a:r>
          </a:p>
          <a:p>
            <a:pPr algn="ctr"/>
            <a:r>
              <a:rPr lang="it-IT" sz="1500" noProof="0" dirty="0">
                <a:solidFill>
                  <a:srgbClr val="2B2B2B"/>
                </a:solidFill>
              </a:rPr>
              <a:t>iterazioni IPOPT
alla convergenza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631" y="4115717"/>
            <a:ext cx="7955280" cy="107106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8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Il costo è dominato dalle valutazioni CFD (primale), non dall'aggiunto</a:t>
            </a:r>
          </a:p>
          <a:p>
            <a:pPr marL="256032" indent="-201168" algn="l">
              <a:spcBef>
                <a:spcPts val="0"/>
              </a:spcBef>
              <a:spcAft>
                <a:spcPts val="8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L'aggiunto </a:t>
            </a:r>
            <a:r>
              <a:rPr lang="it-IT" sz="1500" b="0" noProof="0" dirty="0" err="1">
                <a:solidFill>
                  <a:srgbClr val="2B2B2B"/>
                </a:solidFill>
              </a:rPr>
              <a:t>matrix</a:t>
            </a:r>
            <a:r>
              <a:rPr lang="it-IT" sz="1500" b="0" noProof="0" dirty="0">
                <a:solidFill>
                  <a:srgbClr val="2B2B2B"/>
                </a:solidFill>
              </a:rPr>
              <a:t>-free fornisce il gradiente completo a costo di ~una soluzione aggiuntiva</a:t>
            </a:r>
          </a:p>
          <a:p>
            <a:pPr marL="256032" indent="-201168" algn="l">
              <a:spcBef>
                <a:spcPts val="0"/>
              </a:spcBef>
              <a:spcAft>
                <a:spcPts val="800"/>
              </a:spcAft>
              <a:buFont typeface="Arial"/>
              <a:buChar char="●"/>
            </a:pPr>
            <a:endParaRPr lang="it-IT" sz="1400" b="0" noProof="0" dirty="0">
              <a:solidFill>
                <a:srgbClr val="2B2B2B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8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008080"/>
                </a:solidFill>
              </a:rPr>
              <a:t>Metodo scalabile: il costo non cresce col numero di variabili di progetto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Estensione: profilo alare NACA (turbolento)</a:t>
            </a:r>
          </a:p>
        </p:txBody>
      </p:sp>
      <p:pic>
        <p:nvPicPr>
          <p:cNvPr id="3" name="Picture 2" descr="cap8_ffdn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097" y="1775327"/>
            <a:ext cx="4786606" cy="1184143"/>
          </a:xfrm>
          <a:prstGeom prst="rect">
            <a:avLst/>
          </a:prstGeom>
        </p:spPr>
      </p:pic>
      <p:pic>
        <p:nvPicPr>
          <p:cNvPr id="4" name="Picture 3" descr="cap8_img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" y="3659769"/>
            <a:ext cx="6934200" cy="23948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6158087"/>
            <a:ext cx="41148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Finestre di probes nella scia (sotto)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6351" y="1759762"/>
            <a:ext cx="3931920" cy="1822037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Dal corpo tozzo al profilo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Ricostruzione di un profilo NACA in regime turbolento (RANS)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FFD 5×2 con DV in spessore/camber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Finestre di osservazione traslate a valle nella scia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Stessa metodologia, stesso obiettivo </a:t>
            </a:r>
            <a:r>
              <a:rPr lang="it-IT" sz="1500" b="0" noProof="0" dirty="0" err="1">
                <a:solidFill>
                  <a:srgbClr val="008080"/>
                </a:solidFill>
              </a:rPr>
              <a:t>VarianceScaled</a:t>
            </a:r>
            <a:endParaRPr lang="it-IT" sz="1500" b="0" noProof="0" dirty="0">
              <a:solidFill>
                <a:srgbClr val="008080"/>
              </a:solidFill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159710F6-2A5C-F185-16B5-95C6F4A8154D}"/>
              </a:ext>
            </a:extLst>
          </p:cNvPr>
          <p:cNvSpPr txBox="1"/>
          <p:nvPr/>
        </p:nvSpPr>
        <p:spPr>
          <a:xfrm>
            <a:off x="5410200" y="2970605"/>
            <a:ext cx="28956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Griglia di </a:t>
            </a:r>
            <a:r>
              <a:rPr lang="it-IT" sz="1200" i="1" noProof="0" dirty="0" err="1">
                <a:solidFill>
                  <a:srgbClr val="555555"/>
                </a:solidFill>
              </a:rPr>
              <a:t>FFDs</a:t>
            </a:r>
            <a:r>
              <a:rPr lang="it-IT" sz="1200" i="1" noProof="0" dirty="0">
                <a:solidFill>
                  <a:srgbClr val="555555"/>
                </a:solidFill>
              </a:rPr>
              <a:t> attorno al profilo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Profilo alare: risultati</a:t>
            </a:r>
          </a:p>
        </p:txBody>
      </p:sp>
      <p:pic>
        <p:nvPicPr>
          <p:cNvPr id="3" name="Picture 2" descr="cap8_img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8" y="1621339"/>
            <a:ext cx="4407801" cy="15974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520" y="3470017"/>
            <a:ext cx="4160520" cy="3693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NACA0008 → W1 vicina  (L₂=3.11×10⁻³)  </a:t>
            </a:r>
          </a:p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serve ispessimento</a:t>
            </a:r>
          </a:p>
        </p:txBody>
      </p:sp>
      <p:pic>
        <p:nvPicPr>
          <p:cNvPr id="5" name="Picture 4" descr="cap8_img1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9070" y="1504853"/>
            <a:ext cx="4404410" cy="18831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69069" y="3470017"/>
            <a:ext cx="4404411" cy="3693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NACA0015 → W2 intermedia  (L₂=3.08×10⁻³) </a:t>
            </a:r>
          </a:p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serve assottigliamento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340" y="4090543"/>
            <a:ext cx="8275320" cy="2204193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Ricostruzione riuscita: entrambi i profili simmetrici recuperano il target NACA0012 (~3×10⁻³)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008080"/>
                </a:solidFill>
              </a:rPr>
              <a:t>La finestra ottimale NON è sempre la più lontana: dipende dalla direzione di deformazione richiesta</a:t>
            </a:r>
          </a:p>
          <a:p>
            <a:pPr marL="512064" lvl="1" indent="-201168" algn="l">
              <a:spcBef>
                <a:spcPts val="0"/>
              </a:spcBef>
              <a:spcAft>
                <a:spcPts val="5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vicina (W1) per ispessire il profilo sottile 0008; intermedia (W2) per assottigliare il profilo spesso 0015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endParaRPr lang="it-IT" sz="1500" b="0" noProof="0" dirty="0">
              <a:solidFill>
                <a:srgbClr val="555555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555555"/>
                </a:solidFill>
              </a:rPr>
              <a:t>NACA2412 (con camber) non recupera in nessuna finestra: limite di ottimizzazione, non di osservabilità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Metodologia comunque trasferibile al regime turbolento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Profilo alare: panoramica dei 9 casi</a:t>
            </a:r>
          </a:p>
        </p:txBody>
      </p:sp>
      <p:pic>
        <p:nvPicPr>
          <p:cNvPr id="3" name="Picture 2" descr="cmp_naca9_L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81" y="1783080"/>
            <a:ext cx="7166079" cy="423672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Conclusioni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4360" y="2057400"/>
            <a:ext cx="7955279" cy="361483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La qualità della ricostruzione è governata dal contenuto informativo della scia, non dalla quantità di dati</a:t>
            </a: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008080"/>
                </a:solidFill>
              </a:rPr>
              <a:t>La ricostruzione riesce dove scia e forma sono in corrispondenza 1:1 (mappa iniettiva e ben condizionata): il “disaccoppiamento” obiettivo–geometria ne è il sintomo</a:t>
            </a: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endParaRPr lang="it-IT" sz="1500" b="1" noProof="0" dirty="0">
              <a:solidFill>
                <a:srgbClr val="008080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Regione più utile: oltre la bolla di ricircolo, non troppo lontano ([6,9]R) dove si evita l’instabilità della bolla ma si ha una buona intensità di informazione; </a:t>
            </a: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0" noProof="0" dirty="0" err="1">
                <a:solidFill>
                  <a:srgbClr val="2B2B2B"/>
                </a:solidFill>
              </a:rPr>
              <a:t>VarianceScaled</a:t>
            </a:r>
            <a:r>
              <a:rPr lang="it-IT" sz="1500" b="0" noProof="0" dirty="0">
                <a:solidFill>
                  <a:srgbClr val="2B2B2B"/>
                </a:solidFill>
              </a:rPr>
              <a:t> migliora sistematicamente la ricostruzione (RMSE -45÷60%)</a:t>
            </a: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Su NACA la finestra ottimale dipende dalla direzione di deformazione richiesta</a:t>
            </a: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endParaRPr lang="it-IT" sz="1500" b="0" noProof="0" dirty="0">
              <a:solidFill>
                <a:srgbClr val="2B2B2B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008080"/>
                </a:solidFill>
              </a:rPr>
              <a:t>Metodologia validata anche su profilo alare in regime turbolento</a:t>
            </a:r>
          </a:p>
          <a:p>
            <a:pPr marL="256032" indent="-201168" algn="l">
              <a:spcBef>
                <a:spcPts val="0"/>
              </a:spcBef>
              <a:spcAft>
                <a:spcPts val="7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Sviluppi futuri</a:t>
            </a:r>
          </a:p>
          <a:p>
            <a:pPr marL="512064" lvl="1" indent="-201168" algn="l">
              <a:spcBef>
                <a:spcPts val="0"/>
              </a:spcBef>
              <a:spcAft>
                <a:spcPts val="7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555555"/>
                </a:solidFill>
              </a:rPr>
              <a:t>Rumore reale (PIV); arresto anticipato: plateau di f + proxy geometrico (probe di validazione); geometrie 3D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4FBA90D3-BD27-35A1-BC18-6EFD5D5F29D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871"/>
          <a:stretch>
            <a:fillRect/>
          </a:stretch>
        </p:blipFill>
        <p:spPr>
          <a:xfrm>
            <a:off x="304800" y="838200"/>
            <a:ext cx="8733277" cy="31242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A9D6B2A-9C91-71C8-C8A7-A7B9A7C39CAE}"/>
              </a:ext>
            </a:extLst>
          </p:cNvPr>
          <p:cNvSpPr txBox="1">
            <a:spLocks/>
          </p:cNvSpPr>
          <p:nvPr/>
        </p:nvSpPr>
        <p:spPr>
          <a:xfrm>
            <a:off x="609600" y="2046184"/>
            <a:ext cx="8229600" cy="5746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it-IT" sz="3600" b="1" kern="0" noProof="0" dirty="0"/>
              <a:t>Grazie per l'attenzione</a:t>
            </a:r>
            <a:endParaRPr lang="it-IT" sz="2000" kern="0" noProof="0" dirty="0">
              <a:solidFill>
                <a:srgbClr val="555555"/>
              </a:solidFill>
            </a:endParaRP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FFA15B9-6D87-46CC-666B-A5A5C771EA2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1"/>
          <a:stretch>
            <a:fillRect/>
          </a:stretch>
        </p:blipFill>
        <p:spPr>
          <a:xfrm>
            <a:off x="243834" y="3962400"/>
            <a:ext cx="8855207" cy="23812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Obiettivi e struttura della tesi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783080"/>
            <a:ext cx="8046720" cy="1005840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l"/>
            <a:r>
              <a:rPr lang="it-IT" sz="1600" noProof="0" dirty="0">
                <a:solidFill>
                  <a:srgbClr val="2B2B2B"/>
                </a:solidFill>
              </a:rPr>
              <a:t>Sviluppare e caratterizzare un metodo di inverse design basato sull'aggiunto discreto, in due fasi complementari: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2412" y="2514600"/>
            <a:ext cx="3999587" cy="3236784"/>
          </a:xfrm>
          <a:prstGeom prst="rect">
            <a:avLst/>
          </a:prstGeom>
          <a:solidFill>
            <a:srgbClr val="F2F6F7"/>
          </a:solidFill>
          <a:ln w="15875">
            <a:solidFill>
              <a:srgbClr val="333399"/>
            </a:solidFill>
          </a:ln>
        </p:spPr>
        <p:txBody>
          <a:bodyPr wrap="square" lIns="45720" tIns="18288" rIns="45720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lang="it-IT" sz="1700" b="1" noProof="0" dirty="0">
                <a:solidFill>
                  <a:srgbClr val="333399"/>
                </a:solidFill>
              </a:rPr>
              <a:t>Fase 1: Corpo tozzo (laminare)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•  Deformazione ellisse → cilindro, Re = 40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•  </a:t>
            </a:r>
            <a:r>
              <a:rPr lang="it-IT" sz="1500" b="1" noProof="0" dirty="0">
                <a:solidFill>
                  <a:srgbClr val="2B2B2B"/>
                </a:solidFill>
              </a:rPr>
              <a:t>Studio parametrico sistematico</a:t>
            </a:r>
            <a:r>
              <a:rPr lang="it-IT" sz="1500" noProof="0" dirty="0">
                <a:solidFill>
                  <a:srgbClr val="2B2B2B"/>
                </a:solidFill>
              </a:rPr>
              <a:t>: 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      1)posizione, numero e densità dei probes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      2)funzione obiettivo e numero di Reynolds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•  19 casi, fulcro della tesi</a:t>
            </a: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32933" y="2514600"/>
            <a:ext cx="3886200" cy="2862322"/>
          </a:xfrm>
          <a:prstGeom prst="rect">
            <a:avLst/>
          </a:prstGeom>
          <a:solidFill>
            <a:srgbClr val="F2F6F7"/>
          </a:solidFill>
          <a:ln w="15875">
            <a:solidFill>
              <a:srgbClr val="008080"/>
            </a:solidFill>
          </a:ln>
        </p:spPr>
        <p:txBody>
          <a:bodyPr wrap="square" lIns="45720" tIns="18288" rIns="45720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lang="it-IT" sz="1700" b="1" noProof="0" dirty="0">
                <a:solidFill>
                  <a:srgbClr val="008080"/>
                </a:solidFill>
              </a:rPr>
              <a:t>Fase 2: Profilo alare (turbolento)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•  Ricostruzione di un profilo NACA</a:t>
            </a:r>
          </a:p>
          <a:p>
            <a:pPr algn="l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•  Regime turbolento (RANS) a Re = 50000</a:t>
            </a:r>
          </a:p>
          <a:p>
            <a:pPr algn="ctr">
              <a:spcAft>
                <a:spcPts val="400"/>
              </a:spcAft>
            </a:pPr>
            <a:r>
              <a:rPr lang="it-IT" sz="1500" noProof="0" dirty="0">
                <a:solidFill>
                  <a:srgbClr val="2B2B2B"/>
                </a:solidFill>
              </a:rPr>
              <a:t>Validazione della metodologia su un caso  di  interesse aeronautico</a:t>
            </a: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  <a:p>
            <a:pPr algn="l">
              <a:spcAft>
                <a:spcPts val="400"/>
              </a:spcAft>
            </a:pPr>
            <a:endParaRPr lang="it-IT" sz="1350" noProof="0" dirty="0">
              <a:solidFill>
                <a:srgbClr val="2B2B2B"/>
              </a:solidFill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7FBB6861-0B3B-9AED-4FB5-60EC40A2AB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1" r="37500" b="15843"/>
          <a:stretch>
            <a:fillRect/>
          </a:stretch>
        </p:blipFill>
        <p:spPr>
          <a:xfrm>
            <a:off x="1429205" y="4343400"/>
            <a:ext cx="2286000" cy="126796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A474087-117D-2A93-0E8C-D642F5CC5A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962400"/>
            <a:ext cx="3061353" cy="128669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700" b="1" noProof="0" dirty="0"/>
              <a:t>Il metodo dell'aggiunto: formulazione</a:t>
            </a:r>
          </a:p>
        </p:txBody>
      </p:sp>
      <p:pic>
        <p:nvPicPr>
          <p:cNvPr id="3" name="Picture 2" descr="eq_adj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583129"/>
            <a:ext cx="5730240" cy="29508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4572000"/>
            <a:ext cx="7543800" cy="1529650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Perché l'aggiunto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Il gradiente rispetto a tutte le DV con una sola soluzione aggiunta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Costo ~indipendente dal numero di variabili di progetto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Aggiunto discreto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Coerente con il residuo R già discretizzato dal solutore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Sistema risolto </a:t>
            </a:r>
            <a:r>
              <a:rPr lang="it-IT" sz="1500" b="0" noProof="0" dirty="0" err="1">
                <a:solidFill>
                  <a:srgbClr val="2B2B2B"/>
                </a:solidFill>
              </a:rPr>
              <a:t>matrix</a:t>
            </a:r>
            <a:r>
              <a:rPr lang="it-IT" sz="1500" b="0" noProof="0" dirty="0">
                <a:solidFill>
                  <a:srgbClr val="2B2B2B"/>
                </a:solidFill>
              </a:rPr>
              <a:t>-free con GMRES + </a:t>
            </a:r>
            <a:r>
              <a:rPr lang="it-IT" sz="1500" b="0" noProof="0" dirty="0" err="1">
                <a:solidFill>
                  <a:srgbClr val="2B2B2B"/>
                </a:solidFill>
              </a:rPr>
              <a:t>precondiz</a:t>
            </a:r>
            <a:r>
              <a:rPr lang="it-IT" sz="1500" b="0" noProof="0" dirty="0">
                <a:solidFill>
                  <a:srgbClr val="2B2B2B"/>
                </a:solidFill>
              </a:rPr>
              <a:t>. ILU (ordinamento RCM)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700" b="1" noProof="0" dirty="0"/>
              <a:t>Instabilità nella scia prossima: il meccanismo</a:t>
            </a:r>
          </a:p>
        </p:txBody>
      </p:sp>
      <p:pic>
        <p:nvPicPr>
          <p:cNvPr id="3" name="Picture 2" descr="Bollastreamline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246" y="1783080"/>
            <a:ext cx="2965546" cy="20116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5760" y="3840480"/>
            <a:ext cx="416052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Campo U classico: bolla di ricircolo</a:t>
            </a:r>
          </a:p>
        </p:txBody>
      </p:sp>
      <p:pic>
        <p:nvPicPr>
          <p:cNvPr id="5" name="Picture 4" descr="adjoint_field_1p5-3_2com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1783" y="1783080"/>
            <a:ext cx="3798113" cy="20116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63440" y="3840480"/>
            <a:ext cx="41148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Campo aggiunto: sensibilità concentrata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5780" y="4453780"/>
            <a:ext cx="8275320" cy="177074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54864" algn="l">
              <a:spcBef>
                <a:spcPts val="0"/>
              </a:spcBef>
              <a:spcAft>
                <a:spcPts val="500"/>
              </a:spcAft>
            </a:pPr>
            <a:r>
              <a:rPr lang="it-IT" sz="1500" b="1" noProof="0" dirty="0">
                <a:solidFill>
                  <a:srgbClr val="333399"/>
                </a:solidFill>
              </a:rPr>
              <a:t>Causa strutturale: a Re=40 (vicino a Re_c≈47) la bolla è la zona di massima sensibilità del flusso (</a:t>
            </a:r>
            <a:r>
              <a:rPr lang="it-IT" sz="1500" b="1" noProof="0" dirty="0" err="1">
                <a:solidFill>
                  <a:srgbClr val="333399"/>
                </a:solidFill>
              </a:rPr>
              <a:t>wavemaker</a:t>
            </a:r>
            <a:r>
              <a:rPr lang="it-IT" sz="1500" b="1" noProof="0" dirty="0">
                <a:solidFill>
                  <a:srgbClr val="333399"/>
                </a:solidFill>
              </a:rPr>
              <a:t>) → gradiente dominato da pochi probe</a:t>
            </a:r>
          </a:p>
          <a:p>
            <a:pPr marL="54864" algn="l">
              <a:spcBef>
                <a:spcPts val="0"/>
              </a:spcBef>
              <a:spcAft>
                <a:spcPts val="500"/>
              </a:spcAft>
            </a:pPr>
            <a:endParaRPr lang="it-IT" sz="1500" b="1" noProof="0" dirty="0">
              <a:solidFill>
                <a:srgbClr val="333399"/>
              </a:solidFill>
            </a:endParaRPr>
          </a:p>
          <a:p>
            <a:pPr marL="54864" algn="l">
              <a:spcBef>
                <a:spcPts val="0"/>
              </a:spcBef>
              <a:spcAft>
                <a:spcPts val="500"/>
              </a:spcAft>
            </a:pPr>
            <a:r>
              <a:rPr lang="it-IT" sz="1500" b="1" noProof="0" dirty="0"/>
              <a:t>Altre Cause Secondarie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Inversione di segno: </a:t>
            </a:r>
            <a:r>
              <a:rPr lang="it-IT" sz="1500" b="0" noProof="0" dirty="0" err="1">
                <a:solidFill>
                  <a:srgbClr val="2B2B2B"/>
                </a:solidFill>
              </a:rPr>
              <a:t>U_ref</a:t>
            </a:r>
            <a:r>
              <a:rPr lang="it-IT" sz="1500" b="0" noProof="0" dirty="0">
                <a:solidFill>
                  <a:srgbClr val="2B2B2B"/>
                </a:solidFill>
              </a:rPr>
              <a:t>&lt;0 (bolla cilindro) e U&gt;0 (ellisse) → mappa non monotona, quadrato non convesso; il segno perso non distingue topologia da ampiezza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555555"/>
                </a:solidFill>
              </a:rPr>
              <a:t>1/</a:t>
            </a:r>
            <a:r>
              <a:rPr lang="it-IT" sz="1500" b="0" noProof="0" dirty="0" err="1">
                <a:solidFill>
                  <a:srgbClr val="555555"/>
                </a:solidFill>
              </a:rPr>
              <a:t>U_ref</a:t>
            </a:r>
            <a:r>
              <a:rPr lang="it-IT" sz="1500" b="0" noProof="0" dirty="0">
                <a:solidFill>
                  <a:srgbClr val="555555"/>
                </a:solidFill>
              </a:rPr>
              <a:t> (solo </a:t>
            </a:r>
            <a:r>
              <a:rPr lang="it-IT" sz="1500" b="0" noProof="0" dirty="0" err="1">
                <a:solidFill>
                  <a:srgbClr val="555555"/>
                </a:solidFill>
              </a:rPr>
              <a:t>VarianceScaled</a:t>
            </a:r>
            <a:r>
              <a:rPr lang="it-IT" sz="1500" b="0" noProof="0" dirty="0">
                <a:solidFill>
                  <a:srgbClr val="555555"/>
                </a:solidFill>
              </a:rPr>
              <a:t>) è un amplificatore in più, non la causa: il problema resta anche con </a:t>
            </a:r>
            <a:r>
              <a:rPr lang="it-IT" sz="1500" b="0" noProof="0" dirty="0" err="1">
                <a:solidFill>
                  <a:srgbClr val="555555"/>
                </a:solidFill>
              </a:rPr>
              <a:t>Variance</a:t>
            </a:r>
            <a:r>
              <a:rPr lang="it-IT" sz="1500" b="0" noProof="0" dirty="0">
                <a:solidFill>
                  <a:srgbClr val="555555"/>
                </a:solidFill>
              </a:rPr>
              <a:t> non normalizzata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700" b="1" noProof="0" dirty="0"/>
              <a:t>Criterio di arresto: KKT contro geometria</a:t>
            </a:r>
          </a:p>
        </p:txBody>
      </p:sp>
      <p:pic>
        <p:nvPicPr>
          <p:cNvPr id="3" name="Picture 2" descr="cap8_img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737407"/>
            <a:ext cx="5791200" cy="23656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25980" y="4126488"/>
            <a:ext cx="489204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NACA0015/W1: forma quasi perfetta all'iter 6, poi degrada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0"/>
            <a:ext cx="8625840" cy="163737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Il problema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IPOPT si ferma al KKT di f, non al minimo geometrico: se non coincidono, supera la forma migliore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La proposta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Efficienza: stop su plateau di f (</a:t>
            </a:r>
            <a:r>
              <a:rPr lang="it-IT" sz="1500" b="0" noProof="0" dirty="0" err="1">
                <a:solidFill>
                  <a:srgbClr val="008080"/>
                </a:solidFill>
              </a:rPr>
              <a:t>Δf</a:t>
            </a:r>
            <a:r>
              <a:rPr lang="it-IT" sz="1500" b="0" noProof="0" dirty="0">
                <a:solidFill>
                  <a:srgbClr val="008080"/>
                </a:solidFill>
              </a:rPr>
              <a:t>&lt;1% per 4-5 iter)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Sicurezza geometrica: proxy senza forma vera, probe di validazione o sensibilità del passo ‖</a:t>
            </a:r>
            <a:r>
              <a:rPr lang="it-IT" sz="1500" b="0" noProof="0" dirty="0" err="1">
                <a:solidFill>
                  <a:srgbClr val="2B2B2B"/>
                </a:solidFill>
              </a:rPr>
              <a:t>Δx</a:t>
            </a:r>
            <a:r>
              <a:rPr lang="it-IT" sz="1500" b="0" noProof="0" dirty="0">
                <a:solidFill>
                  <a:srgbClr val="2B2B2B"/>
                </a:solidFill>
              </a:rPr>
              <a:t>‖/</a:t>
            </a:r>
            <a:r>
              <a:rPr lang="it-IT" sz="1500" b="0" noProof="0" dirty="0" err="1">
                <a:solidFill>
                  <a:srgbClr val="2B2B2B"/>
                </a:solidFill>
              </a:rPr>
              <a:t>Δf</a:t>
            </a:r>
            <a:endParaRPr lang="it-IT" sz="1500" b="0" noProof="0" dirty="0">
              <a:solidFill>
                <a:srgbClr val="2B2B2B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700" b="1" noProof="0" dirty="0"/>
              <a:t>Inverse crime e dati rumorosi</a:t>
            </a:r>
          </a:p>
        </p:txBody>
      </p:sp>
      <p:pic>
        <p:nvPicPr>
          <p:cNvPr id="3" name="Picture 2" descr="comparison_probes24_2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21777"/>
            <a:ext cx="3931920" cy="35490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5427782"/>
            <a:ext cx="393192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Ricostruzione da probe a [24,27]R (senza rumore)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03868" y="2590800"/>
            <a:ext cx="4389120" cy="2637645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Natura dello studio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Campo di riferimento generato dallo stesso solutore → nessun rumore né </a:t>
            </a:r>
            <a:r>
              <a:rPr lang="it-IT" sz="1500" b="0" noProof="0" dirty="0" err="1">
                <a:solidFill>
                  <a:srgbClr val="2B2B2B"/>
                </a:solidFill>
              </a:rPr>
              <a:t>bias</a:t>
            </a:r>
            <a:r>
              <a:rPr lang="it-IT" sz="1500" b="0" noProof="0" dirty="0">
                <a:solidFill>
                  <a:srgbClr val="2B2B2B"/>
                </a:solidFill>
              </a:rPr>
              <a:t> di modello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endParaRPr lang="it-IT" sz="1500" b="0" noProof="0" dirty="0">
              <a:solidFill>
                <a:srgbClr val="2B2B2B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Implicazione pratica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I casi estremi (&gt;20R) non sono replicabili con PIV (rumore ~1%): la firma scende sotto il rumore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008080"/>
                </a:solidFill>
              </a:rPr>
              <a:t>Restano valide con rumore le finestre a contrasto forte (scia prossima/intermedia, 3-9R</a:t>
            </a:r>
            <a:r>
              <a:rPr lang="it-IT" sz="1400" b="0" noProof="0" dirty="0">
                <a:solidFill>
                  <a:srgbClr val="008080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700" b="1" noProof="0" dirty="0"/>
              <a:t>Quadro completo dei casi (RMSE)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726835"/>
              </p:ext>
            </p:extLst>
          </p:nvPr>
        </p:nvGraphicFramePr>
        <p:xfrm>
          <a:off x="457200" y="1691640"/>
          <a:ext cx="8229600" cy="43000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26193">
                <a:tc>
                  <a:txBody>
                    <a:bodyPr/>
                    <a:lstStyle/>
                    <a:p>
                      <a:r>
                        <a:rPr lang="it-IT" sz="900" b="1" noProof="0" dirty="0">
                          <a:solidFill>
                            <a:srgbClr val="FFFFFF"/>
                          </a:solidFill>
                        </a:rPr>
                        <a:t>Caso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b="1" noProof="0" dirty="0">
                          <a:solidFill>
                            <a:srgbClr val="FFFFFF"/>
                          </a:solidFill>
                        </a:rPr>
                        <a:t>Finestra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b="1" noProof="0" dirty="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b="1" noProof="0" dirty="0">
                          <a:solidFill>
                            <a:srgbClr val="FFFFFF"/>
                          </a:solidFill>
                        </a:rPr>
                        <a:t>RMSE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b="1" noProof="0" dirty="0" err="1">
                          <a:solidFill>
                            <a:srgbClr val="FFFFFF"/>
                          </a:solidFill>
                        </a:rPr>
                        <a:t>e_max</a:t>
                      </a:r>
                      <a:endParaRPr lang="it-IT" sz="900" b="1" noProof="0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900" b="1" noProof="0" dirty="0">
                          <a:solidFill>
                            <a:srgbClr val="FFFFFF"/>
                          </a:solidFill>
                        </a:rPr>
                        <a:t>Note</a:t>
                      </a:r>
                    </a:p>
                  </a:txBody>
                  <a:tcPr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b="1" noProof="0" dirty="0">
                          <a:solidFill>
                            <a:srgbClr val="2C7D2C"/>
                          </a:solidFill>
                        </a:rPr>
                        <a:t>Probes6_9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b="1" noProof="0" dirty="0">
                          <a:solidFill>
                            <a:srgbClr val="2C7D2C"/>
                          </a:solidFill>
                        </a:rPr>
                        <a:t>[6,9]R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b="1" noProof="0" dirty="0">
                          <a:solidFill>
                            <a:srgbClr val="2C7D2C"/>
                          </a:solidFill>
                        </a:rPr>
                        <a:t>225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b="1" noProof="0" dirty="0">
                          <a:solidFill>
                            <a:srgbClr val="2C7D2C"/>
                          </a:solidFill>
                        </a:rPr>
                        <a:t>0.0054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b="1" noProof="0" dirty="0">
                          <a:solidFill>
                            <a:srgbClr val="2C7D2C"/>
                          </a:solidFill>
                        </a:rPr>
                        <a:t>0.012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b="1" noProof="0" dirty="0">
                          <a:solidFill>
                            <a:srgbClr val="2C7D2C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Probes6_9 (var)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[6,9]R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225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0.0124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0.023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var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Probes6_75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[6,7.5]R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0.0130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0.028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Probes3_6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[3,6]R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225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0.0166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0.034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Probes6_67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[6,6.7]R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60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0.0224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0.047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Probes2'5_4 (densa)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[2.5,4]R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~450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0.0237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0.051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2c,densa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Probes21_24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[21,24]R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225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0.0248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0.060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Oneprobe_6R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x=6R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15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0.0251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0.046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 col.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Probes24_27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[24,27]R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225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0.0252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0.061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Probes3_45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[3,4.5]R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0.0279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0.049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Probes3_37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[3,3.7]R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60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0.0384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0.066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—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Probes2'5_4 (Re40)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[2.5,4]R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0.0397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0.063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2c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Probes3_6 (var)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[3,6]R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225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0.0397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0.065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var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Probes1'5_3 (450)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[1.5,3]R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450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0.0507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0.130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vicino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Probes2'5_4 (Re20)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[2.5,4]R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0.0594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0.107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2c,Re20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Probes2'5_4 (Re40,var)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[2.5,4]R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0.0731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0.121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var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6193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Probes1'5_3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[1.5,3]R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0.0906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0.220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vicino</a:t>
                      </a:r>
                    </a:p>
                  </a:txBody>
                  <a:tcPr marT="9144" marB="9144">
                    <a:solidFill>
                      <a:srgbClr val="EC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6206"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Probes2'5_4 (Re20,var)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[2.5,4]R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120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0.0921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0.171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50" noProof="0" dirty="0">
                          <a:solidFill>
                            <a:srgbClr val="2B2B2B"/>
                          </a:solidFill>
                        </a:rPr>
                        <a:t>var,Re20</a:t>
                      </a:r>
                    </a:p>
                  </a:txBody>
                  <a:tcPr marT="9144" marB="9144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700" b="1" noProof="0" dirty="0"/>
              <a:t>Errore residuo e limite della parametrizzazione FFD</a:t>
            </a:r>
          </a:p>
        </p:txBody>
      </p:sp>
      <p:pic>
        <p:nvPicPr>
          <p:cNvPr id="3" name="Picture 2" descr="geoerr_probes6_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828800"/>
            <a:ext cx="8991600" cy="2974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9947" y="4916652"/>
            <a:ext cx="8138160" cy="1088503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L'errore residuo del caso ottimo (RMSE=0.0054) ha una struttura a 4 lobi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2B2B2B"/>
                </a:solidFill>
              </a:rPr>
              <a:t>È la firma della parametrizzazione FFD a 5 variabili, che non può riprodurre esattamente una circonferenza; non deve essere visto come un limite del metodo dell'aggiunto</a:t>
            </a:r>
          </a:p>
          <a:p>
            <a:pPr marL="256032" indent="-201168" algn="l">
              <a:spcBef>
                <a:spcPts val="0"/>
              </a:spcBef>
              <a:spcAft>
                <a:spcPts val="500"/>
              </a:spcAft>
              <a:buFont typeface="Arial"/>
              <a:buChar char="●"/>
            </a:pPr>
            <a:r>
              <a:rPr lang="it-IT" sz="1500" b="0" noProof="0" dirty="0">
                <a:solidFill>
                  <a:srgbClr val="555555"/>
                </a:solidFill>
              </a:rPr>
              <a:t>Una FFD più ricca (più stazioni) abbasserebbe il limite strutturale, al prezzo di uno spazio di progetto più ampio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taflowadjo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388662"/>
            <a:ext cx="8153399" cy="35285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730" y="3890730"/>
            <a:ext cx="8516510" cy="2052870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Ottimizzazione di forma basata sul gradiente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Variabili di progetto (DV): deformazioni della forma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Obiettivo: minimizzare lo scarto tra scia simulata e misurata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Perché l'aggiunto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Il gradiente rispetto a </a:t>
            </a:r>
            <a:r>
              <a:rPr lang="it-IT" sz="1500" dirty="0">
                <a:solidFill>
                  <a:srgbClr val="2B2B2B"/>
                </a:solidFill>
              </a:rPr>
              <a:t>tutte</a:t>
            </a:r>
            <a:r>
              <a:rPr lang="it-IT" sz="1500" b="0" noProof="0" dirty="0">
                <a:solidFill>
                  <a:srgbClr val="2B2B2B"/>
                </a:solidFill>
              </a:rPr>
              <a:t> le DV si ottiene con</a:t>
            </a:r>
          </a:p>
          <a:p>
            <a:pPr marL="310896" lvl="1">
              <a:spcBef>
                <a:spcPts val="0"/>
              </a:spcBef>
              <a:spcAft>
                <a:spcPts val="600"/>
              </a:spcAft>
            </a:pPr>
            <a:r>
              <a:rPr lang="it-IT" sz="1500" b="1" dirty="0">
                <a:solidFill>
                  <a:schemeClr val="accent1">
                    <a:lumMod val="50000"/>
                  </a:schemeClr>
                </a:solidFill>
              </a:rPr>
              <a:t>    una sola soluzione aggiunta in più</a:t>
            </a:r>
            <a:endParaRPr lang="it-IT" sz="1500" b="1" noProof="0" dirty="0">
              <a:solidFill>
                <a:schemeClr val="accent1">
                  <a:lumMod val="50000"/>
                </a:schemeClr>
              </a:solidFill>
            </a:endParaRP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Costo ~indipendente dal numero di variabili di progetto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Aggiunto discreto: coerente con il residuo discretizzato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Il metodo dell'aggiunto discreto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66611" y="4917165"/>
            <a:ext cx="2819400" cy="3693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r"/>
            <a:r>
              <a:rPr lang="it-IT" sz="1200" i="1" noProof="0" dirty="0">
                <a:solidFill>
                  <a:srgbClr val="555555"/>
                </a:solidFill>
              </a:rPr>
              <a:t>Flusso di calcolo del gradiente aggiunto </a:t>
            </a:r>
          </a:p>
          <a:p>
            <a:pPr algn="r"/>
            <a:r>
              <a:rPr lang="it-IT" sz="1200" i="1" noProof="0" dirty="0">
                <a:solidFill>
                  <a:srgbClr val="555555"/>
                </a:solidFill>
              </a:rPr>
              <a:t>(</a:t>
            </a:r>
            <a:r>
              <a:rPr lang="it-IT" sz="1200" i="1" noProof="0" dirty="0" err="1">
                <a:solidFill>
                  <a:srgbClr val="555555"/>
                </a:solidFill>
              </a:rPr>
              <a:t>DAFoam</a:t>
            </a:r>
            <a:r>
              <a:rPr lang="it-IT" sz="1200" i="1" noProof="0" dirty="0">
                <a:solidFill>
                  <a:srgbClr val="555555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Framework computazionale</a:t>
            </a:r>
          </a:p>
        </p:txBody>
      </p:sp>
      <p:pic>
        <p:nvPicPr>
          <p:cNvPr id="3" name="Picture 2" descr="openmdao-graph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92" y="2000309"/>
            <a:ext cx="9147292" cy="2834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4654" y="1560788"/>
            <a:ext cx="8596118" cy="452432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r>
              <a:rPr lang="it-IT" sz="1500" b="1" noProof="0" dirty="0">
                <a:solidFill>
                  <a:schemeClr val="accent2"/>
                </a:solidFill>
              </a:rPr>
              <a:t>Catena </a:t>
            </a:r>
            <a:r>
              <a:rPr lang="it-IT" sz="1500" b="1" noProof="0" dirty="0" err="1">
                <a:solidFill>
                  <a:schemeClr val="accent2"/>
                </a:solidFill>
              </a:rPr>
              <a:t>OpenMDAO</a:t>
            </a:r>
            <a:r>
              <a:rPr lang="it-IT" sz="1500" noProof="0" dirty="0">
                <a:solidFill>
                  <a:srgbClr val="555555"/>
                </a:solidFill>
              </a:rPr>
              <a:t>: </a:t>
            </a:r>
          </a:p>
          <a:p>
            <a:r>
              <a:rPr lang="it-IT" sz="1500" noProof="0" dirty="0">
                <a:solidFill>
                  <a:srgbClr val="555555"/>
                </a:solidFill>
              </a:rPr>
              <a:t>variabili → geometria (FFD/</a:t>
            </a:r>
            <a:r>
              <a:rPr lang="it-IT" sz="1500" noProof="0" dirty="0" err="1">
                <a:solidFill>
                  <a:srgbClr val="555555"/>
                </a:solidFill>
              </a:rPr>
              <a:t>IDWarp</a:t>
            </a:r>
            <a:r>
              <a:rPr lang="it-IT" sz="1500" noProof="0" dirty="0">
                <a:solidFill>
                  <a:srgbClr val="555555"/>
                </a:solidFill>
              </a:rPr>
              <a:t>) → CFD (</a:t>
            </a:r>
            <a:r>
              <a:rPr lang="it-IT" sz="1500" noProof="0" dirty="0" err="1">
                <a:solidFill>
                  <a:srgbClr val="555555"/>
                </a:solidFill>
              </a:rPr>
              <a:t>DASimpleFoam</a:t>
            </a:r>
            <a:r>
              <a:rPr lang="it-IT" sz="1500" noProof="0" dirty="0">
                <a:solidFill>
                  <a:srgbClr val="555555"/>
                </a:solidFill>
              </a:rPr>
              <a:t>) → obiettivo (</a:t>
            </a:r>
            <a:r>
              <a:rPr lang="it-IT" sz="1500" noProof="0" dirty="0" err="1">
                <a:solidFill>
                  <a:srgbClr val="555555"/>
                </a:solidFill>
              </a:rPr>
              <a:t>VarianceScaled</a:t>
            </a:r>
            <a:r>
              <a:rPr lang="it-IT" sz="1500" noProof="0" dirty="0">
                <a:solidFill>
                  <a:srgbClr val="555555"/>
                </a:solidFill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5063499"/>
            <a:ext cx="4246193" cy="929485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2B2B2B"/>
                </a:solidFill>
              </a:rPr>
              <a:t>Gradiente</a:t>
            </a:r>
            <a:r>
              <a:rPr lang="it-IT" sz="1500" b="0" noProof="0" dirty="0">
                <a:solidFill>
                  <a:srgbClr val="2B2B2B"/>
                </a:solidFill>
              </a:rPr>
              <a:t>: aggiunto </a:t>
            </a:r>
            <a:r>
              <a:rPr lang="it-IT" sz="1500" b="0" noProof="0" dirty="0" err="1">
                <a:solidFill>
                  <a:srgbClr val="2B2B2B"/>
                </a:solidFill>
              </a:rPr>
              <a:t>matrix</a:t>
            </a:r>
            <a:r>
              <a:rPr lang="it-IT" sz="1500" b="0" noProof="0" dirty="0">
                <a:solidFill>
                  <a:srgbClr val="2B2B2B"/>
                </a:solidFill>
              </a:rPr>
              <a:t>-free </a:t>
            </a:r>
          </a:p>
          <a:p>
            <a:pPr marL="54864" algn="l">
              <a:spcBef>
                <a:spcPts val="0"/>
              </a:spcBef>
              <a:spcAft>
                <a:spcPts val="400"/>
              </a:spcAft>
            </a:pPr>
            <a:r>
              <a:rPr lang="it-IT" sz="1500" dirty="0">
                <a:solidFill>
                  <a:srgbClr val="2B2B2B"/>
                </a:solidFill>
              </a:rPr>
              <a:t>                      </a:t>
            </a:r>
            <a:r>
              <a:rPr lang="it-IT" sz="1500" b="0" noProof="0" dirty="0">
                <a:solidFill>
                  <a:srgbClr val="2B2B2B"/>
                </a:solidFill>
              </a:rPr>
              <a:t>(GMRES, </a:t>
            </a:r>
            <a:r>
              <a:rPr lang="it-IT" sz="1500" b="0" noProof="0" dirty="0" err="1">
                <a:solidFill>
                  <a:srgbClr val="2B2B2B"/>
                </a:solidFill>
              </a:rPr>
              <a:t>tol</a:t>
            </a:r>
            <a:r>
              <a:rPr lang="it-IT" sz="1500" b="0" noProof="0" dirty="0">
                <a:solidFill>
                  <a:srgbClr val="2B2B2B"/>
                </a:solidFill>
              </a:rPr>
              <a:t> 1e-13)</a:t>
            </a:r>
          </a:p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endParaRPr lang="it-IT" sz="1500" b="0" noProof="0" dirty="0">
              <a:solidFill>
                <a:srgbClr val="2B2B2B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2B2B2B"/>
                </a:solidFill>
              </a:rPr>
              <a:t>Ottimizzatore</a:t>
            </a:r>
            <a:r>
              <a:rPr lang="it-IT" sz="1500" b="0" noProof="0" dirty="0">
                <a:solidFill>
                  <a:srgbClr val="2B2B2B"/>
                </a:solidFill>
              </a:rPr>
              <a:t>: IPOPT (</a:t>
            </a:r>
            <a:r>
              <a:rPr lang="it-IT" sz="1500" b="0" noProof="0" dirty="0" err="1">
                <a:solidFill>
                  <a:srgbClr val="2B2B2B"/>
                </a:solidFill>
              </a:rPr>
              <a:t>interior</a:t>
            </a:r>
            <a:r>
              <a:rPr lang="it-IT" sz="1500" b="0" noProof="0" dirty="0">
                <a:solidFill>
                  <a:srgbClr val="2B2B2B"/>
                </a:solidFill>
              </a:rPr>
              <a:t> point)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1953" y="5063499"/>
            <a:ext cx="4246193" cy="1114151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2B2B2B"/>
                </a:solidFill>
              </a:rPr>
              <a:t>Ambiente</a:t>
            </a:r>
            <a:r>
              <a:rPr lang="it-IT" sz="1500" b="0" noProof="0" dirty="0">
                <a:solidFill>
                  <a:srgbClr val="2B2B2B"/>
                </a:solidFill>
              </a:rPr>
              <a:t>: </a:t>
            </a:r>
          </a:p>
          <a:p>
            <a:pPr marL="54864" algn="l">
              <a:spcBef>
                <a:spcPts val="0"/>
              </a:spcBef>
              <a:spcAft>
                <a:spcPts val="400"/>
              </a:spcAft>
            </a:pPr>
            <a:r>
              <a:rPr lang="it-IT" sz="1500" dirty="0">
                <a:solidFill>
                  <a:srgbClr val="2B2B2B"/>
                </a:solidFill>
              </a:rPr>
              <a:t>    </a:t>
            </a:r>
            <a:r>
              <a:rPr lang="it-IT" sz="1500" b="0" noProof="0" dirty="0">
                <a:solidFill>
                  <a:srgbClr val="2B2B2B"/>
                </a:solidFill>
              </a:rPr>
              <a:t>container Docker + parallelizzazione MPI</a:t>
            </a:r>
          </a:p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endParaRPr lang="it-IT" sz="1500" b="0" noProof="0" dirty="0">
              <a:solidFill>
                <a:srgbClr val="2B2B2B"/>
              </a:solidFill>
            </a:endParaRPr>
          </a:p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2B2B2B"/>
                </a:solidFill>
              </a:rPr>
              <a:t>Automazione</a:t>
            </a:r>
            <a:r>
              <a:rPr lang="it-IT" sz="1500" b="0" noProof="0" dirty="0">
                <a:solidFill>
                  <a:srgbClr val="2B2B2B"/>
                </a:solidFill>
              </a:rPr>
              <a:t> dell'intera catena via </a:t>
            </a:r>
            <a:r>
              <a:rPr lang="it-IT" sz="1500" b="0" i="1" noProof="0" dirty="0">
                <a:solidFill>
                  <a:srgbClr val="2B2B2B"/>
                </a:solidFill>
              </a:rPr>
              <a:t>runScript</a:t>
            </a:r>
            <a:r>
              <a:rPr lang="it-IT" sz="1500" b="0" noProof="0" dirty="0">
                <a:solidFill>
                  <a:srgbClr val="2B2B2B"/>
                </a:solidFill>
              </a:rPr>
              <a:t>.</a:t>
            </a:r>
            <a:r>
              <a:rPr lang="it-IT" sz="1500" b="0" i="1" noProof="0" dirty="0">
                <a:solidFill>
                  <a:srgbClr val="2B2B2B"/>
                </a:solidFill>
              </a:rPr>
              <a:t>py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Caso di studio: ellisse → cilindro</a:t>
            </a:r>
          </a:p>
        </p:txBody>
      </p:sp>
      <p:pic>
        <p:nvPicPr>
          <p:cNvPr id="3" name="Picture 2" descr="ffd-fig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850" y="2093965"/>
            <a:ext cx="4411778" cy="3316236"/>
          </a:xfrm>
          <a:prstGeom prst="rect">
            <a:avLst/>
          </a:prstGeom>
        </p:spPr>
      </p:pic>
      <p:pic>
        <p:nvPicPr>
          <p:cNvPr id="4" name="Picture 3" descr="streamlinesfluxgener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3170" y="2097277"/>
            <a:ext cx="3825010" cy="17941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8334" y="3977640"/>
            <a:ext cx="3236065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Campo di velocità dell'ellisse (soluzione CFD)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59856" y="4251960"/>
            <a:ext cx="3825009" cy="1529650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Geometria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Ellisse (a=1, b=0.7) → cilindro R=1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Flusso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Re = U∞D/ν = 40, laminare</a:t>
            </a:r>
          </a:p>
          <a:p>
            <a:pPr marL="256032" indent="-201168" algn="l">
              <a:spcBef>
                <a:spcPts val="0"/>
              </a:spcBef>
              <a:spcAft>
                <a:spcPts val="600"/>
              </a:spcAft>
              <a:buFont typeface="Arial"/>
              <a:buChar char="●"/>
            </a:pPr>
            <a:r>
              <a:rPr lang="it-IT" sz="1500" b="1" noProof="0" dirty="0">
                <a:solidFill>
                  <a:srgbClr val="333399"/>
                </a:solidFill>
              </a:rPr>
              <a:t>Parametrizzazione</a:t>
            </a:r>
          </a:p>
          <a:p>
            <a:pPr marL="512064" lvl="1" indent="-201168" algn="l">
              <a:spcBef>
                <a:spcPts val="0"/>
              </a:spcBef>
              <a:spcAft>
                <a:spcPts val="600"/>
              </a:spcAft>
              <a:buFont typeface="Arial"/>
              <a:buChar char="▪"/>
            </a:pPr>
            <a:r>
              <a:rPr lang="it-IT" sz="1500" b="0" noProof="0" dirty="0">
                <a:solidFill>
                  <a:srgbClr val="2B2B2B"/>
                </a:solidFill>
              </a:rPr>
              <a:t>FFD 5×2×2, 5 DV simmetriche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81181-9EA7-EF97-6FD1-809F959F1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0C363-92F4-247C-E726-B8A6DD5FC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La funzione obiettivo: </a:t>
            </a:r>
            <a:r>
              <a:rPr lang="it-IT" sz="2800" b="1" noProof="0" dirty="0" err="1"/>
              <a:t>VarianceScaled</a:t>
            </a:r>
            <a:endParaRPr lang="it-IT" sz="2800" b="1" noProof="0" dirty="0"/>
          </a:p>
        </p:txBody>
      </p:sp>
      <p:pic>
        <p:nvPicPr>
          <p:cNvPr id="3" name="Picture 2" descr="eq_variance.png">
            <a:extLst>
              <a:ext uri="{FF2B5EF4-FFF2-40B4-BE49-F238E27FC236}">
                <a16:creationId xmlns:a16="http://schemas.microsoft.com/office/drawing/2014/main" id="{CF0A744E-2879-77E9-D443-49357F14A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25" y="1607967"/>
            <a:ext cx="6416040" cy="3791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E4243F-230B-397B-D057-DC87DF4F8B90}"/>
              </a:ext>
            </a:extLst>
          </p:cNvPr>
          <p:cNvSpPr txBox="1"/>
          <p:nvPr/>
        </p:nvSpPr>
        <p:spPr>
          <a:xfrm>
            <a:off x="457200" y="5250033"/>
            <a:ext cx="8229600" cy="432939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marL="256032" indent="-201168" algn="l">
              <a:spcBef>
                <a:spcPts val="0"/>
              </a:spcBef>
              <a:spcAft>
                <a:spcPts val="400"/>
              </a:spcAft>
              <a:buFont typeface="Arial"/>
              <a:buChar char="●"/>
            </a:pPr>
            <a:r>
              <a:rPr lang="it-IT" sz="1400" b="0" noProof="0" dirty="0">
                <a:solidFill>
                  <a:srgbClr val="2B2B2B"/>
                </a:solidFill>
              </a:rPr>
              <a:t>La normalizzazione locale (1/</a:t>
            </a:r>
            <a:r>
              <a:rPr lang="it-IT" sz="1400" b="0" noProof="0" dirty="0" err="1">
                <a:solidFill>
                  <a:srgbClr val="2B2B2B"/>
                </a:solidFill>
              </a:rPr>
              <a:t>U_ref</a:t>
            </a:r>
            <a:r>
              <a:rPr lang="it-IT" sz="1400" b="0" noProof="0" dirty="0">
                <a:solidFill>
                  <a:srgbClr val="2B2B2B"/>
                </a:solidFill>
              </a:rPr>
              <a:t>) dà peso uniforme ai probe lungo tutta la scia,</a:t>
            </a:r>
          </a:p>
          <a:p>
            <a:pPr marL="54864" algn="l">
              <a:spcBef>
                <a:spcPts val="0"/>
              </a:spcBef>
              <a:spcAft>
                <a:spcPts val="400"/>
              </a:spcAft>
            </a:pPr>
            <a:r>
              <a:rPr lang="it-IT" sz="1400" b="1" dirty="0">
                <a:solidFill>
                  <a:srgbClr val="008080"/>
                </a:solidFill>
              </a:rPr>
              <a:t>    </a:t>
            </a:r>
            <a:r>
              <a:rPr lang="it-IT" sz="1400" b="1" noProof="0" dirty="0">
                <a:solidFill>
                  <a:srgbClr val="008080"/>
                </a:solidFill>
              </a:rPr>
              <a:t>evitando che le zone ad alta velocità dominino: sensibilità e ricostruzione più accurate.</a:t>
            </a:r>
          </a:p>
        </p:txBody>
      </p:sp>
    </p:spTree>
    <p:extLst>
      <p:ext uri="{BB962C8B-B14F-4D97-AF65-F5344CB8AC3E}">
        <p14:creationId xmlns:p14="http://schemas.microsoft.com/office/powerpoint/2010/main" val="166222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914400"/>
            <a:ext cx="8412480" cy="713232"/>
          </a:xfrm>
        </p:spPr>
        <p:txBody>
          <a:bodyPr wrap="square" anchor="t"/>
          <a:lstStyle/>
          <a:p>
            <a:pPr algn="ctr"/>
            <a:r>
              <a:rPr lang="it-IT" sz="2800" b="1" noProof="0" dirty="0"/>
              <a:t>Metrica di ricostruzione: RMSE geometrico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1756" y="4807491"/>
            <a:ext cx="8229600" cy="184666"/>
          </a:xfrm>
          <a:prstGeom prst="rect">
            <a:avLst/>
          </a:prstGeom>
          <a:noFill/>
        </p:spPr>
        <p:txBody>
          <a:bodyPr wrap="square" lIns="45720" tIns="18288" rIns="45720" bIns="18288">
            <a:spAutoFit/>
          </a:bodyPr>
          <a:lstStyle/>
          <a:p>
            <a:pPr algn="ctr"/>
            <a:r>
              <a:rPr lang="it-IT" sz="1200" i="1" noProof="0" dirty="0">
                <a:solidFill>
                  <a:srgbClr val="555555"/>
                </a:solidFill>
              </a:rPr>
              <a:t>Errore radiale della forma vs cilindro target su θ∈[-180°,180°] caso esempio sintetizzato in RMSE, MAE, Max</a:t>
            </a:r>
          </a:p>
        </p:txBody>
      </p:sp>
      <p:pic>
        <p:nvPicPr>
          <p:cNvPr id="5" name="Picture 4" descr="eq_rm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5334000"/>
            <a:ext cx="5669280" cy="93264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F6542A7-C183-E3A1-E63E-421310C25D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32516"/>
            <a:ext cx="8991600" cy="29749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400" b="1" noProof="0" dirty="0"/>
              <a:t>Analisi parametrica e studio di fattibilità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noProof="0" dirty="0"/>
              <a:t>Corpo tozzo — 19 casi: dove, quanti e come osservare la scia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ATIONLANGUAGE" val="deutsch"/>
  <p:tag name="TEMPLATEDESIGNATOR" val="deutsch"/>
  <p:tag name="PRESENTATIONLOGO" val="MTU Aero Engines"/>
  <p:tag name="SLIDEPOOLDESIGNATOR" val="deutsch"/>
  <p:tag name="SLIDEPOOLPREVIEWDESIGNATOR" val="MTU AE"/>
</p:tagLst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89A2B3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89A2B3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14966</TotalTime>
  <Words>2454</Words>
  <Application>Microsoft Office PowerPoint</Application>
  <PresentationFormat>Presentazione su schermo (4:3)</PresentationFormat>
  <Paragraphs>369</Paragraphs>
  <Slides>35</Slides>
  <Notes>35</Notes>
  <HiddenSlides>0</HiddenSlides>
  <MMClips>1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38" baseType="lpstr">
      <vt:lpstr>Arial</vt:lpstr>
      <vt:lpstr>Times New Roman</vt:lpstr>
      <vt:lpstr>Standarddesign</vt:lpstr>
      <vt:lpstr> UNIVERSITÀ DEGLI STUDI DI GENOVA SCUOLA POLITECNICA   Dipartimento di Ingegneria Meccanica, Energetica, Gestionale e dei Trasporti Corso di Laurea Magistrale in Ingegneria Meccanica – Energia e Aeronautica </vt:lpstr>
      <vt:lpstr>L'idea: leggere la forma nella scia</vt:lpstr>
      <vt:lpstr>Obiettivi e struttura della tesi</vt:lpstr>
      <vt:lpstr>Il metodo dell'aggiunto discreto</vt:lpstr>
      <vt:lpstr>Framework computazionale</vt:lpstr>
      <vt:lpstr>Caso di studio: ellisse → cilindro</vt:lpstr>
      <vt:lpstr>La funzione obiettivo: VarianceScaled</vt:lpstr>
      <vt:lpstr>Metrica di ricostruzione: RMSE geometrico</vt:lpstr>
      <vt:lpstr>Analisi parametrica e studio di fattibilità</vt:lpstr>
      <vt:lpstr>Storie di convergenza a confronto</vt:lpstr>
      <vt:lpstr>Effetto della posizione dei probes</vt:lpstr>
      <vt:lpstr>Disaccoppiamento obiettivo ↔ accuratezza</vt:lpstr>
      <vt:lpstr>Effetto del numero di probes</vt:lpstr>
      <vt:lpstr>Instabilità nella scia prossima</vt:lpstr>
      <vt:lpstr>Sensibilità al Reynolds e alla densità</vt:lpstr>
      <vt:lpstr>Funzione obiettivo: Variance vs VarianceScaled</vt:lpstr>
      <vt:lpstr>Casi estremi: probe lontanissime e colonna singola</vt:lpstr>
      <vt:lpstr>Panoramica dei 19 casi</vt:lpstr>
      <vt:lpstr>Sintesi e linee guida di progetto</vt:lpstr>
      <vt:lpstr>Risultati dell'inverse design</vt:lpstr>
      <vt:lpstr>Convergenza e ricostruzione geometrica</vt:lpstr>
      <vt:lpstr>Ricostruzione in evoluzione — caso [6,9]</vt:lpstr>
      <vt:lpstr>Il campo aggiunto e la struttura della sensibilità</vt:lpstr>
      <vt:lpstr>Costi computazionali</vt:lpstr>
      <vt:lpstr>Estensione: profilo alare NACA (turbolento)</vt:lpstr>
      <vt:lpstr>Profilo alare: risultati</vt:lpstr>
      <vt:lpstr>Profilo alare: panoramica dei 9 casi</vt:lpstr>
      <vt:lpstr>Conclusioni</vt:lpstr>
      <vt:lpstr>Presentazione standard di PowerPoint</vt:lpstr>
      <vt:lpstr>Il metodo dell'aggiunto: formulazione</vt:lpstr>
      <vt:lpstr>Instabilità nella scia prossima: il meccanismo</vt:lpstr>
      <vt:lpstr>Criterio di arresto: KKT contro geometria</vt:lpstr>
      <vt:lpstr>Inverse crime e dati rumorosi</vt:lpstr>
      <vt:lpstr>Quadro completo dei casi (RMSE)</vt:lpstr>
      <vt:lpstr>Errore residuo e limite della parametrizzazione FFD</vt:lpstr>
    </vt:vector>
  </TitlesOfParts>
  <Company>MTU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yae9102</dc:creator>
  <cp:lastModifiedBy>Filippo Anelli</cp:lastModifiedBy>
  <cp:revision>1005</cp:revision>
  <dcterms:created xsi:type="dcterms:W3CDTF">2006-09-20T14:22:53Z</dcterms:created>
  <dcterms:modified xsi:type="dcterms:W3CDTF">2026-07-14T21:45:37Z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ooterTitle">
    <vt:lpwstr/>
  </property>
  <property fmtid="{D5CDD505-2E9C-101B-9397-08002B2CF9AE}" pid="3" name="Presenter">
    <vt:lpwstr/>
  </property>
  <property fmtid="{D5CDD505-2E9C-101B-9397-08002B2CF9AE}" pid="4" name="PresentationDate">
    <vt:lpwstr>2005-10-19</vt:lpwstr>
  </property>
  <property fmtid="{D5CDD505-2E9C-101B-9397-08002B2CF9AE}" pid="5" name="Template">
    <vt:lpwstr>MTU_template_deutsch.pot</vt:lpwstr>
  </property>
  <property fmtid="{D5CDD505-2E9C-101B-9397-08002B2CF9AE}" pid="6" name="FooterDate">
    <vt:lpwstr>6. Oktober 2006</vt:lpwstr>
  </property>
</Properties>
</file>