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15E622-B0B2-462F-8566-9A3A47E7ED9A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860CF6-AABF-4A71-94C0-CBC675FA0D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36496" cy="1470025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FOILING MOTH CENTERBOAD 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OpenFOAM</a:t>
            </a:r>
            <a:endParaRPr lang="it-IT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752" y="4725145"/>
            <a:ext cx="6444208" cy="1124744"/>
          </a:xfrm>
        </p:spPr>
        <p:txBody>
          <a:bodyPr>
            <a:noAutofit/>
          </a:bodyPr>
          <a:lstStyle/>
          <a:p>
            <a:pPr algn="l"/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COURSE: ADVANCED FLUID DYNAMICS</a:t>
            </a:r>
          </a:p>
          <a:p>
            <a:pPr algn="l"/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PROFESSOR: JAN PRALITS</a:t>
            </a:r>
          </a:p>
          <a:p>
            <a:pPr algn="l"/>
            <a:r>
              <a:rPr lang="it-IT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STUDENT: ALESSANDRO CHIAPPALONE</a:t>
            </a:r>
            <a:endParaRPr lang="it-IT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Numerical simulations always need a grid convergence study.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study was done only on the geometry with 0° for trailing edge flaps but it’s applicable also on the other geometries.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5576" y="3068961"/>
          <a:ext cx="3600400" cy="2503047"/>
        </p:xfrm>
        <a:graphic>
          <a:graphicData uri="http://schemas.openxmlformats.org/drawingml/2006/table">
            <a:tbl>
              <a:tblPr/>
              <a:tblGrid>
                <a:gridCol w="1395231"/>
                <a:gridCol w="1139261"/>
                <a:gridCol w="1065908"/>
              </a:tblGrid>
              <a:tr h="2971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Cell’s number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136000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1,0802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0,384936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7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643000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0,84637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0,248135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1550000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0,849123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0,269452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2550000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0,860901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0,279953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3740000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0,859068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0,276287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29" name="Grafico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312368" cy="28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467600" cy="5493224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parameter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yPlus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non dimensional quantity calculated close to wall. To have a good simulation  this value must to be between  10 and  300.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Residuals and time-step continuity: Residuals have to be much lower as possible to obtain a good simulation. Generally the residuals should be lower than 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respect the mass conservation law it is essential  that this value is lower as possible. Usually  a number lower than 10 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-12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acceptable.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sp>
        <p:nvSpPr>
          <p:cNvPr id="6" name="Freccia angolare in su 5"/>
          <p:cNvSpPr/>
          <p:nvPr/>
        </p:nvSpPr>
        <p:spPr>
          <a:xfrm rot="5400000">
            <a:off x="3581891" y="1898831"/>
            <a:ext cx="792088" cy="1116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206084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obatain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6084168" y="270892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3501009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necessary to work on the mesh and in particular on the layers near the walls.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RefineWallLayer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572000" y="2348880"/>
          <a:ext cx="3823831" cy="2244188"/>
        </p:xfrm>
        <a:graphic>
          <a:graphicData uri="http://schemas.openxmlformats.org/drawingml/2006/table">
            <a:tbl>
              <a:tblPr/>
              <a:tblGrid>
                <a:gridCol w="1008112"/>
                <a:gridCol w="1541656"/>
                <a:gridCol w="1274063"/>
              </a:tblGrid>
              <a:tr h="8001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Trailing edge flap’s angle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Centerboard’s </a:t>
                      </a:r>
                      <a:r>
                        <a:rPr lang="en-US" sz="1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yPlus</a:t>
                      </a: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 max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Ship’s </a:t>
                      </a:r>
                      <a:r>
                        <a:rPr lang="en-US" sz="1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yPlus</a:t>
                      </a: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 max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665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-10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295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57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54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57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53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5" name="Picture 1" descr="Schermata del 2016-05-15 17-15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600400" cy="25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esiduicaso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9144000" cy="549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541" y="134634"/>
            <a:ext cx="7467600" cy="346050"/>
          </a:xfrm>
        </p:spPr>
        <p:txBody>
          <a:bodyPr>
            <a:normAutofit fontScale="90000"/>
          </a:bodyPr>
          <a:lstStyle/>
          <a:p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43541" y="512676"/>
            <a:ext cx="7467600" cy="4873752"/>
          </a:xfrm>
        </p:spPr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437" y="6470610"/>
            <a:ext cx="635563" cy="387391"/>
          </a:xfrm>
          <a:prstGeom prst="rect">
            <a:avLst/>
          </a:prstGeom>
        </p:spPr>
      </p:pic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827584" y="1052735"/>
          <a:ext cx="7128793" cy="5504161"/>
        </p:xfrm>
        <a:graphic>
          <a:graphicData uri="http://schemas.openxmlformats.org/drawingml/2006/table">
            <a:tbl>
              <a:tblPr/>
              <a:tblGrid>
                <a:gridCol w="516729"/>
                <a:gridCol w="3347715"/>
                <a:gridCol w="3264349"/>
              </a:tblGrid>
              <a:tr h="4390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700" b="1" i="1">
                          <a:latin typeface="Times New Roman"/>
                          <a:ea typeface="Times New Roman"/>
                          <a:cs typeface="Times New Roman"/>
                        </a:rPr>
                        <a:t>Flap’s angle</a:t>
                      </a: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700" b="1" i="1">
                          <a:latin typeface="Times New Roman"/>
                          <a:ea typeface="Times New Roman"/>
                          <a:cs typeface="Times New Roman"/>
                        </a:rPr>
                        <a:t>Pressure Distribution</a:t>
                      </a: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700" b="1" i="1">
                          <a:latin typeface="Times New Roman"/>
                          <a:ea typeface="Times New Roman"/>
                          <a:cs typeface="Times New Roman"/>
                        </a:rPr>
                        <a:t>Velocity Distribution</a:t>
                      </a: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1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i="1">
                          <a:latin typeface="Times New Roman"/>
                          <a:ea typeface="Times New Roman"/>
                          <a:cs typeface="Times New Roman"/>
                        </a:rPr>
                        <a:t>-10°</a:t>
                      </a: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8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i="1">
                          <a:latin typeface="Times New Roman"/>
                          <a:ea typeface="Times New Roman"/>
                          <a:cs typeface="Times New Roman"/>
                        </a:rPr>
                        <a:t>-5°</a:t>
                      </a: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i="1">
                          <a:latin typeface="Times New Roman"/>
                          <a:ea typeface="Times New Roman"/>
                          <a:cs typeface="Times New Roman"/>
                        </a:rPr>
                        <a:t>0°</a:t>
                      </a:r>
                      <a:endParaRPr lang="it-IT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7" marR="5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49" name="Picture 37" descr="Schermata del 2016-05-14 16-56-28"/>
          <p:cNvPicPr>
            <a:picLocks noChangeAspect="1" noChangeArrowheads="1"/>
          </p:cNvPicPr>
          <p:nvPr/>
        </p:nvPicPr>
        <p:blipFill>
          <a:blip r:embed="rId3" cstate="print"/>
          <a:srcRect l="6239" t="13222" r="12297"/>
          <a:stretch>
            <a:fillRect/>
          </a:stretch>
        </p:blipFill>
        <p:spPr bwMode="auto">
          <a:xfrm>
            <a:off x="1691680" y="1556792"/>
            <a:ext cx="2544762" cy="1492250"/>
          </a:xfrm>
          <a:prstGeom prst="rect">
            <a:avLst/>
          </a:prstGeom>
          <a:noFill/>
        </p:spPr>
      </p:pic>
      <p:pic>
        <p:nvPicPr>
          <p:cNvPr id="38948" name="Picture 36" descr="Schermata del 2016-05-14 16-56-13 (1)"/>
          <p:cNvPicPr>
            <a:picLocks noChangeAspect="1" noChangeArrowheads="1"/>
          </p:cNvPicPr>
          <p:nvPr/>
        </p:nvPicPr>
        <p:blipFill>
          <a:blip r:embed="rId4" cstate="print"/>
          <a:srcRect r="5420"/>
          <a:stretch>
            <a:fillRect/>
          </a:stretch>
        </p:blipFill>
        <p:spPr bwMode="auto">
          <a:xfrm>
            <a:off x="5076056" y="1484784"/>
            <a:ext cx="2505075" cy="1501775"/>
          </a:xfrm>
          <a:prstGeom prst="rect">
            <a:avLst/>
          </a:prstGeom>
          <a:noFill/>
        </p:spPr>
      </p:pic>
      <p:pic>
        <p:nvPicPr>
          <p:cNvPr id="38947" name="Picture 35" descr="p-5"/>
          <p:cNvPicPr>
            <a:picLocks noChangeAspect="1" noChangeArrowheads="1"/>
          </p:cNvPicPr>
          <p:nvPr/>
        </p:nvPicPr>
        <p:blipFill>
          <a:blip r:embed="rId5" cstate="print"/>
          <a:srcRect l="1631" r="2231"/>
          <a:stretch>
            <a:fillRect/>
          </a:stretch>
        </p:blipFill>
        <p:spPr bwMode="auto">
          <a:xfrm>
            <a:off x="1691680" y="3068960"/>
            <a:ext cx="2544762" cy="1630363"/>
          </a:xfrm>
          <a:prstGeom prst="rect">
            <a:avLst/>
          </a:prstGeom>
          <a:noFill/>
        </p:spPr>
      </p:pic>
      <p:pic>
        <p:nvPicPr>
          <p:cNvPr id="38946" name="Picture 34" descr="u-5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140968"/>
            <a:ext cx="2520950" cy="1617662"/>
          </a:xfrm>
          <a:prstGeom prst="rect">
            <a:avLst/>
          </a:prstGeom>
          <a:noFill/>
        </p:spPr>
      </p:pic>
      <p:pic>
        <p:nvPicPr>
          <p:cNvPr id="38945" name="Picture 33" descr="pressioneprofilo0"/>
          <p:cNvPicPr>
            <a:picLocks noChangeAspect="1" noChangeArrowheads="1"/>
          </p:cNvPicPr>
          <p:nvPr/>
        </p:nvPicPr>
        <p:blipFill>
          <a:blip r:embed="rId7" cstate="print"/>
          <a:srcRect l="1396" r="2142"/>
          <a:stretch>
            <a:fillRect/>
          </a:stretch>
        </p:blipFill>
        <p:spPr bwMode="auto">
          <a:xfrm>
            <a:off x="1691680" y="4869160"/>
            <a:ext cx="2544762" cy="1543050"/>
          </a:xfrm>
          <a:prstGeom prst="rect">
            <a:avLst/>
          </a:prstGeom>
          <a:noFill/>
        </p:spPr>
      </p:pic>
      <p:pic>
        <p:nvPicPr>
          <p:cNvPr id="38944" name="Picture 32" descr="velocitàprofilo0"/>
          <p:cNvPicPr>
            <a:picLocks noChangeAspect="1" noChangeArrowheads="1"/>
          </p:cNvPicPr>
          <p:nvPr/>
        </p:nvPicPr>
        <p:blipFill>
          <a:blip r:embed="rId8" cstate="print"/>
          <a:srcRect r="1891"/>
          <a:stretch>
            <a:fillRect/>
          </a:stretch>
        </p:blipFill>
        <p:spPr bwMode="auto">
          <a:xfrm>
            <a:off x="5076056" y="4869160"/>
            <a:ext cx="2520950" cy="155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560" y="404664"/>
          <a:ext cx="6504384" cy="4560135"/>
        </p:xfrm>
        <a:graphic>
          <a:graphicData uri="http://schemas.openxmlformats.org/drawingml/2006/table">
            <a:tbl>
              <a:tblPr/>
              <a:tblGrid>
                <a:gridCol w="471469"/>
                <a:gridCol w="3054490"/>
                <a:gridCol w="2978425"/>
              </a:tblGrid>
              <a:tr h="234022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5°</a:t>
                      </a:r>
                      <a:endParaRPr lang="it-I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1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i="1">
                          <a:latin typeface="Times New Roman"/>
                          <a:ea typeface="Times New Roman"/>
                          <a:cs typeface="Times New Roman"/>
                        </a:rPr>
                        <a:t>10°</a:t>
                      </a: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939" name="Picture 3" descr="u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2777393" cy="1641029"/>
          </a:xfrm>
          <a:prstGeom prst="rect">
            <a:avLst/>
          </a:prstGeom>
          <a:noFill/>
        </p:spPr>
      </p:pic>
      <p:pic>
        <p:nvPicPr>
          <p:cNvPr id="39940" name="Picture 4" descr="p5"/>
          <p:cNvPicPr>
            <a:picLocks noChangeAspect="1" noChangeArrowheads="1"/>
          </p:cNvPicPr>
          <p:nvPr/>
        </p:nvPicPr>
        <p:blipFill>
          <a:blip r:embed="rId3" cstate="print"/>
          <a:srcRect r="3673"/>
          <a:stretch>
            <a:fillRect/>
          </a:stretch>
        </p:blipFill>
        <p:spPr bwMode="auto">
          <a:xfrm>
            <a:off x="1259632" y="908720"/>
            <a:ext cx="2826994" cy="1656904"/>
          </a:xfrm>
          <a:prstGeom prst="rect">
            <a:avLst/>
          </a:prstGeom>
          <a:noFill/>
        </p:spPr>
      </p:pic>
      <p:pic>
        <p:nvPicPr>
          <p:cNvPr id="39938" name="Picture 2" descr="pressione10"/>
          <p:cNvPicPr>
            <a:picLocks noChangeAspect="1" noChangeArrowheads="1"/>
          </p:cNvPicPr>
          <p:nvPr/>
        </p:nvPicPr>
        <p:blipFill>
          <a:blip r:embed="rId4" cstate="print"/>
          <a:srcRect l="3064" r="3250"/>
          <a:stretch>
            <a:fillRect/>
          </a:stretch>
        </p:blipFill>
        <p:spPr bwMode="auto">
          <a:xfrm>
            <a:off x="1259632" y="3140968"/>
            <a:ext cx="2736304" cy="1642456"/>
          </a:xfrm>
          <a:prstGeom prst="rect">
            <a:avLst/>
          </a:prstGeom>
          <a:noFill/>
        </p:spPr>
      </p:pic>
      <p:pic>
        <p:nvPicPr>
          <p:cNvPr id="39937" name="Picture 1" descr="velocità10 (1)"/>
          <p:cNvPicPr>
            <a:picLocks noChangeAspect="1" noChangeArrowheads="1"/>
          </p:cNvPicPr>
          <p:nvPr/>
        </p:nvPicPr>
        <p:blipFill>
          <a:blip r:embed="rId5" cstate="print"/>
          <a:srcRect l="6731" t="11823" r="9074" b="8046"/>
          <a:stretch>
            <a:fillRect/>
          </a:stretch>
        </p:blipFill>
        <p:spPr bwMode="auto">
          <a:xfrm>
            <a:off x="4211960" y="3068960"/>
            <a:ext cx="2823430" cy="1656184"/>
          </a:xfrm>
          <a:prstGeom prst="rect">
            <a:avLst/>
          </a:prstGeom>
          <a:noFill/>
        </p:spPr>
      </p:pic>
      <p:sp>
        <p:nvSpPr>
          <p:cNvPr id="9" name="Freccia a destra 8"/>
          <p:cNvSpPr/>
          <p:nvPr/>
        </p:nvSpPr>
        <p:spPr>
          <a:xfrm>
            <a:off x="971600" y="5517232"/>
            <a:ext cx="129614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55776" y="56612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profile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Schermata del 2016-05-15 18-18-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4664"/>
            <a:ext cx="36532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Schermata del 2016-05-15 18-12-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780928"/>
            <a:ext cx="295232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chermata del 2016-05-15 18-13-12 (1)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836712"/>
            <a:ext cx="29337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Logo_unige_08_intestato (1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08437" y="6470610"/>
            <a:ext cx="635563" cy="387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WATH ABOUT THE Cl-Cd VALUES AND TRENDS ?</a:t>
            </a:r>
          </a:p>
          <a:p>
            <a:pPr algn="ctr">
              <a:buNone/>
            </a:pP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437" y="6470610"/>
            <a:ext cx="635563" cy="387391"/>
          </a:xfrm>
          <a:prstGeom prst="rect">
            <a:avLst/>
          </a:prstGeom>
        </p:spPr>
      </p:pic>
      <p:pic>
        <p:nvPicPr>
          <p:cNvPr id="41985" name="Grafico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Grafico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a destra 7"/>
          <p:cNvSpPr/>
          <p:nvPr/>
        </p:nvSpPr>
        <p:spPr>
          <a:xfrm rot="1565405">
            <a:off x="4542474" y="162478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8827363">
            <a:off x="3010950" y="168531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988" name="Grafico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81128"/>
            <a:ext cx="313848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find the minimum value needed of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5 m/s we supposed a total weight of 100 kg (boat + skipper).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 give: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/>
              <a:t>                C</a:t>
            </a:r>
            <a:r>
              <a:rPr lang="en-US" b="1" i="1" baseline="-25000" dirty="0" smtClean="0"/>
              <a:t>L</a:t>
            </a:r>
            <a:r>
              <a:rPr lang="en-US" b="1" i="1" dirty="0" smtClean="0"/>
              <a:t>= 0.834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437" y="6470610"/>
            <a:ext cx="635563" cy="387391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851920" y="2492896"/>
          <a:ext cx="4509602" cy="1817227"/>
        </p:xfrm>
        <a:graphic>
          <a:graphicData uri="http://schemas.openxmlformats.org/drawingml/2006/table">
            <a:tbl>
              <a:tblPr/>
              <a:tblGrid>
                <a:gridCol w="957254"/>
                <a:gridCol w="1775692"/>
                <a:gridCol w="907126"/>
                <a:gridCol w="869530"/>
              </a:tblGrid>
              <a:tr h="2334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b="1" i="1"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8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Water Velocity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[m/s]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69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Approximated foil area 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en-US" sz="1200" b="1" i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0,094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ρ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Water Density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[Kg/m</a:t>
                      </a:r>
                      <a:r>
                        <a:rPr lang="en-US" sz="1200" b="1" i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Boat Weight Force 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[N]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981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924944"/>
            <a:ext cx="1440160" cy="8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2699792" y="314096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699792" y="28529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Grafico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3312368" cy="20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ccia a destra 11"/>
          <p:cNvSpPr/>
          <p:nvPr/>
        </p:nvSpPr>
        <p:spPr>
          <a:xfrm>
            <a:off x="3419872" y="515719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5220072" y="5373216"/>
            <a:ext cx="25922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obtained that : 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Lift is generated with a NACA 63412 in each case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case with -10° flap’s angle.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angle with lower drag and a positive lift is -5° 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lift a total weight of 100 kg ( boat + skipper) it is necessary work with a flap angle higher than 0° with a speed of 5 m/s </a:t>
            </a:r>
          </a:p>
          <a:p>
            <a:pPr lvl="0">
              <a:buNone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FUTURE DEVELOPMENTS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flap’s angle is determined by the speed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ship trough the sensor called wand (reported in figure 1.1. )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hull surging over the sea level causes a big drag fall which is not considered in this study.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 the speed variation to study lift and drag in function of  the hull’s velocity.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437" y="6470610"/>
            <a:ext cx="635563" cy="387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T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9512" y="5733256"/>
            <a:ext cx="8844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FOR THE ATTENTION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WHAT IS A MOTH ?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FEATURES: </a:t>
            </a:r>
          </a:p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FAST</a:t>
            </a:r>
          </a:p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FUNNY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HOW CAN IT FLY?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sz="2400" dirty="0"/>
          </a:p>
        </p:txBody>
      </p:sp>
      <p:pic>
        <p:nvPicPr>
          <p:cNvPr id="8" name="Immagine 7" descr="moth 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268761"/>
            <a:ext cx="4098040" cy="2467135"/>
          </a:xfrm>
          <a:prstGeom prst="rect">
            <a:avLst/>
          </a:prstGeom>
        </p:spPr>
      </p:pic>
      <p:pic>
        <p:nvPicPr>
          <p:cNvPr id="9" name="Immagine 8" descr="Foils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52078"/>
            <a:ext cx="3396533" cy="2905923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3347864" y="5229200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SETTING THE PROBLEM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467544" y="836713"/>
            <a:ext cx="8229600" cy="5289452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TARGETS: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centerboard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 flow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5m/s </a:t>
            </a:r>
          </a:p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Cl and Cd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centerboard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5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geometries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minimun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 total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100 kg 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FUNDAMENTALS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b="1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653136"/>
            <a:ext cx="1535409" cy="62631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558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_unige_08_intestato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059832" y="4077072"/>
          <a:ext cx="4680520" cy="1906261"/>
        </p:xfrm>
        <a:graphic>
          <a:graphicData uri="http://schemas.openxmlformats.org/drawingml/2006/table">
            <a:tbl>
              <a:tblPr/>
              <a:tblGrid>
                <a:gridCol w="993535"/>
                <a:gridCol w="1842992"/>
                <a:gridCol w="941507"/>
                <a:gridCol w="902486"/>
              </a:tblGrid>
              <a:tr h="24491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8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Water Velocity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[m/s]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98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i="1">
                          <a:latin typeface="Times New Roman"/>
                          <a:ea typeface="Times New Roman"/>
                          <a:cs typeface="Times New Roman"/>
                        </a:rPr>
                        <a:t>Characteristic Length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[m]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υ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Kinematic Viscosity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en-US" sz="1200" b="1" i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/s]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1.2 10</a:t>
                      </a:r>
                      <a:r>
                        <a:rPr lang="en-US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Re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458332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NUMERICAL SOLVER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467544" y="1340769"/>
            <a:ext cx="8064896" cy="4641379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EQUATION TO SOLVE: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SOLVER CHOSED: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SimpleFoam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1" y="5678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1" y="7202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683569" y="1988841"/>
            <a:ext cx="4872380" cy="1495426"/>
            <a:chOff x="3857620" y="1714488"/>
            <a:chExt cx="4944388" cy="1495426"/>
          </a:xfrm>
        </p:grpSpPr>
        <p:grpSp>
          <p:nvGrpSpPr>
            <p:cNvPr id="13" name="Gruppo 24"/>
            <p:cNvGrpSpPr/>
            <p:nvPr/>
          </p:nvGrpSpPr>
          <p:grpSpPr>
            <a:xfrm>
              <a:off x="3857620" y="1714488"/>
              <a:ext cx="4944388" cy="1495426"/>
              <a:chOff x="3786182" y="2428868"/>
              <a:chExt cx="4471991" cy="1352550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4210361" y="3244334"/>
                <a:ext cx="169551" cy="36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sz="2000" dirty="0"/>
              </a:p>
            </p:txBody>
          </p:sp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248" y="2500306"/>
                <a:ext cx="3971925" cy="628650"/>
              </a:xfrm>
              <a:prstGeom prst="rect">
                <a:avLst/>
              </a:prstGeom>
              <a:noFill/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86182" y="2428868"/>
                <a:ext cx="409575" cy="135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714620"/>
              <a:ext cx="1071570" cy="381946"/>
            </a:xfrm>
            <a:prstGeom prst="rect">
              <a:avLst/>
            </a:prstGeom>
            <a:noFill/>
          </p:spPr>
        </p:pic>
      </p:grpSp>
      <p:pic>
        <p:nvPicPr>
          <p:cNvPr id="19" name="Immagine 18" descr="Logo_unige_08_intestato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221088"/>
            <a:ext cx="1381590" cy="36842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869160"/>
            <a:ext cx="4176464" cy="67053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Freccia curva 24"/>
          <p:cNvSpPr/>
          <p:nvPr/>
        </p:nvSpPr>
        <p:spPr>
          <a:xfrm rot="10800000" flipH="1">
            <a:off x="899592" y="4077072"/>
            <a:ext cx="1296144" cy="792088"/>
          </a:xfrm>
          <a:prstGeom prst="bentArrow">
            <a:avLst>
              <a:gd name="adj1" fmla="val 25000"/>
              <a:gd name="adj2" fmla="val 2405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339752" y="436510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Based</a:t>
            </a:r>
            <a:r>
              <a:rPr lang="it-IT" dirty="0" smtClean="0"/>
              <a:t> on RANS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7606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BOUNDARY</a:t>
            </a:r>
            <a:r>
              <a:rPr lang="it-IT" dirty="0" smtClean="0"/>
              <a:t> </a:t>
            </a:r>
            <a:r>
              <a:rPr lang="it-IT" b="1" dirty="0" smtClean="0"/>
              <a:t>CONDITIONS</a:t>
            </a:r>
            <a:endParaRPr lang="it-IT" b="1" dirty="0"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873752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fluid domain is represented by a parallelepiped  with an  X side of  12 [</a:t>
            </a:r>
            <a:r>
              <a:rPr lang="en-GB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  an Y side of  2.4 [</a:t>
            </a:r>
            <a:r>
              <a:rPr lang="en-GB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and  a Z side of   2.5 [</a:t>
            </a:r>
            <a:r>
              <a:rPr lang="en-GB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is the </a:t>
            </a:r>
            <a:r>
              <a:rPr lang="en-GB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streamwise</a:t>
            </a:r>
            <a:r>
              <a:rPr lang="en-GB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direction,  Z axe is the lift direction (vertical).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7" name="Immagine 6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pic>
        <p:nvPicPr>
          <p:cNvPr id="3075" name="Picture 3" descr="pressure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2520280" cy="47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U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729484" cy="479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6084168" y="9807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VELOCITY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635896" y="10527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PRESSURE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10952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56793"/>
            <a:ext cx="4618856" cy="4857403"/>
          </a:xfrm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CREATED  BY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THE INVENTOR CAD SOFTWARE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BASED ON GARDA TOP 3 GEOMETRY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827585" y="3717033"/>
          <a:ext cx="3816426" cy="2137403"/>
        </p:xfrm>
        <a:graphic>
          <a:graphicData uri="http://schemas.openxmlformats.org/drawingml/2006/table">
            <a:tbl>
              <a:tblPr/>
              <a:tblGrid>
                <a:gridCol w="1272143"/>
                <a:gridCol w="742081"/>
                <a:gridCol w="636071"/>
                <a:gridCol w="1166131"/>
              </a:tblGrid>
              <a:tr h="426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Section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Span [mm]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Chord[mm]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Times New Roman"/>
                          <a:ea typeface="Times New Roman"/>
                          <a:cs typeface="Times New Roman"/>
                        </a:rPr>
                        <a:t>Centreboard</a:t>
                      </a:r>
                      <a:endParaRPr lang="it-IT" sz="10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NACA 0012</a:t>
                      </a:r>
                      <a:endParaRPr lang="it-IT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Times New Roman"/>
                          <a:ea typeface="Times New Roman"/>
                          <a:cs typeface="Times New Roman"/>
                        </a:rPr>
                        <a:t>1000 </a:t>
                      </a:r>
                      <a:endParaRPr lang="it-IT" sz="10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it-IT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8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Centreboard </a:t>
                      </a: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Foil</a:t>
                      </a:r>
                      <a:endParaRPr lang="it-IT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Times New Roman"/>
                          <a:ea typeface="Times New Roman"/>
                          <a:cs typeface="Times New Roman"/>
                        </a:rPr>
                        <a:t> NACA</a:t>
                      </a:r>
                      <a:endParaRPr lang="it-IT" sz="10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Times New Roman"/>
                          <a:ea typeface="Times New Roman"/>
                          <a:cs typeface="Times New Roman"/>
                        </a:rPr>
                        <a:t>  63412</a:t>
                      </a:r>
                      <a:endParaRPr lang="it-IT" sz="10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860</a:t>
                      </a:r>
                      <a:endParaRPr lang="it-IT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it-IT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10" name="Picture 6" descr="Catturaderiva0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8" y="1412777"/>
            <a:ext cx="3266415" cy="4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GEOMETRY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898776" cy="4525963"/>
          </a:xfrm>
        </p:spPr>
        <p:txBody>
          <a:bodyPr>
            <a:normAutofit/>
          </a:bodyPr>
          <a:lstStyle/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TO STUDY THE Cl VARIATION HAS BEEN USED 5 DIFFERENT GEOMETRIES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499993" y="1340768"/>
          <a:ext cx="3203788" cy="5187363"/>
        </p:xfrm>
        <a:graphic>
          <a:graphicData uri="http://schemas.openxmlformats.org/drawingml/2006/table">
            <a:tbl>
              <a:tblPr/>
              <a:tblGrid>
                <a:gridCol w="998236"/>
                <a:gridCol w="2205552"/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Trailing 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edge flap’s angle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CAD Model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4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-10°</a:t>
                      </a:r>
                      <a:endParaRPr lang="it-IT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it-IT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5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5°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7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27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10°</a:t>
                      </a:r>
                      <a:endParaRPr lang="it-IT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523" marR="555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5" name="Picture 5" descr="profilo 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1944216" cy="640630"/>
          </a:xfrm>
          <a:prstGeom prst="rect">
            <a:avLst/>
          </a:prstGeom>
          <a:noFill/>
        </p:spPr>
      </p:pic>
      <p:pic>
        <p:nvPicPr>
          <p:cNvPr id="20484" name="Picture 4" descr="profilo-5gra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96952"/>
            <a:ext cx="1944216" cy="732456"/>
          </a:xfrm>
          <a:prstGeom prst="rect">
            <a:avLst/>
          </a:prstGeom>
          <a:noFill/>
        </p:spPr>
      </p:pic>
      <p:pic>
        <p:nvPicPr>
          <p:cNvPr id="20483" name="Picture 3" descr="profilo0gra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1944216" cy="727645"/>
          </a:xfrm>
          <a:prstGeom prst="rect">
            <a:avLst/>
          </a:prstGeom>
          <a:noFill/>
        </p:spPr>
      </p:pic>
      <p:pic>
        <p:nvPicPr>
          <p:cNvPr id="20482" name="Picture 2" descr="profilo5grad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869160"/>
            <a:ext cx="1944216" cy="690437"/>
          </a:xfrm>
          <a:prstGeom prst="rect">
            <a:avLst/>
          </a:prstGeom>
          <a:noFill/>
        </p:spPr>
      </p:pic>
      <p:pic>
        <p:nvPicPr>
          <p:cNvPr id="20481" name="Picture 1" descr="profilo10grad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733256"/>
            <a:ext cx="1944216" cy="63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it-IT" sz="3300" b="1" dirty="0" smtClean="0">
                <a:latin typeface="Times New Roman" pitchFamily="18" charset="0"/>
                <a:cs typeface="Times New Roman" pitchFamily="18" charset="0"/>
              </a:rPr>
              <a:t>MESHING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565232"/>
          </a:xfrm>
        </p:spPr>
        <p:txBody>
          <a:bodyPr/>
          <a:lstStyle/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4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BlockMesh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command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volume</a:t>
            </a:r>
          </a:p>
          <a:p>
            <a:pPr marL="457200" indent="-457200">
              <a:buNone/>
            </a:pPr>
            <a:r>
              <a:rPr lang="en-US" dirty="0" smtClean="0"/>
              <a:t>      </a:t>
            </a:r>
          </a:p>
          <a:p>
            <a:pPr marL="457200" indent="-457200">
              <a:buNone/>
            </a:pPr>
            <a:r>
              <a:rPr lang="en-US" dirty="0" smtClean="0"/>
              <a:t>       [54   8   8]</a:t>
            </a:r>
            <a:endParaRPr lang="it-IT" dirty="0" smtClean="0"/>
          </a:p>
          <a:p>
            <a:pPr marL="457200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of the best compromise between  refinement surfaces edges and the calculator’s power.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96" y="6287422"/>
            <a:ext cx="936104" cy="570578"/>
          </a:xfrm>
          <a:prstGeom prst="rect">
            <a:avLst/>
          </a:prstGeom>
        </p:spPr>
      </p:pic>
      <p:pic>
        <p:nvPicPr>
          <p:cNvPr id="24577" name="Picture 1" descr="volumecontrollom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40965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erivaMe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3744416" cy="239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467600" cy="706090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MESHING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457200" indent="-457200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USE The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addLayer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refine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surfaces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 smtClean="0"/>
              <a:t>Incr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ease the refinement beside the centerboard where there is turbulence. 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6353568"/>
            <a:ext cx="827584" cy="504432"/>
          </a:xfrm>
          <a:prstGeom prst="rect">
            <a:avLst/>
          </a:prstGeom>
        </p:spPr>
      </p:pic>
      <p:pic>
        <p:nvPicPr>
          <p:cNvPr id="23553" name="Picture 1" descr="profilom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7"/>
            <a:ext cx="3600400" cy="180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erivasezionela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2" y="1412776"/>
            <a:ext cx="40826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boxderi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941168"/>
            <a:ext cx="3456384" cy="14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820</TotalTime>
  <Words>691</Words>
  <Application>Microsoft Office PowerPoint</Application>
  <PresentationFormat>Presentazione su schermo (4:3)</PresentationFormat>
  <Paragraphs>270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Loggia</vt:lpstr>
      <vt:lpstr>FOILING MOTH CENTERBOAD ON OpenFOAM</vt:lpstr>
      <vt:lpstr>INTRODUCTION </vt:lpstr>
      <vt:lpstr>SETTING THE PROBLEM</vt:lpstr>
      <vt:lpstr>NUMERICAL SOLVER</vt:lpstr>
      <vt:lpstr>BOUNDARY CONDITIONS</vt:lpstr>
      <vt:lpstr>GEOMETRY </vt:lpstr>
      <vt:lpstr>GEOMETRY</vt:lpstr>
      <vt:lpstr>MESHING </vt:lpstr>
      <vt:lpstr>MESHING</vt:lpstr>
      <vt:lpstr>RESULTS</vt:lpstr>
      <vt:lpstr>RESULTS</vt:lpstr>
      <vt:lpstr>RESULTS </vt:lpstr>
      <vt:lpstr>Diapositiva 13</vt:lpstr>
      <vt:lpstr>RESULTS</vt:lpstr>
      <vt:lpstr>RESULTS</vt:lpstr>
      <vt:lpstr>CONCLUSION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FOILING MOTH CENTERBOAD ON OPENFOAM</dc:title>
  <dc:creator>AleMichi</dc:creator>
  <cp:lastModifiedBy>Alessandro</cp:lastModifiedBy>
  <cp:revision>68</cp:revision>
  <dcterms:created xsi:type="dcterms:W3CDTF">2016-05-30T14:42:20Z</dcterms:created>
  <dcterms:modified xsi:type="dcterms:W3CDTF">2016-06-09T08:06:33Z</dcterms:modified>
</cp:coreProperties>
</file>