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3F68-E13F-4B3A-A2B4-61529ADDEC34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CEE74-0416-4385-8F32-81D088F3EF3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B530-73FF-4506-9ADD-94D4C8233B75}" type="datetimeFigureOut">
              <a:rPr lang="it-IT" smtClean="0"/>
              <a:pPr/>
              <a:t>22/12/2014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3AE8-A670-4C4D-B2EC-489D9F242D6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video" Target="file:///C:\Users\Utente\Desktop\OpenFoam\video\vort_flap+15&#176;.wmv" TargetMode="External"/><Relationship Id="rId7" Type="http://schemas.openxmlformats.org/officeDocument/2006/relationships/image" Target="../media/image55.png"/><Relationship Id="rId2" Type="http://schemas.openxmlformats.org/officeDocument/2006/relationships/video" Target="file:///C:\Users\Utente\Desktop\OpenFoam\video\vel_flap+15&#176;.wmv" TargetMode="External"/><Relationship Id="rId1" Type="http://schemas.openxmlformats.org/officeDocument/2006/relationships/video" Target="file:///C:\Users\Utente\Desktop\OpenFoam\video\pres_flap+15&#176;.wmv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4.jpeg"/><Relationship Id="rId7" Type="http://schemas.openxmlformats.org/officeDocument/2006/relationships/image" Target="../media/image7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59.png"/><Relationship Id="rId9" Type="http://schemas.openxmlformats.org/officeDocument/2006/relationships/image" Target="../media/image7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esktop\OpenFoam\video\Filmato.wm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0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tente\Desktop\OpenFoam\video\vorticity+20&#176;.wmv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copertina pral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ul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000108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 </a:t>
            </a:r>
            <a:r>
              <a:rPr lang="it-IT" sz="2000" u="sng" dirty="0" err="1" smtClean="0"/>
              <a:t>Trends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of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force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coefficients</a:t>
            </a:r>
            <a:endParaRPr lang="it-IT" sz="2000" u="sng" dirty="0"/>
          </a:p>
        </p:txBody>
      </p:sp>
      <p:pic>
        <p:nvPicPr>
          <p:cNvPr id="4" name="Immagine 3" descr="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1571612"/>
            <a:ext cx="4138949" cy="2286016"/>
          </a:xfrm>
          <a:prstGeom prst="rect">
            <a:avLst/>
          </a:prstGeom>
        </p:spPr>
      </p:pic>
      <p:pic>
        <p:nvPicPr>
          <p:cNvPr id="5" name="Immagine 4" descr="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0284" y="1571612"/>
            <a:ext cx="4267997" cy="2357454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 rot="7193986">
            <a:off x="6902617" y="3359359"/>
            <a:ext cx="2332176" cy="839199"/>
            <a:chOff x="2363150" y="2228264"/>
            <a:chExt cx="2332176" cy="839199"/>
          </a:xfrm>
        </p:grpSpPr>
        <p:sp>
          <p:nvSpPr>
            <p:cNvPr id="7" name="Ovale 6"/>
            <p:cNvSpPr/>
            <p:nvPr/>
          </p:nvSpPr>
          <p:spPr>
            <a:xfrm>
              <a:off x="2363150" y="2228264"/>
              <a:ext cx="480657" cy="480657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ccia a destra 7"/>
            <p:cNvSpPr/>
            <p:nvPr/>
          </p:nvSpPr>
          <p:spPr>
            <a:xfrm rot="1261704">
              <a:off x="2761133" y="2707423"/>
              <a:ext cx="1934193" cy="360040"/>
            </a:xfrm>
            <a:prstGeom prst="rightArrow">
              <a:avLst>
                <a:gd name="adj1" fmla="val 50000"/>
                <a:gd name="adj2" fmla="val 85989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2643174" y="4572008"/>
            <a:ext cx="54292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optimal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drag </a:t>
            </a:r>
            <a:r>
              <a:rPr lang="it-IT" dirty="0" err="1" smtClean="0"/>
              <a:t>coefficient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el-GR" dirty="0" smtClean="0">
                <a:latin typeface="Calibri"/>
              </a:rPr>
              <a:t>β</a:t>
            </a:r>
            <a:r>
              <a:rPr lang="it-IT" dirty="0" smtClean="0">
                <a:latin typeface="Calibri"/>
              </a:rPr>
              <a:t> = +15° , in </a:t>
            </a:r>
            <a:r>
              <a:rPr lang="it-IT" dirty="0" err="1" smtClean="0">
                <a:latin typeface="Calibri"/>
              </a:rPr>
              <a:t>according</a:t>
            </a:r>
            <a:r>
              <a:rPr lang="it-IT" dirty="0" smtClean="0">
                <a:latin typeface="Calibri"/>
              </a:rPr>
              <a:t> </a:t>
            </a:r>
            <a:r>
              <a:rPr lang="it-IT" dirty="0" err="1" smtClean="0">
                <a:latin typeface="Calibri"/>
              </a:rPr>
              <a:t>with</a:t>
            </a:r>
            <a:r>
              <a:rPr lang="it-IT" dirty="0" smtClean="0">
                <a:latin typeface="Calibri"/>
              </a:rPr>
              <a:t> the </a:t>
            </a:r>
            <a:r>
              <a:rPr lang="it-IT" dirty="0" err="1" smtClean="0">
                <a:latin typeface="Calibri"/>
              </a:rPr>
              <a:t>vorticity</a:t>
            </a:r>
            <a:r>
              <a:rPr lang="it-IT" dirty="0" smtClean="0">
                <a:latin typeface="Calibri"/>
              </a:rPr>
              <a:t> </a:t>
            </a:r>
            <a:r>
              <a:rPr lang="it-IT" dirty="0" err="1" smtClean="0">
                <a:latin typeface="Calibri"/>
              </a:rPr>
              <a:t>decrease</a:t>
            </a:r>
            <a:endParaRPr lang="it-IT" dirty="0"/>
          </a:p>
        </p:txBody>
      </p:sp>
      <p:pic>
        <p:nvPicPr>
          <p:cNvPr id="11" name="Immagine 10" descr="cl-c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500174"/>
            <a:ext cx="4324021" cy="2286016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" name="Immagine 20" descr="c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5158" y="4143380"/>
            <a:ext cx="4125298" cy="2327924"/>
          </a:xfrm>
          <a:prstGeom prst="rect">
            <a:avLst/>
          </a:prstGeo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5" name="Gruppo 24"/>
          <p:cNvGrpSpPr/>
          <p:nvPr/>
        </p:nvGrpSpPr>
        <p:grpSpPr>
          <a:xfrm>
            <a:off x="357158" y="4786322"/>
            <a:ext cx="4429156" cy="1200329"/>
            <a:chOff x="357158" y="4786322"/>
            <a:chExt cx="4429156" cy="1200329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357158" y="4786322"/>
              <a:ext cx="4429156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Negative         </a:t>
              </a:r>
              <a:r>
                <a:rPr lang="en-US" dirty="0"/>
                <a:t>means that the airfoil tends to lower the leading edge because the </a:t>
              </a:r>
              <a:r>
                <a:rPr lang="en-US" dirty="0" err="1" smtClean="0"/>
                <a:t>barycenter</a:t>
              </a:r>
              <a:r>
                <a:rPr lang="en-US" dirty="0" smtClean="0"/>
                <a:t> is </a:t>
              </a:r>
              <a:r>
                <a:rPr lang="en-US" dirty="0"/>
                <a:t>more advanced than the point of application of the lift.</a:t>
              </a:r>
              <a:endParaRPr lang="it-IT" dirty="0"/>
            </a:p>
          </p:txBody>
        </p:sp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4840951"/>
              <a:ext cx="285752" cy="3025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grpSp>
        <p:nvGrpSpPr>
          <p:cNvPr id="29" name="Gruppo 28"/>
          <p:cNvGrpSpPr/>
          <p:nvPr/>
        </p:nvGrpSpPr>
        <p:grpSpPr>
          <a:xfrm>
            <a:off x="5214942" y="1500174"/>
            <a:ext cx="3286148" cy="2071702"/>
            <a:chOff x="5214942" y="1500174"/>
            <a:chExt cx="3286148" cy="2308324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5214942" y="1500174"/>
              <a:ext cx="3286148" cy="23083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</a:t>
              </a:r>
              <a:r>
                <a:rPr lang="en-US" dirty="0"/>
                <a:t>separated </a:t>
              </a:r>
              <a:r>
                <a:rPr lang="en-US" dirty="0" smtClean="0"/>
                <a:t>region decreases from -9° to +15°, but </a:t>
              </a:r>
              <a:r>
                <a:rPr lang="en-US" dirty="0"/>
                <a:t>it makes it slowly provoking the same </a:t>
              </a:r>
              <a:r>
                <a:rPr lang="en-US" dirty="0" smtClean="0"/>
                <a:t>slow </a:t>
              </a:r>
              <a:r>
                <a:rPr lang="it-IT" dirty="0" err="1" smtClean="0"/>
                <a:t>reduction</a:t>
              </a:r>
              <a:r>
                <a:rPr lang="it-IT" dirty="0" smtClean="0"/>
                <a:t> </a:t>
              </a:r>
              <a:r>
                <a:rPr lang="it-IT" dirty="0" err="1"/>
                <a:t>for</a:t>
              </a:r>
              <a:r>
                <a:rPr lang="it-IT" dirty="0"/>
                <a:t> </a:t>
              </a:r>
              <a:r>
                <a:rPr lang="it-IT" dirty="0" smtClean="0"/>
                <a:t>                   </a:t>
              </a:r>
              <a:r>
                <a:rPr lang="en-US" dirty="0" smtClean="0"/>
                <a:t>the lift coefficient decreases more quickly than the drag coefficient in the same range.</a:t>
              </a:r>
              <a:endParaRPr lang="it-IT" dirty="0" smtClean="0"/>
            </a:p>
            <a:p>
              <a:endParaRPr lang="it-IT" dirty="0"/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2264" y="2535639"/>
              <a:ext cx="238127" cy="238094"/>
            </a:xfrm>
            <a:prstGeom prst="rect">
              <a:avLst/>
            </a:prstGeom>
            <a:noFill/>
          </p:spPr>
        </p:pic>
        <p:cxnSp>
          <p:nvCxnSpPr>
            <p:cNvPr id="28" name="Connettore 2 27"/>
            <p:cNvCxnSpPr/>
            <p:nvPr/>
          </p:nvCxnSpPr>
          <p:spPr>
            <a:xfrm>
              <a:off x="6929454" y="2614537"/>
              <a:ext cx="571504" cy="1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esul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357298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goal of this work is achieved</a:t>
            </a:r>
            <a:endParaRPr lang="it-IT" dirty="0"/>
          </a:p>
        </p:txBody>
      </p:sp>
      <p:grpSp>
        <p:nvGrpSpPr>
          <p:cNvPr id="35" name="Gruppo 34"/>
          <p:cNvGrpSpPr/>
          <p:nvPr/>
        </p:nvGrpSpPr>
        <p:grpSpPr>
          <a:xfrm>
            <a:off x="3214678" y="1214422"/>
            <a:ext cx="5715040" cy="646331"/>
            <a:chOff x="3214678" y="1214422"/>
            <a:chExt cx="5715040" cy="646331"/>
          </a:xfrm>
        </p:grpSpPr>
        <p:cxnSp>
          <p:nvCxnSpPr>
            <p:cNvPr id="8" name="Connettore 2 7"/>
            <p:cNvCxnSpPr/>
            <p:nvPr/>
          </p:nvCxnSpPr>
          <p:spPr>
            <a:xfrm>
              <a:off x="3214678" y="1571612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4000496" y="1214422"/>
              <a:ext cx="4929222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optimal flap position that minimize the drag coefficient of the airfoil (for α =20°) is</a:t>
              </a:r>
              <a:r>
                <a:rPr lang="it-IT" dirty="0" smtClean="0"/>
                <a:t> </a:t>
              </a:r>
              <a:r>
                <a:rPr lang="el-GR" dirty="0" smtClean="0"/>
                <a:t>β = +15°</a:t>
              </a:r>
              <a:r>
                <a:rPr lang="it-IT" dirty="0" smtClean="0"/>
                <a:t> :</a:t>
              </a:r>
              <a:endParaRPr lang="it-IT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7072330" y="58578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vorticity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29058" y="58578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velocity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58578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pressure</a:t>
            </a:r>
            <a:endParaRPr lang="it-IT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8" name="pres_flap+15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9512" y="3573016"/>
            <a:ext cx="2736304" cy="2124236"/>
          </a:xfrm>
          <a:prstGeom prst="rect">
            <a:avLst/>
          </a:prstGeom>
        </p:spPr>
      </p:pic>
      <p:pic>
        <p:nvPicPr>
          <p:cNvPr id="31" name="vel_flap+15°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059832" y="3573016"/>
            <a:ext cx="2832315" cy="2124236"/>
          </a:xfrm>
          <a:prstGeom prst="rect">
            <a:avLst/>
          </a:prstGeom>
        </p:spPr>
      </p:pic>
      <p:pic>
        <p:nvPicPr>
          <p:cNvPr id="33" name="vort_flap+15°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6084167" y="3573016"/>
            <a:ext cx="2855979" cy="2141984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428596" y="1857364"/>
            <a:ext cx="8001056" cy="1071570"/>
            <a:chOff x="428596" y="1857364"/>
            <a:chExt cx="8001056" cy="1071570"/>
          </a:xfrm>
        </p:grpSpPr>
        <p:grpSp>
          <p:nvGrpSpPr>
            <p:cNvPr id="36" name="Gruppo 35"/>
            <p:cNvGrpSpPr/>
            <p:nvPr/>
          </p:nvGrpSpPr>
          <p:grpSpPr>
            <a:xfrm>
              <a:off x="428596" y="1857364"/>
              <a:ext cx="8001056" cy="1071570"/>
              <a:chOff x="428596" y="1857364"/>
              <a:chExt cx="8001056" cy="1071570"/>
            </a:xfrm>
          </p:grpSpPr>
          <p:grpSp>
            <p:nvGrpSpPr>
              <p:cNvPr id="30" name="Gruppo 29"/>
              <p:cNvGrpSpPr/>
              <p:nvPr/>
            </p:nvGrpSpPr>
            <p:grpSpPr>
              <a:xfrm>
                <a:off x="428596" y="2357430"/>
                <a:ext cx="8001056" cy="571504"/>
                <a:chOff x="285720" y="2285992"/>
                <a:chExt cx="8001056" cy="571504"/>
              </a:xfrm>
            </p:grpSpPr>
            <p:grpSp>
              <p:nvGrpSpPr>
                <p:cNvPr id="27" name="Gruppo 26"/>
                <p:cNvGrpSpPr/>
                <p:nvPr/>
              </p:nvGrpSpPr>
              <p:grpSpPr>
                <a:xfrm>
                  <a:off x="357158" y="2357430"/>
                  <a:ext cx="7796251" cy="414338"/>
                  <a:chOff x="-71470" y="2071678"/>
                  <a:chExt cx="7796251" cy="414338"/>
                </a:xfrm>
              </p:grpSpPr>
              <p:sp>
                <p:nvSpPr>
                  <p:cNvPr id="19" name="CasellaDiTesto 18"/>
                  <p:cNvSpPr txBox="1"/>
                  <p:nvPr/>
                </p:nvSpPr>
                <p:spPr>
                  <a:xfrm>
                    <a:off x="-71470" y="2071678"/>
                    <a:ext cx="40719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 smtClean="0"/>
                      <a:t>The </a:t>
                    </a:r>
                    <a:r>
                      <a:rPr lang="it-IT" dirty="0" err="1" smtClean="0"/>
                      <a:t>optimization</a:t>
                    </a:r>
                    <a:r>
                      <a:rPr lang="it-IT" dirty="0" smtClean="0"/>
                      <a:t> </a:t>
                    </a:r>
                    <a:r>
                      <a:rPr lang="it-IT" dirty="0" err="1" smtClean="0"/>
                      <a:t>reduces</a:t>
                    </a:r>
                    <a:r>
                      <a:rPr lang="it-IT" dirty="0" smtClean="0"/>
                      <a:t> </a:t>
                    </a:r>
                    <a:endParaRPr lang="it-IT" dirty="0"/>
                  </a:p>
                </p:txBody>
              </p:sp>
              <p:sp>
                <p:nvSpPr>
                  <p:cNvPr id="23" name="CasellaDiTesto 22"/>
                  <p:cNvSpPr txBox="1"/>
                  <p:nvPr/>
                </p:nvSpPr>
                <p:spPr>
                  <a:xfrm>
                    <a:off x="4929190" y="2071678"/>
                    <a:ext cx="5000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 err="1" smtClean="0"/>
                      <a:t>to</a:t>
                    </a:r>
                    <a:endParaRPr lang="it-IT" dirty="0"/>
                  </a:p>
                </p:txBody>
              </p:sp>
              <p:pic>
                <p:nvPicPr>
                  <p:cNvPr id="2058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29256" y="2143116"/>
                    <a:ext cx="2295525" cy="34290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9" name="Rettangolo 28"/>
                <p:cNvSpPr/>
                <p:nvPr/>
              </p:nvSpPr>
              <p:spPr>
                <a:xfrm>
                  <a:off x="285720" y="2285992"/>
                  <a:ext cx="8001056" cy="57150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32" name="Connettore 2 31"/>
              <p:cNvCxnSpPr/>
              <p:nvPr/>
            </p:nvCxnSpPr>
            <p:spPr>
              <a:xfrm rot="5400000">
                <a:off x="5930116" y="2070884"/>
                <a:ext cx="42862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1840" y="2492896"/>
              <a:ext cx="2085975" cy="342900"/>
            </a:xfrm>
            <a:prstGeom prst="rect">
              <a:avLst/>
            </a:prstGeom>
            <a:noFill/>
          </p:spPr>
        </p:pic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61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38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61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ul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406" y="1028626"/>
            <a:ext cx="350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000" u="sng" dirty="0" err="1" smtClean="0"/>
              <a:t>Higher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angles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of</a:t>
            </a:r>
            <a:r>
              <a:rPr lang="it-IT" sz="2000" u="sng" dirty="0" smtClean="0"/>
              <a:t> flap</a:t>
            </a:r>
            <a:endParaRPr lang="it-IT" sz="2000" u="sng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42873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More </a:t>
            </a:r>
            <a:r>
              <a:rPr lang="en-US" dirty="0" smtClean="0"/>
              <a:t>simulations are launched for higher angles of flap</a:t>
            </a:r>
            <a:endParaRPr lang="it-IT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214282" y="1857364"/>
            <a:ext cx="8572560" cy="646331"/>
            <a:chOff x="214282" y="1857364"/>
            <a:chExt cx="8572560" cy="646331"/>
          </a:xfrm>
        </p:grpSpPr>
        <p:sp>
          <p:nvSpPr>
            <p:cNvPr id="5" name="CasellaDiTesto 4"/>
            <p:cNvSpPr txBox="1"/>
            <p:nvPr/>
          </p:nvSpPr>
          <p:spPr>
            <a:xfrm>
              <a:off x="214282" y="1928802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aim of the work</a:t>
              </a:r>
              <a:endParaRPr lang="it-IT" dirty="0"/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2357422" y="1857364"/>
              <a:ext cx="6429420" cy="646331"/>
              <a:chOff x="2357422" y="1857364"/>
              <a:chExt cx="6429420" cy="646331"/>
            </a:xfrm>
          </p:grpSpPr>
          <p:cxnSp>
            <p:nvCxnSpPr>
              <p:cNvPr id="7" name="Connettore 2 6"/>
              <p:cNvCxnSpPr/>
              <p:nvPr/>
            </p:nvCxnSpPr>
            <p:spPr>
              <a:xfrm>
                <a:off x="2357422" y="2143116"/>
                <a:ext cx="5715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uppo 14"/>
              <p:cNvGrpSpPr/>
              <p:nvPr/>
            </p:nvGrpSpPr>
            <p:grpSpPr>
              <a:xfrm>
                <a:off x="2928926" y="1857364"/>
                <a:ext cx="5857916" cy="646331"/>
                <a:chOff x="2928926" y="1857364"/>
                <a:chExt cx="5857916" cy="646331"/>
              </a:xfrm>
            </p:grpSpPr>
            <p:grpSp>
              <p:nvGrpSpPr>
                <p:cNvPr id="13" name="Gruppo 12"/>
                <p:cNvGrpSpPr/>
                <p:nvPr/>
              </p:nvGrpSpPr>
              <p:grpSpPr>
                <a:xfrm>
                  <a:off x="3000364" y="1857364"/>
                  <a:ext cx="5715040" cy="646331"/>
                  <a:chOff x="3000364" y="1857364"/>
                  <a:chExt cx="5715040" cy="646331"/>
                </a:xfrm>
              </p:grpSpPr>
              <p:sp>
                <p:nvSpPr>
                  <p:cNvPr id="8" name="CasellaDiTesto 7"/>
                  <p:cNvSpPr txBox="1"/>
                  <p:nvPr/>
                </p:nvSpPr>
                <p:spPr>
                  <a:xfrm>
                    <a:off x="3000364" y="1857364"/>
                    <a:ext cx="571504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search for a minimum value for     and      joined to the </a:t>
                    </a:r>
                    <a:r>
                      <a:rPr lang="en-US" dirty="0" err="1" smtClean="0"/>
                      <a:t>the</a:t>
                    </a:r>
                    <a:r>
                      <a:rPr lang="en-US" dirty="0" smtClean="0"/>
                      <a:t> analysis of the </a:t>
                    </a:r>
                    <a:r>
                      <a:rPr lang="it-IT" dirty="0" err="1" smtClean="0"/>
                      <a:t>footprint</a:t>
                    </a:r>
                    <a:r>
                      <a:rPr lang="it-IT" dirty="0" smtClean="0"/>
                      <a:t> </a:t>
                    </a:r>
                    <a:r>
                      <a:rPr lang="it-IT" dirty="0" err="1" smtClean="0"/>
                      <a:t>of</a:t>
                    </a:r>
                    <a:r>
                      <a:rPr lang="it-IT" dirty="0" smtClean="0"/>
                      <a:t> </a:t>
                    </a:r>
                    <a:r>
                      <a:rPr lang="it-IT" dirty="0" err="1" smtClean="0"/>
                      <a:t>vorticity</a:t>
                    </a:r>
                    <a:endParaRPr lang="it-IT" dirty="0"/>
                  </a:p>
                </p:txBody>
              </p:sp>
              <p:pic>
                <p:nvPicPr>
                  <p:cNvPr id="1025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0760" y="1928802"/>
                    <a:ext cx="214314" cy="2540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43701" y="1928802"/>
                    <a:ext cx="214315" cy="28575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4" name="Rettangolo 13"/>
                <p:cNvSpPr/>
                <p:nvPr/>
              </p:nvSpPr>
              <p:spPr>
                <a:xfrm>
                  <a:off x="2928926" y="1857364"/>
                  <a:ext cx="5857916" cy="64294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grpSp>
        <p:nvGrpSpPr>
          <p:cNvPr id="24" name="Gruppo 23"/>
          <p:cNvGrpSpPr/>
          <p:nvPr/>
        </p:nvGrpSpPr>
        <p:grpSpPr>
          <a:xfrm>
            <a:off x="214282" y="2786058"/>
            <a:ext cx="5975244" cy="1133856"/>
            <a:chOff x="214282" y="2786058"/>
            <a:chExt cx="5975244" cy="1133856"/>
          </a:xfrm>
        </p:grpSpPr>
        <p:pic>
          <p:nvPicPr>
            <p:cNvPr id="18" name="Immagine 17" descr="2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282" y="2786058"/>
              <a:ext cx="2956560" cy="1118616"/>
            </a:xfrm>
            <a:prstGeom prst="rect">
              <a:avLst/>
            </a:prstGeom>
          </p:spPr>
        </p:pic>
        <p:pic>
          <p:nvPicPr>
            <p:cNvPr id="21" name="Immagine 20" descr="4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4678" y="2786058"/>
              <a:ext cx="2974848" cy="1133856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214282" y="3929066"/>
            <a:ext cx="5975244" cy="1143000"/>
            <a:chOff x="214282" y="3929066"/>
            <a:chExt cx="5975244" cy="1143000"/>
          </a:xfrm>
        </p:grpSpPr>
        <p:pic>
          <p:nvPicPr>
            <p:cNvPr id="19" name="Immagine 18" descr="3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282" y="3929066"/>
              <a:ext cx="2974848" cy="1118616"/>
            </a:xfrm>
            <a:prstGeom prst="rect">
              <a:avLst/>
            </a:prstGeom>
          </p:spPr>
        </p:pic>
        <p:pic>
          <p:nvPicPr>
            <p:cNvPr id="22" name="Immagine 21" descr="45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4678" y="3929066"/>
              <a:ext cx="2974848" cy="1143000"/>
            </a:xfrm>
            <a:prstGeom prst="rect">
              <a:avLst/>
            </a:prstGeom>
          </p:spPr>
        </p:pic>
      </p:grpSp>
      <p:grpSp>
        <p:nvGrpSpPr>
          <p:cNvPr id="27" name="Gruppo 26"/>
          <p:cNvGrpSpPr/>
          <p:nvPr/>
        </p:nvGrpSpPr>
        <p:grpSpPr>
          <a:xfrm>
            <a:off x="214282" y="5072074"/>
            <a:ext cx="5975244" cy="1136904"/>
            <a:chOff x="214282" y="5072074"/>
            <a:chExt cx="5975244" cy="1136904"/>
          </a:xfrm>
        </p:grpSpPr>
        <p:pic>
          <p:nvPicPr>
            <p:cNvPr id="20" name="Immagine 19" descr="33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282" y="5072074"/>
              <a:ext cx="2983992" cy="1136904"/>
            </a:xfrm>
            <a:prstGeom prst="rect">
              <a:avLst/>
            </a:prstGeom>
          </p:spPr>
        </p:pic>
        <p:pic>
          <p:nvPicPr>
            <p:cNvPr id="23" name="Immagine 22" descr="60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4678" y="5072074"/>
              <a:ext cx="2974848" cy="1133856"/>
            </a:xfrm>
            <a:prstGeom prst="rect">
              <a:avLst/>
            </a:prstGeom>
          </p:spPr>
        </p:pic>
      </p:grpSp>
      <p:grpSp>
        <p:nvGrpSpPr>
          <p:cNvPr id="31" name="Gruppo 30"/>
          <p:cNvGrpSpPr/>
          <p:nvPr/>
        </p:nvGrpSpPr>
        <p:grpSpPr>
          <a:xfrm>
            <a:off x="6189526" y="2928934"/>
            <a:ext cx="2668754" cy="830997"/>
            <a:chOff x="6189526" y="2928934"/>
            <a:chExt cx="2668754" cy="830997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6858016" y="2928934"/>
              <a:ext cx="2000264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vorticity</a:t>
              </a:r>
              <a:r>
                <a:rPr lang="en-US" sz="1600" dirty="0" smtClean="0"/>
                <a:t> magnitude decreases until</a:t>
              </a:r>
            </a:p>
            <a:p>
              <a:r>
                <a:rPr lang="en-US" sz="1600" dirty="0" smtClean="0"/>
                <a:t>β = +42°</a:t>
              </a:r>
              <a:endParaRPr lang="it-IT" sz="1600" dirty="0"/>
            </a:p>
          </p:txBody>
        </p:sp>
        <p:cxnSp>
          <p:nvCxnSpPr>
            <p:cNvPr id="30" name="Connettore 2 29"/>
            <p:cNvCxnSpPr>
              <a:stCxn id="21" idx="3"/>
              <a:endCxn id="28" idx="1"/>
            </p:cNvCxnSpPr>
            <p:nvPr/>
          </p:nvCxnSpPr>
          <p:spPr>
            <a:xfrm flipV="1">
              <a:off x="6189526" y="3344433"/>
              <a:ext cx="668490" cy="85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ul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000108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 </a:t>
            </a:r>
            <a:r>
              <a:rPr lang="it-IT" sz="2000" u="sng" dirty="0" err="1" smtClean="0"/>
              <a:t>Trends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of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force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coefficients</a:t>
            </a:r>
            <a:endParaRPr lang="it-IT" sz="2000" u="sng" dirty="0"/>
          </a:p>
        </p:txBody>
      </p:sp>
      <p:pic>
        <p:nvPicPr>
          <p:cNvPr id="4" name="Immagine 3" descr="ye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857364"/>
            <a:ext cx="3414023" cy="1891676"/>
          </a:xfrm>
          <a:prstGeom prst="rect">
            <a:avLst/>
          </a:prstGeom>
        </p:spPr>
      </p:pic>
      <p:pic>
        <p:nvPicPr>
          <p:cNvPr id="5" name="Immagine 4" descr="ye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3" y="1857364"/>
            <a:ext cx="3282611" cy="1857388"/>
          </a:xfrm>
          <a:prstGeom prst="rect">
            <a:avLst/>
          </a:prstGeom>
        </p:spPr>
      </p:pic>
      <p:pic>
        <p:nvPicPr>
          <p:cNvPr id="6" name="Immagine 5" descr="ye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3714752"/>
            <a:ext cx="3286148" cy="2041256"/>
          </a:xfrm>
          <a:prstGeom prst="rect">
            <a:avLst/>
          </a:prstGeom>
        </p:spPr>
      </p:pic>
      <p:pic>
        <p:nvPicPr>
          <p:cNvPr id="7" name="Immagine 6" descr="yep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3168857" cy="1930040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1714480" y="2958265"/>
            <a:ext cx="5870183" cy="1794265"/>
            <a:chOff x="1714480" y="2958265"/>
            <a:chExt cx="5870183" cy="1794265"/>
          </a:xfrm>
        </p:grpSpPr>
        <p:grpSp>
          <p:nvGrpSpPr>
            <p:cNvPr id="11" name="Gruppo 10"/>
            <p:cNvGrpSpPr/>
            <p:nvPr/>
          </p:nvGrpSpPr>
          <p:grpSpPr>
            <a:xfrm rot="2186835">
              <a:off x="2862426" y="3165826"/>
              <a:ext cx="1504207" cy="685532"/>
              <a:chOff x="2363150" y="2228264"/>
              <a:chExt cx="1504207" cy="685532"/>
            </a:xfrm>
          </p:grpSpPr>
          <p:sp>
            <p:nvSpPr>
              <p:cNvPr id="12" name="Ovale 11"/>
              <p:cNvSpPr/>
              <p:nvPr/>
            </p:nvSpPr>
            <p:spPr>
              <a:xfrm>
                <a:off x="2363150" y="2228264"/>
                <a:ext cx="480657" cy="480657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Freccia a destra 12"/>
              <p:cNvSpPr/>
              <p:nvPr/>
            </p:nvSpPr>
            <p:spPr>
              <a:xfrm rot="1261704">
                <a:off x="2782972" y="2589755"/>
                <a:ext cx="1084385" cy="324041"/>
              </a:xfrm>
              <a:prstGeom prst="rightArrow">
                <a:avLst>
                  <a:gd name="adj1" fmla="val 50000"/>
                  <a:gd name="adj2" fmla="val 85989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4" name="Gruppo 13"/>
            <p:cNvGrpSpPr/>
            <p:nvPr/>
          </p:nvGrpSpPr>
          <p:grpSpPr>
            <a:xfrm rot="2186835">
              <a:off x="5800095" y="2958265"/>
              <a:ext cx="1784568" cy="737565"/>
              <a:chOff x="2363150" y="2228264"/>
              <a:chExt cx="1784568" cy="737565"/>
            </a:xfrm>
          </p:grpSpPr>
          <p:sp>
            <p:nvSpPr>
              <p:cNvPr id="15" name="Ovale 14"/>
              <p:cNvSpPr/>
              <p:nvPr/>
            </p:nvSpPr>
            <p:spPr>
              <a:xfrm>
                <a:off x="2363150" y="2228264"/>
                <a:ext cx="480657" cy="480657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Freccia a destra 15"/>
              <p:cNvSpPr/>
              <p:nvPr/>
            </p:nvSpPr>
            <p:spPr>
              <a:xfrm rot="1261704">
                <a:off x="2773314" y="2641788"/>
                <a:ext cx="1374404" cy="324041"/>
              </a:xfrm>
              <a:prstGeom prst="rightArrow">
                <a:avLst>
                  <a:gd name="adj1" fmla="val 50000"/>
                  <a:gd name="adj2" fmla="val 85989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4357694"/>
              <a:ext cx="2643206" cy="394836"/>
            </a:xfrm>
            <a:prstGeom prst="rect">
              <a:avLst/>
            </a:prstGeom>
            <a:noFill/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4357694"/>
              <a:ext cx="2428892" cy="365858"/>
            </a:xfrm>
            <a:prstGeom prst="rect">
              <a:avLst/>
            </a:prstGeom>
            <a:noFill/>
          </p:spPr>
        </p:pic>
      </p:grpSp>
      <p:grpSp>
        <p:nvGrpSpPr>
          <p:cNvPr id="30" name="Gruppo 29"/>
          <p:cNvGrpSpPr/>
          <p:nvPr/>
        </p:nvGrpSpPr>
        <p:grpSpPr>
          <a:xfrm>
            <a:off x="5715008" y="2214554"/>
            <a:ext cx="2571768" cy="1200329"/>
            <a:chOff x="5715008" y="1428736"/>
            <a:chExt cx="2571768" cy="1200329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5715008" y="1428736"/>
              <a:ext cx="2571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dirty="0" smtClean="0"/>
                <a:t>  </a:t>
              </a:r>
              <a:r>
                <a:rPr lang="it-IT" dirty="0" err="1" smtClean="0"/>
                <a:t>red</a:t>
              </a:r>
              <a:r>
                <a:rPr lang="it-IT" dirty="0" smtClean="0"/>
                <a:t> </a:t>
              </a:r>
              <a:r>
                <a:rPr lang="it-IT" dirty="0" err="1" smtClean="0"/>
                <a:t>points</a:t>
              </a:r>
              <a:r>
                <a:rPr lang="it-IT" dirty="0" smtClean="0"/>
                <a:t>           the </a:t>
              </a:r>
            </a:p>
            <a:p>
              <a:r>
                <a:rPr lang="it-IT" dirty="0" smtClean="0"/>
                <a:t>   trend </a:t>
              </a:r>
              <a:r>
                <a:rPr lang="it-IT" dirty="0" err="1" smtClean="0"/>
                <a:t>is</a:t>
              </a:r>
              <a:r>
                <a:rPr lang="it-IT" dirty="0" smtClean="0"/>
                <a:t> </a:t>
              </a:r>
              <a:r>
                <a:rPr lang="it-IT" dirty="0" err="1" smtClean="0"/>
                <a:t>similar</a:t>
              </a:r>
              <a:r>
                <a:rPr lang="it-IT" dirty="0" smtClean="0"/>
                <a:t> </a:t>
              </a:r>
              <a:r>
                <a:rPr lang="it-IT" dirty="0" err="1" smtClean="0"/>
                <a:t>to</a:t>
              </a:r>
              <a:r>
                <a:rPr lang="it-IT" dirty="0" smtClean="0"/>
                <a:t> the  </a:t>
              </a:r>
            </a:p>
            <a:p>
              <a:r>
                <a:rPr lang="it-IT" dirty="0" smtClean="0"/>
                <a:t>   </a:t>
              </a:r>
              <a:r>
                <a:rPr lang="it-IT" dirty="0" err="1" smtClean="0"/>
                <a:t>respective</a:t>
              </a:r>
              <a:r>
                <a:rPr lang="it-IT" dirty="0" smtClean="0"/>
                <a:t> </a:t>
              </a:r>
              <a:r>
                <a:rPr lang="it-IT" dirty="0" err="1" smtClean="0"/>
                <a:t>one</a:t>
              </a:r>
              <a:r>
                <a:rPr lang="it-IT" dirty="0" smtClean="0"/>
                <a:t> </a:t>
              </a:r>
              <a:r>
                <a:rPr lang="it-IT" dirty="0" err="1" smtClean="0"/>
                <a:t>for</a:t>
              </a:r>
              <a:r>
                <a:rPr lang="it-IT" dirty="0" smtClean="0"/>
                <a:t> low</a:t>
              </a:r>
            </a:p>
            <a:p>
              <a:r>
                <a:rPr lang="it-IT" dirty="0" smtClean="0"/>
                <a:t>   </a:t>
              </a:r>
              <a:r>
                <a:rPr lang="it-IT" dirty="0" err="1" smtClean="0"/>
                <a:t>angles</a:t>
              </a:r>
              <a:r>
                <a:rPr lang="it-IT" dirty="0" smtClean="0"/>
                <a:t> </a:t>
              </a:r>
              <a:r>
                <a:rPr lang="it-IT" dirty="0" err="1" smtClean="0"/>
                <a:t>of</a:t>
              </a:r>
              <a:r>
                <a:rPr lang="it-IT" dirty="0" smtClean="0"/>
                <a:t> flap</a:t>
              </a:r>
              <a:endParaRPr lang="it-IT" dirty="0"/>
            </a:p>
          </p:txBody>
        </p:sp>
        <p:cxnSp>
          <p:nvCxnSpPr>
            <p:cNvPr id="28" name="Connettore 2 27"/>
            <p:cNvCxnSpPr/>
            <p:nvPr/>
          </p:nvCxnSpPr>
          <p:spPr>
            <a:xfrm>
              <a:off x="7000892" y="1643050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5715008" y="3786190"/>
            <a:ext cx="2571768" cy="1200329"/>
            <a:chOff x="5715008" y="1428736"/>
            <a:chExt cx="2571768" cy="1200329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5715008" y="1428736"/>
              <a:ext cx="2571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dirty="0" smtClean="0"/>
                <a:t>  </a:t>
              </a:r>
              <a:r>
                <a:rPr lang="it-IT" dirty="0" err="1" smtClean="0"/>
                <a:t>blue</a:t>
              </a:r>
              <a:r>
                <a:rPr lang="it-IT" dirty="0" smtClean="0"/>
                <a:t> </a:t>
              </a:r>
              <a:r>
                <a:rPr lang="it-IT" dirty="0" err="1" smtClean="0"/>
                <a:t>points</a:t>
              </a:r>
              <a:r>
                <a:rPr lang="it-IT" dirty="0" smtClean="0"/>
                <a:t>            the</a:t>
              </a:r>
            </a:p>
            <a:p>
              <a:r>
                <a:rPr lang="it-IT" dirty="0" smtClean="0"/>
                <a:t>   trend </a:t>
              </a:r>
              <a:r>
                <a:rPr lang="it-IT" dirty="0" err="1" smtClean="0"/>
                <a:t>is</a:t>
              </a:r>
              <a:r>
                <a:rPr lang="it-IT" dirty="0" smtClean="0"/>
                <a:t> </a:t>
              </a:r>
              <a:r>
                <a:rPr lang="it-IT" dirty="0" err="1" smtClean="0"/>
                <a:t>conditioned</a:t>
              </a:r>
              <a:r>
                <a:rPr lang="it-IT" dirty="0" smtClean="0"/>
                <a:t> </a:t>
              </a:r>
              <a:r>
                <a:rPr lang="it-IT" dirty="0" err="1" smtClean="0"/>
                <a:t>by</a:t>
              </a:r>
              <a:endParaRPr lang="it-IT" dirty="0" smtClean="0"/>
            </a:p>
            <a:p>
              <a:r>
                <a:rPr lang="it-IT" dirty="0" smtClean="0"/>
                <a:t>   a </a:t>
              </a:r>
              <a:r>
                <a:rPr lang="it-IT" dirty="0" err="1" smtClean="0"/>
                <a:t>new</a:t>
              </a:r>
              <a:r>
                <a:rPr lang="it-IT" dirty="0" smtClean="0"/>
                <a:t> flow </a:t>
              </a:r>
              <a:r>
                <a:rPr lang="it-IT" dirty="0" err="1" smtClean="0"/>
                <a:t>separation</a:t>
              </a:r>
              <a:endParaRPr lang="it-IT" dirty="0" smtClean="0"/>
            </a:p>
            <a:p>
              <a:r>
                <a:rPr lang="it-IT" dirty="0" smtClean="0"/>
                <a:t>   on the flap            </a:t>
              </a:r>
              <a:endParaRPr lang="it-IT" dirty="0"/>
            </a:p>
          </p:txBody>
        </p:sp>
        <p:cxnSp>
          <p:nvCxnSpPr>
            <p:cNvPr id="33" name="Connettore 2 32"/>
            <p:cNvCxnSpPr/>
            <p:nvPr/>
          </p:nvCxnSpPr>
          <p:spPr>
            <a:xfrm>
              <a:off x="7143768" y="1643050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11875 -0.055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25816 -0.053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11962 -0.1486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25972 -0.150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cl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2844" y="1000108"/>
            <a:ext cx="1785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u="sng" dirty="0" err="1" smtClean="0"/>
              <a:t>Conclusion</a:t>
            </a:r>
            <a:r>
              <a:rPr lang="it-IT" sz="2000" dirty="0" smtClean="0"/>
              <a:t>:</a:t>
            </a:r>
            <a:r>
              <a:rPr lang="it-IT" sz="2000" u="sng" dirty="0" smtClean="0"/>
              <a:t> </a:t>
            </a:r>
            <a:endParaRPr lang="it-IT" sz="2000" u="sng" dirty="0"/>
          </a:p>
        </p:txBody>
      </p:sp>
      <p:pic>
        <p:nvPicPr>
          <p:cNvPr id="8" name="Immagine 7" descr="mat.0200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500306"/>
            <a:ext cx="4643438" cy="2248109"/>
          </a:xfrm>
          <a:prstGeom prst="rect">
            <a:avLst/>
          </a:prstGeom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142844" y="1571612"/>
            <a:ext cx="5786478" cy="646331"/>
            <a:chOff x="142844" y="1571612"/>
            <a:chExt cx="5786478" cy="646331"/>
          </a:xfrm>
        </p:grpSpPr>
        <p:grpSp>
          <p:nvGrpSpPr>
            <p:cNvPr id="11" name="Gruppo 10"/>
            <p:cNvGrpSpPr/>
            <p:nvPr/>
          </p:nvGrpSpPr>
          <p:grpSpPr>
            <a:xfrm>
              <a:off x="142844" y="1571612"/>
              <a:ext cx="5715040" cy="646331"/>
              <a:chOff x="142844" y="1571612"/>
              <a:chExt cx="5715040" cy="646331"/>
            </a:xfrm>
          </p:grpSpPr>
          <p:grpSp>
            <p:nvGrpSpPr>
              <p:cNvPr id="6" name="Gruppo 5"/>
              <p:cNvGrpSpPr/>
              <p:nvPr/>
            </p:nvGrpSpPr>
            <p:grpSpPr>
              <a:xfrm>
                <a:off x="142844" y="1571612"/>
                <a:ext cx="5715040" cy="646331"/>
                <a:chOff x="285720" y="1214422"/>
                <a:chExt cx="5715040" cy="646331"/>
              </a:xfrm>
            </p:grpSpPr>
            <p:sp>
              <p:nvSpPr>
                <p:cNvPr id="3" name="CasellaDiTesto 2"/>
                <p:cNvSpPr txBox="1"/>
                <p:nvPr/>
              </p:nvSpPr>
              <p:spPr>
                <a:xfrm>
                  <a:off x="285720" y="1214422"/>
                  <a:ext cx="57150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it-IT" dirty="0" smtClean="0"/>
                    <a:t>  angle </a:t>
                  </a:r>
                  <a:r>
                    <a:rPr lang="it-IT" dirty="0" err="1" smtClean="0"/>
                    <a:t>of</a:t>
                  </a:r>
                  <a:r>
                    <a:rPr lang="it-IT" dirty="0" smtClean="0"/>
                    <a:t> </a:t>
                  </a:r>
                  <a:r>
                    <a:rPr lang="it-IT" dirty="0" err="1" smtClean="0"/>
                    <a:t>attack</a:t>
                  </a:r>
                  <a:r>
                    <a:rPr lang="it-IT" dirty="0" smtClean="0"/>
                    <a:t> </a:t>
                  </a:r>
                  <a:r>
                    <a:rPr lang="it-IT" dirty="0" err="1" smtClean="0"/>
                    <a:t>that</a:t>
                  </a:r>
                  <a:r>
                    <a:rPr lang="it-IT" dirty="0" smtClean="0"/>
                    <a:t> </a:t>
                  </a:r>
                  <a:r>
                    <a:rPr lang="it-IT" dirty="0" err="1" smtClean="0"/>
                    <a:t>causes</a:t>
                  </a:r>
                  <a:r>
                    <a:rPr lang="it-IT" dirty="0" smtClean="0"/>
                    <a:t> </a:t>
                  </a:r>
                  <a:r>
                    <a:rPr lang="it-IT" dirty="0" err="1" smtClean="0"/>
                    <a:t>an</a:t>
                  </a:r>
                  <a:r>
                    <a:rPr lang="it-IT" dirty="0" smtClean="0"/>
                    <a:t> </a:t>
                  </a:r>
                  <a:r>
                    <a:rPr lang="it-IT" dirty="0" err="1" smtClean="0"/>
                    <a:t>evident</a:t>
                  </a:r>
                  <a:r>
                    <a:rPr lang="it-IT" dirty="0" smtClean="0"/>
                    <a:t> flow </a:t>
                  </a:r>
                  <a:r>
                    <a:rPr lang="it-IT" dirty="0" err="1" smtClean="0"/>
                    <a:t>separation</a:t>
                  </a:r>
                  <a:endParaRPr lang="it-IT" dirty="0" smtClean="0"/>
                </a:p>
                <a:p>
                  <a:r>
                    <a:rPr lang="it-IT" dirty="0" smtClean="0"/>
                    <a:t>   and a high </a:t>
                  </a:r>
                  <a:r>
                    <a:rPr lang="it-IT" dirty="0" err="1" smtClean="0"/>
                    <a:t>value</a:t>
                  </a:r>
                  <a:r>
                    <a:rPr lang="it-IT" dirty="0" smtClean="0"/>
                    <a:t>  </a:t>
                  </a:r>
                  <a:r>
                    <a:rPr lang="it-IT" dirty="0" err="1" smtClean="0"/>
                    <a:t>of</a:t>
                  </a:r>
                  <a:r>
                    <a:rPr lang="it-IT" dirty="0" smtClean="0"/>
                    <a:t>                    </a:t>
                  </a:r>
                  <a:r>
                    <a:rPr lang="el-GR" dirty="0" smtClean="0">
                      <a:latin typeface="Times New Roman"/>
                      <a:cs typeface="Times New Roman"/>
                    </a:rPr>
                    <a:t>α</a:t>
                  </a:r>
                  <a:r>
                    <a:rPr lang="it-IT" dirty="0" smtClean="0">
                      <a:latin typeface="Times New Roman"/>
                      <a:cs typeface="Times New Roman"/>
                    </a:rPr>
                    <a:t>=+20° ;  </a:t>
                  </a:r>
                  <a:endParaRPr lang="it-IT" dirty="0" smtClean="0"/>
                </a:p>
              </p:txBody>
            </p:sp>
            <p:pic>
              <p:nvPicPr>
                <p:cNvPr id="27649" name="Picture 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440022" y="1531924"/>
                  <a:ext cx="274590" cy="32544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10" name="Connettore 2 9"/>
              <p:cNvCxnSpPr/>
              <p:nvPr/>
            </p:nvCxnSpPr>
            <p:spPr>
              <a:xfrm>
                <a:off x="2643174" y="2071678"/>
                <a:ext cx="50006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4822" y="1909754"/>
              <a:ext cx="1714500" cy="304800"/>
            </a:xfrm>
            <a:prstGeom prst="rect">
              <a:avLst/>
            </a:prstGeom>
            <a:noFill/>
          </p:spPr>
        </p:pic>
      </p:grp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3" name="Immagine 22" descr="+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071942"/>
            <a:ext cx="4786346" cy="1999245"/>
          </a:xfrm>
          <a:prstGeom prst="rect">
            <a:avLst/>
          </a:prstGeom>
        </p:spPr>
      </p:pic>
      <p:grpSp>
        <p:nvGrpSpPr>
          <p:cNvPr id="30" name="Gruppo 29"/>
          <p:cNvGrpSpPr/>
          <p:nvPr/>
        </p:nvGrpSpPr>
        <p:grpSpPr>
          <a:xfrm>
            <a:off x="142844" y="5143512"/>
            <a:ext cx="6143636" cy="923330"/>
            <a:chOff x="0" y="5929330"/>
            <a:chExt cx="6143636" cy="923330"/>
          </a:xfrm>
        </p:grpSpPr>
        <p:grpSp>
          <p:nvGrpSpPr>
            <p:cNvPr id="28" name="Gruppo 27"/>
            <p:cNvGrpSpPr/>
            <p:nvPr/>
          </p:nvGrpSpPr>
          <p:grpSpPr>
            <a:xfrm>
              <a:off x="0" y="5929330"/>
              <a:ext cx="6143636" cy="923330"/>
              <a:chOff x="0" y="5929330"/>
              <a:chExt cx="6143636" cy="923330"/>
            </a:xfrm>
          </p:grpSpPr>
          <p:grpSp>
            <p:nvGrpSpPr>
              <p:cNvPr id="26" name="Gruppo 25"/>
              <p:cNvGrpSpPr/>
              <p:nvPr/>
            </p:nvGrpSpPr>
            <p:grpSpPr>
              <a:xfrm>
                <a:off x="0" y="5929330"/>
                <a:ext cx="6143636" cy="923330"/>
                <a:chOff x="0" y="4643446"/>
                <a:chExt cx="6143636" cy="923330"/>
              </a:xfrm>
            </p:grpSpPr>
            <p:sp>
              <p:nvSpPr>
                <p:cNvPr id="24" name="CasellaDiTesto 23"/>
                <p:cNvSpPr txBox="1"/>
                <p:nvPr/>
              </p:nvSpPr>
              <p:spPr>
                <a:xfrm>
                  <a:off x="0" y="4643446"/>
                  <a:ext cx="614363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it-IT" dirty="0" smtClean="0"/>
                    <a:t>  </a:t>
                  </a:r>
                  <a:r>
                    <a:rPr lang="it-IT" dirty="0" err="1" smtClean="0"/>
                    <a:t>search</a:t>
                  </a:r>
                  <a:r>
                    <a:rPr lang="it-IT" dirty="0" smtClean="0"/>
                    <a:t> </a:t>
                  </a:r>
                  <a:r>
                    <a:rPr lang="it-IT" dirty="0" err="1" smtClean="0"/>
                    <a:t>for</a:t>
                  </a:r>
                  <a:r>
                    <a:rPr lang="it-IT" dirty="0" smtClean="0"/>
                    <a:t> the minimum </a:t>
                  </a:r>
                  <a:r>
                    <a:rPr lang="it-IT" dirty="0" err="1" smtClean="0"/>
                    <a:t>value</a:t>
                  </a:r>
                  <a:r>
                    <a:rPr lang="it-IT" dirty="0" smtClean="0"/>
                    <a:t> </a:t>
                  </a:r>
                  <a:r>
                    <a:rPr lang="it-IT" dirty="0" err="1" smtClean="0"/>
                    <a:t>of</a:t>
                  </a:r>
                  <a:r>
                    <a:rPr lang="it-IT" dirty="0" smtClean="0"/>
                    <a:t>        </a:t>
                  </a:r>
                  <a:r>
                    <a:rPr lang="it-IT" dirty="0" err="1" smtClean="0"/>
                    <a:t>for</a:t>
                  </a:r>
                  <a:r>
                    <a:rPr lang="it-IT" dirty="0" smtClean="0"/>
                    <a:t> high </a:t>
                  </a:r>
                  <a:r>
                    <a:rPr lang="it-IT" dirty="0" err="1" smtClean="0"/>
                    <a:t>values</a:t>
                  </a:r>
                  <a:r>
                    <a:rPr lang="it-IT" dirty="0" smtClean="0"/>
                    <a:t> </a:t>
                  </a:r>
                  <a:r>
                    <a:rPr lang="it-IT" dirty="0" err="1" smtClean="0"/>
                    <a:t>of</a:t>
                  </a:r>
                  <a:r>
                    <a:rPr lang="it-IT" dirty="0" smtClean="0"/>
                    <a:t> β</a:t>
                  </a:r>
                </a:p>
                <a:p>
                  <a:r>
                    <a:rPr lang="it-IT" dirty="0" smtClean="0"/>
                    <a:t>                 </a:t>
                  </a:r>
                </a:p>
                <a:p>
                  <a:r>
                    <a:rPr lang="it-IT" dirty="0" smtClean="0"/>
                    <a:t>          </a:t>
                  </a:r>
                  <a:endParaRPr lang="it-IT" dirty="0"/>
                </a:p>
              </p:txBody>
            </p:sp>
            <p:pic>
              <p:nvPicPr>
                <p:cNvPr id="25" name="Picture 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57554" y="4675196"/>
                  <a:ext cx="274590" cy="32544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27" name="Connettore 2 26"/>
              <p:cNvCxnSpPr/>
              <p:nvPr/>
            </p:nvCxnSpPr>
            <p:spPr>
              <a:xfrm>
                <a:off x="285720" y="6429396"/>
                <a:ext cx="5715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8662" y="6286520"/>
              <a:ext cx="2428892" cy="362823"/>
            </a:xfrm>
            <a:prstGeom prst="rect">
              <a:avLst/>
            </a:prstGeom>
            <a:noFill/>
          </p:spPr>
        </p:pic>
      </p:grpSp>
      <p:grpSp>
        <p:nvGrpSpPr>
          <p:cNvPr id="22" name="Gruppo 21"/>
          <p:cNvGrpSpPr/>
          <p:nvPr/>
        </p:nvGrpSpPr>
        <p:grpSpPr>
          <a:xfrm>
            <a:off x="142844" y="3286124"/>
            <a:ext cx="6072198" cy="700090"/>
            <a:chOff x="142844" y="5072074"/>
            <a:chExt cx="6072198" cy="700090"/>
          </a:xfrm>
        </p:grpSpPr>
        <p:grpSp>
          <p:nvGrpSpPr>
            <p:cNvPr id="17" name="Gruppo 16"/>
            <p:cNvGrpSpPr/>
            <p:nvPr/>
          </p:nvGrpSpPr>
          <p:grpSpPr>
            <a:xfrm>
              <a:off x="142844" y="5072074"/>
              <a:ext cx="6072198" cy="646331"/>
              <a:chOff x="142844" y="5072074"/>
              <a:chExt cx="6072198" cy="646331"/>
            </a:xfrm>
          </p:grpSpPr>
          <p:sp>
            <p:nvSpPr>
              <p:cNvPr id="15" name="CasellaDiTesto 14"/>
              <p:cNvSpPr txBox="1"/>
              <p:nvPr/>
            </p:nvSpPr>
            <p:spPr>
              <a:xfrm>
                <a:off x="142844" y="5072074"/>
                <a:ext cx="6072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it-IT" dirty="0" smtClean="0"/>
                  <a:t>  </a:t>
                </a:r>
                <a:r>
                  <a:rPr lang="it-IT" dirty="0" err="1" smtClean="0"/>
                  <a:t>optimization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of</a:t>
                </a:r>
                <a:r>
                  <a:rPr lang="it-IT" dirty="0" smtClean="0"/>
                  <a:t> the      (+20°) </a:t>
                </a:r>
                <a:r>
                  <a:rPr lang="it-IT" dirty="0" err="1" smtClean="0"/>
                  <a:t>by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varying</a:t>
                </a:r>
                <a:r>
                  <a:rPr lang="it-IT" dirty="0" smtClean="0"/>
                  <a:t> the flap position</a:t>
                </a:r>
              </a:p>
              <a:p>
                <a:r>
                  <a:rPr lang="it-IT" dirty="0" smtClean="0"/>
                  <a:t>    </a:t>
                </a:r>
                <a:r>
                  <a:rPr lang="it-IT" dirty="0" err="1" smtClean="0"/>
                  <a:t>from</a:t>
                </a:r>
                <a:r>
                  <a:rPr lang="it-IT" dirty="0" smtClean="0"/>
                  <a:t> -9° </a:t>
                </a:r>
                <a:r>
                  <a:rPr lang="it-IT" dirty="0" err="1" smtClean="0"/>
                  <a:t>to</a:t>
                </a:r>
                <a:r>
                  <a:rPr lang="it-IT" dirty="0" smtClean="0"/>
                  <a:t> +15°                </a:t>
                </a:r>
                <a:endParaRPr lang="it-IT" dirty="0"/>
              </a:p>
            </p:txBody>
          </p:sp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25708" y="5103824"/>
                <a:ext cx="274590" cy="325440"/>
              </a:xfrm>
              <a:prstGeom prst="rect">
                <a:avLst/>
              </a:prstGeom>
              <a:noFill/>
            </p:spPr>
          </p:pic>
        </p:grpSp>
        <p:cxnSp>
          <p:nvCxnSpPr>
            <p:cNvPr id="19" name="Connettore 2 18"/>
            <p:cNvCxnSpPr/>
            <p:nvPr/>
          </p:nvCxnSpPr>
          <p:spPr>
            <a:xfrm>
              <a:off x="2000232" y="5570552"/>
              <a:ext cx="57150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12" y="5429264"/>
              <a:ext cx="2295525" cy="342900"/>
            </a:xfrm>
            <a:prstGeom prst="rect">
              <a:avLst/>
            </a:prstGeom>
            <a:noFill/>
          </p:spPr>
        </p:pic>
      </p:grpSp>
      <p:pic>
        <p:nvPicPr>
          <p:cNvPr id="31" name="Immagine 30" descr="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08" y="3071810"/>
            <a:ext cx="476079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33472 -0.238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33073 -0.20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0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283 0.221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ncl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7158" y="1214422"/>
            <a:ext cx="1336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u="sng" dirty="0" err="1" smtClean="0"/>
              <a:t>Next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steps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77378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en-US" dirty="0" smtClean="0"/>
              <a:t>calculations will be evaluated for higher Reynolds numbers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5720" y="228599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en-US" dirty="0" smtClean="0"/>
              <a:t> a new work based on the study about the creation and the growth</a:t>
            </a:r>
          </a:p>
          <a:p>
            <a:r>
              <a:rPr lang="en-US" dirty="0" smtClean="0"/>
              <a:t>    of the region of </a:t>
            </a:r>
            <a:r>
              <a:rPr lang="en-US" dirty="0" err="1" smtClean="0"/>
              <a:t>separeted</a:t>
            </a:r>
            <a:r>
              <a:rPr lang="en-US" dirty="0" smtClean="0"/>
              <a:t> flow on the flap for high values of β will</a:t>
            </a:r>
          </a:p>
          <a:p>
            <a:r>
              <a:rPr lang="en-US" dirty="0" smtClean="0"/>
              <a:t>    be realized.</a:t>
            </a:r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500034" y="3857628"/>
            <a:ext cx="4714908" cy="571504"/>
            <a:chOff x="500034" y="3643314"/>
            <a:chExt cx="4714908" cy="571504"/>
          </a:xfrm>
        </p:grpSpPr>
        <p:sp>
          <p:nvSpPr>
            <p:cNvPr id="9" name="CasellaDiTesto 8"/>
            <p:cNvSpPr txBox="1"/>
            <p:nvPr/>
          </p:nvSpPr>
          <p:spPr>
            <a:xfrm>
              <a:off x="500034" y="3643314"/>
              <a:ext cx="47149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 smtClean="0"/>
                <a:t>Thanks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for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your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attention</a:t>
              </a:r>
              <a:endParaRPr lang="it-IT" sz="2800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00034" y="3643314"/>
              <a:ext cx="3929090" cy="5715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ntrod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3"/>
            <a:ext cx="9144000" cy="67151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4282" y="1214422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analysis of the two dimensional subsonic flow over a NACA 0012 airfoil using </a:t>
            </a:r>
            <a:r>
              <a:rPr lang="en-US" sz="2800" dirty="0" err="1" smtClean="0"/>
              <a:t>OpenFoam</a:t>
            </a:r>
            <a:r>
              <a:rPr lang="en-US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/>
              <a:t>presented</a:t>
            </a:r>
            <a:r>
              <a:rPr lang="it-IT" sz="2800" dirty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71472" y="235743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Sequence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steps</a:t>
            </a:r>
            <a:r>
              <a:rPr lang="it-IT" sz="2400" dirty="0" smtClean="0"/>
              <a:t>:</a:t>
            </a:r>
            <a:endParaRPr lang="it-IT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4286248" y="2285992"/>
            <a:ext cx="4500594" cy="769441"/>
            <a:chOff x="4286248" y="2440056"/>
            <a:chExt cx="4143404" cy="829691"/>
          </a:xfrm>
        </p:grpSpPr>
        <p:sp>
          <p:nvSpPr>
            <p:cNvPr id="7" name="Rettangolo 6"/>
            <p:cNvSpPr/>
            <p:nvPr/>
          </p:nvSpPr>
          <p:spPr>
            <a:xfrm>
              <a:off x="4286248" y="2440056"/>
              <a:ext cx="4071966" cy="616255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rgbClr val="FFFF00"/>
                  </a:solidFill>
                </a:ln>
                <a:noFill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357686" y="2500306"/>
              <a:ext cx="407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/>
                <a:t>1) Create the </a:t>
              </a:r>
              <a:r>
                <a:rPr lang="it-IT" sz="2200" dirty="0" err="1" smtClean="0"/>
                <a:t>geometry</a:t>
              </a:r>
              <a:r>
                <a:rPr lang="it-IT" sz="2200" dirty="0" smtClean="0"/>
                <a:t> and the flap</a:t>
              </a:r>
              <a:endParaRPr lang="it-IT" sz="22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286248" y="3857628"/>
            <a:ext cx="4071966" cy="1179434"/>
            <a:chOff x="4357686" y="3500438"/>
            <a:chExt cx="3857652" cy="1179434"/>
          </a:xfrm>
        </p:grpSpPr>
        <p:sp>
          <p:nvSpPr>
            <p:cNvPr id="11" name="Rettangolo 10"/>
            <p:cNvSpPr/>
            <p:nvPr/>
          </p:nvSpPr>
          <p:spPr>
            <a:xfrm>
              <a:off x="4357686" y="3500438"/>
              <a:ext cx="3714776" cy="928694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429124" y="3571876"/>
              <a:ext cx="37862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/>
                <a:t>3</a:t>
              </a:r>
              <a:r>
                <a:rPr lang="it-IT" sz="2200" dirty="0" smtClean="0"/>
                <a:t>) </a:t>
              </a:r>
              <a:r>
                <a:rPr lang="it-IT" sz="2200" dirty="0" err="1" smtClean="0"/>
                <a:t>Find</a:t>
              </a:r>
              <a:r>
                <a:rPr lang="it-IT" sz="2200" dirty="0" smtClean="0"/>
                <a:t> the angle </a:t>
              </a:r>
              <a:r>
                <a:rPr lang="it-IT" sz="2200" dirty="0" err="1" smtClean="0"/>
                <a:t>of</a:t>
              </a:r>
              <a:r>
                <a:rPr lang="it-IT" sz="2200" dirty="0" smtClean="0"/>
                <a:t> </a:t>
              </a:r>
              <a:r>
                <a:rPr lang="it-IT" sz="2200" dirty="0" err="1" smtClean="0"/>
                <a:t>attack</a:t>
              </a:r>
              <a:r>
                <a:rPr lang="it-IT" sz="2200" dirty="0" smtClean="0"/>
                <a:t> </a:t>
              </a:r>
              <a:r>
                <a:rPr lang="it-IT" sz="2200" dirty="0" err="1" smtClean="0"/>
                <a:t>that</a:t>
              </a:r>
              <a:endParaRPr lang="it-IT" sz="2200" dirty="0" smtClean="0"/>
            </a:p>
            <a:p>
              <a:r>
                <a:rPr lang="it-IT" sz="2200" dirty="0"/>
                <a:t> </a:t>
              </a:r>
              <a:r>
                <a:rPr lang="it-IT" sz="2200" dirty="0" smtClean="0"/>
                <a:t>    </a:t>
              </a:r>
              <a:r>
                <a:rPr lang="it-IT" sz="2200" dirty="0" err="1" smtClean="0"/>
                <a:t>causes</a:t>
              </a:r>
              <a:r>
                <a:rPr lang="it-IT" sz="2200" dirty="0" smtClean="0"/>
                <a:t> </a:t>
              </a:r>
              <a:r>
                <a:rPr lang="it-IT" sz="2200" dirty="0" err="1" smtClean="0"/>
                <a:t>visible</a:t>
              </a:r>
              <a:r>
                <a:rPr lang="it-IT" sz="2200" dirty="0" smtClean="0"/>
                <a:t> flow </a:t>
              </a:r>
              <a:r>
                <a:rPr lang="it-IT" sz="2200" dirty="0" err="1" smtClean="0"/>
                <a:t>separation</a:t>
              </a:r>
              <a:endParaRPr lang="it-IT" sz="22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286248" y="5000636"/>
            <a:ext cx="4000528" cy="1285884"/>
            <a:chOff x="4286248" y="4786322"/>
            <a:chExt cx="4000528" cy="1285884"/>
          </a:xfrm>
        </p:grpSpPr>
        <p:sp>
          <p:nvSpPr>
            <p:cNvPr id="14" name="Rettangolo 13"/>
            <p:cNvSpPr/>
            <p:nvPr/>
          </p:nvSpPr>
          <p:spPr>
            <a:xfrm>
              <a:off x="4286248" y="4786322"/>
              <a:ext cx="4000528" cy="1285884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357686" y="4857760"/>
              <a:ext cx="39290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/>
                <a:t>4</a:t>
              </a:r>
              <a:r>
                <a:rPr lang="it-IT" sz="2200" dirty="0" smtClean="0"/>
                <a:t>) </a:t>
              </a:r>
              <a:r>
                <a:rPr lang="it-IT" sz="2200" dirty="0" err="1" smtClean="0"/>
                <a:t>Vary</a:t>
              </a:r>
              <a:r>
                <a:rPr lang="it-IT" sz="2200" dirty="0" smtClean="0"/>
                <a:t> the flap position </a:t>
              </a:r>
              <a:r>
                <a:rPr lang="it-IT" sz="2200" dirty="0" err="1" smtClean="0"/>
                <a:t>from</a:t>
              </a:r>
              <a:r>
                <a:rPr lang="it-IT" sz="2200" dirty="0" smtClean="0"/>
                <a:t> -9°</a:t>
              </a:r>
            </a:p>
            <a:p>
              <a:r>
                <a:rPr lang="it-IT" sz="2200" dirty="0"/>
                <a:t> </a:t>
              </a:r>
              <a:r>
                <a:rPr lang="it-IT" sz="2200" dirty="0" smtClean="0"/>
                <a:t>    </a:t>
              </a:r>
              <a:r>
                <a:rPr lang="it-IT" sz="2200" dirty="0" err="1" smtClean="0"/>
                <a:t>to</a:t>
              </a:r>
              <a:r>
                <a:rPr lang="it-IT" sz="2200" dirty="0" smtClean="0"/>
                <a:t> +15° in </a:t>
              </a:r>
              <a:r>
                <a:rPr lang="it-IT" sz="2200" dirty="0" err="1" smtClean="0"/>
                <a:t>order</a:t>
              </a:r>
              <a:r>
                <a:rPr lang="it-IT" sz="2200" dirty="0" smtClean="0"/>
                <a:t> </a:t>
              </a:r>
              <a:r>
                <a:rPr lang="it-IT" sz="2200" dirty="0" err="1" smtClean="0"/>
                <a:t>to</a:t>
              </a:r>
              <a:r>
                <a:rPr lang="it-IT" sz="2200" dirty="0" smtClean="0"/>
                <a:t> </a:t>
              </a:r>
              <a:r>
                <a:rPr lang="it-IT" sz="2200" dirty="0" err="1" smtClean="0"/>
                <a:t>minimize</a:t>
              </a:r>
              <a:endParaRPr lang="it-IT" sz="2200" dirty="0" smtClean="0"/>
            </a:p>
            <a:p>
              <a:r>
                <a:rPr lang="it-IT" sz="2200" dirty="0"/>
                <a:t> </a:t>
              </a:r>
              <a:r>
                <a:rPr lang="it-IT" sz="2200" dirty="0" smtClean="0"/>
                <a:t>    the drag </a:t>
              </a:r>
              <a:r>
                <a:rPr lang="it-IT" sz="2200" dirty="0" err="1" smtClean="0"/>
                <a:t>coefficient</a:t>
              </a:r>
              <a:endParaRPr lang="it-IT" sz="2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357158" y="5500702"/>
            <a:ext cx="221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Aim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the work</a:t>
            </a:r>
            <a:endParaRPr lang="it-IT" sz="2200" dirty="0"/>
          </a:p>
        </p:txBody>
      </p:sp>
      <p:sp>
        <p:nvSpPr>
          <p:cNvPr id="17" name="Freccia a destra 16"/>
          <p:cNvSpPr/>
          <p:nvPr/>
        </p:nvSpPr>
        <p:spPr>
          <a:xfrm>
            <a:off x="2571736" y="5500702"/>
            <a:ext cx="1512738" cy="4813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4286248" y="3071810"/>
            <a:ext cx="3714776" cy="779324"/>
            <a:chOff x="4286248" y="3071810"/>
            <a:chExt cx="3714776" cy="779324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4357686" y="3143248"/>
              <a:ext cx="36433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/>
                <a:t>2) </a:t>
              </a:r>
              <a:r>
                <a:rPr lang="it-IT" sz="2200" dirty="0" err="1" smtClean="0"/>
                <a:t>Mesh</a:t>
              </a:r>
              <a:r>
                <a:rPr lang="it-IT" sz="2200" dirty="0" smtClean="0"/>
                <a:t> and </a:t>
              </a:r>
              <a:r>
                <a:rPr lang="it-IT" sz="2200" dirty="0" err="1" smtClean="0"/>
                <a:t>grid</a:t>
              </a:r>
              <a:r>
                <a:rPr lang="it-IT" sz="2200" dirty="0" smtClean="0"/>
                <a:t> generation </a:t>
              </a:r>
              <a:r>
                <a:rPr lang="it-IT" dirty="0" smtClean="0"/>
                <a:t>	</a:t>
              </a:r>
              <a:endParaRPr lang="it-IT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286248" y="3071810"/>
              <a:ext cx="3500462" cy="571503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7" grpId="0" animBg="1"/>
      <p:bldP spid="17" grpId="1" animBg="1"/>
      <p:bldP spid="1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rob formu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4282" y="1142984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Simulations have been performed using the </a:t>
            </a:r>
            <a:r>
              <a:rPr lang="en-US" sz="2400" dirty="0" err="1"/>
              <a:t>Navier</a:t>
            </a:r>
            <a:r>
              <a:rPr lang="en-US" sz="2400" dirty="0"/>
              <a:t>-Stokes equations.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7158" y="2071678"/>
            <a:ext cx="43577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Hp</a:t>
            </a:r>
            <a:r>
              <a:rPr lang="it-IT" sz="2200" dirty="0" smtClean="0"/>
              <a:t> :  _ </a:t>
            </a:r>
            <a:r>
              <a:rPr lang="it-IT" sz="2200" dirty="0" err="1" smtClean="0"/>
              <a:t>Incompressible</a:t>
            </a:r>
            <a:r>
              <a:rPr lang="it-IT" sz="2200" dirty="0" smtClean="0"/>
              <a:t> flow</a:t>
            </a:r>
          </a:p>
          <a:p>
            <a:r>
              <a:rPr lang="it-IT" sz="2200" dirty="0"/>
              <a:t> </a:t>
            </a:r>
            <a:r>
              <a:rPr lang="it-IT" sz="2200" dirty="0" smtClean="0"/>
              <a:t>        _ </a:t>
            </a:r>
            <a:r>
              <a:rPr lang="it-IT" sz="2200" dirty="0" err="1" smtClean="0"/>
              <a:t>Costant</a:t>
            </a:r>
            <a:r>
              <a:rPr lang="it-IT" sz="2200" dirty="0" smtClean="0"/>
              <a:t> </a:t>
            </a:r>
            <a:r>
              <a:rPr lang="it-IT" sz="2200" dirty="0" err="1" smtClean="0"/>
              <a:t>viscosity</a:t>
            </a:r>
            <a:endParaRPr lang="it-IT" sz="2200" dirty="0" smtClean="0"/>
          </a:p>
          <a:p>
            <a:endParaRPr lang="it-IT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3857620" y="1714488"/>
            <a:ext cx="4944388" cy="1495426"/>
            <a:chOff x="3857620" y="1714488"/>
            <a:chExt cx="4944388" cy="1495426"/>
          </a:xfrm>
        </p:grpSpPr>
        <p:grpSp>
          <p:nvGrpSpPr>
            <p:cNvPr id="25" name="Gruppo 24"/>
            <p:cNvGrpSpPr/>
            <p:nvPr/>
          </p:nvGrpSpPr>
          <p:grpSpPr>
            <a:xfrm>
              <a:off x="3857620" y="1714488"/>
              <a:ext cx="4944388" cy="1495426"/>
              <a:chOff x="3786182" y="2428868"/>
              <a:chExt cx="4471991" cy="135255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4210362" y="3244334"/>
                <a:ext cx="167081" cy="361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t-IT" sz="2000" dirty="0"/>
              </a:p>
            </p:txBody>
          </p:sp>
          <p:pic>
            <p:nvPicPr>
              <p:cNvPr id="6152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6248" y="2500306"/>
                <a:ext cx="3971925" cy="628650"/>
              </a:xfrm>
              <a:prstGeom prst="rect">
                <a:avLst/>
              </a:prstGeom>
              <a:noFill/>
            </p:spPr>
          </p:pic>
          <p:pic>
            <p:nvPicPr>
              <p:cNvPr id="6154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86182" y="2428868"/>
                <a:ext cx="409575" cy="135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714620"/>
              <a:ext cx="1071570" cy="381946"/>
            </a:xfrm>
            <a:prstGeom prst="rect">
              <a:avLst/>
            </a:prstGeom>
            <a:noFill/>
          </p:spPr>
        </p:pic>
      </p:grpSp>
      <p:sp>
        <p:nvSpPr>
          <p:cNvPr id="29" name="CasellaDiTesto 28"/>
          <p:cNvSpPr txBox="1"/>
          <p:nvPr/>
        </p:nvSpPr>
        <p:spPr>
          <a:xfrm>
            <a:off x="714348" y="3500438"/>
            <a:ext cx="2071702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Initial</a:t>
            </a:r>
            <a:r>
              <a:rPr lang="it-IT" sz="2200" dirty="0" smtClean="0"/>
              <a:t> </a:t>
            </a:r>
            <a:r>
              <a:rPr lang="it-IT" sz="2200" dirty="0" err="1" smtClean="0"/>
              <a:t>conditions</a:t>
            </a:r>
            <a:endParaRPr lang="it-IT" sz="2200" dirty="0"/>
          </a:p>
        </p:txBody>
      </p:sp>
      <p:cxnSp>
        <p:nvCxnSpPr>
          <p:cNvPr id="31" name="Connettore 2 30"/>
          <p:cNvCxnSpPr/>
          <p:nvPr/>
        </p:nvCxnSpPr>
        <p:spPr>
          <a:xfrm>
            <a:off x="2857488" y="371475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4000496" y="3500438"/>
            <a:ext cx="4643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200" dirty="0" smtClean="0"/>
              <a:t>  Relative </a:t>
            </a:r>
            <a:r>
              <a:rPr lang="it-IT" sz="2200" dirty="0" err="1" smtClean="0"/>
              <a:t>pressure</a:t>
            </a:r>
            <a:r>
              <a:rPr lang="it-IT" sz="2200" dirty="0" smtClean="0"/>
              <a:t> </a:t>
            </a:r>
            <a:r>
              <a:rPr lang="it-IT" sz="2200" dirty="0" err="1" smtClean="0"/>
              <a:t>field</a:t>
            </a:r>
            <a:r>
              <a:rPr lang="it-IT" sz="2200" dirty="0" smtClean="0"/>
              <a:t>: p = 0</a:t>
            </a:r>
            <a:endParaRPr lang="it-IT" sz="22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000496" y="4071942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200" dirty="0" smtClean="0"/>
              <a:t>  </a:t>
            </a:r>
            <a:r>
              <a:rPr lang="it-IT" sz="2200" dirty="0" err="1"/>
              <a:t>U</a:t>
            </a:r>
            <a:r>
              <a:rPr lang="it-IT" sz="2200" dirty="0" err="1" smtClean="0"/>
              <a:t>niform</a:t>
            </a:r>
            <a:r>
              <a:rPr lang="it-IT" sz="2200" dirty="0" smtClean="0"/>
              <a:t> </a:t>
            </a:r>
            <a:r>
              <a:rPr lang="it-IT" sz="2200" dirty="0" err="1" smtClean="0"/>
              <a:t>velocity</a:t>
            </a:r>
            <a:r>
              <a:rPr lang="it-IT" sz="2200" dirty="0" smtClean="0"/>
              <a:t> </a:t>
            </a:r>
            <a:r>
              <a:rPr lang="it-IT" sz="2200" dirty="0" err="1" smtClean="0"/>
              <a:t>field</a:t>
            </a:r>
            <a:r>
              <a:rPr lang="it-IT" sz="2200" dirty="0" smtClean="0"/>
              <a:t> in x direction:</a:t>
            </a:r>
          </a:p>
          <a:p>
            <a:r>
              <a:rPr lang="it-IT" sz="2200" dirty="0"/>
              <a:t> </a:t>
            </a:r>
            <a:r>
              <a:rPr lang="it-IT" sz="2200" dirty="0" smtClean="0"/>
              <a:t>   v = 0.005 m/s  (Re=500)</a:t>
            </a:r>
            <a:endParaRPr lang="it-IT" sz="22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14282" y="4857760"/>
            <a:ext cx="257176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Boundary</a:t>
            </a:r>
            <a:r>
              <a:rPr lang="it-IT" sz="2200" dirty="0" smtClean="0"/>
              <a:t> </a:t>
            </a:r>
            <a:r>
              <a:rPr lang="it-IT" sz="2200" dirty="0" err="1" smtClean="0"/>
              <a:t>conditions</a:t>
            </a:r>
            <a:endParaRPr lang="it-IT" sz="2200" dirty="0"/>
          </a:p>
        </p:txBody>
      </p:sp>
      <p:cxnSp>
        <p:nvCxnSpPr>
          <p:cNvPr id="40" name="Connettore 2 39"/>
          <p:cNvCxnSpPr/>
          <p:nvPr/>
        </p:nvCxnSpPr>
        <p:spPr>
          <a:xfrm>
            <a:off x="2857488" y="507207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4000496" y="4857760"/>
            <a:ext cx="5143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Null </a:t>
            </a:r>
            <a:r>
              <a:rPr lang="en-US" sz="2200" dirty="0"/>
              <a:t>normal gradient of pressure </a:t>
            </a:r>
            <a:r>
              <a:rPr lang="en-US" sz="2200" dirty="0" smtClean="0"/>
              <a:t>for the</a:t>
            </a:r>
            <a:endParaRPr lang="en-US" sz="2200" dirty="0"/>
          </a:p>
          <a:p>
            <a:r>
              <a:rPr lang="it-IT" sz="2200" dirty="0" smtClean="0"/>
              <a:t>    </a:t>
            </a:r>
            <a:r>
              <a:rPr lang="it-IT" sz="2200" dirty="0" err="1" smtClean="0"/>
              <a:t>inlet</a:t>
            </a:r>
            <a:r>
              <a:rPr lang="it-IT" sz="2200" dirty="0"/>
              <a:t>, top and </a:t>
            </a:r>
            <a:r>
              <a:rPr lang="it-IT" sz="2200" dirty="0" err="1" smtClean="0"/>
              <a:t>bottom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the domain</a:t>
            </a:r>
            <a:endParaRPr lang="it-IT" sz="22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4000496" y="5643578"/>
            <a:ext cx="5143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Null </a:t>
            </a:r>
            <a:r>
              <a:rPr lang="en-US" sz="2200" dirty="0"/>
              <a:t>normal velocity </a:t>
            </a:r>
            <a:r>
              <a:rPr lang="en-US" sz="2200" dirty="0" smtClean="0"/>
              <a:t>components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for the top </a:t>
            </a:r>
            <a:r>
              <a:rPr lang="en-US" sz="2200" dirty="0"/>
              <a:t>and </a:t>
            </a:r>
            <a:r>
              <a:rPr lang="en-US" sz="2200" dirty="0" smtClean="0"/>
              <a:t>the bottom of the domain</a:t>
            </a:r>
            <a:endParaRPr lang="it-IT" sz="2200" dirty="0"/>
          </a:p>
        </p:txBody>
      </p:sp>
      <p:pic>
        <p:nvPicPr>
          <p:cNvPr id="23" name="Immagine 22" descr="doma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5402872"/>
            <a:ext cx="1595256" cy="109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 animBg="1"/>
      <p:bldP spid="36" grpId="0"/>
      <p:bldP spid="37" grpId="0"/>
      <p:bldP spid="38" grpId="0" animBg="1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optimiz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07154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optimization of the problem is reduced to one parameter: the flap position</a:t>
            </a:r>
            <a:endParaRPr lang="it-IT" sz="22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14282" y="192880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357290" y="1714488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err="1"/>
              <a:t>h</a:t>
            </a:r>
            <a:r>
              <a:rPr lang="it-IT" sz="2200" dirty="0" err="1" smtClean="0"/>
              <a:t>andmade</a:t>
            </a:r>
            <a:r>
              <a:rPr lang="it-IT" sz="2200" dirty="0" smtClean="0"/>
              <a:t> </a:t>
            </a:r>
            <a:r>
              <a:rPr lang="it-IT" sz="2200" dirty="0" err="1" smtClean="0"/>
              <a:t>optimization</a:t>
            </a:r>
            <a:r>
              <a:rPr lang="it-IT" sz="2200" dirty="0" smtClean="0"/>
              <a:t> </a:t>
            </a:r>
            <a:r>
              <a:rPr lang="it-IT" sz="2200" dirty="0" err="1" smtClean="0"/>
              <a:t>by</a:t>
            </a:r>
            <a:r>
              <a:rPr lang="it-IT" sz="2200" dirty="0" smtClean="0"/>
              <a:t> </a:t>
            </a:r>
            <a:r>
              <a:rPr lang="it-IT" sz="2200" dirty="0" err="1" smtClean="0"/>
              <a:t>varying</a:t>
            </a:r>
            <a:r>
              <a:rPr lang="it-IT" sz="2200" dirty="0" smtClean="0"/>
              <a:t> </a:t>
            </a:r>
            <a:r>
              <a:rPr lang="it-IT" sz="2200" dirty="0" err="1" smtClean="0"/>
              <a:t>each</a:t>
            </a:r>
            <a:r>
              <a:rPr lang="it-IT" sz="2200" dirty="0" smtClean="0"/>
              <a:t> flap position </a:t>
            </a:r>
            <a:r>
              <a:rPr lang="it-IT" sz="2200" dirty="0" err="1" smtClean="0"/>
              <a:t>from</a:t>
            </a:r>
            <a:r>
              <a:rPr lang="it-IT" sz="2200" dirty="0" smtClean="0"/>
              <a:t> -9° </a:t>
            </a:r>
            <a:r>
              <a:rPr lang="it-IT" sz="2200" dirty="0" err="1" smtClean="0"/>
              <a:t>to</a:t>
            </a:r>
            <a:r>
              <a:rPr lang="it-IT" sz="2200" dirty="0" smtClean="0"/>
              <a:t> +15° </a:t>
            </a:r>
            <a:r>
              <a:rPr lang="it-IT" sz="2200" dirty="0" err="1" smtClean="0"/>
              <a:t>with</a:t>
            </a:r>
            <a:r>
              <a:rPr lang="it-IT" sz="2200" dirty="0" smtClean="0"/>
              <a:t> </a:t>
            </a:r>
            <a:r>
              <a:rPr lang="it-IT" sz="2200" dirty="0" err="1" smtClean="0"/>
              <a:t>steps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+3°</a:t>
            </a:r>
            <a:endParaRPr lang="it-IT" sz="2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2928934"/>
            <a:ext cx="7000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Optimization </a:t>
            </a:r>
            <a:r>
              <a:rPr lang="en-US" sz="2200" dirty="0"/>
              <a:t>could have been done </a:t>
            </a:r>
            <a:r>
              <a:rPr lang="en-US" sz="2200" dirty="0" smtClean="0"/>
              <a:t>automatically by </a:t>
            </a:r>
            <a:r>
              <a:rPr lang="en-US" sz="2200" dirty="0"/>
              <a:t>using </a:t>
            </a:r>
            <a:r>
              <a:rPr lang="en-US" sz="2200" dirty="0" smtClean="0"/>
              <a:t>Steepest Descent method:</a:t>
            </a:r>
            <a:endParaRPr lang="it-IT" sz="2200" dirty="0"/>
          </a:p>
        </p:txBody>
      </p:sp>
      <p:pic>
        <p:nvPicPr>
          <p:cNvPr id="12" name="Immagine 11" descr="steepest desc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0164" y="4071942"/>
            <a:ext cx="1908041" cy="207170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14282" y="3643314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F(x ) is defined and differentiable in a neighborhood </a:t>
            </a:r>
            <a:r>
              <a:rPr lang="en-US" sz="2000" dirty="0" smtClean="0"/>
              <a:t>of a </a:t>
            </a:r>
            <a:r>
              <a:rPr lang="en-US" sz="2000" dirty="0"/>
              <a:t>point </a:t>
            </a:r>
            <a:r>
              <a:rPr lang="en-US" sz="2000" b="1" i="1" dirty="0">
                <a:latin typeface="Arial Narrow" pitchFamily="34" charset="0"/>
              </a:rPr>
              <a:t>a</a:t>
            </a:r>
            <a:r>
              <a:rPr lang="en-US" sz="2000" dirty="0"/>
              <a:t> , then F(x ) </a:t>
            </a:r>
            <a:r>
              <a:rPr lang="en-US" sz="2000" dirty="0" smtClean="0"/>
              <a:t>decreases fastest </a:t>
            </a:r>
            <a:r>
              <a:rPr lang="en-US" sz="2000" dirty="0"/>
              <a:t>if one goes from </a:t>
            </a:r>
            <a:r>
              <a:rPr lang="en-US" sz="2000" dirty="0" smtClean="0"/>
              <a:t>a in </a:t>
            </a:r>
            <a:r>
              <a:rPr lang="en-US" sz="2000" dirty="0"/>
              <a:t>the direction of the negative gradient of F at </a:t>
            </a: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it-IT" sz="2000" dirty="0" smtClean="0"/>
              <a:t>−∇ </a:t>
            </a:r>
            <a:r>
              <a:rPr lang="it-IT" sz="2000" dirty="0"/>
              <a:t>F(</a:t>
            </a:r>
            <a:r>
              <a:rPr lang="it-IT" sz="2000" b="1" dirty="0"/>
              <a:t>a</a:t>
            </a:r>
            <a:r>
              <a:rPr lang="it-IT" sz="2000" dirty="0" smtClean="0"/>
              <a:t>) .</a:t>
            </a:r>
            <a:endParaRPr lang="it-IT" sz="2000" dirty="0"/>
          </a:p>
        </p:txBody>
      </p:sp>
      <p:grpSp>
        <p:nvGrpSpPr>
          <p:cNvPr id="37" name="Gruppo 36"/>
          <p:cNvGrpSpPr/>
          <p:nvPr/>
        </p:nvGrpSpPr>
        <p:grpSpPr>
          <a:xfrm>
            <a:off x="357158" y="4572008"/>
            <a:ext cx="2214578" cy="430887"/>
            <a:chOff x="357158" y="4572008"/>
            <a:chExt cx="2214578" cy="430887"/>
          </a:xfrm>
        </p:grpSpPr>
        <p:cxnSp>
          <p:nvCxnSpPr>
            <p:cNvPr id="15" name="Connettore 2 14"/>
            <p:cNvCxnSpPr/>
            <p:nvPr/>
          </p:nvCxnSpPr>
          <p:spPr>
            <a:xfrm>
              <a:off x="357158" y="4786322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857224" y="4572008"/>
              <a:ext cx="17145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b="1" dirty="0"/>
                <a:t>b</a:t>
              </a:r>
              <a:r>
                <a:rPr lang="it-IT" sz="2200" dirty="0"/>
                <a:t>=</a:t>
              </a:r>
              <a:r>
                <a:rPr lang="it-IT" sz="2200" b="1" dirty="0"/>
                <a:t>a</a:t>
              </a:r>
              <a:r>
                <a:rPr lang="it-IT" sz="2200" dirty="0"/>
                <a:t>−</a:t>
              </a:r>
              <a:r>
                <a:rPr lang="el-GR" sz="2200" dirty="0"/>
                <a:t>δ∇ </a:t>
              </a:r>
              <a:r>
                <a:rPr lang="it-IT" sz="2200" dirty="0"/>
                <a:t>F(</a:t>
              </a:r>
              <a:r>
                <a:rPr lang="it-IT" sz="2200" b="1" dirty="0"/>
                <a:t>a</a:t>
              </a:r>
              <a:r>
                <a:rPr lang="it-IT" sz="2200" dirty="0"/>
                <a:t>)</a:t>
              </a: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2428860" y="4572008"/>
            <a:ext cx="1785950" cy="430887"/>
            <a:chOff x="2428860" y="4572008"/>
            <a:chExt cx="1785950" cy="430887"/>
          </a:xfrm>
        </p:grpSpPr>
        <p:cxnSp>
          <p:nvCxnSpPr>
            <p:cNvPr id="18" name="Connettore 2 17"/>
            <p:cNvCxnSpPr/>
            <p:nvPr/>
          </p:nvCxnSpPr>
          <p:spPr>
            <a:xfrm>
              <a:off x="2428860" y="4786322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2928926" y="4572008"/>
              <a:ext cx="12858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/>
                <a:t>F(</a:t>
              </a:r>
              <a:r>
                <a:rPr lang="it-IT" sz="2200" b="1" dirty="0"/>
                <a:t>a</a:t>
              </a:r>
              <a:r>
                <a:rPr lang="it-IT" sz="2200" dirty="0"/>
                <a:t>)</a:t>
              </a:r>
              <a:r>
                <a:rPr lang="it-IT" sz="2200" dirty="0" err="1"/>
                <a:t>≥F</a:t>
              </a:r>
              <a:r>
                <a:rPr lang="it-IT" sz="2200" dirty="0"/>
                <a:t>(</a:t>
              </a:r>
              <a:r>
                <a:rPr lang="it-IT" sz="2200" b="1" dirty="0"/>
                <a:t>b</a:t>
              </a:r>
              <a:r>
                <a:rPr lang="it-IT" sz="2200" dirty="0"/>
                <a:t>)</a:t>
              </a: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143372" y="4572008"/>
            <a:ext cx="3357586" cy="430887"/>
            <a:chOff x="4143372" y="4572008"/>
            <a:chExt cx="3357586" cy="430887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4643438" y="4572008"/>
              <a:ext cx="28575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 smtClean="0"/>
                <a:t>x</a:t>
              </a:r>
              <a:r>
                <a:rPr lang="it-IT" sz="1400" dirty="0" smtClean="0"/>
                <a:t>n</a:t>
              </a:r>
              <a:r>
                <a:rPr lang="it-IT" sz="2200" dirty="0" smtClean="0"/>
                <a:t>+1=x</a:t>
              </a:r>
              <a:r>
                <a:rPr lang="it-IT" sz="1400" dirty="0" smtClean="0"/>
                <a:t>n</a:t>
              </a:r>
              <a:r>
                <a:rPr lang="it-IT" sz="2200" dirty="0"/>
                <a:t>−</a:t>
              </a:r>
              <a:r>
                <a:rPr lang="el-GR" sz="2200" dirty="0"/>
                <a:t>δ</a:t>
              </a:r>
              <a:r>
                <a:rPr lang="it-IT" sz="1400" dirty="0"/>
                <a:t>n</a:t>
              </a:r>
              <a:r>
                <a:rPr lang="it-IT" sz="2200" dirty="0"/>
                <a:t>∇ F(</a:t>
              </a:r>
              <a:r>
                <a:rPr lang="it-IT" sz="2200" dirty="0" err="1"/>
                <a:t>x</a:t>
              </a:r>
              <a:r>
                <a:rPr lang="it-IT" sz="1400" dirty="0" err="1"/>
                <a:t>n</a:t>
              </a:r>
              <a:r>
                <a:rPr lang="it-IT" sz="2200" dirty="0" smtClean="0"/>
                <a:t>), </a:t>
              </a:r>
              <a:r>
                <a:rPr lang="it-IT" dirty="0" smtClean="0"/>
                <a:t>n</a:t>
              </a:r>
              <a:r>
                <a:rPr lang="it-IT" dirty="0"/>
                <a:t>≥0</a:t>
              </a:r>
            </a:p>
          </p:txBody>
        </p:sp>
        <p:cxnSp>
          <p:nvCxnSpPr>
            <p:cNvPr id="21" name="Connettore 2 20"/>
            <p:cNvCxnSpPr/>
            <p:nvPr/>
          </p:nvCxnSpPr>
          <p:spPr>
            <a:xfrm>
              <a:off x="4143372" y="4786322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/>
          <p:cNvSpPr txBox="1"/>
          <p:nvPr/>
        </p:nvSpPr>
        <p:spPr>
          <a:xfrm>
            <a:off x="214282" y="4929198"/>
            <a:ext cx="70009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</a:t>
            </a:r>
            <a:r>
              <a:rPr lang="en-US" sz="2000" dirty="0"/>
              <a:t>have </a:t>
            </a:r>
            <a:r>
              <a:rPr lang="en-US" sz="2200" dirty="0"/>
              <a:t>F(x0)≥F(x1)≥F(x2)≥</a:t>
            </a:r>
            <a:r>
              <a:rPr lang="en-US" sz="2200" dirty="0" smtClean="0"/>
              <a:t>... </a:t>
            </a:r>
            <a:r>
              <a:rPr lang="en-US" sz="2000" dirty="0"/>
              <a:t>s</a:t>
            </a:r>
            <a:r>
              <a:rPr lang="en-US" sz="2000" dirty="0" smtClean="0"/>
              <a:t>o the sequence converges to the desired local minimum. </a:t>
            </a:r>
            <a:r>
              <a:rPr lang="en-US" sz="2000" dirty="0"/>
              <a:t>In our case the iterative procedure should be:</a:t>
            </a:r>
            <a:endParaRPr lang="it-IT" sz="2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71538" y="571501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i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49" name="Gruppo 48"/>
          <p:cNvGrpSpPr/>
          <p:nvPr/>
        </p:nvGrpSpPr>
        <p:grpSpPr>
          <a:xfrm>
            <a:off x="857224" y="5715016"/>
            <a:ext cx="6500858" cy="747713"/>
            <a:chOff x="857224" y="5715016"/>
            <a:chExt cx="6500858" cy="747713"/>
          </a:xfrm>
        </p:grpSpPr>
        <p:grpSp>
          <p:nvGrpSpPr>
            <p:cNvPr id="36" name="Gruppo 35"/>
            <p:cNvGrpSpPr/>
            <p:nvPr/>
          </p:nvGrpSpPr>
          <p:grpSpPr>
            <a:xfrm>
              <a:off x="3929058" y="5715016"/>
              <a:ext cx="3429024" cy="726522"/>
              <a:chOff x="3929058" y="5643578"/>
              <a:chExt cx="3429024" cy="726522"/>
            </a:xfrm>
          </p:grpSpPr>
          <p:sp>
            <p:nvSpPr>
              <p:cNvPr id="34" name="CasellaDiTesto 33"/>
              <p:cNvSpPr txBox="1"/>
              <p:nvPr/>
            </p:nvSpPr>
            <p:spPr>
              <a:xfrm>
                <a:off x="3929058" y="5643578"/>
                <a:ext cx="3071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 the n-</a:t>
                </a:r>
                <a:r>
                  <a:rPr lang="en-US" dirty="0" err="1"/>
                  <a:t>th</a:t>
                </a:r>
                <a:r>
                  <a:rPr lang="en-US" dirty="0"/>
                  <a:t> angle of the flap</a:t>
                </a:r>
                <a:endParaRPr lang="it-IT" dirty="0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3929058" y="6000768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 the step length of the n iteration</a:t>
                </a:r>
                <a:endParaRPr lang="it-IT" dirty="0"/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5786454"/>
              <a:ext cx="2457450" cy="6762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5715016"/>
              <a:ext cx="266700" cy="342900"/>
            </a:xfrm>
            <a:prstGeom prst="rect">
              <a:avLst/>
            </a:prstGeom>
            <a:noFill/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6072206"/>
              <a:ext cx="266700" cy="342900"/>
            </a:xfrm>
            <a:prstGeom prst="rect">
              <a:avLst/>
            </a:prstGeom>
            <a:noFill/>
          </p:spPr>
        </p:pic>
      </p:grpSp>
      <p:pic>
        <p:nvPicPr>
          <p:cNvPr id="40" name="Filmat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27984" y="2960948"/>
            <a:ext cx="3816424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8668E-6 L 0.14566 -0.310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</p:childTnLst>
        </p:cTn>
      </p:par>
    </p:tnLst>
    <p:bldLst>
      <p:bldP spid="9" grpId="0"/>
      <p:bldP spid="11" grpId="0"/>
      <p:bldP spid="1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rob 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4282" y="107154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 </a:t>
            </a:r>
            <a:r>
              <a:rPr lang="it-IT" sz="2400" u="sng" dirty="0" err="1" smtClean="0"/>
              <a:t>Geometry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creation</a:t>
            </a:r>
            <a:endParaRPr lang="it-IT" sz="2400" u="sng" dirty="0"/>
          </a:p>
        </p:txBody>
      </p:sp>
      <p:grpSp>
        <p:nvGrpSpPr>
          <p:cNvPr id="16" name="Gruppo 15"/>
          <p:cNvGrpSpPr/>
          <p:nvPr/>
        </p:nvGrpSpPr>
        <p:grpSpPr>
          <a:xfrm>
            <a:off x="2928926" y="1071546"/>
            <a:ext cx="6000792" cy="707886"/>
            <a:chOff x="2928926" y="1071546"/>
            <a:chExt cx="6000792" cy="707886"/>
          </a:xfrm>
        </p:grpSpPr>
        <p:cxnSp>
          <p:nvCxnSpPr>
            <p:cNvPr id="12" name="Connettore 2 11"/>
            <p:cNvCxnSpPr/>
            <p:nvPr/>
          </p:nvCxnSpPr>
          <p:spPr>
            <a:xfrm>
              <a:off x="2928926" y="1357298"/>
              <a:ext cx="7858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3857620" y="1071546"/>
              <a:ext cx="5072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The NACA 0012 </a:t>
              </a:r>
              <a:r>
                <a:rPr lang="it-IT" sz="2000" dirty="0" err="1" smtClean="0"/>
                <a:t>has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been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created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starting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from</a:t>
              </a:r>
              <a:r>
                <a:rPr lang="it-IT" sz="2000" dirty="0" smtClean="0"/>
                <a:t> the </a:t>
              </a:r>
              <a:r>
                <a:rPr lang="it-IT" sz="2000" dirty="0" err="1" smtClean="0"/>
                <a:t>profile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coordinates</a:t>
              </a:r>
              <a:r>
                <a:rPr lang="it-IT" sz="2000" dirty="0" smtClean="0"/>
                <a:t> </a:t>
              </a:r>
              <a:r>
                <a:rPr lang="it-IT" sz="2000" dirty="0" err="1" smtClean="0"/>
                <a:t>using</a:t>
              </a:r>
              <a:r>
                <a:rPr lang="it-IT" sz="2000" dirty="0" smtClean="0"/>
                <a:t> a CAD software</a:t>
              </a:r>
              <a:endParaRPr lang="it-IT" sz="2000" dirty="0"/>
            </a:p>
          </p:txBody>
        </p:sp>
      </p:grpSp>
      <p:pic>
        <p:nvPicPr>
          <p:cNvPr id="17" name="Immagine 16" descr="4quadranti_m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000240"/>
            <a:ext cx="6215106" cy="429016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857620" y="185736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length of the posterior flap </a:t>
            </a:r>
            <a:r>
              <a:rPr lang="en-US" sz="2000" dirty="0"/>
              <a:t>is 20% of the chord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14282" y="350043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u="sng" dirty="0" smtClean="0"/>
              <a:t>  </a:t>
            </a:r>
            <a:r>
              <a:rPr lang="it-IT" sz="2400" u="sng" dirty="0" err="1" smtClean="0"/>
              <a:t>Mesh</a:t>
            </a:r>
            <a:r>
              <a:rPr lang="it-IT" sz="2400" u="sng" dirty="0" smtClean="0"/>
              <a:t> and </a:t>
            </a:r>
            <a:r>
              <a:rPr lang="it-IT" sz="2400" u="sng" dirty="0" err="1" smtClean="0"/>
              <a:t>grid</a:t>
            </a:r>
            <a:r>
              <a:rPr lang="it-IT" sz="2400" u="sng" dirty="0" smtClean="0"/>
              <a:t> generation</a:t>
            </a:r>
            <a:endParaRPr lang="it-IT" sz="2400" u="sng" dirty="0"/>
          </a:p>
        </p:txBody>
      </p:sp>
      <p:pic>
        <p:nvPicPr>
          <p:cNvPr id="21" name="Immagine 20" descr="ch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357430"/>
            <a:ext cx="1737360" cy="877824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14282" y="392906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OpenFOAM</a:t>
            </a:r>
            <a:r>
              <a:rPr lang="en-US" sz="2000" dirty="0"/>
              <a:t>® CFD Toolbox is an open source CFD software package</a:t>
            </a:r>
            <a:endParaRPr lang="it-IT" sz="2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85720" y="4357694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IcoFoam</a:t>
            </a:r>
            <a:endParaRPr lang="it-IT" sz="2000" dirty="0"/>
          </a:p>
        </p:txBody>
      </p:sp>
      <p:grpSp>
        <p:nvGrpSpPr>
          <p:cNvPr id="24" name="Gruppo 23"/>
          <p:cNvGrpSpPr/>
          <p:nvPr/>
        </p:nvGrpSpPr>
        <p:grpSpPr>
          <a:xfrm>
            <a:off x="1500166" y="4357694"/>
            <a:ext cx="7643834" cy="707886"/>
            <a:chOff x="1000132" y="1500174"/>
            <a:chExt cx="7643834" cy="707886"/>
          </a:xfrm>
        </p:grpSpPr>
        <p:cxnSp>
          <p:nvCxnSpPr>
            <p:cNvPr id="25" name="Connettore 2 24"/>
            <p:cNvCxnSpPr/>
            <p:nvPr/>
          </p:nvCxnSpPr>
          <p:spPr>
            <a:xfrm>
              <a:off x="1000132" y="1714488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2357390" y="1500174"/>
              <a:ext cx="62865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It solves the incompressible laminar </a:t>
              </a:r>
              <a:r>
                <a:rPr lang="en-US" sz="2000" dirty="0" err="1" smtClean="0"/>
                <a:t>Navier</a:t>
              </a:r>
              <a:r>
                <a:rPr lang="en-US" sz="2000" dirty="0" smtClean="0"/>
                <a:t>-Stokes equations using the PISO algorithm</a:t>
              </a:r>
              <a:endParaRPr lang="it-IT" sz="2000" dirty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14282" y="5072074"/>
            <a:ext cx="8072494" cy="400110"/>
            <a:chOff x="357158" y="5072074"/>
            <a:chExt cx="8072494" cy="400110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357158" y="5072074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BLOCKMESH</a:t>
              </a:r>
              <a:endParaRPr lang="it-IT" sz="2000" dirty="0"/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1928794" y="5286388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/>
            <p:cNvSpPr txBox="1"/>
            <p:nvPr/>
          </p:nvSpPr>
          <p:spPr>
            <a:xfrm>
              <a:off x="3000364" y="5072074"/>
              <a:ext cx="5429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It creates a </a:t>
              </a:r>
              <a:r>
                <a:rPr lang="en-US" sz="2000" dirty="0"/>
                <a:t>background mesh of hexahedral cells</a:t>
              </a:r>
              <a:endParaRPr lang="it-IT" sz="2000" dirty="0"/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0" y="5500702"/>
            <a:ext cx="8929718" cy="1015663"/>
            <a:chOff x="0" y="5572140"/>
            <a:chExt cx="8929718" cy="1015663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0" y="5572140"/>
              <a:ext cx="221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SNAPPYHEXMESH</a:t>
              </a:r>
              <a:endParaRPr lang="it-IT" sz="2000" dirty="0"/>
            </a:p>
          </p:txBody>
        </p:sp>
        <p:cxnSp>
          <p:nvCxnSpPr>
            <p:cNvPr id="37" name="Connettore 2 36"/>
            <p:cNvCxnSpPr/>
            <p:nvPr/>
          </p:nvCxnSpPr>
          <p:spPr>
            <a:xfrm>
              <a:off x="2000232" y="5786454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2857488" y="5572140"/>
              <a:ext cx="60722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It modifies the mesh by conforming it to the airfoil’s </a:t>
              </a:r>
              <a:r>
                <a:rPr lang="en-US" sz="2000" dirty="0"/>
                <a:t>surface </a:t>
              </a:r>
              <a:r>
                <a:rPr lang="en-US" sz="2000" dirty="0" smtClean="0"/>
                <a:t>by iteratively </a:t>
              </a:r>
              <a:r>
                <a:rPr lang="en-US" sz="2000" dirty="0"/>
                <a:t>refining a starting </a:t>
              </a:r>
              <a:r>
                <a:rPr lang="en-US" sz="2000" dirty="0" smtClean="0"/>
                <a:t>mesh and </a:t>
              </a:r>
              <a:r>
                <a:rPr lang="en-US" sz="2000" dirty="0"/>
                <a:t>morphing the resulting split-hex mesh to the surface</a:t>
              </a:r>
              <a:endParaRPr lang="it-I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2104 L -0.31094 -0.2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rob res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42844" y="1500174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u="sng" dirty="0" smtClean="0"/>
              <a:t>First </a:t>
            </a:r>
            <a:r>
              <a:rPr lang="it-IT" u="sng" dirty="0" err="1" smtClean="0"/>
              <a:t>refinement</a:t>
            </a:r>
            <a:r>
              <a:rPr lang="it-IT" u="sng" dirty="0" smtClean="0"/>
              <a:t> </a:t>
            </a:r>
            <a:r>
              <a:rPr lang="it-IT" u="sng" dirty="0" err="1" smtClean="0"/>
              <a:t>level</a:t>
            </a:r>
            <a:r>
              <a:rPr lang="it-IT" dirty="0" smtClean="0"/>
              <a:t>:      </a:t>
            </a:r>
            <a:r>
              <a:rPr lang="en-US" dirty="0" smtClean="0"/>
              <a:t>cells </a:t>
            </a:r>
            <a:r>
              <a:rPr lang="en-US" dirty="0"/>
              <a:t>are retained if 50% or more of their volume lies </a:t>
            </a:r>
            <a:r>
              <a:rPr lang="en-US" dirty="0" smtClean="0"/>
              <a:t>within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                                             the region (intersection between domain and airfoil’s volume) 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42844" y="107154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removal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the </a:t>
            </a:r>
            <a:r>
              <a:rPr lang="it-IT" sz="2000" dirty="0" err="1" smtClean="0"/>
              <a:t>airfoil</a:t>
            </a:r>
            <a:r>
              <a:rPr lang="it-IT" sz="2000" dirty="0" smtClean="0"/>
              <a:t> and the domain:</a:t>
            </a:r>
            <a:endParaRPr lang="it-IT" sz="2000" dirty="0"/>
          </a:p>
        </p:txBody>
      </p:sp>
      <p:pic>
        <p:nvPicPr>
          <p:cNvPr id="14" name="Immagine 1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571876"/>
            <a:ext cx="1935108" cy="291174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42844" y="214311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2"/>
            </a:pPr>
            <a:r>
              <a:rPr lang="it-IT" u="sng" dirty="0" err="1" smtClean="0"/>
              <a:t>Second</a:t>
            </a:r>
            <a:r>
              <a:rPr lang="it-IT" u="sng" dirty="0" smtClean="0"/>
              <a:t> </a:t>
            </a:r>
            <a:r>
              <a:rPr lang="it-IT" u="sng" dirty="0" err="1" smtClean="0"/>
              <a:t>refinement</a:t>
            </a:r>
            <a:r>
              <a:rPr lang="it-IT" u="sng" dirty="0" smtClean="0"/>
              <a:t> </a:t>
            </a:r>
            <a:r>
              <a:rPr lang="it-IT" u="sng" dirty="0" err="1" smtClean="0"/>
              <a:t>level</a:t>
            </a:r>
            <a:r>
              <a:rPr lang="it-IT" dirty="0" smtClean="0"/>
              <a:t>: the </a:t>
            </a:r>
            <a:r>
              <a:rPr lang="it-IT" dirty="0" err="1" smtClean="0"/>
              <a:t>jagged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removed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mesh</a:t>
            </a:r>
            <a:r>
              <a:rPr lang="it-IT" dirty="0" smtClean="0"/>
              <a:t>,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vertex</a:t>
            </a:r>
            <a:endParaRPr lang="it-IT" dirty="0" smtClean="0"/>
          </a:p>
          <a:p>
            <a:pPr marL="342900" indent="-342900"/>
            <a:r>
              <a:rPr lang="it-IT" dirty="0"/>
              <a:t> </a:t>
            </a:r>
            <a:r>
              <a:rPr lang="it-IT" dirty="0" smtClean="0"/>
              <a:t>                                                   </a:t>
            </a:r>
            <a:r>
              <a:rPr lang="it-IT" dirty="0" err="1" smtClean="0"/>
              <a:t>points</a:t>
            </a:r>
            <a:r>
              <a:rPr lang="it-IT" dirty="0" smtClean="0"/>
              <a:t> </a:t>
            </a:r>
            <a:r>
              <a:rPr lang="it-IT" dirty="0" err="1" smtClean="0"/>
              <a:t>move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endParaRPr lang="it-IT" u="sng" dirty="0"/>
          </a:p>
        </p:txBody>
      </p:sp>
      <p:pic>
        <p:nvPicPr>
          <p:cNvPr id="16" name="Immagine 15" descr="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571876"/>
            <a:ext cx="1928826" cy="2918917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42844" y="278605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3"/>
            </a:pPr>
            <a:r>
              <a:rPr lang="it-IT" u="sng" dirty="0" err="1" smtClean="0"/>
              <a:t>Third</a:t>
            </a:r>
            <a:r>
              <a:rPr lang="it-IT" u="sng" dirty="0" smtClean="0"/>
              <a:t> </a:t>
            </a:r>
            <a:r>
              <a:rPr lang="it-IT" u="sng" dirty="0" err="1" smtClean="0"/>
              <a:t>refinement</a:t>
            </a:r>
            <a:r>
              <a:rPr lang="it-IT" u="sng" dirty="0" smtClean="0"/>
              <a:t> </a:t>
            </a:r>
            <a:r>
              <a:rPr lang="it-IT" u="sng" dirty="0" err="1" smtClean="0"/>
              <a:t>level</a:t>
            </a:r>
            <a:r>
              <a:rPr lang="it-IT" dirty="0" smtClean="0"/>
              <a:t>:    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introduces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en-US" dirty="0" smtClean="0"/>
              <a:t>layers </a:t>
            </a:r>
            <a:r>
              <a:rPr lang="en-US" dirty="0"/>
              <a:t>of hexahedral </a:t>
            </a:r>
            <a:r>
              <a:rPr lang="en-US" dirty="0" smtClean="0"/>
              <a:t>cells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                                             aligned </a:t>
            </a:r>
            <a:r>
              <a:rPr lang="en-US" dirty="0"/>
              <a:t>to the boundary surface</a:t>
            </a:r>
            <a:r>
              <a:rPr lang="it-IT" dirty="0" smtClean="0"/>
              <a:t>     </a:t>
            </a:r>
            <a:endParaRPr lang="it-IT" dirty="0"/>
          </a:p>
        </p:txBody>
      </p:sp>
      <p:pic>
        <p:nvPicPr>
          <p:cNvPr id="18" name="Immagine 17" descr="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571876"/>
            <a:ext cx="192882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esul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000108"/>
            <a:ext cx="664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u="sng" dirty="0" smtClean="0"/>
              <a:t>Numerical simulations always need a grid convergence study</a:t>
            </a:r>
            <a:endParaRPr lang="it-IT" sz="2000" u="sng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44" y="164305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  <a:r>
              <a:rPr lang="it-IT" dirty="0" err="1" smtClean="0"/>
              <a:t>varying</a:t>
            </a:r>
            <a:r>
              <a:rPr lang="it-IT" dirty="0" smtClean="0"/>
              <a:t> </a:t>
            </a:r>
            <a:r>
              <a:rPr lang="en-US" dirty="0" smtClean="0"/>
              <a:t>the number of cells of the principal grid in x and z direction varied</a:t>
            </a:r>
            <a:r>
              <a:rPr lang="it-IT" dirty="0" smtClean="0"/>
              <a:t>, </a:t>
            </a:r>
            <a:r>
              <a:rPr lang="it-IT" dirty="0" err="1" smtClean="0"/>
              <a:t>instead</a:t>
            </a:r>
            <a:r>
              <a:rPr lang="it-IT" dirty="0" smtClean="0"/>
              <a:t> </a:t>
            </a:r>
            <a:r>
              <a:rPr lang="it-IT" dirty="0" err="1"/>
              <a:t>g</a:t>
            </a:r>
            <a:r>
              <a:rPr lang="it-IT" dirty="0" err="1" smtClean="0"/>
              <a:t>rid</a:t>
            </a:r>
            <a:r>
              <a:rPr lang="it-IT" dirty="0" smtClean="0"/>
              <a:t> </a:t>
            </a:r>
            <a:r>
              <a:rPr lang="it-IT" dirty="0" err="1" smtClean="0"/>
              <a:t>dimensions</a:t>
            </a:r>
            <a:r>
              <a:rPr lang="it-IT" dirty="0" smtClean="0"/>
              <a:t> </a:t>
            </a:r>
            <a:r>
              <a:rPr lang="it-IT" dirty="0" err="1" smtClean="0"/>
              <a:t>remained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6572264" y="1000108"/>
            <a:ext cx="2286048" cy="646331"/>
            <a:chOff x="6572264" y="1000108"/>
            <a:chExt cx="2286048" cy="646331"/>
          </a:xfrm>
        </p:grpSpPr>
        <p:cxnSp>
          <p:nvCxnSpPr>
            <p:cNvPr id="9" name="Connettore 2 8"/>
            <p:cNvCxnSpPr/>
            <p:nvPr/>
          </p:nvCxnSpPr>
          <p:spPr>
            <a:xfrm>
              <a:off x="6572264" y="1214422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7072330" y="1000108"/>
              <a:ext cx="1785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search</a:t>
              </a:r>
              <a:r>
                <a:rPr lang="it-IT" dirty="0" smtClean="0"/>
                <a:t> </a:t>
              </a:r>
              <a:r>
                <a:rPr lang="it-IT" dirty="0" err="1" smtClean="0"/>
                <a:t>for</a:t>
              </a:r>
              <a:r>
                <a:rPr lang="it-IT" dirty="0" smtClean="0"/>
                <a:t> the </a:t>
              </a:r>
              <a:r>
                <a:rPr lang="it-IT" dirty="0" err="1" smtClean="0"/>
                <a:t>optimal</a:t>
              </a:r>
              <a:r>
                <a:rPr lang="it-IT" dirty="0" smtClean="0"/>
                <a:t> </a:t>
              </a:r>
              <a:r>
                <a:rPr lang="it-IT" dirty="0" err="1" smtClean="0"/>
                <a:t>cell</a:t>
              </a:r>
              <a:r>
                <a:rPr lang="it-IT" dirty="0" smtClean="0"/>
                <a:t> </a:t>
              </a:r>
              <a:r>
                <a:rPr lang="it-IT" dirty="0" err="1" smtClean="0"/>
                <a:t>size</a:t>
              </a:r>
              <a:endParaRPr lang="it-IT" dirty="0"/>
            </a:p>
          </p:txBody>
        </p:sp>
      </p:grpSp>
      <p:pic>
        <p:nvPicPr>
          <p:cNvPr id="13" name="Immagine 12" descr="tabe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357430"/>
            <a:ext cx="5443535" cy="1000702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5643570" y="2714620"/>
            <a:ext cx="1071570" cy="3409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786578" y="2214554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optimal number of cells has been 220 in x direction (along the side of 22) and 120 in </a:t>
            </a:r>
            <a:r>
              <a:rPr lang="en-US" sz="1600" dirty="0" smtClean="0"/>
              <a:t>z direction </a:t>
            </a:r>
            <a:r>
              <a:rPr lang="en-US" sz="1600" dirty="0"/>
              <a:t>(along the side of 12)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3714752"/>
            <a:ext cx="692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u="sng" dirty="0" smtClean="0"/>
              <a:t> </a:t>
            </a:r>
            <a:r>
              <a:rPr lang="en-US" sz="2000" u="sng" dirty="0" smtClean="0"/>
              <a:t>It's </a:t>
            </a:r>
            <a:r>
              <a:rPr lang="en-US" sz="2000" u="sng" dirty="0"/>
              <a:t>important to consider the numerical stability of the problem</a:t>
            </a:r>
            <a:endParaRPr lang="it-IT" sz="2000" u="sng" dirty="0"/>
          </a:p>
        </p:txBody>
      </p:sp>
      <p:grpSp>
        <p:nvGrpSpPr>
          <p:cNvPr id="22" name="Gruppo 21"/>
          <p:cNvGrpSpPr/>
          <p:nvPr/>
        </p:nvGrpSpPr>
        <p:grpSpPr>
          <a:xfrm>
            <a:off x="6858016" y="3714752"/>
            <a:ext cx="2285984" cy="646331"/>
            <a:chOff x="6858016" y="3714752"/>
            <a:chExt cx="2285984" cy="646331"/>
          </a:xfrm>
        </p:grpSpPr>
        <p:cxnSp>
          <p:nvCxnSpPr>
            <p:cNvPr id="19" name="Connettore 2 18"/>
            <p:cNvCxnSpPr/>
            <p:nvPr/>
          </p:nvCxnSpPr>
          <p:spPr>
            <a:xfrm>
              <a:off x="6858016" y="392906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7358050" y="3714752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</a:t>
              </a:r>
              <a:r>
                <a:rPr lang="it-IT" dirty="0" smtClean="0"/>
                <a:t>et the right </a:t>
              </a:r>
              <a:r>
                <a:rPr lang="it-IT" dirty="0" err="1" smtClean="0"/>
                <a:t>Courant</a:t>
              </a:r>
              <a:r>
                <a:rPr lang="it-IT" dirty="0" smtClean="0"/>
                <a:t> </a:t>
              </a:r>
              <a:r>
                <a:rPr lang="it-IT" dirty="0" err="1" smtClean="0"/>
                <a:t>number</a:t>
              </a:r>
              <a:endParaRPr lang="it-IT" dirty="0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143380"/>
            <a:ext cx="2714644" cy="536328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1" name="Connettore 1 30"/>
          <p:cNvCxnSpPr/>
          <p:nvPr/>
        </p:nvCxnSpPr>
        <p:spPr>
          <a:xfrm rot="5400000" flipH="1" flipV="1">
            <a:off x="1538133" y="4105413"/>
            <a:ext cx="642942" cy="57600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/>
          <p:cNvGrpSpPr/>
          <p:nvPr/>
        </p:nvGrpSpPr>
        <p:grpSpPr>
          <a:xfrm>
            <a:off x="3000364" y="4143380"/>
            <a:ext cx="2071701" cy="518823"/>
            <a:chOff x="3000364" y="4143380"/>
            <a:chExt cx="2071701" cy="51882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143380"/>
              <a:ext cx="1428759" cy="518823"/>
            </a:xfrm>
            <a:prstGeom prst="rect">
              <a:avLst/>
            </a:prstGeom>
            <a:noFill/>
          </p:spPr>
        </p:pic>
        <p:cxnSp>
          <p:nvCxnSpPr>
            <p:cNvPr id="35" name="Connettore 2 34"/>
            <p:cNvCxnSpPr/>
            <p:nvPr/>
          </p:nvCxnSpPr>
          <p:spPr>
            <a:xfrm>
              <a:off x="3000364" y="4429132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/>
          <p:cNvSpPr txBox="1"/>
          <p:nvPr/>
        </p:nvSpPr>
        <p:spPr>
          <a:xfrm>
            <a:off x="785786" y="47863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56" name="Gruppo 55"/>
          <p:cNvGrpSpPr/>
          <p:nvPr/>
        </p:nvGrpSpPr>
        <p:grpSpPr>
          <a:xfrm>
            <a:off x="214282" y="4714884"/>
            <a:ext cx="7715304" cy="910058"/>
            <a:chOff x="214282" y="4804958"/>
            <a:chExt cx="7715304" cy="910058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8662" y="5429264"/>
              <a:ext cx="214314" cy="285752"/>
            </a:xfrm>
            <a:prstGeom prst="rect">
              <a:avLst/>
            </a:prstGeom>
            <a:noFill/>
          </p:spPr>
        </p:pic>
        <p:grpSp>
          <p:nvGrpSpPr>
            <p:cNvPr id="54" name="Gruppo 53"/>
            <p:cNvGrpSpPr/>
            <p:nvPr/>
          </p:nvGrpSpPr>
          <p:grpSpPr>
            <a:xfrm>
              <a:off x="214282" y="4804958"/>
              <a:ext cx="7715304" cy="910058"/>
              <a:chOff x="214282" y="4804958"/>
              <a:chExt cx="7715304" cy="910058"/>
            </a:xfrm>
          </p:grpSpPr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5143512"/>
                <a:ext cx="218678" cy="271462"/>
              </a:xfrm>
              <a:prstGeom prst="rect">
                <a:avLst/>
              </a:prstGeom>
              <a:noFill/>
            </p:spPr>
          </p:pic>
          <p:grpSp>
            <p:nvGrpSpPr>
              <p:cNvPr id="53" name="Gruppo 52"/>
              <p:cNvGrpSpPr/>
              <p:nvPr/>
            </p:nvGrpSpPr>
            <p:grpSpPr>
              <a:xfrm>
                <a:off x="214282" y="4804958"/>
                <a:ext cx="7715304" cy="910058"/>
                <a:chOff x="214282" y="4804958"/>
                <a:chExt cx="7715304" cy="910058"/>
              </a:xfrm>
            </p:grpSpPr>
            <p:pic>
              <p:nvPicPr>
                <p:cNvPr id="3078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4282" y="4857760"/>
                  <a:ext cx="214314" cy="285752"/>
                </a:xfrm>
                <a:prstGeom prst="rect">
                  <a:avLst/>
                </a:prstGeom>
                <a:noFill/>
              </p:spPr>
            </p:pic>
            <p:sp>
              <p:nvSpPr>
                <p:cNvPr id="40" name="CasellaDiTesto 39"/>
                <p:cNvSpPr txBox="1"/>
                <p:nvPr/>
              </p:nvSpPr>
              <p:spPr>
                <a:xfrm>
                  <a:off x="500034" y="4804958"/>
                  <a:ext cx="3214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err="1" smtClean="0"/>
                    <a:t>Is</a:t>
                  </a:r>
                  <a:r>
                    <a:rPr lang="it-IT" sz="1600" dirty="0" smtClean="0"/>
                    <a:t>  the </a:t>
                  </a:r>
                  <a:r>
                    <a:rPr lang="it-IT" sz="1600" dirty="0" err="1" smtClean="0"/>
                    <a:t>time</a:t>
                  </a:r>
                  <a:r>
                    <a:rPr lang="it-IT" sz="1600" dirty="0" smtClean="0"/>
                    <a:t> </a:t>
                  </a:r>
                  <a:r>
                    <a:rPr lang="it-IT" sz="1600" dirty="0" err="1" smtClean="0"/>
                    <a:t>step</a:t>
                  </a:r>
                  <a:r>
                    <a:rPr lang="it-IT" sz="1600" dirty="0" smtClean="0"/>
                    <a:t> </a:t>
                  </a:r>
                  <a:r>
                    <a:rPr lang="it-IT" sz="1600" dirty="0" err="1" smtClean="0"/>
                    <a:t>size</a:t>
                  </a:r>
                  <a:endParaRPr lang="it-IT" sz="1600" dirty="0"/>
                </a:p>
              </p:txBody>
            </p:sp>
            <p:pic>
              <p:nvPicPr>
                <p:cNvPr id="3080" name="Picture 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4282" y="5143512"/>
                  <a:ext cx="233759" cy="2714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4" name="Picture 1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4282" y="5429264"/>
                  <a:ext cx="214314" cy="275547"/>
                </a:xfrm>
                <a:prstGeom prst="rect">
                  <a:avLst/>
                </a:prstGeom>
                <a:noFill/>
              </p:spPr>
            </p:pic>
            <p:sp>
              <p:nvSpPr>
                <p:cNvPr id="49" name="CasellaDiTesto 48"/>
                <p:cNvSpPr txBox="1"/>
                <p:nvPr/>
              </p:nvSpPr>
              <p:spPr>
                <a:xfrm>
                  <a:off x="428596" y="5090710"/>
                  <a:ext cx="57150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and</a:t>
                  </a:r>
                  <a:endParaRPr lang="it-IT" sz="1600" dirty="0"/>
                </a:p>
              </p:txBody>
            </p:sp>
            <p:sp>
              <p:nvSpPr>
                <p:cNvPr id="50" name="CasellaDiTesto 49"/>
                <p:cNvSpPr txBox="1"/>
                <p:nvPr/>
              </p:nvSpPr>
              <p:spPr>
                <a:xfrm>
                  <a:off x="1142976" y="5090710"/>
                  <a:ext cx="50720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are the dimensions of the grid cell at each location</a:t>
                  </a:r>
                  <a:endParaRPr lang="it-IT" sz="1600" dirty="0"/>
                </a:p>
              </p:txBody>
            </p:sp>
            <p:sp>
              <p:nvSpPr>
                <p:cNvPr id="51" name="CasellaDiTesto 50"/>
                <p:cNvSpPr txBox="1"/>
                <p:nvPr/>
              </p:nvSpPr>
              <p:spPr>
                <a:xfrm>
                  <a:off x="428596" y="5376462"/>
                  <a:ext cx="5000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and</a:t>
                  </a:r>
                  <a:endParaRPr lang="it-IT" sz="1600" dirty="0"/>
                </a:p>
              </p:txBody>
            </p:sp>
            <p:sp>
              <p:nvSpPr>
                <p:cNvPr id="52" name="CasellaDiTesto 51"/>
                <p:cNvSpPr txBox="1"/>
                <p:nvPr/>
              </p:nvSpPr>
              <p:spPr>
                <a:xfrm>
                  <a:off x="1142976" y="5376462"/>
                  <a:ext cx="67866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are the average linear velocities at that location respectively in x and z direction</a:t>
                  </a:r>
                  <a:endParaRPr lang="it-IT" sz="1600" dirty="0"/>
                </a:p>
              </p:txBody>
            </p:sp>
          </p:grpSp>
        </p:grpSp>
      </p:grpSp>
      <p:grpSp>
        <p:nvGrpSpPr>
          <p:cNvPr id="65" name="Gruppo 64"/>
          <p:cNvGrpSpPr/>
          <p:nvPr/>
        </p:nvGrpSpPr>
        <p:grpSpPr>
          <a:xfrm>
            <a:off x="5143504" y="4429132"/>
            <a:ext cx="3786214" cy="830997"/>
            <a:chOff x="5143504" y="4429132"/>
            <a:chExt cx="3786214" cy="830997"/>
          </a:xfrm>
        </p:grpSpPr>
        <p:sp>
          <p:nvSpPr>
            <p:cNvPr id="57" name="CasellaDiTesto 56"/>
            <p:cNvSpPr txBox="1"/>
            <p:nvPr/>
          </p:nvSpPr>
          <p:spPr>
            <a:xfrm>
              <a:off x="5643570" y="4429132"/>
              <a:ext cx="3286148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It means that the </a:t>
              </a:r>
              <a:r>
                <a:rPr lang="en-US" sz="1600" dirty="0"/>
                <a:t>fluid particles move from one cell to another within one </a:t>
              </a:r>
              <a:r>
                <a:rPr lang="en-US" sz="1600" dirty="0" smtClean="0"/>
                <a:t>time </a:t>
              </a:r>
              <a:r>
                <a:rPr lang="it-IT" sz="1600" dirty="0" err="1" smtClean="0"/>
                <a:t>step</a:t>
              </a:r>
              <a:r>
                <a:rPr lang="it-IT" sz="1600" dirty="0" smtClean="0"/>
                <a:t> </a:t>
              </a:r>
              <a:r>
                <a:rPr lang="it-IT" sz="1600" dirty="0"/>
                <a:t>(at </a:t>
              </a:r>
              <a:r>
                <a:rPr lang="it-IT" sz="1600" dirty="0" err="1"/>
                <a:t>most</a:t>
              </a:r>
              <a:r>
                <a:rPr lang="it-IT" sz="1600" dirty="0"/>
                <a:t>)</a:t>
              </a:r>
            </a:p>
          </p:txBody>
        </p:sp>
        <p:cxnSp>
          <p:nvCxnSpPr>
            <p:cNvPr id="61" name="Connettore 4 60"/>
            <p:cNvCxnSpPr>
              <a:endCxn id="57" idx="1"/>
            </p:cNvCxnSpPr>
            <p:nvPr/>
          </p:nvCxnSpPr>
          <p:spPr>
            <a:xfrm>
              <a:off x="5143504" y="4429132"/>
              <a:ext cx="500066" cy="41549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CasellaDiTesto 66"/>
          <p:cNvSpPr txBox="1"/>
          <p:nvPr/>
        </p:nvSpPr>
        <p:spPr>
          <a:xfrm>
            <a:off x="142844" y="566221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icoFoam</a:t>
            </a:r>
            <a:r>
              <a:rPr lang="it-IT" sz="1600" dirty="0" smtClean="0"/>
              <a:t> solver</a:t>
            </a:r>
            <a:endParaRPr lang="it-IT" sz="1600" dirty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85" name="Gruppo 84"/>
          <p:cNvGrpSpPr/>
          <p:nvPr/>
        </p:nvGrpSpPr>
        <p:grpSpPr>
          <a:xfrm>
            <a:off x="1571604" y="5643578"/>
            <a:ext cx="6786610" cy="767182"/>
            <a:chOff x="1571604" y="5572140"/>
            <a:chExt cx="6786610" cy="767182"/>
          </a:xfrm>
        </p:grpSpPr>
        <p:grpSp>
          <p:nvGrpSpPr>
            <p:cNvPr id="80" name="Gruppo 79"/>
            <p:cNvGrpSpPr/>
            <p:nvPr/>
          </p:nvGrpSpPr>
          <p:grpSpPr>
            <a:xfrm>
              <a:off x="1571604" y="5572140"/>
              <a:ext cx="6786610" cy="392909"/>
              <a:chOff x="1000100" y="5572140"/>
              <a:chExt cx="7500990" cy="392909"/>
            </a:xfrm>
          </p:grpSpPr>
          <p:cxnSp>
            <p:nvCxnSpPr>
              <p:cNvPr id="76" name="Connettore 2 75"/>
              <p:cNvCxnSpPr/>
              <p:nvPr/>
            </p:nvCxnSpPr>
            <p:spPr>
              <a:xfrm>
                <a:off x="1000100" y="5786454"/>
                <a:ext cx="50006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CasellaDiTesto 76"/>
              <p:cNvSpPr txBox="1"/>
              <p:nvPr/>
            </p:nvSpPr>
            <p:spPr>
              <a:xfrm>
                <a:off x="2143108" y="5572140"/>
                <a:ext cx="6357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i="1" dirty="0" smtClean="0"/>
                  <a:t> </a:t>
                </a:r>
                <a:r>
                  <a:rPr lang="it-IT" sz="1600" i="1" dirty="0" err="1" smtClean="0"/>
                  <a:t>has</a:t>
                </a:r>
                <a:r>
                  <a:rPr lang="it-IT" sz="1600" i="1" dirty="0" smtClean="0"/>
                  <a:t> </a:t>
                </a:r>
                <a:r>
                  <a:rPr lang="en-US" sz="1600" dirty="0" smtClean="0"/>
                  <a:t>been </a:t>
                </a:r>
                <a:r>
                  <a:rPr lang="en-US" sz="1600" dirty="0"/>
                  <a:t>monitored in order to not exceed the limit of 0.3</a:t>
                </a:r>
                <a:endParaRPr lang="it-IT" sz="1600" dirty="0"/>
              </a:p>
            </p:txBody>
          </p:sp>
          <p:pic>
            <p:nvPicPr>
              <p:cNvPr id="3088" name="Picture 16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71604" y="5643578"/>
                <a:ext cx="642942" cy="321471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Gruppo 82"/>
            <p:cNvGrpSpPr/>
            <p:nvPr/>
          </p:nvGrpSpPr>
          <p:grpSpPr>
            <a:xfrm>
              <a:off x="2000232" y="6000768"/>
              <a:ext cx="928694" cy="338554"/>
              <a:chOff x="1857356" y="5947966"/>
              <a:chExt cx="928694" cy="338554"/>
            </a:xfrm>
          </p:grpSpPr>
          <p:pic>
            <p:nvPicPr>
              <p:cNvPr id="81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71736" y="6000768"/>
                <a:ext cx="214314" cy="285752"/>
              </a:xfrm>
              <a:prstGeom prst="rect">
                <a:avLst/>
              </a:prstGeom>
              <a:noFill/>
            </p:spPr>
          </p:pic>
          <p:sp>
            <p:nvSpPr>
              <p:cNvPr id="82" name="CasellaDiTesto 81"/>
              <p:cNvSpPr txBox="1"/>
              <p:nvPr/>
            </p:nvSpPr>
            <p:spPr>
              <a:xfrm>
                <a:off x="1857356" y="5947966"/>
                <a:ext cx="785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/>
                  <a:t>w</a:t>
                </a:r>
                <a:r>
                  <a:rPr lang="it-IT" sz="1600" dirty="0" err="1" smtClean="0"/>
                  <a:t>ith</a:t>
                </a:r>
                <a:r>
                  <a:rPr lang="it-IT" sz="1600" dirty="0" smtClean="0"/>
                  <a:t> a</a:t>
                </a:r>
                <a:endParaRPr lang="it-IT" sz="1600" dirty="0"/>
              </a:p>
            </p:txBody>
          </p:sp>
        </p:grpSp>
        <p:sp>
          <p:nvSpPr>
            <p:cNvPr id="84" name="CasellaDiTesto 83"/>
            <p:cNvSpPr txBox="1"/>
            <p:nvPr/>
          </p:nvSpPr>
          <p:spPr>
            <a:xfrm>
              <a:off x="2857488" y="600076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= 0.1s and </a:t>
              </a:r>
              <a:r>
                <a:rPr lang="en-US" sz="1600" dirty="0" smtClean="0"/>
                <a:t>a </a:t>
              </a:r>
              <a:r>
                <a:rPr lang="en-US" sz="1600" dirty="0"/>
                <a:t>total simulation of 3600s</a:t>
              </a:r>
              <a:endParaRPr lang="it-IT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6 -0.0007 L -0.17396 -0.00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17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esul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071546"/>
            <a:ext cx="778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en-US" sz="2000" u="sng" dirty="0" smtClean="0"/>
              <a:t>S</a:t>
            </a:r>
            <a:r>
              <a:rPr lang="en-US" sz="2000" u="sng" dirty="0" smtClean="0"/>
              <a:t>earch for </a:t>
            </a:r>
            <a:r>
              <a:rPr lang="en-US" sz="2000" u="sng" dirty="0"/>
              <a:t>the critical angle of attack</a:t>
            </a:r>
            <a:endParaRPr lang="it-IT" sz="2000" u="sng" dirty="0"/>
          </a:p>
        </p:txBody>
      </p:sp>
      <p:pic>
        <p:nvPicPr>
          <p:cNvPr id="6" name="Immagine 5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571612"/>
            <a:ext cx="7498080" cy="1767840"/>
          </a:xfrm>
          <a:prstGeom prst="rect">
            <a:avLst/>
          </a:prstGeom>
        </p:spPr>
      </p:pic>
      <p:pic>
        <p:nvPicPr>
          <p:cNvPr id="7" name="Immagine 6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500306"/>
            <a:ext cx="7473696" cy="1743456"/>
          </a:xfrm>
          <a:prstGeom prst="rect">
            <a:avLst/>
          </a:prstGeom>
        </p:spPr>
      </p:pic>
      <p:pic>
        <p:nvPicPr>
          <p:cNvPr id="8" name="Immagine 7" descr="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328618"/>
            <a:ext cx="7485888" cy="1743456"/>
          </a:xfrm>
          <a:prstGeom prst="rect">
            <a:avLst/>
          </a:prstGeom>
        </p:spPr>
      </p:pic>
      <p:pic>
        <p:nvPicPr>
          <p:cNvPr id="9" name="Immagine 8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9056" y="4214818"/>
            <a:ext cx="7485888" cy="175564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071934" y="1571612"/>
            <a:ext cx="507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Flow </a:t>
            </a:r>
            <a:r>
              <a:rPr lang="it-IT" dirty="0" err="1" smtClean="0"/>
              <a:t>separation</a:t>
            </a:r>
            <a:r>
              <a:rPr lang="it-IT" dirty="0" smtClean="0"/>
              <a:t> </a:t>
            </a:r>
            <a:r>
              <a:rPr lang="it-IT" dirty="0" err="1" smtClean="0"/>
              <a:t>starts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t-IT" dirty="0" smtClean="0">
                <a:latin typeface="Times New Roman"/>
                <a:cs typeface="Times New Roman"/>
              </a:rPr>
              <a:t>=+10° and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t-IT" dirty="0" smtClean="0">
                <a:latin typeface="Times New Roman"/>
                <a:cs typeface="Times New Roman"/>
              </a:rPr>
              <a:t>=+15°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71934" y="2000240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Von Karman </a:t>
            </a:r>
            <a:r>
              <a:rPr lang="it-IT" dirty="0" err="1" smtClean="0"/>
              <a:t>vortex</a:t>
            </a:r>
            <a:r>
              <a:rPr lang="it-IT" dirty="0" smtClean="0"/>
              <a:t> </a:t>
            </a:r>
            <a:r>
              <a:rPr lang="it-IT" dirty="0" err="1" smtClean="0"/>
              <a:t>street</a:t>
            </a:r>
            <a:r>
              <a:rPr lang="it-IT" dirty="0" smtClean="0"/>
              <a:t> </a:t>
            </a:r>
            <a:r>
              <a:rPr lang="it-IT" dirty="0" err="1" smtClean="0"/>
              <a:t>starts</a:t>
            </a:r>
            <a:r>
              <a:rPr lang="it-IT" dirty="0" smtClean="0"/>
              <a:t> at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t-IT" dirty="0" smtClean="0">
                <a:latin typeface="Times New Roman"/>
                <a:cs typeface="Times New Roman"/>
              </a:rPr>
              <a:t>=+15°, </a:t>
            </a:r>
            <a:r>
              <a:rPr lang="it-IT" dirty="0" err="1" smtClean="0">
                <a:latin typeface="Times New Roman"/>
                <a:cs typeface="Times New Roman"/>
              </a:rPr>
              <a:t>but</a:t>
            </a:r>
            <a:r>
              <a:rPr lang="it-IT" dirty="0" smtClean="0">
                <a:latin typeface="Times New Roman"/>
                <a:cs typeface="Times New Roman"/>
              </a:rPr>
              <a:t> the </a:t>
            </a:r>
            <a:r>
              <a:rPr lang="it-IT" dirty="0" err="1" smtClean="0">
                <a:latin typeface="Times New Roman"/>
                <a:cs typeface="Times New Roman"/>
              </a:rPr>
              <a:t>critical</a:t>
            </a:r>
            <a:r>
              <a:rPr lang="it-IT" dirty="0" smtClean="0">
                <a:latin typeface="Times New Roman"/>
                <a:cs typeface="Times New Roman"/>
              </a:rPr>
              <a:t> angle </a:t>
            </a:r>
            <a:r>
              <a:rPr lang="it-IT" dirty="0" err="1" smtClean="0">
                <a:latin typeface="Times New Roman"/>
                <a:cs typeface="Times New Roman"/>
              </a:rPr>
              <a:t>for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which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smtClean="0"/>
              <a:t>Von Karman </a:t>
            </a:r>
            <a:r>
              <a:rPr lang="it-IT" dirty="0" err="1" smtClean="0"/>
              <a:t>vortex</a:t>
            </a:r>
            <a:r>
              <a:rPr lang="it-IT" dirty="0" smtClean="0"/>
              <a:t> </a:t>
            </a:r>
            <a:r>
              <a:rPr lang="it-IT" dirty="0" err="1" smtClean="0"/>
              <a:t>street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rendered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t-IT" dirty="0" smtClean="0">
                <a:latin typeface="Times New Roman"/>
                <a:cs typeface="Times New Roman"/>
              </a:rPr>
              <a:t>=+20°</a:t>
            </a:r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571472" y="5929330"/>
            <a:ext cx="4000528" cy="338554"/>
            <a:chOff x="571472" y="5929330"/>
            <a:chExt cx="4000528" cy="338554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571472" y="5929330"/>
              <a:ext cx="1357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/>
                <a:t>pressure</a:t>
              </a:r>
              <a:endParaRPr lang="it-IT" sz="1600" i="1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643174" y="5929330"/>
              <a:ext cx="1928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/>
                <a:t>velocity</a:t>
              </a:r>
              <a:endParaRPr lang="it-IT" sz="1600" i="1" dirty="0"/>
            </a:p>
          </p:txBody>
        </p:sp>
      </p:grpSp>
      <p:pic>
        <p:nvPicPr>
          <p:cNvPr id="10" name="Immagine 9" descr="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768" y="4786322"/>
            <a:ext cx="7522464" cy="174345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071934" y="292893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/>
                <a:cs typeface="Times New Roman"/>
              </a:rPr>
              <a:t>In </a:t>
            </a:r>
            <a:r>
              <a:rPr lang="it-IT" dirty="0" err="1" smtClean="0">
                <a:latin typeface="Times New Roman"/>
                <a:cs typeface="Times New Roman"/>
              </a:rPr>
              <a:t>fact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for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vorticity</a:t>
            </a:r>
            <a:r>
              <a:rPr lang="it-IT" dirty="0" smtClean="0">
                <a:latin typeface="Times New Roman"/>
                <a:cs typeface="Times New Roman"/>
              </a:rPr>
              <a:t> at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t-IT" dirty="0" smtClean="0">
                <a:latin typeface="Times New Roman"/>
                <a:cs typeface="Times New Roman"/>
              </a:rPr>
              <a:t>=+20° :</a:t>
            </a:r>
            <a:endParaRPr lang="it-IT" dirty="0"/>
          </a:p>
        </p:txBody>
      </p:sp>
      <p:pic>
        <p:nvPicPr>
          <p:cNvPr id="19" name="vorticity+20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139952" y="3284984"/>
            <a:ext cx="475252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27934 -0.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28593 -0.086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95E-6 L -0.27882 -0.080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5708E-6 L -0.27569 -0.085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4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8224E-6 L -0.27569 -0.041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51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11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esul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6612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000108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sz="2400" u="sng" dirty="0" err="1" smtClean="0"/>
              <a:t>Varying</a:t>
            </a:r>
            <a:r>
              <a:rPr lang="it-IT" sz="2400" u="sng" dirty="0" smtClean="0"/>
              <a:t> the flap position</a:t>
            </a:r>
            <a:endParaRPr lang="it-IT" sz="2400" u="sng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781175"/>
            <a:ext cx="5410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2643174" y="1571612"/>
            <a:ext cx="6143668" cy="658980"/>
            <a:chOff x="2643174" y="1571612"/>
            <a:chExt cx="6143668" cy="658980"/>
          </a:xfrm>
        </p:grpSpPr>
        <p:sp>
          <p:nvSpPr>
            <p:cNvPr id="7" name="Freccia a destra 6"/>
            <p:cNvSpPr/>
            <p:nvPr/>
          </p:nvSpPr>
          <p:spPr>
            <a:xfrm>
              <a:off x="2643174" y="1785926"/>
              <a:ext cx="928694" cy="29549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3786182" y="1571612"/>
              <a:ext cx="5000660" cy="658980"/>
              <a:chOff x="3786182" y="1571612"/>
              <a:chExt cx="5000660" cy="658980"/>
            </a:xfrm>
          </p:grpSpPr>
          <p:sp>
            <p:nvSpPr>
              <p:cNvPr id="8" name="CasellaDiTesto 7"/>
              <p:cNvSpPr txBox="1"/>
              <p:nvPr/>
            </p:nvSpPr>
            <p:spPr>
              <a:xfrm>
                <a:off x="3786182" y="1571612"/>
                <a:ext cx="50006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Optimization</a:t>
                </a:r>
                <a:r>
                  <a:rPr lang="it-IT" dirty="0" smtClean="0"/>
                  <a:t>’s goal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to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minimize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highest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value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of</a:t>
                </a:r>
                <a:r>
                  <a:rPr lang="it-IT" dirty="0" smtClean="0"/>
                  <a:t> drag </a:t>
                </a:r>
                <a:r>
                  <a:rPr lang="it-IT" dirty="0" err="1" smtClean="0"/>
                  <a:t>coefficient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that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>
                    <a:latin typeface="Times New Roman"/>
                    <a:cs typeface="Times New Roman"/>
                  </a:rPr>
                  <a:t>:</a:t>
                </a:r>
              </a:p>
            </p:txBody>
          </p:sp>
          <p:pic>
            <p:nvPicPr>
              <p:cNvPr id="2150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8" y="1928802"/>
                <a:ext cx="1643074" cy="30179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86182" y="24288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launched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it-IT" dirty="0" smtClean="0">
                <a:latin typeface="Times New Roman"/>
                <a:cs typeface="Times New Roman"/>
              </a:rPr>
              <a:t>=+20°</a:t>
            </a:r>
            <a:endParaRPr lang="it-IT" dirty="0"/>
          </a:p>
        </p:txBody>
      </p:sp>
      <p:pic>
        <p:nvPicPr>
          <p:cNvPr id="19" name="Immagine 18" descr="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00372"/>
            <a:ext cx="2881246" cy="1217389"/>
          </a:xfrm>
          <a:prstGeom prst="rect">
            <a:avLst/>
          </a:prstGeom>
        </p:spPr>
      </p:pic>
      <p:pic>
        <p:nvPicPr>
          <p:cNvPr id="20" name="Immagine 19" descr="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000372"/>
            <a:ext cx="2857520" cy="1214377"/>
          </a:xfrm>
          <a:prstGeom prst="rect">
            <a:avLst/>
          </a:prstGeom>
        </p:spPr>
      </p:pic>
      <p:pic>
        <p:nvPicPr>
          <p:cNvPr id="21" name="Immagine 20" descr="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000372"/>
            <a:ext cx="2874281" cy="1214445"/>
          </a:xfrm>
          <a:prstGeom prst="rect">
            <a:avLst/>
          </a:prstGeom>
        </p:spPr>
      </p:pic>
      <p:pic>
        <p:nvPicPr>
          <p:cNvPr id="22" name="Immagine 21" descr="+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214818"/>
            <a:ext cx="2918669" cy="1214446"/>
          </a:xfrm>
          <a:prstGeom prst="rect">
            <a:avLst/>
          </a:prstGeom>
        </p:spPr>
      </p:pic>
      <p:pic>
        <p:nvPicPr>
          <p:cNvPr id="23" name="Immagine 22" descr="+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5286388"/>
            <a:ext cx="2928926" cy="1190210"/>
          </a:xfrm>
          <a:prstGeom prst="rect">
            <a:avLst/>
          </a:prstGeom>
        </p:spPr>
      </p:pic>
      <p:pic>
        <p:nvPicPr>
          <p:cNvPr id="24" name="Immagine 23" descr="+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4214818"/>
            <a:ext cx="2857520" cy="1223866"/>
          </a:xfrm>
          <a:prstGeom prst="rect">
            <a:avLst/>
          </a:prstGeom>
        </p:spPr>
      </p:pic>
      <p:pic>
        <p:nvPicPr>
          <p:cNvPr id="25" name="Immagine 24" descr="+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3240" y="5286388"/>
            <a:ext cx="2857520" cy="1194715"/>
          </a:xfrm>
          <a:prstGeom prst="rect">
            <a:avLst/>
          </a:prstGeom>
        </p:spPr>
      </p:pic>
      <p:pic>
        <p:nvPicPr>
          <p:cNvPr id="26" name="Immagine 25" descr="+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72198" y="4214818"/>
            <a:ext cx="2857520" cy="1213280"/>
          </a:xfrm>
          <a:prstGeom prst="rect">
            <a:avLst/>
          </a:prstGeom>
        </p:spPr>
      </p:pic>
      <p:pic>
        <p:nvPicPr>
          <p:cNvPr id="27" name="Immagine 26" descr="+1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72198" y="5286388"/>
            <a:ext cx="2857488" cy="1193565"/>
          </a:xfrm>
          <a:prstGeom prst="rect">
            <a:avLst/>
          </a:prstGeom>
        </p:spPr>
      </p:pic>
      <p:grpSp>
        <p:nvGrpSpPr>
          <p:cNvPr id="41" name="Gruppo 40"/>
          <p:cNvGrpSpPr/>
          <p:nvPr/>
        </p:nvGrpSpPr>
        <p:grpSpPr>
          <a:xfrm>
            <a:off x="6215074" y="3429000"/>
            <a:ext cx="2786082" cy="1754326"/>
            <a:chOff x="6215074" y="3429000"/>
            <a:chExt cx="2786082" cy="1754326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6858016" y="3429000"/>
              <a:ext cx="2143140" cy="175432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flap doesn't avoid flow separation, but</a:t>
              </a:r>
            </a:p>
            <a:p>
              <a:r>
                <a:rPr lang="en-US" dirty="0" err="1"/>
                <a:t>vorticity</a:t>
              </a:r>
              <a:r>
                <a:rPr lang="en-US" dirty="0"/>
                <a:t> </a:t>
              </a:r>
              <a:r>
                <a:rPr lang="en-US" dirty="0" smtClean="0"/>
                <a:t>magnitude decreases </a:t>
              </a:r>
              <a:r>
                <a:rPr lang="en-US" dirty="0"/>
                <a:t>from -9° to +15°</a:t>
              </a:r>
              <a:endParaRPr lang="it-IT" dirty="0"/>
            </a:p>
          </p:txBody>
        </p:sp>
        <p:cxnSp>
          <p:nvCxnSpPr>
            <p:cNvPr id="40" name="Connettore 2 39"/>
            <p:cNvCxnSpPr/>
            <p:nvPr/>
          </p:nvCxnSpPr>
          <p:spPr>
            <a:xfrm>
              <a:off x="6215074" y="4286256"/>
              <a:ext cx="57150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2 L -0.33073 -0.16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2875 0.0474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2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5972 -0.074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1076</Words>
  <Application>Microsoft Office PowerPoint</Application>
  <PresentationFormat>Presentazione su schermo (4:3)</PresentationFormat>
  <Paragraphs>117</Paragraphs>
  <Slides>15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M5</cp:lastModifiedBy>
  <cp:revision>136</cp:revision>
  <dcterms:created xsi:type="dcterms:W3CDTF">2014-12-20T10:50:34Z</dcterms:created>
  <dcterms:modified xsi:type="dcterms:W3CDTF">2014-12-22T14:23:39Z</dcterms:modified>
</cp:coreProperties>
</file>