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4" r:id="rId3"/>
    <p:sldMasterId id="2147483696" r:id="rId4"/>
    <p:sldMasterId id="2147483708" r:id="rId5"/>
  </p:sldMasterIdLst>
  <p:notesMasterIdLst>
    <p:notesMasterId r:id="rId65"/>
  </p:notesMasterIdLst>
  <p:sldIdLst>
    <p:sldId id="258" r:id="rId6"/>
    <p:sldId id="269" r:id="rId7"/>
    <p:sldId id="268" r:id="rId8"/>
    <p:sldId id="270" r:id="rId9"/>
    <p:sldId id="256" r:id="rId10"/>
    <p:sldId id="261" r:id="rId11"/>
    <p:sldId id="266" r:id="rId12"/>
    <p:sldId id="267" r:id="rId13"/>
    <p:sldId id="264" r:id="rId14"/>
    <p:sldId id="265" r:id="rId15"/>
    <p:sldId id="295" r:id="rId16"/>
    <p:sldId id="276" r:id="rId17"/>
    <p:sldId id="277" r:id="rId18"/>
    <p:sldId id="271" r:id="rId19"/>
    <p:sldId id="262" r:id="rId20"/>
    <p:sldId id="273" r:id="rId21"/>
    <p:sldId id="314" r:id="rId22"/>
    <p:sldId id="296" r:id="rId23"/>
    <p:sldId id="306" r:id="rId24"/>
    <p:sldId id="275" r:id="rId25"/>
    <p:sldId id="321" r:id="rId26"/>
    <p:sldId id="319" r:id="rId27"/>
    <p:sldId id="320" r:id="rId28"/>
    <p:sldId id="322" r:id="rId29"/>
    <p:sldId id="323" r:id="rId30"/>
    <p:sldId id="324" r:id="rId31"/>
    <p:sldId id="272" r:id="rId32"/>
    <p:sldId id="286" r:id="rId33"/>
    <p:sldId id="287" r:id="rId34"/>
    <p:sldId id="288" r:id="rId35"/>
    <p:sldId id="289" r:id="rId36"/>
    <p:sldId id="290" r:id="rId37"/>
    <p:sldId id="302" r:id="rId38"/>
    <p:sldId id="300" r:id="rId39"/>
    <p:sldId id="307" r:id="rId40"/>
    <p:sldId id="303" r:id="rId41"/>
    <p:sldId id="304" r:id="rId42"/>
    <p:sldId id="301" r:id="rId43"/>
    <p:sldId id="325" r:id="rId44"/>
    <p:sldId id="282" r:id="rId45"/>
    <p:sldId id="274" r:id="rId46"/>
    <p:sldId id="312" r:id="rId47"/>
    <p:sldId id="315" r:id="rId48"/>
    <p:sldId id="281" r:id="rId49"/>
    <p:sldId id="293" r:id="rId50"/>
    <p:sldId id="316" r:id="rId51"/>
    <p:sldId id="317" r:id="rId52"/>
    <p:sldId id="318" r:id="rId53"/>
    <p:sldId id="292" r:id="rId54"/>
    <p:sldId id="278" r:id="rId55"/>
    <p:sldId id="284" r:id="rId56"/>
    <p:sldId id="279" r:id="rId57"/>
    <p:sldId id="311" r:id="rId58"/>
    <p:sldId id="283" r:id="rId59"/>
    <p:sldId id="260" r:id="rId60"/>
    <p:sldId id="285" r:id="rId61"/>
    <p:sldId id="263" r:id="rId62"/>
    <p:sldId id="259" r:id="rId63"/>
    <p:sldId id="280" r:id="rId64"/>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0" d="100"/>
          <a:sy n="110" d="100"/>
        </p:scale>
        <p:origin x="-1632"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1344"/>
    </p:cViewPr>
  </p:sorterViewPr>
  <p:notesViewPr>
    <p:cSldViewPr>
      <p:cViewPr varScale="1">
        <p:scale>
          <a:sx n="97" d="100"/>
          <a:sy n="97" d="100"/>
        </p:scale>
        <p:origin x="-3654"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1.wmf"/><Relationship Id="rId1" Type="http://schemas.openxmlformats.org/officeDocument/2006/relationships/image" Target="../media/image6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2327C9-02C0-4557-B335-EB5E3305878D}" type="datetimeFigureOut">
              <a:rPr lang="it-IT" smtClean="0"/>
              <a:pPr/>
              <a:t>26/04/2010</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2943B-58B5-4B1F-9A01-A4C06E5A5FC1}"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Buongiorno a tutti. Ma , se posso, un saluto particolare a Marcella e Giovanna,</a:t>
            </a:r>
            <a:r>
              <a:rPr lang="it-IT" baseline="0" dirty="0" smtClean="0"/>
              <a:t> e alla cara Elena per tutti i nipoti. Buongiorno a tutti i numerosi Amici di Enrico Marchi che ci onorano della loro presenza. Ma, se me lo permettete un saluto davvero particolare ad un Amico fraterno di Enrico Marchi e di tutti noi, Antonello </a:t>
            </a:r>
            <a:r>
              <a:rPr lang="it-IT" baseline="0" dirty="0" err="1" smtClean="0"/>
              <a:t>Rubatta</a:t>
            </a:r>
            <a:r>
              <a:rPr lang="it-IT" baseline="0" dirty="0" smtClean="0"/>
              <a:t>, la cui presenza, ne sono certo, riempie di gioia la famiglia Marchi e tutti noi.</a:t>
            </a:r>
          </a:p>
          <a:p>
            <a:r>
              <a:rPr lang="it-IT" baseline="0" dirty="0" smtClean="0"/>
              <a:t>Il volume delle Memorie scelte di Enrico Marchi è stato curato in particolare da Giulio Scarsi e Sandro Stura, anche se credo debba essere considerato un prodotto di tutti gli Allievi di Enrico Marchi. Per numerosi motivi, non ultimo il fatto che Giulio è stato di Marchi il primo Allievo oltreché Aiuto, di nome e di fatto,  al mio posto dovrebbe oggi essere Giulio Scarsi. Ma tutti voi ne conoscete il carattere, riservato e poco incline ad apparire. Giulio mi ha chiesto, forse anche per il carico di emozioni che il ricordo del nostro Maestro gli suscita, di sostituirlo.</a:t>
            </a:r>
          </a:p>
          <a:p>
            <a:r>
              <a:rPr lang="it-IT" baseline="0" dirty="0" smtClean="0"/>
              <a:t>Cercherò di farlo, consapevole della difficoltà di tratteggiare, nell’arco del tempo che mi è concesso, una figura così ricca e articolata come quella di Enrico Marchi. </a:t>
            </a:r>
          </a:p>
          <a:p>
            <a:r>
              <a:rPr lang="it-IT" baseline="0" dirty="0" smtClean="0"/>
              <a:t>E lo farò con l’ottica di trasmettere ai più giovani fra voi qualche insegnamento che l’attività scientifica di Enrico Marchi ci ha trasmesso. Per cogliere tale insegnamento a me sembra occorra fare riferimento a tre parole chiave. </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1</a:t>
            </a:fld>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Leggiamone un passaggio. In altre parole, nel 1954, Autorevolissimi</a:t>
            </a:r>
            <a:r>
              <a:rPr lang="it-IT" baseline="0" dirty="0" smtClean="0"/>
              <a:t> esponenti della comunità Idraulica Italiana consideravano non ancora risolta la questione se le equazioni di </a:t>
            </a:r>
            <a:r>
              <a:rPr lang="it-IT" baseline="0" dirty="0" err="1" smtClean="0"/>
              <a:t>Navier</a:t>
            </a:r>
            <a:r>
              <a:rPr lang="it-IT" baseline="0" dirty="0" smtClean="0"/>
              <a:t> fossero valide anche per i moti turbolenti !!!!</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10</a:t>
            </a:fld>
            <a:endParaRPr lang="it-IT"/>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E qui vedete, pur trattandosi di un problema classico, fa già capolino la prima parola chiave: Ingegneria. Perché qual’era lo scopo di Marchi in questo lavoro? Quello di rimuovere alcune ipotesi, l’assenza di gravità che rendeva </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12</a:t>
            </a:fld>
            <a:endParaRPr lang="it-IT"/>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18</a:t>
            </a:fld>
            <a:endParaRPr lang="it-IT"/>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Ma il lavoro precedente costituiva solo la premessa necessaria per affrontare quello che rappresentava il vero obiettivo di Marchi, l’estensione dei risultati ottenuti per le correnti in pressione alle correnti a superficie libera di forma qualsiasi. Questa estensione, fondata su una sistematica serie di esperienze e su considerazioni di natura teorica lo portano ad un risultato di particolare rilevanza:</a:t>
            </a:r>
            <a:r>
              <a:rPr lang="it-IT" baseline="0" dirty="0" smtClean="0"/>
              <a:t> una relazione che estende appunto a sezioni di forma qualsiasi la legge di </a:t>
            </a:r>
            <a:r>
              <a:rPr lang="it-IT" baseline="0" dirty="0" err="1" smtClean="0"/>
              <a:t>Colebrook</a:t>
            </a:r>
            <a:r>
              <a:rPr lang="it-IT" baseline="0" dirty="0" smtClean="0"/>
              <a:t>, attraverso l’introduzione di un coefficiente di forma che va a correggere sia il raggio Idraulico che il numero di Reynolds.</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19</a:t>
            </a:fld>
            <a:endParaRPr lang="it-IT"/>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Direte: niente di nuovo sotto il sole: al contrario, queste parole ci dicono due cose: 1) che la chiamata di un professore, in quegli anni,</a:t>
            </a:r>
            <a:r>
              <a:rPr lang="it-IT" baseline="0" dirty="0" smtClean="0"/>
              <a:t> era un evento per la Facoltà; 2) che l’elemento discriminante per la valutazione dell’opportunità della chiamata era no i LAVORI SCIENTIFICI! Non le frazioni di punto organico a disposizione di questo o quel Dipartimento!</a:t>
            </a:r>
            <a:r>
              <a:rPr lang="it-IT" dirty="0" smtClean="0"/>
              <a:t> </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23</a:t>
            </a:fld>
            <a:endParaRPr lang="it-IT"/>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Il primo è Ignazio Becchi. Come possiamo definirlo? Diciamo un incrocio, geneticamente modificato, di Leonardo e Archimede Pitagorico. Il secondo è Stura: qui la definizione è più semplice: </a:t>
            </a:r>
            <a:r>
              <a:rPr lang="it-IT" dirty="0" err="1" smtClean="0"/>
              <a:t>Datei</a:t>
            </a:r>
            <a:r>
              <a:rPr lang="it-IT" dirty="0" smtClean="0"/>
              <a:t> direbbe un muratore, a significarne l’attitudine progettuale. Il terzo è Franco </a:t>
            </a:r>
            <a:r>
              <a:rPr lang="it-IT" dirty="0" err="1" smtClean="0"/>
              <a:t>Siccardi</a:t>
            </a:r>
            <a:r>
              <a:rPr lang="it-IT" dirty="0" smtClean="0"/>
              <a:t>: diciamo il ‘manager’, con una recente attitudine al rischio. Il quarto è Giulio Scarsi: nessun dubbio qui, lo studioso e,</a:t>
            </a:r>
            <a:r>
              <a:rPr lang="it-IT" baseline="0" dirty="0" smtClean="0"/>
              <a:t> infine, Erminio </a:t>
            </a:r>
            <a:r>
              <a:rPr lang="it-IT" baseline="0" dirty="0" err="1" smtClean="0"/>
              <a:t>Raiteri</a:t>
            </a:r>
            <a:r>
              <a:rPr lang="it-IT" baseline="0" dirty="0" smtClean="0"/>
              <a:t>, la cui definizione più pregnante è quella di comunista eretico, visto che </a:t>
            </a:r>
            <a:r>
              <a:rPr lang="it-IT" baseline="0" dirty="0" err="1" smtClean="0"/>
              <a:t>Paietta</a:t>
            </a:r>
            <a:r>
              <a:rPr lang="it-IT" baseline="0" dirty="0" smtClean="0"/>
              <a:t> si scomodò da Roma per espellerlo dal PCI. </a:t>
            </a:r>
            <a:r>
              <a:rPr lang="it-IT" dirty="0" smtClean="0"/>
              <a:t> In 5 anni Marchi si era circondato di 5 collaboratori, ciascuno dei</a:t>
            </a:r>
            <a:r>
              <a:rPr lang="it-IT" baseline="0" dirty="0" smtClean="0"/>
              <a:t> quali svilupperà un suo distinto percorso culturale, totalmente indipendente da quello di Marchi, un esempio di meccanismo di reclutamento oggi scomparso nel panorama accademico italiano dove la prassi è quella di produrre cloni di se stessi. </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30</a:t>
            </a:fld>
            <a:endParaRPr lang="it-IT"/>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Risultato del tutto inaspettato, ma di importante rilievo applicativo: il momento ribaltante rispetto al piede interno del basamento risultava infatti molto maggiore di quello ottenuto con la classica distribuzione triangolare utilizzata nella progettazione. La questione preoccupò molto il Prof. </a:t>
            </a:r>
            <a:r>
              <a:rPr lang="it-IT" dirty="0" err="1" smtClean="0"/>
              <a:t>Borzani</a:t>
            </a:r>
            <a:r>
              <a:rPr lang="it-IT" dirty="0" smtClean="0"/>
              <a:t> e richiese una spiegazione teorica.</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38</a:t>
            </a:fld>
            <a:endParaRPr lang="it-IT"/>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Marchi affrontò anzitutto</a:t>
            </a:r>
            <a:r>
              <a:rPr lang="it-IT" baseline="0" dirty="0" smtClean="0"/>
              <a:t> sperimentalmente questo problema individuando le condizioni per la transizione da condizioni supercritiche a condizioni subcritiche. I risultati sono facilmente </a:t>
            </a:r>
            <a:r>
              <a:rPr lang="it-IT" baseline="0" dirty="0" err="1" smtClean="0"/>
              <a:t>intelleggibili</a:t>
            </a:r>
            <a:r>
              <a:rPr lang="it-IT" baseline="0" dirty="0" smtClean="0"/>
              <a:t>. Se si ragiona a parità di </a:t>
            </a:r>
            <a:r>
              <a:rPr lang="it-IT" baseline="0" dirty="0" err="1" smtClean="0"/>
              <a:t>rapprto</a:t>
            </a:r>
            <a:r>
              <a:rPr lang="it-IT" baseline="0" dirty="0" smtClean="0"/>
              <a:t> di curvatura si trova che occorre superare un certo </a:t>
            </a:r>
            <a:r>
              <a:rPr lang="it-IT" baseline="0" dirty="0" err="1" smtClean="0"/>
              <a:t>Froude</a:t>
            </a:r>
            <a:r>
              <a:rPr lang="it-IT" baseline="0" dirty="0" smtClean="0"/>
              <a:t> critico </a:t>
            </a:r>
            <a:r>
              <a:rPr lang="it-IT" baseline="0" dirty="0" err="1" smtClean="0"/>
              <a:t>affinchè</a:t>
            </a:r>
            <a:r>
              <a:rPr lang="it-IT" baseline="0" dirty="0" smtClean="0"/>
              <a:t> il deflusso possa mantenersi supercritico. Se si ragiona a parità di numero di </a:t>
            </a:r>
            <a:r>
              <a:rPr lang="it-IT" baseline="0" dirty="0" err="1" smtClean="0"/>
              <a:t>Froude</a:t>
            </a:r>
            <a:r>
              <a:rPr lang="it-IT" baseline="0" dirty="0" smtClean="0"/>
              <a:t>, occorre che la curvatura non superi un valore critico.</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44</a:t>
            </a:fld>
            <a:endParaRPr lang="it-IT"/>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Marchi si cimentò anche con un’interpretazione teorica del fenomeno</a:t>
            </a:r>
            <a:r>
              <a:rPr lang="it-IT" baseline="0" dirty="0" smtClean="0"/>
              <a:t> descritta in questo piano in cui in ordinate abbiamo la massima prof osservata ed in ascisse il numero di </a:t>
            </a:r>
            <a:r>
              <a:rPr lang="it-IT" baseline="0" dirty="0" err="1" smtClean="0"/>
              <a:t>Froude</a:t>
            </a:r>
            <a:r>
              <a:rPr lang="it-IT" baseline="0" dirty="0" smtClean="0"/>
              <a:t>. </a:t>
            </a:r>
          </a:p>
          <a:p>
            <a:r>
              <a:rPr lang="it-IT" baseline="0" dirty="0" smtClean="0"/>
              <a:t>In questo piano la transizione avviene in un intorno di un numero di </a:t>
            </a:r>
            <a:r>
              <a:rPr lang="it-IT" baseline="0" dirty="0" err="1" smtClean="0"/>
              <a:t>Froude</a:t>
            </a:r>
            <a:r>
              <a:rPr lang="it-IT" baseline="0" dirty="0" smtClean="0"/>
              <a:t> critico. Al di sopra di esso, il moto permane supercritico e la massima profondità si mantiene ovunque più bassa rispetto ai valori previsti dalla teoria lineare di </a:t>
            </a:r>
            <a:r>
              <a:rPr lang="it-IT" baseline="0" dirty="0" err="1" smtClean="0"/>
              <a:t>K&amp;I</a:t>
            </a:r>
            <a:r>
              <a:rPr lang="it-IT" baseline="0" dirty="0" smtClean="0"/>
              <a:t> ed appare meglio interpretata da una relazione che assume che l’intero carico cinetico si trasformi in energia potenziale.</a:t>
            </a:r>
          </a:p>
          <a:p>
            <a:r>
              <a:rPr lang="it-IT" baseline="0" dirty="0" smtClean="0"/>
              <a:t>Nelle condizioni rigurgitate il massimo </a:t>
            </a:r>
            <a:r>
              <a:rPr lang="it-IT" baseline="0" dirty="0" err="1" smtClean="0"/>
              <a:t>sovralzo</a:t>
            </a:r>
            <a:r>
              <a:rPr lang="it-IT" baseline="0" dirty="0" smtClean="0"/>
              <a:t> appare ben interpretato dalla relazione di </a:t>
            </a:r>
            <a:r>
              <a:rPr lang="it-IT" baseline="0" dirty="0" err="1" smtClean="0"/>
              <a:t>Grashof</a:t>
            </a:r>
            <a:r>
              <a:rPr lang="it-IT" baseline="0" dirty="0" smtClean="0"/>
              <a:t> valida per correnti lente applicata al deflusso lento che emerge dal risalto.</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45</a:t>
            </a:fld>
            <a:endParaRPr lang="it-IT"/>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Marchi dedicò molte delle sue energie al</a:t>
            </a:r>
            <a:r>
              <a:rPr lang="it-IT" baseline="0" dirty="0" smtClean="0"/>
              <a:t> problema della salvaguardia. Non aprirò questo importante capitolo, quello veneziano, perché ad esso abbiamo dedicato un intero convegno, promosso dall’Accademia dei Lincei in ricordo di E M.</a:t>
            </a:r>
          </a:p>
          <a:p>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50</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La prima parola chiave è “Ingegneria”. Come abbiamo evidenziato nella Premessa al Volume, al centro </a:t>
            </a:r>
            <a:r>
              <a:rPr lang="it-IT" dirty="0" err="1" smtClean="0"/>
              <a:t>della………c</a:t>
            </a:r>
            <a:r>
              <a:rPr lang="it-IT" dirty="0" smtClean="0"/>
              <a:t>’è sempre stata l’Ingegneria.</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2</a:t>
            </a:fld>
            <a:endParaRPr 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Dovrei concludere con una riflessione sull’eredità   …..</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57</a:t>
            </a:fld>
            <a:endParaRPr 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E voglio lasciarvi con questa immagine che è a me particolarmente cara. Perché credo che, simbolicamente, essa contenga tutto il mondo di Marchi: la sua Cervia, la sua famiglia qui rappresentata da molte delle sue donne (non tutte purtroppo) e, infine, un allievo a rappresentare quell’Istituzione Accademica cui</a:t>
            </a:r>
            <a:r>
              <a:rPr lang="it-IT" baseline="0" dirty="0" smtClean="0"/>
              <a:t> dedicò la sua vita e che qui, oggi, lo ricorda con affetto e gratitudine.</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58</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La seconda parola chiave è : semplicità.</a:t>
            </a:r>
            <a:r>
              <a:rPr lang="it-IT" baseline="0" dirty="0" smtClean="0"/>
              <a:t> L’opera di E. M. non indulge mai a ridondanze barocche, privilegia invariabilmente l’essenzialità dei contenuti. E, a testimoniare questo concetto, ho qui riprodotto un risultato che ha il pregio di una grande semplicità, fondato su evidenze empiriche, cui  Marchi ha fornito un solido fondamento teorico, che richiamerò più in là in questa mia presentazione.</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3</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La terza parola chiave è “Meccanica dei Fluidi”. Ho riprodotto qui il frontespizio del trattato di Marchi e </a:t>
            </a:r>
            <a:r>
              <a:rPr lang="it-IT" dirty="0" err="1" smtClean="0"/>
              <a:t>Rubatta</a:t>
            </a:r>
            <a:r>
              <a:rPr lang="it-IT" dirty="0" smtClean="0"/>
              <a:t> perché</a:t>
            </a:r>
            <a:r>
              <a:rPr lang="it-IT" baseline="0" dirty="0" smtClean="0"/>
              <a:t> credo abbia costituito una vera e propria discontinuità nell’impostazione dei trattati di idraulica, testimoniata chiaramente dal titolo che, credo per la prima volta nel nostro Paese, faccia riferimento al ceppo fondamentale, quello della </a:t>
            </a:r>
            <a:r>
              <a:rPr lang="it-IT" baseline="0" dirty="0" err="1" smtClean="0"/>
              <a:t>MdF</a:t>
            </a:r>
            <a:r>
              <a:rPr lang="it-IT" baseline="0" dirty="0" smtClean="0"/>
              <a:t>, da cui procedono le applicazioni Idrauliche. </a:t>
            </a:r>
          </a:p>
          <a:p>
            <a:r>
              <a:rPr lang="it-IT" baseline="0" dirty="0" smtClean="0"/>
              <a:t>Tre parole chiave, dunque, Ingegneria, Essenzialità e </a:t>
            </a:r>
            <a:r>
              <a:rPr lang="it-IT" baseline="0" dirty="0" err="1" smtClean="0"/>
              <a:t>MdF</a:t>
            </a:r>
            <a:r>
              <a:rPr lang="it-IT" baseline="0" dirty="0" smtClean="0"/>
              <a:t>. Vediamo allora come Marchi è andato declinandole nel tempo.  </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4</a:t>
            </a:fld>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Cominciando dai primi anni della Sua attività, gli anni Bolognesi.</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5</a:t>
            </a:fld>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Esaminiamo allora, brevemente, qual’era lo stato delle conoscenze dell’Idraulica quando Marchi iniziò il suo percorso di ricerca</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6</a:t>
            </a:fld>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Per far questo facciamo riferimento a due dei trattati più importanti disponibili in quegli anni</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7</a:t>
            </a:fld>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Di queste 700 pagine, solo 7 erano dedicate alla derivazione delle equazioni di </a:t>
            </a:r>
            <a:r>
              <a:rPr lang="it-IT" dirty="0" err="1" smtClean="0"/>
              <a:t>Navier</a:t>
            </a:r>
            <a:r>
              <a:rPr lang="it-IT" dirty="0" smtClean="0"/>
              <a:t>, a testimonianza del</a:t>
            </a:r>
            <a:r>
              <a:rPr lang="it-IT" baseline="0" dirty="0" smtClean="0"/>
              <a:t> ruolo trascurabile che la </a:t>
            </a:r>
            <a:r>
              <a:rPr lang="it-IT" baseline="0" dirty="0" err="1" smtClean="0"/>
              <a:t>MdF</a:t>
            </a:r>
            <a:r>
              <a:rPr lang="it-IT" baseline="0" dirty="0" smtClean="0"/>
              <a:t> aveva in quegli anni</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8</a:t>
            </a:fld>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Ma ancora più istruttiva è l’analisi del trattato di de Marchi.</a:t>
            </a:r>
            <a:endParaRPr lang="it-IT" dirty="0"/>
          </a:p>
        </p:txBody>
      </p:sp>
      <p:sp>
        <p:nvSpPr>
          <p:cNvPr id="4" name="Segnaposto numero diapositiva 3"/>
          <p:cNvSpPr>
            <a:spLocks noGrp="1"/>
          </p:cNvSpPr>
          <p:nvPr>
            <p:ph type="sldNum" sz="quarter" idx="10"/>
          </p:nvPr>
        </p:nvSpPr>
        <p:spPr/>
        <p:txBody>
          <a:bodyPr/>
          <a:lstStyle/>
          <a:p>
            <a:fld id="{7112943B-58B5-4B1F-9A01-A4C06E5A5FC1}" type="slidenum">
              <a:rPr lang="it-IT" smtClean="0"/>
              <a:pPr/>
              <a:t>9</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26/04/2010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26/04/2010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26/04/2010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801FF24-6070-48CB-87A6-593CB017FC66}"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56E8A78-9877-4339-85CF-76CBC408A703}"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E918D14-6F55-49DF-AFC5-20C09443411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D7251C66-E59E-41ED-A511-7465AAF8E58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9C06A9F-8A9D-4491-B54D-A5CCC5517037}"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A589504A-21BC-4AA7-A30D-905CBC56FBD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E44602B1-35E7-40EF-8FEF-E5B39CF7ED9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F82D8F0C-08E5-45CB-B31A-44F8E8EE04D3}"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26/04/2010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3AF64CD6-D379-47CA-8FAA-5A4B66897E00}"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ABD1573-34A4-4897-B26F-B82AF9091D77}"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6142E49-BD3B-405D-9819-4288A4EF65BE}"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801FF24-6070-48CB-87A6-593CB017FC66}"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56E8A78-9877-4339-85CF-76CBC408A703}"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E918D14-6F55-49DF-AFC5-20C09443411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D7251C66-E59E-41ED-A511-7465AAF8E58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9C06A9F-8A9D-4491-B54D-A5CCC5517037}"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A589504A-21BC-4AA7-A30D-905CBC56FBD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E44602B1-35E7-40EF-8FEF-E5B39CF7ED9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26/04/2010</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F82D8F0C-08E5-45CB-B31A-44F8E8EE04D3}"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3AF64CD6-D379-47CA-8FAA-5A4B66897E00}"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ABD1573-34A4-4897-B26F-B82AF9091D77}"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6142E49-BD3B-405D-9819-4288A4EF65BE}"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801FF24-6070-48CB-87A6-593CB017FC66}"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56E8A78-9877-4339-85CF-76CBC408A703}"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8E918D14-6F55-49DF-AFC5-20C09443411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D7251C66-E59E-41ED-A511-7465AAF8E58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9C06A9F-8A9D-4491-B54D-A5CCC5517037}"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A589504A-21BC-4AA7-A30D-905CBC56FBD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pPr/>
              <a:t>26/04/2010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E44602B1-35E7-40EF-8FEF-E5B39CF7ED9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F82D8F0C-08E5-45CB-B31A-44F8E8EE04D3}"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3AF64CD6-D379-47CA-8FAA-5A4B66897E00}"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ABD1573-34A4-4897-B26F-B82AF9091D77}"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6142E49-BD3B-405D-9819-4288A4EF65BE}"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09E288CE-707A-47E3-B492-17A756A18056}"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97FE0B6E-5067-4338-A3B9-E6B1AEBF4790}"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EA14934-6A49-4DE9-A4BB-3F35B8D3ADA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A602AA7-7E7D-47E5-90AC-C7F2AEB4E9D3}"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6793C230-76AA-42B2-A341-041C1F5BE56F}"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pPr/>
              <a:t>26/04/2010</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E366A234-0697-40FA-A52D-A34907F06DC6}"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E8090097-E0EC-4BF5-B82B-6F330DEB7BC1}"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D76D5600-6E93-4B60-A966-C340D7C7AE25}"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DE4DF6F1-B559-472C-B963-8C86F9D7447C}"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2A08FAC-2573-49BB-8162-452F86EFDF8D}"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297665AB-0427-4FEB-907B-18294C870FE3}"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pPr/>
              <a:t>26/04/2010</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26/04/2010</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26/04/2010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26/04/2010</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26/04/2010</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487A22A-7E94-46D3-B225-4722CEC43572}"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487A22A-7E94-46D3-B225-4722CEC43572}"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487A22A-7E94-46D3-B225-4722CEC43572}"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 dello schema</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78936DE6-7BAE-437E-860B-02DFA0C903F6}"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emf"/><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46.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6.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6.xml"/><Relationship Id="rId5" Type="http://schemas.openxmlformats.org/officeDocument/2006/relationships/image" Target="../media/image30.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1.xml"/></Relationships>
</file>

<file path=ppt/slides/_rels/slide2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1.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1.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51.xml"/></Relationships>
</file>

<file path=ppt/slides/_rels/slide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1.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6.xml"/><Relationship Id="rId1" Type="http://schemas.openxmlformats.org/officeDocument/2006/relationships/slideLayout" Target="../slideLayouts/slideLayout51.xml"/><Relationship Id="rId4" Type="http://schemas.openxmlformats.org/officeDocument/2006/relationships/image" Target="../media/image4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 Id="rId4" Type="http://schemas.openxmlformats.org/officeDocument/2006/relationships/image" Target="../media/image58.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8.xml"/><Relationship Id="rId1" Type="http://schemas.openxmlformats.org/officeDocument/2006/relationships/vmlDrawing" Target="../drawings/vmlDrawing2.v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1" name="Picture 5"/>
          <p:cNvPicPr>
            <a:picLocks noChangeAspect="1" noChangeArrowheads="1"/>
          </p:cNvPicPr>
          <p:nvPr/>
        </p:nvPicPr>
        <p:blipFill>
          <a:blip r:embed="rId3" cstate="print"/>
          <a:srcRect/>
          <a:stretch>
            <a:fillRect/>
          </a:stretch>
        </p:blipFill>
        <p:spPr bwMode="auto">
          <a:xfrm>
            <a:off x="1062025" y="-24"/>
            <a:ext cx="2085529" cy="1428760"/>
          </a:xfrm>
          <a:prstGeom prst="rect">
            <a:avLst/>
          </a:prstGeom>
          <a:noFill/>
        </p:spPr>
      </p:pic>
      <p:pic>
        <p:nvPicPr>
          <p:cNvPr id="14340" name="Picture 4" descr="Logo_unige FINITO"/>
          <p:cNvPicPr>
            <a:picLocks noChangeAspect="1" noChangeArrowheads="1"/>
          </p:cNvPicPr>
          <p:nvPr/>
        </p:nvPicPr>
        <p:blipFill>
          <a:blip r:embed="rId4" cstate="print"/>
          <a:srcRect/>
          <a:stretch>
            <a:fillRect/>
          </a:stretch>
        </p:blipFill>
        <p:spPr bwMode="auto">
          <a:xfrm>
            <a:off x="3324229" y="71414"/>
            <a:ext cx="2373585" cy="1428760"/>
          </a:xfrm>
          <a:prstGeom prst="rect">
            <a:avLst/>
          </a:prstGeom>
          <a:noFill/>
        </p:spPr>
      </p:pic>
      <p:pic>
        <p:nvPicPr>
          <p:cNvPr id="14339" name="Picture 3" descr="LOGO FINITO3"/>
          <p:cNvPicPr>
            <a:picLocks noChangeAspect="1" noChangeArrowheads="1"/>
          </p:cNvPicPr>
          <p:nvPr/>
        </p:nvPicPr>
        <p:blipFill>
          <a:blip r:embed="rId5" cstate="print"/>
          <a:srcRect/>
          <a:stretch>
            <a:fillRect/>
          </a:stretch>
        </p:blipFill>
        <p:spPr bwMode="auto">
          <a:xfrm>
            <a:off x="6286512" y="71414"/>
            <a:ext cx="2071702" cy="1392273"/>
          </a:xfrm>
          <a:prstGeom prst="rect">
            <a:avLst/>
          </a:prstGeom>
          <a:noFill/>
        </p:spPr>
      </p:pic>
      <p:pic>
        <p:nvPicPr>
          <p:cNvPr id="14338" name="Immagine 1" descr="marchi045"/>
          <p:cNvPicPr>
            <a:picLocks noChangeAspect="1" noChangeArrowheads="1"/>
          </p:cNvPicPr>
          <p:nvPr/>
        </p:nvPicPr>
        <p:blipFill>
          <a:blip r:embed="rId6" cstate="print"/>
          <a:srcRect l="4008" t="13568" r="2168"/>
          <a:stretch>
            <a:fillRect/>
          </a:stretch>
        </p:blipFill>
        <p:spPr bwMode="auto">
          <a:xfrm>
            <a:off x="214282" y="1643050"/>
            <a:ext cx="3929090" cy="3836762"/>
          </a:xfrm>
          <a:prstGeom prst="rect">
            <a:avLst/>
          </a:prstGeom>
          <a:noFill/>
        </p:spPr>
      </p:pic>
      <p:sp>
        <p:nvSpPr>
          <p:cNvPr id="14342" name="Rectangle 6"/>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200" b="0" i="0" u="none" strike="noStrike" cap="none" normalizeH="0" baseline="0" smtClean="0">
                <a:ln>
                  <a:noFill/>
                </a:ln>
                <a:solidFill>
                  <a:schemeClr val="tx1"/>
                </a:solidFill>
                <a:effectLst/>
                <a:latin typeface="Comic Sans MS" pitchFamily="66" charset="0"/>
                <a:ea typeface="PMingLiU" pitchFamily="18" charset="-120"/>
                <a:cs typeface="Calibri"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4343" name="Rectangle 7"/>
          <p:cNvSpPr>
            <a:spLocks noChangeArrowheads="1"/>
          </p:cNvSpPr>
          <p:nvPr/>
        </p:nvSpPr>
        <p:spPr bwMode="auto">
          <a:xfrm>
            <a:off x="0" y="16383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200" b="0" i="0" u="none" strike="noStrike" cap="none" normalizeH="0" baseline="0" smtClean="0">
                <a:ln>
                  <a:noFill/>
                </a:ln>
                <a:solidFill>
                  <a:schemeClr val="tx1"/>
                </a:solidFill>
                <a:effectLst/>
                <a:latin typeface="Comic Sans MS" pitchFamily="66" charset="0"/>
                <a:ea typeface="PMingLiU" pitchFamily="18" charset="-120"/>
                <a:cs typeface="Calibri"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4344" name="Rectangle 8"/>
          <p:cNvSpPr>
            <a:spLocks noChangeArrowheads="1"/>
          </p:cNvSpPr>
          <p:nvPr/>
        </p:nvSpPr>
        <p:spPr bwMode="auto">
          <a:xfrm>
            <a:off x="0" y="28194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2200" b="0" i="0" u="none" strike="noStrike" cap="none" normalizeH="0" baseline="0" smtClean="0">
                <a:ln>
                  <a:noFill/>
                </a:ln>
                <a:solidFill>
                  <a:schemeClr val="tx1"/>
                </a:solidFill>
                <a:effectLst/>
                <a:latin typeface="Comic Sans MS" pitchFamily="66" charset="0"/>
                <a:ea typeface="PMingLiU" pitchFamily="18" charset="-120"/>
                <a:cs typeface="Calibri"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4345" name="Rectangle 9"/>
          <p:cNvSpPr>
            <a:spLocks noChangeArrowheads="1"/>
          </p:cNvSpPr>
          <p:nvPr/>
        </p:nvSpPr>
        <p:spPr bwMode="auto">
          <a:xfrm>
            <a:off x="0" y="401002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sp>
        <p:nvSpPr>
          <p:cNvPr id="14346" name="Rectangle 10"/>
          <p:cNvSpPr>
            <a:spLocks noChangeArrowheads="1"/>
          </p:cNvSpPr>
          <p:nvPr/>
        </p:nvSpPr>
        <p:spPr bwMode="auto">
          <a:xfrm>
            <a:off x="0" y="8029575"/>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pic>
        <p:nvPicPr>
          <p:cNvPr id="14349" name="Picture 13"/>
          <p:cNvPicPr>
            <a:picLocks noChangeAspect="1" noChangeArrowheads="1"/>
          </p:cNvPicPr>
          <p:nvPr/>
        </p:nvPicPr>
        <p:blipFill>
          <a:blip r:embed="rId7" cstate="print"/>
          <a:srcRect/>
          <a:stretch>
            <a:fillRect/>
          </a:stretch>
        </p:blipFill>
        <p:spPr bwMode="auto">
          <a:xfrm>
            <a:off x="4753013" y="1928802"/>
            <a:ext cx="3676639" cy="1060960"/>
          </a:xfrm>
          <a:prstGeom prst="rect">
            <a:avLst/>
          </a:prstGeom>
          <a:noFill/>
          <a:ln w="9525">
            <a:noFill/>
            <a:miter lim="800000"/>
            <a:headEnd/>
            <a:tailEnd/>
          </a:ln>
        </p:spPr>
      </p:pic>
      <p:pic>
        <p:nvPicPr>
          <p:cNvPr id="14350" name="Picture 14"/>
          <p:cNvPicPr>
            <a:picLocks noChangeAspect="1" noChangeArrowheads="1"/>
          </p:cNvPicPr>
          <p:nvPr/>
        </p:nvPicPr>
        <p:blipFill>
          <a:blip r:embed="rId8" cstate="print"/>
          <a:srcRect/>
          <a:stretch>
            <a:fillRect/>
          </a:stretch>
        </p:blipFill>
        <p:spPr bwMode="auto">
          <a:xfrm>
            <a:off x="4781567" y="3589847"/>
            <a:ext cx="3719523" cy="1053599"/>
          </a:xfrm>
          <a:prstGeom prst="rect">
            <a:avLst/>
          </a:prstGeom>
          <a:noFill/>
          <a:ln w="9525">
            <a:noFill/>
            <a:miter lim="800000"/>
            <a:headEnd/>
            <a:tailEnd/>
          </a:ln>
        </p:spPr>
      </p:pic>
      <p:sp>
        <p:nvSpPr>
          <p:cNvPr id="19" name="CasellaDiTesto 18"/>
          <p:cNvSpPr txBox="1"/>
          <p:nvPr/>
        </p:nvSpPr>
        <p:spPr>
          <a:xfrm>
            <a:off x="1931179" y="5689603"/>
            <a:ext cx="5141151" cy="954107"/>
          </a:xfrm>
          <a:prstGeom prst="rect">
            <a:avLst/>
          </a:prstGeom>
          <a:solidFill>
            <a:schemeClr val="tx2">
              <a:lumMod val="60000"/>
              <a:lumOff val="40000"/>
            </a:schemeClr>
          </a:solidFill>
        </p:spPr>
        <p:txBody>
          <a:bodyPr wrap="none" rtlCol="0">
            <a:spAutoFit/>
          </a:bodyPr>
          <a:lstStyle/>
          <a:p>
            <a:pPr algn="ctr"/>
            <a:r>
              <a:rPr lang="it-IT" sz="2800" b="1" dirty="0" smtClean="0">
                <a:solidFill>
                  <a:schemeClr val="bg1"/>
                </a:solidFill>
                <a:latin typeface="Comic Sans MS" pitchFamily="66" charset="0"/>
              </a:rPr>
              <a:t>Presentazione del  </a:t>
            </a:r>
          </a:p>
          <a:p>
            <a:pPr algn="ctr"/>
            <a:r>
              <a:rPr lang="it-IT" sz="2800" b="1" dirty="0" smtClean="0">
                <a:solidFill>
                  <a:schemeClr val="bg1"/>
                </a:solidFill>
                <a:latin typeface="Comic Sans MS" pitchFamily="66" charset="0"/>
              </a:rPr>
              <a:t>Volume delle Memorie scelte</a:t>
            </a:r>
            <a:endParaRPr lang="it-IT" sz="2800" b="1"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iovanni\Desktop\DeMarchi2intero.jpg"/>
          <p:cNvPicPr>
            <a:picLocks noChangeAspect="1" noChangeArrowheads="1"/>
          </p:cNvPicPr>
          <p:nvPr/>
        </p:nvPicPr>
        <p:blipFill>
          <a:blip r:embed="rId3" cstate="print"/>
          <a:srcRect l="22122" t="40087" r="20991" b="44273"/>
          <a:stretch>
            <a:fillRect/>
          </a:stretch>
        </p:blipFill>
        <p:spPr bwMode="auto">
          <a:xfrm rot="-120000">
            <a:off x="198466" y="1210696"/>
            <a:ext cx="8658286" cy="4354561"/>
          </a:xfrm>
          <a:prstGeom prst="rect">
            <a:avLst/>
          </a:prstGeom>
          <a:noFill/>
        </p:spPr>
      </p:pic>
      <p:cxnSp>
        <p:nvCxnSpPr>
          <p:cNvPr id="4" name="Connettore 1 3"/>
          <p:cNvCxnSpPr/>
          <p:nvPr/>
        </p:nvCxnSpPr>
        <p:spPr>
          <a:xfrm>
            <a:off x="2285984" y="1989631"/>
            <a:ext cx="607223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357158" y="2346821"/>
            <a:ext cx="8001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ttore 1 6"/>
          <p:cNvCxnSpPr/>
          <p:nvPr/>
        </p:nvCxnSpPr>
        <p:spPr>
          <a:xfrm>
            <a:off x="357158" y="2775449"/>
            <a:ext cx="8001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a:off x="357158" y="3132639"/>
            <a:ext cx="20002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Connettore 1 11"/>
          <p:cNvCxnSpPr/>
          <p:nvPr/>
        </p:nvCxnSpPr>
        <p:spPr>
          <a:xfrm>
            <a:off x="1428728" y="4275647"/>
            <a:ext cx="700092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Connettore 1 13"/>
          <p:cNvCxnSpPr/>
          <p:nvPr/>
        </p:nvCxnSpPr>
        <p:spPr>
          <a:xfrm>
            <a:off x="357158" y="4704275"/>
            <a:ext cx="321471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7158" y="3286124"/>
            <a:ext cx="8643998" cy="3539430"/>
          </a:xfrm>
          <a:prstGeom prst="rect">
            <a:avLst/>
          </a:prstGeom>
          <a:solidFill>
            <a:schemeClr val="accent1"/>
          </a:solidFill>
        </p:spPr>
        <p:txBody>
          <a:bodyPr wrap="square">
            <a:spAutoFit/>
          </a:bodyPr>
          <a:lstStyle/>
          <a:p>
            <a:pPr marL="571500" lvl="0" indent="-571500" algn="ctr">
              <a:buAutoNum type="romanLcParenR" startAt="2"/>
            </a:pPr>
            <a:r>
              <a:rPr lang="it-IT" sz="2800" b="1" dirty="0" smtClean="0">
                <a:solidFill>
                  <a:srgbClr val="FFFF00"/>
                </a:solidFill>
                <a:latin typeface="Comic Sans MS" pitchFamily="66" charset="0"/>
              </a:rPr>
              <a:t>l’Idraulica delle correnti</a:t>
            </a:r>
          </a:p>
          <a:p>
            <a:pPr marL="571500" lvl="0" indent="-571500" algn="ctr">
              <a:buAutoNum type="romanLcParenR" startAt="2"/>
            </a:pPr>
            <a:endParaRPr lang="it-IT" sz="2800" b="1" dirty="0" smtClean="0">
              <a:solidFill>
                <a:schemeClr val="bg1"/>
              </a:solidFill>
              <a:latin typeface="Comic Sans MS" pitchFamily="66" charset="0"/>
            </a:endParaRPr>
          </a:p>
          <a:p>
            <a:pPr marL="571500" lvl="0" indent="-571500" algn="ctr"/>
            <a:r>
              <a:rPr lang="it-IT" sz="2800" b="1" dirty="0" smtClean="0">
                <a:solidFill>
                  <a:schemeClr val="bg1"/>
                </a:solidFill>
                <a:latin typeface="Comic Sans MS" pitchFamily="66" charset="0"/>
              </a:rPr>
              <a:t>nel modello uni-dimensionale di “corrente” </a:t>
            </a:r>
          </a:p>
          <a:p>
            <a:pPr lvl="0" algn="ctr"/>
            <a:r>
              <a:rPr lang="it-IT" sz="2800" dirty="0" smtClean="0">
                <a:solidFill>
                  <a:schemeClr val="bg1"/>
                </a:solidFill>
                <a:latin typeface="Comic Sans MS" pitchFamily="66" charset="0"/>
              </a:rPr>
              <a:t> la chiusura richiesta per la valutazione</a:t>
            </a:r>
          </a:p>
          <a:p>
            <a:pPr lvl="0" algn="ctr"/>
            <a:r>
              <a:rPr lang="it-IT" sz="2800" dirty="0" smtClean="0">
                <a:solidFill>
                  <a:schemeClr val="bg1"/>
                </a:solidFill>
                <a:latin typeface="Comic Sans MS" pitchFamily="66" charset="0"/>
              </a:rPr>
              <a:t>delle dissipazioni di energia era semplicemente ottenuta, in quegli anni, utilizzando </a:t>
            </a:r>
            <a:r>
              <a:rPr lang="it-IT" sz="2800" b="1" dirty="0" smtClean="0">
                <a:solidFill>
                  <a:schemeClr val="bg1"/>
                </a:solidFill>
                <a:latin typeface="Comic Sans MS" pitchFamily="66" charset="0"/>
              </a:rPr>
              <a:t>formulazioni empiriche</a:t>
            </a:r>
            <a:r>
              <a:rPr lang="it-IT" sz="2800" dirty="0" smtClean="0">
                <a:solidFill>
                  <a:schemeClr val="bg1"/>
                </a:solidFill>
                <a:latin typeface="Comic Sans MS" pitchFamily="66" charset="0"/>
              </a:rPr>
              <a:t>, basate su osservazioni sperimentali che </a:t>
            </a:r>
            <a:r>
              <a:rPr lang="it-IT" sz="2800" b="1" dirty="0" smtClean="0">
                <a:solidFill>
                  <a:schemeClr val="bg1"/>
                </a:solidFill>
                <a:latin typeface="Comic Sans MS" pitchFamily="66" charset="0"/>
              </a:rPr>
              <a:t>risalivano addirittura all’800. </a:t>
            </a:r>
          </a:p>
        </p:txBody>
      </p:sp>
      <p:sp>
        <p:nvSpPr>
          <p:cNvPr id="4" name="CasellaDiTesto 3"/>
          <p:cNvSpPr txBox="1"/>
          <p:nvPr/>
        </p:nvSpPr>
        <p:spPr>
          <a:xfrm>
            <a:off x="1142976" y="1538575"/>
            <a:ext cx="7536038" cy="461665"/>
          </a:xfrm>
          <a:prstGeom prst="rect">
            <a:avLst/>
          </a:prstGeom>
          <a:solidFill>
            <a:srgbClr val="92D050"/>
          </a:solidFill>
        </p:spPr>
        <p:txBody>
          <a:bodyPr wrap="none" rtlCol="0">
            <a:spAutoFit/>
          </a:bodyPr>
          <a:lstStyle/>
          <a:p>
            <a:pPr algn="ctr"/>
            <a:r>
              <a:rPr lang="it-IT" sz="2400" b="1" dirty="0" smtClean="0">
                <a:solidFill>
                  <a:schemeClr val="bg1"/>
                </a:solidFill>
                <a:latin typeface="Comic Sans MS" pitchFamily="66" charset="0"/>
              </a:rPr>
              <a:t>Mentre l’Idraulica  </a:t>
            </a:r>
            <a:r>
              <a:rPr lang="it-IT" sz="2400" b="1" dirty="0" smtClean="0">
                <a:solidFill>
                  <a:srgbClr val="FF0000"/>
                </a:solidFill>
                <a:latin typeface="Comic Sans MS" pitchFamily="66" charset="0"/>
              </a:rPr>
              <a:t>Teorica</a:t>
            </a:r>
            <a:r>
              <a:rPr lang="it-IT" sz="2400" b="1" dirty="0" smtClean="0">
                <a:solidFill>
                  <a:schemeClr val="bg1"/>
                </a:solidFill>
                <a:latin typeface="Comic Sans MS" pitchFamily="66" charset="0"/>
              </a:rPr>
              <a:t> era sostanzialmente: </a:t>
            </a:r>
          </a:p>
        </p:txBody>
      </p:sp>
      <p:sp>
        <p:nvSpPr>
          <p:cNvPr id="5" name="Rettangolo 4"/>
          <p:cNvSpPr/>
          <p:nvPr/>
        </p:nvSpPr>
        <p:spPr>
          <a:xfrm>
            <a:off x="785786" y="2405714"/>
            <a:ext cx="8215370" cy="523220"/>
          </a:xfrm>
          <a:prstGeom prst="rect">
            <a:avLst/>
          </a:prstGeom>
          <a:solidFill>
            <a:schemeClr val="accent1"/>
          </a:solidFill>
        </p:spPr>
        <p:txBody>
          <a:bodyPr wrap="square">
            <a:spAutoFit/>
          </a:bodyPr>
          <a:lstStyle/>
          <a:p>
            <a:pPr lvl="0" algn="ctr"/>
            <a:r>
              <a:rPr lang="it-IT" sz="2800" b="1" dirty="0" smtClean="0">
                <a:solidFill>
                  <a:srgbClr val="FFFF00"/>
                </a:solidFill>
                <a:latin typeface="Comic Sans MS" pitchFamily="66" charset="0"/>
              </a:rPr>
              <a:t>i)   l’Idraulica dei moti ideali o </a:t>
            </a:r>
            <a:r>
              <a:rPr lang="it-IT" sz="2800" b="1" dirty="0" err="1" smtClean="0">
                <a:solidFill>
                  <a:srgbClr val="FFFF00"/>
                </a:solidFill>
                <a:latin typeface="Comic Sans MS" pitchFamily="66" charset="0"/>
              </a:rPr>
              <a:t>irrotazionali</a:t>
            </a:r>
            <a:endParaRPr lang="it-IT" sz="2800" b="1" dirty="0" smtClean="0">
              <a:solidFill>
                <a:srgbClr val="FFFF00"/>
              </a:solidFill>
              <a:latin typeface="Comic Sans MS" pitchFamily="66" charset="0"/>
            </a:endParaRPr>
          </a:p>
        </p:txBody>
      </p:sp>
      <p:sp>
        <p:nvSpPr>
          <p:cNvPr id="6" name="CasellaDiTesto 5"/>
          <p:cNvSpPr txBox="1"/>
          <p:nvPr/>
        </p:nvSpPr>
        <p:spPr>
          <a:xfrm>
            <a:off x="1138385" y="142852"/>
            <a:ext cx="7505581" cy="830997"/>
          </a:xfrm>
          <a:prstGeom prst="rect">
            <a:avLst/>
          </a:prstGeom>
          <a:solidFill>
            <a:srgbClr val="92D050"/>
          </a:solidFill>
        </p:spPr>
        <p:txBody>
          <a:bodyPr wrap="none" rtlCol="0">
            <a:spAutoFit/>
          </a:bodyPr>
          <a:lstStyle/>
          <a:p>
            <a:pPr algn="ctr"/>
            <a:r>
              <a:rPr lang="it-IT" sz="2400" b="1" dirty="0" smtClean="0">
                <a:solidFill>
                  <a:schemeClr val="bg1"/>
                </a:solidFill>
                <a:latin typeface="Comic Sans MS" pitchFamily="66" charset="0"/>
              </a:rPr>
              <a:t>La ricerca Idraulica era perciò prevalentemente </a:t>
            </a:r>
          </a:p>
          <a:p>
            <a:pPr algn="ctr"/>
            <a:r>
              <a:rPr lang="it-IT" sz="2400" b="1" dirty="0" smtClean="0">
                <a:solidFill>
                  <a:schemeClr val="bg1"/>
                </a:solidFill>
                <a:latin typeface="Comic Sans MS" pitchFamily="66" charset="0"/>
              </a:rPr>
              <a:t> Ricerca </a:t>
            </a:r>
            <a:r>
              <a:rPr lang="it-IT" sz="2400" b="1" dirty="0" smtClean="0">
                <a:solidFill>
                  <a:srgbClr val="FF0000"/>
                </a:solidFill>
                <a:latin typeface="Comic Sans MS" pitchFamily="66" charset="0"/>
              </a:rPr>
              <a:t>Sperimentale</a:t>
            </a:r>
            <a:r>
              <a:rPr lang="it-IT" sz="2400" b="1" dirty="0" smtClean="0">
                <a:solidFill>
                  <a:schemeClr val="bg1"/>
                </a:solidFill>
                <a:latin typeface="Comic Sans MS" pitchFamily="66"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ppt_x"/>
                                          </p:val>
                                        </p:tav>
                                        <p:tav tm="100000">
                                          <p:val>
                                            <p:strVal val="#ppt_x"/>
                                          </p:val>
                                        </p:tav>
                                      </p:tavLst>
                                    </p:anim>
                                    <p:anim calcmode="lin" valueType="num">
                                      <p:cBhvr additive="base">
                                        <p:cTn id="2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5"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14283" y="71414"/>
            <a:ext cx="8735962" cy="1200329"/>
          </a:xfrm>
          <a:prstGeom prst="rect">
            <a:avLst/>
          </a:prstGeom>
          <a:noFill/>
        </p:spPr>
        <p:txBody>
          <a:bodyPr wrap="square" rtlCol="0">
            <a:spAutoFit/>
          </a:bodyPr>
          <a:lstStyle/>
          <a:p>
            <a:pPr algn="ctr"/>
            <a:r>
              <a:rPr lang="it-IT" sz="2400" b="1" dirty="0" smtClean="0">
                <a:latin typeface="Comic Sans MS" pitchFamily="66" charset="0"/>
              </a:rPr>
              <a:t>Uno delle prime questioni con cui Marchi si cimenta</a:t>
            </a:r>
          </a:p>
          <a:p>
            <a:pPr algn="ctr"/>
            <a:r>
              <a:rPr lang="it-IT" sz="2400" b="1" dirty="0" smtClean="0">
                <a:latin typeface="Comic Sans MS" pitchFamily="66" charset="0"/>
              </a:rPr>
              <a:t>è infatti un problema classico </a:t>
            </a:r>
          </a:p>
          <a:p>
            <a:pPr algn="ctr"/>
            <a:r>
              <a:rPr lang="it-IT" sz="2400" b="1" dirty="0" smtClean="0">
                <a:latin typeface="Comic Sans MS" pitchFamily="66" charset="0"/>
              </a:rPr>
              <a:t>di moto </a:t>
            </a:r>
            <a:r>
              <a:rPr lang="it-IT" sz="2400" b="1" dirty="0" err="1" smtClean="0">
                <a:latin typeface="Comic Sans MS" pitchFamily="66" charset="0"/>
              </a:rPr>
              <a:t>irrotazionale</a:t>
            </a:r>
            <a:r>
              <a:rPr lang="it-IT" sz="2400" b="1" dirty="0" smtClean="0">
                <a:latin typeface="Comic Sans MS" pitchFamily="66" charset="0"/>
              </a:rPr>
              <a:t> </a:t>
            </a:r>
          </a:p>
        </p:txBody>
      </p:sp>
      <p:sp>
        <p:nvSpPr>
          <p:cNvPr id="3" name="Rettangolo 2"/>
          <p:cNvSpPr/>
          <p:nvPr/>
        </p:nvSpPr>
        <p:spPr>
          <a:xfrm>
            <a:off x="428596" y="1615377"/>
            <a:ext cx="8286808" cy="1384995"/>
          </a:xfrm>
          <a:prstGeom prst="rect">
            <a:avLst/>
          </a:prstGeom>
          <a:solidFill>
            <a:srgbClr val="FFFF00"/>
          </a:solidFill>
        </p:spPr>
        <p:txBody>
          <a:bodyPr wrap="square">
            <a:spAutoFit/>
          </a:bodyPr>
          <a:lstStyle/>
          <a:p>
            <a:r>
              <a:rPr lang="it-IT" sz="2800" dirty="0" smtClean="0">
                <a:latin typeface="Comic Sans MS" pitchFamily="66" charset="0"/>
              </a:rPr>
              <a:t>E. Marchi</a:t>
            </a:r>
          </a:p>
          <a:p>
            <a:r>
              <a:rPr lang="it-IT" sz="2800" dirty="0" smtClean="0">
                <a:latin typeface="Comic Sans MS" pitchFamily="66" charset="0"/>
              </a:rPr>
              <a:t>Sui fenomeni di efflusso piano da luci a battente</a:t>
            </a:r>
          </a:p>
          <a:p>
            <a:r>
              <a:rPr lang="it-IT" sz="2800" i="1" dirty="0" smtClean="0">
                <a:latin typeface="Comic Sans MS" pitchFamily="66" charset="0"/>
              </a:rPr>
              <a:t>Annali di Matematica Pura ed Applicata, 1953</a:t>
            </a:r>
            <a:endParaRPr lang="it-IT" sz="2800" dirty="0">
              <a:latin typeface="Comic Sans MS" pitchFamily="66" charset="0"/>
            </a:endParaRPr>
          </a:p>
        </p:txBody>
      </p:sp>
      <p:sp>
        <p:nvSpPr>
          <p:cNvPr id="4" name="CasellaDiTesto 3"/>
          <p:cNvSpPr txBox="1"/>
          <p:nvPr/>
        </p:nvSpPr>
        <p:spPr>
          <a:xfrm>
            <a:off x="71438" y="3286124"/>
            <a:ext cx="8929718" cy="3416320"/>
          </a:xfrm>
          <a:prstGeom prst="rect">
            <a:avLst/>
          </a:prstGeom>
          <a:solidFill>
            <a:schemeClr val="tx2">
              <a:lumMod val="60000"/>
              <a:lumOff val="40000"/>
            </a:schemeClr>
          </a:solidFill>
        </p:spPr>
        <p:txBody>
          <a:bodyPr wrap="square" rtlCol="0">
            <a:spAutoFit/>
          </a:bodyPr>
          <a:lstStyle/>
          <a:p>
            <a:pPr algn="ctr"/>
            <a:r>
              <a:rPr lang="it-IT" sz="2400" b="1" dirty="0" smtClean="0">
                <a:solidFill>
                  <a:schemeClr val="bg1"/>
                </a:solidFill>
                <a:latin typeface="Comic Sans MS" pitchFamily="66" charset="0"/>
              </a:rPr>
              <a:t>Essenzialmente:</a:t>
            </a:r>
          </a:p>
          <a:p>
            <a:pPr algn="ctr"/>
            <a:endParaRPr lang="it-IT" sz="2400" b="1" dirty="0" smtClean="0">
              <a:solidFill>
                <a:schemeClr val="bg1"/>
              </a:solidFill>
              <a:latin typeface="Comic Sans MS" pitchFamily="66" charset="0"/>
            </a:endParaRPr>
          </a:p>
          <a:p>
            <a:pPr marL="514350" indent="-514350" algn="ctr">
              <a:buAutoNum type="romanLcParenR"/>
            </a:pPr>
            <a:r>
              <a:rPr lang="it-IT" sz="2400" b="1" dirty="0" smtClean="0">
                <a:solidFill>
                  <a:schemeClr val="bg1"/>
                </a:solidFill>
                <a:latin typeface="Comic Sans MS" pitchFamily="66" charset="0"/>
              </a:rPr>
              <a:t>supera la restrizione </a:t>
            </a:r>
            <a:r>
              <a:rPr lang="it-IT" sz="2400" b="1" dirty="0" smtClean="0">
                <a:solidFill>
                  <a:srgbClr val="FFFF00"/>
                </a:solidFill>
                <a:latin typeface="Comic Sans MS" pitchFamily="66" charset="0"/>
              </a:rPr>
              <a:t>dell’assenza di gravità </a:t>
            </a:r>
            <a:r>
              <a:rPr lang="it-IT" sz="2400" b="1" dirty="0" smtClean="0">
                <a:solidFill>
                  <a:schemeClr val="bg1"/>
                </a:solidFill>
                <a:latin typeface="Comic Sans MS" pitchFamily="66" charset="0"/>
              </a:rPr>
              <a:t>che aveva consentito a </a:t>
            </a:r>
            <a:r>
              <a:rPr lang="it-IT" sz="2400" b="1" dirty="0" err="1" smtClean="0">
                <a:solidFill>
                  <a:schemeClr val="bg1"/>
                </a:solidFill>
                <a:latin typeface="Comic Sans MS" pitchFamily="66" charset="0"/>
              </a:rPr>
              <a:t>Cisotti</a:t>
            </a:r>
            <a:r>
              <a:rPr lang="it-IT" sz="2400" b="1" dirty="0" smtClean="0">
                <a:solidFill>
                  <a:schemeClr val="bg1"/>
                </a:solidFill>
                <a:latin typeface="Comic Sans MS" pitchFamily="66" charset="0"/>
              </a:rPr>
              <a:t> prima (1908) e Von </a:t>
            </a:r>
            <a:r>
              <a:rPr lang="it-IT" sz="2400" b="1" dirty="0" err="1" smtClean="0">
                <a:solidFill>
                  <a:schemeClr val="bg1"/>
                </a:solidFill>
                <a:latin typeface="Comic Sans MS" pitchFamily="66" charset="0"/>
              </a:rPr>
              <a:t>Mises</a:t>
            </a:r>
            <a:r>
              <a:rPr lang="it-IT" sz="2400" b="1" dirty="0" smtClean="0">
                <a:solidFill>
                  <a:schemeClr val="bg1"/>
                </a:solidFill>
                <a:latin typeface="Comic Sans MS" pitchFamily="66" charset="0"/>
              </a:rPr>
              <a:t> poi (1917) di ottenere eleganti ma astratte soluzioni fondate sull’uso delle trasformazioni conformi</a:t>
            </a:r>
          </a:p>
          <a:p>
            <a:pPr marL="514350" indent="-514350" algn="ctr">
              <a:buAutoNum type="romanLcParenR"/>
            </a:pPr>
            <a:endParaRPr lang="it-IT" sz="2400" b="1" dirty="0" smtClean="0">
              <a:solidFill>
                <a:schemeClr val="bg1"/>
              </a:solidFill>
              <a:latin typeface="Comic Sans MS" pitchFamily="66" charset="0"/>
            </a:endParaRPr>
          </a:p>
          <a:p>
            <a:pPr marL="514350" indent="-514350" algn="ctr">
              <a:buAutoNum type="romanLcParenR"/>
            </a:pPr>
            <a:r>
              <a:rPr lang="it-IT" sz="2400" b="1" dirty="0" smtClean="0">
                <a:solidFill>
                  <a:schemeClr val="bg1"/>
                </a:solidFill>
                <a:latin typeface="Comic Sans MS" pitchFamily="66" charset="0"/>
              </a:rPr>
              <a:t>Ciò gli consente di descrivere </a:t>
            </a:r>
            <a:r>
              <a:rPr lang="it-IT" sz="2400" b="1" dirty="0" smtClean="0">
                <a:solidFill>
                  <a:srgbClr val="FFFF00"/>
                </a:solidFill>
                <a:latin typeface="Comic Sans MS" pitchFamily="66" charset="0"/>
              </a:rPr>
              <a:t>luci reali </a:t>
            </a:r>
            <a:r>
              <a:rPr lang="it-IT" sz="2400" b="1" dirty="0" smtClean="0">
                <a:solidFill>
                  <a:schemeClr val="bg1"/>
                </a:solidFill>
                <a:latin typeface="Comic Sans MS" pitchFamily="66" charset="0"/>
              </a:rPr>
              <a:t> caratterizzate da </a:t>
            </a:r>
            <a:r>
              <a:rPr lang="it-IT" sz="2400" b="1" dirty="0" smtClean="0">
                <a:solidFill>
                  <a:srgbClr val="FFFF00"/>
                </a:solidFill>
                <a:latin typeface="Comic Sans MS" pitchFamily="66" charset="0"/>
              </a:rPr>
              <a:t>rapporti finiti fra battente e altezza della luce</a:t>
            </a:r>
            <a:r>
              <a:rPr lang="it-IT" sz="2400" b="1" dirty="0" smtClean="0">
                <a:solidFill>
                  <a:schemeClr val="bg1"/>
                </a:solidFill>
                <a:latin typeface="Comic Sans MS" pitchFamily="66" charset="0"/>
              </a:rPr>
              <a:t>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a:off x="-32" y="71414"/>
            <a:ext cx="6000792" cy="2932902"/>
          </a:xfrm>
          <a:prstGeom prst="rect">
            <a:avLst/>
          </a:prstGeom>
          <a:noFill/>
          <a:ln w="9525">
            <a:noFill/>
            <a:miter lim="800000"/>
            <a:headEnd/>
            <a:tailEnd/>
          </a:ln>
        </p:spPr>
      </p:pic>
      <p:pic>
        <p:nvPicPr>
          <p:cNvPr id="71683" name="Picture 3"/>
          <p:cNvPicPr>
            <a:picLocks noChangeAspect="1" noChangeArrowheads="1"/>
          </p:cNvPicPr>
          <p:nvPr/>
        </p:nvPicPr>
        <p:blipFill>
          <a:blip r:embed="rId3" cstate="print"/>
          <a:srcRect/>
          <a:stretch>
            <a:fillRect/>
          </a:stretch>
        </p:blipFill>
        <p:spPr bwMode="auto">
          <a:xfrm>
            <a:off x="142844" y="3286124"/>
            <a:ext cx="4772025" cy="3362325"/>
          </a:xfrm>
          <a:prstGeom prst="rect">
            <a:avLst/>
          </a:prstGeom>
          <a:noFill/>
          <a:ln w="9525">
            <a:noFill/>
            <a:miter lim="800000"/>
            <a:headEnd/>
            <a:tailEnd/>
          </a:ln>
        </p:spPr>
      </p:pic>
      <p:sp>
        <p:nvSpPr>
          <p:cNvPr id="4" name="CasellaDiTesto 3"/>
          <p:cNvSpPr txBox="1"/>
          <p:nvPr/>
        </p:nvSpPr>
        <p:spPr>
          <a:xfrm>
            <a:off x="6072230" y="357166"/>
            <a:ext cx="2928926" cy="5878532"/>
          </a:xfrm>
          <a:prstGeom prst="rect">
            <a:avLst/>
          </a:prstGeom>
          <a:solidFill>
            <a:schemeClr val="tx2">
              <a:lumMod val="60000"/>
              <a:lumOff val="40000"/>
            </a:schemeClr>
          </a:solidFill>
        </p:spPr>
        <p:txBody>
          <a:bodyPr wrap="square" rtlCol="0">
            <a:spAutoFit/>
          </a:bodyPr>
          <a:lstStyle/>
          <a:p>
            <a:pPr algn="ctr"/>
            <a:endParaRPr lang="it-IT" sz="2400" b="1" dirty="0" smtClean="0">
              <a:solidFill>
                <a:schemeClr val="bg1"/>
              </a:solidFill>
              <a:latin typeface="Comic Sans MS" pitchFamily="66" charset="0"/>
            </a:endParaRPr>
          </a:p>
          <a:p>
            <a:pPr algn="ctr"/>
            <a:r>
              <a:rPr lang="it-IT" sz="2400" b="1" dirty="0" smtClean="0">
                <a:solidFill>
                  <a:schemeClr val="bg1"/>
                </a:solidFill>
                <a:latin typeface="Comic Sans MS" pitchFamily="66" charset="0"/>
              </a:rPr>
              <a:t>Marchi usa </a:t>
            </a:r>
          </a:p>
          <a:p>
            <a:pPr algn="ctr"/>
            <a:r>
              <a:rPr lang="it-IT" sz="2400" b="1" dirty="0" smtClean="0">
                <a:solidFill>
                  <a:schemeClr val="bg1"/>
                </a:solidFill>
                <a:latin typeface="Comic Sans MS" pitchFamily="66" charset="0"/>
              </a:rPr>
              <a:t>In modo elegante</a:t>
            </a:r>
          </a:p>
          <a:p>
            <a:pPr algn="ctr"/>
            <a:r>
              <a:rPr lang="it-IT" sz="2400" b="1" dirty="0" smtClean="0">
                <a:solidFill>
                  <a:schemeClr val="bg1"/>
                </a:solidFill>
                <a:latin typeface="Comic Sans MS" pitchFamily="66" charset="0"/>
              </a:rPr>
              <a:t>Il  metodo della trasformazione conforme</a:t>
            </a:r>
          </a:p>
          <a:p>
            <a:pPr algn="ctr"/>
            <a:endParaRPr lang="it-IT" sz="2400" b="1" dirty="0" smtClean="0">
              <a:solidFill>
                <a:schemeClr val="bg1"/>
              </a:solidFill>
              <a:latin typeface="Comic Sans MS" pitchFamily="66" charset="0"/>
            </a:endParaRPr>
          </a:p>
          <a:p>
            <a:pPr algn="ctr"/>
            <a:r>
              <a:rPr lang="it-IT" sz="2400" b="1" dirty="0" smtClean="0">
                <a:solidFill>
                  <a:schemeClr val="bg1"/>
                </a:solidFill>
                <a:latin typeface="Comic Sans MS" pitchFamily="66" charset="0"/>
              </a:rPr>
              <a:t>Ma</a:t>
            </a:r>
          </a:p>
          <a:p>
            <a:pPr algn="ctr"/>
            <a:endParaRPr lang="it-IT" sz="2400" b="1" dirty="0" smtClean="0">
              <a:solidFill>
                <a:schemeClr val="bg1"/>
              </a:solidFill>
              <a:latin typeface="Comic Sans MS" pitchFamily="66" charset="0"/>
            </a:endParaRPr>
          </a:p>
          <a:p>
            <a:pPr algn="ctr"/>
            <a:r>
              <a:rPr lang="it-IT" sz="2400" b="1" dirty="0" smtClean="0">
                <a:solidFill>
                  <a:schemeClr val="bg1"/>
                </a:solidFill>
                <a:latin typeface="Comic Sans MS" pitchFamily="66" charset="0"/>
              </a:rPr>
              <a:t>Sfrutta una </a:t>
            </a:r>
          </a:p>
          <a:p>
            <a:pPr algn="ctr"/>
            <a:r>
              <a:rPr lang="it-IT" sz="2400" b="1" dirty="0" smtClean="0">
                <a:solidFill>
                  <a:srgbClr val="FFFF00"/>
                </a:solidFill>
                <a:latin typeface="Comic Sans MS" pitchFamily="66" charset="0"/>
              </a:rPr>
              <a:t>Sapiente</a:t>
            </a:r>
          </a:p>
          <a:p>
            <a:pPr algn="ctr"/>
            <a:r>
              <a:rPr lang="it-IT" sz="2400" b="1" dirty="0" smtClean="0">
                <a:solidFill>
                  <a:srgbClr val="FFFF00"/>
                </a:solidFill>
                <a:latin typeface="Comic Sans MS" pitchFamily="66" charset="0"/>
              </a:rPr>
              <a:t>Approssimazione:</a:t>
            </a:r>
          </a:p>
          <a:p>
            <a:pPr algn="ctr"/>
            <a:endParaRPr lang="it-IT" sz="2400" b="1" dirty="0" smtClean="0">
              <a:solidFill>
                <a:schemeClr val="bg1"/>
              </a:solidFill>
              <a:latin typeface="Comic Sans MS" pitchFamily="66" charset="0"/>
            </a:endParaRPr>
          </a:p>
          <a:p>
            <a:pPr algn="ctr"/>
            <a:r>
              <a:rPr lang="it-IT" sz="2400" b="1" dirty="0" smtClean="0">
                <a:solidFill>
                  <a:schemeClr val="bg1"/>
                </a:solidFill>
                <a:latin typeface="Comic Sans MS" pitchFamily="66" charset="0"/>
              </a:rPr>
              <a:t>V</a:t>
            </a:r>
            <a:r>
              <a:rPr lang="it-IT" sz="2400" b="1" baseline="-25000" dirty="0" smtClean="0">
                <a:solidFill>
                  <a:schemeClr val="bg1"/>
                </a:solidFill>
                <a:latin typeface="Comic Sans MS" pitchFamily="66" charset="0"/>
              </a:rPr>
              <a:t>2</a:t>
            </a:r>
            <a:r>
              <a:rPr lang="it-IT" sz="2400" b="1" dirty="0" smtClean="0">
                <a:solidFill>
                  <a:schemeClr val="bg1"/>
                </a:solidFill>
                <a:latin typeface="Comic Sans MS" pitchFamily="66" charset="0"/>
              </a:rPr>
              <a:t>-V</a:t>
            </a:r>
            <a:r>
              <a:rPr lang="it-IT" sz="2400" b="1" baseline="-25000" dirty="0" smtClean="0">
                <a:solidFill>
                  <a:schemeClr val="bg1"/>
                </a:solidFill>
                <a:latin typeface="Comic Sans MS" pitchFamily="66" charset="0"/>
              </a:rPr>
              <a:t>1</a:t>
            </a:r>
            <a:r>
              <a:rPr lang="it-IT" sz="2400" b="1" dirty="0" smtClean="0">
                <a:solidFill>
                  <a:schemeClr val="bg1"/>
                </a:solidFill>
                <a:latin typeface="Comic Sans MS" pitchFamily="66" charset="0"/>
              </a:rPr>
              <a:t> &lt;&lt; V</a:t>
            </a:r>
            <a:r>
              <a:rPr lang="it-IT" sz="2400" b="1" baseline="-25000" dirty="0" smtClean="0">
                <a:solidFill>
                  <a:schemeClr val="bg1"/>
                </a:solidFill>
                <a:latin typeface="Comic Sans MS" pitchFamily="66" charset="0"/>
              </a:rPr>
              <a:t>1</a:t>
            </a:r>
          </a:p>
          <a:p>
            <a:pPr algn="ctr"/>
            <a:endParaRPr lang="it-IT" sz="2400" b="1" baseline="-25000" dirty="0" smtClean="0">
              <a:solidFill>
                <a:schemeClr val="bg1"/>
              </a:solidFill>
              <a:latin typeface="Comic Sans MS" pitchFamily="66" charset="0"/>
            </a:endParaRPr>
          </a:p>
          <a:p>
            <a:pPr algn="ctr"/>
            <a:r>
              <a:rPr lang="it-IT" sz="2400" b="1" dirty="0" smtClean="0">
                <a:solidFill>
                  <a:schemeClr val="bg1"/>
                </a:solidFill>
                <a:latin typeface="Comic Sans MS" pitchFamily="66" charset="0"/>
              </a:rPr>
              <a:t>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14282" y="142852"/>
            <a:ext cx="8643998" cy="2677656"/>
          </a:xfrm>
          <a:prstGeom prst="rect">
            <a:avLst/>
          </a:prstGeom>
        </p:spPr>
        <p:txBody>
          <a:bodyPr wrap="square">
            <a:spAutoFit/>
          </a:bodyPr>
          <a:lstStyle/>
          <a:p>
            <a:pPr algn="ctr"/>
            <a:r>
              <a:rPr lang="it-IT" sz="2800" dirty="0" smtClean="0">
                <a:latin typeface="Comic Sans MS" pitchFamily="66" charset="0"/>
              </a:rPr>
              <a:t>L’Italia veniva da un periodo buio in cui tuttavia erano state realizzate importanti opere civili, le </a:t>
            </a:r>
            <a:r>
              <a:rPr lang="it-IT" sz="2800" b="1" dirty="0" smtClean="0">
                <a:solidFill>
                  <a:srgbClr val="FF0000"/>
                </a:solidFill>
                <a:latin typeface="Comic Sans MS" pitchFamily="66" charset="0"/>
              </a:rPr>
              <a:t>grandi bonifiche</a:t>
            </a:r>
            <a:r>
              <a:rPr lang="it-IT" sz="2800" dirty="0" smtClean="0">
                <a:latin typeface="Comic Sans MS" pitchFamily="66" charset="0"/>
              </a:rPr>
              <a:t>, i </a:t>
            </a:r>
            <a:r>
              <a:rPr lang="it-IT" sz="2800" b="1" dirty="0" smtClean="0">
                <a:solidFill>
                  <a:srgbClr val="FF0000"/>
                </a:solidFill>
                <a:latin typeface="Comic Sans MS" pitchFamily="66" charset="0"/>
              </a:rPr>
              <a:t>grandi impianti idroelettrici</a:t>
            </a:r>
            <a:r>
              <a:rPr lang="it-IT" sz="2800" dirty="0" smtClean="0">
                <a:latin typeface="Comic Sans MS" pitchFamily="66" charset="0"/>
              </a:rPr>
              <a:t>.</a:t>
            </a:r>
          </a:p>
          <a:p>
            <a:pPr algn="ctr"/>
            <a:endParaRPr lang="it-IT" sz="2800" dirty="0" smtClean="0">
              <a:latin typeface="Comic Sans MS" pitchFamily="66" charset="0"/>
            </a:endParaRPr>
          </a:p>
          <a:p>
            <a:pPr algn="ctr"/>
            <a:r>
              <a:rPr lang="it-IT" sz="2800" dirty="0" smtClean="0">
                <a:latin typeface="Comic Sans MS" pitchFamily="66" charset="0"/>
              </a:rPr>
              <a:t> E </a:t>
            </a:r>
            <a:r>
              <a:rPr lang="it-IT" sz="2800" b="1" dirty="0" smtClean="0">
                <a:solidFill>
                  <a:srgbClr val="FF0000"/>
                </a:solidFill>
                <a:latin typeface="Comic Sans MS" pitchFamily="66" charset="0"/>
              </a:rPr>
              <a:t>l’alluvione del Polesine del 1951 </a:t>
            </a:r>
            <a:r>
              <a:rPr lang="it-IT" sz="2800" dirty="0" smtClean="0">
                <a:latin typeface="Comic Sans MS" pitchFamily="66" charset="0"/>
              </a:rPr>
              <a:t>aveva dato luogo a una forte mobilitazione politica e culturale. </a:t>
            </a:r>
          </a:p>
        </p:txBody>
      </p:sp>
      <p:sp>
        <p:nvSpPr>
          <p:cNvPr id="3" name="Freccia a destra 2"/>
          <p:cNvSpPr/>
          <p:nvPr/>
        </p:nvSpPr>
        <p:spPr>
          <a:xfrm>
            <a:off x="214282" y="4587442"/>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1428728" y="3000372"/>
            <a:ext cx="7500990" cy="3785652"/>
          </a:xfrm>
          <a:prstGeom prst="rect">
            <a:avLst/>
          </a:prstGeom>
          <a:solidFill>
            <a:schemeClr val="tx2">
              <a:lumMod val="60000"/>
              <a:lumOff val="40000"/>
            </a:schemeClr>
          </a:solidFill>
        </p:spPr>
        <p:txBody>
          <a:bodyPr wrap="square" rtlCol="0">
            <a:spAutoFit/>
          </a:bodyPr>
          <a:lstStyle/>
          <a:p>
            <a:pPr algn="ctr"/>
            <a:r>
              <a:rPr lang="it-IT" sz="2400" b="1" dirty="0" smtClean="0">
                <a:solidFill>
                  <a:schemeClr val="bg1"/>
                </a:solidFill>
                <a:latin typeface="Comic Sans MS" pitchFamily="66" charset="0"/>
              </a:rPr>
              <a:t>Da tali istanze nasce l’interesse di Marchi per</a:t>
            </a:r>
          </a:p>
          <a:p>
            <a:pPr algn="ctr"/>
            <a:r>
              <a:rPr lang="it-IT" sz="2400" b="1" dirty="0" smtClean="0">
                <a:solidFill>
                  <a:schemeClr val="bg1"/>
                </a:solidFill>
                <a:latin typeface="Comic Sans MS" pitchFamily="66" charset="0"/>
              </a:rPr>
              <a:t> </a:t>
            </a:r>
          </a:p>
          <a:p>
            <a:pPr algn="ctr">
              <a:buFont typeface="Arial" pitchFamily="34" charset="0"/>
              <a:buChar char="•"/>
            </a:pPr>
            <a:r>
              <a:rPr lang="it-IT" sz="2400" b="1" dirty="0" smtClean="0">
                <a:solidFill>
                  <a:schemeClr val="bg1"/>
                </a:solidFill>
                <a:latin typeface="Comic Sans MS" pitchFamily="66" charset="0"/>
              </a:rPr>
              <a:t>   i processi di filtrazione non stazionaria</a:t>
            </a:r>
          </a:p>
          <a:p>
            <a:pPr algn="ctr"/>
            <a:r>
              <a:rPr lang="it-IT" sz="2400" b="1" dirty="0" smtClean="0">
                <a:solidFill>
                  <a:schemeClr val="bg1"/>
                </a:solidFill>
                <a:latin typeface="Comic Sans MS" pitchFamily="66" charset="0"/>
              </a:rPr>
              <a:t>attraverso i rilevati arginali</a:t>
            </a:r>
          </a:p>
          <a:p>
            <a:pPr algn="ctr"/>
            <a:endParaRPr lang="it-IT" sz="2400" b="1" dirty="0" smtClean="0">
              <a:solidFill>
                <a:schemeClr val="bg1"/>
              </a:solidFill>
              <a:latin typeface="Comic Sans MS" pitchFamily="66" charset="0"/>
            </a:endParaRPr>
          </a:p>
          <a:p>
            <a:pPr algn="ctr">
              <a:buFont typeface="Arial" pitchFamily="34" charset="0"/>
              <a:buChar char="•"/>
            </a:pPr>
            <a:r>
              <a:rPr lang="it-IT" sz="2400" b="1" dirty="0" smtClean="0">
                <a:solidFill>
                  <a:schemeClr val="bg1"/>
                </a:solidFill>
                <a:latin typeface="Comic Sans MS" pitchFamily="66" charset="0"/>
              </a:rPr>
              <a:t> la propagazione delle onde lunghe (onde di piena) nei corsi d’acqua </a:t>
            </a:r>
          </a:p>
          <a:p>
            <a:pPr algn="ctr">
              <a:buFont typeface="Arial" pitchFamily="34" charset="0"/>
              <a:buChar char="•"/>
            </a:pPr>
            <a:endParaRPr lang="it-IT" sz="2400" b="1" dirty="0" smtClean="0">
              <a:solidFill>
                <a:schemeClr val="bg1"/>
              </a:solidFill>
              <a:latin typeface="Comic Sans MS" pitchFamily="66" charset="0"/>
            </a:endParaRPr>
          </a:p>
          <a:p>
            <a:pPr algn="ctr">
              <a:buFont typeface="Arial" pitchFamily="34" charset="0"/>
              <a:buChar char="•"/>
            </a:pPr>
            <a:r>
              <a:rPr lang="it-IT" sz="2400" b="1" dirty="0" smtClean="0">
                <a:solidFill>
                  <a:schemeClr val="bg1"/>
                </a:solidFill>
                <a:latin typeface="Comic Sans MS" pitchFamily="66" charset="0"/>
              </a:rPr>
              <a:t>  il deflusso negli sfioratori a calice</a:t>
            </a:r>
          </a:p>
          <a:p>
            <a:pPr algn="ctr"/>
            <a:r>
              <a:rPr lang="it-IT" sz="2400" b="1" dirty="0" smtClean="0">
                <a:solidFill>
                  <a:schemeClr val="bg1"/>
                </a:solidFill>
                <a:latin typeface="Comic Sans MS" pitchFamily="66" charset="0"/>
              </a:rPr>
              <a:t> (in </a:t>
            </a:r>
            <a:r>
              <a:rPr lang="it-IT" sz="2400" b="1" dirty="0" err="1" smtClean="0">
                <a:solidFill>
                  <a:schemeClr val="bg1"/>
                </a:solidFill>
                <a:latin typeface="Comic Sans MS" pitchFamily="66" charset="0"/>
              </a:rPr>
              <a:t>collab</a:t>
            </a:r>
            <a:r>
              <a:rPr lang="it-IT" sz="2400" b="1" dirty="0" smtClean="0">
                <a:solidFill>
                  <a:schemeClr val="bg1"/>
                </a:solidFill>
                <a:latin typeface="Comic Sans MS" pitchFamily="66" charset="0"/>
              </a:rPr>
              <a:t>. con A. </a:t>
            </a:r>
            <a:r>
              <a:rPr lang="it-IT" sz="2400" b="1" dirty="0" err="1" smtClean="0">
                <a:solidFill>
                  <a:schemeClr val="bg1"/>
                </a:solidFill>
                <a:latin typeface="Comic Sans MS" pitchFamily="66" charset="0"/>
              </a:rPr>
              <a:t>Rubatta</a:t>
            </a:r>
            <a:r>
              <a:rPr lang="it-IT" sz="2400" b="1" dirty="0" smtClean="0">
                <a:solidFill>
                  <a:schemeClr val="bg1"/>
                </a:solidFill>
                <a:latin typeface="Comic Sans MS" pitchFamily="66" charset="0"/>
              </a:rPr>
              <a:t>)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0" y="-24"/>
            <a:ext cx="9144000" cy="6986528"/>
          </a:xfrm>
          <a:prstGeom prst="rect">
            <a:avLst/>
          </a:prstGeom>
        </p:spPr>
        <p:txBody>
          <a:bodyPr wrap="square">
            <a:spAutoFit/>
          </a:bodyPr>
          <a:lstStyle/>
          <a:p>
            <a:pPr algn="ctr"/>
            <a:endParaRPr lang="it-IT" sz="2800" dirty="0" smtClean="0">
              <a:latin typeface="Comic Sans MS" pitchFamily="66" charset="0"/>
            </a:endParaRPr>
          </a:p>
          <a:p>
            <a:pPr algn="ctr"/>
            <a:r>
              <a:rPr lang="it-IT" sz="2800" dirty="0" smtClean="0">
                <a:latin typeface="Comic Sans MS" pitchFamily="66" charset="0"/>
              </a:rPr>
              <a:t>Ma </a:t>
            </a:r>
            <a:r>
              <a:rPr lang="it-IT" sz="2800" b="1" dirty="0" smtClean="0">
                <a:solidFill>
                  <a:srgbClr val="FF0000"/>
                </a:solidFill>
                <a:latin typeface="Comic Sans MS" pitchFamily="66" charset="0"/>
              </a:rPr>
              <a:t>la Scuola Bolognese, e Marchi in particolare</a:t>
            </a:r>
            <a:r>
              <a:rPr lang="it-IT" sz="2800" dirty="0" smtClean="0">
                <a:latin typeface="Comic Sans MS" pitchFamily="66" charset="0"/>
              </a:rPr>
              <a:t>,  coglie la rilevanza di un filone di ricerca, </a:t>
            </a:r>
          </a:p>
          <a:p>
            <a:pPr algn="ctr"/>
            <a:endParaRPr lang="it-IT" sz="2800" dirty="0" smtClean="0">
              <a:latin typeface="Comic Sans MS" pitchFamily="66" charset="0"/>
            </a:endParaRPr>
          </a:p>
          <a:p>
            <a:pPr algn="ctr"/>
            <a:r>
              <a:rPr lang="it-IT" sz="2800" dirty="0" smtClean="0">
                <a:latin typeface="Comic Sans MS" pitchFamily="66" charset="0"/>
              </a:rPr>
              <a:t>quello dello studio del </a:t>
            </a:r>
            <a:r>
              <a:rPr lang="it-IT" sz="2800" b="1" dirty="0" smtClean="0">
                <a:solidFill>
                  <a:srgbClr val="FF0000"/>
                </a:solidFill>
                <a:latin typeface="Comic Sans MS" pitchFamily="66" charset="0"/>
              </a:rPr>
              <a:t>ruolo della turbolenza </a:t>
            </a:r>
            <a:r>
              <a:rPr lang="it-IT" sz="2800" dirty="0" smtClean="0">
                <a:latin typeface="Comic Sans MS" pitchFamily="66" charset="0"/>
              </a:rPr>
              <a:t>nella</a:t>
            </a:r>
          </a:p>
          <a:p>
            <a:pPr algn="ctr"/>
            <a:r>
              <a:rPr lang="it-IT" sz="2800" dirty="0" smtClean="0">
                <a:latin typeface="Comic Sans MS" pitchFamily="66" charset="0"/>
              </a:rPr>
              <a:t>determinazione dei processi dissipativi di parete, </a:t>
            </a:r>
          </a:p>
          <a:p>
            <a:pPr algn="ctr"/>
            <a:endParaRPr lang="it-IT" sz="2800" dirty="0" smtClean="0">
              <a:latin typeface="Comic Sans MS" pitchFamily="66" charset="0"/>
            </a:endParaRPr>
          </a:p>
          <a:p>
            <a:pPr algn="ctr"/>
            <a:r>
              <a:rPr lang="it-IT" sz="2800" dirty="0" smtClean="0">
                <a:latin typeface="Comic Sans MS" pitchFamily="66" charset="0"/>
              </a:rPr>
              <a:t>che si era sviluppata nel contesto dell’Aerodinamica, allora lontano da quello dell’Idraulica: </a:t>
            </a:r>
          </a:p>
          <a:p>
            <a:pPr algn="ctr"/>
            <a:endParaRPr lang="it-IT" sz="2800" dirty="0" smtClean="0">
              <a:latin typeface="Comic Sans MS" pitchFamily="66" charset="0"/>
            </a:endParaRPr>
          </a:p>
          <a:p>
            <a:pPr algn="ctr"/>
            <a:r>
              <a:rPr lang="it-IT" sz="2800" dirty="0" smtClean="0">
                <a:latin typeface="Comic Sans MS" pitchFamily="66" charset="0"/>
              </a:rPr>
              <a:t>oggi definiremmo di </a:t>
            </a:r>
            <a:r>
              <a:rPr lang="it-IT" sz="2800" b="1" i="1" dirty="0" smtClean="0">
                <a:solidFill>
                  <a:srgbClr val="FF0000"/>
                </a:solidFill>
                <a:latin typeface="Comic Sans MS" pitchFamily="66" charset="0"/>
              </a:rPr>
              <a:t>cross </a:t>
            </a:r>
            <a:r>
              <a:rPr lang="it-IT" sz="2800" b="1" i="1" dirty="0" err="1" smtClean="0">
                <a:solidFill>
                  <a:srgbClr val="FF0000"/>
                </a:solidFill>
                <a:latin typeface="Comic Sans MS" pitchFamily="66" charset="0"/>
              </a:rPr>
              <a:t>fertilization</a:t>
            </a:r>
            <a:endParaRPr lang="it-IT" sz="2800" b="1" i="1" dirty="0" smtClean="0">
              <a:solidFill>
                <a:srgbClr val="FF0000"/>
              </a:solidFill>
              <a:latin typeface="Comic Sans MS" pitchFamily="66" charset="0"/>
            </a:endParaRPr>
          </a:p>
          <a:p>
            <a:pPr algn="ctr"/>
            <a:r>
              <a:rPr lang="it-IT" sz="2800" dirty="0" smtClean="0">
                <a:latin typeface="Comic Sans MS" pitchFamily="66" charset="0"/>
              </a:rPr>
              <a:t>quel processo di osmosi </a:t>
            </a:r>
          </a:p>
          <a:p>
            <a:pPr algn="ctr"/>
            <a:r>
              <a:rPr lang="it-IT" sz="2800" dirty="0" smtClean="0">
                <a:latin typeface="Comic Sans MS" pitchFamily="66" charset="0"/>
              </a:rPr>
              <a:t>attraverso il quale gli sviluppi</a:t>
            </a:r>
          </a:p>
          <a:p>
            <a:pPr algn="ctr"/>
            <a:r>
              <a:rPr lang="it-IT" sz="2800" dirty="0" smtClean="0">
                <a:latin typeface="Comic Sans MS" pitchFamily="66" charset="0"/>
              </a:rPr>
              <a:t>della Meccanica dei Fluidi di base</a:t>
            </a:r>
          </a:p>
          <a:p>
            <a:pPr algn="ctr"/>
            <a:r>
              <a:rPr lang="it-IT" sz="2800" dirty="0" smtClean="0">
                <a:latin typeface="Comic Sans MS" pitchFamily="66" charset="0"/>
              </a:rPr>
              <a:t>verranno rivisitati ed arricchiti </a:t>
            </a:r>
          </a:p>
          <a:p>
            <a:pPr algn="ctr"/>
            <a:r>
              <a:rPr lang="it-IT" sz="2800" dirty="0" smtClean="0">
                <a:latin typeface="Comic Sans MS" pitchFamily="66" charset="0"/>
              </a:rPr>
              <a:t>nell’ambito dell’Idraulica </a:t>
            </a:r>
            <a:endParaRPr lang="it-IT" sz="2800" dirty="0">
              <a:latin typeface="Comic Sans MS" pitchFamily="66"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285720" y="642918"/>
            <a:ext cx="8643998" cy="1200329"/>
          </a:xfrm>
          <a:prstGeom prst="rect">
            <a:avLst/>
          </a:prstGeom>
          <a:solidFill>
            <a:srgbClr val="0070C0"/>
          </a:solidFill>
        </p:spPr>
        <p:txBody>
          <a:bodyPr wrap="square">
            <a:spAutoFit/>
          </a:bodyPr>
          <a:lstStyle/>
          <a:p>
            <a:pPr algn="ctr"/>
            <a:r>
              <a:rPr lang="it-IT" sz="2400" b="1" dirty="0" smtClean="0">
                <a:solidFill>
                  <a:schemeClr val="accent3"/>
                </a:solidFill>
                <a:latin typeface="Comic Sans MS" pitchFamily="66" charset="0"/>
              </a:rPr>
              <a:t>Sul moto uniforme turbolento delle correnti liquide</a:t>
            </a:r>
          </a:p>
          <a:p>
            <a:pPr algn="ctr"/>
            <a:r>
              <a:rPr lang="it-IT" sz="2400" b="1" dirty="0" smtClean="0">
                <a:solidFill>
                  <a:schemeClr val="accent3"/>
                </a:solidFill>
                <a:latin typeface="Comic Sans MS" pitchFamily="66" charset="0"/>
              </a:rPr>
              <a:t>Nota I e </a:t>
            </a:r>
            <a:r>
              <a:rPr lang="it-IT" sz="2400" b="1" dirty="0" err="1" smtClean="0">
                <a:solidFill>
                  <a:schemeClr val="accent3"/>
                </a:solidFill>
                <a:latin typeface="Comic Sans MS" pitchFamily="66" charset="0"/>
              </a:rPr>
              <a:t>II</a:t>
            </a:r>
            <a:endParaRPr lang="it-IT" sz="2400" b="1" dirty="0" smtClean="0">
              <a:solidFill>
                <a:schemeClr val="accent3"/>
              </a:solidFill>
              <a:latin typeface="Comic Sans MS" pitchFamily="66" charset="0"/>
            </a:endParaRPr>
          </a:p>
          <a:p>
            <a:pPr algn="ctr"/>
            <a:r>
              <a:rPr lang="it-IT" sz="2400" b="1" i="1" dirty="0" smtClean="0">
                <a:solidFill>
                  <a:schemeClr val="accent3"/>
                </a:solidFill>
                <a:latin typeface="Comic Sans MS" pitchFamily="66" charset="0"/>
              </a:rPr>
              <a:t>Atti dell’Accademia Nazionale dei Lincei, 1960</a:t>
            </a:r>
          </a:p>
        </p:txBody>
      </p:sp>
      <p:sp>
        <p:nvSpPr>
          <p:cNvPr id="6" name="Rectangle 1030"/>
          <p:cNvSpPr>
            <a:spLocks noChangeArrowheads="1"/>
          </p:cNvSpPr>
          <p:nvPr/>
        </p:nvSpPr>
        <p:spPr bwMode="auto">
          <a:xfrm>
            <a:off x="1562120" y="71414"/>
            <a:ext cx="5867400" cy="523220"/>
          </a:xfrm>
          <a:prstGeom prst="rect">
            <a:avLst/>
          </a:prstGeom>
          <a:noFill/>
          <a:ln w="9525">
            <a:noFill/>
            <a:miter lim="800000"/>
            <a:headEnd/>
            <a:tailEnd/>
          </a:ln>
          <a:effectLst/>
        </p:spPr>
        <p:txBody>
          <a:bodyPr>
            <a:spAutoFit/>
          </a:bodyPr>
          <a:lstStyle/>
          <a:p>
            <a:pPr algn="ctr"/>
            <a:r>
              <a:rPr lang="it-IT" sz="2800" b="1" dirty="0" smtClean="0">
                <a:solidFill>
                  <a:srgbClr val="002060"/>
                </a:solidFill>
                <a:latin typeface="Comic Sans MS" pitchFamily="66" charset="0"/>
              </a:rPr>
              <a:t>Nelle note</a:t>
            </a:r>
            <a:endParaRPr lang="it-IT" sz="2800" b="1" dirty="0">
              <a:solidFill>
                <a:srgbClr val="002060"/>
              </a:solidFill>
              <a:latin typeface="Comic Sans MS" pitchFamily="66" charset="0"/>
            </a:endParaRPr>
          </a:p>
        </p:txBody>
      </p:sp>
      <p:sp>
        <p:nvSpPr>
          <p:cNvPr id="7" name="Rectangle 1030"/>
          <p:cNvSpPr>
            <a:spLocks noChangeArrowheads="1"/>
          </p:cNvSpPr>
          <p:nvPr/>
        </p:nvSpPr>
        <p:spPr bwMode="auto">
          <a:xfrm>
            <a:off x="428596" y="2313943"/>
            <a:ext cx="8286808" cy="4401205"/>
          </a:xfrm>
          <a:prstGeom prst="rect">
            <a:avLst/>
          </a:prstGeom>
          <a:noFill/>
          <a:ln w="9525">
            <a:noFill/>
            <a:miter lim="800000"/>
            <a:headEnd/>
            <a:tailEnd/>
          </a:ln>
          <a:effectLst/>
        </p:spPr>
        <p:txBody>
          <a:bodyPr wrap="square">
            <a:spAutoFit/>
          </a:bodyPr>
          <a:lstStyle/>
          <a:p>
            <a:pPr algn="ctr"/>
            <a:r>
              <a:rPr lang="it-IT" sz="2800" b="1" dirty="0" smtClean="0">
                <a:solidFill>
                  <a:srgbClr val="002060"/>
                </a:solidFill>
                <a:latin typeface="Comic Sans MS" pitchFamily="66" charset="0"/>
              </a:rPr>
              <a:t>Marchi,</a:t>
            </a:r>
          </a:p>
          <a:p>
            <a:pPr algn="ctr"/>
            <a:r>
              <a:rPr lang="it-IT" sz="2800" b="1" dirty="0" smtClean="0">
                <a:solidFill>
                  <a:srgbClr val="002060"/>
                </a:solidFill>
                <a:latin typeface="Comic Sans MS" pitchFamily="66" charset="0"/>
              </a:rPr>
              <a:t>sulla base di una rivisitazione delle classiche esperienze di </a:t>
            </a:r>
            <a:r>
              <a:rPr lang="it-IT" sz="2800" b="1" dirty="0" err="1" smtClean="0">
                <a:solidFill>
                  <a:srgbClr val="002060"/>
                </a:solidFill>
                <a:latin typeface="Comic Sans MS" pitchFamily="66" charset="0"/>
              </a:rPr>
              <a:t>Nikuradse</a:t>
            </a:r>
            <a:r>
              <a:rPr lang="it-IT" sz="2800" b="1" dirty="0" smtClean="0">
                <a:solidFill>
                  <a:srgbClr val="002060"/>
                </a:solidFill>
                <a:latin typeface="Comic Sans MS" pitchFamily="66" charset="0"/>
              </a:rPr>
              <a:t> (1926,1930)</a:t>
            </a:r>
          </a:p>
          <a:p>
            <a:pPr algn="ctr"/>
            <a:r>
              <a:rPr lang="it-IT" sz="2800" b="1" dirty="0" smtClean="0">
                <a:solidFill>
                  <a:srgbClr val="002060"/>
                </a:solidFill>
                <a:latin typeface="Comic Sans MS" pitchFamily="66" charset="0"/>
              </a:rPr>
              <a:t>e di Suoi risultati sperimentali</a:t>
            </a:r>
          </a:p>
          <a:p>
            <a:pPr algn="ctr"/>
            <a:r>
              <a:rPr lang="it-IT" sz="2800" b="1" dirty="0" smtClean="0">
                <a:solidFill>
                  <a:srgbClr val="002060"/>
                </a:solidFill>
                <a:latin typeface="Comic Sans MS" pitchFamily="66" charset="0"/>
              </a:rPr>
              <a:t> </a:t>
            </a:r>
          </a:p>
          <a:p>
            <a:pPr algn="ctr"/>
            <a:r>
              <a:rPr lang="it-IT" sz="2800" b="1" dirty="0" smtClean="0">
                <a:solidFill>
                  <a:srgbClr val="FF0000"/>
                </a:solidFill>
                <a:latin typeface="Comic Sans MS" pitchFamily="66" charset="0"/>
              </a:rPr>
              <a:t>corregge la legge logaritmica di parete</a:t>
            </a:r>
          </a:p>
          <a:p>
            <a:pPr algn="ctr"/>
            <a:r>
              <a:rPr lang="it-IT" sz="2800" b="1" dirty="0" smtClean="0">
                <a:solidFill>
                  <a:srgbClr val="002060"/>
                </a:solidFill>
                <a:latin typeface="Comic Sans MS" pitchFamily="66" charset="0"/>
              </a:rPr>
              <a:t>proposta originariamente da V. Karman (1930)</a:t>
            </a:r>
          </a:p>
          <a:p>
            <a:pPr algn="ctr"/>
            <a:endParaRPr lang="it-IT" sz="2800" b="1" dirty="0" smtClean="0">
              <a:solidFill>
                <a:srgbClr val="002060"/>
              </a:solidFill>
              <a:latin typeface="Comic Sans MS" pitchFamily="66" charset="0"/>
            </a:endParaRPr>
          </a:p>
          <a:p>
            <a:pPr algn="ctr"/>
            <a:r>
              <a:rPr lang="it-IT" sz="2800" b="1" dirty="0" smtClean="0">
                <a:solidFill>
                  <a:srgbClr val="002060"/>
                </a:solidFill>
                <a:latin typeface="Comic Sans MS" pitchFamily="66" charset="0"/>
              </a:rPr>
              <a:t>introduce quella che </a:t>
            </a:r>
            <a:r>
              <a:rPr lang="it-IT" sz="2800" b="1" dirty="0" err="1" smtClean="0">
                <a:solidFill>
                  <a:srgbClr val="002060"/>
                </a:solidFill>
                <a:latin typeface="Comic Sans MS" pitchFamily="66" charset="0"/>
              </a:rPr>
              <a:t>Coles</a:t>
            </a:r>
            <a:r>
              <a:rPr lang="it-IT" sz="2800" b="1" dirty="0" smtClean="0">
                <a:solidFill>
                  <a:srgbClr val="002060"/>
                </a:solidFill>
                <a:latin typeface="Comic Sans MS" pitchFamily="66" charset="0"/>
              </a:rPr>
              <a:t> denominò</a:t>
            </a:r>
          </a:p>
          <a:p>
            <a:pPr algn="ctr"/>
            <a:r>
              <a:rPr lang="it-IT" sz="2800" b="1" dirty="0" smtClean="0">
                <a:solidFill>
                  <a:srgbClr val="FF0000"/>
                </a:solidFill>
                <a:latin typeface="Comic Sans MS" pitchFamily="66" charset="0"/>
              </a:rPr>
              <a:t>funzione di scia  </a:t>
            </a:r>
            <a:r>
              <a:rPr lang="it-IT" sz="2800" b="1" dirty="0" smtClean="0">
                <a:solidFill>
                  <a:srgbClr val="002060"/>
                </a:solidFill>
                <a:latin typeface="Comic Sans MS" pitchFamily="66" charset="0"/>
              </a:rPr>
              <a:t>    </a:t>
            </a:r>
            <a:endParaRPr lang="it-IT" sz="2800" b="1" dirty="0">
              <a:solidFill>
                <a:srgbClr val="002060"/>
              </a:solidFill>
              <a:latin typeface="Comic Sans MS" pitchFamily="66"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cstate="print"/>
          <a:srcRect/>
          <a:stretch>
            <a:fillRect/>
          </a:stretch>
        </p:blipFill>
        <p:spPr bwMode="auto">
          <a:xfrm>
            <a:off x="928662" y="1153237"/>
            <a:ext cx="6929485" cy="5600244"/>
          </a:xfrm>
          <a:prstGeom prst="rect">
            <a:avLst/>
          </a:prstGeom>
          <a:noFill/>
          <a:ln w="9525">
            <a:noFill/>
            <a:miter lim="800000"/>
            <a:headEnd/>
            <a:tailEnd/>
          </a:ln>
        </p:spPr>
      </p:pic>
      <p:sp>
        <p:nvSpPr>
          <p:cNvPr id="3" name="Rettangolo 2"/>
          <p:cNvSpPr/>
          <p:nvPr/>
        </p:nvSpPr>
        <p:spPr>
          <a:xfrm>
            <a:off x="142844" y="324129"/>
            <a:ext cx="8786874" cy="461665"/>
          </a:xfrm>
          <a:prstGeom prst="rect">
            <a:avLst/>
          </a:prstGeom>
          <a:solidFill>
            <a:srgbClr val="00B0F0"/>
          </a:solidFill>
        </p:spPr>
        <p:txBody>
          <a:bodyPr wrap="square">
            <a:spAutoFit/>
          </a:bodyPr>
          <a:lstStyle/>
          <a:p>
            <a:pPr algn="ctr"/>
            <a:r>
              <a:rPr lang="it-IT" sz="2400" b="1" dirty="0" smtClean="0">
                <a:solidFill>
                  <a:schemeClr val="accent3"/>
                </a:solidFill>
                <a:latin typeface="Comic Sans MS" pitchFamily="66" charset="0"/>
              </a:rPr>
              <a:t>La canaletta sperimentale dell’Università di Bologna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cstate="print"/>
          <a:srcRect l="26156" b="2535"/>
          <a:stretch>
            <a:fillRect/>
          </a:stretch>
        </p:blipFill>
        <p:spPr bwMode="auto">
          <a:xfrm rot="60000">
            <a:off x="4800550" y="36965"/>
            <a:ext cx="4255573" cy="1924559"/>
          </a:xfrm>
          <a:prstGeom prst="rect">
            <a:avLst/>
          </a:prstGeom>
          <a:noFill/>
          <a:ln w="9525">
            <a:noFill/>
            <a:miter lim="800000"/>
            <a:headEnd/>
            <a:tailEnd/>
          </a:ln>
        </p:spPr>
      </p:pic>
      <p:sp>
        <p:nvSpPr>
          <p:cNvPr id="3" name="Rettangolo 2"/>
          <p:cNvSpPr/>
          <p:nvPr/>
        </p:nvSpPr>
        <p:spPr>
          <a:xfrm>
            <a:off x="71406" y="71414"/>
            <a:ext cx="4429156" cy="1569660"/>
          </a:xfrm>
          <a:prstGeom prst="rect">
            <a:avLst/>
          </a:prstGeom>
          <a:solidFill>
            <a:srgbClr val="00B0F0"/>
          </a:solidFill>
        </p:spPr>
        <p:txBody>
          <a:bodyPr wrap="square">
            <a:spAutoFit/>
          </a:bodyPr>
          <a:lstStyle/>
          <a:p>
            <a:pPr algn="ctr"/>
            <a:r>
              <a:rPr lang="it-IT" sz="2400" b="1" dirty="0" smtClean="0">
                <a:solidFill>
                  <a:schemeClr val="accent3"/>
                </a:solidFill>
                <a:latin typeface="Comic Sans MS" pitchFamily="66" charset="0"/>
              </a:rPr>
              <a:t>La legge di distribuzione</a:t>
            </a:r>
          </a:p>
          <a:p>
            <a:pPr algn="ctr"/>
            <a:r>
              <a:rPr lang="it-IT" sz="2400" b="1" dirty="0" smtClean="0">
                <a:solidFill>
                  <a:schemeClr val="accent3"/>
                </a:solidFill>
                <a:latin typeface="Comic Sans MS" pitchFamily="66" charset="0"/>
              </a:rPr>
              <a:t> della velocità in un moto </a:t>
            </a:r>
          </a:p>
          <a:p>
            <a:pPr algn="ctr"/>
            <a:r>
              <a:rPr lang="it-IT" sz="2400" b="1" dirty="0" smtClean="0">
                <a:solidFill>
                  <a:schemeClr val="accent3"/>
                </a:solidFill>
                <a:latin typeface="Comic Sans MS" pitchFamily="66" charset="0"/>
              </a:rPr>
              <a:t>piano turbolento </a:t>
            </a:r>
          </a:p>
          <a:p>
            <a:pPr algn="ctr"/>
            <a:r>
              <a:rPr lang="it-IT" sz="2400" b="1" dirty="0" smtClean="0">
                <a:solidFill>
                  <a:schemeClr val="accent3"/>
                </a:solidFill>
                <a:latin typeface="Comic Sans MS" pitchFamily="66" charset="0"/>
              </a:rPr>
              <a:t>proposta da Marchi (1960) </a:t>
            </a:r>
          </a:p>
        </p:txBody>
      </p:sp>
      <p:pic>
        <p:nvPicPr>
          <p:cNvPr id="4" name="Picture 2"/>
          <p:cNvPicPr>
            <a:picLocks noChangeAspect="1" noChangeArrowheads="1"/>
          </p:cNvPicPr>
          <p:nvPr/>
        </p:nvPicPr>
        <p:blipFill>
          <a:blip r:embed="rId4" cstate="print"/>
          <a:srcRect/>
          <a:stretch>
            <a:fillRect/>
          </a:stretch>
        </p:blipFill>
        <p:spPr bwMode="auto">
          <a:xfrm rot="-60000">
            <a:off x="5331948" y="3104574"/>
            <a:ext cx="3783511" cy="3307384"/>
          </a:xfrm>
          <a:prstGeom prst="rect">
            <a:avLst/>
          </a:prstGeom>
          <a:noFill/>
          <a:ln w="9525">
            <a:noFill/>
            <a:miter lim="800000"/>
            <a:headEnd/>
            <a:tailEnd/>
          </a:ln>
        </p:spPr>
      </p:pic>
      <p:sp>
        <p:nvSpPr>
          <p:cNvPr id="5" name="Freccia in giù 4"/>
          <p:cNvSpPr/>
          <p:nvPr/>
        </p:nvSpPr>
        <p:spPr>
          <a:xfrm rot="10800000">
            <a:off x="8215338" y="1571612"/>
            <a:ext cx="127442" cy="57150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Rettangolo 6"/>
          <p:cNvSpPr/>
          <p:nvPr/>
        </p:nvSpPr>
        <p:spPr>
          <a:xfrm>
            <a:off x="6143636" y="2214554"/>
            <a:ext cx="2928958" cy="400110"/>
          </a:xfrm>
          <a:prstGeom prst="rect">
            <a:avLst/>
          </a:prstGeom>
          <a:solidFill>
            <a:srgbClr val="00B050"/>
          </a:solidFill>
        </p:spPr>
        <p:txBody>
          <a:bodyPr wrap="square">
            <a:spAutoFit/>
          </a:bodyPr>
          <a:lstStyle/>
          <a:p>
            <a:pPr algn="ctr"/>
            <a:r>
              <a:rPr lang="it-IT" sz="2000" b="1" dirty="0" smtClean="0">
                <a:solidFill>
                  <a:schemeClr val="accent3"/>
                </a:solidFill>
                <a:latin typeface="Comic Sans MS" pitchFamily="66" charset="0"/>
              </a:rPr>
              <a:t>La ‘funzione di </a:t>
            </a:r>
            <a:r>
              <a:rPr lang="it-IT" sz="2000" b="1" dirty="0" err="1" smtClean="0">
                <a:solidFill>
                  <a:schemeClr val="accent3"/>
                </a:solidFill>
                <a:latin typeface="Comic Sans MS" pitchFamily="66" charset="0"/>
              </a:rPr>
              <a:t>scia’</a:t>
            </a:r>
            <a:endParaRPr lang="it-IT" sz="2000" b="1" dirty="0" smtClean="0">
              <a:solidFill>
                <a:schemeClr val="accent3"/>
              </a:solidFill>
              <a:latin typeface="Comic Sans MS" pitchFamily="66" charset="0"/>
            </a:endParaRPr>
          </a:p>
        </p:txBody>
      </p:sp>
      <p:pic>
        <p:nvPicPr>
          <p:cNvPr id="90113" name="Picture 1"/>
          <p:cNvPicPr>
            <a:picLocks noChangeAspect="1" noChangeArrowheads="1"/>
          </p:cNvPicPr>
          <p:nvPr/>
        </p:nvPicPr>
        <p:blipFill>
          <a:blip r:embed="rId5" cstate="print"/>
          <a:srcRect/>
          <a:stretch>
            <a:fillRect/>
          </a:stretch>
        </p:blipFill>
        <p:spPr bwMode="auto">
          <a:xfrm>
            <a:off x="71406" y="1817512"/>
            <a:ext cx="4572032" cy="48976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7" name="Picture 3"/>
          <p:cNvPicPr>
            <a:picLocks noChangeAspect="1" noChangeArrowheads="1"/>
          </p:cNvPicPr>
          <p:nvPr/>
        </p:nvPicPr>
        <p:blipFill>
          <a:blip r:embed="rId3" cstate="print"/>
          <a:srcRect l="2650" t="16546" r="3257" b="17277"/>
          <a:stretch>
            <a:fillRect/>
          </a:stretch>
        </p:blipFill>
        <p:spPr bwMode="auto">
          <a:xfrm>
            <a:off x="1928794" y="106630"/>
            <a:ext cx="5286412" cy="893478"/>
          </a:xfrm>
          <a:prstGeom prst="rect">
            <a:avLst/>
          </a:prstGeom>
          <a:noFill/>
          <a:ln w="28575">
            <a:solidFill>
              <a:srgbClr val="FF0000"/>
            </a:solidFill>
            <a:miter lim="800000"/>
            <a:headEnd/>
            <a:tailEnd/>
          </a:ln>
        </p:spPr>
      </p:pic>
      <p:sp>
        <p:nvSpPr>
          <p:cNvPr id="4" name="CasellaDiTesto 3"/>
          <p:cNvSpPr txBox="1"/>
          <p:nvPr/>
        </p:nvSpPr>
        <p:spPr>
          <a:xfrm>
            <a:off x="7572768" y="214290"/>
            <a:ext cx="1571264" cy="707886"/>
          </a:xfrm>
          <a:prstGeom prst="rect">
            <a:avLst/>
          </a:prstGeom>
          <a:noFill/>
        </p:spPr>
        <p:txBody>
          <a:bodyPr wrap="none" rtlCol="0">
            <a:spAutoFit/>
          </a:bodyPr>
          <a:lstStyle/>
          <a:p>
            <a:pPr algn="ctr"/>
            <a:r>
              <a:rPr lang="it-IT" sz="2000" b="1" dirty="0" smtClean="0">
                <a:solidFill>
                  <a:srgbClr val="FF0000"/>
                </a:solidFill>
                <a:latin typeface="Comic Sans MS" pitchFamily="66" charset="0"/>
              </a:rPr>
              <a:t>(Formula di</a:t>
            </a:r>
          </a:p>
          <a:p>
            <a:pPr algn="ctr"/>
            <a:r>
              <a:rPr lang="it-IT" sz="2000" b="1" dirty="0" smtClean="0">
                <a:solidFill>
                  <a:srgbClr val="FF0000"/>
                </a:solidFill>
                <a:latin typeface="Comic Sans MS" pitchFamily="66" charset="0"/>
              </a:rPr>
              <a:t> Marchi)</a:t>
            </a:r>
            <a:endParaRPr lang="it-IT" sz="2000" b="1" dirty="0">
              <a:solidFill>
                <a:srgbClr val="FF0000"/>
              </a:solidFill>
              <a:latin typeface="Comic Sans MS" pitchFamily="66" charset="0"/>
            </a:endParaRPr>
          </a:p>
        </p:txBody>
      </p:sp>
      <p:pic>
        <p:nvPicPr>
          <p:cNvPr id="113669" name="Picture 5"/>
          <p:cNvPicPr>
            <a:picLocks noChangeAspect="1" noChangeArrowheads="1"/>
          </p:cNvPicPr>
          <p:nvPr/>
        </p:nvPicPr>
        <p:blipFill>
          <a:blip r:embed="rId4" cstate="print"/>
          <a:srcRect/>
          <a:stretch>
            <a:fillRect/>
          </a:stretch>
        </p:blipFill>
        <p:spPr bwMode="auto">
          <a:xfrm rot="16200000">
            <a:off x="2379641" y="1192203"/>
            <a:ext cx="4601950" cy="6503775"/>
          </a:xfrm>
          <a:prstGeom prst="rect">
            <a:avLst/>
          </a:prstGeom>
          <a:noFill/>
          <a:ln w="9525">
            <a:noFill/>
            <a:miter lim="800000"/>
            <a:headEnd/>
            <a:tailEnd/>
          </a:ln>
        </p:spPr>
      </p:pic>
      <p:pic>
        <p:nvPicPr>
          <p:cNvPr id="113670" name="Picture 6"/>
          <p:cNvPicPr>
            <a:picLocks noChangeAspect="1" noChangeArrowheads="1"/>
          </p:cNvPicPr>
          <p:nvPr/>
        </p:nvPicPr>
        <p:blipFill>
          <a:blip r:embed="rId5" cstate="print"/>
          <a:srcRect/>
          <a:stretch>
            <a:fillRect/>
          </a:stretch>
        </p:blipFill>
        <p:spPr bwMode="auto">
          <a:xfrm>
            <a:off x="2193115" y="1357298"/>
            <a:ext cx="1093001" cy="428628"/>
          </a:xfrm>
          <a:prstGeom prst="rect">
            <a:avLst/>
          </a:prstGeom>
          <a:noFill/>
          <a:ln w="9525">
            <a:solidFill>
              <a:srgbClr val="FF0000"/>
            </a:solidFill>
            <a:miter lim="800000"/>
            <a:headEnd/>
            <a:tailEnd/>
          </a:ln>
        </p:spPr>
      </p:pic>
      <p:pic>
        <p:nvPicPr>
          <p:cNvPr id="113671" name="Picture 7"/>
          <p:cNvPicPr>
            <a:picLocks noChangeAspect="1" noChangeArrowheads="1"/>
          </p:cNvPicPr>
          <p:nvPr/>
        </p:nvPicPr>
        <p:blipFill>
          <a:blip r:embed="rId6" cstate="print"/>
          <a:srcRect/>
          <a:stretch>
            <a:fillRect/>
          </a:stretch>
        </p:blipFill>
        <p:spPr bwMode="auto">
          <a:xfrm>
            <a:off x="4349113" y="1357298"/>
            <a:ext cx="2080275" cy="571504"/>
          </a:xfrm>
          <a:prstGeom prst="rect">
            <a:avLst/>
          </a:prstGeom>
          <a:noFill/>
          <a:ln w="28575">
            <a:solidFill>
              <a:srgbClr val="FF0000"/>
            </a:solid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Giovanni\Desktop\marchitecni.jpg"/>
          <p:cNvPicPr>
            <a:picLocks noChangeAspect="1" noChangeArrowheads="1"/>
          </p:cNvPicPr>
          <p:nvPr/>
        </p:nvPicPr>
        <p:blipFill>
          <a:blip r:embed="rId3" cstate="print"/>
          <a:srcRect/>
          <a:stretch>
            <a:fillRect/>
          </a:stretch>
        </p:blipFill>
        <p:spPr bwMode="auto">
          <a:xfrm>
            <a:off x="1071538" y="1928802"/>
            <a:ext cx="7359388" cy="4876543"/>
          </a:xfrm>
          <a:prstGeom prst="rect">
            <a:avLst/>
          </a:prstGeom>
          <a:noFill/>
        </p:spPr>
      </p:pic>
      <p:sp>
        <p:nvSpPr>
          <p:cNvPr id="3" name="Rettangolo 2"/>
          <p:cNvSpPr/>
          <p:nvPr/>
        </p:nvSpPr>
        <p:spPr>
          <a:xfrm>
            <a:off x="214282" y="0"/>
            <a:ext cx="8786874" cy="1887296"/>
          </a:xfrm>
          <a:prstGeom prst="rect">
            <a:avLst/>
          </a:prstGeom>
          <a:solidFill>
            <a:schemeClr val="tx2">
              <a:lumMod val="60000"/>
              <a:lumOff val="40000"/>
            </a:schemeClr>
          </a:solidFill>
        </p:spPr>
        <p:txBody>
          <a:bodyPr wrap="square">
            <a:spAutoFit/>
          </a:bodyPr>
          <a:lstStyle/>
          <a:p>
            <a:pPr algn="ctr"/>
            <a:r>
              <a:rPr lang="it-IT" sz="2800" b="1" dirty="0" smtClean="0">
                <a:solidFill>
                  <a:schemeClr val="bg1"/>
                </a:solidFill>
                <a:latin typeface="Comic Sans MS" pitchFamily="66" charset="0"/>
              </a:rPr>
              <a:t>L’opera scientifica di Enrico Marchi si è sviluppata secondo un percorso molto lineare</a:t>
            </a:r>
          </a:p>
          <a:p>
            <a:pPr algn="ctr"/>
            <a:r>
              <a:rPr lang="it-IT" sz="2800" b="1" dirty="0" smtClean="0">
                <a:solidFill>
                  <a:schemeClr val="bg1"/>
                </a:solidFill>
                <a:latin typeface="Comic Sans MS" pitchFamily="66" charset="0"/>
              </a:rPr>
              <a:t>che ha visto al centro della sua riflessione scientifica i problemi </a:t>
            </a:r>
            <a:r>
              <a:rPr lang="it-IT" sz="2800" b="1" dirty="0" smtClean="0">
                <a:solidFill>
                  <a:srgbClr val="FFFF00"/>
                </a:solidFill>
                <a:latin typeface="Comic Sans MS" pitchFamily="66" charset="0"/>
              </a:rPr>
              <a:t>dell’ingegneria</a:t>
            </a:r>
            <a:endParaRPr lang="it-IT" sz="2800" b="1" dirty="0">
              <a:solidFill>
                <a:srgbClr val="FFFF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additive="base">
                                        <p:cTn id="11" dur="500" fill="hold"/>
                                        <p:tgtEl>
                                          <p:spTgt spid="5122"/>
                                        </p:tgtEl>
                                        <p:attrNameLst>
                                          <p:attrName>ppt_x</p:attrName>
                                        </p:attrNameLst>
                                      </p:cBhvr>
                                      <p:tavLst>
                                        <p:tav tm="0">
                                          <p:val>
                                            <p:strVal val="#ppt_x"/>
                                          </p:val>
                                        </p:tav>
                                        <p:tav tm="100000">
                                          <p:val>
                                            <p:strVal val="#ppt_x"/>
                                          </p:val>
                                        </p:tav>
                                      </p:tavLst>
                                    </p:anim>
                                    <p:anim calcmode="lin" valueType="num">
                                      <p:cBhvr additive="base">
                                        <p:cTn id="12"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Sp="0" showMasterPhAnim="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685800" y="0"/>
            <a:ext cx="7772400" cy="1143000"/>
          </a:xfrm>
        </p:spPr>
        <p:txBody>
          <a:bodyPr/>
          <a:lstStyle/>
          <a:p>
            <a:r>
              <a:rPr lang="it-IT"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Gli Anni Genovesi</a:t>
            </a:r>
            <a:endParaRPr lang="it-IT"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10427" y="1596458"/>
            <a:ext cx="4612160" cy="3046988"/>
          </a:xfrm>
          <a:prstGeom prst="rect">
            <a:avLst/>
          </a:prstGeom>
          <a:solidFill>
            <a:srgbClr val="FF0000"/>
          </a:solidFill>
        </p:spPr>
        <p:txBody>
          <a:bodyPr wrap="none" rtlCol="0">
            <a:spAutoFit/>
          </a:bodyPr>
          <a:lstStyle/>
          <a:p>
            <a:pPr algn="ctr"/>
            <a:r>
              <a:rPr lang="it-IT" sz="2400" b="1" dirty="0" smtClean="0">
                <a:solidFill>
                  <a:schemeClr val="bg1"/>
                </a:solidFill>
                <a:latin typeface="Comic Sans MS" pitchFamily="66" charset="0"/>
              </a:rPr>
              <a:t>Un interessante carteggio</a:t>
            </a:r>
          </a:p>
          <a:p>
            <a:pPr algn="ctr"/>
            <a:r>
              <a:rPr lang="it-IT" sz="2400" b="1" dirty="0" smtClean="0">
                <a:solidFill>
                  <a:schemeClr val="bg1"/>
                </a:solidFill>
                <a:latin typeface="Comic Sans MS" pitchFamily="66" charset="0"/>
              </a:rPr>
              <a:t>fra il Professor X di Genova</a:t>
            </a:r>
          </a:p>
          <a:p>
            <a:pPr algn="ctr"/>
            <a:r>
              <a:rPr lang="it-IT" sz="2400" b="1" dirty="0" smtClean="0">
                <a:solidFill>
                  <a:schemeClr val="bg1"/>
                </a:solidFill>
                <a:latin typeface="Comic Sans MS" pitchFamily="66" charset="0"/>
              </a:rPr>
              <a:t>ed il Professor Y di Bologna  </a:t>
            </a:r>
          </a:p>
          <a:p>
            <a:pPr algn="ctr"/>
            <a:r>
              <a:rPr lang="it-IT" sz="2400" b="1" dirty="0" smtClean="0">
                <a:solidFill>
                  <a:schemeClr val="bg1"/>
                </a:solidFill>
                <a:latin typeface="Comic Sans MS" pitchFamily="66" charset="0"/>
              </a:rPr>
              <a:t>che ci aiuta </a:t>
            </a:r>
          </a:p>
          <a:p>
            <a:pPr algn="ctr"/>
            <a:r>
              <a:rPr lang="it-IT" sz="2400" b="1" dirty="0" smtClean="0">
                <a:solidFill>
                  <a:schemeClr val="bg1"/>
                </a:solidFill>
                <a:latin typeface="Comic Sans MS" pitchFamily="66" charset="0"/>
              </a:rPr>
              <a:t>a capire</a:t>
            </a:r>
          </a:p>
          <a:p>
            <a:pPr algn="ctr"/>
            <a:r>
              <a:rPr lang="it-IT" sz="2400" b="1" dirty="0" smtClean="0">
                <a:solidFill>
                  <a:schemeClr val="bg1"/>
                </a:solidFill>
                <a:latin typeface="Comic Sans MS" pitchFamily="66" charset="0"/>
              </a:rPr>
              <a:t>Perché il Ministro Gelmini</a:t>
            </a:r>
          </a:p>
          <a:p>
            <a:pPr algn="ctr"/>
            <a:r>
              <a:rPr lang="it-IT" sz="2400" b="1" dirty="0" smtClean="0">
                <a:solidFill>
                  <a:schemeClr val="bg1"/>
                </a:solidFill>
                <a:latin typeface="Comic Sans MS" pitchFamily="66" charset="0"/>
              </a:rPr>
              <a:t>Ci fa rimpiangere</a:t>
            </a:r>
          </a:p>
          <a:p>
            <a:pPr algn="ctr"/>
            <a:r>
              <a:rPr lang="it-IT" sz="2400" b="1" dirty="0" smtClean="0">
                <a:solidFill>
                  <a:schemeClr val="bg1"/>
                </a:solidFill>
                <a:latin typeface="Comic Sans MS" pitchFamily="66" charset="0"/>
              </a:rPr>
              <a:t>Giovanni Gentile!</a:t>
            </a:r>
            <a:endParaRPr lang="it-IT" sz="2400" b="1"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71438" y="1962150"/>
            <a:ext cx="9001156" cy="2686392"/>
          </a:xfrm>
          <a:prstGeom prst="rect">
            <a:avLst/>
          </a:prstGeom>
          <a:noFill/>
          <a:ln w="9525">
            <a:noFill/>
            <a:miter lim="800000"/>
            <a:headEnd/>
            <a:tailEnd/>
          </a:ln>
        </p:spPr>
      </p:pic>
      <p:pic>
        <p:nvPicPr>
          <p:cNvPr id="121859" name="Picture 3"/>
          <p:cNvPicPr>
            <a:picLocks noChangeAspect="1" noChangeArrowheads="1"/>
          </p:cNvPicPr>
          <p:nvPr/>
        </p:nvPicPr>
        <p:blipFill>
          <a:blip r:embed="rId3" cstate="print"/>
          <a:srcRect b="13636"/>
          <a:stretch>
            <a:fillRect/>
          </a:stretch>
        </p:blipFill>
        <p:spPr bwMode="auto">
          <a:xfrm>
            <a:off x="357219" y="1547803"/>
            <a:ext cx="8715375" cy="452437"/>
          </a:xfrm>
          <a:prstGeom prst="rect">
            <a:avLst/>
          </a:prstGeom>
          <a:noFill/>
          <a:ln w="9525">
            <a:noFill/>
            <a:miter lim="800000"/>
            <a:headEnd/>
            <a:tailEnd/>
          </a:ln>
        </p:spPr>
      </p:pic>
      <p:pic>
        <p:nvPicPr>
          <p:cNvPr id="121860" name="Picture 4"/>
          <p:cNvPicPr>
            <a:picLocks noChangeAspect="1" noChangeArrowheads="1"/>
          </p:cNvPicPr>
          <p:nvPr/>
        </p:nvPicPr>
        <p:blipFill>
          <a:blip r:embed="rId4" cstate="print"/>
          <a:srcRect/>
          <a:stretch>
            <a:fillRect/>
          </a:stretch>
        </p:blipFill>
        <p:spPr bwMode="auto">
          <a:xfrm>
            <a:off x="71406" y="4643446"/>
            <a:ext cx="4962525" cy="447675"/>
          </a:xfrm>
          <a:prstGeom prst="rect">
            <a:avLst/>
          </a:prstGeom>
          <a:noFill/>
          <a:ln w="9525">
            <a:noFill/>
            <a:miter lim="800000"/>
            <a:headEnd/>
            <a:tailEnd/>
          </a:ln>
        </p:spPr>
      </p:pic>
      <p:sp>
        <p:nvSpPr>
          <p:cNvPr id="8" name="CasellaDiTesto 7"/>
          <p:cNvSpPr txBox="1"/>
          <p:nvPr/>
        </p:nvSpPr>
        <p:spPr>
          <a:xfrm>
            <a:off x="785786" y="142852"/>
            <a:ext cx="7861447" cy="830997"/>
          </a:xfrm>
          <a:prstGeom prst="rect">
            <a:avLst/>
          </a:prstGeom>
          <a:solidFill>
            <a:srgbClr val="FF0000"/>
          </a:solidFill>
        </p:spPr>
        <p:txBody>
          <a:bodyPr wrap="none" rtlCol="0">
            <a:spAutoFit/>
          </a:bodyPr>
          <a:lstStyle/>
          <a:p>
            <a:pPr algn="ctr"/>
            <a:r>
              <a:rPr lang="it-IT" sz="2400" b="1" dirty="0" smtClean="0">
                <a:solidFill>
                  <a:schemeClr val="bg1"/>
                </a:solidFill>
                <a:latin typeface="Comic Sans MS" pitchFamily="66" charset="0"/>
              </a:rPr>
              <a:t>Del come </a:t>
            </a:r>
          </a:p>
          <a:p>
            <a:pPr algn="ctr"/>
            <a:r>
              <a:rPr lang="it-IT" sz="2400" b="1" dirty="0" smtClean="0">
                <a:solidFill>
                  <a:schemeClr val="bg1"/>
                </a:solidFill>
                <a:latin typeface="Comic Sans MS" pitchFamily="66" charset="0"/>
              </a:rPr>
              <a:t>si aprivano posizioni accademiche nei primi Anni ‘60</a:t>
            </a:r>
            <a:endParaRPr lang="it-IT" sz="2400" b="1"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3" cstate="print"/>
          <a:srcRect b="14665"/>
          <a:stretch>
            <a:fillRect/>
          </a:stretch>
        </p:blipFill>
        <p:spPr bwMode="auto">
          <a:xfrm>
            <a:off x="1" y="2090752"/>
            <a:ext cx="9144000" cy="2909884"/>
          </a:xfrm>
          <a:prstGeom prst="rect">
            <a:avLst/>
          </a:prstGeom>
          <a:noFill/>
          <a:ln w="9525">
            <a:noFill/>
            <a:miter lim="800000"/>
            <a:headEnd/>
            <a:tailEnd/>
          </a:ln>
        </p:spPr>
      </p:pic>
      <p:sp>
        <p:nvSpPr>
          <p:cNvPr id="6" name="CasellaDiTesto 5"/>
          <p:cNvSpPr txBox="1"/>
          <p:nvPr/>
        </p:nvSpPr>
        <p:spPr>
          <a:xfrm>
            <a:off x="1671452" y="71414"/>
            <a:ext cx="6090130" cy="830997"/>
          </a:xfrm>
          <a:prstGeom prst="rect">
            <a:avLst/>
          </a:prstGeom>
          <a:solidFill>
            <a:srgbClr val="FF0000"/>
          </a:solidFill>
        </p:spPr>
        <p:txBody>
          <a:bodyPr wrap="none" rtlCol="0">
            <a:spAutoFit/>
          </a:bodyPr>
          <a:lstStyle/>
          <a:p>
            <a:pPr algn="ctr"/>
            <a:r>
              <a:rPr lang="it-IT" sz="2400" b="1" dirty="0" smtClean="0">
                <a:solidFill>
                  <a:schemeClr val="bg1"/>
                </a:solidFill>
                <a:latin typeface="Comic Sans MS" pitchFamily="66" charset="0"/>
              </a:rPr>
              <a:t>Del come </a:t>
            </a:r>
          </a:p>
          <a:p>
            <a:pPr algn="ctr"/>
            <a:r>
              <a:rPr lang="it-IT" sz="2400" b="1" dirty="0" smtClean="0">
                <a:solidFill>
                  <a:schemeClr val="bg1"/>
                </a:solidFill>
                <a:latin typeface="Comic Sans MS" pitchFamily="66" charset="0"/>
              </a:rPr>
              <a:t>si selezionavano i concorrenti di valore </a:t>
            </a:r>
            <a:endParaRPr lang="it-IT" sz="2400" b="1" dirty="0">
              <a:solidFill>
                <a:schemeClr val="bg1"/>
              </a:solidFill>
              <a:latin typeface="Comic Sans MS" pitchFamily="66" charset="0"/>
            </a:endParaRPr>
          </a:p>
        </p:txBody>
      </p:sp>
      <p:sp>
        <p:nvSpPr>
          <p:cNvPr id="7" name="CasellaDiTesto 6"/>
          <p:cNvSpPr txBox="1"/>
          <p:nvPr/>
        </p:nvSpPr>
        <p:spPr>
          <a:xfrm>
            <a:off x="0" y="2059536"/>
            <a:ext cx="1091445" cy="369332"/>
          </a:xfrm>
          <a:prstGeom prst="rect">
            <a:avLst/>
          </a:prstGeom>
          <a:solidFill>
            <a:schemeClr val="bg1"/>
          </a:solidFill>
        </p:spPr>
        <p:txBody>
          <a:bodyPr wrap="square" rtlCol="0">
            <a:spAutoFit/>
          </a:bodyPr>
          <a:lstStyle/>
          <a:p>
            <a:r>
              <a:rPr lang="it-IT" dirty="0" smtClean="0"/>
              <a:t>            </a:t>
            </a:r>
            <a:endParaRPr lang="it-IT" dirty="0"/>
          </a:p>
        </p:txBody>
      </p:sp>
      <p:sp>
        <p:nvSpPr>
          <p:cNvPr id="8" name="CasellaDiTesto 7"/>
          <p:cNvSpPr txBox="1"/>
          <p:nvPr/>
        </p:nvSpPr>
        <p:spPr>
          <a:xfrm>
            <a:off x="6623795" y="5072074"/>
            <a:ext cx="2520205" cy="369332"/>
          </a:xfrm>
          <a:prstGeom prst="rect">
            <a:avLst/>
          </a:prstGeom>
          <a:solidFill>
            <a:schemeClr val="bg1"/>
          </a:solidFill>
        </p:spPr>
        <p:txBody>
          <a:bodyPr wrap="square" rtlCol="0">
            <a:spAutoFit/>
          </a:bodyPr>
          <a:lstStyle/>
          <a:p>
            <a:r>
              <a:rPr lang="it-IT" dirty="0" smtClean="0"/>
              <a:t>            </a:t>
            </a:r>
            <a:endParaRPr lang="it-IT" dirty="0"/>
          </a:p>
        </p:txBody>
      </p:sp>
      <p:sp>
        <p:nvSpPr>
          <p:cNvPr id="10" name="CasellaDiTesto 9"/>
          <p:cNvSpPr txBox="1"/>
          <p:nvPr/>
        </p:nvSpPr>
        <p:spPr>
          <a:xfrm>
            <a:off x="6643734" y="4643446"/>
            <a:ext cx="2500298" cy="369332"/>
          </a:xfrm>
          <a:prstGeom prst="rect">
            <a:avLst/>
          </a:prstGeom>
          <a:solidFill>
            <a:schemeClr val="bg1"/>
          </a:solidFill>
        </p:spPr>
        <p:txBody>
          <a:bodyPr wrap="square" rtlCol="0">
            <a:spAutoFit/>
          </a:bodyPr>
          <a:lstStyle/>
          <a:p>
            <a:r>
              <a:rPr lang="it-IT" dirty="0" smtClean="0"/>
              <a:t>            </a:t>
            </a:r>
            <a:endParaRPr lang="it-IT"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2"/>
          <p:cNvPicPr>
            <a:picLocks noChangeAspect="1" noChangeArrowheads="1"/>
          </p:cNvPicPr>
          <p:nvPr/>
        </p:nvPicPr>
        <p:blipFill>
          <a:blip r:embed="rId2" cstate="print"/>
          <a:srcRect/>
          <a:stretch>
            <a:fillRect/>
          </a:stretch>
        </p:blipFill>
        <p:spPr bwMode="auto">
          <a:xfrm>
            <a:off x="0" y="2395533"/>
            <a:ext cx="9144000" cy="390525"/>
          </a:xfrm>
          <a:prstGeom prst="rect">
            <a:avLst/>
          </a:prstGeom>
          <a:noFill/>
          <a:ln w="9525">
            <a:noFill/>
            <a:miter lim="800000"/>
            <a:headEnd/>
            <a:tailEnd/>
          </a:ln>
        </p:spPr>
      </p:pic>
      <p:pic>
        <p:nvPicPr>
          <p:cNvPr id="123908" name="Picture 4"/>
          <p:cNvPicPr>
            <a:picLocks noChangeAspect="1" noChangeArrowheads="1"/>
          </p:cNvPicPr>
          <p:nvPr/>
        </p:nvPicPr>
        <p:blipFill>
          <a:blip r:embed="rId3" cstate="print"/>
          <a:srcRect/>
          <a:stretch>
            <a:fillRect/>
          </a:stretch>
        </p:blipFill>
        <p:spPr bwMode="auto">
          <a:xfrm>
            <a:off x="0" y="2752729"/>
            <a:ext cx="9144032" cy="1247775"/>
          </a:xfrm>
          <a:prstGeom prst="rect">
            <a:avLst/>
          </a:prstGeom>
          <a:noFill/>
          <a:ln w="9525">
            <a:noFill/>
            <a:miter lim="800000"/>
            <a:headEnd/>
            <a:tailEnd/>
          </a:ln>
        </p:spPr>
      </p:pic>
      <p:pic>
        <p:nvPicPr>
          <p:cNvPr id="123909" name="Picture 5"/>
          <p:cNvPicPr>
            <a:picLocks noChangeAspect="1" noChangeArrowheads="1"/>
          </p:cNvPicPr>
          <p:nvPr/>
        </p:nvPicPr>
        <p:blipFill>
          <a:blip r:embed="rId4" cstate="print"/>
          <a:srcRect/>
          <a:stretch>
            <a:fillRect/>
          </a:stretch>
        </p:blipFill>
        <p:spPr bwMode="auto">
          <a:xfrm>
            <a:off x="6667532" y="1990718"/>
            <a:ext cx="2476500" cy="438150"/>
          </a:xfrm>
          <a:prstGeom prst="rect">
            <a:avLst/>
          </a:prstGeom>
          <a:noFill/>
          <a:ln w="9525">
            <a:noFill/>
            <a:miter lim="800000"/>
            <a:headEnd/>
            <a:tailEnd/>
          </a:ln>
        </p:spPr>
      </p:pic>
      <p:sp>
        <p:nvSpPr>
          <p:cNvPr id="8" name="CasellaDiTesto 7"/>
          <p:cNvSpPr txBox="1"/>
          <p:nvPr/>
        </p:nvSpPr>
        <p:spPr>
          <a:xfrm>
            <a:off x="2186021" y="71414"/>
            <a:ext cx="5061001" cy="1077218"/>
          </a:xfrm>
          <a:prstGeom prst="rect">
            <a:avLst/>
          </a:prstGeom>
          <a:solidFill>
            <a:srgbClr val="FF0000"/>
          </a:solidFill>
        </p:spPr>
        <p:txBody>
          <a:bodyPr wrap="none" rtlCol="0">
            <a:spAutoFit/>
          </a:bodyPr>
          <a:lstStyle/>
          <a:p>
            <a:pPr algn="ctr"/>
            <a:r>
              <a:rPr lang="it-IT" sz="3200" b="1" dirty="0" smtClean="0">
                <a:solidFill>
                  <a:schemeClr val="bg1"/>
                </a:solidFill>
                <a:latin typeface="Comic Sans MS" pitchFamily="66" charset="0"/>
              </a:rPr>
              <a:t>Del ruolo  </a:t>
            </a:r>
          </a:p>
          <a:p>
            <a:pPr algn="ctr"/>
            <a:r>
              <a:rPr lang="it-IT" sz="3200" b="1" dirty="0" smtClean="0">
                <a:solidFill>
                  <a:schemeClr val="bg1"/>
                </a:solidFill>
                <a:latin typeface="Comic Sans MS" pitchFamily="66" charset="0"/>
              </a:rPr>
              <a:t>del ‘tratto signorile’</a:t>
            </a:r>
            <a:r>
              <a:rPr lang="it-IT" sz="3200" b="1" dirty="0" err="1" smtClean="0">
                <a:solidFill>
                  <a:schemeClr val="bg1"/>
                </a:solidFill>
                <a:latin typeface="Comic Sans MS" pitchFamily="66" charset="0"/>
              </a:rPr>
              <a:t>……</a:t>
            </a:r>
            <a:r>
              <a:rPr lang="it-IT" sz="3200" b="1" dirty="0" smtClean="0">
                <a:solidFill>
                  <a:schemeClr val="bg1"/>
                </a:solidFill>
                <a:latin typeface="Comic Sans MS" pitchFamily="66" charset="0"/>
              </a:rPr>
              <a: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714488"/>
            <a:ext cx="9144000" cy="4257675"/>
          </a:xfrm>
          <a:prstGeom prst="rect">
            <a:avLst/>
          </a:prstGeom>
          <a:noFill/>
          <a:ln w="9525">
            <a:noFill/>
            <a:miter lim="800000"/>
            <a:headEnd/>
            <a:tailEnd/>
          </a:ln>
        </p:spPr>
      </p:pic>
      <p:sp>
        <p:nvSpPr>
          <p:cNvPr id="6" name="CasellaDiTesto 5"/>
          <p:cNvSpPr txBox="1"/>
          <p:nvPr/>
        </p:nvSpPr>
        <p:spPr>
          <a:xfrm>
            <a:off x="1912709" y="71414"/>
            <a:ext cx="5607625" cy="584775"/>
          </a:xfrm>
          <a:prstGeom prst="rect">
            <a:avLst/>
          </a:prstGeom>
          <a:solidFill>
            <a:srgbClr val="FF0000"/>
          </a:solidFill>
        </p:spPr>
        <p:txBody>
          <a:bodyPr wrap="none" rtlCol="0">
            <a:spAutoFit/>
          </a:bodyPr>
          <a:lstStyle/>
          <a:p>
            <a:pPr algn="ctr"/>
            <a:r>
              <a:rPr lang="it-IT" sz="3200" b="1" dirty="0" smtClean="0">
                <a:solidFill>
                  <a:schemeClr val="bg1"/>
                </a:solidFill>
                <a:latin typeface="Comic Sans MS" pitchFamily="66" charset="0"/>
              </a:rPr>
              <a:t>e dell’affinità </a:t>
            </a:r>
            <a:r>
              <a:rPr lang="it-IT" sz="3200" b="1" dirty="0" err="1" smtClean="0">
                <a:solidFill>
                  <a:schemeClr val="bg1"/>
                </a:solidFill>
                <a:latin typeface="Comic Sans MS" pitchFamily="66" charset="0"/>
              </a:rPr>
              <a:t>musicale……</a:t>
            </a:r>
            <a:r>
              <a:rPr lang="it-IT" sz="3200" b="1" dirty="0" smtClean="0">
                <a:solidFill>
                  <a:schemeClr val="bg1"/>
                </a:solidFill>
                <a:latin typeface="Comic Sans MS" pitchFamily="66" charset="0"/>
              </a:rPr>
              <a:t>..</a:t>
            </a:r>
          </a:p>
        </p:txBody>
      </p:sp>
      <p:pic>
        <p:nvPicPr>
          <p:cNvPr id="124930" name="Picture 2"/>
          <p:cNvPicPr>
            <a:picLocks noChangeAspect="1" noChangeArrowheads="1"/>
          </p:cNvPicPr>
          <p:nvPr/>
        </p:nvPicPr>
        <p:blipFill>
          <a:blip r:embed="rId3" cstate="print"/>
          <a:srcRect/>
          <a:stretch>
            <a:fillRect/>
          </a:stretch>
        </p:blipFill>
        <p:spPr bwMode="auto">
          <a:xfrm>
            <a:off x="-32" y="5929330"/>
            <a:ext cx="1885950" cy="333375"/>
          </a:xfrm>
          <a:prstGeom prst="rect">
            <a:avLst/>
          </a:prstGeom>
          <a:noFill/>
          <a:ln w="9525">
            <a:noFill/>
            <a:miter lim="800000"/>
            <a:headEnd/>
            <a:tailEnd/>
          </a:ln>
        </p:spPr>
      </p:pic>
      <p:pic>
        <p:nvPicPr>
          <p:cNvPr id="8" name="Picture 5"/>
          <p:cNvPicPr>
            <a:picLocks noChangeAspect="1" noChangeArrowheads="1"/>
          </p:cNvPicPr>
          <p:nvPr/>
        </p:nvPicPr>
        <p:blipFill>
          <a:blip r:embed="rId4" cstate="print"/>
          <a:srcRect/>
          <a:stretch>
            <a:fillRect/>
          </a:stretch>
        </p:blipFill>
        <p:spPr bwMode="auto">
          <a:xfrm>
            <a:off x="6667532" y="1276338"/>
            <a:ext cx="2476500" cy="438150"/>
          </a:xfrm>
          <a:prstGeom prst="rect">
            <a:avLst/>
          </a:prstGeom>
          <a:noFill/>
          <a:ln w="9525">
            <a:noFill/>
            <a:miter lim="800000"/>
            <a:headEnd/>
            <a:tailEnd/>
          </a:ln>
        </p:spPr>
      </p:pic>
      <p:pic>
        <p:nvPicPr>
          <p:cNvPr id="9" name="Picture 2"/>
          <p:cNvPicPr>
            <a:picLocks noChangeAspect="1" noChangeArrowheads="1"/>
          </p:cNvPicPr>
          <p:nvPr/>
        </p:nvPicPr>
        <p:blipFill>
          <a:blip r:embed="rId5" cstate="print"/>
          <a:srcRect l="781" t="-18293" r="89063"/>
          <a:stretch>
            <a:fillRect/>
          </a:stretch>
        </p:blipFill>
        <p:spPr bwMode="auto">
          <a:xfrm>
            <a:off x="-71470" y="1609715"/>
            <a:ext cx="857256" cy="426427"/>
          </a:xfrm>
          <a:prstGeom prst="rect">
            <a:avLst/>
          </a:prstGeom>
          <a:noFill/>
          <a:ln w="9525">
            <a:noFill/>
            <a:miter lim="800000"/>
            <a:headEnd/>
            <a:tailEnd/>
          </a:ln>
        </p:spPr>
      </p:pic>
      <p:sp>
        <p:nvSpPr>
          <p:cNvPr id="10" name="CasellaDiTesto 9"/>
          <p:cNvSpPr txBox="1"/>
          <p:nvPr/>
        </p:nvSpPr>
        <p:spPr>
          <a:xfrm>
            <a:off x="1500166" y="1630908"/>
            <a:ext cx="877131" cy="369332"/>
          </a:xfrm>
          <a:prstGeom prst="rect">
            <a:avLst/>
          </a:prstGeom>
          <a:solidFill>
            <a:schemeClr val="bg1"/>
          </a:solidFill>
        </p:spPr>
        <p:txBody>
          <a:bodyPr wrap="square" rtlCol="0">
            <a:spAutoFit/>
          </a:bodyPr>
          <a:lstStyle/>
          <a:p>
            <a:r>
              <a:rPr lang="it-IT" dirty="0" smtClean="0"/>
              <a:t>            </a:t>
            </a:r>
            <a:endParaRPr lang="it-IT"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68100" y="71414"/>
            <a:ext cx="3696846" cy="584775"/>
          </a:xfrm>
          <a:prstGeom prst="rect">
            <a:avLst/>
          </a:prstGeom>
          <a:solidFill>
            <a:srgbClr val="FF0000"/>
          </a:solidFill>
        </p:spPr>
        <p:txBody>
          <a:bodyPr wrap="none" rtlCol="0">
            <a:spAutoFit/>
          </a:bodyPr>
          <a:lstStyle/>
          <a:p>
            <a:pPr algn="ctr"/>
            <a:r>
              <a:rPr lang="it-IT" sz="3200" b="1" dirty="0" smtClean="0">
                <a:solidFill>
                  <a:schemeClr val="bg1"/>
                </a:solidFill>
                <a:latin typeface="Comic Sans MS" pitchFamily="66" charset="0"/>
              </a:rPr>
              <a:t>Dei </a:t>
            </a:r>
            <a:r>
              <a:rPr lang="it-IT" sz="3200" b="1" dirty="0" err="1" smtClean="0">
                <a:solidFill>
                  <a:schemeClr val="bg1"/>
                </a:solidFill>
                <a:latin typeface="Comic Sans MS" pitchFamily="66" charset="0"/>
              </a:rPr>
              <a:t>concorsi…………</a:t>
            </a:r>
            <a:endParaRPr lang="it-IT" sz="3200" b="1" dirty="0" smtClean="0">
              <a:solidFill>
                <a:schemeClr val="bg1"/>
              </a:solidFill>
              <a:latin typeface="Comic Sans MS" pitchFamily="66" charset="0"/>
            </a:endParaRPr>
          </a:p>
        </p:txBody>
      </p:sp>
      <p:pic>
        <p:nvPicPr>
          <p:cNvPr id="125954" name="Picture 2"/>
          <p:cNvPicPr>
            <a:picLocks noChangeAspect="1" noChangeArrowheads="1"/>
          </p:cNvPicPr>
          <p:nvPr/>
        </p:nvPicPr>
        <p:blipFill>
          <a:blip r:embed="rId2" cstate="print"/>
          <a:srcRect/>
          <a:stretch>
            <a:fillRect/>
          </a:stretch>
        </p:blipFill>
        <p:spPr bwMode="auto">
          <a:xfrm>
            <a:off x="-32" y="1142984"/>
            <a:ext cx="9072594" cy="1343025"/>
          </a:xfrm>
          <a:prstGeom prst="rect">
            <a:avLst/>
          </a:prstGeom>
          <a:noFill/>
          <a:ln w="9525">
            <a:noFill/>
            <a:miter lim="800000"/>
            <a:headEnd/>
            <a:tailEnd/>
          </a:ln>
        </p:spPr>
      </p:pic>
      <p:sp>
        <p:nvSpPr>
          <p:cNvPr id="4" name="CasellaDiTesto 3"/>
          <p:cNvSpPr txBox="1"/>
          <p:nvPr/>
        </p:nvSpPr>
        <p:spPr>
          <a:xfrm>
            <a:off x="0" y="1142984"/>
            <a:ext cx="1785918" cy="369332"/>
          </a:xfrm>
          <a:prstGeom prst="rect">
            <a:avLst/>
          </a:prstGeom>
          <a:solidFill>
            <a:schemeClr val="bg1"/>
          </a:solidFill>
        </p:spPr>
        <p:txBody>
          <a:bodyPr wrap="square" rtlCol="0">
            <a:spAutoFit/>
          </a:bodyPr>
          <a:lstStyle/>
          <a:p>
            <a:r>
              <a:rPr lang="it-IT" dirty="0" smtClean="0"/>
              <a:t>            </a:t>
            </a:r>
            <a:endParaRPr lang="it-IT"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689054" y="1357298"/>
            <a:ext cx="5883342" cy="4154984"/>
          </a:xfrm>
          <a:prstGeom prst="rect">
            <a:avLst/>
          </a:prstGeom>
          <a:solidFill>
            <a:srgbClr val="00B0F0"/>
          </a:solidFill>
        </p:spPr>
        <p:txBody>
          <a:bodyPr wrap="none" rtlCol="0">
            <a:spAutoFit/>
          </a:bodyPr>
          <a:lstStyle/>
          <a:p>
            <a:pPr algn="ctr"/>
            <a:r>
              <a:rPr lang="it-IT" sz="4400" dirty="0" smtClean="0">
                <a:solidFill>
                  <a:schemeClr val="bg1"/>
                </a:solidFill>
                <a:latin typeface="Comic Sans MS" pitchFamily="66" charset="0"/>
              </a:rPr>
              <a:t>La stagione genovese</a:t>
            </a:r>
          </a:p>
          <a:p>
            <a:pPr algn="ctr"/>
            <a:r>
              <a:rPr lang="it-IT" sz="4400" dirty="0" smtClean="0">
                <a:solidFill>
                  <a:schemeClr val="bg1"/>
                </a:solidFill>
                <a:latin typeface="Comic Sans MS" pitchFamily="66" charset="0"/>
              </a:rPr>
              <a:t>fu anzitutto</a:t>
            </a:r>
          </a:p>
          <a:p>
            <a:pPr algn="ctr"/>
            <a:r>
              <a:rPr lang="it-IT" sz="4400" dirty="0" smtClean="0">
                <a:solidFill>
                  <a:schemeClr val="bg1"/>
                </a:solidFill>
                <a:latin typeface="Comic Sans MS" pitchFamily="66" charset="0"/>
              </a:rPr>
              <a:t> </a:t>
            </a:r>
          </a:p>
          <a:p>
            <a:pPr algn="ctr"/>
            <a:r>
              <a:rPr lang="it-IT" sz="4400" dirty="0" smtClean="0">
                <a:solidFill>
                  <a:schemeClr val="bg1"/>
                </a:solidFill>
                <a:latin typeface="Comic Sans MS" pitchFamily="66" charset="0"/>
              </a:rPr>
              <a:t>la stagione   </a:t>
            </a:r>
          </a:p>
          <a:p>
            <a:pPr algn="ctr"/>
            <a:r>
              <a:rPr lang="it-IT" sz="4400" dirty="0" smtClean="0">
                <a:solidFill>
                  <a:schemeClr val="bg1"/>
                </a:solidFill>
                <a:latin typeface="Comic Sans MS" pitchFamily="66" charset="0"/>
              </a:rPr>
              <a:t>in cui Marchi formò</a:t>
            </a:r>
          </a:p>
          <a:p>
            <a:pPr algn="ctr"/>
            <a:r>
              <a:rPr lang="it-IT" sz="4400" dirty="0" smtClean="0">
                <a:solidFill>
                  <a:schemeClr val="bg1"/>
                </a:solidFill>
                <a:latin typeface="Comic Sans MS" pitchFamily="66" charset="0"/>
              </a:rPr>
              <a:t>la Sua ‘squadra’</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Rectangle 1030"/>
          <p:cNvSpPr>
            <a:spLocks noChangeArrowheads="1"/>
          </p:cNvSpPr>
          <p:nvPr/>
        </p:nvSpPr>
        <p:spPr bwMode="auto">
          <a:xfrm>
            <a:off x="1562120" y="142852"/>
            <a:ext cx="5867400" cy="954107"/>
          </a:xfrm>
          <a:prstGeom prst="rect">
            <a:avLst/>
          </a:prstGeom>
          <a:solidFill>
            <a:srgbClr val="00B0F0"/>
          </a:solidFill>
          <a:ln w="9525">
            <a:noFill/>
            <a:miter lim="800000"/>
            <a:headEnd/>
            <a:tailEnd/>
          </a:ln>
          <a:effectLst/>
        </p:spPr>
        <p:txBody>
          <a:bodyPr>
            <a:spAutoFit/>
          </a:bodyPr>
          <a:lstStyle/>
          <a:p>
            <a:pPr algn="ctr"/>
            <a:r>
              <a:rPr lang="it-IT" sz="2800" b="1" dirty="0" smtClean="0">
                <a:solidFill>
                  <a:schemeClr val="bg1"/>
                </a:solidFill>
                <a:latin typeface="Comic Sans MS" pitchFamily="66" charset="0"/>
              </a:rPr>
              <a:t>La squadra dell’Idraulica Genovese</a:t>
            </a:r>
            <a:endParaRPr lang="it-IT" sz="2800" b="1" dirty="0">
              <a:solidFill>
                <a:schemeClr val="bg1"/>
              </a:solidFill>
              <a:latin typeface="Comic Sans MS" pitchFamily="66" charset="0"/>
            </a:endParaRPr>
          </a:p>
        </p:txBody>
      </p:sp>
      <p:pic>
        <p:nvPicPr>
          <p:cNvPr id="20487" name="Picture 1031" descr="C:\Users\Miki\Marchi_laudatio\italia1982.jpg"/>
          <p:cNvPicPr>
            <a:picLocks noChangeAspect="1" noChangeArrowheads="1"/>
          </p:cNvPicPr>
          <p:nvPr/>
        </p:nvPicPr>
        <p:blipFill>
          <a:blip r:embed="rId2" cstate="print"/>
          <a:srcRect/>
          <a:stretch>
            <a:fillRect/>
          </a:stretch>
        </p:blipFill>
        <p:spPr bwMode="auto">
          <a:xfrm>
            <a:off x="1066800" y="1582749"/>
            <a:ext cx="7434290" cy="4775209"/>
          </a:xfrm>
          <a:prstGeom prst="rect">
            <a:avLst/>
          </a:prstGeo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1027" descr="C:\Users\Miki\Marchi_laudatio\storica.gif"/>
          <p:cNvPicPr>
            <a:picLocks noChangeAspect="1" noChangeArrowheads="1"/>
          </p:cNvPicPr>
          <p:nvPr/>
        </p:nvPicPr>
        <p:blipFill>
          <a:blip r:embed="rId2" cstate="print"/>
          <a:srcRect r="9316" b="9877"/>
          <a:stretch>
            <a:fillRect/>
          </a:stretch>
        </p:blipFill>
        <p:spPr bwMode="auto">
          <a:xfrm>
            <a:off x="80212" y="1285884"/>
            <a:ext cx="7706498" cy="5357826"/>
          </a:xfrm>
          <a:prstGeom prst="rect">
            <a:avLst/>
          </a:prstGeom>
          <a:noFill/>
          <a:ln w="9525">
            <a:noFill/>
            <a:miter lim="800000"/>
            <a:headEnd/>
            <a:tailEnd/>
          </a:ln>
        </p:spPr>
      </p:pic>
      <p:sp>
        <p:nvSpPr>
          <p:cNvPr id="8197" name="Rectangle 1029"/>
          <p:cNvSpPr>
            <a:spLocks noChangeArrowheads="1"/>
          </p:cNvSpPr>
          <p:nvPr/>
        </p:nvSpPr>
        <p:spPr bwMode="auto">
          <a:xfrm>
            <a:off x="1676400" y="457200"/>
            <a:ext cx="5867400" cy="457200"/>
          </a:xfrm>
          <a:prstGeom prst="rect">
            <a:avLst/>
          </a:prstGeom>
          <a:noFill/>
          <a:ln w="9525">
            <a:noFill/>
            <a:miter lim="800000"/>
            <a:headEnd/>
            <a:tailEnd/>
          </a:ln>
          <a:effectLst/>
        </p:spPr>
        <p:txBody>
          <a:bodyPr>
            <a:spAutoFit/>
          </a:bodyPr>
          <a:lstStyle/>
          <a:p>
            <a:pPr algn="ctr"/>
            <a:r>
              <a:rPr lang="it-IT" dirty="0"/>
              <a:t>Formazione di Idraulica</a:t>
            </a:r>
          </a:p>
        </p:txBody>
      </p:sp>
      <p:sp>
        <p:nvSpPr>
          <p:cNvPr id="8198" name="Rectangle 1030"/>
          <p:cNvSpPr>
            <a:spLocks noChangeArrowheads="1"/>
          </p:cNvSpPr>
          <p:nvPr/>
        </p:nvSpPr>
        <p:spPr bwMode="auto">
          <a:xfrm>
            <a:off x="7715272" y="2800175"/>
            <a:ext cx="1428760" cy="1200329"/>
          </a:xfrm>
          <a:prstGeom prst="rect">
            <a:avLst/>
          </a:prstGeom>
          <a:noFill/>
          <a:ln w="9525">
            <a:noFill/>
            <a:miter lim="800000"/>
            <a:headEnd/>
            <a:tailEnd/>
          </a:ln>
          <a:effectLst/>
        </p:spPr>
        <p:txBody>
          <a:bodyPr wrap="square">
            <a:spAutoFit/>
          </a:bodyPr>
          <a:lstStyle/>
          <a:p>
            <a:pPr algn="ctr"/>
            <a:r>
              <a:rPr lang="it-IT" sz="2400" dirty="0" smtClean="0">
                <a:latin typeface="Comic Sans MS" pitchFamily="66" charset="0"/>
              </a:rPr>
              <a:t>17</a:t>
            </a:r>
          </a:p>
          <a:p>
            <a:pPr algn="ctr"/>
            <a:r>
              <a:rPr lang="it-IT" sz="2400" dirty="0" smtClean="0">
                <a:latin typeface="Comic Sans MS" pitchFamily="66" charset="0"/>
              </a:rPr>
              <a:t> Giugno</a:t>
            </a:r>
          </a:p>
          <a:p>
            <a:pPr algn="ctr"/>
            <a:r>
              <a:rPr lang="it-IT" sz="2400" dirty="0" smtClean="0">
                <a:latin typeface="Comic Sans MS" pitchFamily="66" charset="0"/>
              </a:rPr>
              <a:t> </a:t>
            </a:r>
            <a:r>
              <a:rPr lang="it-IT" sz="2400" dirty="0">
                <a:latin typeface="Comic Sans MS" pitchFamily="66" charset="0"/>
              </a:rPr>
              <a:t>1968</a:t>
            </a:r>
          </a:p>
        </p:txBody>
      </p:sp>
      <p:sp>
        <p:nvSpPr>
          <p:cNvPr id="5" name="Rectangle 1030"/>
          <p:cNvSpPr>
            <a:spLocks noChangeArrowheads="1"/>
          </p:cNvSpPr>
          <p:nvPr/>
        </p:nvSpPr>
        <p:spPr bwMode="auto">
          <a:xfrm>
            <a:off x="1562120" y="46001"/>
            <a:ext cx="5867400" cy="954107"/>
          </a:xfrm>
          <a:prstGeom prst="rect">
            <a:avLst/>
          </a:prstGeom>
          <a:solidFill>
            <a:srgbClr val="00B0F0"/>
          </a:solidFill>
          <a:ln w="9525">
            <a:noFill/>
            <a:miter lim="800000"/>
            <a:headEnd/>
            <a:tailEnd/>
          </a:ln>
          <a:effectLst/>
        </p:spPr>
        <p:txBody>
          <a:bodyPr>
            <a:spAutoFit/>
          </a:bodyPr>
          <a:lstStyle/>
          <a:p>
            <a:pPr algn="ctr"/>
            <a:r>
              <a:rPr lang="it-IT" sz="2800" b="1" dirty="0" smtClean="0">
                <a:solidFill>
                  <a:schemeClr val="bg1"/>
                </a:solidFill>
                <a:latin typeface="Comic Sans MS" pitchFamily="66" charset="0"/>
              </a:rPr>
              <a:t>La squadra dell’Idraulica Genovese</a:t>
            </a:r>
            <a:endParaRPr lang="it-IT" sz="2800" b="1"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graphicFrame>
        <p:nvGraphicFramePr>
          <p:cNvPr id="6145" name="Object 1"/>
          <p:cNvGraphicFramePr>
            <a:graphicFrameLocks noChangeAspect="1"/>
          </p:cNvGraphicFramePr>
          <p:nvPr/>
        </p:nvGraphicFramePr>
        <p:xfrm>
          <a:off x="4557712" y="3286124"/>
          <a:ext cx="2085989" cy="571504"/>
        </p:xfrm>
        <a:graphic>
          <a:graphicData uri="http://schemas.openxmlformats.org/presentationml/2006/ole">
            <p:oleObj spid="_x0000_s6145" name="Equazione" r:id="rId4" imgW="698500" imgH="190500" progId="Equation.3">
              <p:embed/>
            </p:oleObj>
          </a:graphicData>
        </a:graphic>
      </p:graphicFrame>
      <p:sp>
        <p:nvSpPr>
          <p:cNvPr id="6147" name="Rectangle 3"/>
          <p:cNvSpPr>
            <a:spLocks noChangeArrowheads="1"/>
          </p:cNvSpPr>
          <p:nvPr/>
        </p:nvSpPr>
        <p:spPr bwMode="auto">
          <a:xfrm>
            <a:off x="0" y="1905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it-IT" sz="800" b="0" i="0" u="none" strike="noStrike" cap="none" normalizeH="0" baseline="0" smtClean="0">
                <a:ln>
                  <a:noFill/>
                </a:ln>
                <a:solidFill>
                  <a:schemeClr val="tx1"/>
                </a:solidFill>
                <a:effectLst/>
                <a:latin typeface="Arial" pitchFamily="34" charset="0"/>
                <a:cs typeface="Arial" pitchFamily="34" charset="0"/>
              </a:rPr>
              <a:t> </a:t>
            </a:r>
            <a:endParaRPr kumimoji="0" lang="it-IT" sz="1800" b="0" i="0" u="none" strike="noStrike" cap="none" normalizeH="0" baseline="0" smtClean="0">
              <a:ln>
                <a:noFill/>
              </a:ln>
              <a:solidFill>
                <a:schemeClr val="tx1"/>
              </a:solidFill>
              <a:effectLst/>
              <a:latin typeface="Arial" pitchFamily="34" charset="0"/>
              <a:cs typeface="Arial" pitchFamily="34" charset="0"/>
            </a:endParaRPr>
          </a:p>
        </p:txBody>
      </p:sp>
      <p:sp>
        <p:nvSpPr>
          <p:cNvPr id="10" name="CasellaDiTesto 9"/>
          <p:cNvSpPr txBox="1"/>
          <p:nvPr/>
        </p:nvSpPr>
        <p:spPr>
          <a:xfrm>
            <a:off x="2500298" y="4500570"/>
            <a:ext cx="6175088" cy="523220"/>
          </a:xfrm>
          <a:prstGeom prst="rect">
            <a:avLst/>
          </a:prstGeom>
          <a:noFill/>
        </p:spPr>
        <p:txBody>
          <a:bodyPr wrap="none" rtlCol="0">
            <a:spAutoFit/>
          </a:bodyPr>
          <a:lstStyle/>
          <a:p>
            <a:r>
              <a:rPr lang="it-IT" sz="2800" dirty="0" smtClean="0">
                <a:solidFill>
                  <a:srgbClr val="FF0000"/>
                </a:solidFill>
                <a:latin typeface="Comic Sans MS" pitchFamily="66" charset="0"/>
              </a:rPr>
              <a:t>(La legge di </a:t>
            </a:r>
            <a:r>
              <a:rPr lang="it-IT" sz="2800" dirty="0" err="1" smtClean="0">
                <a:solidFill>
                  <a:srgbClr val="FF0000"/>
                </a:solidFill>
                <a:latin typeface="Comic Sans MS" pitchFamily="66" charset="0"/>
              </a:rPr>
              <a:t>O’Brien-Jarret-Marchi</a:t>
            </a:r>
            <a:r>
              <a:rPr lang="it-IT" sz="2800" dirty="0" smtClean="0">
                <a:solidFill>
                  <a:srgbClr val="FF0000"/>
                </a:solidFill>
                <a:latin typeface="Comic Sans MS" pitchFamily="66" charset="0"/>
              </a:rPr>
              <a:t>)</a:t>
            </a:r>
            <a:endParaRPr lang="it-IT" sz="2800" dirty="0">
              <a:solidFill>
                <a:srgbClr val="FF0000"/>
              </a:solidFill>
              <a:latin typeface="Comic Sans MS" pitchFamily="66" charset="0"/>
            </a:endParaRPr>
          </a:p>
        </p:txBody>
      </p:sp>
      <p:sp>
        <p:nvSpPr>
          <p:cNvPr id="7" name="Rettangolo 6"/>
          <p:cNvSpPr/>
          <p:nvPr/>
        </p:nvSpPr>
        <p:spPr>
          <a:xfrm>
            <a:off x="2357422" y="357166"/>
            <a:ext cx="4572000" cy="1754326"/>
          </a:xfrm>
          <a:prstGeom prst="rect">
            <a:avLst/>
          </a:prstGeom>
          <a:solidFill>
            <a:schemeClr val="tx2">
              <a:lumMod val="60000"/>
              <a:lumOff val="40000"/>
            </a:schemeClr>
          </a:solidFill>
        </p:spPr>
        <p:txBody>
          <a:bodyPr>
            <a:spAutoFit/>
          </a:bodyPr>
          <a:lstStyle/>
          <a:p>
            <a:pPr algn="ctr"/>
            <a:r>
              <a:rPr lang="it-IT" b="1" dirty="0" smtClean="0">
                <a:solidFill>
                  <a:schemeClr val="bg1"/>
                </a:solidFill>
                <a:latin typeface="Comic Sans MS" pitchFamily="66" charset="0"/>
              </a:rPr>
              <a:t>In un’ottica tipica della Sua personalità, </a:t>
            </a:r>
          </a:p>
          <a:p>
            <a:pPr algn="ctr"/>
            <a:r>
              <a:rPr lang="it-IT" b="1" dirty="0" smtClean="0">
                <a:solidFill>
                  <a:schemeClr val="bg1"/>
                </a:solidFill>
                <a:latin typeface="Comic Sans MS" pitchFamily="66" charset="0"/>
              </a:rPr>
              <a:t>che ha sempre privilegiato</a:t>
            </a:r>
          </a:p>
          <a:p>
            <a:pPr algn="ctr"/>
            <a:r>
              <a:rPr lang="it-IT" b="1" dirty="0" smtClean="0">
                <a:solidFill>
                  <a:schemeClr val="bg1"/>
                </a:solidFill>
                <a:latin typeface="Comic Sans MS" pitchFamily="66" charset="0"/>
              </a:rPr>
              <a:t>l’</a:t>
            </a:r>
            <a:r>
              <a:rPr lang="it-IT" b="1" dirty="0" smtClean="0">
                <a:solidFill>
                  <a:srgbClr val="FFFF00"/>
                </a:solidFill>
                <a:latin typeface="Comic Sans MS" pitchFamily="66" charset="0"/>
              </a:rPr>
              <a:t>essenzialità</a:t>
            </a:r>
            <a:r>
              <a:rPr lang="it-IT" b="1" dirty="0" smtClean="0">
                <a:solidFill>
                  <a:schemeClr val="bg1"/>
                </a:solidFill>
                <a:latin typeface="Comic Sans MS" pitchFamily="66" charset="0"/>
              </a:rPr>
              <a:t> </a:t>
            </a:r>
            <a:r>
              <a:rPr lang="it-IT" b="1" dirty="0" smtClean="0">
                <a:solidFill>
                  <a:srgbClr val="FFFF00"/>
                </a:solidFill>
                <a:latin typeface="Comic Sans MS" pitchFamily="66" charset="0"/>
              </a:rPr>
              <a:t>dell’analisi</a:t>
            </a:r>
            <a:r>
              <a:rPr lang="it-IT" b="1" dirty="0" smtClean="0">
                <a:solidFill>
                  <a:schemeClr val="bg1"/>
                </a:solidFill>
                <a:latin typeface="Comic Sans MS" pitchFamily="66" charset="0"/>
              </a:rPr>
              <a:t>,</a:t>
            </a:r>
          </a:p>
          <a:p>
            <a:pPr algn="ctr"/>
            <a:r>
              <a:rPr lang="it-IT" b="1" dirty="0" smtClean="0">
                <a:solidFill>
                  <a:schemeClr val="bg1"/>
                </a:solidFill>
                <a:latin typeface="Comic Sans MS" pitchFamily="66" charset="0"/>
              </a:rPr>
              <a:t> rifuggendo da qualsiasi ridondanza formale.</a:t>
            </a:r>
            <a:endParaRPr lang="it-IT" b="1"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145"/>
                                        </p:tgtEl>
                                        <p:attrNameLst>
                                          <p:attrName>style.visibility</p:attrName>
                                        </p:attrNameLst>
                                      </p:cBhvr>
                                      <p:to>
                                        <p:strVal val="visible"/>
                                      </p:to>
                                    </p:set>
                                    <p:animEffect transition="in" filter="blinds(horizontal)">
                                      <p:cBhvr>
                                        <p:cTn id="7" dur="500"/>
                                        <p:tgtEl>
                                          <p:spTgt spid="614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linds(horizont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Miki\Marchi_laudatio\storica.gif"/>
          <p:cNvPicPr>
            <a:picLocks noChangeAspect="1" noChangeArrowheads="1"/>
          </p:cNvPicPr>
          <p:nvPr/>
        </p:nvPicPr>
        <p:blipFill>
          <a:blip r:embed="rId3" cstate="print">
            <a:lum bright="70000" contrast="-70000"/>
            <a:grayscl/>
          </a:blip>
          <a:srcRect/>
          <a:stretch>
            <a:fillRect/>
          </a:stretch>
        </p:blipFill>
        <p:spPr bwMode="auto">
          <a:xfrm>
            <a:off x="914400" y="1066800"/>
            <a:ext cx="7259638" cy="5078413"/>
          </a:xfrm>
          <a:prstGeom prst="rect">
            <a:avLst/>
          </a:prstGeom>
          <a:noFill/>
          <a:ln w="9525">
            <a:noFill/>
            <a:miter lim="800000"/>
            <a:headEnd/>
            <a:tailEnd/>
          </a:ln>
        </p:spPr>
      </p:pic>
      <p:grpSp>
        <p:nvGrpSpPr>
          <p:cNvPr id="2" name="Group 19"/>
          <p:cNvGrpSpPr>
            <a:grpSpLocks/>
          </p:cNvGrpSpPr>
          <p:nvPr/>
        </p:nvGrpSpPr>
        <p:grpSpPr bwMode="auto">
          <a:xfrm>
            <a:off x="2667000" y="1371600"/>
            <a:ext cx="1066800" cy="1981200"/>
            <a:chOff x="1680" y="864"/>
            <a:chExt cx="672" cy="1248"/>
          </a:xfrm>
        </p:grpSpPr>
        <p:pic>
          <p:nvPicPr>
            <p:cNvPr id="2052" name="Picture 4" descr="C:\Users\Miki\Marchi_laudatio\storica.gif"/>
            <p:cNvPicPr>
              <a:picLocks noChangeAspect="1" noChangeArrowheads="1"/>
            </p:cNvPicPr>
            <p:nvPr/>
          </p:nvPicPr>
          <p:blipFill>
            <a:blip r:embed="rId3" cstate="print"/>
            <a:srcRect l="25526" t="21149" r="62357" b="55821"/>
            <a:stretch>
              <a:fillRect/>
            </a:stretch>
          </p:blipFill>
          <p:spPr bwMode="auto">
            <a:xfrm>
              <a:off x="1728" y="1375"/>
              <a:ext cx="553" cy="737"/>
            </a:xfrm>
            <a:prstGeom prst="rect">
              <a:avLst/>
            </a:prstGeom>
            <a:noFill/>
          </p:spPr>
        </p:pic>
        <p:sp>
          <p:nvSpPr>
            <p:cNvPr id="2054" name="Text Box 6"/>
            <p:cNvSpPr txBox="1">
              <a:spLocks noChangeArrowheads="1"/>
            </p:cNvSpPr>
            <p:nvPr/>
          </p:nvSpPr>
          <p:spPr bwMode="auto">
            <a:xfrm flipH="1">
              <a:off x="1680" y="864"/>
              <a:ext cx="672" cy="336"/>
            </a:xfrm>
            <a:prstGeom prst="rect">
              <a:avLst/>
            </a:prstGeom>
            <a:noFill/>
            <a:ln w="9525">
              <a:noFill/>
              <a:miter lim="800000"/>
              <a:headEnd/>
              <a:tailEnd/>
            </a:ln>
            <a:effectLst/>
          </p:spPr>
          <p:txBody>
            <a:bodyPr>
              <a:spAutoFit/>
            </a:bodyPr>
            <a:lstStyle/>
            <a:p>
              <a:pPr>
                <a:lnSpc>
                  <a:spcPct val="90000"/>
                </a:lnSpc>
                <a:spcBef>
                  <a:spcPct val="50000"/>
                </a:spcBef>
              </a:pPr>
              <a:r>
                <a:rPr lang="it-IT" sz="1600" b="1" dirty="0">
                  <a:latin typeface="Comic Sans MS" pitchFamily="66" charset="0"/>
                </a:rPr>
                <a:t>Ignazio Becchi</a:t>
              </a:r>
            </a:p>
          </p:txBody>
        </p:sp>
      </p:grpSp>
      <p:grpSp>
        <p:nvGrpSpPr>
          <p:cNvPr id="3" name="Group 20"/>
          <p:cNvGrpSpPr>
            <a:grpSpLocks/>
          </p:cNvGrpSpPr>
          <p:nvPr/>
        </p:nvGrpSpPr>
        <p:grpSpPr bwMode="auto">
          <a:xfrm>
            <a:off x="3429000" y="1371600"/>
            <a:ext cx="1066800" cy="1965325"/>
            <a:chOff x="2160" y="864"/>
            <a:chExt cx="672" cy="1238"/>
          </a:xfrm>
        </p:grpSpPr>
        <p:pic>
          <p:nvPicPr>
            <p:cNvPr id="2053" name="Picture 5" descr="C:\Users\Miki\Marchi_laudatio\storica.gif"/>
            <p:cNvPicPr>
              <a:picLocks noChangeAspect="1" noChangeArrowheads="1"/>
            </p:cNvPicPr>
            <p:nvPr/>
          </p:nvPicPr>
          <p:blipFill>
            <a:blip r:embed="rId3" cstate="print"/>
            <a:srcRect l="34924" t="17337" r="54292" b="55821"/>
            <a:stretch>
              <a:fillRect/>
            </a:stretch>
          </p:blipFill>
          <p:spPr bwMode="auto">
            <a:xfrm>
              <a:off x="2160" y="1248"/>
              <a:ext cx="490" cy="854"/>
            </a:xfrm>
            <a:prstGeom prst="rect">
              <a:avLst/>
            </a:prstGeom>
            <a:noFill/>
          </p:spPr>
        </p:pic>
        <p:sp>
          <p:nvSpPr>
            <p:cNvPr id="2055" name="Text Box 7"/>
            <p:cNvSpPr txBox="1">
              <a:spLocks noChangeArrowheads="1"/>
            </p:cNvSpPr>
            <p:nvPr/>
          </p:nvSpPr>
          <p:spPr bwMode="auto">
            <a:xfrm flipH="1">
              <a:off x="2160" y="864"/>
              <a:ext cx="672" cy="336"/>
            </a:xfrm>
            <a:prstGeom prst="rect">
              <a:avLst/>
            </a:prstGeom>
            <a:noFill/>
            <a:ln w="9525">
              <a:noFill/>
              <a:miter lim="800000"/>
              <a:headEnd/>
              <a:tailEnd/>
            </a:ln>
            <a:effectLst/>
          </p:spPr>
          <p:txBody>
            <a:bodyPr>
              <a:spAutoFit/>
            </a:bodyPr>
            <a:lstStyle/>
            <a:p>
              <a:pPr>
                <a:lnSpc>
                  <a:spcPct val="90000"/>
                </a:lnSpc>
                <a:spcBef>
                  <a:spcPct val="50000"/>
                </a:spcBef>
              </a:pPr>
              <a:r>
                <a:rPr lang="it-IT" sz="1600" b="1">
                  <a:latin typeface="Comic Sans MS" pitchFamily="66" charset="0"/>
                </a:rPr>
                <a:t>Sandro Stura</a:t>
              </a:r>
            </a:p>
          </p:txBody>
        </p:sp>
      </p:grpSp>
      <p:grpSp>
        <p:nvGrpSpPr>
          <p:cNvPr id="4" name="Group 21"/>
          <p:cNvGrpSpPr>
            <a:grpSpLocks/>
          </p:cNvGrpSpPr>
          <p:nvPr/>
        </p:nvGrpSpPr>
        <p:grpSpPr bwMode="auto">
          <a:xfrm>
            <a:off x="4098925" y="1371600"/>
            <a:ext cx="1158875" cy="1852613"/>
            <a:chOff x="2582" y="864"/>
            <a:chExt cx="730" cy="1167"/>
          </a:xfrm>
        </p:grpSpPr>
        <p:pic>
          <p:nvPicPr>
            <p:cNvPr id="2056" name="Picture 8" descr="C:\Users\Miki\Marchi_laudatio\storica.gif"/>
            <p:cNvPicPr>
              <a:picLocks noChangeAspect="1" noChangeArrowheads="1"/>
            </p:cNvPicPr>
            <p:nvPr/>
          </p:nvPicPr>
          <p:blipFill>
            <a:blip r:embed="rId3" cstate="print"/>
            <a:srcRect l="44386" t="19243" r="44894" b="57727"/>
            <a:stretch>
              <a:fillRect/>
            </a:stretch>
          </p:blipFill>
          <p:spPr bwMode="auto">
            <a:xfrm>
              <a:off x="2582" y="1296"/>
              <a:ext cx="490" cy="735"/>
            </a:xfrm>
            <a:prstGeom prst="rect">
              <a:avLst/>
            </a:prstGeom>
            <a:noFill/>
          </p:spPr>
        </p:pic>
        <p:sp>
          <p:nvSpPr>
            <p:cNvPr id="2057" name="Text Box 9"/>
            <p:cNvSpPr txBox="1">
              <a:spLocks noChangeArrowheads="1"/>
            </p:cNvSpPr>
            <p:nvPr/>
          </p:nvSpPr>
          <p:spPr bwMode="auto">
            <a:xfrm flipH="1">
              <a:off x="2640" y="864"/>
              <a:ext cx="672" cy="336"/>
            </a:xfrm>
            <a:prstGeom prst="rect">
              <a:avLst/>
            </a:prstGeom>
            <a:noFill/>
            <a:ln w="9525">
              <a:noFill/>
              <a:miter lim="800000"/>
              <a:headEnd/>
              <a:tailEnd/>
            </a:ln>
            <a:effectLst/>
          </p:spPr>
          <p:txBody>
            <a:bodyPr>
              <a:spAutoFit/>
            </a:bodyPr>
            <a:lstStyle/>
            <a:p>
              <a:pPr>
                <a:lnSpc>
                  <a:spcPct val="90000"/>
                </a:lnSpc>
                <a:spcBef>
                  <a:spcPct val="50000"/>
                </a:spcBef>
              </a:pPr>
              <a:r>
                <a:rPr lang="it-IT" sz="1600" b="1">
                  <a:latin typeface="Comic Sans MS" pitchFamily="66" charset="0"/>
                </a:rPr>
                <a:t>Franco Siccardi</a:t>
              </a:r>
            </a:p>
          </p:txBody>
        </p:sp>
      </p:grpSp>
      <p:grpSp>
        <p:nvGrpSpPr>
          <p:cNvPr id="5" name="Group 22"/>
          <p:cNvGrpSpPr>
            <a:grpSpLocks/>
          </p:cNvGrpSpPr>
          <p:nvPr/>
        </p:nvGrpSpPr>
        <p:grpSpPr bwMode="auto">
          <a:xfrm>
            <a:off x="1573213" y="3124200"/>
            <a:ext cx="1322387" cy="2743200"/>
            <a:chOff x="991" y="1968"/>
            <a:chExt cx="833" cy="1728"/>
          </a:xfrm>
        </p:grpSpPr>
        <p:pic>
          <p:nvPicPr>
            <p:cNvPr id="2058" name="Picture 10" descr="C:\Users\Miki\Marchi_laudatio\storica.gif"/>
            <p:cNvPicPr>
              <a:picLocks noChangeAspect="1" noChangeArrowheads="1"/>
            </p:cNvPicPr>
            <p:nvPr/>
          </p:nvPicPr>
          <p:blipFill>
            <a:blip r:embed="rId3" cstate="print"/>
            <a:srcRect l="9398" t="40392" r="74486" b="21239"/>
            <a:stretch>
              <a:fillRect/>
            </a:stretch>
          </p:blipFill>
          <p:spPr bwMode="auto">
            <a:xfrm>
              <a:off x="991" y="1968"/>
              <a:ext cx="737" cy="1228"/>
            </a:xfrm>
            <a:prstGeom prst="rect">
              <a:avLst/>
            </a:prstGeom>
            <a:noFill/>
            <a:ln w="9525">
              <a:noFill/>
              <a:miter lim="800000"/>
              <a:headEnd/>
              <a:tailEnd/>
            </a:ln>
          </p:spPr>
        </p:pic>
        <p:sp>
          <p:nvSpPr>
            <p:cNvPr id="2059" name="Text Box 11"/>
            <p:cNvSpPr txBox="1">
              <a:spLocks noChangeArrowheads="1"/>
            </p:cNvSpPr>
            <p:nvPr/>
          </p:nvSpPr>
          <p:spPr bwMode="auto">
            <a:xfrm flipH="1">
              <a:off x="1152" y="3360"/>
              <a:ext cx="672" cy="336"/>
            </a:xfrm>
            <a:prstGeom prst="rect">
              <a:avLst/>
            </a:prstGeom>
            <a:noFill/>
            <a:ln w="9525">
              <a:noFill/>
              <a:miter lim="800000"/>
              <a:headEnd/>
              <a:tailEnd/>
            </a:ln>
            <a:effectLst/>
          </p:spPr>
          <p:txBody>
            <a:bodyPr>
              <a:spAutoFit/>
            </a:bodyPr>
            <a:lstStyle/>
            <a:p>
              <a:pPr>
                <a:lnSpc>
                  <a:spcPct val="90000"/>
                </a:lnSpc>
                <a:spcBef>
                  <a:spcPct val="50000"/>
                </a:spcBef>
              </a:pPr>
              <a:r>
                <a:rPr lang="it-IT" sz="1600" b="1">
                  <a:latin typeface="Comic Sans MS" pitchFamily="66" charset="0"/>
                </a:rPr>
                <a:t>Giulio Scarsi</a:t>
              </a:r>
            </a:p>
          </p:txBody>
        </p:sp>
      </p:grpSp>
      <p:grpSp>
        <p:nvGrpSpPr>
          <p:cNvPr id="6" name="Group 23"/>
          <p:cNvGrpSpPr>
            <a:grpSpLocks/>
          </p:cNvGrpSpPr>
          <p:nvPr/>
        </p:nvGrpSpPr>
        <p:grpSpPr bwMode="auto">
          <a:xfrm>
            <a:off x="2619375" y="3338513"/>
            <a:ext cx="1343025" cy="2528887"/>
            <a:chOff x="1650" y="2103"/>
            <a:chExt cx="846" cy="1593"/>
          </a:xfrm>
        </p:grpSpPr>
        <p:pic>
          <p:nvPicPr>
            <p:cNvPr id="2060" name="Picture 12" descr="C:\Users\Miki\Marchi_laudatio\storica.gif"/>
            <p:cNvPicPr>
              <a:picLocks noChangeAspect="1" noChangeArrowheads="1"/>
            </p:cNvPicPr>
            <p:nvPr/>
          </p:nvPicPr>
          <p:blipFill>
            <a:blip r:embed="rId3" cstate="print"/>
            <a:srcRect l="23367" t="44295" r="59119" b="19243"/>
            <a:stretch>
              <a:fillRect/>
            </a:stretch>
          </p:blipFill>
          <p:spPr bwMode="auto">
            <a:xfrm>
              <a:off x="1650" y="2103"/>
              <a:ext cx="798" cy="1161"/>
            </a:xfrm>
            <a:prstGeom prst="rect">
              <a:avLst/>
            </a:prstGeom>
            <a:noFill/>
          </p:spPr>
        </p:pic>
        <p:sp>
          <p:nvSpPr>
            <p:cNvPr id="2061" name="Text Box 13"/>
            <p:cNvSpPr txBox="1">
              <a:spLocks noChangeArrowheads="1"/>
            </p:cNvSpPr>
            <p:nvPr/>
          </p:nvSpPr>
          <p:spPr bwMode="auto">
            <a:xfrm flipH="1">
              <a:off x="1824" y="3360"/>
              <a:ext cx="672" cy="336"/>
            </a:xfrm>
            <a:prstGeom prst="rect">
              <a:avLst/>
            </a:prstGeom>
            <a:noFill/>
            <a:ln w="9525">
              <a:noFill/>
              <a:miter lim="800000"/>
              <a:headEnd/>
              <a:tailEnd/>
            </a:ln>
            <a:effectLst/>
          </p:spPr>
          <p:txBody>
            <a:bodyPr>
              <a:spAutoFit/>
            </a:bodyPr>
            <a:lstStyle/>
            <a:p>
              <a:pPr>
                <a:lnSpc>
                  <a:spcPct val="90000"/>
                </a:lnSpc>
                <a:spcBef>
                  <a:spcPct val="50000"/>
                </a:spcBef>
              </a:pPr>
              <a:r>
                <a:rPr lang="it-IT" sz="1600" b="1">
                  <a:latin typeface="Comic Sans MS" pitchFamily="66" charset="0"/>
                </a:rPr>
                <a:t>Enrico Marchi</a:t>
              </a:r>
            </a:p>
          </p:txBody>
        </p:sp>
      </p:grpSp>
      <p:grpSp>
        <p:nvGrpSpPr>
          <p:cNvPr id="7" name="Group 24"/>
          <p:cNvGrpSpPr>
            <a:grpSpLocks/>
          </p:cNvGrpSpPr>
          <p:nvPr/>
        </p:nvGrpSpPr>
        <p:grpSpPr bwMode="auto">
          <a:xfrm>
            <a:off x="5497513" y="3286125"/>
            <a:ext cx="1131887" cy="2581275"/>
            <a:chOff x="3463" y="2070"/>
            <a:chExt cx="713" cy="1626"/>
          </a:xfrm>
        </p:grpSpPr>
        <p:pic>
          <p:nvPicPr>
            <p:cNvPr id="2062" name="Picture 14" descr="C:\Users\Miki\Marchi_laudatio\storica.gif"/>
            <p:cNvPicPr>
              <a:picLocks noChangeAspect="1" noChangeArrowheads="1"/>
            </p:cNvPicPr>
            <p:nvPr/>
          </p:nvPicPr>
          <p:blipFill>
            <a:blip r:embed="rId3" cstate="print"/>
            <a:srcRect l="63690" t="42387" r="22861" b="17337"/>
            <a:stretch>
              <a:fillRect/>
            </a:stretch>
          </p:blipFill>
          <p:spPr bwMode="auto">
            <a:xfrm>
              <a:off x="3463" y="2070"/>
              <a:ext cx="617" cy="1290"/>
            </a:xfrm>
            <a:prstGeom prst="rect">
              <a:avLst/>
            </a:prstGeom>
            <a:noFill/>
          </p:spPr>
        </p:pic>
        <p:sp>
          <p:nvSpPr>
            <p:cNvPr id="2064" name="Text Box 16"/>
            <p:cNvSpPr txBox="1">
              <a:spLocks noChangeArrowheads="1"/>
            </p:cNvSpPr>
            <p:nvPr/>
          </p:nvSpPr>
          <p:spPr bwMode="auto">
            <a:xfrm flipH="1">
              <a:off x="3504" y="3360"/>
              <a:ext cx="672" cy="336"/>
            </a:xfrm>
            <a:prstGeom prst="rect">
              <a:avLst/>
            </a:prstGeom>
            <a:noFill/>
            <a:ln w="9525">
              <a:noFill/>
              <a:miter lim="800000"/>
              <a:headEnd/>
              <a:tailEnd/>
            </a:ln>
            <a:effectLst/>
          </p:spPr>
          <p:txBody>
            <a:bodyPr>
              <a:spAutoFit/>
            </a:bodyPr>
            <a:lstStyle/>
            <a:p>
              <a:pPr>
                <a:lnSpc>
                  <a:spcPct val="90000"/>
                </a:lnSpc>
                <a:spcBef>
                  <a:spcPct val="50000"/>
                </a:spcBef>
              </a:pPr>
              <a:r>
                <a:rPr lang="it-IT" sz="1600" b="1">
                  <a:latin typeface="Comic Sans MS" pitchFamily="66" charset="0"/>
                </a:rPr>
                <a:t>Erminio Raiteri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subTnLst>
                                    <p:set>
                                      <p:cBhvr override="childStyle">
                                        <p:cTn dur="1" fill="hold" display="0" masterRel="nextClick" afterEffect="1"/>
                                        <p:tgtEl>
                                          <p:spTgt spid="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3"/>
                                        </p:tgtEl>
                                        <p:attrNameLst>
                                          <p:attrName>style.visibility</p:attrName>
                                        </p:attrNameLst>
                                      </p:cBhvr>
                                      <p:to>
                                        <p:strVal val="visible"/>
                                      </p:to>
                                    </p:set>
                                  </p:childTnLst>
                                  <p:subTnLst>
                                    <p:set>
                                      <p:cBhvr override="childStyle">
                                        <p:cTn dur="1" fill="hold" display="0" masterRel="nextClick" afterEffect="1"/>
                                        <p:tgtEl>
                                          <p:spTgt spid="3"/>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4"/>
                                        </p:tgtEl>
                                        <p:attrNameLst>
                                          <p:attrName>style.visibility</p:attrName>
                                        </p:attrNameLst>
                                      </p:cBhvr>
                                      <p:to>
                                        <p:strVal val="visible"/>
                                      </p:to>
                                    </p:set>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499"/>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499"/>
                                          </p:stCondLst>
                                        </p:cTn>
                                        <p:tgtEl>
                                          <p:spTgt spid="6"/>
                                        </p:tgtEl>
                                        <p:attrNameLst>
                                          <p:attrName>style.visibility</p:attrName>
                                        </p:attrNameLst>
                                      </p:cBhvr>
                                      <p:to>
                                        <p:strVal val="visible"/>
                                      </p:to>
                                    </p:se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49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494810" y="427753"/>
            <a:ext cx="8271815" cy="6001643"/>
          </a:xfrm>
          <a:prstGeom prst="rect">
            <a:avLst/>
          </a:prstGeom>
          <a:solidFill>
            <a:srgbClr val="00B0F0"/>
          </a:solidFill>
        </p:spPr>
        <p:txBody>
          <a:bodyPr wrap="square" rtlCol="0">
            <a:spAutoFit/>
          </a:bodyPr>
          <a:lstStyle/>
          <a:p>
            <a:pPr algn="ctr"/>
            <a:r>
              <a:rPr lang="it-IT" sz="3200" b="1" dirty="0" smtClean="0">
                <a:solidFill>
                  <a:schemeClr val="bg1"/>
                </a:solidFill>
                <a:latin typeface="Comic Sans MS" pitchFamily="66" charset="0"/>
              </a:rPr>
              <a:t>E con l’aiuto della Sua ‘squadra’</a:t>
            </a:r>
          </a:p>
          <a:p>
            <a:pPr algn="ctr"/>
            <a:r>
              <a:rPr lang="it-IT" sz="3200" b="1" dirty="0" smtClean="0">
                <a:solidFill>
                  <a:schemeClr val="bg1"/>
                </a:solidFill>
                <a:latin typeface="Comic Sans MS" pitchFamily="66" charset="0"/>
              </a:rPr>
              <a:t>Marchi trasformerà</a:t>
            </a:r>
          </a:p>
          <a:p>
            <a:pPr algn="ctr"/>
            <a:endParaRPr lang="it-IT" sz="3200" b="1" dirty="0" smtClean="0">
              <a:solidFill>
                <a:schemeClr val="bg1"/>
              </a:solidFill>
              <a:latin typeface="Comic Sans MS" pitchFamily="66" charset="0"/>
            </a:endParaRPr>
          </a:p>
          <a:p>
            <a:pPr algn="ctr"/>
            <a:r>
              <a:rPr lang="it-IT" sz="3200" b="1" dirty="0" smtClean="0">
                <a:solidFill>
                  <a:schemeClr val="bg1"/>
                </a:solidFill>
                <a:latin typeface="Comic Sans MS" pitchFamily="66" charset="0"/>
              </a:rPr>
              <a:t>quello che </a:t>
            </a:r>
            <a:r>
              <a:rPr lang="it-IT" sz="3200" b="1" dirty="0" err="1" smtClean="0">
                <a:solidFill>
                  <a:schemeClr val="bg1"/>
                </a:solidFill>
                <a:latin typeface="Comic Sans MS" pitchFamily="66" charset="0"/>
              </a:rPr>
              <a:t>Lelli</a:t>
            </a:r>
            <a:r>
              <a:rPr lang="it-IT" sz="3200" b="1" dirty="0" smtClean="0">
                <a:solidFill>
                  <a:schemeClr val="bg1"/>
                </a:solidFill>
                <a:latin typeface="Comic Sans MS" pitchFamily="66" charset="0"/>
              </a:rPr>
              <a:t> definiva </a:t>
            </a:r>
          </a:p>
          <a:p>
            <a:pPr algn="ctr"/>
            <a:r>
              <a:rPr lang="it-IT" sz="3200" b="1" dirty="0" smtClean="0">
                <a:solidFill>
                  <a:schemeClr val="bg1"/>
                </a:solidFill>
                <a:latin typeface="Comic Sans MS" pitchFamily="66" charset="0"/>
              </a:rPr>
              <a:t>con un po’ di </a:t>
            </a:r>
            <a:r>
              <a:rPr lang="it-IT" sz="3200" b="1" dirty="0" err="1" smtClean="0">
                <a:solidFill>
                  <a:schemeClr val="bg1"/>
                </a:solidFill>
                <a:latin typeface="Comic Sans MS" pitchFamily="66" charset="0"/>
              </a:rPr>
              <a:t>snobbismo</a:t>
            </a:r>
            <a:endParaRPr lang="it-IT" sz="3200" b="1" dirty="0" smtClean="0">
              <a:solidFill>
                <a:schemeClr val="bg1"/>
              </a:solidFill>
              <a:latin typeface="Comic Sans MS" pitchFamily="66" charset="0"/>
            </a:endParaRPr>
          </a:p>
          <a:p>
            <a:pPr algn="ctr"/>
            <a:r>
              <a:rPr lang="it-IT" sz="3200" b="1" dirty="0" smtClean="0">
                <a:solidFill>
                  <a:schemeClr val="bg1"/>
                </a:solidFill>
                <a:latin typeface="Comic Sans MS" pitchFamily="66" charset="0"/>
              </a:rPr>
              <a:t>“..il più piccolo laboratorio</a:t>
            </a:r>
          </a:p>
          <a:p>
            <a:pPr algn="ctr"/>
            <a:r>
              <a:rPr lang="it-IT" sz="3200" b="1" dirty="0" smtClean="0">
                <a:solidFill>
                  <a:schemeClr val="bg1"/>
                </a:solidFill>
                <a:latin typeface="Comic Sans MS" pitchFamily="66" charset="0"/>
              </a:rPr>
              <a:t>di Idraulica </a:t>
            </a:r>
            <a:r>
              <a:rPr lang="it-IT" sz="3200" b="1" dirty="0" err="1" smtClean="0">
                <a:solidFill>
                  <a:schemeClr val="bg1"/>
                </a:solidFill>
                <a:latin typeface="Comic Sans MS" pitchFamily="66" charset="0"/>
              </a:rPr>
              <a:t>Italiano…</a:t>
            </a:r>
            <a:r>
              <a:rPr lang="it-IT" sz="3200" b="1" dirty="0" smtClean="0">
                <a:solidFill>
                  <a:schemeClr val="bg1"/>
                </a:solidFill>
                <a:latin typeface="Comic Sans MS" pitchFamily="66" charset="0"/>
              </a:rPr>
              <a:t>”</a:t>
            </a:r>
          </a:p>
          <a:p>
            <a:pPr algn="ctr"/>
            <a:endParaRPr lang="it-IT" sz="3200" b="1" dirty="0" smtClean="0">
              <a:solidFill>
                <a:schemeClr val="bg1"/>
              </a:solidFill>
              <a:latin typeface="Comic Sans MS" pitchFamily="66" charset="0"/>
            </a:endParaRPr>
          </a:p>
          <a:p>
            <a:pPr algn="ctr"/>
            <a:r>
              <a:rPr lang="it-IT" sz="3200" b="1" dirty="0" smtClean="0">
                <a:solidFill>
                  <a:schemeClr val="bg1"/>
                </a:solidFill>
                <a:latin typeface="Comic Sans MS" pitchFamily="66" charset="0"/>
              </a:rPr>
              <a:t>in un moderno Laboratorio</a:t>
            </a:r>
          </a:p>
          <a:p>
            <a:pPr algn="ctr"/>
            <a:r>
              <a:rPr lang="it-IT" sz="3200" b="1" dirty="0" smtClean="0">
                <a:solidFill>
                  <a:schemeClr val="bg1"/>
                </a:solidFill>
                <a:latin typeface="Comic Sans MS" pitchFamily="66" charset="0"/>
              </a:rPr>
              <a:t>con vocazione scientifica</a:t>
            </a:r>
          </a:p>
          <a:p>
            <a:pPr algn="ctr"/>
            <a:r>
              <a:rPr lang="it-IT" sz="3200" b="1" dirty="0" smtClean="0">
                <a:solidFill>
                  <a:schemeClr val="bg1"/>
                </a:solidFill>
                <a:latin typeface="Comic Sans MS" pitchFamily="66" charset="0"/>
              </a:rPr>
              <a:t>e di servizio per la società civile </a:t>
            </a:r>
          </a:p>
          <a:p>
            <a:pPr algn="ctr"/>
            <a:endParaRPr lang="it-IT" sz="3200" b="1" dirty="0" smtClean="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laboratorio"/>
          <p:cNvPicPr>
            <a:picLocks noChangeAspect="1" noChangeArrowheads="1"/>
          </p:cNvPicPr>
          <p:nvPr/>
        </p:nvPicPr>
        <p:blipFill>
          <a:blip r:embed="rId2" cstate="print"/>
          <a:srcRect/>
          <a:stretch>
            <a:fillRect/>
          </a:stretch>
        </p:blipFill>
        <p:spPr bwMode="auto">
          <a:xfrm>
            <a:off x="142876" y="134403"/>
            <a:ext cx="8929718" cy="5937803"/>
          </a:xfrm>
          <a:prstGeom prst="rect">
            <a:avLst/>
          </a:prstGeom>
          <a:noFill/>
          <a:ln w="9525">
            <a:noFill/>
            <a:miter lim="800000"/>
            <a:headEnd/>
            <a:tailEnd/>
          </a:ln>
        </p:spPr>
      </p:pic>
      <p:sp>
        <p:nvSpPr>
          <p:cNvPr id="74755" name="Rectangle 3"/>
          <p:cNvSpPr>
            <a:spLocks noChangeArrowheads="1"/>
          </p:cNvSpPr>
          <p:nvPr/>
        </p:nvSpPr>
        <p:spPr bwMode="auto">
          <a:xfrm>
            <a:off x="928694" y="6143644"/>
            <a:ext cx="7143768" cy="661720"/>
          </a:xfrm>
          <a:prstGeom prst="rect">
            <a:avLst/>
          </a:prstGeom>
          <a:solidFill>
            <a:srgbClr val="00B0F0"/>
          </a:solidFill>
          <a:ln w="9525">
            <a:noFill/>
            <a:miter lim="800000"/>
            <a:headEnd/>
            <a:tailEnd/>
          </a:ln>
          <a:effectLst/>
        </p:spPr>
        <p:txBody>
          <a:bodyPr vert="horz" wrap="square" lIns="91440" tIns="45720" rIns="17457"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2000" b="0" i="1" u="none" strike="noStrike" cap="none" normalizeH="0" baseline="0" dirty="0" smtClean="0">
                <a:ln>
                  <a:noFill/>
                </a:ln>
                <a:solidFill>
                  <a:schemeClr val="bg1"/>
                </a:solidFill>
                <a:effectLst/>
                <a:latin typeface="Comic Sans MS" pitchFamily="66" charset="0"/>
                <a:cs typeface="Times New Roman" pitchFamily="18" charset="0"/>
              </a:rPr>
              <a:t>Vista parziale del Laboratorio coperto dell’Istituto di Idraulica realizzato negli anni ’70.</a:t>
            </a:r>
            <a:endParaRPr kumimoji="0" lang="it-IT" sz="2000" b="0" i="0" u="none" strike="noStrike" cap="none" normalizeH="0" baseline="0" dirty="0" smtClean="0">
              <a:ln>
                <a:noFill/>
              </a:ln>
              <a:solidFill>
                <a:schemeClr val="bg1"/>
              </a:solidFill>
              <a:effectLst/>
              <a:latin typeface="Comic Sans MS" pitchFamily="66" charset="0"/>
              <a:cs typeface="Arial"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descr="C:\Users\Giovanni\Desktop\marchi2081.jpg"/>
          <p:cNvPicPr>
            <a:picLocks noChangeAspect="1" noChangeArrowheads="1"/>
          </p:cNvPicPr>
          <p:nvPr/>
        </p:nvPicPr>
        <p:blipFill>
          <a:blip r:embed="rId2" cstate="print"/>
          <a:srcRect/>
          <a:stretch>
            <a:fillRect/>
          </a:stretch>
        </p:blipFill>
        <p:spPr bwMode="auto">
          <a:xfrm>
            <a:off x="785786" y="1331713"/>
            <a:ext cx="7072362" cy="4513725"/>
          </a:xfrm>
          <a:prstGeom prst="rect">
            <a:avLst/>
          </a:prstGeom>
          <a:noFill/>
        </p:spPr>
      </p:pic>
      <p:sp>
        <p:nvSpPr>
          <p:cNvPr id="3" name="CasellaDiTesto 2"/>
          <p:cNvSpPr txBox="1"/>
          <p:nvPr/>
        </p:nvSpPr>
        <p:spPr>
          <a:xfrm>
            <a:off x="71406" y="142852"/>
            <a:ext cx="8858280" cy="523220"/>
          </a:xfrm>
          <a:prstGeom prst="rect">
            <a:avLst/>
          </a:prstGeom>
          <a:solidFill>
            <a:srgbClr val="4F81BD"/>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800" b="1" i="0" u="none" strike="noStrike" kern="0" cap="none" spc="0" normalizeH="0" baseline="0" noProof="0" dirty="0" smtClean="0">
                <a:ln>
                  <a:noFill/>
                </a:ln>
                <a:solidFill>
                  <a:sysClr val="window" lastClr="FFFFFF"/>
                </a:solidFill>
                <a:effectLst/>
                <a:uLnTx/>
                <a:uFillTx/>
                <a:latin typeface="Comic Sans MS" pitchFamily="66" charset="0"/>
              </a:rPr>
              <a:t>Il Laboratorio localizzato nella</a:t>
            </a:r>
            <a:r>
              <a:rPr kumimoji="0" lang="it-IT" sz="2800" b="1" i="0" u="none" strike="noStrike" kern="0" cap="none" spc="0" normalizeH="0" noProof="0" dirty="0" smtClean="0">
                <a:ln>
                  <a:noFill/>
                </a:ln>
                <a:solidFill>
                  <a:sysClr val="window" lastClr="FFFFFF"/>
                </a:solidFill>
                <a:effectLst/>
                <a:uLnTx/>
                <a:uFillTx/>
                <a:latin typeface="Comic Sans MS" pitchFamily="66" charset="0"/>
              </a:rPr>
              <a:t> diga foranea</a:t>
            </a:r>
            <a:endParaRPr kumimoji="0" lang="it-IT" sz="2800" b="1" i="0" u="none" strike="noStrike" kern="0" cap="none" spc="0" normalizeH="0" baseline="0" noProof="0" dirty="0" smtClean="0">
              <a:ln>
                <a:noFill/>
              </a:ln>
              <a:solidFill>
                <a:sysClr val="window" lastClr="FFFFFF"/>
              </a:solidFill>
              <a:effectLst/>
              <a:uLnTx/>
              <a:uFillTx/>
              <a:latin typeface="Comic Sans MS" pitchFamily="66"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C:\Users\Giovanni\Desktop\marchi3082.jpg"/>
          <p:cNvPicPr>
            <a:picLocks noChangeAspect="1" noChangeArrowheads="1"/>
          </p:cNvPicPr>
          <p:nvPr/>
        </p:nvPicPr>
        <p:blipFill>
          <a:blip r:embed="rId2" cstate="print"/>
          <a:srcRect/>
          <a:stretch>
            <a:fillRect/>
          </a:stretch>
        </p:blipFill>
        <p:spPr bwMode="auto">
          <a:xfrm>
            <a:off x="285720" y="1149989"/>
            <a:ext cx="8641766" cy="5422284"/>
          </a:xfrm>
          <a:prstGeom prst="rect">
            <a:avLst/>
          </a:prstGeom>
          <a:noFill/>
        </p:spPr>
      </p:pic>
      <p:sp>
        <p:nvSpPr>
          <p:cNvPr id="3" name="CasellaDiTesto 2"/>
          <p:cNvSpPr txBox="1"/>
          <p:nvPr/>
        </p:nvSpPr>
        <p:spPr>
          <a:xfrm>
            <a:off x="71406" y="142852"/>
            <a:ext cx="8858280" cy="523220"/>
          </a:xfrm>
          <a:prstGeom prst="rect">
            <a:avLst/>
          </a:prstGeom>
          <a:solidFill>
            <a:srgbClr val="00B0F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800" b="1" i="0" u="none" strike="noStrike" kern="0" cap="none" spc="0" normalizeH="0" baseline="0" noProof="0" dirty="0" smtClean="0">
                <a:ln>
                  <a:noFill/>
                </a:ln>
                <a:solidFill>
                  <a:sysClr val="window" lastClr="FFFFFF"/>
                </a:solidFill>
                <a:effectLst/>
                <a:uLnTx/>
                <a:uFillTx/>
                <a:latin typeface="Comic Sans MS" pitchFamily="66" charset="0"/>
              </a:rPr>
              <a:t>Il cassone attrezzato della</a:t>
            </a:r>
            <a:r>
              <a:rPr kumimoji="0" lang="it-IT" sz="2800" b="1" i="0" u="none" strike="noStrike" kern="0" cap="none" spc="0" normalizeH="0" noProof="0" dirty="0" smtClean="0">
                <a:ln>
                  <a:noFill/>
                </a:ln>
                <a:solidFill>
                  <a:sysClr val="window" lastClr="FFFFFF"/>
                </a:solidFill>
                <a:effectLst/>
                <a:uLnTx/>
                <a:uFillTx/>
                <a:latin typeface="Comic Sans MS" pitchFamily="66" charset="0"/>
              </a:rPr>
              <a:t> diga foranea</a:t>
            </a:r>
            <a:endParaRPr kumimoji="0" lang="it-IT" sz="2800" b="1" i="0" u="none" strike="noStrike" kern="0" cap="none" spc="0" normalizeH="0" baseline="0" noProof="0" dirty="0" smtClean="0">
              <a:ln>
                <a:noFill/>
              </a:ln>
              <a:solidFill>
                <a:sysClr val="window" lastClr="FFFFFF"/>
              </a:solidFill>
              <a:effectLst/>
              <a:uLnTx/>
              <a:uFillTx/>
              <a:latin typeface="Comic Sans MS" pitchFamily="66"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Users\Giovanni\Documents\DOCUMENTI DI GIOVANNI\Cartelle Giovanni\cerimonie\Marchi Lecture\Presentazione Volume Opere Scelte\fig1085.jpg"/>
          <p:cNvPicPr>
            <a:picLocks noChangeAspect="1" noChangeArrowheads="1"/>
          </p:cNvPicPr>
          <p:nvPr/>
        </p:nvPicPr>
        <p:blipFill>
          <a:blip r:embed="rId2" cstate="print"/>
          <a:srcRect/>
          <a:stretch>
            <a:fillRect/>
          </a:stretch>
        </p:blipFill>
        <p:spPr bwMode="auto">
          <a:xfrm>
            <a:off x="3877130" y="1100964"/>
            <a:ext cx="5195464" cy="4828366"/>
          </a:xfrm>
          <a:prstGeom prst="rect">
            <a:avLst/>
          </a:prstGeom>
          <a:noFill/>
        </p:spPr>
      </p:pic>
      <p:pic>
        <p:nvPicPr>
          <p:cNvPr id="108547" name="Picture 3" descr="C:\Users\Giovanni\Documents\DOCUMENTI DI GIOVANNI\Cartelle Giovanni\cerimonie\Marchi Lecture\Presentazione Volume Opere Scelte\fig5089.jpg"/>
          <p:cNvPicPr>
            <a:picLocks noChangeAspect="1" noChangeArrowheads="1"/>
          </p:cNvPicPr>
          <p:nvPr/>
        </p:nvPicPr>
        <p:blipFill>
          <a:blip r:embed="rId3" cstate="print"/>
          <a:srcRect/>
          <a:stretch>
            <a:fillRect/>
          </a:stretch>
        </p:blipFill>
        <p:spPr bwMode="auto">
          <a:xfrm>
            <a:off x="-32" y="1025466"/>
            <a:ext cx="3708454" cy="4975302"/>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descr="C:\Users\Giovanni\Desktop\marchi1080.jpg"/>
          <p:cNvPicPr>
            <a:picLocks noChangeAspect="1" noChangeArrowheads="1"/>
          </p:cNvPicPr>
          <p:nvPr/>
        </p:nvPicPr>
        <p:blipFill>
          <a:blip r:embed="rId2" cstate="print"/>
          <a:srcRect/>
          <a:stretch>
            <a:fillRect/>
          </a:stretch>
        </p:blipFill>
        <p:spPr bwMode="auto">
          <a:xfrm>
            <a:off x="0" y="1591282"/>
            <a:ext cx="9144000" cy="5338180"/>
          </a:xfrm>
          <a:prstGeom prst="rect">
            <a:avLst/>
          </a:prstGeom>
          <a:noFill/>
        </p:spPr>
      </p:pic>
      <p:sp>
        <p:nvSpPr>
          <p:cNvPr id="3" name="CasellaDiTesto 2"/>
          <p:cNvSpPr txBox="1"/>
          <p:nvPr/>
        </p:nvSpPr>
        <p:spPr>
          <a:xfrm>
            <a:off x="71406" y="142852"/>
            <a:ext cx="8858280" cy="954107"/>
          </a:xfrm>
          <a:prstGeom prst="rect">
            <a:avLst/>
          </a:prstGeom>
          <a:solidFill>
            <a:srgbClr val="00B0F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800" b="1" i="0" u="none" strike="noStrike" kern="0" cap="none" spc="0" normalizeH="0" baseline="0" noProof="0" dirty="0" smtClean="0">
                <a:ln>
                  <a:noFill/>
                </a:ln>
                <a:solidFill>
                  <a:sysClr val="window" lastClr="FFFFFF"/>
                </a:solidFill>
                <a:effectLst/>
                <a:uLnTx/>
                <a:uFillTx/>
                <a:latin typeface="Comic Sans MS" pitchFamily="66" charset="0"/>
              </a:rPr>
              <a:t>Il sistema di acquisizione automatica</a:t>
            </a:r>
          </a:p>
          <a:p>
            <a:pPr marL="0" marR="0" lvl="0" indent="0" algn="ctr" defTabSz="914400" eaLnBrk="1" fontAlgn="auto" latinLnBrk="0" hangingPunct="1">
              <a:lnSpc>
                <a:spcPct val="100000"/>
              </a:lnSpc>
              <a:spcBef>
                <a:spcPts val="0"/>
              </a:spcBef>
              <a:spcAft>
                <a:spcPts val="0"/>
              </a:spcAft>
              <a:buClrTx/>
              <a:buSzTx/>
              <a:buFontTx/>
              <a:buNone/>
              <a:tabLst/>
              <a:defRPr/>
            </a:pPr>
            <a:r>
              <a:rPr lang="it-IT" sz="2800" b="1" kern="0" dirty="0" smtClean="0">
                <a:solidFill>
                  <a:sysClr val="window" lastClr="FFFFFF"/>
                </a:solidFill>
                <a:latin typeface="Comic Sans MS" pitchFamily="66" charset="0"/>
              </a:rPr>
              <a:t>progettato da </a:t>
            </a:r>
            <a:r>
              <a:rPr lang="it-IT" sz="2800" b="1" kern="0" dirty="0" err="1" smtClean="0">
                <a:solidFill>
                  <a:sysClr val="window" lastClr="FFFFFF"/>
                </a:solidFill>
                <a:latin typeface="Comic Sans MS" pitchFamily="66" charset="0"/>
              </a:rPr>
              <a:t>Raiteri</a:t>
            </a:r>
            <a:r>
              <a:rPr lang="it-IT" sz="2800" b="1" kern="0" dirty="0" smtClean="0">
                <a:solidFill>
                  <a:sysClr val="window" lastClr="FFFFFF"/>
                </a:solidFill>
                <a:latin typeface="Comic Sans MS" pitchFamily="66" charset="0"/>
              </a:rPr>
              <a:t> (con </a:t>
            </a:r>
            <a:r>
              <a:rPr lang="it-IT" sz="2800" b="1" kern="0" dirty="0" err="1" smtClean="0">
                <a:solidFill>
                  <a:sysClr val="window" lastClr="FFFFFF"/>
                </a:solidFill>
                <a:latin typeface="Comic Sans MS" pitchFamily="66" charset="0"/>
              </a:rPr>
              <a:t>Migliau</a:t>
            </a:r>
            <a:r>
              <a:rPr lang="it-IT" sz="2800" b="1" kern="0" dirty="0" smtClean="0">
                <a:solidFill>
                  <a:sysClr val="window" lastClr="FFFFFF"/>
                </a:solidFill>
                <a:latin typeface="Comic Sans MS" pitchFamily="66" charset="0"/>
              </a:rPr>
              <a:t> e Carrera)</a:t>
            </a:r>
            <a:endParaRPr kumimoji="0" lang="it-IT" sz="2800" b="1" i="0" u="none" strike="noStrike" kern="0" cap="none" spc="0" normalizeH="0" baseline="0" noProof="0" dirty="0" smtClean="0">
              <a:ln>
                <a:noFill/>
              </a:ln>
              <a:solidFill>
                <a:sysClr val="window" lastClr="FFFFFF"/>
              </a:solidFill>
              <a:effectLst/>
              <a:uLnTx/>
              <a:uFillTx/>
              <a:latin typeface="Comic Sans MS"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9" name="Picture 3"/>
          <p:cNvPicPr>
            <a:picLocks noChangeAspect="1" noChangeArrowheads="1"/>
          </p:cNvPicPr>
          <p:nvPr/>
        </p:nvPicPr>
        <p:blipFill>
          <a:blip r:embed="rId2" cstate="print"/>
          <a:srcRect b="6249"/>
          <a:stretch>
            <a:fillRect/>
          </a:stretch>
        </p:blipFill>
        <p:spPr bwMode="auto">
          <a:xfrm>
            <a:off x="-32" y="1511280"/>
            <a:ext cx="9186885" cy="989026"/>
          </a:xfrm>
          <a:prstGeom prst="rect">
            <a:avLst/>
          </a:prstGeom>
          <a:noFill/>
          <a:ln w="9525">
            <a:noFill/>
            <a:miter lim="800000"/>
            <a:headEnd/>
            <a:tailEnd/>
          </a:ln>
        </p:spPr>
      </p:pic>
      <p:pic>
        <p:nvPicPr>
          <p:cNvPr id="111620" name="Picture 4"/>
          <p:cNvPicPr>
            <a:picLocks noChangeAspect="1" noChangeArrowheads="1"/>
          </p:cNvPicPr>
          <p:nvPr/>
        </p:nvPicPr>
        <p:blipFill>
          <a:blip r:embed="rId3" cstate="print"/>
          <a:srcRect/>
          <a:stretch>
            <a:fillRect/>
          </a:stretch>
        </p:blipFill>
        <p:spPr bwMode="auto">
          <a:xfrm>
            <a:off x="0" y="3429003"/>
            <a:ext cx="9144000" cy="7143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C:\Users\Giovanni\Desktop\marchi4083.jpg"/>
          <p:cNvPicPr>
            <a:picLocks noChangeAspect="1" noChangeArrowheads="1"/>
          </p:cNvPicPr>
          <p:nvPr/>
        </p:nvPicPr>
        <p:blipFill>
          <a:blip r:embed="rId3" cstate="print"/>
          <a:srcRect l="10883" r="3772"/>
          <a:stretch>
            <a:fillRect/>
          </a:stretch>
        </p:blipFill>
        <p:spPr bwMode="auto">
          <a:xfrm>
            <a:off x="3286116" y="2404874"/>
            <a:ext cx="5786478" cy="4381712"/>
          </a:xfrm>
          <a:prstGeom prst="rect">
            <a:avLst/>
          </a:prstGeom>
          <a:noFill/>
        </p:spPr>
      </p:pic>
      <p:pic>
        <p:nvPicPr>
          <p:cNvPr id="80897" name="Picture 1" descr="C:\Users\Giovanni\Documents\DOCUMENTI DI GIOVANNI\Cartelle Giovanni\cerimonie\Marchi Lecture\Presentazione Volume Opere Scelte\figura095.jpg"/>
          <p:cNvPicPr>
            <a:picLocks noChangeAspect="1" noChangeArrowheads="1"/>
          </p:cNvPicPr>
          <p:nvPr/>
        </p:nvPicPr>
        <p:blipFill>
          <a:blip r:embed="rId4" cstate="print"/>
          <a:srcRect/>
          <a:stretch>
            <a:fillRect/>
          </a:stretch>
        </p:blipFill>
        <p:spPr bwMode="auto">
          <a:xfrm>
            <a:off x="71406" y="2375946"/>
            <a:ext cx="2598347" cy="4410640"/>
          </a:xfrm>
          <a:prstGeom prst="rect">
            <a:avLst/>
          </a:prstGeom>
          <a:noFill/>
        </p:spPr>
      </p:pic>
      <p:sp>
        <p:nvSpPr>
          <p:cNvPr id="4" name="CasellaDiTesto 3"/>
          <p:cNvSpPr txBox="1"/>
          <p:nvPr/>
        </p:nvSpPr>
        <p:spPr>
          <a:xfrm>
            <a:off x="71406" y="142852"/>
            <a:ext cx="8858280" cy="1815882"/>
          </a:xfrm>
          <a:prstGeom prst="rect">
            <a:avLst/>
          </a:prstGeom>
          <a:solidFill>
            <a:srgbClr val="00B0F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800" b="1" i="0" u="none" strike="noStrike" kern="0" cap="none" spc="0" normalizeH="0" baseline="0" noProof="0" dirty="0" smtClean="0">
                <a:ln>
                  <a:noFill/>
                </a:ln>
                <a:solidFill>
                  <a:sysClr val="window" lastClr="FFFFFF"/>
                </a:solidFill>
                <a:effectLst/>
                <a:uLnTx/>
                <a:uFillTx/>
                <a:latin typeface="Comic Sans MS" pitchFamily="66" charset="0"/>
              </a:rPr>
              <a:t>Un risultato inaspettato:</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800" b="1" i="0" u="none" strike="noStrike" kern="0" cap="none" spc="0" normalizeH="0" baseline="0" noProof="0" dirty="0" smtClean="0">
                <a:ln>
                  <a:noFill/>
                </a:ln>
                <a:solidFill>
                  <a:sysClr val="window" lastClr="FFFFFF"/>
                </a:solidFill>
                <a:effectLst/>
                <a:uLnTx/>
                <a:uFillTx/>
                <a:latin typeface="Comic Sans MS" pitchFamily="66" charset="0"/>
              </a:rPr>
              <a:t>Le oscillazioni di pressione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it-IT" sz="2800" b="1" i="0" u="none" strike="noStrike" kern="0" cap="none" spc="0" normalizeH="0" baseline="0" noProof="0" dirty="0" smtClean="0">
                <a:ln>
                  <a:noFill/>
                </a:ln>
                <a:solidFill>
                  <a:sysClr val="window" lastClr="FFFFFF"/>
                </a:solidFill>
                <a:effectLst/>
                <a:uLnTx/>
                <a:uFillTx/>
                <a:latin typeface="Comic Sans MS" pitchFamily="66" charset="0"/>
              </a:rPr>
              <a:t>rilevate dalle tre sonde posizionate sul fondo </a:t>
            </a:r>
            <a:r>
              <a:rPr kumimoji="0" lang="it-IT" sz="2800" b="1" i="0" u="none" strike="noStrike" kern="0" cap="none" spc="0" normalizeH="0" baseline="0" noProof="0" dirty="0" smtClean="0">
                <a:ln>
                  <a:noFill/>
                </a:ln>
                <a:solidFill>
                  <a:srgbClr val="FFFF00"/>
                </a:solidFill>
                <a:effectLst/>
                <a:uLnTx/>
                <a:uFillTx/>
                <a:latin typeface="Comic Sans MS" pitchFamily="66" charset="0"/>
              </a:rPr>
              <a:t>avevano ampiezze paragonabili !!</a:t>
            </a:r>
          </a:p>
        </p:txBody>
      </p:sp>
      <p:sp>
        <p:nvSpPr>
          <p:cNvPr id="5" name="Freccia a destra 4"/>
          <p:cNvSpPr/>
          <p:nvPr/>
        </p:nvSpPr>
        <p:spPr>
          <a:xfrm rot="21296057">
            <a:off x="2718538" y="4701690"/>
            <a:ext cx="2947044" cy="21928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Freccia a destra 5"/>
          <p:cNvSpPr/>
          <p:nvPr/>
        </p:nvSpPr>
        <p:spPr>
          <a:xfrm rot="20964469">
            <a:off x="2639187" y="4996561"/>
            <a:ext cx="3588754" cy="1926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Freccia a destra 6"/>
          <p:cNvSpPr/>
          <p:nvPr/>
        </p:nvSpPr>
        <p:spPr>
          <a:xfrm rot="20572345">
            <a:off x="2566306" y="5368209"/>
            <a:ext cx="4654330" cy="1788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anim calcmode="lin" valueType="num">
                                      <p:cBhvr additive="base">
                                        <p:cTn id="7" dur="500" fill="hold"/>
                                        <p:tgtEl>
                                          <p:spTgt spid="108546"/>
                                        </p:tgtEl>
                                        <p:attrNameLst>
                                          <p:attrName>ppt_x</p:attrName>
                                        </p:attrNameLst>
                                      </p:cBhvr>
                                      <p:tavLst>
                                        <p:tav tm="0">
                                          <p:val>
                                            <p:strVal val="#ppt_x"/>
                                          </p:val>
                                        </p:tav>
                                        <p:tav tm="100000">
                                          <p:val>
                                            <p:strVal val="#ppt_x"/>
                                          </p:val>
                                        </p:tav>
                                      </p:tavLst>
                                    </p:anim>
                                    <p:anim calcmode="lin" valueType="num">
                                      <p:cBhvr additive="base">
                                        <p:cTn id="8" dur="500" fill="hold"/>
                                        <p:tgtEl>
                                          <p:spTgt spid="1085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0897"/>
                                        </p:tgtEl>
                                        <p:attrNameLst>
                                          <p:attrName>style.visibility</p:attrName>
                                        </p:attrNameLst>
                                      </p:cBhvr>
                                      <p:to>
                                        <p:strVal val="visible"/>
                                      </p:to>
                                    </p:set>
                                    <p:anim calcmode="lin" valueType="num">
                                      <p:cBhvr additive="base">
                                        <p:cTn id="19" dur="500" fill="hold"/>
                                        <p:tgtEl>
                                          <p:spTgt spid="80897"/>
                                        </p:tgtEl>
                                        <p:attrNameLst>
                                          <p:attrName>ppt_x</p:attrName>
                                        </p:attrNameLst>
                                      </p:cBhvr>
                                      <p:tavLst>
                                        <p:tav tm="0">
                                          <p:val>
                                            <p:strVal val="#ppt_x"/>
                                          </p:val>
                                        </p:tav>
                                        <p:tav tm="100000">
                                          <p:val>
                                            <p:strVal val="#ppt_x"/>
                                          </p:val>
                                        </p:tav>
                                      </p:tavLst>
                                    </p:anim>
                                    <p:anim calcmode="lin" valueType="num">
                                      <p:cBhvr additive="base">
                                        <p:cTn id="20" dur="500" fill="hold"/>
                                        <p:tgtEl>
                                          <p:spTgt spid="8089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76" y="41482"/>
            <a:ext cx="8858280" cy="1815882"/>
          </a:xfrm>
          <a:prstGeom prst="rect">
            <a:avLst/>
          </a:prstGeom>
          <a:solidFill>
            <a:srgbClr val="00B0F0"/>
          </a:solidFill>
        </p:spPr>
        <p:txBody>
          <a:bodyPr wrap="square" rtlCol="0">
            <a:spAutoFit/>
          </a:bodyPr>
          <a:lstStyle/>
          <a:p>
            <a:pPr algn="ctr"/>
            <a:r>
              <a:rPr lang="it-IT" sz="2800" b="1" dirty="0" smtClean="0">
                <a:solidFill>
                  <a:schemeClr val="bg1"/>
                </a:solidFill>
                <a:latin typeface="Comic Sans MS" pitchFamily="66" charset="0"/>
              </a:rPr>
              <a:t>Marchi e Stura fornirono una spiegazione</a:t>
            </a:r>
          </a:p>
          <a:p>
            <a:pPr algn="ctr"/>
            <a:r>
              <a:rPr lang="it-IT" sz="2800" b="1" dirty="0" smtClean="0">
                <a:solidFill>
                  <a:schemeClr val="bg1"/>
                </a:solidFill>
                <a:latin typeface="Comic Sans MS" pitchFamily="66" charset="0"/>
              </a:rPr>
              <a:t>del fenomeno osservato, analizzando</a:t>
            </a:r>
          </a:p>
          <a:p>
            <a:pPr algn="ctr"/>
            <a:r>
              <a:rPr lang="it-IT" sz="2800" b="1" dirty="0" smtClean="0">
                <a:solidFill>
                  <a:schemeClr val="bg1"/>
                </a:solidFill>
                <a:latin typeface="Comic Sans MS" pitchFamily="66" charset="0"/>
              </a:rPr>
              <a:t>la propagazione di onde di pressione in un liquido </a:t>
            </a:r>
          </a:p>
          <a:p>
            <a:pPr algn="ctr"/>
            <a:r>
              <a:rPr lang="it-IT" sz="2800" b="1" dirty="0" smtClean="0">
                <a:solidFill>
                  <a:schemeClr val="bg1"/>
                </a:solidFill>
                <a:latin typeface="Comic Sans MS" pitchFamily="66" charset="0"/>
              </a:rPr>
              <a:t>contenuto in un ammasso poroso confinato </a:t>
            </a:r>
          </a:p>
        </p:txBody>
      </p:sp>
      <p:sp>
        <p:nvSpPr>
          <p:cNvPr id="3" name="CasellaDiTesto 2"/>
          <p:cNvSpPr txBox="1"/>
          <p:nvPr/>
        </p:nvSpPr>
        <p:spPr>
          <a:xfrm>
            <a:off x="142876" y="2000240"/>
            <a:ext cx="8858280" cy="523220"/>
          </a:xfrm>
          <a:prstGeom prst="rect">
            <a:avLst/>
          </a:prstGeom>
          <a:noFill/>
          <a:ln>
            <a:noFill/>
          </a:ln>
        </p:spPr>
        <p:txBody>
          <a:bodyPr wrap="square" rtlCol="0">
            <a:spAutoFit/>
          </a:bodyPr>
          <a:lstStyle/>
          <a:p>
            <a:pPr algn="ctr"/>
            <a:r>
              <a:rPr lang="it-IT" sz="2800" b="1" dirty="0" smtClean="0">
                <a:latin typeface="Comic Sans MS" pitchFamily="66" charset="0"/>
              </a:rPr>
              <a:t>dimostrando che</a:t>
            </a:r>
          </a:p>
        </p:txBody>
      </p:sp>
      <p:sp>
        <p:nvSpPr>
          <p:cNvPr id="4" name="CasellaDiTesto 3"/>
          <p:cNvSpPr txBox="1"/>
          <p:nvPr/>
        </p:nvSpPr>
        <p:spPr>
          <a:xfrm>
            <a:off x="71406" y="2961404"/>
            <a:ext cx="8858280" cy="3539430"/>
          </a:xfrm>
          <a:prstGeom prst="rect">
            <a:avLst/>
          </a:prstGeom>
          <a:solidFill>
            <a:schemeClr val="accent1">
              <a:lumMod val="75000"/>
            </a:schemeClr>
          </a:solidFill>
        </p:spPr>
        <p:txBody>
          <a:bodyPr wrap="square" rtlCol="0">
            <a:spAutoFit/>
          </a:bodyPr>
          <a:lstStyle/>
          <a:p>
            <a:pPr algn="ctr"/>
            <a:r>
              <a:rPr lang="it-IT" sz="2800" b="1" dirty="0" smtClean="0">
                <a:solidFill>
                  <a:schemeClr val="bg1"/>
                </a:solidFill>
                <a:latin typeface="Comic Sans MS" pitchFamily="66" charset="0"/>
              </a:rPr>
              <a:t>La curva inviluppo delle massime oscillazione di pressione è una retta, ma il diagramma:</a:t>
            </a:r>
          </a:p>
          <a:p>
            <a:pPr algn="ctr"/>
            <a:endParaRPr lang="it-IT" sz="2800" b="1" dirty="0" smtClean="0">
              <a:solidFill>
                <a:schemeClr val="bg1"/>
              </a:solidFill>
              <a:latin typeface="Comic Sans MS" pitchFamily="66" charset="0"/>
            </a:endParaRPr>
          </a:p>
          <a:p>
            <a:pPr algn="ctr"/>
            <a:r>
              <a:rPr lang="it-IT" sz="2800" b="1" dirty="0" smtClean="0">
                <a:solidFill>
                  <a:schemeClr val="bg1"/>
                </a:solidFill>
                <a:latin typeface="Comic Sans MS" pitchFamily="66" charset="0"/>
              </a:rPr>
              <a:t> è </a:t>
            </a:r>
            <a:r>
              <a:rPr lang="it-IT" sz="2800" b="1" dirty="0" smtClean="0">
                <a:latin typeface="Comic Sans MS" pitchFamily="66" charset="0"/>
              </a:rPr>
              <a:t>triangolare</a:t>
            </a:r>
            <a:r>
              <a:rPr lang="it-IT" sz="2800" b="1" dirty="0" smtClean="0">
                <a:solidFill>
                  <a:schemeClr val="bg1"/>
                </a:solidFill>
                <a:latin typeface="Comic Sans MS" pitchFamily="66" charset="0"/>
              </a:rPr>
              <a:t> se l’estremità dell’ammasso è libera</a:t>
            </a:r>
          </a:p>
          <a:p>
            <a:pPr algn="ctr"/>
            <a:endParaRPr lang="it-IT" sz="2800" b="1" dirty="0" smtClean="0">
              <a:solidFill>
                <a:schemeClr val="bg1"/>
              </a:solidFill>
              <a:latin typeface="Comic Sans MS" pitchFamily="66" charset="0"/>
            </a:endParaRPr>
          </a:p>
          <a:p>
            <a:pPr algn="ctr"/>
            <a:r>
              <a:rPr lang="it-IT" sz="2800" b="1" dirty="0" smtClean="0">
                <a:solidFill>
                  <a:schemeClr val="bg1"/>
                </a:solidFill>
                <a:latin typeface="Comic Sans MS" pitchFamily="66" charset="0"/>
              </a:rPr>
              <a:t>è </a:t>
            </a:r>
            <a:r>
              <a:rPr lang="it-IT" sz="2800" b="1" dirty="0" smtClean="0">
                <a:latin typeface="Comic Sans MS" pitchFamily="66" charset="0"/>
              </a:rPr>
              <a:t>rettangolare</a:t>
            </a:r>
            <a:r>
              <a:rPr lang="it-IT" sz="2800" b="1" dirty="0" smtClean="0">
                <a:solidFill>
                  <a:schemeClr val="bg1"/>
                </a:solidFill>
                <a:latin typeface="Comic Sans MS" pitchFamily="66" charset="0"/>
              </a:rPr>
              <a:t> se l’estremità dell’ammasso è totalmente ostruita,  ad esempio per effetto di un deposito di materiali molto fini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71470" y="71414"/>
            <a:ext cx="9001124" cy="1938992"/>
          </a:xfrm>
          <a:prstGeom prst="rect">
            <a:avLst/>
          </a:prstGeom>
          <a:solidFill>
            <a:schemeClr val="tx2">
              <a:lumMod val="60000"/>
              <a:lumOff val="40000"/>
            </a:schemeClr>
          </a:solidFill>
        </p:spPr>
        <p:txBody>
          <a:bodyPr wrap="square">
            <a:spAutoFit/>
          </a:bodyPr>
          <a:lstStyle/>
          <a:p>
            <a:pPr algn="ctr"/>
            <a:r>
              <a:rPr lang="it-IT" sz="2400" b="1" dirty="0" smtClean="0">
                <a:solidFill>
                  <a:schemeClr val="bg1"/>
                </a:solidFill>
                <a:latin typeface="Comic Sans MS" pitchFamily="66" charset="0"/>
              </a:rPr>
              <a:t>Un cammino che si è sviluppato nell’arco di oltre mezzo secolo, in cui l’Idraulica è stata progressivamente traghettata nell’alveo della </a:t>
            </a:r>
            <a:r>
              <a:rPr lang="it-IT" sz="2400" b="1" dirty="0" smtClean="0">
                <a:solidFill>
                  <a:srgbClr val="FFFF00"/>
                </a:solidFill>
                <a:latin typeface="Comic Sans MS" pitchFamily="66" charset="0"/>
              </a:rPr>
              <a:t>Meccanica dei Fluidi</a:t>
            </a:r>
            <a:r>
              <a:rPr lang="it-IT" sz="2400" b="1" dirty="0" smtClean="0">
                <a:solidFill>
                  <a:schemeClr val="bg1"/>
                </a:solidFill>
                <a:latin typeface="Comic Sans MS" pitchFamily="66" charset="0"/>
              </a:rPr>
              <a:t>, un processo ancora in atto di cui Marchi è stato un convinto sostenitore.</a:t>
            </a:r>
            <a:endParaRPr lang="it-IT" sz="2400" b="1" dirty="0">
              <a:solidFill>
                <a:schemeClr val="bg1"/>
              </a:solidFill>
              <a:latin typeface="Comic Sans MS" pitchFamily="66" charset="0"/>
            </a:endParaRPr>
          </a:p>
        </p:txBody>
      </p:sp>
      <p:pic>
        <p:nvPicPr>
          <p:cNvPr id="63490" name="Picture 2" descr="TITOLO"/>
          <p:cNvPicPr>
            <a:picLocks noChangeAspect="1" noChangeArrowheads="1"/>
          </p:cNvPicPr>
          <p:nvPr/>
        </p:nvPicPr>
        <p:blipFill>
          <a:blip r:embed="rId3" cstate="print"/>
          <a:srcRect/>
          <a:stretch>
            <a:fillRect/>
          </a:stretch>
        </p:blipFill>
        <p:spPr bwMode="auto">
          <a:xfrm>
            <a:off x="842109" y="2143116"/>
            <a:ext cx="7373229" cy="464344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63490"/>
                                        </p:tgtEl>
                                        <p:attrNameLst>
                                          <p:attrName>style.visibility</p:attrName>
                                        </p:attrNameLst>
                                      </p:cBhvr>
                                      <p:to>
                                        <p:strVal val="visible"/>
                                      </p:to>
                                    </p:set>
                                    <p:animEffect transition="in" filter="blinds(horizontal)">
                                      <p:cBhvr>
                                        <p:cTn id="13" dur="500"/>
                                        <p:tgtEl>
                                          <p:spTgt spid="63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142876" y="1532644"/>
            <a:ext cx="8858280" cy="3970318"/>
          </a:xfrm>
          <a:prstGeom prst="rect">
            <a:avLst/>
          </a:prstGeom>
          <a:solidFill>
            <a:srgbClr val="00B0F0"/>
          </a:solidFill>
        </p:spPr>
        <p:txBody>
          <a:bodyPr wrap="square" rtlCol="0">
            <a:spAutoFit/>
          </a:bodyPr>
          <a:lstStyle/>
          <a:p>
            <a:pPr algn="ctr"/>
            <a:r>
              <a:rPr lang="it-IT" sz="2800" b="1" dirty="0" smtClean="0">
                <a:solidFill>
                  <a:schemeClr val="bg1"/>
                </a:solidFill>
                <a:latin typeface="Comic Sans MS" pitchFamily="66" charset="0"/>
              </a:rPr>
              <a:t>Marchi amava ricercare soluzioni approssimate </a:t>
            </a:r>
          </a:p>
          <a:p>
            <a:pPr algn="ctr"/>
            <a:r>
              <a:rPr lang="it-IT" sz="2800" b="1" dirty="0" smtClean="0">
                <a:solidFill>
                  <a:schemeClr val="bg1"/>
                </a:solidFill>
                <a:latin typeface="Comic Sans MS" pitchFamily="66" charset="0"/>
              </a:rPr>
              <a:t>di  problemi complessi </a:t>
            </a:r>
          </a:p>
          <a:p>
            <a:pPr algn="ctr"/>
            <a:endParaRPr lang="it-IT" sz="2800" b="1" dirty="0" smtClean="0">
              <a:solidFill>
                <a:schemeClr val="bg1"/>
              </a:solidFill>
              <a:latin typeface="Comic Sans MS" pitchFamily="66" charset="0"/>
            </a:endParaRPr>
          </a:p>
          <a:p>
            <a:pPr algn="ctr"/>
            <a:r>
              <a:rPr lang="it-IT" sz="2800" b="1" dirty="0" smtClean="0">
                <a:solidFill>
                  <a:schemeClr val="bg1"/>
                </a:solidFill>
                <a:latin typeface="Comic Sans MS" pitchFamily="66" charset="0"/>
              </a:rPr>
              <a:t>Mentre non era particolarmente incline</a:t>
            </a:r>
          </a:p>
          <a:p>
            <a:pPr algn="ctr"/>
            <a:r>
              <a:rPr lang="it-IT" sz="2800" b="1" dirty="0" smtClean="0">
                <a:solidFill>
                  <a:schemeClr val="bg1"/>
                </a:solidFill>
                <a:latin typeface="Comic Sans MS" pitchFamily="66" charset="0"/>
              </a:rPr>
              <a:t>a ricercare soluzioni, magari esatte, di problemi accademici </a:t>
            </a:r>
          </a:p>
          <a:p>
            <a:pPr algn="ctr"/>
            <a:endParaRPr lang="it-IT" sz="2800" b="1" dirty="0" smtClean="0">
              <a:solidFill>
                <a:schemeClr val="bg1"/>
              </a:solidFill>
              <a:latin typeface="Comic Sans MS" pitchFamily="66" charset="0"/>
            </a:endParaRPr>
          </a:p>
          <a:p>
            <a:pPr algn="ctr"/>
            <a:r>
              <a:rPr lang="it-IT" sz="2800" b="1" dirty="0" smtClean="0">
                <a:solidFill>
                  <a:srgbClr val="FFFF00"/>
                </a:solidFill>
                <a:latin typeface="Comic Sans MS" pitchFamily="66" charset="0"/>
              </a:rPr>
              <a:t>Era cioè uno Scienziato Ingegnere </a:t>
            </a:r>
          </a:p>
          <a:p>
            <a:pPr algn="ctr"/>
            <a:r>
              <a:rPr lang="it-IT" sz="2800" b="1" dirty="0" smtClean="0">
                <a:solidFill>
                  <a:srgbClr val="FFFF00"/>
                </a:solidFill>
                <a:latin typeface="Comic Sans MS" pitchFamily="66" charset="0"/>
              </a:rPr>
              <a:t>non uno Scienziato Puro</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cstate="print"/>
          <a:srcRect/>
          <a:stretch>
            <a:fillRect/>
          </a:stretch>
        </p:blipFill>
        <p:spPr bwMode="auto">
          <a:xfrm rot="-60000">
            <a:off x="1161697" y="2285992"/>
            <a:ext cx="7125079" cy="4214835"/>
          </a:xfrm>
          <a:prstGeom prst="rect">
            <a:avLst/>
          </a:prstGeom>
          <a:noFill/>
          <a:ln w="9525">
            <a:noFill/>
            <a:miter lim="800000"/>
            <a:headEnd/>
            <a:tailEnd/>
          </a:ln>
        </p:spPr>
      </p:pic>
      <p:sp>
        <p:nvSpPr>
          <p:cNvPr id="5" name="Rettangolo 4"/>
          <p:cNvSpPr/>
          <p:nvPr/>
        </p:nvSpPr>
        <p:spPr>
          <a:xfrm>
            <a:off x="1928810" y="428604"/>
            <a:ext cx="6143652" cy="830997"/>
          </a:xfrm>
          <a:prstGeom prst="rect">
            <a:avLst/>
          </a:prstGeom>
        </p:spPr>
        <p:txBody>
          <a:bodyPr wrap="square">
            <a:spAutoFit/>
          </a:bodyPr>
          <a:lstStyle/>
          <a:p>
            <a:r>
              <a:rPr lang="it-IT" sz="2400" dirty="0" smtClean="0"/>
              <a:t>Correnti veloci in curve a 90° molto strette</a:t>
            </a:r>
          </a:p>
          <a:p>
            <a:r>
              <a:rPr lang="it-IT" sz="2400" i="1" dirty="0" err="1" smtClean="0"/>
              <a:t>Idrotecnica</a:t>
            </a:r>
            <a:r>
              <a:rPr lang="it-IT" sz="2400" i="1" dirty="0" smtClean="0"/>
              <a:t>, 1988</a:t>
            </a:r>
            <a:endParaRPr lang="it-IT" sz="24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76" y="214290"/>
            <a:ext cx="8858280" cy="1384995"/>
          </a:xfrm>
          <a:prstGeom prst="rect">
            <a:avLst/>
          </a:prstGeom>
          <a:solidFill>
            <a:schemeClr val="accent1"/>
          </a:solidFill>
        </p:spPr>
        <p:txBody>
          <a:bodyPr wrap="square" rtlCol="0">
            <a:spAutoFit/>
          </a:bodyPr>
          <a:lstStyle/>
          <a:p>
            <a:pPr algn="ctr"/>
            <a:r>
              <a:rPr lang="it-IT" sz="2800" b="1" dirty="0" smtClean="0">
                <a:solidFill>
                  <a:schemeClr val="bg1"/>
                </a:solidFill>
                <a:latin typeface="Comic Sans MS" pitchFamily="66" charset="0"/>
              </a:rPr>
              <a:t>Il moto delle correnti a superficie libera supercritiche </a:t>
            </a:r>
          </a:p>
          <a:p>
            <a:pPr algn="ctr"/>
            <a:r>
              <a:rPr lang="it-IT" sz="2800" b="1" dirty="0" smtClean="0">
                <a:solidFill>
                  <a:schemeClr val="bg1"/>
                </a:solidFill>
                <a:latin typeface="Comic Sans MS" pitchFamily="66" charset="0"/>
              </a:rPr>
              <a:t> presenta strette analogie con i moti supersonici   </a:t>
            </a:r>
          </a:p>
        </p:txBody>
      </p:sp>
      <p:sp>
        <p:nvSpPr>
          <p:cNvPr id="3" name="CasellaDiTesto 2"/>
          <p:cNvSpPr txBox="1"/>
          <p:nvPr/>
        </p:nvSpPr>
        <p:spPr>
          <a:xfrm>
            <a:off x="71406" y="2030450"/>
            <a:ext cx="2714644" cy="4401205"/>
          </a:xfrm>
          <a:prstGeom prst="rect">
            <a:avLst/>
          </a:prstGeom>
          <a:solidFill>
            <a:srgbClr val="FFC000"/>
          </a:solidFill>
        </p:spPr>
        <p:txBody>
          <a:bodyPr wrap="square" rtlCol="0">
            <a:spAutoFit/>
          </a:bodyPr>
          <a:lstStyle/>
          <a:p>
            <a:pPr algn="ctr"/>
            <a:r>
              <a:rPr lang="it-IT" sz="2800" b="1" dirty="0" smtClean="0">
                <a:solidFill>
                  <a:schemeClr val="bg1"/>
                </a:solidFill>
                <a:latin typeface="Comic Sans MS" pitchFamily="66" charset="0"/>
              </a:rPr>
              <a:t>E’ noto che un moto supersonico non si mantiene tale in presenza di forti ostacoli o rapide variazioni di geometria    </a:t>
            </a:r>
          </a:p>
        </p:txBody>
      </p:sp>
      <p:cxnSp>
        <p:nvCxnSpPr>
          <p:cNvPr id="5" name="Connettore 1 4"/>
          <p:cNvCxnSpPr/>
          <p:nvPr/>
        </p:nvCxnSpPr>
        <p:spPr>
          <a:xfrm flipV="1">
            <a:off x="6786578" y="2285992"/>
            <a:ext cx="1928826" cy="1285884"/>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6" name="Connettore 1 5"/>
          <p:cNvCxnSpPr/>
          <p:nvPr/>
        </p:nvCxnSpPr>
        <p:spPr>
          <a:xfrm>
            <a:off x="6786578" y="3571876"/>
            <a:ext cx="2000264" cy="1143008"/>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Connettore 1 9"/>
          <p:cNvCxnSpPr/>
          <p:nvPr/>
        </p:nvCxnSpPr>
        <p:spPr>
          <a:xfrm rot="5400000">
            <a:off x="6858016" y="3571876"/>
            <a:ext cx="4286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Connettore 1 10"/>
          <p:cNvCxnSpPr/>
          <p:nvPr/>
        </p:nvCxnSpPr>
        <p:spPr>
          <a:xfrm rot="5400000">
            <a:off x="6934216" y="3567114"/>
            <a:ext cx="571504" cy="9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Connettore 1 12"/>
          <p:cNvCxnSpPr/>
          <p:nvPr/>
        </p:nvCxnSpPr>
        <p:spPr>
          <a:xfrm rot="5400000">
            <a:off x="7010416" y="3490914"/>
            <a:ext cx="714380" cy="1904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Connettore 1 15"/>
          <p:cNvCxnSpPr/>
          <p:nvPr/>
        </p:nvCxnSpPr>
        <p:spPr>
          <a:xfrm rot="5400000">
            <a:off x="7108049" y="3536157"/>
            <a:ext cx="78581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2 18"/>
          <p:cNvCxnSpPr/>
          <p:nvPr/>
        </p:nvCxnSpPr>
        <p:spPr>
          <a:xfrm>
            <a:off x="4714876" y="2928934"/>
            <a:ext cx="71438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Connettore 2 19"/>
          <p:cNvCxnSpPr/>
          <p:nvPr/>
        </p:nvCxnSpPr>
        <p:spPr>
          <a:xfrm>
            <a:off x="4714876" y="3213098"/>
            <a:ext cx="71438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Connettore 2 20"/>
          <p:cNvCxnSpPr/>
          <p:nvPr/>
        </p:nvCxnSpPr>
        <p:spPr>
          <a:xfrm>
            <a:off x="4714876" y="3498850"/>
            <a:ext cx="71438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Connettore 2 21"/>
          <p:cNvCxnSpPr/>
          <p:nvPr/>
        </p:nvCxnSpPr>
        <p:spPr>
          <a:xfrm>
            <a:off x="4714876" y="3784602"/>
            <a:ext cx="71438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a:off x="4714876" y="4070354"/>
            <a:ext cx="71438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ttore 2 23"/>
          <p:cNvCxnSpPr/>
          <p:nvPr/>
        </p:nvCxnSpPr>
        <p:spPr>
          <a:xfrm>
            <a:off x="4714876" y="4356106"/>
            <a:ext cx="71438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5" name="CasellaDiTesto 24"/>
          <p:cNvSpPr txBox="1"/>
          <p:nvPr/>
        </p:nvSpPr>
        <p:spPr>
          <a:xfrm>
            <a:off x="2857488" y="3457518"/>
            <a:ext cx="2347898" cy="400110"/>
          </a:xfrm>
          <a:prstGeom prst="rect">
            <a:avLst/>
          </a:prstGeom>
          <a:noFill/>
        </p:spPr>
        <p:txBody>
          <a:bodyPr wrap="square" rtlCol="0">
            <a:spAutoFit/>
          </a:bodyPr>
          <a:lstStyle/>
          <a:p>
            <a:pPr algn="ctr"/>
            <a:r>
              <a:rPr lang="it-IT" sz="2000" b="1" dirty="0" smtClean="0">
                <a:latin typeface="Comic Sans MS" pitchFamily="66" charset="0"/>
              </a:rPr>
              <a:t>Supersonico</a:t>
            </a:r>
          </a:p>
        </p:txBody>
      </p:sp>
      <p:sp>
        <p:nvSpPr>
          <p:cNvPr id="26" name="Arco 25"/>
          <p:cNvSpPr/>
          <p:nvPr/>
        </p:nvSpPr>
        <p:spPr>
          <a:xfrm rot="2485478">
            <a:off x="2000232" y="1925050"/>
            <a:ext cx="3714776" cy="4143404"/>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7" name="CasellaDiTesto 26"/>
          <p:cNvSpPr txBox="1"/>
          <p:nvPr/>
        </p:nvSpPr>
        <p:spPr>
          <a:xfrm>
            <a:off x="5581688" y="3292618"/>
            <a:ext cx="1490642" cy="707886"/>
          </a:xfrm>
          <a:prstGeom prst="rect">
            <a:avLst/>
          </a:prstGeom>
          <a:noFill/>
        </p:spPr>
        <p:txBody>
          <a:bodyPr wrap="square" rtlCol="0">
            <a:spAutoFit/>
          </a:bodyPr>
          <a:lstStyle/>
          <a:p>
            <a:pPr algn="ctr"/>
            <a:r>
              <a:rPr lang="it-IT" sz="2000" b="1" dirty="0" smtClean="0">
                <a:latin typeface="Comic Sans MS" pitchFamily="66" charset="0"/>
              </a:rPr>
              <a:t>Sub-</a:t>
            </a:r>
          </a:p>
          <a:p>
            <a:pPr algn="ctr"/>
            <a:r>
              <a:rPr lang="it-IT" sz="2000" b="1" dirty="0" smtClean="0">
                <a:latin typeface="Comic Sans MS" pitchFamily="66" charset="0"/>
              </a:rPr>
              <a:t>sonico</a:t>
            </a:r>
          </a:p>
        </p:txBody>
      </p:sp>
      <p:sp>
        <p:nvSpPr>
          <p:cNvPr id="28" name="CasellaDiTesto 27"/>
          <p:cNvSpPr txBox="1"/>
          <p:nvPr/>
        </p:nvSpPr>
        <p:spPr>
          <a:xfrm>
            <a:off x="6724696" y="2000240"/>
            <a:ext cx="2347898" cy="400110"/>
          </a:xfrm>
          <a:prstGeom prst="rect">
            <a:avLst/>
          </a:prstGeom>
          <a:noFill/>
        </p:spPr>
        <p:txBody>
          <a:bodyPr wrap="square" rtlCol="0">
            <a:spAutoFit/>
          </a:bodyPr>
          <a:lstStyle/>
          <a:p>
            <a:pPr algn="ctr"/>
            <a:r>
              <a:rPr lang="it-IT" sz="2000" b="1" dirty="0" smtClean="0">
                <a:latin typeface="Comic Sans MS" pitchFamily="66" charset="0"/>
              </a:rPr>
              <a:t>Supersonico</a:t>
            </a:r>
          </a:p>
        </p:txBody>
      </p:sp>
      <p:sp>
        <p:nvSpPr>
          <p:cNvPr id="29" name="CasellaDiTesto 28"/>
          <p:cNvSpPr txBox="1"/>
          <p:nvPr/>
        </p:nvSpPr>
        <p:spPr>
          <a:xfrm>
            <a:off x="6786578" y="4929198"/>
            <a:ext cx="2347898" cy="400110"/>
          </a:xfrm>
          <a:prstGeom prst="rect">
            <a:avLst/>
          </a:prstGeom>
          <a:noFill/>
        </p:spPr>
        <p:txBody>
          <a:bodyPr wrap="square" rtlCol="0">
            <a:spAutoFit/>
          </a:bodyPr>
          <a:lstStyle/>
          <a:p>
            <a:pPr algn="ctr"/>
            <a:r>
              <a:rPr lang="it-IT" sz="2000" b="1" dirty="0" smtClean="0">
                <a:latin typeface="Comic Sans MS" pitchFamily="66" charset="0"/>
              </a:rPr>
              <a:t>Supersonico</a:t>
            </a:r>
          </a:p>
        </p:txBody>
      </p:sp>
      <p:sp>
        <p:nvSpPr>
          <p:cNvPr id="30" name="CasellaDiTesto 29"/>
          <p:cNvSpPr txBox="1"/>
          <p:nvPr/>
        </p:nvSpPr>
        <p:spPr>
          <a:xfrm>
            <a:off x="4010052" y="5286388"/>
            <a:ext cx="2347898" cy="400110"/>
          </a:xfrm>
          <a:prstGeom prst="rect">
            <a:avLst/>
          </a:prstGeom>
          <a:noFill/>
        </p:spPr>
        <p:txBody>
          <a:bodyPr wrap="square" rtlCol="0">
            <a:spAutoFit/>
          </a:bodyPr>
          <a:lstStyle/>
          <a:p>
            <a:pPr algn="ctr"/>
            <a:r>
              <a:rPr lang="it-IT" sz="2000" b="1" dirty="0" smtClean="0">
                <a:latin typeface="Comic Sans MS" pitchFamily="66" charset="0"/>
              </a:rPr>
              <a:t>Shock</a:t>
            </a:r>
          </a:p>
        </p:txBody>
      </p:sp>
      <p:cxnSp>
        <p:nvCxnSpPr>
          <p:cNvPr id="31" name="Connettore 1 30"/>
          <p:cNvCxnSpPr/>
          <p:nvPr/>
        </p:nvCxnSpPr>
        <p:spPr>
          <a:xfrm rot="16200000" flipH="1">
            <a:off x="7108049" y="3536157"/>
            <a:ext cx="1081094" cy="9524"/>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Connettore 1 35"/>
          <p:cNvCxnSpPr/>
          <p:nvPr/>
        </p:nvCxnSpPr>
        <p:spPr>
          <a:xfrm rot="5400000">
            <a:off x="6858016" y="3571876"/>
            <a:ext cx="14287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Connettore 2 39"/>
          <p:cNvCxnSpPr/>
          <p:nvPr/>
        </p:nvCxnSpPr>
        <p:spPr>
          <a:xfrm>
            <a:off x="7715272" y="1928802"/>
            <a:ext cx="107157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Connettore 2 40"/>
          <p:cNvCxnSpPr/>
          <p:nvPr/>
        </p:nvCxnSpPr>
        <p:spPr>
          <a:xfrm>
            <a:off x="7643834" y="5427676"/>
            <a:ext cx="107157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additive="base">
                                        <p:cTn id="17" dur="500" fill="hold"/>
                                        <p:tgtEl>
                                          <p:spTgt spid="23"/>
                                        </p:tgtEl>
                                        <p:attrNameLst>
                                          <p:attrName>ppt_x</p:attrName>
                                        </p:attrNameLst>
                                      </p:cBhvr>
                                      <p:tavLst>
                                        <p:tav tm="0">
                                          <p:val>
                                            <p:strVal val="#ppt_x"/>
                                          </p:val>
                                        </p:tav>
                                        <p:tav tm="100000">
                                          <p:val>
                                            <p:strVal val="#ppt_x"/>
                                          </p:val>
                                        </p:tav>
                                      </p:tavLst>
                                    </p:anim>
                                    <p:anim calcmode="lin" valueType="num">
                                      <p:cBhvr additive="base">
                                        <p:cTn id="18" dur="500" fill="hold"/>
                                        <p:tgtEl>
                                          <p:spTgt spid="2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ppt_x"/>
                                          </p:val>
                                        </p:tav>
                                        <p:tav tm="100000">
                                          <p:val>
                                            <p:strVal val="#ppt_x"/>
                                          </p:val>
                                        </p:tav>
                                      </p:tavLst>
                                    </p:anim>
                                    <p:anim calcmode="lin" valueType="num">
                                      <p:cBhvr additive="base">
                                        <p:cTn id="30" dur="500" fill="hold"/>
                                        <p:tgtEl>
                                          <p:spTgt spid="20"/>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9"/>
                                        </p:tgtEl>
                                        <p:attrNameLst>
                                          <p:attrName>style.visibility</p:attrName>
                                        </p:attrNameLst>
                                      </p:cBhvr>
                                      <p:to>
                                        <p:strVal val="visible"/>
                                      </p:to>
                                    </p:set>
                                    <p:anim calcmode="lin" valueType="num">
                                      <p:cBhvr additive="base">
                                        <p:cTn id="33" dur="500" fill="hold"/>
                                        <p:tgtEl>
                                          <p:spTgt spid="19"/>
                                        </p:tgtEl>
                                        <p:attrNameLst>
                                          <p:attrName>ppt_x</p:attrName>
                                        </p:attrNameLst>
                                      </p:cBhvr>
                                      <p:tavLst>
                                        <p:tav tm="0">
                                          <p:val>
                                            <p:strVal val="#ppt_x"/>
                                          </p:val>
                                        </p:tav>
                                        <p:tav tm="100000">
                                          <p:val>
                                            <p:strVal val="#ppt_x"/>
                                          </p:val>
                                        </p:tav>
                                      </p:tavLst>
                                    </p:anim>
                                    <p:anim calcmode="lin" valueType="num">
                                      <p:cBhvr additive="base">
                                        <p:cTn id="34" dur="500" fill="hold"/>
                                        <p:tgtEl>
                                          <p:spTgt spid="1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anim calcmode="lin" valueType="num">
                                      <p:cBhvr additive="base">
                                        <p:cTn id="45" dur="500" fill="hold"/>
                                        <p:tgtEl>
                                          <p:spTgt spid="30"/>
                                        </p:tgtEl>
                                        <p:attrNameLst>
                                          <p:attrName>ppt_x</p:attrName>
                                        </p:attrNameLst>
                                      </p:cBhvr>
                                      <p:tavLst>
                                        <p:tav tm="0">
                                          <p:val>
                                            <p:strVal val="#ppt_x"/>
                                          </p:val>
                                        </p:tav>
                                        <p:tav tm="100000">
                                          <p:val>
                                            <p:strVal val="#ppt_x"/>
                                          </p:val>
                                        </p:tav>
                                      </p:tavLst>
                                    </p:anim>
                                    <p:anim calcmode="lin" valueType="num">
                                      <p:cBhvr additive="base">
                                        <p:cTn id="46" dur="500" fill="hold"/>
                                        <p:tgtEl>
                                          <p:spTgt spid="30"/>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additive="base">
                                        <p:cTn id="53" dur="500" fill="hold"/>
                                        <p:tgtEl>
                                          <p:spTgt spid="28"/>
                                        </p:tgtEl>
                                        <p:attrNameLst>
                                          <p:attrName>ppt_x</p:attrName>
                                        </p:attrNameLst>
                                      </p:cBhvr>
                                      <p:tavLst>
                                        <p:tav tm="0">
                                          <p:val>
                                            <p:strVal val="#ppt_x"/>
                                          </p:val>
                                        </p:tav>
                                        <p:tav tm="100000">
                                          <p:val>
                                            <p:strVal val="#ppt_x"/>
                                          </p:val>
                                        </p:tav>
                                      </p:tavLst>
                                    </p:anim>
                                    <p:anim calcmode="lin" valueType="num">
                                      <p:cBhvr additive="base">
                                        <p:cTn id="54" dur="500" fill="hold"/>
                                        <p:tgtEl>
                                          <p:spTgt spid="28"/>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40"/>
                                        </p:tgtEl>
                                        <p:attrNameLst>
                                          <p:attrName>style.visibility</p:attrName>
                                        </p:attrNameLst>
                                      </p:cBhvr>
                                      <p:to>
                                        <p:strVal val="visible"/>
                                      </p:to>
                                    </p:set>
                                    <p:anim calcmode="lin" valueType="num">
                                      <p:cBhvr additive="base">
                                        <p:cTn id="57" dur="500" fill="hold"/>
                                        <p:tgtEl>
                                          <p:spTgt spid="40"/>
                                        </p:tgtEl>
                                        <p:attrNameLst>
                                          <p:attrName>ppt_x</p:attrName>
                                        </p:attrNameLst>
                                      </p:cBhvr>
                                      <p:tavLst>
                                        <p:tav tm="0">
                                          <p:val>
                                            <p:strVal val="#ppt_x"/>
                                          </p:val>
                                        </p:tav>
                                        <p:tav tm="100000">
                                          <p:val>
                                            <p:strVal val="#ppt_x"/>
                                          </p:val>
                                        </p:tav>
                                      </p:tavLst>
                                    </p:anim>
                                    <p:anim calcmode="lin" valueType="num">
                                      <p:cBhvr additive="base">
                                        <p:cTn id="58" dur="500" fill="hold"/>
                                        <p:tgtEl>
                                          <p:spTgt spid="40"/>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anim calcmode="lin" valueType="num">
                                      <p:cBhvr additive="base">
                                        <p:cTn id="65" dur="500" fill="hold"/>
                                        <p:tgtEl>
                                          <p:spTgt spid="29"/>
                                        </p:tgtEl>
                                        <p:attrNameLst>
                                          <p:attrName>ppt_x</p:attrName>
                                        </p:attrNameLst>
                                      </p:cBhvr>
                                      <p:tavLst>
                                        <p:tav tm="0">
                                          <p:val>
                                            <p:strVal val="#ppt_x"/>
                                          </p:val>
                                        </p:tav>
                                        <p:tav tm="100000">
                                          <p:val>
                                            <p:strVal val="#ppt_x"/>
                                          </p:val>
                                        </p:tav>
                                      </p:tavLst>
                                    </p:anim>
                                    <p:anim calcmode="lin" valueType="num">
                                      <p:cBhvr additive="base">
                                        <p:cTn id="66" dur="500" fill="hold"/>
                                        <p:tgtEl>
                                          <p:spTgt spid="29"/>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6"/>
                                        </p:tgtEl>
                                        <p:attrNameLst>
                                          <p:attrName>style.visibility</p:attrName>
                                        </p:attrNameLst>
                                      </p:cBhvr>
                                      <p:to>
                                        <p:strVal val="visible"/>
                                      </p:to>
                                    </p:set>
                                    <p:anim calcmode="lin" valueType="num">
                                      <p:cBhvr additive="base">
                                        <p:cTn id="69" dur="500" fill="hold"/>
                                        <p:tgtEl>
                                          <p:spTgt spid="6"/>
                                        </p:tgtEl>
                                        <p:attrNameLst>
                                          <p:attrName>ppt_x</p:attrName>
                                        </p:attrNameLst>
                                      </p:cBhvr>
                                      <p:tavLst>
                                        <p:tav tm="0">
                                          <p:val>
                                            <p:strVal val="#ppt_x"/>
                                          </p:val>
                                        </p:tav>
                                        <p:tav tm="100000">
                                          <p:val>
                                            <p:strVal val="#ppt_x"/>
                                          </p:val>
                                        </p:tav>
                                      </p:tavLst>
                                    </p:anim>
                                    <p:anim calcmode="lin" valueType="num">
                                      <p:cBhvr additive="base">
                                        <p:cTn id="70" dur="500" fill="hold"/>
                                        <p:tgtEl>
                                          <p:spTgt spid="6"/>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
                                        </p:tgtEl>
                                        <p:attrNameLst>
                                          <p:attrName>style.visibility</p:attrName>
                                        </p:attrNameLst>
                                      </p:cBhvr>
                                      <p:to>
                                        <p:strVal val="visible"/>
                                      </p:to>
                                    </p:set>
                                    <p:anim calcmode="lin" valueType="num">
                                      <p:cBhvr additive="base">
                                        <p:cTn id="73" dur="500" fill="hold"/>
                                        <p:tgtEl>
                                          <p:spTgt spid="5"/>
                                        </p:tgtEl>
                                        <p:attrNameLst>
                                          <p:attrName>ppt_x</p:attrName>
                                        </p:attrNameLst>
                                      </p:cBhvr>
                                      <p:tavLst>
                                        <p:tav tm="0">
                                          <p:val>
                                            <p:strVal val="#ppt_x"/>
                                          </p:val>
                                        </p:tav>
                                        <p:tav tm="100000">
                                          <p:val>
                                            <p:strVal val="#ppt_x"/>
                                          </p:val>
                                        </p:tav>
                                      </p:tavLst>
                                    </p:anim>
                                    <p:anim calcmode="lin" valueType="num">
                                      <p:cBhvr additive="base">
                                        <p:cTn id="74" dur="500" fill="hold"/>
                                        <p:tgtEl>
                                          <p:spTgt spid="5"/>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 calcmode="lin" valueType="num">
                                      <p:cBhvr additive="base">
                                        <p:cTn id="77" dur="500" fill="hold"/>
                                        <p:tgtEl>
                                          <p:spTgt spid="31"/>
                                        </p:tgtEl>
                                        <p:attrNameLst>
                                          <p:attrName>ppt_x</p:attrName>
                                        </p:attrNameLst>
                                      </p:cBhvr>
                                      <p:tavLst>
                                        <p:tav tm="0">
                                          <p:val>
                                            <p:strVal val="#ppt_x"/>
                                          </p:val>
                                        </p:tav>
                                        <p:tav tm="100000">
                                          <p:val>
                                            <p:strVal val="#ppt_x"/>
                                          </p:val>
                                        </p:tav>
                                      </p:tavLst>
                                    </p:anim>
                                    <p:anim calcmode="lin" valueType="num">
                                      <p:cBhvr additive="base">
                                        <p:cTn id="78" dur="500" fill="hold"/>
                                        <p:tgtEl>
                                          <p:spTgt spid="31"/>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additive="base">
                                        <p:cTn id="81" dur="500" fill="hold"/>
                                        <p:tgtEl>
                                          <p:spTgt spid="16"/>
                                        </p:tgtEl>
                                        <p:attrNameLst>
                                          <p:attrName>ppt_x</p:attrName>
                                        </p:attrNameLst>
                                      </p:cBhvr>
                                      <p:tavLst>
                                        <p:tav tm="0">
                                          <p:val>
                                            <p:strVal val="#ppt_x"/>
                                          </p:val>
                                        </p:tav>
                                        <p:tav tm="100000">
                                          <p:val>
                                            <p:strVal val="#ppt_x"/>
                                          </p:val>
                                        </p:tav>
                                      </p:tavLst>
                                    </p:anim>
                                    <p:anim calcmode="lin" valueType="num">
                                      <p:cBhvr additive="base">
                                        <p:cTn id="82" dur="500" fill="hold"/>
                                        <p:tgtEl>
                                          <p:spTgt spid="16"/>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ppt_x"/>
                                          </p:val>
                                        </p:tav>
                                        <p:tav tm="100000">
                                          <p:val>
                                            <p:strVal val="#ppt_x"/>
                                          </p:val>
                                        </p:tav>
                                      </p:tavLst>
                                    </p:anim>
                                    <p:anim calcmode="lin" valueType="num">
                                      <p:cBhvr additive="base">
                                        <p:cTn id="86" dur="500" fill="hold"/>
                                        <p:tgtEl>
                                          <p:spTgt spid="13"/>
                                        </p:tgtEl>
                                        <p:attrNameLst>
                                          <p:attrName>ppt_y</p:attrName>
                                        </p:attrNameLst>
                                      </p:cBhvr>
                                      <p:tavLst>
                                        <p:tav tm="0">
                                          <p:val>
                                            <p:strVal val="1+#ppt_h/2"/>
                                          </p:val>
                                        </p:tav>
                                        <p:tav tm="100000">
                                          <p:val>
                                            <p:strVal val="#ppt_y"/>
                                          </p:val>
                                        </p:tav>
                                      </p:tavLst>
                                    </p:anim>
                                  </p:childTnLst>
                                </p:cTn>
                              </p:par>
                              <p:par>
                                <p:cTn id="87" presetID="2" presetClass="entr" presetSubtype="4" fill="hold" nodeType="withEffect">
                                  <p:stCondLst>
                                    <p:cond delay="0"/>
                                  </p:stCondLst>
                                  <p:childTnLst>
                                    <p:set>
                                      <p:cBhvr>
                                        <p:cTn id="88" dur="1" fill="hold">
                                          <p:stCondLst>
                                            <p:cond delay="0"/>
                                          </p:stCondLst>
                                        </p:cTn>
                                        <p:tgtEl>
                                          <p:spTgt spid="11"/>
                                        </p:tgtEl>
                                        <p:attrNameLst>
                                          <p:attrName>style.visibility</p:attrName>
                                        </p:attrNameLst>
                                      </p:cBhvr>
                                      <p:to>
                                        <p:strVal val="visible"/>
                                      </p:to>
                                    </p:set>
                                    <p:anim calcmode="lin" valueType="num">
                                      <p:cBhvr additive="base">
                                        <p:cTn id="89" dur="500" fill="hold"/>
                                        <p:tgtEl>
                                          <p:spTgt spid="11"/>
                                        </p:tgtEl>
                                        <p:attrNameLst>
                                          <p:attrName>ppt_x</p:attrName>
                                        </p:attrNameLst>
                                      </p:cBhvr>
                                      <p:tavLst>
                                        <p:tav tm="0">
                                          <p:val>
                                            <p:strVal val="#ppt_x"/>
                                          </p:val>
                                        </p:tav>
                                        <p:tav tm="100000">
                                          <p:val>
                                            <p:strVal val="#ppt_x"/>
                                          </p:val>
                                        </p:tav>
                                      </p:tavLst>
                                    </p:anim>
                                    <p:anim calcmode="lin" valueType="num">
                                      <p:cBhvr additive="base">
                                        <p:cTn id="90" dur="500" fill="hold"/>
                                        <p:tgtEl>
                                          <p:spTgt spid="11"/>
                                        </p:tgtEl>
                                        <p:attrNameLst>
                                          <p:attrName>ppt_y</p:attrName>
                                        </p:attrNameLst>
                                      </p:cBhvr>
                                      <p:tavLst>
                                        <p:tav tm="0">
                                          <p:val>
                                            <p:strVal val="1+#ppt_h/2"/>
                                          </p:val>
                                        </p:tav>
                                        <p:tav tm="100000">
                                          <p:val>
                                            <p:strVal val="#ppt_y"/>
                                          </p:val>
                                        </p:tav>
                                      </p:tavLst>
                                    </p:anim>
                                  </p:childTnLst>
                                </p:cTn>
                              </p:par>
                              <p:par>
                                <p:cTn id="91" presetID="2" presetClass="entr" presetSubtype="4" fill="hold" nodeType="withEffect">
                                  <p:stCondLst>
                                    <p:cond delay="0"/>
                                  </p:stCondLst>
                                  <p:childTnLst>
                                    <p:set>
                                      <p:cBhvr>
                                        <p:cTn id="92" dur="1" fill="hold">
                                          <p:stCondLst>
                                            <p:cond delay="0"/>
                                          </p:stCondLst>
                                        </p:cTn>
                                        <p:tgtEl>
                                          <p:spTgt spid="36"/>
                                        </p:tgtEl>
                                        <p:attrNameLst>
                                          <p:attrName>style.visibility</p:attrName>
                                        </p:attrNameLst>
                                      </p:cBhvr>
                                      <p:to>
                                        <p:strVal val="visible"/>
                                      </p:to>
                                    </p:set>
                                    <p:anim calcmode="lin" valueType="num">
                                      <p:cBhvr additive="base">
                                        <p:cTn id="93" dur="500" fill="hold"/>
                                        <p:tgtEl>
                                          <p:spTgt spid="36"/>
                                        </p:tgtEl>
                                        <p:attrNameLst>
                                          <p:attrName>ppt_x</p:attrName>
                                        </p:attrNameLst>
                                      </p:cBhvr>
                                      <p:tavLst>
                                        <p:tav tm="0">
                                          <p:val>
                                            <p:strVal val="#ppt_x"/>
                                          </p:val>
                                        </p:tav>
                                        <p:tav tm="100000">
                                          <p:val>
                                            <p:strVal val="#ppt_x"/>
                                          </p:val>
                                        </p:tav>
                                      </p:tavLst>
                                    </p:anim>
                                    <p:anim calcmode="lin" valueType="num">
                                      <p:cBhvr additive="base">
                                        <p:cTn id="9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5" grpId="0"/>
      <p:bldP spid="26" grpId="0" animBg="1"/>
      <p:bldP spid="27" grpId="0"/>
      <p:bldP spid="28" grpId="0"/>
      <p:bldP spid="29"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76" y="34705"/>
            <a:ext cx="8858280" cy="3108543"/>
          </a:xfrm>
          <a:prstGeom prst="rect">
            <a:avLst/>
          </a:prstGeom>
          <a:solidFill>
            <a:schemeClr val="accent1"/>
          </a:solidFill>
        </p:spPr>
        <p:txBody>
          <a:bodyPr wrap="square" rtlCol="0">
            <a:spAutoFit/>
          </a:bodyPr>
          <a:lstStyle/>
          <a:p>
            <a:pPr algn="ctr"/>
            <a:r>
              <a:rPr lang="it-IT" sz="2800" b="1" dirty="0" smtClean="0">
                <a:solidFill>
                  <a:schemeClr val="bg1"/>
                </a:solidFill>
                <a:latin typeface="Comic Sans MS" pitchFamily="66" charset="0"/>
              </a:rPr>
              <a:t>Analogamente:</a:t>
            </a:r>
          </a:p>
          <a:p>
            <a:pPr algn="ctr"/>
            <a:endParaRPr lang="it-IT" sz="2800" b="1" dirty="0" smtClean="0">
              <a:solidFill>
                <a:schemeClr val="bg1"/>
              </a:solidFill>
              <a:latin typeface="Comic Sans MS" pitchFamily="66" charset="0"/>
            </a:endParaRPr>
          </a:p>
          <a:p>
            <a:pPr algn="ctr"/>
            <a:r>
              <a:rPr lang="it-IT" sz="2800" b="1" dirty="0" smtClean="0">
                <a:solidFill>
                  <a:schemeClr val="bg1"/>
                </a:solidFill>
                <a:latin typeface="Comic Sans MS" pitchFamily="66" charset="0"/>
              </a:rPr>
              <a:t>Per una </a:t>
            </a:r>
            <a:r>
              <a:rPr lang="it-IT" sz="2800" b="1" dirty="0" smtClean="0">
                <a:solidFill>
                  <a:srgbClr val="FFC000"/>
                </a:solidFill>
                <a:latin typeface="Comic Sans MS" pitchFamily="66" charset="0"/>
              </a:rPr>
              <a:t>corrente supercritica </a:t>
            </a:r>
          </a:p>
          <a:p>
            <a:pPr algn="ctr"/>
            <a:r>
              <a:rPr lang="it-IT" sz="2800" b="1" dirty="0" smtClean="0">
                <a:solidFill>
                  <a:srgbClr val="FFC000"/>
                </a:solidFill>
                <a:latin typeface="Comic Sans MS" pitchFamily="66" charset="0"/>
              </a:rPr>
              <a:t>una curva molto stretta </a:t>
            </a:r>
          </a:p>
          <a:p>
            <a:pPr algn="ctr"/>
            <a:r>
              <a:rPr lang="it-IT" sz="2800" b="1" dirty="0" smtClean="0">
                <a:solidFill>
                  <a:schemeClr val="bg1"/>
                </a:solidFill>
                <a:latin typeface="Comic Sans MS" pitchFamily="66" charset="0"/>
              </a:rPr>
              <a:t>costituisce una rapida variazione di geometria </a:t>
            </a:r>
          </a:p>
          <a:p>
            <a:pPr algn="ctr"/>
            <a:r>
              <a:rPr lang="it-IT" sz="2800" b="1" dirty="0" smtClean="0">
                <a:solidFill>
                  <a:schemeClr val="bg1"/>
                </a:solidFill>
                <a:latin typeface="Comic Sans MS" pitchFamily="66" charset="0"/>
              </a:rPr>
              <a:t>che </a:t>
            </a:r>
            <a:r>
              <a:rPr lang="it-IT" sz="2800" b="1" dirty="0" smtClean="0">
                <a:solidFill>
                  <a:srgbClr val="FFC000"/>
                </a:solidFill>
                <a:latin typeface="Comic Sans MS" pitchFamily="66" charset="0"/>
              </a:rPr>
              <a:t>può indurre, a monte, una transizione</a:t>
            </a:r>
          </a:p>
          <a:p>
            <a:pPr algn="ctr"/>
            <a:r>
              <a:rPr lang="it-IT" sz="2800" b="1" dirty="0" smtClean="0">
                <a:solidFill>
                  <a:schemeClr val="bg1"/>
                </a:solidFill>
                <a:latin typeface="Comic Sans MS" pitchFamily="66" charset="0"/>
              </a:rPr>
              <a:t> cioè la formazione di un risalto  </a:t>
            </a:r>
          </a:p>
        </p:txBody>
      </p:sp>
      <p:sp>
        <p:nvSpPr>
          <p:cNvPr id="3" name="CasellaDiTesto 2"/>
          <p:cNvSpPr txBox="1"/>
          <p:nvPr/>
        </p:nvSpPr>
        <p:spPr>
          <a:xfrm>
            <a:off x="142876" y="3611123"/>
            <a:ext cx="8858280" cy="2677656"/>
          </a:xfrm>
          <a:prstGeom prst="rect">
            <a:avLst/>
          </a:prstGeom>
          <a:solidFill>
            <a:schemeClr val="accent1"/>
          </a:solidFill>
        </p:spPr>
        <p:txBody>
          <a:bodyPr wrap="square" rtlCol="0">
            <a:spAutoFit/>
          </a:bodyPr>
          <a:lstStyle/>
          <a:p>
            <a:pPr algn="ctr"/>
            <a:r>
              <a:rPr lang="it-IT" sz="2800" b="1" dirty="0" smtClean="0">
                <a:solidFill>
                  <a:schemeClr val="tx2"/>
                </a:solidFill>
                <a:latin typeface="Comic Sans MS" pitchFamily="66" charset="0"/>
              </a:rPr>
              <a:t>Si tratta di un problema</a:t>
            </a:r>
          </a:p>
          <a:p>
            <a:pPr algn="ctr"/>
            <a:r>
              <a:rPr lang="it-IT" sz="2800" b="1" dirty="0" smtClean="0">
                <a:solidFill>
                  <a:schemeClr val="tx2"/>
                </a:solidFill>
                <a:latin typeface="Comic Sans MS" pitchFamily="66" charset="0"/>
              </a:rPr>
              <a:t>trascurato dalla letteratura</a:t>
            </a:r>
          </a:p>
          <a:p>
            <a:pPr algn="ctr"/>
            <a:r>
              <a:rPr lang="it-IT" sz="2800" b="1" dirty="0" smtClean="0">
                <a:solidFill>
                  <a:schemeClr val="tx2"/>
                </a:solidFill>
                <a:latin typeface="Comic Sans MS" pitchFamily="66" charset="0"/>
              </a:rPr>
              <a:t>che ha limitato la sua attenzione al caso</a:t>
            </a:r>
          </a:p>
          <a:p>
            <a:pPr algn="ctr"/>
            <a:r>
              <a:rPr lang="it-IT" sz="2800" b="1" dirty="0" smtClean="0">
                <a:solidFill>
                  <a:schemeClr val="tx2"/>
                </a:solidFill>
                <a:latin typeface="Comic Sans MS" pitchFamily="66" charset="0"/>
              </a:rPr>
              <a:t>di moti supercritici </a:t>
            </a:r>
          </a:p>
          <a:p>
            <a:pPr algn="ctr"/>
            <a:r>
              <a:rPr lang="it-IT" sz="2800" b="1" dirty="0" smtClean="0">
                <a:solidFill>
                  <a:schemeClr val="tx2"/>
                </a:solidFill>
                <a:latin typeface="Comic Sans MS" pitchFamily="66" charset="0"/>
              </a:rPr>
              <a:t>in </a:t>
            </a:r>
            <a:r>
              <a:rPr lang="it-IT" sz="2800" b="1" dirty="0" smtClean="0">
                <a:solidFill>
                  <a:srgbClr val="FFC000"/>
                </a:solidFill>
                <a:latin typeface="Comic Sans MS" pitchFamily="66" charset="0"/>
              </a:rPr>
              <a:t>correnti a debole curvatura</a:t>
            </a:r>
          </a:p>
          <a:p>
            <a:pPr algn="ctr"/>
            <a:r>
              <a:rPr lang="it-IT" sz="2800" b="1" dirty="0" smtClean="0">
                <a:solidFill>
                  <a:schemeClr val="tx2"/>
                </a:solidFill>
                <a:latin typeface="Comic Sans MS" pitchFamily="66" charset="0"/>
              </a:rPr>
              <a:t>(</a:t>
            </a:r>
            <a:r>
              <a:rPr lang="it-IT" sz="2800" b="1" dirty="0" err="1" smtClean="0">
                <a:solidFill>
                  <a:schemeClr val="tx2"/>
                </a:solidFill>
                <a:latin typeface="Comic Sans MS" pitchFamily="66" charset="0"/>
              </a:rPr>
              <a:t>Knapp</a:t>
            </a:r>
            <a:r>
              <a:rPr lang="it-IT" sz="2800" b="1" dirty="0" smtClean="0">
                <a:solidFill>
                  <a:schemeClr val="tx2"/>
                </a:solidFill>
                <a:latin typeface="Comic Sans MS" pitchFamily="66" charset="0"/>
              </a:rPr>
              <a:t> &amp; </a:t>
            </a:r>
            <a:r>
              <a:rPr lang="it-IT" sz="2800" b="1" dirty="0" err="1" smtClean="0">
                <a:solidFill>
                  <a:schemeClr val="tx2"/>
                </a:solidFill>
                <a:latin typeface="Comic Sans MS" pitchFamily="66" charset="0"/>
              </a:rPr>
              <a:t>Ippen</a:t>
            </a:r>
            <a:r>
              <a:rPr lang="it-IT" sz="2800" b="1" dirty="0" smtClean="0">
                <a:solidFill>
                  <a:schemeClr val="tx2"/>
                </a:solidFill>
                <a:latin typeface="Comic Sans MS" pitchFamily="66" charset="0"/>
              </a:rPr>
              <a:t>, 1939, Poggi, 1956)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3" cstate="print"/>
          <a:srcRect/>
          <a:stretch>
            <a:fillRect/>
          </a:stretch>
        </p:blipFill>
        <p:spPr bwMode="auto">
          <a:xfrm rot="-60000">
            <a:off x="91824" y="787669"/>
            <a:ext cx="8929085" cy="6000793"/>
          </a:xfrm>
          <a:prstGeom prst="rect">
            <a:avLst/>
          </a:prstGeom>
          <a:noFill/>
          <a:ln w="9525">
            <a:noFill/>
            <a:miter lim="800000"/>
            <a:headEnd/>
            <a:tailEnd/>
          </a:ln>
        </p:spPr>
      </p:pic>
      <p:sp>
        <p:nvSpPr>
          <p:cNvPr id="3" name="CasellaDiTesto 2"/>
          <p:cNvSpPr txBox="1"/>
          <p:nvPr/>
        </p:nvSpPr>
        <p:spPr>
          <a:xfrm>
            <a:off x="142844" y="1895765"/>
            <a:ext cx="1383712" cy="461665"/>
          </a:xfrm>
          <a:prstGeom prst="rect">
            <a:avLst/>
          </a:prstGeom>
          <a:solidFill>
            <a:schemeClr val="bg1"/>
          </a:solidFill>
        </p:spPr>
        <p:txBody>
          <a:bodyPr wrap="none" rtlCol="0">
            <a:spAutoFit/>
          </a:bodyPr>
          <a:lstStyle/>
          <a:p>
            <a:r>
              <a:rPr lang="it-IT" sz="2400" b="1" dirty="0" smtClean="0">
                <a:solidFill>
                  <a:srgbClr val="FF0000"/>
                </a:solidFill>
                <a:latin typeface="Comic Sans MS" pitchFamily="66" charset="0"/>
              </a:rPr>
              <a:t>b / 2 r</a:t>
            </a:r>
            <a:r>
              <a:rPr lang="it-IT" sz="2400" b="1" baseline="-25000" dirty="0" smtClean="0">
                <a:solidFill>
                  <a:srgbClr val="FF0000"/>
                </a:solidFill>
                <a:latin typeface="Comic Sans MS" pitchFamily="66" charset="0"/>
              </a:rPr>
              <a:t>0</a:t>
            </a:r>
            <a:endParaRPr lang="it-IT" sz="2400" b="1" dirty="0">
              <a:solidFill>
                <a:srgbClr val="FF0000"/>
              </a:solidFill>
              <a:latin typeface="Comic Sans MS" pitchFamily="66" charset="0"/>
            </a:endParaRPr>
          </a:p>
        </p:txBody>
      </p:sp>
      <p:sp>
        <p:nvSpPr>
          <p:cNvPr id="4" name="CasellaDiTesto 3"/>
          <p:cNvSpPr txBox="1"/>
          <p:nvPr/>
        </p:nvSpPr>
        <p:spPr>
          <a:xfrm>
            <a:off x="6075012" y="5929330"/>
            <a:ext cx="497252" cy="461665"/>
          </a:xfrm>
          <a:prstGeom prst="rect">
            <a:avLst/>
          </a:prstGeom>
          <a:solidFill>
            <a:schemeClr val="bg1"/>
          </a:solidFill>
        </p:spPr>
        <p:txBody>
          <a:bodyPr wrap="none" rtlCol="0">
            <a:spAutoFit/>
          </a:bodyPr>
          <a:lstStyle/>
          <a:p>
            <a:r>
              <a:rPr lang="it-IT" sz="2400" b="1" dirty="0" smtClean="0">
                <a:solidFill>
                  <a:srgbClr val="FF0000"/>
                </a:solidFill>
                <a:latin typeface="Comic Sans MS" pitchFamily="66" charset="0"/>
              </a:rPr>
              <a:t>F</a:t>
            </a:r>
            <a:r>
              <a:rPr lang="it-IT" sz="2400" b="1" baseline="-25000" dirty="0" smtClean="0">
                <a:solidFill>
                  <a:srgbClr val="FF0000"/>
                </a:solidFill>
                <a:latin typeface="Comic Sans MS" pitchFamily="66" charset="0"/>
              </a:rPr>
              <a:t>0</a:t>
            </a:r>
            <a:endParaRPr lang="it-IT" sz="2400" b="1" dirty="0">
              <a:solidFill>
                <a:srgbClr val="FF0000"/>
              </a:solidFill>
              <a:latin typeface="Comic Sans MS" pitchFamily="66" charset="0"/>
            </a:endParaRPr>
          </a:p>
        </p:txBody>
      </p:sp>
      <p:cxnSp>
        <p:nvCxnSpPr>
          <p:cNvPr id="6" name="Connettore 2 5"/>
          <p:cNvCxnSpPr/>
          <p:nvPr/>
        </p:nvCxnSpPr>
        <p:spPr>
          <a:xfrm rot="10800000" flipV="1">
            <a:off x="1428728" y="3214685"/>
            <a:ext cx="5429288" cy="714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CasellaDiTesto 10"/>
          <p:cNvSpPr txBox="1"/>
          <p:nvPr/>
        </p:nvSpPr>
        <p:spPr>
          <a:xfrm>
            <a:off x="1714480" y="2143116"/>
            <a:ext cx="3584636" cy="1015663"/>
          </a:xfrm>
          <a:prstGeom prst="rect">
            <a:avLst/>
          </a:prstGeom>
          <a:solidFill>
            <a:schemeClr val="bg1"/>
          </a:solidFill>
        </p:spPr>
        <p:txBody>
          <a:bodyPr wrap="none" rtlCol="0">
            <a:spAutoFit/>
          </a:bodyPr>
          <a:lstStyle/>
          <a:p>
            <a:pPr algn="ctr"/>
            <a:r>
              <a:rPr lang="it-IT" sz="2000" b="1" dirty="0" smtClean="0">
                <a:solidFill>
                  <a:srgbClr val="FF0000"/>
                </a:solidFill>
                <a:latin typeface="Comic Sans MS" pitchFamily="66" charset="0"/>
              </a:rPr>
              <a:t>A parità di curvatura</a:t>
            </a:r>
          </a:p>
          <a:p>
            <a:pPr algn="ctr"/>
            <a:r>
              <a:rPr lang="it-IT" sz="2000" b="1" dirty="0" smtClean="0">
                <a:solidFill>
                  <a:srgbClr val="FF0000"/>
                </a:solidFill>
                <a:latin typeface="Comic Sans MS" pitchFamily="66" charset="0"/>
              </a:rPr>
              <a:t>Correnti insufficientemente</a:t>
            </a:r>
          </a:p>
          <a:p>
            <a:pPr algn="ctr"/>
            <a:r>
              <a:rPr lang="it-IT" sz="2000" b="1" dirty="0" smtClean="0">
                <a:solidFill>
                  <a:srgbClr val="FF0000"/>
                </a:solidFill>
                <a:latin typeface="Comic Sans MS" pitchFamily="66" charset="0"/>
              </a:rPr>
              <a:t> veloci rigurgitano</a:t>
            </a:r>
            <a:endParaRPr lang="it-IT" sz="2000" b="1" dirty="0">
              <a:solidFill>
                <a:srgbClr val="FF0000"/>
              </a:solidFill>
              <a:latin typeface="Comic Sans MS" pitchFamily="66" charset="0"/>
            </a:endParaRPr>
          </a:p>
        </p:txBody>
      </p:sp>
      <p:cxnSp>
        <p:nvCxnSpPr>
          <p:cNvPr id="12" name="Connettore 2 11"/>
          <p:cNvCxnSpPr/>
          <p:nvPr/>
        </p:nvCxnSpPr>
        <p:spPr>
          <a:xfrm rot="16200000" flipV="1">
            <a:off x="4643437" y="2786060"/>
            <a:ext cx="2205057" cy="61914"/>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15" name="CasellaDiTesto 14"/>
          <p:cNvSpPr txBox="1"/>
          <p:nvPr/>
        </p:nvSpPr>
        <p:spPr>
          <a:xfrm>
            <a:off x="3541011" y="3913535"/>
            <a:ext cx="3817071" cy="1015663"/>
          </a:xfrm>
          <a:prstGeom prst="rect">
            <a:avLst/>
          </a:prstGeom>
          <a:solidFill>
            <a:schemeClr val="bg1"/>
          </a:solidFill>
        </p:spPr>
        <p:txBody>
          <a:bodyPr wrap="none" rtlCol="0">
            <a:spAutoFit/>
          </a:bodyPr>
          <a:lstStyle/>
          <a:p>
            <a:pPr algn="ctr"/>
            <a:r>
              <a:rPr lang="it-IT" sz="2000" b="1" dirty="0" smtClean="0">
                <a:solidFill>
                  <a:srgbClr val="92D050"/>
                </a:solidFill>
                <a:latin typeface="Comic Sans MS" pitchFamily="66" charset="0"/>
              </a:rPr>
              <a:t>A parità di numero di </a:t>
            </a:r>
            <a:r>
              <a:rPr lang="it-IT" sz="2000" b="1" dirty="0" err="1" smtClean="0">
                <a:solidFill>
                  <a:srgbClr val="92D050"/>
                </a:solidFill>
                <a:latin typeface="Comic Sans MS" pitchFamily="66" charset="0"/>
              </a:rPr>
              <a:t>Froude</a:t>
            </a:r>
            <a:endParaRPr lang="it-IT" sz="2000" b="1" dirty="0" smtClean="0">
              <a:solidFill>
                <a:srgbClr val="92D050"/>
              </a:solidFill>
              <a:latin typeface="Comic Sans MS" pitchFamily="66" charset="0"/>
            </a:endParaRPr>
          </a:p>
          <a:p>
            <a:pPr algn="ctr"/>
            <a:r>
              <a:rPr lang="it-IT" sz="2000" b="1" dirty="0" smtClean="0">
                <a:solidFill>
                  <a:srgbClr val="92D050"/>
                </a:solidFill>
                <a:latin typeface="Comic Sans MS" pitchFamily="66" charset="0"/>
              </a:rPr>
              <a:t>Crescenti curvature </a:t>
            </a:r>
          </a:p>
          <a:p>
            <a:pPr algn="ctr"/>
            <a:r>
              <a:rPr lang="it-IT" sz="2000" b="1" dirty="0" smtClean="0">
                <a:solidFill>
                  <a:srgbClr val="92D050"/>
                </a:solidFill>
                <a:latin typeface="Comic Sans MS" pitchFamily="66" charset="0"/>
              </a:rPr>
              <a:t>inducono rigurgito</a:t>
            </a:r>
            <a:endParaRPr lang="it-IT" sz="2000" b="1" dirty="0">
              <a:solidFill>
                <a:srgbClr val="92D05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Picture 2"/>
          <p:cNvPicPr>
            <a:picLocks noChangeAspect="1" noChangeArrowheads="1"/>
          </p:cNvPicPr>
          <p:nvPr/>
        </p:nvPicPr>
        <p:blipFill>
          <a:blip r:embed="rId3" cstate="print"/>
          <a:srcRect/>
          <a:stretch>
            <a:fillRect/>
          </a:stretch>
        </p:blipFill>
        <p:spPr bwMode="auto">
          <a:xfrm>
            <a:off x="32" y="571480"/>
            <a:ext cx="9144000" cy="5655599"/>
          </a:xfrm>
          <a:prstGeom prst="rect">
            <a:avLst/>
          </a:prstGeom>
          <a:noFill/>
          <a:ln w="9525">
            <a:noFill/>
            <a:miter lim="800000"/>
            <a:headEnd/>
            <a:tailEnd/>
          </a:ln>
        </p:spPr>
      </p:pic>
      <p:sp>
        <p:nvSpPr>
          <p:cNvPr id="3" name="Freccia in giù 2"/>
          <p:cNvSpPr/>
          <p:nvPr/>
        </p:nvSpPr>
        <p:spPr>
          <a:xfrm rot="18844564">
            <a:off x="5845196" y="1643704"/>
            <a:ext cx="231633" cy="6594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 name="CasellaDiTesto 3"/>
          <p:cNvSpPr txBox="1"/>
          <p:nvPr/>
        </p:nvSpPr>
        <p:spPr>
          <a:xfrm>
            <a:off x="3346146" y="1214422"/>
            <a:ext cx="2297424" cy="1015663"/>
          </a:xfrm>
          <a:prstGeom prst="rect">
            <a:avLst/>
          </a:prstGeom>
          <a:solidFill>
            <a:schemeClr val="bg1"/>
          </a:solidFill>
        </p:spPr>
        <p:txBody>
          <a:bodyPr wrap="none" rtlCol="0">
            <a:spAutoFit/>
          </a:bodyPr>
          <a:lstStyle/>
          <a:p>
            <a:pPr algn="ctr"/>
            <a:r>
              <a:rPr lang="it-IT" sz="2000" b="1" dirty="0" smtClean="0">
                <a:solidFill>
                  <a:srgbClr val="00B050"/>
                </a:solidFill>
                <a:latin typeface="Comic Sans MS" pitchFamily="66" charset="0"/>
              </a:rPr>
              <a:t>Supercritico</a:t>
            </a:r>
          </a:p>
          <a:p>
            <a:pPr algn="ctr"/>
            <a:r>
              <a:rPr lang="it-IT" sz="2000" b="1" dirty="0" smtClean="0">
                <a:solidFill>
                  <a:srgbClr val="00B050"/>
                </a:solidFill>
                <a:latin typeface="Comic Sans MS" pitchFamily="66" charset="0"/>
              </a:rPr>
              <a:t>Debole curvatura</a:t>
            </a:r>
          </a:p>
          <a:p>
            <a:pPr algn="ctr"/>
            <a:r>
              <a:rPr lang="it-IT" sz="2000" b="1" dirty="0" err="1" smtClean="0">
                <a:solidFill>
                  <a:srgbClr val="00B050"/>
                </a:solidFill>
                <a:latin typeface="Comic Sans MS" pitchFamily="66" charset="0"/>
              </a:rPr>
              <a:t>Knapp</a:t>
            </a:r>
            <a:r>
              <a:rPr lang="it-IT" sz="2000" b="1" dirty="0" smtClean="0">
                <a:solidFill>
                  <a:srgbClr val="00B050"/>
                </a:solidFill>
                <a:latin typeface="Comic Sans MS" pitchFamily="66" charset="0"/>
              </a:rPr>
              <a:t> &amp; </a:t>
            </a:r>
            <a:r>
              <a:rPr lang="it-IT" sz="2000" b="1" dirty="0" err="1" smtClean="0">
                <a:solidFill>
                  <a:srgbClr val="00B050"/>
                </a:solidFill>
                <a:latin typeface="Comic Sans MS" pitchFamily="66" charset="0"/>
              </a:rPr>
              <a:t>Ippen</a:t>
            </a:r>
            <a:endParaRPr lang="it-IT" sz="2000" b="1" dirty="0" smtClean="0">
              <a:solidFill>
                <a:srgbClr val="00B050"/>
              </a:solidFill>
              <a:latin typeface="Comic Sans MS" pitchFamily="66" charset="0"/>
            </a:endParaRPr>
          </a:p>
        </p:txBody>
      </p:sp>
      <p:sp>
        <p:nvSpPr>
          <p:cNvPr id="5" name="Freccia in giù 4"/>
          <p:cNvSpPr/>
          <p:nvPr/>
        </p:nvSpPr>
        <p:spPr>
          <a:xfrm rot="8632906">
            <a:off x="7310003" y="1838447"/>
            <a:ext cx="272240" cy="801523"/>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0000"/>
              </a:solidFill>
            </a:endParaRPr>
          </a:p>
        </p:txBody>
      </p:sp>
      <p:sp>
        <p:nvSpPr>
          <p:cNvPr id="6" name="CasellaDiTesto 5"/>
          <p:cNvSpPr txBox="1"/>
          <p:nvPr/>
        </p:nvSpPr>
        <p:spPr>
          <a:xfrm>
            <a:off x="7673758" y="1071546"/>
            <a:ext cx="1470274" cy="1323439"/>
          </a:xfrm>
          <a:prstGeom prst="rect">
            <a:avLst/>
          </a:prstGeom>
          <a:solidFill>
            <a:schemeClr val="bg1"/>
          </a:solidFill>
        </p:spPr>
        <p:txBody>
          <a:bodyPr wrap="none" rtlCol="0">
            <a:spAutoFit/>
          </a:bodyPr>
          <a:lstStyle/>
          <a:p>
            <a:pPr algn="ctr"/>
            <a:r>
              <a:rPr lang="it-IT" sz="2000" b="1" dirty="0" smtClean="0">
                <a:solidFill>
                  <a:srgbClr val="FF0000"/>
                </a:solidFill>
                <a:latin typeface="Comic Sans MS" pitchFamily="66" charset="0"/>
              </a:rPr>
              <a:t>Super-</a:t>
            </a:r>
          </a:p>
          <a:p>
            <a:pPr algn="ctr"/>
            <a:r>
              <a:rPr lang="it-IT" sz="2000" b="1" dirty="0" smtClean="0">
                <a:solidFill>
                  <a:srgbClr val="FF0000"/>
                </a:solidFill>
                <a:latin typeface="Comic Sans MS" pitchFamily="66" charset="0"/>
              </a:rPr>
              <a:t>critico</a:t>
            </a:r>
          </a:p>
          <a:p>
            <a:pPr algn="ctr"/>
            <a:r>
              <a:rPr lang="it-IT" sz="2000" b="1" dirty="0" smtClean="0">
                <a:solidFill>
                  <a:srgbClr val="FF0000"/>
                </a:solidFill>
                <a:latin typeface="Comic Sans MS" pitchFamily="66" charset="0"/>
              </a:rPr>
              <a:t>Forte</a:t>
            </a:r>
          </a:p>
          <a:p>
            <a:pPr algn="ctr"/>
            <a:r>
              <a:rPr lang="it-IT" sz="2000" b="1" dirty="0" smtClean="0">
                <a:solidFill>
                  <a:srgbClr val="FF0000"/>
                </a:solidFill>
                <a:latin typeface="Comic Sans MS" pitchFamily="66" charset="0"/>
              </a:rPr>
              <a:t> curvatura</a:t>
            </a:r>
            <a:endParaRPr lang="it-IT" sz="2000" b="1" dirty="0">
              <a:solidFill>
                <a:srgbClr val="FF0000"/>
              </a:solidFill>
              <a:latin typeface="Comic Sans MS" pitchFamily="66" charset="0"/>
            </a:endParaRPr>
          </a:p>
        </p:txBody>
      </p:sp>
      <p:sp>
        <p:nvSpPr>
          <p:cNvPr id="7" name="CasellaDiTesto 6"/>
          <p:cNvSpPr txBox="1"/>
          <p:nvPr/>
        </p:nvSpPr>
        <p:spPr>
          <a:xfrm>
            <a:off x="3415581" y="4578502"/>
            <a:ext cx="2459327" cy="1015663"/>
          </a:xfrm>
          <a:prstGeom prst="rect">
            <a:avLst/>
          </a:prstGeom>
          <a:solidFill>
            <a:schemeClr val="bg1"/>
          </a:solidFill>
        </p:spPr>
        <p:txBody>
          <a:bodyPr wrap="none" rtlCol="0">
            <a:spAutoFit/>
          </a:bodyPr>
          <a:lstStyle/>
          <a:p>
            <a:pPr algn="ctr"/>
            <a:r>
              <a:rPr lang="it-IT" sz="2000" b="1" dirty="0" smtClean="0">
                <a:solidFill>
                  <a:srgbClr val="0070C0"/>
                </a:solidFill>
                <a:latin typeface="Comic Sans MS" pitchFamily="66" charset="0"/>
              </a:rPr>
              <a:t>Rigurgitato</a:t>
            </a:r>
          </a:p>
          <a:p>
            <a:pPr algn="ctr"/>
            <a:r>
              <a:rPr lang="it-IT" sz="2000" b="1" dirty="0" smtClean="0">
                <a:solidFill>
                  <a:srgbClr val="0070C0"/>
                </a:solidFill>
                <a:latin typeface="Comic Sans MS" pitchFamily="66" charset="0"/>
              </a:rPr>
              <a:t>Profondità di valle</a:t>
            </a:r>
          </a:p>
          <a:p>
            <a:pPr algn="ctr"/>
            <a:r>
              <a:rPr lang="it-IT" sz="2000" b="1" dirty="0" smtClean="0">
                <a:solidFill>
                  <a:srgbClr val="0070C0"/>
                </a:solidFill>
                <a:latin typeface="Comic Sans MS" pitchFamily="66" charset="0"/>
              </a:rPr>
              <a:t>del risalto</a:t>
            </a:r>
            <a:endParaRPr lang="it-IT" sz="2000" b="1" dirty="0">
              <a:solidFill>
                <a:srgbClr val="0070C0"/>
              </a:solidFill>
              <a:latin typeface="Comic Sans MS" pitchFamily="66" charset="0"/>
            </a:endParaRPr>
          </a:p>
        </p:txBody>
      </p:sp>
      <p:sp>
        <p:nvSpPr>
          <p:cNvPr id="8" name="Freccia in giù 7"/>
          <p:cNvSpPr/>
          <p:nvPr/>
        </p:nvSpPr>
        <p:spPr>
          <a:xfrm rot="8632906">
            <a:off x="5215692" y="3904358"/>
            <a:ext cx="172423" cy="785925"/>
          </a:xfrm>
          <a:prstGeom prst="down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0070C0"/>
              </a:solidFill>
            </a:endParaRPr>
          </a:p>
        </p:txBody>
      </p:sp>
      <p:sp>
        <p:nvSpPr>
          <p:cNvPr id="9" name="CasellaDiTesto 8"/>
          <p:cNvSpPr txBox="1"/>
          <p:nvPr/>
        </p:nvSpPr>
        <p:spPr>
          <a:xfrm>
            <a:off x="5796273" y="4143380"/>
            <a:ext cx="2725426" cy="1015663"/>
          </a:xfrm>
          <a:prstGeom prst="rect">
            <a:avLst/>
          </a:prstGeom>
          <a:solidFill>
            <a:schemeClr val="bg1"/>
          </a:solidFill>
        </p:spPr>
        <p:txBody>
          <a:bodyPr wrap="none" rtlCol="0">
            <a:spAutoFit/>
          </a:bodyPr>
          <a:lstStyle/>
          <a:p>
            <a:pPr algn="ctr"/>
            <a:r>
              <a:rPr lang="it-IT" sz="2000" b="1" dirty="0" smtClean="0">
                <a:solidFill>
                  <a:srgbClr val="FFC000"/>
                </a:solidFill>
                <a:latin typeface="Comic Sans MS" pitchFamily="66" charset="0"/>
              </a:rPr>
              <a:t>Rigurgitato</a:t>
            </a:r>
          </a:p>
          <a:p>
            <a:pPr algn="ctr"/>
            <a:r>
              <a:rPr lang="it-IT" sz="2000" b="1" dirty="0" smtClean="0">
                <a:solidFill>
                  <a:srgbClr val="FFC000"/>
                </a:solidFill>
                <a:latin typeface="Comic Sans MS" pitchFamily="66" charset="0"/>
              </a:rPr>
              <a:t>Formula di </a:t>
            </a:r>
            <a:r>
              <a:rPr lang="it-IT" sz="2000" b="1" dirty="0" err="1" smtClean="0">
                <a:solidFill>
                  <a:srgbClr val="FFC000"/>
                </a:solidFill>
                <a:latin typeface="Comic Sans MS" pitchFamily="66" charset="0"/>
              </a:rPr>
              <a:t>Grashof</a:t>
            </a:r>
            <a:r>
              <a:rPr lang="it-IT" sz="2000" b="1" dirty="0" smtClean="0">
                <a:solidFill>
                  <a:srgbClr val="FFC000"/>
                </a:solidFill>
                <a:latin typeface="Comic Sans MS" pitchFamily="66" charset="0"/>
              </a:rPr>
              <a:t> </a:t>
            </a:r>
          </a:p>
          <a:p>
            <a:pPr algn="ctr"/>
            <a:r>
              <a:rPr lang="it-IT" sz="2000" b="1" dirty="0" smtClean="0">
                <a:solidFill>
                  <a:srgbClr val="FFC000"/>
                </a:solidFill>
                <a:latin typeface="Comic Sans MS" pitchFamily="66" charset="0"/>
              </a:rPr>
              <a:t>Per le correnti lente</a:t>
            </a:r>
            <a:endParaRPr lang="it-IT" sz="2000" b="1" dirty="0">
              <a:solidFill>
                <a:srgbClr val="FFC000"/>
              </a:solidFill>
              <a:latin typeface="Comic Sans MS" pitchFamily="66" charset="0"/>
            </a:endParaRPr>
          </a:p>
        </p:txBody>
      </p:sp>
      <p:sp>
        <p:nvSpPr>
          <p:cNvPr id="10" name="Freccia in giù 9"/>
          <p:cNvSpPr/>
          <p:nvPr/>
        </p:nvSpPr>
        <p:spPr>
          <a:xfrm rot="8632906">
            <a:off x="5684711" y="3404292"/>
            <a:ext cx="172423" cy="785925"/>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rgbClr val="FFC000"/>
              </a:solidFill>
            </a:endParaRPr>
          </a:p>
        </p:txBody>
      </p:sp>
      <p:sp>
        <p:nvSpPr>
          <p:cNvPr id="14" name="CasellaDiTesto 13"/>
          <p:cNvSpPr txBox="1"/>
          <p:nvPr/>
        </p:nvSpPr>
        <p:spPr>
          <a:xfrm>
            <a:off x="6432202" y="5929330"/>
            <a:ext cx="497252" cy="461665"/>
          </a:xfrm>
          <a:prstGeom prst="rect">
            <a:avLst/>
          </a:prstGeom>
          <a:solidFill>
            <a:schemeClr val="bg1"/>
          </a:solidFill>
        </p:spPr>
        <p:txBody>
          <a:bodyPr wrap="none" rtlCol="0">
            <a:spAutoFit/>
          </a:bodyPr>
          <a:lstStyle/>
          <a:p>
            <a:r>
              <a:rPr lang="it-IT" sz="2400" b="1" dirty="0" smtClean="0">
                <a:latin typeface="Comic Sans MS" pitchFamily="66" charset="0"/>
              </a:rPr>
              <a:t>F</a:t>
            </a:r>
            <a:r>
              <a:rPr lang="it-IT" sz="2400" b="1" baseline="-25000" dirty="0" smtClean="0">
                <a:latin typeface="Comic Sans MS" pitchFamily="66" charset="0"/>
              </a:rPr>
              <a:t>0</a:t>
            </a:r>
            <a:endParaRPr lang="it-IT" sz="2400" b="1" dirty="0">
              <a:latin typeface="Comic Sans MS" pitchFamily="66" charset="0"/>
            </a:endParaRPr>
          </a:p>
        </p:txBody>
      </p:sp>
      <p:sp>
        <p:nvSpPr>
          <p:cNvPr id="15" name="CasellaDiTesto 14"/>
          <p:cNvSpPr txBox="1"/>
          <p:nvPr/>
        </p:nvSpPr>
        <p:spPr>
          <a:xfrm>
            <a:off x="500034" y="1071546"/>
            <a:ext cx="1518364" cy="461665"/>
          </a:xfrm>
          <a:prstGeom prst="rect">
            <a:avLst/>
          </a:prstGeom>
          <a:solidFill>
            <a:schemeClr val="bg1"/>
          </a:solidFill>
        </p:spPr>
        <p:txBody>
          <a:bodyPr wrap="none" rtlCol="0">
            <a:spAutoFit/>
          </a:bodyPr>
          <a:lstStyle/>
          <a:p>
            <a:r>
              <a:rPr lang="it-IT" sz="2400" b="1" dirty="0" err="1" smtClean="0">
                <a:latin typeface="Comic Sans MS" pitchFamily="66" charset="0"/>
              </a:rPr>
              <a:t>Y</a:t>
            </a:r>
            <a:r>
              <a:rPr lang="it-IT" sz="2400" b="1" baseline="-25000" dirty="0" err="1" smtClean="0">
                <a:latin typeface="Comic Sans MS" pitchFamily="66" charset="0"/>
              </a:rPr>
              <a:t>max</a:t>
            </a:r>
            <a:r>
              <a:rPr lang="it-IT" sz="2400" b="1" dirty="0" smtClean="0">
                <a:latin typeface="Comic Sans MS" pitchFamily="66" charset="0"/>
              </a:rPr>
              <a:t> / Y</a:t>
            </a:r>
            <a:r>
              <a:rPr lang="it-IT" sz="2400" b="1" baseline="-25000" dirty="0" smtClean="0">
                <a:latin typeface="Comic Sans MS" pitchFamily="66" charset="0"/>
              </a:rPr>
              <a:t>0</a:t>
            </a:r>
            <a:endParaRPr lang="it-IT" sz="2400" b="1" dirty="0">
              <a:latin typeface="Comic Sans MS" pitchFamily="66" charset="0"/>
            </a:endParaRPr>
          </a:p>
        </p:txBody>
      </p:sp>
      <p:sp>
        <p:nvSpPr>
          <p:cNvPr id="13" name="Freccia a destra 12"/>
          <p:cNvSpPr/>
          <p:nvPr/>
        </p:nvSpPr>
        <p:spPr>
          <a:xfrm rot="10800000">
            <a:off x="2714612" y="2500306"/>
            <a:ext cx="3000396" cy="142876"/>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CasellaDiTesto 15"/>
          <p:cNvSpPr txBox="1"/>
          <p:nvPr/>
        </p:nvSpPr>
        <p:spPr>
          <a:xfrm>
            <a:off x="3674739" y="2699089"/>
            <a:ext cx="1539204" cy="400110"/>
          </a:xfrm>
          <a:prstGeom prst="rect">
            <a:avLst/>
          </a:prstGeom>
          <a:noFill/>
          <a:ln>
            <a:noFill/>
          </a:ln>
        </p:spPr>
        <p:txBody>
          <a:bodyPr wrap="none" rtlCol="0">
            <a:spAutoFit/>
          </a:bodyPr>
          <a:lstStyle/>
          <a:p>
            <a:pPr algn="ctr"/>
            <a:r>
              <a:rPr lang="it-IT" sz="2000" b="1" dirty="0" smtClean="0">
                <a:latin typeface="Comic Sans MS" pitchFamily="66" charset="0"/>
              </a:rPr>
              <a:t>Rigurgitato</a:t>
            </a:r>
          </a:p>
        </p:txBody>
      </p:sp>
      <p:sp>
        <p:nvSpPr>
          <p:cNvPr id="17" name="Freccia a destra 16"/>
          <p:cNvSpPr/>
          <p:nvPr/>
        </p:nvSpPr>
        <p:spPr>
          <a:xfrm>
            <a:off x="5857884" y="3000371"/>
            <a:ext cx="1643074" cy="142877"/>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CasellaDiTesto 17"/>
          <p:cNvSpPr txBox="1"/>
          <p:nvPr/>
        </p:nvSpPr>
        <p:spPr>
          <a:xfrm>
            <a:off x="5929322" y="3100328"/>
            <a:ext cx="2127505" cy="400110"/>
          </a:xfrm>
          <a:prstGeom prst="rect">
            <a:avLst/>
          </a:prstGeom>
          <a:noFill/>
          <a:ln>
            <a:noFill/>
          </a:ln>
        </p:spPr>
        <p:txBody>
          <a:bodyPr wrap="none" rtlCol="0">
            <a:spAutoFit/>
          </a:bodyPr>
          <a:lstStyle/>
          <a:p>
            <a:pPr algn="ctr"/>
            <a:r>
              <a:rPr lang="it-IT" sz="2000" b="1" dirty="0" smtClean="0">
                <a:latin typeface="Comic Sans MS" pitchFamily="66" charset="0"/>
              </a:rPr>
              <a:t>Non Rigurgitato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additive="base">
                                        <p:cTn id="35" dur="500" fill="hold"/>
                                        <p:tgtEl>
                                          <p:spTgt spid="5"/>
                                        </p:tgtEl>
                                        <p:attrNameLst>
                                          <p:attrName>ppt_x</p:attrName>
                                        </p:attrNameLst>
                                      </p:cBhvr>
                                      <p:tavLst>
                                        <p:tav tm="0">
                                          <p:val>
                                            <p:strVal val="#ppt_x"/>
                                          </p:val>
                                        </p:tav>
                                        <p:tav tm="100000">
                                          <p:val>
                                            <p:strVal val="#ppt_x"/>
                                          </p:val>
                                        </p:tav>
                                      </p:tavLst>
                                    </p:anim>
                                    <p:anim calcmode="lin" valueType="num">
                                      <p:cBhvr additive="base">
                                        <p:cTn id="36" dur="500" fill="hold"/>
                                        <p:tgtEl>
                                          <p:spTgt spid="5"/>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additive="base">
                                        <p:cTn id="39" dur="500" fill="hold"/>
                                        <p:tgtEl>
                                          <p:spTgt spid="6"/>
                                        </p:tgtEl>
                                        <p:attrNameLst>
                                          <p:attrName>ppt_x</p:attrName>
                                        </p:attrNameLst>
                                      </p:cBhvr>
                                      <p:tavLst>
                                        <p:tav tm="0">
                                          <p:val>
                                            <p:strVal val="#ppt_x"/>
                                          </p:val>
                                        </p:tav>
                                        <p:tav tm="100000">
                                          <p:val>
                                            <p:strVal val="#ppt_x"/>
                                          </p:val>
                                        </p:tav>
                                      </p:tavLst>
                                    </p:anim>
                                    <p:anim calcmode="lin" valueType="num">
                                      <p:cBhvr additive="base">
                                        <p:cTn id="4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additive="base">
                                        <p:cTn id="49" dur="500" fill="hold"/>
                                        <p:tgtEl>
                                          <p:spTgt spid="7"/>
                                        </p:tgtEl>
                                        <p:attrNameLst>
                                          <p:attrName>ppt_x</p:attrName>
                                        </p:attrNameLst>
                                      </p:cBhvr>
                                      <p:tavLst>
                                        <p:tav tm="0">
                                          <p:val>
                                            <p:strVal val="#ppt_x"/>
                                          </p:val>
                                        </p:tav>
                                        <p:tav tm="100000">
                                          <p:val>
                                            <p:strVal val="#ppt_x"/>
                                          </p:val>
                                        </p:tav>
                                      </p:tavLst>
                                    </p:anim>
                                    <p:anim calcmode="lin" valueType="num">
                                      <p:cBhvr additive="base">
                                        <p:cTn id="5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additive="base">
                                        <p:cTn id="59" dur="500" fill="hold"/>
                                        <p:tgtEl>
                                          <p:spTgt spid="9"/>
                                        </p:tgtEl>
                                        <p:attrNameLst>
                                          <p:attrName>ppt_x</p:attrName>
                                        </p:attrNameLst>
                                      </p:cBhvr>
                                      <p:tavLst>
                                        <p:tav tm="0">
                                          <p:val>
                                            <p:strVal val="#ppt_x"/>
                                          </p:val>
                                        </p:tav>
                                        <p:tav tm="100000">
                                          <p:val>
                                            <p:strVal val="#ppt_x"/>
                                          </p:val>
                                        </p:tav>
                                      </p:tavLst>
                                    </p:anim>
                                    <p:anim calcmode="lin" valueType="num">
                                      <p:cBhvr additive="base">
                                        <p:cTn id="6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3" grpId="0" animBg="1"/>
      <p:bldP spid="16" grpId="0"/>
      <p:bldP spid="17" grpId="0" animBg="1"/>
      <p:bldP spid="1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76" y="1000108"/>
            <a:ext cx="8858280" cy="3108543"/>
          </a:xfrm>
          <a:prstGeom prst="rect">
            <a:avLst/>
          </a:prstGeom>
          <a:solidFill>
            <a:srgbClr val="00B0F0"/>
          </a:solidFill>
        </p:spPr>
        <p:txBody>
          <a:bodyPr wrap="square" rtlCol="0">
            <a:spAutoFit/>
          </a:bodyPr>
          <a:lstStyle/>
          <a:p>
            <a:pPr algn="ctr"/>
            <a:endParaRPr lang="it-IT" sz="2800" b="1" dirty="0" smtClean="0">
              <a:solidFill>
                <a:schemeClr val="bg1"/>
              </a:solidFill>
              <a:latin typeface="Comic Sans MS" pitchFamily="66" charset="0"/>
            </a:endParaRPr>
          </a:p>
          <a:p>
            <a:pPr algn="ctr"/>
            <a:r>
              <a:rPr lang="it-IT" sz="2800" b="1" dirty="0" smtClean="0">
                <a:solidFill>
                  <a:schemeClr val="bg1"/>
                </a:solidFill>
                <a:latin typeface="Comic Sans MS" pitchFamily="66" charset="0"/>
              </a:rPr>
              <a:t>Ma anche a Marchi è capitato di pubblicare </a:t>
            </a:r>
          </a:p>
          <a:p>
            <a:pPr algn="ctr"/>
            <a:r>
              <a:rPr lang="it-IT" sz="2800" b="1" dirty="0" smtClean="0">
                <a:solidFill>
                  <a:schemeClr val="bg1"/>
                </a:solidFill>
                <a:latin typeface="Comic Sans MS" pitchFamily="66" charset="0"/>
              </a:rPr>
              <a:t>risultati generali su </a:t>
            </a:r>
            <a:r>
              <a:rPr lang="it-IT" sz="2800" b="1" dirty="0" smtClean="0">
                <a:solidFill>
                  <a:srgbClr val="FFFF00"/>
                </a:solidFill>
                <a:latin typeface="Comic Sans MS" pitchFamily="66" charset="0"/>
              </a:rPr>
              <a:t>problemi accademici</a:t>
            </a:r>
            <a:r>
              <a:rPr lang="it-IT" sz="2800" b="1" dirty="0" smtClean="0">
                <a:solidFill>
                  <a:schemeClr val="bg1"/>
                </a:solidFill>
                <a:latin typeface="Comic Sans MS" pitchFamily="66" charset="0"/>
              </a:rPr>
              <a:t> </a:t>
            </a:r>
          </a:p>
          <a:p>
            <a:pPr algn="ctr"/>
            <a:r>
              <a:rPr lang="it-IT" sz="2800" b="1" dirty="0" smtClean="0">
                <a:solidFill>
                  <a:schemeClr val="bg1"/>
                </a:solidFill>
                <a:latin typeface="Comic Sans MS" pitchFamily="66" charset="0"/>
              </a:rPr>
              <a:t>quando questi problemi nascevano tuttavia </a:t>
            </a:r>
          </a:p>
          <a:p>
            <a:pPr algn="ctr"/>
            <a:r>
              <a:rPr lang="it-IT" sz="2800" b="1" dirty="0" smtClean="0">
                <a:solidFill>
                  <a:schemeClr val="bg1"/>
                </a:solidFill>
                <a:latin typeface="Comic Sans MS" pitchFamily="66" charset="0"/>
              </a:rPr>
              <a:t>in un </a:t>
            </a:r>
            <a:r>
              <a:rPr lang="it-IT" sz="2800" b="1" dirty="0" smtClean="0">
                <a:solidFill>
                  <a:srgbClr val="FFFF00"/>
                </a:solidFill>
                <a:latin typeface="Comic Sans MS" pitchFamily="66" charset="0"/>
              </a:rPr>
              <a:t>contesto fisico </a:t>
            </a:r>
          </a:p>
          <a:p>
            <a:pPr algn="ctr"/>
            <a:r>
              <a:rPr lang="it-IT" sz="2800" b="1" dirty="0" smtClean="0">
                <a:solidFill>
                  <a:schemeClr val="bg1"/>
                </a:solidFill>
                <a:latin typeface="Comic Sans MS" pitchFamily="66" charset="0"/>
              </a:rPr>
              <a:t>che Egli giudicava comunque rilevante  </a:t>
            </a:r>
          </a:p>
          <a:p>
            <a:pPr algn="ctr"/>
            <a:endParaRPr lang="it-IT" sz="2800" b="1" dirty="0" smtClean="0">
              <a:solidFill>
                <a:schemeClr val="bg1"/>
              </a:solidFill>
              <a:latin typeface="Comic Sans MS" pitchFamily="66" charset="0"/>
            </a:endParaRPr>
          </a:p>
        </p:txBody>
      </p:sp>
      <p:sp>
        <p:nvSpPr>
          <p:cNvPr id="3" name="Rettangolo 2"/>
          <p:cNvSpPr/>
          <p:nvPr/>
        </p:nvSpPr>
        <p:spPr>
          <a:xfrm>
            <a:off x="571472" y="5425875"/>
            <a:ext cx="8001024" cy="954107"/>
          </a:xfrm>
          <a:prstGeom prst="rect">
            <a:avLst/>
          </a:prstGeom>
        </p:spPr>
        <p:txBody>
          <a:bodyPr wrap="square">
            <a:spAutoFit/>
          </a:bodyPr>
          <a:lstStyle/>
          <a:p>
            <a:pPr algn="ctr"/>
            <a:r>
              <a:rPr lang="en-US" sz="2800" b="1" dirty="0" smtClean="0">
                <a:latin typeface="Comic Sans MS" pitchFamily="66" charset="0"/>
              </a:rPr>
              <a:t>Open-channel Flow near the Critical Depth</a:t>
            </a:r>
          </a:p>
          <a:p>
            <a:pPr algn="ctr"/>
            <a:r>
              <a:rPr lang="it-IT" sz="2800" b="1" i="1" dirty="0" smtClean="0">
                <a:latin typeface="Comic Sans MS" pitchFamily="66" charset="0"/>
              </a:rPr>
              <a:t>Meccanica, 1966</a:t>
            </a:r>
            <a:endParaRPr lang="it-IT" sz="2800" b="1" dirty="0">
              <a:latin typeface="Comic Sans MS" pitchFamily="66"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42876" y="71414"/>
            <a:ext cx="8858280" cy="3108543"/>
          </a:xfrm>
          <a:prstGeom prst="rect">
            <a:avLst/>
          </a:prstGeom>
          <a:solidFill>
            <a:srgbClr val="00B0F0"/>
          </a:solidFill>
        </p:spPr>
        <p:txBody>
          <a:bodyPr wrap="square" rtlCol="0">
            <a:spAutoFit/>
          </a:bodyPr>
          <a:lstStyle/>
          <a:p>
            <a:pPr algn="ctr"/>
            <a:r>
              <a:rPr lang="it-IT" sz="2800" b="1" dirty="0" smtClean="0">
                <a:solidFill>
                  <a:schemeClr val="bg1"/>
                </a:solidFill>
                <a:latin typeface="Comic Sans MS" pitchFamily="66" charset="0"/>
              </a:rPr>
              <a:t>La questione </a:t>
            </a:r>
            <a:r>
              <a:rPr lang="it-IT" sz="2800" b="1" dirty="0" err="1" smtClean="0">
                <a:solidFill>
                  <a:schemeClr val="bg1"/>
                </a:solidFill>
                <a:latin typeface="Comic Sans MS" pitchFamily="66" charset="0"/>
              </a:rPr>
              <a:t>affontata</a:t>
            </a:r>
            <a:r>
              <a:rPr lang="it-IT" sz="2800" b="1" dirty="0" smtClean="0">
                <a:solidFill>
                  <a:schemeClr val="bg1"/>
                </a:solidFill>
                <a:latin typeface="Comic Sans MS" pitchFamily="66" charset="0"/>
              </a:rPr>
              <a:t> da Marchi </a:t>
            </a:r>
          </a:p>
          <a:p>
            <a:pPr algn="ctr"/>
            <a:r>
              <a:rPr lang="it-IT" sz="2800" b="1" dirty="0" smtClean="0">
                <a:solidFill>
                  <a:schemeClr val="bg1"/>
                </a:solidFill>
                <a:latin typeface="Comic Sans MS" pitchFamily="66" charset="0"/>
              </a:rPr>
              <a:t>Può riassumersi come segue:</a:t>
            </a:r>
          </a:p>
          <a:p>
            <a:pPr algn="ctr"/>
            <a:endParaRPr lang="it-IT" sz="2800" b="1" dirty="0" smtClean="0">
              <a:solidFill>
                <a:schemeClr val="bg1"/>
              </a:solidFill>
              <a:latin typeface="Comic Sans MS" pitchFamily="66" charset="0"/>
            </a:endParaRPr>
          </a:p>
          <a:p>
            <a:pPr algn="ctr"/>
            <a:r>
              <a:rPr lang="it-IT" sz="2800" b="1" dirty="0" smtClean="0">
                <a:solidFill>
                  <a:schemeClr val="bg1"/>
                </a:solidFill>
                <a:latin typeface="Comic Sans MS" pitchFamily="66" charset="0"/>
              </a:rPr>
              <a:t>Sotto quali condizioni una corrente prossima alle condizioni critiche ammette l’esistenza di onde stazionarie sovrapposte ad un moto quasi uniforme ? </a:t>
            </a:r>
          </a:p>
        </p:txBody>
      </p:sp>
      <p:sp>
        <p:nvSpPr>
          <p:cNvPr id="118786"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118785" name="Picture 1"/>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714612" y="4572008"/>
            <a:ext cx="3975655" cy="747715"/>
          </a:xfrm>
          <a:prstGeom prst="rect">
            <a:avLst/>
          </a:prstGeom>
          <a:solidFill>
            <a:srgbClr val="FFFF00"/>
          </a:solidFill>
        </p:spPr>
      </p:pic>
      <p:sp>
        <p:nvSpPr>
          <p:cNvPr id="11878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it-IT"/>
          </a:p>
        </p:txBody>
      </p:sp>
      <p:pic>
        <p:nvPicPr>
          <p:cNvPr id="118787" name="Picture 3"/>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14612" y="5286388"/>
            <a:ext cx="4003234" cy="757240"/>
          </a:xfrm>
          <a:prstGeom prst="rect">
            <a:avLst/>
          </a:prstGeom>
          <a:solidFill>
            <a:srgbClr val="FFFF00"/>
          </a:solidFill>
        </p:spPr>
      </p:pic>
      <p:sp>
        <p:nvSpPr>
          <p:cNvPr id="9" name="CasellaDiTesto 8"/>
          <p:cNvSpPr txBox="1"/>
          <p:nvPr/>
        </p:nvSpPr>
        <p:spPr>
          <a:xfrm>
            <a:off x="142844" y="3617901"/>
            <a:ext cx="8858280" cy="707886"/>
          </a:xfrm>
          <a:prstGeom prst="rect">
            <a:avLst/>
          </a:prstGeom>
          <a:noFill/>
        </p:spPr>
        <p:txBody>
          <a:bodyPr wrap="square" rtlCol="0">
            <a:spAutoFit/>
          </a:bodyPr>
          <a:lstStyle/>
          <a:p>
            <a:pPr algn="ctr"/>
            <a:r>
              <a:rPr lang="it-IT" sz="2000" b="1" dirty="0" smtClean="0">
                <a:latin typeface="Comic Sans MS" pitchFamily="66" charset="0"/>
              </a:rPr>
              <a:t>Analizza quindi le equazioni delle onde </a:t>
            </a:r>
            <a:r>
              <a:rPr lang="it-IT" sz="2000" b="1" dirty="0" err="1" smtClean="0">
                <a:latin typeface="Comic Sans MS" pitchFamily="66" charset="0"/>
              </a:rPr>
              <a:t>cnoidali</a:t>
            </a:r>
            <a:endParaRPr lang="it-IT" sz="2000" b="1" dirty="0" smtClean="0">
              <a:latin typeface="Comic Sans MS" pitchFamily="66" charset="0"/>
            </a:endParaRPr>
          </a:p>
          <a:p>
            <a:pPr algn="ctr"/>
            <a:r>
              <a:rPr lang="it-IT" sz="2000" b="1" dirty="0" smtClean="0">
                <a:latin typeface="Comic Sans MS" pitchFamily="66" charset="0"/>
              </a:rPr>
              <a:t>nella forma di Benjamin and </a:t>
            </a:r>
            <a:r>
              <a:rPr lang="it-IT" sz="2000" b="1" dirty="0" err="1" smtClean="0">
                <a:latin typeface="Comic Sans MS" pitchFamily="66" charset="0"/>
              </a:rPr>
              <a:t>Lightill</a:t>
            </a:r>
            <a:r>
              <a:rPr lang="it-IT" sz="2000" b="1" dirty="0" smtClean="0">
                <a:latin typeface="Comic Sans MS" pitchFamily="66" charset="0"/>
              </a:rPr>
              <a:t> (1954)</a:t>
            </a:r>
          </a:p>
        </p:txBody>
      </p:sp>
      <p:sp>
        <p:nvSpPr>
          <p:cNvPr id="10" name="CasellaDiTesto 9"/>
          <p:cNvSpPr txBox="1"/>
          <p:nvPr/>
        </p:nvSpPr>
        <p:spPr>
          <a:xfrm>
            <a:off x="71406" y="6315038"/>
            <a:ext cx="8858280" cy="400110"/>
          </a:xfrm>
          <a:prstGeom prst="rect">
            <a:avLst/>
          </a:prstGeom>
          <a:noFill/>
        </p:spPr>
        <p:txBody>
          <a:bodyPr wrap="square" rtlCol="0">
            <a:spAutoFit/>
          </a:bodyPr>
          <a:lstStyle/>
          <a:p>
            <a:pPr algn="ctr"/>
            <a:r>
              <a:rPr lang="it-IT" sz="2000" b="1" dirty="0" smtClean="0">
                <a:latin typeface="Comic Sans MS" pitchFamily="66" charset="0"/>
              </a:rPr>
              <a:t>per assegnati valori di q, H ed 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heckerboard(across)">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18785"/>
                                        </p:tgtEl>
                                        <p:attrNameLst>
                                          <p:attrName>style.visibility</p:attrName>
                                        </p:attrNameLst>
                                      </p:cBhvr>
                                      <p:to>
                                        <p:strVal val="visible"/>
                                      </p:to>
                                    </p:set>
                                    <p:anim calcmode="lin" valueType="num">
                                      <p:cBhvr additive="base">
                                        <p:cTn id="18" dur="500" fill="hold"/>
                                        <p:tgtEl>
                                          <p:spTgt spid="118785"/>
                                        </p:tgtEl>
                                        <p:attrNameLst>
                                          <p:attrName>ppt_x</p:attrName>
                                        </p:attrNameLst>
                                      </p:cBhvr>
                                      <p:tavLst>
                                        <p:tav tm="0">
                                          <p:val>
                                            <p:strVal val="#ppt_x"/>
                                          </p:val>
                                        </p:tav>
                                        <p:tav tm="100000">
                                          <p:val>
                                            <p:strVal val="#ppt_x"/>
                                          </p:val>
                                        </p:tav>
                                      </p:tavLst>
                                    </p:anim>
                                    <p:anim calcmode="lin" valueType="num">
                                      <p:cBhvr additive="base">
                                        <p:cTn id="19" dur="500" fill="hold"/>
                                        <p:tgtEl>
                                          <p:spTgt spid="118785"/>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18787"/>
                                        </p:tgtEl>
                                        <p:attrNameLst>
                                          <p:attrName>style.visibility</p:attrName>
                                        </p:attrNameLst>
                                      </p:cBhvr>
                                      <p:to>
                                        <p:strVal val="visible"/>
                                      </p:to>
                                    </p:set>
                                    <p:anim calcmode="lin" valueType="num">
                                      <p:cBhvr additive="base">
                                        <p:cTn id="22" dur="500" fill="hold"/>
                                        <p:tgtEl>
                                          <p:spTgt spid="118787"/>
                                        </p:tgtEl>
                                        <p:attrNameLst>
                                          <p:attrName>ppt_x</p:attrName>
                                        </p:attrNameLst>
                                      </p:cBhvr>
                                      <p:tavLst>
                                        <p:tav tm="0">
                                          <p:val>
                                            <p:strVal val="#ppt_x"/>
                                          </p:val>
                                        </p:tav>
                                        <p:tav tm="100000">
                                          <p:val>
                                            <p:strVal val="#ppt_x"/>
                                          </p:val>
                                        </p:tav>
                                      </p:tavLst>
                                    </p:anim>
                                    <p:anim calcmode="lin" valueType="num">
                                      <p:cBhvr additive="base">
                                        <p:cTn id="23" dur="500" fill="hold"/>
                                        <p:tgtEl>
                                          <p:spTgt spid="118787"/>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 calcmode="lin" valueType="num">
                                      <p:cBhvr additive="base">
                                        <p:cTn id="26" dur="500" fill="hold"/>
                                        <p:tgtEl>
                                          <p:spTgt spid="10"/>
                                        </p:tgtEl>
                                        <p:attrNameLst>
                                          <p:attrName>ppt_x</p:attrName>
                                        </p:attrNameLst>
                                      </p:cBhvr>
                                      <p:tavLst>
                                        <p:tav tm="0">
                                          <p:val>
                                            <p:strVal val="#ppt_x"/>
                                          </p:val>
                                        </p:tav>
                                        <p:tav tm="100000">
                                          <p:val>
                                            <p:strVal val="#ppt_x"/>
                                          </p:val>
                                        </p:tav>
                                      </p:tavLst>
                                    </p:anim>
                                    <p:anim calcmode="lin" valueType="num">
                                      <p:cBhvr additive="base">
                                        <p:cTn id="2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71406" y="142852"/>
            <a:ext cx="8858280" cy="1323439"/>
          </a:xfrm>
          <a:prstGeom prst="rect">
            <a:avLst/>
          </a:prstGeom>
          <a:noFill/>
        </p:spPr>
        <p:txBody>
          <a:bodyPr wrap="square" rtlCol="0">
            <a:spAutoFit/>
          </a:bodyPr>
          <a:lstStyle/>
          <a:p>
            <a:pPr algn="ctr"/>
            <a:r>
              <a:rPr lang="it-IT" sz="2000" b="1" dirty="0" smtClean="0">
                <a:latin typeface="Comic Sans MS" pitchFamily="66" charset="0"/>
              </a:rPr>
              <a:t>E dimostra, in modo del tutto generale che:</a:t>
            </a:r>
          </a:p>
          <a:p>
            <a:pPr algn="ctr"/>
            <a:endParaRPr lang="it-IT" sz="2000" b="1" dirty="0" smtClean="0">
              <a:latin typeface="Comic Sans MS" pitchFamily="66" charset="0"/>
            </a:endParaRPr>
          </a:p>
          <a:p>
            <a:pPr algn="ctr"/>
            <a:r>
              <a:rPr lang="it-IT" sz="2000" b="1" dirty="0" smtClean="0">
                <a:latin typeface="Comic Sans MS" pitchFamily="66" charset="0"/>
              </a:rPr>
              <a:t>-  Profili caratterizzati da profondità y&lt;</a:t>
            </a:r>
            <a:r>
              <a:rPr lang="it-IT" sz="2000" b="1" dirty="0" err="1" smtClean="0">
                <a:latin typeface="Comic Sans MS" pitchFamily="66" charset="0"/>
              </a:rPr>
              <a:t>y</a:t>
            </a:r>
            <a:r>
              <a:rPr lang="it-IT" sz="2000" b="1" baseline="-25000" dirty="0" err="1" smtClean="0">
                <a:latin typeface="Comic Sans MS" pitchFamily="66" charset="0"/>
              </a:rPr>
              <a:t>c</a:t>
            </a:r>
            <a:r>
              <a:rPr lang="it-IT" sz="2000" b="1" dirty="0" smtClean="0">
                <a:latin typeface="Comic Sans MS" pitchFamily="66" charset="0"/>
              </a:rPr>
              <a:t> possono essere solo </a:t>
            </a:r>
          </a:p>
          <a:p>
            <a:pPr algn="ctr"/>
            <a:r>
              <a:rPr lang="it-IT" sz="2000" b="1" dirty="0" smtClean="0">
                <a:latin typeface="Comic Sans MS" pitchFamily="66" charset="0"/>
              </a:rPr>
              <a:t>uniformi o decrescenti in modo monotono </a:t>
            </a:r>
          </a:p>
        </p:txBody>
      </p:sp>
      <p:pic>
        <p:nvPicPr>
          <p:cNvPr id="133122" name="Picture 2"/>
          <p:cNvPicPr>
            <a:picLocks noChangeAspect="1" noChangeArrowheads="1"/>
          </p:cNvPicPr>
          <p:nvPr/>
        </p:nvPicPr>
        <p:blipFill>
          <a:blip r:embed="rId2" cstate="print"/>
          <a:srcRect/>
          <a:stretch>
            <a:fillRect/>
          </a:stretch>
        </p:blipFill>
        <p:spPr bwMode="auto">
          <a:xfrm>
            <a:off x="785786" y="1857364"/>
            <a:ext cx="5673919" cy="1519246"/>
          </a:xfrm>
          <a:prstGeom prst="rect">
            <a:avLst/>
          </a:prstGeom>
          <a:noFill/>
          <a:ln w="9525">
            <a:noFill/>
            <a:miter lim="800000"/>
            <a:headEnd/>
            <a:tailEnd/>
          </a:ln>
        </p:spPr>
      </p:pic>
      <p:sp>
        <p:nvSpPr>
          <p:cNvPr id="4" name="CasellaDiTesto 3"/>
          <p:cNvSpPr txBox="1"/>
          <p:nvPr/>
        </p:nvSpPr>
        <p:spPr>
          <a:xfrm>
            <a:off x="223806" y="3462883"/>
            <a:ext cx="8858280" cy="1015663"/>
          </a:xfrm>
          <a:prstGeom prst="rect">
            <a:avLst/>
          </a:prstGeom>
          <a:noFill/>
        </p:spPr>
        <p:txBody>
          <a:bodyPr wrap="square" rtlCol="0">
            <a:spAutoFit/>
          </a:bodyPr>
          <a:lstStyle/>
          <a:p>
            <a:pPr algn="ctr">
              <a:buFontTx/>
              <a:buChar char="-"/>
            </a:pPr>
            <a:r>
              <a:rPr lang="it-IT" sz="2000" b="1" dirty="0" smtClean="0">
                <a:latin typeface="Comic Sans MS" pitchFamily="66" charset="0"/>
              </a:rPr>
              <a:t>  Onde stazionarie possono esistere solo in un intorno di valori</a:t>
            </a:r>
          </a:p>
          <a:p>
            <a:pPr algn="ctr"/>
            <a:r>
              <a:rPr lang="it-IT" sz="2000" b="1" dirty="0" smtClean="0">
                <a:latin typeface="Comic Sans MS" pitchFamily="66" charset="0"/>
              </a:rPr>
              <a:t>di profondità  y&gt;</a:t>
            </a:r>
            <a:r>
              <a:rPr lang="it-IT" sz="2000" b="1" dirty="0" err="1" smtClean="0">
                <a:latin typeface="Comic Sans MS" pitchFamily="66" charset="0"/>
              </a:rPr>
              <a:t>y</a:t>
            </a:r>
            <a:r>
              <a:rPr lang="it-IT" sz="2000" b="1" baseline="-25000" dirty="0" err="1" smtClean="0">
                <a:latin typeface="Comic Sans MS" pitchFamily="66" charset="0"/>
              </a:rPr>
              <a:t>c</a:t>
            </a:r>
            <a:r>
              <a:rPr lang="it-IT" sz="2000" b="1" dirty="0" smtClean="0">
                <a:latin typeface="Comic Sans MS" pitchFamily="66" charset="0"/>
              </a:rPr>
              <a:t> , che costituiscono punti singolari del</a:t>
            </a:r>
          </a:p>
          <a:p>
            <a:pPr algn="ctr"/>
            <a:r>
              <a:rPr lang="it-IT" sz="2000" b="1" dirty="0" smtClean="0">
                <a:latin typeface="Comic Sans MS" pitchFamily="66" charset="0"/>
              </a:rPr>
              <a:t>sistema di equazioni, del tipo </a:t>
            </a:r>
            <a:r>
              <a:rPr lang="it-IT" sz="2000" b="1" i="1" dirty="0" smtClean="0">
                <a:latin typeface="Comic Sans MS" pitchFamily="66" charset="0"/>
              </a:rPr>
              <a:t>centri </a:t>
            </a:r>
            <a:r>
              <a:rPr lang="it-IT" sz="2000" b="1" dirty="0" smtClean="0">
                <a:latin typeface="Comic Sans MS" pitchFamily="66" charset="0"/>
              </a:rPr>
              <a:t>  </a:t>
            </a:r>
          </a:p>
        </p:txBody>
      </p:sp>
      <p:pic>
        <p:nvPicPr>
          <p:cNvPr id="133123" name="Picture 3"/>
          <p:cNvPicPr>
            <a:picLocks noChangeAspect="1" noChangeArrowheads="1"/>
          </p:cNvPicPr>
          <p:nvPr/>
        </p:nvPicPr>
        <p:blipFill>
          <a:blip r:embed="rId3" cstate="print"/>
          <a:srcRect/>
          <a:stretch>
            <a:fillRect/>
          </a:stretch>
        </p:blipFill>
        <p:spPr bwMode="auto">
          <a:xfrm>
            <a:off x="928662" y="4643446"/>
            <a:ext cx="5343569" cy="1943116"/>
          </a:xfrm>
          <a:prstGeom prst="rect">
            <a:avLst/>
          </a:prstGeom>
          <a:noFill/>
          <a:ln w="9525">
            <a:noFill/>
            <a:miter lim="800000"/>
            <a:headEnd/>
            <a:tailEnd/>
          </a:ln>
        </p:spPr>
      </p:pic>
      <p:sp>
        <p:nvSpPr>
          <p:cNvPr id="6" name="CasellaDiTesto 5"/>
          <p:cNvSpPr txBox="1"/>
          <p:nvPr/>
        </p:nvSpPr>
        <p:spPr>
          <a:xfrm>
            <a:off x="6643702" y="2285992"/>
            <a:ext cx="2089033" cy="461665"/>
          </a:xfrm>
          <a:prstGeom prst="rect">
            <a:avLst/>
          </a:prstGeom>
          <a:noFill/>
        </p:spPr>
        <p:txBody>
          <a:bodyPr wrap="none" rtlCol="0">
            <a:spAutoFit/>
          </a:bodyPr>
          <a:lstStyle/>
          <a:p>
            <a:r>
              <a:rPr lang="it-IT" sz="2400" i="1" dirty="0" smtClean="0">
                <a:solidFill>
                  <a:srgbClr val="FF0000"/>
                </a:solidFill>
                <a:latin typeface="Comic Sans MS" pitchFamily="66" charset="0"/>
              </a:rPr>
              <a:t>Caduta libera</a:t>
            </a:r>
            <a:endParaRPr lang="it-IT" sz="2400" i="1" dirty="0">
              <a:solidFill>
                <a:srgbClr val="FF0000"/>
              </a:solidFill>
              <a:latin typeface="Comic Sans MS" pitchFamily="66" charset="0"/>
            </a:endParaRPr>
          </a:p>
        </p:txBody>
      </p:sp>
      <p:sp>
        <p:nvSpPr>
          <p:cNvPr id="7" name="CasellaDiTesto 6"/>
          <p:cNvSpPr txBox="1"/>
          <p:nvPr/>
        </p:nvSpPr>
        <p:spPr>
          <a:xfrm>
            <a:off x="6500826" y="5681979"/>
            <a:ext cx="2467342" cy="461665"/>
          </a:xfrm>
          <a:prstGeom prst="rect">
            <a:avLst/>
          </a:prstGeom>
          <a:noFill/>
        </p:spPr>
        <p:txBody>
          <a:bodyPr wrap="none" rtlCol="0">
            <a:spAutoFit/>
          </a:bodyPr>
          <a:lstStyle/>
          <a:p>
            <a:r>
              <a:rPr lang="it-IT" sz="2400" i="1" dirty="0" smtClean="0">
                <a:solidFill>
                  <a:srgbClr val="FF0000"/>
                </a:solidFill>
                <a:latin typeface="Comic Sans MS" pitchFamily="66" charset="0"/>
              </a:rPr>
              <a:t>Risalto ondulato</a:t>
            </a:r>
            <a:endParaRPr lang="it-IT" sz="2400" i="1" dirty="0">
              <a:solidFill>
                <a:srgbClr val="FF0000"/>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33122"/>
                                        </p:tgtEl>
                                        <p:attrNameLst>
                                          <p:attrName>style.visibility</p:attrName>
                                        </p:attrNameLst>
                                      </p:cBhvr>
                                      <p:to>
                                        <p:strVal val="visible"/>
                                      </p:to>
                                    </p:set>
                                    <p:anim calcmode="lin" valueType="num">
                                      <p:cBhvr additive="base">
                                        <p:cTn id="17" dur="500" fill="hold"/>
                                        <p:tgtEl>
                                          <p:spTgt spid="133122"/>
                                        </p:tgtEl>
                                        <p:attrNameLst>
                                          <p:attrName>ppt_x</p:attrName>
                                        </p:attrNameLst>
                                      </p:cBhvr>
                                      <p:tavLst>
                                        <p:tav tm="0">
                                          <p:val>
                                            <p:strVal val="#ppt_x"/>
                                          </p:val>
                                        </p:tav>
                                        <p:tav tm="100000">
                                          <p:val>
                                            <p:strVal val="#ppt_x"/>
                                          </p:val>
                                        </p:tav>
                                      </p:tavLst>
                                    </p:anim>
                                    <p:anim calcmode="lin" valueType="num">
                                      <p:cBhvr additive="base">
                                        <p:cTn id="18" dur="500" fill="hold"/>
                                        <p:tgtEl>
                                          <p:spTgt spid="13312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33123"/>
                                        </p:tgtEl>
                                        <p:attrNameLst>
                                          <p:attrName>style.visibility</p:attrName>
                                        </p:attrNameLst>
                                      </p:cBhvr>
                                      <p:to>
                                        <p:strVal val="visible"/>
                                      </p:to>
                                    </p:set>
                                    <p:anim calcmode="lin" valueType="num">
                                      <p:cBhvr additive="base">
                                        <p:cTn id="29" dur="500" fill="hold"/>
                                        <p:tgtEl>
                                          <p:spTgt spid="133123"/>
                                        </p:tgtEl>
                                        <p:attrNameLst>
                                          <p:attrName>ppt_x</p:attrName>
                                        </p:attrNameLst>
                                      </p:cBhvr>
                                      <p:tavLst>
                                        <p:tav tm="0">
                                          <p:val>
                                            <p:strVal val="#ppt_x"/>
                                          </p:val>
                                        </p:tav>
                                        <p:tav tm="100000">
                                          <p:val>
                                            <p:strVal val="#ppt_x"/>
                                          </p:val>
                                        </p:tav>
                                      </p:tavLst>
                                    </p:anim>
                                    <p:anim calcmode="lin" valueType="num">
                                      <p:cBhvr additive="base">
                                        <p:cTn id="30" dur="500" fill="hold"/>
                                        <p:tgtEl>
                                          <p:spTgt spid="133123"/>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P spid="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87403" y="1771241"/>
            <a:ext cx="5086649" cy="2800767"/>
          </a:xfrm>
          <a:prstGeom prst="rect">
            <a:avLst/>
          </a:prstGeom>
          <a:solidFill>
            <a:srgbClr val="00B0F0"/>
          </a:solidFill>
        </p:spPr>
        <p:txBody>
          <a:bodyPr wrap="none" rtlCol="0">
            <a:spAutoFit/>
          </a:bodyPr>
          <a:lstStyle/>
          <a:p>
            <a:pPr algn="ctr"/>
            <a:r>
              <a:rPr lang="it-IT" sz="4400" dirty="0" smtClean="0">
                <a:solidFill>
                  <a:schemeClr val="bg1"/>
                </a:solidFill>
                <a:latin typeface="Comic Sans MS" pitchFamily="66" charset="0"/>
              </a:rPr>
              <a:t>La stagione </a:t>
            </a:r>
          </a:p>
          <a:p>
            <a:pPr algn="ctr"/>
            <a:r>
              <a:rPr lang="it-IT" sz="4400" dirty="0" smtClean="0">
                <a:solidFill>
                  <a:schemeClr val="bg1"/>
                </a:solidFill>
                <a:latin typeface="Comic Sans MS" pitchFamily="66" charset="0"/>
              </a:rPr>
              <a:t>della </a:t>
            </a:r>
          </a:p>
          <a:p>
            <a:pPr algn="ctr"/>
            <a:r>
              <a:rPr lang="it-IT" sz="4400" dirty="0" smtClean="0">
                <a:solidFill>
                  <a:schemeClr val="bg1"/>
                </a:solidFill>
                <a:latin typeface="Comic Sans MS" pitchFamily="66" charset="0"/>
              </a:rPr>
              <a:t>Salvaguardia della </a:t>
            </a:r>
          </a:p>
          <a:p>
            <a:pPr algn="ctr"/>
            <a:r>
              <a:rPr lang="it-IT" sz="4400" dirty="0" smtClean="0">
                <a:solidFill>
                  <a:schemeClr val="bg1"/>
                </a:solidFill>
                <a:latin typeface="Comic Sans MS" pitchFamily="66" charset="0"/>
              </a:rPr>
              <a:t>Laguna di Venezia</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5357818" y="71414"/>
            <a:ext cx="3714776" cy="1428752"/>
          </a:xfrm>
          <a:solidFill>
            <a:srgbClr val="00B0F0"/>
          </a:solidFill>
        </p:spPr>
        <p:txBody>
          <a:bodyPr/>
          <a:lstStyle/>
          <a:p>
            <a:r>
              <a:rPr lang="it-IT" sz="48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Gli Anni</a:t>
            </a:r>
            <a:br>
              <a:rPr lang="it-IT" sz="48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it-IT" sz="48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 bolognesi</a:t>
            </a:r>
            <a:endParaRPr lang="it-IT" sz="48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ChangeArrowheads="1"/>
          </p:cNvSpPr>
          <p:nvPr/>
        </p:nvSpPr>
        <p:spPr bwMode="auto">
          <a:xfrm>
            <a:off x="71438" y="-24"/>
            <a:ext cx="8964612" cy="1569660"/>
          </a:xfrm>
          <a:prstGeom prst="rect">
            <a:avLst/>
          </a:prstGeom>
          <a:solidFill>
            <a:srgbClr val="00B0F0"/>
          </a:solidFill>
          <a:ln w="9525">
            <a:noFill/>
            <a:miter lim="800000"/>
            <a:headEnd/>
            <a:tailEnd/>
          </a:ln>
          <a:effectLst/>
        </p:spPr>
        <p:txBody>
          <a:bodyPr anchor="ctr">
            <a:spAutoFit/>
          </a:bodyPr>
          <a:lstStyle/>
          <a:p>
            <a:pPr algn="ctr"/>
            <a:r>
              <a:rPr lang="en-US" sz="2400" b="1" dirty="0">
                <a:solidFill>
                  <a:schemeClr val="bg1"/>
                </a:solidFill>
                <a:latin typeface="Comic Sans MS" pitchFamily="66" charset="0"/>
              </a:rPr>
              <a:t>Il 11 </a:t>
            </a:r>
            <a:r>
              <a:rPr lang="en-US" sz="2400" b="1" dirty="0" err="1">
                <a:solidFill>
                  <a:schemeClr val="bg1"/>
                </a:solidFill>
                <a:latin typeface="Comic Sans MS" pitchFamily="66" charset="0"/>
              </a:rPr>
              <a:t>Giugno</a:t>
            </a:r>
            <a:r>
              <a:rPr lang="en-US" sz="1800" b="1" dirty="0">
                <a:latin typeface="Comic Sans MS" pitchFamily="66" charset="0"/>
              </a:rPr>
              <a:t> </a:t>
            </a:r>
            <a:r>
              <a:rPr lang="en-US" sz="2400" b="1" dirty="0">
                <a:solidFill>
                  <a:schemeClr val="bg1"/>
                </a:solidFill>
                <a:latin typeface="Comic Sans MS" pitchFamily="66" charset="0"/>
              </a:rPr>
              <a:t>1980 </a:t>
            </a:r>
            <a:r>
              <a:rPr lang="en-US" sz="2400" b="1" dirty="0" err="1">
                <a:solidFill>
                  <a:schemeClr val="bg1"/>
                </a:solidFill>
                <a:latin typeface="Comic Sans MS" pitchFamily="66" charset="0"/>
              </a:rPr>
              <a:t>il</a:t>
            </a:r>
            <a:r>
              <a:rPr lang="en-US" sz="2400" b="1" dirty="0">
                <a:solidFill>
                  <a:schemeClr val="bg1"/>
                </a:solidFill>
                <a:latin typeface="Comic Sans MS" pitchFamily="66" charset="0"/>
              </a:rPr>
              <a:t> </a:t>
            </a:r>
            <a:r>
              <a:rPr lang="en-US" sz="2400" b="1" dirty="0" err="1">
                <a:solidFill>
                  <a:schemeClr val="bg1"/>
                </a:solidFill>
                <a:latin typeface="Comic Sans MS" pitchFamily="66" charset="0"/>
              </a:rPr>
              <a:t>Ministro</a:t>
            </a:r>
            <a:r>
              <a:rPr lang="en-US" sz="2400" b="1" dirty="0">
                <a:solidFill>
                  <a:schemeClr val="bg1"/>
                </a:solidFill>
                <a:latin typeface="Comic Sans MS" pitchFamily="66" charset="0"/>
              </a:rPr>
              <a:t> </a:t>
            </a:r>
            <a:r>
              <a:rPr lang="en-US" sz="2400" b="1" dirty="0" err="1">
                <a:solidFill>
                  <a:schemeClr val="bg1"/>
                </a:solidFill>
                <a:latin typeface="Comic Sans MS" pitchFamily="66" charset="0"/>
              </a:rPr>
              <a:t>dei</a:t>
            </a:r>
            <a:r>
              <a:rPr lang="en-US" sz="2400" b="1" dirty="0">
                <a:solidFill>
                  <a:schemeClr val="bg1"/>
                </a:solidFill>
                <a:latin typeface="Comic Sans MS" pitchFamily="66" charset="0"/>
              </a:rPr>
              <a:t> </a:t>
            </a:r>
            <a:r>
              <a:rPr lang="en-US" sz="2400" b="1" dirty="0" err="1">
                <a:solidFill>
                  <a:schemeClr val="bg1"/>
                </a:solidFill>
                <a:latin typeface="Comic Sans MS" pitchFamily="66" charset="0"/>
              </a:rPr>
              <a:t>Lavori</a:t>
            </a:r>
            <a:r>
              <a:rPr lang="en-US" sz="2400" b="1" dirty="0">
                <a:solidFill>
                  <a:schemeClr val="bg1"/>
                </a:solidFill>
                <a:latin typeface="Comic Sans MS" pitchFamily="66" charset="0"/>
              </a:rPr>
              <a:t> </a:t>
            </a:r>
            <a:r>
              <a:rPr lang="en-US" sz="2400" b="1" dirty="0" err="1">
                <a:solidFill>
                  <a:schemeClr val="bg1"/>
                </a:solidFill>
                <a:latin typeface="Comic Sans MS" pitchFamily="66" charset="0"/>
              </a:rPr>
              <a:t>Pubblici</a:t>
            </a:r>
            <a:r>
              <a:rPr lang="en-US" sz="2400" b="1" dirty="0">
                <a:solidFill>
                  <a:schemeClr val="bg1"/>
                </a:solidFill>
                <a:latin typeface="Comic Sans MS" pitchFamily="66" charset="0"/>
              </a:rPr>
              <a:t> </a:t>
            </a:r>
            <a:r>
              <a:rPr lang="en-US" sz="2400" b="1" dirty="0" err="1">
                <a:solidFill>
                  <a:schemeClr val="bg1"/>
                </a:solidFill>
                <a:latin typeface="Comic Sans MS" pitchFamily="66" charset="0"/>
              </a:rPr>
              <a:t>nominava</a:t>
            </a:r>
            <a:r>
              <a:rPr lang="en-US" sz="2400" b="1" dirty="0">
                <a:solidFill>
                  <a:schemeClr val="bg1"/>
                </a:solidFill>
                <a:latin typeface="Comic Sans MS" pitchFamily="66" charset="0"/>
              </a:rPr>
              <a:t> la  </a:t>
            </a:r>
            <a:r>
              <a:rPr lang="en-US" sz="2400" b="1" dirty="0" err="1">
                <a:solidFill>
                  <a:srgbClr val="FFFF00"/>
                </a:solidFill>
                <a:latin typeface="Comic Sans MS" pitchFamily="66" charset="0"/>
              </a:rPr>
              <a:t>Commissione</a:t>
            </a:r>
            <a:r>
              <a:rPr lang="en-US" sz="2400" b="1" dirty="0">
                <a:solidFill>
                  <a:srgbClr val="FFFF00"/>
                </a:solidFill>
                <a:latin typeface="Comic Sans MS" pitchFamily="66" charset="0"/>
              </a:rPr>
              <a:t> </a:t>
            </a:r>
            <a:r>
              <a:rPr lang="en-US" sz="2400" b="1" dirty="0" err="1">
                <a:solidFill>
                  <a:srgbClr val="FFFF00"/>
                </a:solidFill>
                <a:latin typeface="Comic Sans MS" pitchFamily="66" charset="0"/>
              </a:rPr>
              <a:t>dei</a:t>
            </a:r>
            <a:r>
              <a:rPr lang="en-US" sz="2400" b="1" dirty="0">
                <a:solidFill>
                  <a:srgbClr val="FFFF00"/>
                </a:solidFill>
                <a:latin typeface="Comic Sans MS" pitchFamily="66" charset="0"/>
              </a:rPr>
              <a:t> “</a:t>
            </a:r>
            <a:r>
              <a:rPr lang="en-US" sz="2400" b="1" dirty="0" err="1">
                <a:solidFill>
                  <a:srgbClr val="FFFF00"/>
                </a:solidFill>
                <a:latin typeface="Comic Sans MS" pitchFamily="66" charset="0"/>
              </a:rPr>
              <a:t>Sette</a:t>
            </a:r>
            <a:r>
              <a:rPr lang="en-US" sz="2400" b="1" dirty="0">
                <a:solidFill>
                  <a:srgbClr val="FFFF00"/>
                </a:solidFill>
                <a:latin typeface="Comic Sans MS" pitchFamily="66" charset="0"/>
              </a:rPr>
              <a:t> </a:t>
            </a:r>
            <a:r>
              <a:rPr lang="en-US" sz="2400" b="1" dirty="0" err="1">
                <a:solidFill>
                  <a:srgbClr val="FFFF00"/>
                </a:solidFill>
                <a:latin typeface="Comic Sans MS" pitchFamily="66" charset="0"/>
              </a:rPr>
              <a:t>Saggi</a:t>
            </a:r>
            <a:r>
              <a:rPr lang="en-US" sz="2400" b="1" dirty="0">
                <a:solidFill>
                  <a:srgbClr val="FFFF00"/>
                </a:solidFill>
                <a:latin typeface="Comic Sans MS" pitchFamily="66" charset="0"/>
              </a:rPr>
              <a:t>” </a:t>
            </a:r>
          </a:p>
          <a:p>
            <a:pPr algn="ctr"/>
            <a:r>
              <a:rPr lang="en-US" sz="2400" b="1" dirty="0" err="1">
                <a:solidFill>
                  <a:schemeClr val="bg1"/>
                </a:solidFill>
                <a:latin typeface="Comic Sans MS" pitchFamily="66" charset="0"/>
              </a:rPr>
              <a:t>chiamata</a:t>
            </a:r>
            <a:r>
              <a:rPr lang="en-US" sz="2400" b="1" dirty="0">
                <a:solidFill>
                  <a:schemeClr val="bg1"/>
                </a:solidFill>
                <a:latin typeface="Comic Sans MS" pitchFamily="66" charset="0"/>
              </a:rPr>
              <a:t> a </a:t>
            </a:r>
            <a:r>
              <a:rPr lang="en-US" sz="2400" b="1" dirty="0" err="1">
                <a:solidFill>
                  <a:schemeClr val="bg1"/>
                </a:solidFill>
                <a:latin typeface="Comic Sans MS" pitchFamily="66" charset="0"/>
              </a:rPr>
              <a:t>redigere</a:t>
            </a:r>
            <a:r>
              <a:rPr lang="en-US" sz="2400" b="1" dirty="0">
                <a:solidFill>
                  <a:schemeClr val="bg1"/>
                </a:solidFill>
                <a:latin typeface="Comic Sans MS" pitchFamily="66" charset="0"/>
              </a:rPr>
              <a:t> </a:t>
            </a:r>
            <a:r>
              <a:rPr lang="en-US" sz="2400" b="1" dirty="0" err="1">
                <a:solidFill>
                  <a:schemeClr val="bg1"/>
                </a:solidFill>
                <a:latin typeface="Comic Sans MS" pitchFamily="66" charset="0"/>
              </a:rPr>
              <a:t>uno</a:t>
            </a:r>
            <a:r>
              <a:rPr lang="en-US" sz="2400" b="1" dirty="0">
                <a:solidFill>
                  <a:schemeClr val="bg1"/>
                </a:solidFill>
                <a:latin typeface="Comic Sans MS" pitchFamily="66" charset="0"/>
              </a:rPr>
              <a:t> studio </a:t>
            </a:r>
            <a:r>
              <a:rPr lang="en-US" sz="2400" b="1" dirty="0" err="1">
                <a:solidFill>
                  <a:schemeClr val="bg1"/>
                </a:solidFill>
                <a:latin typeface="Comic Sans MS" pitchFamily="66" charset="0"/>
              </a:rPr>
              <a:t>di</a:t>
            </a:r>
            <a:r>
              <a:rPr lang="en-US" sz="2400" b="1" dirty="0">
                <a:solidFill>
                  <a:schemeClr val="bg1"/>
                </a:solidFill>
                <a:latin typeface="Comic Sans MS" pitchFamily="66" charset="0"/>
              </a:rPr>
              <a:t> </a:t>
            </a:r>
            <a:r>
              <a:rPr lang="en-US" sz="2400" b="1" dirty="0" err="1">
                <a:solidFill>
                  <a:schemeClr val="bg1"/>
                </a:solidFill>
                <a:latin typeface="Comic Sans MS" pitchFamily="66" charset="0"/>
              </a:rPr>
              <a:t>fattibilità</a:t>
            </a:r>
            <a:r>
              <a:rPr lang="en-US" sz="2400" b="1" dirty="0">
                <a:solidFill>
                  <a:schemeClr val="bg1"/>
                </a:solidFill>
                <a:latin typeface="Comic Sans MS" pitchFamily="66" charset="0"/>
              </a:rPr>
              <a:t> per la </a:t>
            </a:r>
            <a:r>
              <a:rPr lang="en-US" sz="2400" b="1" dirty="0" err="1">
                <a:solidFill>
                  <a:schemeClr val="bg1"/>
                </a:solidFill>
                <a:latin typeface="Comic Sans MS" pitchFamily="66" charset="0"/>
              </a:rPr>
              <a:t>difesa</a:t>
            </a:r>
            <a:r>
              <a:rPr lang="en-US" sz="2400" b="1" dirty="0">
                <a:solidFill>
                  <a:schemeClr val="bg1"/>
                </a:solidFill>
                <a:latin typeface="Comic Sans MS" pitchFamily="66" charset="0"/>
              </a:rPr>
              <a:t> </a:t>
            </a:r>
            <a:r>
              <a:rPr lang="en-US" sz="2400" b="1" dirty="0" err="1">
                <a:solidFill>
                  <a:schemeClr val="bg1"/>
                </a:solidFill>
                <a:latin typeface="Comic Sans MS" pitchFamily="66" charset="0"/>
              </a:rPr>
              <a:t>di</a:t>
            </a:r>
            <a:r>
              <a:rPr lang="en-US" sz="2400" b="1" dirty="0">
                <a:solidFill>
                  <a:schemeClr val="bg1"/>
                </a:solidFill>
                <a:latin typeface="Comic Sans MS" pitchFamily="66" charset="0"/>
              </a:rPr>
              <a:t> </a:t>
            </a:r>
            <a:r>
              <a:rPr lang="en-US" sz="2400" b="1" dirty="0" err="1">
                <a:solidFill>
                  <a:schemeClr val="bg1"/>
                </a:solidFill>
                <a:latin typeface="Comic Sans MS" pitchFamily="66" charset="0"/>
              </a:rPr>
              <a:t>Venezia</a:t>
            </a:r>
            <a:r>
              <a:rPr lang="en-US" sz="2400" b="1" dirty="0">
                <a:solidFill>
                  <a:schemeClr val="bg1"/>
                </a:solidFill>
                <a:latin typeface="Comic Sans MS" pitchFamily="66" charset="0"/>
              </a:rPr>
              <a:t> </a:t>
            </a:r>
            <a:r>
              <a:rPr lang="en-US" sz="2400" b="1" dirty="0" err="1">
                <a:solidFill>
                  <a:schemeClr val="bg1"/>
                </a:solidFill>
                <a:latin typeface="Comic Sans MS" pitchFamily="66" charset="0"/>
              </a:rPr>
              <a:t>dalle</a:t>
            </a:r>
            <a:r>
              <a:rPr lang="en-US" sz="2400" b="1" dirty="0">
                <a:solidFill>
                  <a:schemeClr val="bg1"/>
                </a:solidFill>
                <a:latin typeface="Comic Sans MS" pitchFamily="66" charset="0"/>
              </a:rPr>
              <a:t> </a:t>
            </a:r>
            <a:r>
              <a:rPr lang="en-US" sz="2400" b="1" dirty="0" err="1">
                <a:solidFill>
                  <a:schemeClr val="bg1"/>
                </a:solidFill>
                <a:latin typeface="Comic Sans MS" pitchFamily="66" charset="0"/>
              </a:rPr>
              <a:t>acque</a:t>
            </a:r>
            <a:r>
              <a:rPr lang="en-US" sz="2400" b="1" dirty="0">
                <a:solidFill>
                  <a:schemeClr val="bg1"/>
                </a:solidFill>
                <a:latin typeface="Comic Sans MS" pitchFamily="66" charset="0"/>
              </a:rPr>
              <a:t> </a:t>
            </a:r>
            <a:r>
              <a:rPr lang="en-US" sz="2400" b="1" dirty="0" err="1" smtClean="0">
                <a:solidFill>
                  <a:schemeClr val="bg1"/>
                </a:solidFill>
                <a:latin typeface="Comic Sans MS" pitchFamily="66" charset="0"/>
              </a:rPr>
              <a:t>alte</a:t>
            </a:r>
            <a:endParaRPr lang="en-US" sz="2400" b="1" dirty="0">
              <a:solidFill>
                <a:srgbClr val="FF3300"/>
              </a:solidFill>
              <a:latin typeface="Comic Sans MS" pitchFamily="66" charset="0"/>
            </a:endParaRPr>
          </a:p>
        </p:txBody>
      </p:sp>
      <p:pic>
        <p:nvPicPr>
          <p:cNvPr id="31749" name="Picture 5"/>
          <p:cNvPicPr>
            <a:picLocks noChangeAspect="1" noChangeArrowheads="1"/>
          </p:cNvPicPr>
          <p:nvPr/>
        </p:nvPicPr>
        <p:blipFill>
          <a:blip r:embed="rId3" cstate="print"/>
          <a:srcRect/>
          <a:stretch>
            <a:fillRect/>
          </a:stretch>
        </p:blipFill>
        <p:spPr bwMode="auto">
          <a:xfrm>
            <a:off x="2378075" y="1571612"/>
            <a:ext cx="5195426" cy="528638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Grp="1" noChangeArrowheads="1"/>
          </p:cNvSpPr>
          <p:nvPr>
            <p:ph type="ctrTitle"/>
          </p:nvPr>
        </p:nvSpPr>
        <p:spPr>
          <a:xfrm>
            <a:off x="971550" y="1989138"/>
            <a:ext cx="7486650" cy="1871662"/>
          </a:xfrm>
          <a:solidFill>
            <a:srgbClr val="FFFF00"/>
          </a:solidFill>
        </p:spPr>
        <p:txBody>
          <a:bodyPr/>
          <a:lstStyle/>
          <a:p>
            <a:r>
              <a:rPr lang="en-US" sz="3200">
                <a:solidFill>
                  <a:schemeClr val="accent2"/>
                </a:solidFill>
                <a:latin typeface="Comic Sans MS" pitchFamily="66" charset="0"/>
              </a:rPr>
              <a:t>Enrico   Marchi</a:t>
            </a:r>
            <a:br>
              <a:rPr lang="en-US" sz="3200">
                <a:solidFill>
                  <a:schemeClr val="accent2"/>
                </a:solidFill>
                <a:latin typeface="Comic Sans MS" pitchFamily="66" charset="0"/>
              </a:rPr>
            </a:br>
            <a:r>
              <a:rPr lang="en-US" sz="3200">
                <a:solidFill>
                  <a:schemeClr val="accent2"/>
                </a:solidFill>
                <a:latin typeface="Comic Sans MS" pitchFamily="66" charset="0"/>
              </a:rPr>
              <a:t>e la Salvaguardia di Venezia</a:t>
            </a:r>
            <a:br>
              <a:rPr lang="en-US" sz="3200">
                <a:solidFill>
                  <a:schemeClr val="accent2"/>
                </a:solidFill>
                <a:latin typeface="Comic Sans MS" pitchFamily="66" charset="0"/>
              </a:rPr>
            </a:br>
            <a:r>
              <a:rPr lang="en-US" sz="3200">
                <a:solidFill>
                  <a:schemeClr val="accent2"/>
                </a:solidFill>
                <a:latin typeface="Comic Sans MS" pitchFamily="66" charset="0"/>
              </a:rPr>
              <a:t/>
            </a:r>
            <a:br>
              <a:rPr lang="en-US" sz="3200">
                <a:solidFill>
                  <a:schemeClr val="accent2"/>
                </a:solidFill>
                <a:latin typeface="Comic Sans MS" pitchFamily="66" charset="0"/>
              </a:rPr>
            </a:br>
            <a:r>
              <a:rPr lang="en-US" sz="3200">
                <a:solidFill>
                  <a:schemeClr val="accent2"/>
                </a:solidFill>
                <a:latin typeface="Comic Sans MS" pitchFamily="66" charset="0"/>
              </a:rPr>
              <a:t> </a:t>
            </a:r>
            <a:r>
              <a:rPr lang="en-US" sz="2400" i="1">
                <a:solidFill>
                  <a:schemeClr val="accent2"/>
                </a:solidFill>
                <a:latin typeface="Comic Sans MS" pitchFamily="66" charset="0"/>
              </a:rPr>
              <a:t>Una bella avventura ripercorsa da un allievo</a:t>
            </a:r>
          </a:p>
        </p:txBody>
      </p:sp>
      <p:sp>
        <p:nvSpPr>
          <p:cNvPr id="4101" name="Rectangle 5"/>
          <p:cNvSpPr>
            <a:spLocks noGrp="1" noChangeArrowheads="1"/>
          </p:cNvSpPr>
          <p:nvPr>
            <p:ph type="subTitle" idx="1"/>
          </p:nvPr>
        </p:nvSpPr>
        <p:spPr>
          <a:xfrm>
            <a:off x="2124075" y="188913"/>
            <a:ext cx="4681538" cy="1033462"/>
          </a:xfrm>
          <a:noFill/>
        </p:spPr>
        <p:txBody>
          <a:bodyPr/>
          <a:lstStyle/>
          <a:p>
            <a:pPr>
              <a:lnSpc>
                <a:spcPct val="80000"/>
              </a:lnSpc>
            </a:pPr>
            <a:r>
              <a:rPr lang="en-US" sz="1400" b="1">
                <a:latin typeface="Comic Sans MS" pitchFamily="66" charset="0"/>
              </a:rPr>
              <a:t>XXVI GIORNATA DELL’AMBIENTE</a:t>
            </a:r>
          </a:p>
          <a:p>
            <a:pPr>
              <a:lnSpc>
                <a:spcPct val="80000"/>
              </a:lnSpc>
            </a:pPr>
            <a:r>
              <a:rPr lang="en-US" sz="1400" b="1">
                <a:latin typeface="Comic Sans MS" pitchFamily="66" charset="0"/>
              </a:rPr>
              <a:t>La salvaguardia di Venezia e della sua laguna</a:t>
            </a:r>
          </a:p>
          <a:p>
            <a:pPr>
              <a:lnSpc>
                <a:spcPct val="80000"/>
              </a:lnSpc>
            </a:pPr>
            <a:r>
              <a:rPr lang="en-US" sz="1400" b="1">
                <a:latin typeface="Comic Sans MS" pitchFamily="66" charset="0"/>
              </a:rPr>
              <a:t>in ricordo di Enrico Marchi</a:t>
            </a:r>
            <a:endParaRPr lang="en-US" sz="1400">
              <a:latin typeface="Comic Sans MS" pitchFamily="66" charset="0"/>
            </a:endParaRPr>
          </a:p>
          <a:p>
            <a:pPr>
              <a:lnSpc>
                <a:spcPct val="80000"/>
              </a:lnSpc>
            </a:pPr>
            <a:r>
              <a:rPr lang="en-US" sz="1400">
                <a:latin typeface="Comic Sans MS" pitchFamily="66" charset="0"/>
              </a:rPr>
              <a:t>Giovedì 5 giugno 2008</a:t>
            </a:r>
          </a:p>
        </p:txBody>
      </p:sp>
      <p:sp>
        <p:nvSpPr>
          <p:cNvPr id="4103" name="Rectangle 7"/>
          <p:cNvSpPr>
            <a:spLocks noChangeArrowheads="1"/>
          </p:cNvSpPr>
          <p:nvPr/>
        </p:nvSpPr>
        <p:spPr bwMode="auto">
          <a:xfrm>
            <a:off x="3021013" y="3040063"/>
            <a:ext cx="3101975" cy="0"/>
          </a:xfrm>
          <a:prstGeom prst="rect">
            <a:avLst/>
          </a:prstGeom>
          <a:noFill/>
          <a:ln w="9525">
            <a:noFill/>
            <a:miter lim="800000"/>
            <a:headEnd/>
            <a:tailEnd/>
          </a:ln>
          <a:effectLst/>
        </p:spPr>
        <p:txBody>
          <a:bodyPr wrap="none">
            <a:spAutoFit/>
          </a:bodyPr>
          <a:lstStyle/>
          <a:p>
            <a:endParaRPr lang="it-IT"/>
          </a:p>
        </p:txBody>
      </p:sp>
      <p:pic>
        <p:nvPicPr>
          <p:cNvPr id="4102" name="Picture 6"/>
          <p:cNvPicPr>
            <a:picLocks noChangeAspect="1" noChangeArrowheads="1"/>
          </p:cNvPicPr>
          <p:nvPr/>
        </p:nvPicPr>
        <p:blipFill>
          <a:blip r:embed="rId2" cstate="print"/>
          <a:srcRect/>
          <a:stretch>
            <a:fillRect/>
          </a:stretch>
        </p:blipFill>
        <p:spPr bwMode="auto">
          <a:xfrm>
            <a:off x="827088" y="627063"/>
            <a:ext cx="714375" cy="714375"/>
          </a:xfrm>
          <a:prstGeom prst="rect">
            <a:avLst/>
          </a:prstGeom>
          <a:noFill/>
        </p:spPr>
      </p:pic>
      <p:sp>
        <p:nvSpPr>
          <p:cNvPr id="4146" name="Rectangle 50"/>
          <p:cNvSpPr>
            <a:spLocks noChangeArrowheads="1"/>
          </p:cNvSpPr>
          <p:nvPr/>
        </p:nvSpPr>
        <p:spPr bwMode="auto">
          <a:xfrm>
            <a:off x="146050" y="1335088"/>
            <a:ext cx="2235200" cy="581025"/>
          </a:xfrm>
          <a:prstGeom prst="rect">
            <a:avLst/>
          </a:prstGeom>
          <a:noFill/>
          <a:ln w="9525">
            <a:noFill/>
            <a:miter lim="800000"/>
            <a:headEnd/>
            <a:tailEnd/>
          </a:ln>
          <a:effectLst/>
        </p:spPr>
        <p:txBody>
          <a:bodyPr wrap="none">
            <a:spAutoFit/>
          </a:bodyPr>
          <a:lstStyle/>
          <a:p>
            <a:pPr algn="ctr"/>
            <a:r>
              <a:rPr lang="en-US" sz="1600" b="0"/>
              <a:t>Accademia Nazionale </a:t>
            </a:r>
          </a:p>
          <a:p>
            <a:pPr algn="ctr"/>
            <a:r>
              <a:rPr lang="en-US" sz="1600" b="0"/>
              <a:t>dei Lincei</a:t>
            </a:r>
          </a:p>
        </p:txBody>
      </p:sp>
      <p:pic>
        <p:nvPicPr>
          <p:cNvPr id="4149" name="Picture 53" descr="Newsletter"/>
          <p:cNvPicPr>
            <a:picLocks noChangeAspect="1" noChangeArrowheads="1"/>
          </p:cNvPicPr>
          <p:nvPr/>
        </p:nvPicPr>
        <p:blipFill>
          <a:blip r:embed="rId3" cstate="print"/>
          <a:srcRect l="71181"/>
          <a:stretch>
            <a:fillRect/>
          </a:stretch>
        </p:blipFill>
        <p:spPr bwMode="auto">
          <a:xfrm>
            <a:off x="6985000" y="668338"/>
            <a:ext cx="2124075" cy="1104900"/>
          </a:xfrm>
          <a:prstGeom prst="rect">
            <a:avLst/>
          </a:prstGeom>
          <a:solidFill>
            <a:schemeClr val="bg1"/>
          </a:solidFill>
        </p:spPr>
      </p:pic>
      <p:pic>
        <p:nvPicPr>
          <p:cNvPr id="4152" name="Picture 56" descr="image020"/>
          <p:cNvPicPr>
            <a:picLocks noChangeAspect="1" noChangeArrowheads="1"/>
          </p:cNvPicPr>
          <p:nvPr/>
        </p:nvPicPr>
        <p:blipFill>
          <a:blip r:embed="rId4" cstate="print"/>
          <a:srcRect l="19632" t="12993" r="17276" b="11810"/>
          <a:stretch>
            <a:fillRect/>
          </a:stretch>
        </p:blipFill>
        <p:spPr bwMode="auto">
          <a:xfrm>
            <a:off x="3071802" y="4076700"/>
            <a:ext cx="3384550" cy="2684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ChangeArrowheads="1"/>
          </p:cNvSpPr>
          <p:nvPr/>
        </p:nvSpPr>
        <p:spPr bwMode="auto">
          <a:xfrm>
            <a:off x="142875" y="1310706"/>
            <a:ext cx="3857621" cy="3046988"/>
          </a:xfrm>
          <a:prstGeom prst="rect">
            <a:avLst/>
          </a:prstGeom>
          <a:solidFill>
            <a:schemeClr val="accent1"/>
          </a:solidFill>
          <a:ln w="9525">
            <a:noFill/>
            <a:miter lim="800000"/>
            <a:headEnd/>
            <a:tailEnd/>
          </a:ln>
          <a:effectLst/>
        </p:spPr>
        <p:txBody>
          <a:bodyPr wrap="square" anchor="ctr">
            <a:spAutoFit/>
          </a:bodyPr>
          <a:lstStyle/>
          <a:p>
            <a:pPr algn="ctr"/>
            <a:r>
              <a:rPr lang="en-US" sz="2400" b="0" dirty="0">
                <a:latin typeface="Comic Sans MS" pitchFamily="66" charset="0"/>
              </a:rPr>
              <a:t>Ma </a:t>
            </a:r>
            <a:r>
              <a:rPr lang="en-US" sz="2400" b="0" dirty="0" err="1">
                <a:latin typeface="Comic Sans MS" pitchFamily="66" charset="0"/>
              </a:rPr>
              <a:t>il</a:t>
            </a:r>
            <a:r>
              <a:rPr lang="en-US" sz="2400" b="0" dirty="0">
                <a:latin typeface="Comic Sans MS" pitchFamily="66" charset="0"/>
              </a:rPr>
              <a:t> </a:t>
            </a:r>
            <a:r>
              <a:rPr lang="en-US" sz="2400" b="0" dirty="0" err="1">
                <a:latin typeface="Comic Sans MS" pitchFamily="66" charset="0"/>
              </a:rPr>
              <a:t>risultato</a:t>
            </a:r>
            <a:r>
              <a:rPr lang="en-US" sz="2400" b="0" dirty="0">
                <a:latin typeface="Comic Sans MS" pitchFamily="66" charset="0"/>
              </a:rPr>
              <a:t> </a:t>
            </a:r>
            <a:r>
              <a:rPr lang="en-US" sz="2400" b="0" dirty="0" err="1">
                <a:latin typeface="Comic Sans MS" pitchFamily="66" charset="0"/>
              </a:rPr>
              <a:t>più</a:t>
            </a:r>
            <a:r>
              <a:rPr lang="en-US" sz="2400" b="0" dirty="0">
                <a:latin typeface="Comic Sans MS" pitchFamily="66" charset="0"/>
              </a:rPr>
              <a:t> </a:t>
            </a:r>
            <a:r>
              <a:rPr lang="en-US" sz="2400" b="0" dirty="0" err="1">
                <a:latin typeface="Comic Sans MS" pitchFamily="66" charset="0"/>
              </a:rPr>
              <a:t>significativo</a:t>
            </a:r>
            <a:r>
              <a:rPr lang="en-US" sz="2400" b="0" dirty="0">
                <a:latin typeface="Comic Sans MS" pitchFamily="66" charset="0"/>
              </a:rPr>
              <a:t> </a:t>
            </a:r>
            <a:r>
              <a:rPr lang="en-US" sz="2400" b="0" dirty="0" err="1">
                <a:latin typeface="Comic Sans MS" pitchFamily="66" charset="0"/>
              </a:rPr>
              <a:t>ottenuto</a:t>
            </a:r>
            <a:r>
              <a:rPr lang="en-US" sz="2400" b="0" dirty="0">
                <a:latin typeface="Comic Sans MS" pitchFamily="66" charset="0"/>
              </a:rPr>
              <a:t> </a:t>
            </a:r>
            <a:r>
              <a:rPr lang="en-US" sz="2400" b="0" dirty="0" err="1">
                <a:latin typeface="Comic Sans MS" pitchFamily="66" charset="0"/>
              </a:rPr>
              <a:t>da</a:t>
            </a:r>
            <a:r>
              <a:rPr lang="en-US" sz="2400" b="0" dirty="0">
                <a:latin typeface="Comic Sans MS" pitchFamily="66" charset="0"/>
              </a:rPr>
              <a:t> </a:t>
            </a:r>
            <a:r>
              <a:rPr lang="en-US" sz="2400" b="0" dirty="0" err="1">
                <a:latin typeface="Comic Sans MS" pitchFamily="66" charset="0"/>
              </a:rPr>
              <a:t>Marchi</a:t>
            </a:r>
            <a:r>
              <a:rPr lang="en-US" sz="2400" b="0" dirty="0">
                <a:latin typeface="Comic Sans MS" pitchFamily="66" charset="0"/>
              </a:rPr>
              <a:t> (1990) è </a:t>
            </a:r>
          </a:p>
          <a:p>
            <a:pPr algn="ctr"/>
            <a:r>
              <a:rPr lang="en-US" sz="2400" b="0" dirty="0">
                <a:latin typeface="Comic Sans MS" pitchFamily="66" charset="0"/>
              </a:rPr>
              <a:t>la </a:t>
            </a:r>
            <a:r>
              <a:rPr lang="en-US" sz="2400" b="0" dirty="0" err="1">
                <a:latin typeface="Comic Sans MS" pitchFamily="66" charset="0"/>
              </a:rPr>
              <a:t>derivazione</a:t>
            </a:r>
            <a:r>
              <a:rPr lang="en-US" sz="2400" b="0" dirty="0">
                <a:latin typeface="Comic Sans MS" pitchFamily="66" charset="0"/>
              </a:rPr>
              <a:t> </a:t>
            </a:r>
            <a:r>
              <a:rPr lang="en-US" sz="2400" b="0" dirty="0" err="1">
                <a:latin typeface="Comic Sans MS" pitchFamily="66" charset="0"/>
              </a:rPr>
              <a:t>teorica</a:t>
            </a:r>
            <a:r>
              <a:rPr lang="en-US" sz="2400" b="0" dirty="0">
                <a:latin typeface="Comic Sans MS" pitchFamily="66" charset="0"/>
              </a:rPr>
              <a:t> </a:t>
            </a:r>
            <a:r>
              <a:rPr lang="en-US" sz="2400" b="0" dirty="0" err="1">
                <a:latin typeface="Comic Sans MS" pitchFamily="66" charset="0"/>
              </a:rPr>
              <a:t>di</a:t>
            </a:r>
            <a:r>
              <a:rPr lang="en-US" sz="2400" b="0" dirty="0">
                <a:latin typeface="Comic Sans MS" pitchFamily="66" charset="0"/>
              </a:rPr>
              <a:t> </a:t>
            </a:r>
            <a:r>
              <a:rPr lang="en-US" sz="2400" b="0" dirty="0" err="1">
                <a:latin typeface="Comic Sans MS" pitchFamily="66" charset="0"/>
              </a:rPr>
              <a:t>un’espressione</a:t>
            </a:r>
            <a:r>
              <a:rPr lang="en-US" sz="2400" b="0" dirty="0">
                <a:latin typeface="Comic Sans MS" pitchFamily="66" charset="0"/>
              </a:rPr>
              <a:t> </a:t>
            </a:r>
            <a:r>
              <a:rPr lang="en-US" sz="2400" b="0" dirty="0" err="1">
                <a:latin typeface="Comic Sans MS" pitchFamily="66" charset="0"/>
              </a:rPr>
              <a:t>analitica</a:t>
            </a:r>
            <a:r>
              <a:rPr lang="en-US" sz="2400" b="0" i="1" dirty="0">
                <a:latin typeface="Comic Sans MS" pitchFamily="66" charset="0"/>
              </a:rPr>
              <a:t> </a:t>
            </a:r>
          </a:p>
          <a:p>
            <a:pPr algn="ctr"/>
            <a:r>
              <a:rPr lang="en-US" sz="2400" b="0" i="1" dirty="0" err="1">
                <a:latin typeface="Comic Sans MS" pitchFamily="66" charset="0"/>
              </a:rPr>
              <a:t>fra</a:t>
            </a:r>
            <a:r>
              <a:rPr lang="en-US" sz="2400" b="0" i="1" dirty="0">
                <a:latin typeface="Comic Sans MS" pitchFamily="66" charset="0"/>
              </a:rPr>
              <a:t> area </a:t>
            </a:r>
            <a:r>
              <a:rPr lang="en-US" sz="2400" b="0" i="1" dirty="0" err="1">
                <a:latin typeface="Comic Sans MS" pitchFamily="66" charset="0"/>
              </a:rPr>
              <a:t>della</a:t>
            </a:r>
            <a:r>
              <a:rPr lang="en-US" sz="2400" b="0" i="1" dirty="0">
                <a:latin typeface="Comic Sans MS" pitchFamily="66" charset="0"/>
              </a:rPr>
              <a:t> </a:t>
            </a:r>
            <a:r>
              <a:rPr lang="en-US" sz="2400" b="0" i="1" dirty="0" err="1">
                <a:latin typeface="Comic Sans MS" pitchFamily="66" charset="0"/>
              </a:rPr>
              <a:t>sezione</a:t>
            </a:r>
            <a:r>
              <a:rPr lang="en-US" sz="2400" b="0" i="1" dirty="0">
                <a:latin typeface="Comic Sans MS" pitchFamily="66" charset="0"/>
              </a:rPr>
              <a:t> </a:t>
            </a:r>
            <a:r>
              <a:rPr lang="en-US" sz="2400" b="0" i="1" dirty="0" err="1">
                <a:latin typeface="Comic Sans MS" pitchFamily="66" charset="0"/>
              </a:rPr>
              <a:t>della</a:t>
            </a:r>
            <a:r>
              <a:rPr lang="en-US" sz="2400" b="0" i="1" dirty="0">
                <a:latin typeface="Comic Sans MS" pitchFamily="66" charset="0"/>
              </a:rPr>
              <a:t> </a:t>
            </a:r>
            <a:r>
              <a:rPr lang="en-US" sz="2400" b="0" i="1" dirty="0" err="1">
                <a:latin typeface="Comic Sans MS" pitchFamily="66" charset="0"/>
              </a:rPr>
              <a:t>bocca</a:t>
            </a:r>
            <a:r>
              <a:rPr lang="en-US" sz="2400" b="0" i="1" dirty="0">
                <a:latin typeface="Comic Sans MS" pitchFamily="66" charset="0"/>
              </a:rPr>
              <a:t> Ω e </a:t>
            </a:r>
            <a:r>
              <a:rPr lang="en-US" sz="2400" b="0" i="1" dirty="0" err="1">
                <a:latin typeface="Comic Sans MS" pitchFamily="66" charset="0"/>
              </a:rPr>
              <a:t>prisma</a:t>
            </a:r>
            <a:r>
              <a:rPr lang="en-US" sz="2400" b="0" i="1" dirty="0">
                <a:latin typeface="Comic Sans MS" pitchFamily="66" charset="0"/>
              </a:rPr>
              <a:t> </a:t>
            </a:r>
            <a:r>
              <a:rPr lang="en-US" sz="2400" b="0" i="1" dirty="0" err="1">
                <a:latin typeface="Comic Sans MS" pitchFamily="66" charset="0"/>
              </a:rPr>
              <a:t>di</a:t>
            </a:r>
            <a:r>
              <a:rPr lang="en-US" sz="2400" b="0" i="1" dirty="0">
                <a:latin typeface="Comic Sans MS" pitchFamily="66" charset="0"/>
              </a:rPr>
              <a:t> </a:t>
            </a:r>
            <a:r>
              <a:rPr lang="en-US" sz="2400" b="0" i="1" dirty="0" err="1">
                <a:latin typeface="Comic Sans MS" pitchFamily="66" charset="0"/>
              </a:rPr>
              <a:t>marea</a:t>
            </a:r>
            <a:r>
              <a:rPr lang="en-US" sz="2400" b="0" i="1" dirty="0">
                <a:latin typeface="Comic Sans MS" pitchFamily="66" charset="0"/>
              </a:rPr>
              <a:t> P</a:t>
            </a:r>
            <a:endParaRPr lang="en-US" sz="2400" b="0" dirty="0">
              <a:latin typeface="Comic Sans MS" pitchFamily="66" charset="0"/>
            </a:endParaRPr>
          </a:p>
        </p:txBody>
      </p:sp>
      <p:sp>
        <p:nvSpPr>
          <p:cNvPr id="50182" name="Rectangle 6"/>
          <p:cNvSpPr>
            <a:spLocks noChangeArrowheads="1"/>
          </p:cNvSpPr>
          <p:nvPr/>
        </p:nvSpPr>
        <p:spPr bwMode="auto">
          <a:xfrm>
            <a:off x="0" y="3333750"/>
            <a:ext cx="9144000" cy="0"/>
          </a:xfrm>
          <a:prstGeom prst="rect">
            <a:avLst/>
          </a:prstGeom>
          <a:noFill/>
          <a:ln w="9525">
            <a:noFill/>
            <a:miter lim="800000"/>
            <a:headEnd/>
            <a:tailEnd/>
          </a:ln>
          <a:effectLst/>
        </p:spPr>
        <p:txBody>
          <a:bodyPr wrap="none" anchor="ctr">
            <a:spAutoFit/>
          </a:bodyPr>
          <a:lstStyle/>
          <a:p>
            <a:endParaRPr lang="it-IT"/>
          </a:p>
        </p:txBody>
      </p:sp>
      <p:graphicFrame>
        <p:nvGraphicFramePr>
          <p:cNvPr id="50181" name="Object 5"/>
          <p:cNvGraphicFramePr>
            <a:graphicFrameLocks noChangeAspect="1"/>
          </p:cNvGraphicFramePr>
          <p:nvPr/>
        </p:nvGraphicFramePr>
        <p:xfrm>
          <a:off x="5429256" y="1571616"/>
          <a:ext cx="2009775" cy="571500"/>
        </p:xfrm>
        <a:graphic>
          <a:graphicData uri="http://schemas.openxmlformats.org/presentationml/2006/ole">
            <p:oleObj spid="_x0000_s70658" name="Equation" r:id="rId3" imgW="672840" imgH="190440" progId="Equation.3">
              <p:embed/>
            </p:oleObj>
          </a:graphicData>
        </a:graphic>
      </p:graphicFrame>
      <p:sp>
        <p:nvSpPr>
          <p:cNvPr id="50183" name="Rectangle 7"/>
          <p:cNvSpPr>
            <a:spLocks noChangeArrowheads="1"/>
          </p:cNvSpPr>
          <p:nvPr/>
        </p:nvSpPr>
        <p:spPr bwMode="auto">
          <a:xfrm>
            <a:off x="158750" y="4805804"/>
            <a:ext cx="8877300" cy="1938992"/>
          </a:xfrm>
          <a:prstGeom prst="rect">
            <a:avLst/>
          </a:prstGeom>
          <a:noFill/>
          <a:ln w="9525">
            <a:noFill/>
            <a:miter lim="800000"/>
            <a:headEnd/>
            <a:tailEnd/>
          </a:ln>
          <a:effectLst/>
        </p:spPr>
        <p:txBody>
          <a:bodyPr anchor="ctr">
            <a:spAutoFit/>
          </a:bodyPr>
          <a:lstStyle/>
          <a:p>
            <a:pPr algn="ctr"/>
            <a:r>
              <a:rPr lang="it-IT" sz="2400" b="0" dirty="0" smtClean="0">
                <a:latin typeface="Comic Sans MS" pitchFamily="66" charset="0"/>
              </a:rPr>
              <a:t>brillante </a:t>
            </a:r>
            <a:r>
              <a:rPr lang="it-IT" sz="2400" b="0" dirty="0">
                <a:latin typeface="Comic Sans MS" pitchFamily="66" charset="0"/>
              </a:rPr>
              <a:t>dimostrazione del fatto che </a:t>
            </a:r>
            <a:r>
              <a:rPr lang="it-IT" sz="2400" b="0" dirty="0" smtClean="0">
                <a:latin typeface="Comic Sans MS" pitchFamily="66" charset="0"/>
              </a:rPr>
              <a:t> </a:t>
            </a:r>
            <a:r>
              <a:rPr lang="it-IT" sz="2400" dirty="0" smtClean="0">
                <a:latin typeface="Comic Sans MS" pitchFamily="66" charset="0"/>
              </a:rPr>
              <a:t>la </a:t>
            </a:r>
            <a:r>
              <a:rPr lang="it-IT" sz="2400" dirty="0">
                <a:latin typeface="Comic Sans MS" pitchFamily="66" charset="0"/>
              </a:rPr>
              <a:t>relazione empirica di O’ </a:t>
            </a:r>
            <a:r>
              <a:rPr lang="it-IT" sz="2400" dirty="0" err="1">
                <a:latin typeface="Comic Sans MS" pitchFamily="66" charset="0"/>
              </a:rPr>
              <a:t>Brien</a:t>
            </a:r>
            <a:r>
              <a:rPr lang="it-IT" sz="2400" b="0" dirty="0">
                <a:latin typeface="Comic Sans MS" pitchFamily="66" charset="0"/>
              </a:rPr>
              <a:t> (1969) </a:t>
            </a:r>
            <a:r>
              <a:rPr lang="it-IT" sz="2400" b="0" dirty="0" smtClean="0">
                <a:latin typeface="Comic Sans MS" pitchFamily="66" charset="0"/>
              </a:rPr>
              <a:t> (</a:t>
            </a:r>
            <a:r>
              <a:rPr lang="it-IT" sz="2400" dirty="0">
                <a:latin typeface="Comic Sans MS" pitchFamily="66" charset="0"/>
              </a:rPr>
              <a:t>esponente di P = 0,85</a:t>
            </a:r>
            <a:r>
              <a:rPr lang="it-IT" sz="2400" b="0" dirty="0" smtClean="0">
                <a:latin typeface="Comic Sans MS" pitchFamily="66" charset="0"/>
              </a:rPr>
              <a:t>) ampiamente </a:t>
            </a:r>
            <a:r>
              <a:rPr lang="it-IT" sz="2400" b="0" dirty="0">
                <a:latin typeface="Comic Sans MS" pitchFamily="66" charset="0"/>
              </a:rPr>
              <a:t>confermata dai risultati di </a:t>
            </a:r>
            <a:r>
              <a:rPr lang="it-IT" sz="2400" b="0" dirty="0" smtClean="0">
                <a:latin typeface="Comic Sans MS" pitchFamily="66" charset="0"/>
              </a:rPr>
              <a:t>campo (</a:t>
            </a:r>
            <a:r>
              <a:rPr lang="it-IT" sz="2400" b="0" dirty="0" err="1">
                <a:latin typeface="Comic Sans MS" pitchFamily="66" charset="0"/>
              </a:rPr>
              <a:t>Jarrett</a:t>
            </a:r>
            <a:r>
              <a:rPr lang="it-IT" sz="2400" b="0" dirty="0">
                <a:latin typeface="Comic Sans MS" pitchFamily="66" charset="0"/>
              </a:rPr>
              <a:t>, 1976)</a:t>
            </a:r>
          </a:p>
          <a:p>
            <a:pPr algn="ctr"/>
            <a:endParaRPr lang="it-IT" sz="2400" b="0" dirty="0">
              <a:latin typeface="Comic Sans MS" pitchFamily="66" charset="0"/>
            </a:endParaRPr>
          </a:p>
          <a:p>
            <a:pPr algn="ctr"/>
            <a:r>
              <a:rPr lang="it-IT" sz="2400" b="1" dirty="0">
                <a:solidFill>
                  <a:srgbClr val="FF0000"/>
                </a:solidFill>
                <a:latin typeface="Comic Sans MS" pitchFamily="66" charset="0"/>
              </a:rPr>
              <a:t> ha un solido fondamento teorico</a:t>
            </a:r>
            <a:r>
              <a:rPr lang="en-US" sz="2400" b="1" dirty="0">
                <a:solidFill>
                  <a:srgbClr val="FF0000"/>
                </a:solidFill>
                <a:latin typeface="Comic Sans MS" pitchFamily="66" charset="0"/>
              </a:rPr>
              <a:t> </a:t>
            </a:r>
          </a:p>
        </p:txBody>
      </p:sp>
      <p:sp>
        <p:nvSpPr>
          <p:cNvPr id="50184" name="Rectangle 8"/>
          <p:cNvSpPr>
            <a:spLocks noChangeArrowheads="1"/>
          </p:cNvSpPr>
          <p:nvPr/>
        </p:nvSpPr>
        <p:spPr bwMode="auto">
          <a:xfrm>
            <a:off x="4214810" y="2395706"/>
            <a:ext cx="4857753" cy="1015663"/>
          </a:xfrm>
          <a:prstGeom prst="rect">
            <a:avLst/>
          </a:prstGeom>
          <a:noFill/>
          <a:ln w="9525">
            <a:noFill/>
            <a:miter lim="800000"/>
            <a:headEnd/>
            <a:tailEnd/>
          </a:ln>
          <a:effectLst/>
        </p:spPr>
        <p:txBody>
          <a:bodyPr wrap="square" anchor="ctr">
            <a:spAutoFit/>
          </a:bodyPr>
          <a:lstStyle/>
          <a:p>
            <a:pPr algn="ctr"/>
            <a:r>
              <a:rPr lang="en-US" sz="2000" b="0" i="1" dirty="0" smtClean="0">
                <a:latin typeface="Comic Sans MS" pitchFamily="66" charset="0"/>
              </a:rPr>
              <a:t>K  </a:t>
            </a:r>
            <a:r>
              <a:rPr lang="en-US" sz="2000" b="0" dirty="0" err="1">
                <a:latin typeface="Comic Sans MS" pitchFamily="66" charset="0"/>
              </a:rPr>
              <a:t>coefficiente</a:t>
            </a:r>
            <a:r>
              <a:rPr lang="en-US" sz="2000" b="0" dirty="0">
                <a:latin typeface="Comic Sans MS" pitchFamily="66" charset="0"/>
              </a:rPr>
              <a:t> </a:t>
            </a:r>
            <a:r>
              <a:rPr lang="en-US" sz="2000" b="0" dirty="0" err="1">
                <a:latin typeface="Comic Sans MS" pitchFamily="66" charset="0"/>
              </a:rPr>
              <a:t>dipendente</a:t>
            </a:r>
            <a:r>
              <a:rPr lang="en-US" sz="2000" b="0" i="1" dirty="0">
                <a:latin typeface="Comic Sans MS" pitchFamily="66" charset="0"/>
              </a:rPr>
              <a:t> </a:t>
            </a:r>
            <a:r>
              <a:rPr lang="en-US" sz="2000" b="0" i="1" dirty="0" err="1">
                <a:latin typeface="Comic Sans MS" pitchFamily="66" charset="0"/>
              </a:rPr>
              <a:t>da</a:t>
            </a:r>
            <a:r>
              <a:rPr lang="en-US" sz="2000" b="0" i="1" dirty="0">
                <a:latin typeface="Comic Sans MS" pitchFamily="66" charset="0"/>
              </a:rPr>
              <a:t> </a:t>
            </a:r>
            <a:r>
              <a:rPr lang="en-US" sz="2000" b="0" i="1" dirty="0" err="1">
                <a:latin typeface="Comic Sans MS" pitchFamily="66" charset="0"/>
              </a:rPr>
              <a:t>larghezza</a:t>
            </a:r>
            <a:r>
              <a:rPr lang="en-US" sz="2000" b="0" i="1" dirty="0">
                <a:latin typeface="Comic Sans MS" pitchFamily="66" charset="0"/>
              </a:rPr>
              <a:t> </a:t>
            </a:r>
            <a:r>
              <a:rPr lang="en-US" sz="2000" b="0" i="1" dirty="0" err="1">
                <a:latin typeface="Comic Sans MS" pitchFamily="66" charset="0"/>
              </a:rPr>
              <a:t>della</a:t>
            </a:r>
            <a:r>
              <a:rPr lang="en-US" sz="2000" b="0" i="1" dirty="0">
                <a:latin typeface="Comic Sans MS" pitchFamily="66" charset="0"/>
              </a:rPr>
              <a:t> </a:t>
            </a:r>
            <a:r>
              <a:rPr lang="en-US" sz="2000" b="0" i="1" dirty="0" err="1">
                <a:latin typeface="Comic Sans MS" pitchFamily="66" charset="0"/>
              </a:rPr>
              <a:t>sezione</a:t>
            </a:r>
            <a:r>
              <a:rPr lang="en-US" sz="2000" b="0" i="1" dirty="0">
                <a:latin typeface="Comic Sans MS" pitchFamily="66" charset="0"/>
              </a:rPr>
              <a:t>,  </a:t>
            </a:r>
            <a:r>
              <a:rPr lang="en-US" sz="2000" b="0" i="1" dirty="0" err="1">
                <a:latin typeface="Comic Sans MS" pitchFamily="66" charset="0"/>
              </a:rPr>
              <a:t>scabrezza</a:t>
            </a:r>
            <a:r>
              <a:rPr lang="en-US" sz="2000" b="0" i="1" dirty="0">
                <a:latin typeface="Comic Sans MS" pitchFamily="66" charset="0"/>
              </a:rPr>
              <a:t> del </a:t>
            </a:r>
            <a:r>
              <a:rPr lang="en-US" sz="2000" b="0" i="1" dirty="0" err="1">
                <a:latin typeface="Comic Sans MS" pitchFamily="66" charset="0"/>
              </a:rPr>
              <a:t>fondo</a:t>
            </a:r>
            <a:r>
              <a:rPr lang="en-US" sz="2000" b="0" i="1" dirty="0">
                <a:latin typeface="Comic Sans MS" pitchFamily="66" charset="0"/>
              </a:rPr>
              <a:t> e </a:t>
            </a:r>
            <a:r>
              <a:rPr lang="en-US" sz="2000" b="0" i="1" dirty="0" err="1">
                <a:latin typeface="Comic Sans MS" pitchFamily="66" charset="0"/>
              </a:rPr>
              <a:t>tensione</a:t>
            </a:r>
            <a:r>
              <a:rPr lang="en-US" sz="2000" b="0" i="1" dirty="0">
                <a:latin typeface="Comic Sans MS" pitchFamily="66" charset="0"/>
              </a:rPr>
              <a:t> </a:t>
            </a:r>
            <a:r>
              <a:rPr lang="en-US" sz="2000" b="0" i="1" dirty="0" err="1">
                <a:latin typeface="Comic Sans MS" pitchFamily="66" charset="0"/>
              </a:rPr>
              <a:t>critica</a:t>
            </a:r>
            <a:r>
              <a:rPr lang="en-US" sz="2000" b="0" i="1" dirty="0">
                <a:latin typeface="Comic Sans MS" pitchFamily="66" charset="0"/>
              </a:rPr>
              <a:t> per </a:t>
            </a:r>
            <a:r>
              <a:rPr lang="en-US" sz="2000" b="0" i="1" dirty="0" err="1">
                <a:latin typeface="Comic Sans MS" pitchFamily="66" charset="0"/>
              </a:rPr>
              <a:t>l’erosione</a:t>
            </a:r>
            <a:r>
              <a:rPr lang="en-US" sz="2000" b="0" i="1" dirty="0">
                <a:latin typeface="Comic Sans MS" pitchFamily="66" charset="0"/>
              </a:rPr>
              <a:t> </a:t>
            </a:r>
            <a:endParaRPr lang="en-US" sz="2000" b="0" dirty="0">
              <a:latin typeface="Comic Sans MS" pitchFamily="66" charset="0"/>
            </a:endParaRPr>
          </a:p>
        </p:txBody>
      </p:sp>
      <p:sp>
        <p:nvSpPr>
          <p:cNvPr id="7" name="Rettangolo 6"/>
          <p:cNvSpPr/>
          <p:nvPr/>
        </p:nvSpPr>
        <p:spPr>
          <a:xfrm>
            <a:off x="785786" y="142852"/>
            <a:ext cx="7786742" cy="830997"/>
          </a:xfrm>
          <a:prstGeom prst="rect">
            <a:avLst/>
          </a:prstGeom>
          <a:solidFill>
            <a:schemeClr val="accent3">
              <a:lumMod val="75000"/>
            </a:schemeClr>
          </a:solidFill>
        </p:spPr>
        <p:txBody>
          <a:bodyPr wrap="square">
            <a:spAutoFit/>
          </a:bodyPr>
          <a:lstStyle/>
          <a:p>
            <a:pPr algn="ctr"/>
            <a:r>
              <a:rPr lang="it-IT" sz="2400" b="1" dirty="0" smtClean="0">
                <a:latin typeface="Comic Sans MS" pitchFamily="66" charset="0"/>
              </a:rPr>
              <a:t>Sulla stabilità delle bocche lagunari a marea</a:t>
            </a:r>
          </a:p>
          <a:p>
            <a:pPr algn="ctr"/>
            <a:r>
              <a:rPr lang="it-IT" sz="2400" b="1" i="1" dirty="0" err="1" smtClean="0">
                <a:latin typeface="Comic Sans MS" pitchFamily="66" charset="0"/>
              </a:rPr>
              <a:t>Rendic</a:t>
            </a:r>
            <a:r>
              <a:rPr lang="it-IT" sz="2400" b="1" i="1" dirty="0" smtClean="0">
                <a:latin typeface="Comic Sans MS" pitchFamily="66" charset="0"/>
              </a:rPr>
              <a:t>. dell’Accademia Nazionale dei Lincei, 1990</a:t>
            </a:r>
            <a:endParaRPr lang="it-IT" sz="2400"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0180"/>
                                        </p:tgtEl>
                                        <p:attrNameLst>
                                          <p:attrName>style.visibility</p:attrName>
                                        </p:attrNameLst>
                                      </p:cBhvr>
                                      <p:to>
                                        <p:strVal val="visible"/>
                                      </p:to>
                                    </p:set>
                                    <p:animEffect transition="in" filter="blinds(horizontal)">
                                      <p:cBhvr>
                                        <p:cTn id="13" dur="500"/>
                                        <p:tgtEl>
                                          <p:spTgt spid="50180"/>
                                        </p:tgtEl>
                                      </p:cBhvr>
                                    </p:animEffect>
                                  </p:childTnLst>
                                </p:cTn>
                              </p:par>
                              <p:par>
                                <p:cTn id="14" presetID="2" presetClass="entr" presetSubtype="4" fill="hold" nodeType="withEffect">
                                  <p:stCondLst>
                                    <p:cond delay="0"/>
                                  </p:stCondLst>
                                  <p:childTnLst>
                                    <p:set>
                                      <p:cBhvr>
                                        <p:cTn id="15" dur="1" fill="hold">
                                          <p:stCondLst>
                                            <p:cond delay="0"/>
                                          </p:stCondLst>
                                        </p:cTn>
                                        <p:tgtEl>
                                          <p:spTgt spid="50181"/>
                                        </p:tgtEl>
                                        <p:attrNameLst>
                                          <p:attrName>style.visibility</p:attrName>
                                        </p:attrNameLst>
                                      </p:cBhvr>
                                      <p:to>
                                        <p:strVal val="visible"/>
                                      </p:to>
                                    </p:set>
                                    <p:anim calcmode="lin" valueType="num">
                                      <p:cBhvr additive="base">
                                        <p:cTn id="16" dur="500" fill="hold"/>
                                        <p:tgtEl>
                                          <p:spTgt spid="50181"/>
                                        </p:tgtEl>
                                        <p:attrNameLst>
                                          <p:attrName>ppt_x</p:attrName>
                                        </p:attrNameLst>
                                      </p:cBhvr>
                                      <p:tavLst>
                                        <p:tav tm="0">
                                          <p:val>
                                            <p:strVal val="#ppt_x"/>
                                          </p:val>
                                        </p:tav>
                                        <p:tav tm="100000">
                                          <p:val>
                                            <p:strVal val="#ppt_x"/>
                                          </p:val>
                                        </p:tav>
                                      </p:tavLst>
                                    </p:anim>
                                    <p:anim calcmode="lin" valueType="num">
                                      <p:cBhvr additive="base">
                                        <p:cTn id="17" dur="500" fill="hold"/>
                                        <p:tgtEl>
                                          <p:spTgt spid="50181"/>
                                        </p:tgtEl>
                                        <p:attrNameLst>
                                          <p:attrName>ppt_y</p:attrName>
                                        </p:attrNameLst>
                                      </p:cBhvr>
                                      <p:tavLst>
                                        <p:tav tm="0">
                                          <p:val>
                                            <p:strVal val="1+#ppt_h/2"/>
                                          </p:val>
                                        </p:tav>
                                        <p:tav tm="100000">
                                          <p:val>
                                            <p:strVal val="#ppt_y"/>
                                          </p:val>
                                        </p:tav>
                                      </p:tavLst>
                                    </p:anim>
                                  </p:childTnLst>
                                </p:cTn>
                              </p:par>
                              <p:par>
                                <p:cTn id="18" presetID="3" presetClass="entr" presetSubtype="10" fill="hold" grpId="0" nodeType="withEffect">
                                  <p:stCondLst>
                                    <p:cond delay="0"/>
                                  </p:stCondLst>
                                  <p:childTnLst>
                                    <p:set>
                                      <p:cBhvr>
                                        <p:cTn id="19" dur="1" fill="hold">
                                          <p:stCondLst>
                                            <p:cond delay="0"/>
                                          </p:stCondLst>
                                        </p:cTn>
                                        <p:tgtEl>
                                          <p:spTgt spid="50184"/>
                                        </p:tgtEl>
                                        <p:attrNameLst>
                                          <p:attrName>style.visibility</p:attrName>
                                        </p:attrNameLst>
                                      </p:cBhvr>
                                      <p:to>
                                        <p:strVal val="visible"/>
                                      </p:to>
                                    </p:set>
                                    <p:animEffect transition="in" filter="blinds(horizontal)">
                                      <p:cBhvr>
                                        <p:cTn id="20" dur="500"/>
                                        <p:tgtEl>
                                          <p:spTgt spid="50184"/>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0183"/>
                                        </p:tgtEl>
                                        <p:attrNameLst>
                                          <p:attrName>style.visibility</p:attrName>
                                        </p:attrNameLst>
                                      </p:cBhvr>
                                      <p:to>
                                        <p:strVal val="visible"/>
                                      </p:to>
                                    </p:set>
                                    <p:animEffect transition="in" filter="blinds(horizontal)">
                                      <p:cBhvr>
                                        <p:cTn id="25" dur="500"/>
                                        <p:tgtEl>
                                          <p:spTgt spid="501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P spid="50183" grpId="0"/>
      <p:bldP spid="50184" grpId="0"/>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5" name="Text Box 5"/>
          <p:cNvSpPr txBox="1">
            <a:spLocks noChangeArrowheads="1"/>
          </p:cNvSpPr>
          <p:nvPr/>
        </p:nvSpPr>
        <p:spPr bwMode="auto">
          <a:xfrm>
            <a:off x="-29027" y="71414"/>
            <a:ext cx="9252854" cy="954107"/>
          </a:xfrm>
          <a:prstGeom prst="rect">
            <a:avLst/>
          </a:prstGeom>
          <a:solidFill>
            <a:schemeClr val="accent2"/>
          </a:solidFill>
          <a:ln w="9525">
            <a:noFill/>
            <a:miter lim="800000"/>
            <a:headEnd/>
            <a:tailEnd/>
          </a:ln>
          <a:effectLst/>
        </p:spPr>
        <p:txBody>
          <a:bodyPr wrap="none">
            <a:spAutoFit/>
          </a:bodyPr>
          <a:lstStyle/>
          <a:p>
            <a:pPr algn="ctr"/>
            <a:r>
              <a:rPr lang="en-US" sz="2800" b="1" baseline="0" dirty="0">
                <a:solidFill>
                  <a:schemeClr val="bg1"/>
                </a:solidFill>
                <a:latin typeface="Comic Sans MS" pitchFamily="66" charset="0"/>
              </a:rPr>
              <a:t>A </a:t>
            </a:r>
            <a:r>
              <a:rPr lang="en-US" sz="2800" b="1" baseline="0" dirty="0">
                <a:solidFill>
                  <a:srgbClr val="FFFF00"/>
                </a:solidFill>
                <a:latin typeface="Comic Sans MS" pitchFamily="66" charset="0"/>
              </a:rPr>
              <a:t>‘short’ </a:t>
            </a:r>
            <a:r>
              <a:rPr lang="en-US" sz="2800" b="1" baseline="0" dirty="0" err="1">
                <a:solidFill>
                  <a:srgbClr val="FFFF00"/>
                </a:solidFill>
                <a:latin typeface="Comic Sans MS" pitchFamily="66" charset="0"/>
              </a:rPr>
              <a:t>microtidal</a:t>
            </a:r>
            <a:r>
              <a:rPr lang="en-US" sz="2800" b="1" baseline="0" dirty="0">
                <a:solidFill>
                  <a:srgbClr val="FFFF00"/>
                </a:solidFill>
                <a:latin typeface="Comic Sans MS" pitchFamily="66" charset="0"/>
              </a:rPr>
              <a:t> channel at equilibrium </a:t>
            </a:r>
            <a:r>
              <a:rPr lang="en-US" sz="2800" b="1" baseline="0" dirty="0">
                <a:solidFill>
                  <a:schemeClr val="bg1"/>
                </a:solidFill>
                <a:latin typeface="Comic Sans MS" pitchFamily="66" charset="0"/>
              </a:rPr>
              <a:t>satisfies </a:t>
            </a:r>
          </a:p>
          <a:p>
            <a:pPr algn="ctr"/>
            <a:r>
              <a:rPr lang="en-US" sz="2800" b="1" baseline="0" dirty="0">
                <a:solidFill>
                  <a:schemeClr val="bg1"/>
                </a:solidFill>
                <a:latin typeface="Comic Sans MS" pitchFamily="66" charset="0"/>
              </a:rPr>
              <a:t>The O’ Brien- </a:t>
            </a:r>
            <a:r>
              <a:rPr lang="en-US" sz="2800" b="1" baseline="0" dirty="0" err="1">
                <a:solidFill>
                  <a:schemeClr val="bg1"/>
                </a:solidFill>
                <a:latin typeface="Comic Sans MS" pitchFamily="66" charset="0"/>
              </a:rPr>
              <a:t>Jarret</a:t>
            </a:r>
            <a:r>
              <a:rPr lang="en-US" sz="2800" b="1" baseline="0" dirty="0">
                <a:solidFill>
                  <a:schemeClr val="bg1"/>
                </a:solidFill>
                <a:latin typeface="Comic Sans MS" pitchFamily="66" charset="0"/>
              </a:rPr>
              <a:t>- </a:t>
            </a:r>
            <a:r>
              <a:rPr lang="en-US" sz="2800" b="1" baseline="0" dirty="0" err="1">
                <a:solidFill>
                  <a:schemeClr val="bg1"/>
                </a:solidFill>
                <a:latin typeface="Comic Sans MS" pitchFamily="66" charset="0"/>
              </a:rPr>
              <a:t>Marchi</a:t>
            </a:r>
            <a:r>
              <a:rPr lang="en-US" sz="2800" b="1" baseline="0" dirty="0">
                <a:solidFill>
                  <a:schemeClr val="bg1"/>
                </a:solidFill>
                <a:latin typeface="Comic Sans MS" pitchFamily="66" charset="0"/>
              </a:rPr>
              <a:t> law !</a:t>
            </a:r>
          </a:p>
        </p:txBody>
      </p:sp>
      <p:graphicFrame>
        <p:nvGraphicFramePr>
          <p:cNvPr id="261127" name="Object 7"/>
          <p:cNvGraphicFramePr>
            <a:graphicFrameLocks noChangeAspect="1"/>
          </p:cNvGraphicFramePr>
          <p:nvPr/>
        </p:nvGraphicFramePr>
        <p:xfrm>
          <a:off x="3614737" y="1357298"/>
          <a:ext cx="2773859" cy="652463"/>
        </p:xfrm>
        <a:graphic>
          <a:graphicData uri="http://schemas.openxmlformats.org/presentationml/2006/ole">
            <p:oleObj spid="_x0000_s111618" name="Equation" r:id="rId3" imgW="1892160" imgH="444240" progId="Equation.3">
              <p:embed/>
            </p:oleObj>
          </a:graphicData>
        </a:graphic>
      </p:graphicFrame>
      <p:sp>
        <p:nvSpPr>
          <p:cNvPr id="261128" name="Rectangle 8"/>
          <p:cNvSpPr>
            <a:spLocks noChangeArrowheads="1"/>
          </p:cNvSpPr>
          <p:nvPr/>
        </p:nvSpPr>
        <p:spPr bwMode="auto">
          <a:xfrm>
            <a:off x="6091269" y="3357562"/>
            <a:ext cx="2909887" cy="396875"/>
          </a:xfrm>
          <a:prstGeom prst="rect">
            <a:avLst/>
          </a:prstGeom>
          <a:noFill/>
          <a:ln w="9525">
            <a:noFill/>
            <a:miter lim="800000"/>
            <a:headEnd/>
            <a:tailEnd/>
          </a:ln>
          <a:effectLst/>
        </p:spPr>
        <p:txBody>
          <a:bodyPr>
            <a:spAutoFit/>
          </a:bodyPr>
          <a:lstStyle/>
          <a:p>
            <a:pPr algn="ctr"/>
            <a:r>
              <a:rPr lang="en-US" sz="2000" b="1" baseline="0" dirty="0">
                <a:solidFill>
                  <a:schemeClr val="accent2"/>
                </a:solidFill>
                <a:latin typeface="Comic Sans MS" pitchFamily="66" charset="0"/>
              </a:rPr>
              <a:t>Using </a:t>
            </a:r>
            <a:r>
              <a:rPr lang="en-US" sz="2000" b="1" baseline="0" dirty="0" err="1">
                <a:solidFill>
                  <a:schemeClr val="accent2"/>
                </a:solidFill>
                <a:latin typeface="Comic Sans MS" pitchFamily="66" charset="0"/>
              </a:rPr>
              <a:t>Strickler’s</a:t>
            </a:r>
            <a:r>
              <a:rPr lang="en-US" sz="2000" b="1" baseline="0" dirty="0">
                <a:solidFill>
                  <a:schemeClr val="accent2"/>
                </a:solidFill>
                <a:latin typeface="Comic Sans MS" pitchFamily="66" charset="0"/>
              </a:rPr>
              <a:t> C  </a:t>
            </a:r>
          </a:p>
        </p:txBody>
      </p:sp>
      <p:sp>
        <p:nvSpPr>
          <p:cNvPr id="261131" name="AutoShape 11"/>
          <p:cNvSpPr>
            <a:spLocks noChangeArrowheads="1"/>
          </p:cNvSpPr>
          <p:nvPr/>
        </p:nvSpPr>
        <p:spPr bwMode="auto">
          <a:xfrm rot="2511390">
            <a:off x="4519413" y="2034248"/>
            <a:ext cx="85725" cy="517525"/>
          </a:xfrm>
          <a:prstGeom prst="downArrow">
            <a:avLst>
              <a:gd name="adj1" fmla="val 50000"/>
              <a:gd name="adj2" fmla="val 150926"/>
            </a:avLst>
          </a:prstGeom>
          <a:solidFill>
            <a:schemeClr val="accent1"/>
          </a:solidFill>
          <a:ln w="9525">
            <a:solidFill>
              <a:schemeClr val="tx1"/>
            </a:solidFill>
            <a:miter lim="800000"/>
            <a:headEnd/>
            <a:tailEnd/>
          </a:ln>
          <a:effectLst/>
        </p:spPr>
        <p:txBody>
          <a:bodyPr wrap="none" anchor="ctr"/>
          <a:lstStyle/>
          <a:p>
            <a:endParaRPr lang="it-IT"/>
          </a:p>
        </p:txBody>
      </p:sp>
      <p:graphicFrame>
        <p:nvGraphicFramePr>
          <p:cNvPr id="261133" name="Object 13"/>
          <p:cNvGraphicFramePr>
            <a:graphicFrameLocks noChangeAspect="1"/>
          </p:cNvGraphicFramePr>
          <p:nvPr/>
        </p:nvGraphicFramePr>
        <p:xfrm>
          <a:off x="3000364" y="2786058"/>
          <a:ext cx="1425575" cy="434975"/>
        </p:xfrm>
        <a:graphic>
          <a:graphicData uri="http://schemas.openxmlformats.org/presentationml/2006/ole">
            <p:oleObj spid="_x0000_s111619" name="Equation" r:id="rId4" imgW="1079280" imgH="330120" progId="Equation.3">
              <p:embed/>
            </p:oleObj>
          </a:graphicData>
        </a:graphic>
      </p:graphicFrame>
      <p:sp>
        <p:nvSpPr>
          <p:cNvPr id="261134" name="AutoShape 14"/>
          <p:cNvSpPr>
            <a:spLocks noChangeArrowheads="1"/>
          </p:cNvSpPr>
          <p:nvPr/>
        </p:nvSpPr>
        <p:spPr bwMode="auto">
          <a:xfrm rot="-2140892">
            <a:off x="5292725" y="2051482"/>
            <a:ext cx="80963" cy="466725"/>
          </a:xfrm>
          <a:prstGeom prst="downArrow">
            <a:avLst>
              <a:gd name="adj1" fmla="val 50000"/>
              <a:gd name="adj2" fmla="val 144117"/>
            </a:avLst>
          </a:prstGeom>
          <a:solidFill>
            <a:schemeClr val="accent1"/>
          </a:solidFill>
          <a:ln w="9525">
            <a:solidFill>
              <a:schemeClr val="tx1"/>
            </a:solidFill>
            <a:miter lim="800000"/>
            <a:headEnd/>
            <a:tailEnd/>
          </a:ln>
          <a:effectLst/>
        </p:spPr>
        <p:txBody>
          <a:bodyPr wrap="none" anchor="ctr"/>
          <a:lstStyle/>
          <a:p>
            <a:endParaRPr lang="it-IT"/>
          </a:p>
        </p:txBody>
      </p:sp>
      <p:sp>
        <p:nvSpPr>
          <p:cNvPr id="261136" name="Text Box 16"/>
          <p:cNvSpPr txBox="1">
            <a:spLocks noChangeArrowheads="1"/>
          </p:cNvSpPr>
          <p:nvPr/>
        </p:nvSpPr>
        <p:spPr bwMode="auto">
          <a:xfrm>
            <a:off x="5487988" y="2714620"/>
            <a:ext cx="3441730" cy="461665"/>
          </a:xfrm>
          <a:prstGeom prst="rect">
            <a:avLst/>
          </a:prstGeom>
          <a:noFill/>
          <a:ln w="12700">
            <a:solidFill>
              <a:srgbClr val="FF0000"/>
            </a:solidFill>
            <a:miter lim="800000"/>
            <a:headEnd/>
            <a:tailEnd/>
          </a:ln>
          <a:effectLst/>
        </p:spPr>
        <p:txBody>
          <a:bodyPr wrap="square">
            <a:spAutoFit/>
          </a:bodyPr>
          <a:lstStyle/>
          <a:p>
            <a:r>
              <a:rPr lang="en-US" sz="2400" b="1" i="1" baseline="0" dirty="0" err="1">
                <a:latin typeface="Comic Sans MS" pitchFamily="66" charset="0"/>
              </a:rPr>
              <a:t>U</a:t>
            </a:r>
            <a:r>
              <a:rPr lang="en-US" sz="2400" b="1" i="1" baseline="-25000" dirty="0" err="1">
                <a:latin typeface="Comic Sans MS" pitchFamily="66" charset="0"/>
              </a:rPr>
              <a:t>cr</a:t>
            </a:r>
            <a:r>
              <a:rPr lang="en-US" sz="2400" b="1" i="1" baseline="-25000" dirty="0">
                <a:latin typeface="Comic Sans MS" pitchFamily="66" charset="0"/>
              </a:rPr>
              <a:t> </a:t>
            </a:r>
            <a:r>
              <a:rPr lang="en-US" sz="2400" b="1" i="1" baseline="0" dirty="0">
                <a:latin typeface="Comic Sans MS" pitchFamily="66" charset="0"/>
                <a:cs typeface="Times New Roman" pitchFamily="18" charset="0"/>
              </a:rPr>
              <a:t>≈ C ≈ </a:t>
            </a:r>
            <a:r>
              <a:rPr lang="en-US" sz="2400" b="1" i="1" baseline="0" dirty="0">
                <a:latin typeface="Symbol" pitchFamily="18" charset="2"/>
                <a:cs typeface="Times New Roman" pitchFamily="18" charset="0"/>
              </a:rPr>
              <a:t>(W</a:t>
            </a:r>
            <a:r>
              <a:rPr lang="en-US" sz="2400" b="1" i="1" baseline="-25000" dirty="0">
                <a:latin typeface="Symbol" pitchFamily="18" charset="2"/>
                <a:cs typeface="Times New Roman" pitchFamily="18" charset="0"/>
              </a:rPr>
              <a:t>0</a:t>
            </a:r>
            <a:r>
              <a:rPr lang="en-US" sz="2400" b="1" i="1" baseline="0" dirty="0">
                <a:latin typeface="Symbol" pitchFamily="18" charset="2"/>
                <a:cs typeface="Times New Roman" pitchFamily="18" charset="0"/>
              </a:rPr>
              <a:t>)</a:t>
            </a:r>
            <a:r>
              <a:rPr lang="en-US" sz="2400" b="1" i="1" baseline="30000" dirty="0">
                <a:latin typeface="Symbol" pitchFamily="18" charset="2"/>
                <a:cs typeface="Times New Roman" pitchFamily="18" charset="0"/>
              </a:rPr>
              <a:t>1/6  </a:t>
            </a:r>
            <a:r>
              <a:rPr lang="en-US" sz="2400" b="1" i="1" baseline="0" dirty="0">
                <a:latin typeface="Symbol" pitchFamily="18" charset="2"/>
                <a:cs typeface="Times New Roman" pitchFamily="18" charset="0"/>
              </a:rPr>
              <a:t>+O(e)</a:t>
            </a:r>
          </a:p>
        </p:txBody>
      </p:sp>
      <p:sp>
        <p:nvSpPr>
          <p:cNvPr id="261137" name="Text Box 17"/>
          <p:cNvSpPr txBox="1">
            <a:spLocks noChangeArrowheads="1"/>
          </p:cNvSpPr>
          <p:nvPr/>
        </p:nvSpPr>
        <p:spPr bwMode="auto">
          <a:xfrm>
            <a:off x="2967038" y="1576388"/>
            <a:ext cx="184150" cy="457200"/>
          </a:xfrm>
          <a:prstGeom prst="rect">
            <a:avLst/>
          </a:prstGeom>
          <a:noFill/>
          <a:ln w="9525">
            <a:noFill/>
            <a:miter lim="800000"/>
            <a:headEnd/>
            <a:tailEnd/>
          </a:ln>
          <a:effectLst/>
        </p:spPr>
        <p:txBody>
          <a:bodyPr wrap="none">
            <a:spAutoFit/>
          </a:bodyPr>
          <a:lstStyle/>
          <a:p>
            <a:endParaRPr lang="it-IT" baseline="0"/>
          </a:p>
        </p:txBody>
      </p:sp>
      <p:sp>
        <p:nvSpPr>
          <p:cNvPr id="261138" name="Text Box 18"/>
          <p:cNvSpPr txBox="1">
            <a:spLocks noChangeArrowheads="1"/>
          </p:cNvSpPr>
          <p:nvPr/>
        </p:nvSpPr>
        <p:spPr bwMode="auto">
          <a:xfrm>
            <a:off x="1142976" y="4857760"/>
            <a:ext cx="7643865" cy="1938992"/>
          </a:xfrm>
          <a:prstGeom prst="rect">
            <a:avLst/>
          </a:prstGeom>
          <a:solidFill>
            <a:srgbClr val="99CC00"/>
          </a:solidFill>
          <a:ln w="9525">
            <a:noFill/>
            <a:miter lim="800000"/>
            <a:headEnd/>
            <a:tailEnd/>
          </a:ln>
          <a:effectLst/>
        </p:spPr>
        <p:txBody>
          <a:bodyPr wrap="square">
            <a:spAutoFit/>
          </a:bodyPr>
          <a:lstStyle/>
          <a:p>
            <a:pPr algn="ctr"/>
            <a:r>
              <a:rPr lang="en-US" sz="2400" b="1" baseline="0" dirty="0">
                <a:solidFill>
                  <a:srgbClr val="FF0000"/>
                </a:solidFill>
                <a:latin typeface="Comic Sans MS" pitchFamily="66" charset="0"/>
              </a:rPr>
              <a:t>Hence O’ Brien- </a:t>
            </a:r>
            <a:r>
              <a:rPr lang="en-US" sz="2400" b="1" baseline="0" dirty="0" err="1">
                <a:solidFill>
                  <a:srgbClr val="FF0000"/>
                </a:solidFill>
                <a:latin typeface="Comic Sans MS" pitchFamily="66" charset="0"/>
              </a:rPr>
              <a:t>Jarret</a:t>
            </a:r>
            <a:r>
              <a:rPr lang="en-US" sz="2400" b="1" baseline="0" dirty="0">
                <a:solidFill>
                  <a:srgbClr val="FF0000"/>
                </a:solidFill>
                <a:latin typeface="Comic Sans MS" pitchFamily="66" charset="0"/>
              </a:rPr>
              <a:t>- </a:t>
            </a:r>
            <a:r>
              <a:rPr lang="en-US" sz="2400" b="1" baseline="0" dirty="0" err="1">
                <a:solidFill>
                  <a:srgbClr val="FF0000"/>
                </a:solidFill>
                <a:latin typeface="Comic Sans MS" pitchFamily="66" charset="0"/>
              </a:rPr>
              <a:t>Marchi</a:t>
            </a:r>
            <a:r>
              <a:rPr lang="en-US" sz="2400" b="1" baseline="0" dirty="0">
                <a:solidFill>
                  <a:srgbClr val="FF0000"/>
                </a:solidFill>
                <a:latin typeface="Comic Sans MS" pitchFamily="66" charset="0"/>
              </a:rPr>
              <a:t> law relies on:</a:t>
            </a:r>
          </a:p>
          <a:p>
            <a:pPr algn="ctr"/>
            <a:endParaRPr lang="en-US" sz="2400" b="1" baseline="0" dirty="0">
              <a:solidFill>
                <a:srgbClr val="FF0000"/>
              </a:solidFill>
              <a:latin typeface="Comic Sans MS" pitchFamily="66" charset="0"/>
            </a:endParaRPr>
          </a:p>
          <a:p>
            <a:pPr algn="ctr">
              <a:buFontTx/>
              <a:buChar char="-"/>
            </a:pPr>
            <a:r>
              <a:rPr lang="en-US" sz="2400" b="1" baseline="0" dirty="0">
                <a:solidFill>
                  <a:srgbClr val="FF0000"/>
                </a:solidFill>
                <a:latin typeface="Comic Sans MS" pitchFamily="66" charset="0"/>
              </a:rPr>
              <a:t>Spatial uniformity of velocity,</a:t>
            </a:r>
          </a:p>
          <a:p>
            <a:pPr algn="ctr">
              <a:buFontTx/>
              <a:buChar char="-"/>
            </a:pPr>
            <a:r>
              <a:rPr lang="en-US" sz="2400" b="1" baseline="0" dirty="0">
                <a:solidFill>
                  <a:srgbClr val="FF0000"/>
                </a:solidFill>
                <a:latin typeface="Comic Sans MS" pitchFamily="66" charset="0"/>
              </a:rPr>
              <a:t> equilibrium </a:t>
            </a:r>
          </a:p>
          <a:p>
            <a:pPr algn="ctr">
              <a:buFontTx/>
              <a:buChar char="-"/>
            </a:pPr>
            <a:r>
              <a:rPr lang="en-US" sz="2400" b="1" baseline="0" dirty="0">
                <a:solidFill>
                  <a:srgbClr val="FF0000"/>
                </a:solidFill>
                <a:latin typeface="Comic Sans MS" pitchFamily="66" charset="0"/>
              </a:rPr>
              <a:t> low amplitude tide</a:t>
            </a:r>
          </a:p>
        </p:txBody>
      </p:sp>
      <p:sp>
        <p:nvSpPr>
          <p:cNvPr id="261139" name="Text Box 19"/>
          <p:cNvSpPr txBox="1">
            <a:spLocks noChangeArrowheads="1"/>
          </p:cNvSpPr>
          <p:nvPr/>
        </p:nvSpPr>
        <p:spPr bwMode="auto">
          <a:xfrm>
            <a:off x="3500430" y="3857628"/>
            <a:ext cx="2794013" cy="641350"/>
          </a:xfrm>
          <a:prstGeom prst="rect">
            <a:avLst/>
          </a:prstGeom>
          <a:solidFill>
            <a:schemeClr val="accent2"/>
          </a:solidFill>
          <a:ln w="9525">
            <a:noFill/>
            <a:miter lim="800000"/>
            <a:headEnd/>
            <a:tailEnd/>
          </a:ln>
          <a:effectLst/>
        </p:spPr>
        <p:txBody>
          <a:bodyPr wrap="square">
            <a:spAutoFit/>
          </a:bodyPr>
          <a:lstStyle/>
          <a:p>
            <a:r>
              <a:rPr lang="en-US" sz="3600" b="1" i="1" baseline="0" dirty="0" err="1">
                <a:solidFill>
                  <a:schemeClr val="bg1"/>
                </a:solidFill>
                <a:latin typeface="Symbol" pitchFamily="18" charset="2"/>
              </a:rPr>
              <a:t>W</a:t>
            </a:r>
            <a:r>
              <a:rPr lang="en-US" sz="3600" b="1" i="1" baseline="-25000" dirty="0" err="1">
                <a:solidFill>
                  <a:schemeClr val="bg1"/>
                </a:solidFill>
                <a:latin typeface="Comic Sans MS" pitchFamily="66" charset="0"/>
              </a:rPr>
              <a:t>o</a:t>
            </a:r>
            <a:r>
              <a:rPr lang="en-US" sz="3600" b="1" i="1" dirty="0">
                <a:solidFill>
                  <a:schemeClr val="bg1"/>
                </a:solidFill>
                <a:latin typeface="Comic Sans MS" pitchFamily="66" charset="0"/>
              </a:rPr>
              <a:t> </a:t>
            </a:r>
            <a:r>
              <a:rPr lang="en-US" sz="3600" b="1" i="1" baseline="0" dirty="0">
                <a:solidFill>
                  <a:schemeClr val="bg1"/>
                </a:solidFill>
                <a:latin typeface="Comic Sans MS" pitchFamily="66" charset="0"/>
              </a:rPr>
              <a:t>≈  P </a:t>
            </a:r>
            <a:r>
              <a:rPr lang="en-US" sz="3600" b="1" i="1" baseline="30000" dirty="0">
                <a:solidFill>
                  <a:schemeClr val="bg1"/>
                </a:solidFill>
                <a:latin typeface="Comic Sans MS" pitchFamily="66" charset="0"/>
              </a:rPr>
              <a:t>6/7</a:t>
            </a:r>
            <a:endParaRPr lang="en-US" sz="3600" b="1" i="1" baseline="0" dirty="0">
              <a:solidFill>
                <a:schemeClr val="bg1"/>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61128"/>
                                        </p:tgtEl>
                                        <p:attrNameLst>
                                          <p:attrName>style.visibility</p:attrName>
                                        </p:attrNameLst>
                                      </p:cBhvr>
                                      <p:to>
                                        <p:strVal val="visible"/>
                                      </p:to>
                                    </p:set>
                                    <p:animEffect transition="in" filter="box(in)">
                                      <p:cBhvr>
                                        <p:cTn id="7" dur="500"/>
                                        <p:tgtEl>
                                          <p:spTgt spid="261128"/>
                                        </p:tgtEl>
                                      </p:cBhvr>
                                    </p:animEffect>
                                  </p:childTnLst>
                                </p:cTn>
                              </p:par>
                              <p:par>
                                <p:cTn id="8" presetID="4" presetClass="entr" presetSubtype="16" fill="hold" nodeType="withEffect">
                                  <p:stCondLst>
                                    <p:cond delay="0"/>
                                  </p:stCondLst>
                                  <p:childTnLst>
                                    <p:set>
                                      <p:cBhvr>
                                        <p:cTn id="9" dur="1" fill="hold">
                                          <p:stCondLst>
                                            <p:cond delay="0"/>
                                          </p:stCondLst>
                                        </p:cTn>
                                        <p:tgtEl>
                                          <p:spTgt spid="261127"/>
                                        </p:tgtEl>
                                        <p:attrNameLst>
                                          <p:attrName>style.visibility</p:attrName>
                                        </p:attrNameLst>
                                      </p:cBhvr>
                                      <p:to>
                                        <p:strVal val="visible"/>
                                      </p:to>
                                    </p:set>
                                    <p:animEffect transition="in" filter="box(in)">
                                      <p:cBhvr>
                                        <p:cTn id="10" dur="500"/>
                                        <p:tgtEl>
                                          <p:spTgt spid="261127"/>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261131"/>
                                        </p:tgtEl>
                                        <p:attrNameLst>
                                          <p:attrName>style.visibility</p:attrName>
                                        </p:attrNameLst>
                                      </p:cBhvr>
                                      <p:to>
                                        <p:strVal val="visible"/>
                                      </p:to>
                                    </p:set>
                                    <p:animEffect transition="in" filter="box(in)">
                                      <p:cBhvr>
                                        <p:cTn id="13" dur="500"/>
                                        <p:tgtEl>
                                          <p:spTgt spid="261131"/>
                                        </p:tgtEl>
                                      </p:cBhvr>
                                    </p:animEffect>
                                  </p:childTnLst>
                                </p:cTn>
                              </p:par>
                              <p:par>
                                <p:cTn id="14" presetID="4" presetClass="entr" presetSubtype="16" fill="hold" grpId="0" nodeType="withEffect">
                                  <p:stCondLst>
                                    <p:cond delay="0"/>
                                  </p:stCondLst>
                                  <p:childTnLst>
                                    <p:set>
                                      <p:cBhvr>
                                        <p:cTn id="15" dur="1" fill="hold">
                                          <p:stCondLst>
                                            <p:cond delay="0"/>
                                          </p:stCondLst>
                                        </p:cTn>
                                        <p:tgtEl>
                                          <p:spTgt spid="261134"/>
                                        </p:tgtEl>
                                        <p:attrNameLst>
                                          <p:attrName>style.visibility</p:attrName>
                                        </p:attrNameLst>
                                      </p:cBhvr>
                                      <p:to>
                                        <p:strVal val="visible"/>
                                      </p:to>
                                    </p:set>
                                    <p:animEffect transition="in" filter="box(in)">
                                      <p:cBhvr>
                                        <p:cTn id="16" dur="500"/>
                                        <p:tgtEl>
                                          <p:spTgt spid="261134"/>
                                        </p:tgtEl>
                                      </p:cBhvr>
                                    </p:animEffect>
                                  </p:childTnLst>
                                </p:cTn>
                              </p:par>
                              <p:par>
                                <p:cTn id="17" presetID="4" presetClass="entr" presetSubtype="16" fill="hold" nodeType="withEffect">
                                  <p:stCondLst>
                                    <p:cond delay="0"/>
                                  </p:stCondLst>
                                  <p:childTnLst>
                                    <p:set>
                                      <p:cBhvr>
                                        <p:cTn id="18" dur="1" fill="hold">
                                          <p:stCondLst>
                                            <p:cond delay="0"/>
                                          </p:stCondLst>
                                        </p:cTn>
                                        <p:tgtEl>
                                          <p:spTgt spid="261133"/>
                                        </p:tgtEl>
                                        <p:attrNameLst>
                                          <p:attrName>style.visibility</p:attrName>
                                        </p:attrNameLst>
                                      </p:cBhvr>
                                      <p:to>
                                        <p:strVal val="visible"/>
                                      </p:to>
                                    </p:set>
                                    <p:animEffect transition="in" filter="box(in)">
                                      <p:cBhvr>
                                        <p:cTn id="19" dur="500"/>
                                        <p:tgtEl>
                                          <p:spTgt spid="261133"/>
                                        </p:tgtEl>
                                      </p:cBhvr>
                                    </p:animEffect>
                                  </p:childTnLst>
                                </p:cTn>
                              </p:par>
                              <p:par>
                                <p:cTn id="20" presetID="4" presetClass="entr" presetSubtype="16" fill="hold" grpId="0" nodeType="withEffect">
                                  <p:stCondLst>
                                    <p:cond delay="0"/>
                                  </p:stCondLst>
                                  <p:childTnLst>
                                    <p:set>
                                      <p:cBhvr>
                                        <p:cTn id="21" dur="1" fill="hold">
                                          <p:stCondLst>
                                            <p:cond delay="0"/>
                                          </p:stCondLst>
                                        </p:cTn>
                                        <p:tgtEl>
                                          <p:spTgt spid="261136"/>
                                        </p:tgtEl>
                                        <p:attrNameLst>
                                          <p:attrName>style.visibility</p:attrName>
                                        </p:attrNameLst>
                                      </p:cBhvr>
                                      <p:to>
                                        <p:strVal val="visible"/>
                                      </p:to>
                                    </p:set>
                                    <p:animEffect transition="in" filter="box(in)">
                                      <p:cBhvr>
                                        <p:cTn id="22" dur="500"/>
                                        <p:tgtEl>
                                          <p:spTgt spid="261136"/>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61138"/>
                                        </p:tgtEl>
                                        <p:attrNameLst>
                                          <p:attrName>style.visibility</p:attrName>
                                        </p:attrNameLst>
                                      </p:cBhvr>
                                      <p:to>
                                        <p:strVal val="visible"/>
                                      </p:to>
                                    </p:set>
                                    <p:anim calcmode="lin" valueType="num">
                                      <p:cBhvr additive="base">
                                        <p:cTn id="27" dur="500" fill="hold"/>
                                        <p:tgtEl>
                                          <p:spTgt spid="261138"/>
                                        </p:tgtEl>
                                        <p:attrNameLst>
                                          <p:attrName>ppt_x</p:attrName>
                                        </p:attrNameLst>
                                      </p:cBhvr>
                                      <p:tavLst>
                                        <p:tav tm="0">
                                          <p:val>
                                            <p:strVal val="#ppt_x"/>
                                          </p:val>
                                        </p:tav>
                                        <p:tav tm="100000">
                                          <p:val>
                                            <p:strVal val="#ppt_x"/>
                                          </p:val>
                                        </p:tav>
                                      </p:tavLst>
                                    </p:anim>
                                    <p:anim calcmode="lin" valueType="num">
                                      <p:cBhvr additive="base">
                                        <p:cTn id="28" dur="500" fill="hold"/>
                                        <p:tgtEl>
                                          <p:spTgt spid="261138"/>
                                        </p:tgtEl>
                                        <p:attrNameLst>
                                          <p:attrName>ppt_y</p:attrName>
                                        </p:attrNameLst>
                                      </p:cBhvr>
                                      <p:tavLst>
                                        <p:tav tm="0">
                                          <p:val>
                                            <p:strVal val="1+#ppt_h/2"/>
                                          </p:val>
                                        </p:tav>
                                        <p:tav tm="100000">
                                          <p:val>
                                            <p:strVal val="#ppt_y"/>
                                          </p:val>
                                        </p:tav>
                                      </p:tavLst>
                                    </p:anim>
                                  </p:childTnLst>
                                </p:cTn>
                              </p:par>
                              <p:par>
                                <p:cTn id="29" presetID="4" presetClass="entr" presetSubtype="16" fill="hold" grpId="0" nodeType="withEffect">
                                  <p:stCondLst>
                                    <p:cond delay="0"/>
                                  </p:stCondLst>
                                  <p:childTnLst>
                                    <p:set>
                                      <p:cBhvr>
                                        <p:cTn id="30" dur="1" fill="hold">
                                          <p:stCondLst>
                                            <p:cond delay="0"/>
                                          </p:stCondLst>
                                        </p:cTn>
                                        <p:tgtEl>
                                          <p:spTgt spid="261139"/>
                                        </p:tgtEl>
                                        <p:attrNameLst>
                                          <p:attrName>style.visibility</p:attrName>
                                        </p:attrNameLst>
                                      </p:cBhvr>
                                      <p:to>
                                        <p:strVal val="visible"/>
                                      </p:to>
                                    </p:set>
                                    <p:animEffect transition="in" filter="box(in)">
                                      <p:cBhvr>
                                        <p:cTn id="31" dur="500"/>
                                        <p:tgtEl>
                                          <p:spTgt spid="2611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8" grpId="0"/>
      <p:bldP spid="261131" grpId="0" animBg="1"/>
      <p:bldP spid="261134" grpId="0" animBg="1"/>
      <p:bldP spid="261136" grpId="0" animBg="1"/>
      <p:bldP spid="261138" grpId="0" animBg="1"/>
      <p:bldP spid="26113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341130" y="2214554"/>
            <a:ext cx="4445448" cy="2123658"/>
          </a:xfrm>
          <a:prstGeom prst="rect">
            <a:avLst/>
          </a:prstGeom>
          <a:solidFill>
            <a:schemeClr val="accent1">
              <a:lumMod val="75000"/>
            </a:schemeClr>
          </a:solidFill>
        </p:spPr>
        <p:txBody>
          <a:bodyPr wrap="none" rtlCol="0">
            <a:spAutoFit/>
          </a:bodyPr>
          <a:lstStyle/>
          <a:p>
            <a:pPr algn="ctr"/>
            <a:r>
              <a:rPr lang="it-IT" sz="4400" dirty="0" smtClean="0">
                <a:solidFill>
                  <a:schemeClr val="bg1"/>
                </a:solidFill>
                <a:latin typeface="Comic Sans MS" pitchFamily="66" charset="0"/>
              </a:rPr>
              <a:t>La  stagione dei </a:t>
            </a:r>
          </a:p>
          <a:p>
            <a:pPr algn="ctr"/>
            <a:endParaRPr lang="it-IT" sz="4400" dirty="0" smtClean="0">
              <a:solidFill>
                <a:schemeClr val="bg1"/>
              </a:solidFill>
              <a:latin typeface="Comic Sans MS" pitchFamily="66" charset="0"/>
            </a:endParaRPr>
          </a:p>
          <a:p>
            <a:pPr algn="ctr"/>
            <a:r>
              <a:rPr lang="it-IT" sz="4400" dirty="0" smtClean="0">
                <a:solidFill>
                  <a:schemeClr val="bg1"/>
                </a:solidFill>
                <a:latin typeface="Comic Sans MS" pitchFamily="66" charset="0"/>
              </a:rPr>
              <a:t>riconoscimenti</a:t>
            </a:r>
            <a:endParaRPr lang="it-IT" sz="4400" dirty="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0" y="-24"/>
            <a:ext cx="9143999" cy="1143000"/>
          </a:xfrm>
        </p:spPr>
        <p:txBody>
          <a:bodyPr/>
          <a:lstStyle/>
          <a:p>
            <a:r>
              <a:rPr lang="it-IT" sz="36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Il riconoscimento scientifico più ambito: </a:t>
            </a:r>
            <a:br>
              <a:rPr lang="it-IT" sz="36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br>
            <a:r>
              <a:rPr lang="it-IT" sz="3600" dirty="0" smtClean="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Socio dell’Accademia dei Lincei</a:t>
            </a:r>
            <a:endParaRPr lang="it-IT" sz="3600" dirty="0">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49" name="Picture 1" descr="C:\Users\Giovanni\Documents\DOCUMENTI DI GIOVANNI\Cartelle Giovanni\cerimonie\Marchi-Grifo\Foto Grifo\image017.JPG"/>
          <p:cNvPicPr>
            <a:picLocks noChangeAspect="1" noChangeArrowheads="1"/>
          </p:cNvPicPr>
          <p:nvPr/>
        </p:nvPicPr>
        <p:blipFill>
          <a:blip r:embed="rId2" cstate="print"/>
          <a:srcRect/>
          <a:stretch>
            <a:fillRect/>
          </a:stretch>
        </p:blipFill>
        <p:spPr bwMode="auto">
          <a:xfrm>
            <a:off x="0" y="214290"/>
            <a:ext cx="9144000" cy="6357958"/>
          </a:xfrm>
          <a:prstGeom prst="rect">
            <a:avLst/>
          </a:prstGeom>
          <a:noFill/>
        </p:spPr>
      </p:pic>
      <p:sp>
        <p:nvSpPr>
          <p:cNvPr id="3" name="Rectangle 2"/>
          <p:cNvSpPr txBox="1">
            <a:spLocks noChangeArrowheads="1"/>
          </p:cNvSpPr>
          <p:nvPr/>
        </p:nvSpPr>
        <p:spPr>
          <a:xfrm>
            <a:off x="0" y="142860"/>
            <a:ext cx="9143999"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3600" b="0" i="0" u="none" strike="noStrike" kern="0" cap="none" spc="0" normalizeH="0" baseline="0" noProof="0" dirty="0" smtClean="0">
                <a:ln>
                  <a:noFill/>
                </a:ln>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uLnTx/>
                <a:uFillTx/>
                <a:latin typeface="+mj-lt"/>
                <a:ea typeface="+mj-ea"/>
                <a:cs typeface="+mj-cs"/>
              </a:rPr>
              <a:t>Un riconoscimento civile a lui molto caro: </a:t>
            </a:r>
            <a:br>
              <a:rPr kumimoji="0" lang="it-IT" sz="3600" b="0" i="0" u="none" strike="noStrike" kern="0" cap="none" spc="0" normalizeH="0" baseline="0" noProof="0" dirty="0" smtClean="0">
                <a:ln>
                  <a:noFill/>
                </a:ln>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uLnTx/>
                <a:uFillTx/>
                <a:latin typeface="+mj-lt"/>
                <a:ea typeface="+mj-ea"/>
                <a:cs typeface="+mj-cs"/>
              </a:rPr>
            </a:br>
            <a:r>
              <a:rPr kumimoji="0" lang="it-IT" sz="3600" b="0" i="0" u="none" strike="noStrike" kern="0" cap="none" spc="0" normalizeH="0" baseline="0" noProof="0" dirty="0" smtClean="0">
                <a:ln>
                  <a:noFill/>
                </a:ln>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uLnTx/>
                <a:uFillTx/>
                <a:latin typeface="+mj-lt"/>
                <a:ea typeface="+mj-ea"/>
                <a:cs typeface="+mj-cs"/>
              </a:rPr>
              <a:t>il Grifo d’argento della città di Genova</a:t>
            </a:r>
            <a:endParaRPr kumimoji="0" lang="it-IT" sz="3600" b="0" i="0" u="none" strike="noStrike" kern="0" cap="none" spc="0" normalizeH="0" baseline="0" noProof="0" dirty="0">
              <a:ln>
                <a:noFill/>
              </a:ln>
              <a:solidFill>
                <a:schemeClr val="bg1"/>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uLnTx/>
              <a:uFillTx/>
              <a:latin typeface="+mj-lt"/>
              <a:ea typeface="+mj-ea"/>
              <a:cs typeface="+mj-cs"/>
            </a:endParaRP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903208" y="128167"/>
            <a:ext cx="2997937" cy="523220"/>
          </a:xfrm>
          <a:prstGeom prst="rect">
            <a:avLst/>
          </a:prstGeom>
          <a:solidFill>
            <a:schemeClr val="tx2">
              <a:lumMod val="60000"/>
              <a:lumOff val="40000"/>
            </a:schemeClr>
          </a:solidFill>
        </p:spPr>
        <p:txBody>
          <a:bodyPr wrap="none" rtlCol="0">
            <a:spAutoFit/>
          </a:bodyPr>
          <a:lstStyle/>
          <a:p>
            <a:pPr algn="ctr"/>
            <a:r>
              <a:rPr lang="it-IT" sz="2800" dirty="0" smtClean="0">
                <a:solidFill>
                  <a:schemeClr val="bg1"/>
                </a:solidFill>
                <a:latin typeface="Comic Sans MS" pitchFamily="66" charset="0"/>
              </a:rPr>
              <a:t>Quale esempio ?</a:t>
            </a:r>
            <a:endParaRPr lang="it-IT" sz="2800" dirty="0">
              <a:solidFill>
                <a:schemeClr val="bg1"/>
              </a:solidFill>
              <a:latin typeface="Comic Sans MS" pitchFamily="66" charset="0"/>
            </a:endParaRPr>
          </a:p>
        </p:txBody>
      </p:sp>
      <p:sp>
        <p:nvSpPr>
          <p:cNvPr id="143361" name="Rectangle 1"/>
          <p:cNvSpPr>
            <a:spLocks noChangeArrowheads="1"/>
          </p:cNvSpPr>
          <p:nvPr/>
        </p:nvSpPr>
        <p:spPr bwMode="auto">
          <a:xfrm>
            <a:off x="571472" y="1285860"/>
            <a:ext cx="8001024" cy="440120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342900" algn="just" defTabSz="914400" rtl="0" eaLnBrk="1" fontAlgn="base" latinLnBrk="0" hangingPunct="1">
              <a:lnSpc>
                <a:spcPct val="100000"/>
              </a:lnSpc>
              <a:spcBef>
                <a:spcPct val="0"/>
              </a:spcBef>
              <a:spcAft>
                <a:spcPct val="0"/>
              </a:spcAft>
              <a:buClrTx/>
              <a:buSzTx/>
              <a:buFontTx/>
              <a:buNone/>
              <a:tabLst/>
            </a:pPr>
            <a:r>
              <a:rPr kumimoji="0" lang="it-IT" sz="2000"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a:t>
            </a:r>
            <a:r>
              <a:rPr kumimoji="0" lang="it-IT" sz="2000" b="0" i="1" u="none" strike="noStrike" cap="none" normalizeH="0" baseline="0" dirty="0" smtClean="0">
                <a:ln>
                  <a:noFill/>
                </a:ln>
                <a:effectLst/>
                <a:latin typeface="Comic Sans MS" pitchFamily="66" charset="0"/>
                <a:ea typeface="Times New Roman" pitchFamily="18" charset="0"/>
                <a:cs typeface="Arial" pitchFamily="34" charset="0"/>
              </a:rPr>
              <a:t>Per molte persone il passaggio degli anni significa avere il sole alle spalle: non così per Enrico Marchi. Il suo esempio di classe, nella vita personale e accademica, è valido oggi quanto sempre … ; il suo ottimismo, la sua allegria e, soprattutto, l’insieme di valori che Enrico rappresenta non passeranno mai di moda. </a:t>
            </a:r>
          </a:p>
          <a:p>
            <a:pPr marL="0" marR="0" lvl="0" indent="342900" algn="just" defTabSz="914400" rtl="0" eaLnBrk="1" fontAlgn="base" latinLnBrk="0" hangingPunct="1">
              <a:lnSpc>
                <a:spcPct val="100000"/>
              </a:lnSpc>
              <a:spcBef>
                <a:spcPct val="0"/>
              </a:spcBef>
              <a:spcAft>
                <a:spcPct val="0"/>
              </a:spcAft>
              <a:buClrTx/>
              <a:buSzTx/>
              <a:buFontTx/>
              <a:buNone/>
              <a:tabLst/>
            </a:pPr>
            <a:endParaRPr lang="it-IT" sz="2000" i="1" dirty="0" smtClean="0">
              <a:solidFill>
                <a:srgbClr val="FF0000"/>
              </a:solidFill>
              <a:latin typeface="Comic Sans MS" pitchFamily="66" charset="0"/>
              <a:ea typeface="Times New Roman" pitchFamily="18" charset="0"/>
              <a:cs typeface="Arial" pitchFamily="34" charset="0"/>
            </a:endParaRPr>
          </a:p>
          <a:p>
            <a:pPr marL="0" marR="0" lvl="0" indent="342900" algn="just" defTabSz="914400" rtl="0" eaLnBrk="1" fontAlgn="base" latinLnBrk="0" hangingPunct="1">
              <a:lnSpc>
                <a:spcPct val="100000"/>
              </a:lnSpc>
              <a:spcBef>
                <a:spcPct val="0"/>
              </a:spcBef>
              <a:spcAft>
                <a:spcPct val="0"/>
              </a:spcAft>
              <a:buClrTx/>
              <a:buSzTx/>
              <a:buFontTx/>
              <a:buNone/>
              <a:tabLst/>
            </a:pPr>
            <a:r>
              <a:rPr kumimoji="0" lang="it-IT" sz="2000" b="0" i="1"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Dico sempre ai miei studenti che la prima condizione per costruire grandi sogni è di avere una grande capacità di sognare.</a:t>
            </a:r>
            <a:r>
              <a:rPr kumimoji="0" lang="it-IT" sz="2000" b="0" i="1" u="none" strike="noStrike" cap="none" normalizeH="0" dirty="0" smtClean="0">
                <a:ln>
                  <a:noFill/>
                </a:ln>
                <a:solidFill>
                  <a:srgbClr val="FF0000"/>
                </a:solidFill>
                <a:effectLst/>
                <a:latin typeface="Comic Sans MS" pitchFamily="66" charset="0"/>
                <a:ea typeface="Times New Roman" pitchFamily="18" charset="0"/>
                <a:cs typeface="Arial" pitchFamily="34" charset="0"/>
              </a:rPr>
              <a:t> </a:t>
            </a:r>
            <a:r>
              <a:rPr kumimoji="0" lang="it-IT" sz="2000" b="0" i="1"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E, in questo mestiere, di educare, di formare anime che sappiano sognare, di preparare uomini capaci di far vibrare le loro giovani anime con un sogno affinché nei tempi a venire l’anima di questo sogno faccia vibrare il mondo </a:t>
            </a:r>
            <a:r>
              <a:rPr kumimoji="0" lang="it-IT" sz="2000" b="0" i="1" u="none" strike="noStrike" cap="none" normalizeH="0" baseline="0" dirty="0" err="1" smtClean="0">
                <a:ln>
                  <a:noFill/>
                </a:ln>
                <a:solidFill>
                  <a:srgbClr val="FF0000"/>
                </a:solidFill>
                <a:effectLst/>
                <a:latin typeface="Comic Sans MS" pitchFamily="66" charset="0"/>
                <a:ea typeface="Times New Roman" pitchFamily="18" charset="0"/>
                <a:cs typeface="Arial" pitchFamily="34" charset="0"/>
              </a:rPr>
              <a:t>……</a:t>
            </a:r>
            <a:r>
              <a:rPr kumimoji="0" lang="it-IT" sz="2000" b="0" i="1"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in questo, che è la cosa più importante a cui può aspirare un professore, Enrico Marchi è stato un esempio” </a:t>
            </a:r>
            <a:r>
              <a:rPr kumimoji="0" lang="it-IT" sz="2000" b="0" i="0" u="none" strike="noStrike" cap="none" normalizeH="0" baseline="0" dirty="0" smtClean="0">
                <a:ln>
                  <a:noFill/>
                </a:ln>
                <a:solidFill>
                  <a:srgbClr val="FF0000"/>
                </a:solidFill>
                <a:effectLst/>
                <a:latin typeface="Comic Sans MS" pitchFamily="66" charset="0"/>
                <a:ea typeface="Times New Roman" pitchFamily="18" charset="0"/>
                <a:cs typeface="Arial" pitchFamily="34" charset="0"/>
              </a:rPr>
              <a:t> </a:t>
            </a:r>
            <a:endParaRPr kumimoji="0" lang="it-IT" sz="2000" b="0" i="0" u="none" strike="noStrike" cap="none" normalizeH="0" baseline="0" dirty="0" smtClean="0">
              <a:ln>
                <a:noFill/>
              </a:ln>
              <a:solidFill>
                <a:srgbClr val="FF0000"/>
              </a:solidFill>
              <a:effectLst/>
              <a:latin typeface="Comic Sans MS" pitchFamily="66" charset="0"/>
              <a:cs typeface="Arial" pitchFamily="34" charset="0"/>
            </a:endParaRPr>
          </a:p>
        </p:txBody>
      </p:sp>
      <p:sp>
        <p:nvSpPr>
          <p:cNvPr id="4" name="Rettangolo 3"/>
          <p:cNvSpPr/>
          <p:nvPr/>
        </p:nvSpPr>
        <p:spPr>
          <a:xfrm>
            <a:off x="3714760" y="5709368"/>
            <a:ext cx="5143520" cy="1077218"/>
          </a:xfrm>
          <a:prstGeom prst="rect">
            <a:avLst/>
          </a:prstGeom>
        </p:spPr>
        <p:txBody>
          <a:bodyPr wrap="square">
            <a:spAutoFit/>
          </a:bodyPr>
          <a:lstStyle/>
          <a:p>
            <a:r>
              <a:rPr lang="it-IT" sz="1600" dirty="0" err="1" smtClean="0">
                <a:latin typeface="Comic Sans MS" pitchFamily="66" charset="0"/>
                <a:ea typeface="Times New Roman" pitchFamily="18" charset="0"/>
                <a:cs typeface="Arial" pitchFamily="34" charset="0"/>
              </a:rPr>
              <a:t>Ignacio</a:t>
            </a:r>
            <a:r>
              <a:rPr lang="it-IT" sz="1600" dirty="0" smtClean="0">
                <a:latin typeface="Comic Sans MS" pitchFamily="66" charset="0"/>
                <a:ea typeface="Times New Roman" pitchFamily="18" charset="0"/>
                <a:cs typeface="Arial" pitchFamily="34" charset="0"/>
              </a:rPr>
              <a:t> Rodriguez </a:t>
            </a:r>
            <a:r>
              <a:rPr lang="it-IT" sz="1600" dirty="0" err="1" smtClean="0">
                <a:latin typeface="Comic Sans MS" pitchFamily="66" charset="0"/>
                <a:ea typeface="Times New Roman" pitchFamily="18" charset="0"/>
                <a:cs typeface="Arial" pitchFamily="34" charset="0"/>
              </a:rPr>
              <a:t>Iturbe</a:t>
            </a:r>
            <a:r>
              <a:rPr lang="it-IT" sz="1600" dirty="0" smtClean="0">
                <a:latin typeface="Comic Sans MS" pitchFamily="66" charset="0"/>
                <a:ea typeface="Times New Roman" pitchFamily="18" charset="0"/>
                <a:cs typeface="Arial" pitchFamily="34" charset="0"/>
              </a:rPr>
              <a:t>, </a:t>
            </a:r>
          </a:p>
          <a:p>
            <a:r>
              <a:rPr lang="it-IT" sz="1600" dirty="0" smtClean="0">
                <a:latin typeface="Comic Sans MS" pitchFamily="66" charset="0"/>
                <a:ea typeface="Times New Roman" pitchFamily="18" charset="0"/>
                <a:cs typeface="Arial" pitchFamily="34" charset="0"/>
              </a:rPr>
              <a:t>Università di Princeton (U.S.A.) </a:t>
            </a:r>
          </a:p>
          <a:p>
            <a:r>
              <a:rPr lang="it-IT" sz="1600" dirty="0" err="1" smtClean="0">
                <a:latin typeface="Comic Sans MS" pitchFamily="66" charset="0"/>
                <a:ea typeface="Times New Roman" pitchFamily="18" charset="0"/>
                <a:cs typeface="Arial" pitchFamily="34" charset="0"/>
              </a:rPr>
              <a:t>Horton</a:t>
            </a:r>
            <a:r>
              <a:rPr lang="it-IT" sz="1600" dirty="0" smtClean="0">
                <a:latin typeface="Comic Sans MS" pitchFamily="66" charset="0"/>
                <a:ea typeface="Times New Roman" pitchFamily="18" charset="0"/>
                <a:cs typeface="Arial" pitchFamily="34" charset="0"/>
              </a:rPr>
              <a:t> </a:t>
            </a:r>
            <a:r>
              <a:rPr lang="it-IT" sz="1600" dirty="0" err="1" smtClean="0">
                <a:latin typeface="Comic Sans MS" pitchFamily="66" charset="0"/>
                <a:ea typeface="Times New Roman" pitchFamily="18" charset="0"/>
                <a:cs typeface="Arial" pitchFamily="34" charset="0"/>
              </a:rPr>
              <a:t>Medal</a:t>
            </a:r>
            <a:r>
              <a:rPr lang="it-IT" sz="1600" dirty="0" smtClean="0">
                <a:latin typeface="Comic Sans MS" pitchFamily="66" charset="0"/>
                <a:ea typeface="Times New Roman" pitchFamily="18" charset="0"/>
                <a:cs typeface="Arial" pitchFamily="34" charset="0"/>
              </a:rPr>
              <a:t> e </a:t>
            </a:r>
            <a:r>
              <a:rPr lang="it-IT" sz="1600" dirty="0" err="1" smtClean="0">
                <a:latin typeface="Comic Sans MS" pitchFamily="66" charset="0"/>
                <a:ea typeface="Times New Roman" pitchFamily="18" charset="0"/>
                <a:cs typeface="Arial" pitchFamily="34" charset="0"/>
              </a:rPr>
              <a:t>Stockholm</a:t>
            </a:r>
            <a:r>
              <a:rPr lang="it-IT" sz="1600" dirty="0" smtClean="0">
                <a:latin typeface="Comic Sans MS" pitchFamily="66" charset="0"/>
                <a:ea typeface="Times New Roman" pitchFamily="18" charset="0"/>
                <a:cs typeface="Arial" pitchFamily="34" charset="0"/>
              </a:rPr>
              <a:t> Water </a:t>
            </a:r>
            <a:r>
              <a:rPr lang="it-IT" sz="1600" dirty="0" err="1" smtClean="0">
                <a:latin typeface="Comic Sans MS" pitchFamily="66" charset="0"/>
                <a:ea typeface="Times New Roman" pitchFamily="18" charset="0"/>
                <a:cs typeface="Arial" pitchFamily="34" charset="0"/>
              </a:rPr>
              <a:t>Prize</a:t>
            </a:r>
            <a:endParaRPr lang="it-IT" sz="1600" dirty="0" smtClean="0">
              <a:latin typeface="Comic Sans MS" pitchFamily="66" charset="0"/>
              <a:ea typeface="Times New Roman" pitchFamily="18" charset="0"/>
              <a:cs typeface="Arial" pitchFamily="34" charset="0"/>
            </a:endParaRPr>
          </a:p>
          <a:p>
            <a:r>
              <a:rPr lang="it-IT" sz="1600" dirty="0" smtClean="0">
                <a:latin typeface="Comic Sans MS" pitchFamily="66" charset="0"/>
                <a:ea typeface="Times New Roman" pitchFamily="18" charset="0"/>
                <a:cs typeface="Arial" pitchFamily="34" charset="0"/>
              </a:rPr>
              <a:t>(Convegno Nazionale di Idraulica di Genova, 2000) </a:t>
            </a:r>
            <a:endParaRPr lang="it-IT" sz="1600" dirty="0"/>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585814" y="71414"/>
            <a:ext cx="7772400" cy="1143000"/>
          </a:xfrm>
        </p:spPr>
        <p:txBody>
          <a:bodyPr/>
          <a:lstStyle/>
          <a:p>
            <a:r>
              <a:rPr lang="it-IT" dirty="0" smtClean="0">
                <a:solidFill>
                  <a:srgbClr val="FFFF0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rPr>
              <a:t>Ciao  Maestro     </a:t>
            </a:r>
            <a:endParaRPr lang="it-IT" dirty="0">
              <a:solidFill>
                <a:srgbClr val="FFFF00"/>
              </a:solidFill>
              <a:effectDag name="">
                <a:cont type="tree" name="">
                  <a:effect ref="fillLine"/>
                  <a:outerShdw dist="38100" dir="13500000" algn="br">
                    <a:srgbClr val="FFFFFF"/>
                  </a:outerShdw>
                </a:cont>
                <a:cont type="tree" name="">
                  <a:effect ref="fillLine"/>
                  <a:outerShdw dist="38100" dir="2700000" algn="tl">
                    <a:srgbClr val="999999"/>
                  </a:outerShdw>
                </a:cont>
                <a:effect ref="fillLine"/>
              </a:effectDag>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1" name="Text Box 5"/>
          <p:cNvSpPr txBox="1">
            <a:spLocks noChangeArrowheads="1"/>
          </p:cNvSpPr>
          <p:nvPr/>
        </p:nvSpPr>
        <p:spPr bwMode="auto">
          <a:xfrm>
            <a:off x="1835150" y="2727325"/>
            <a:ext cx="5722938" cy="701675"/>
          </a:xfrm>
          <a:prstGeom prst="rect">
            <a:avLst/>
          </a:prstGeom>
          <a:solidFill>
            <a:schemeClr val="accent2"/>
          </a:solidFill>
          <a:ln w="9525">
            <a:noFill/>
            <a:miter lim="800000"/>
            <a:headEnd/>
            <a:tailEnd/>
          </a:ln>
          <a:effectLst/>
        </p:spPr>
        <p:txBody>
          <a:bodyPr wrap="none">
            <a:spAutoFit/>
          </a:bodyPr>
          <a:lstStyle/>
          <a:p>
            <a:r>
              <a:rPr lang="en-US" sz="4000" b="0">
                <a:solidFill>
                  <a:schemeClr val="bg1"/>
                </a:solidFill>
              </a:rPr>
              <a:t>Grazie per l’attenzione </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142844" y="1963531"/>
            <a:ext cx="8858280" cy="3108543"/>
          </a:xfrm>
          <a:prstGeom prst="rect">
            <a:avLst/>
          </a:prstGeom>
          <a:solidFill>
            <a:srgbClr val="00B0F0"/>
          </a:solidFill>
        </p:spPr>
        <p:txBody>
          <a:bodyPr wrap="square">
            <a:spAutoFit/>
          </a:bodyPr>
          <a:lstStyle/>
          <a:p>
            <a:pPr algn="ctr"/>
            <a:r>
              <a:rPr lang="it-IT" sz="2800" b="1" dirty="0" smtClean="0">
                <a:solidFill>
                  <a:schemeClr val="bg1"/>
                </a:solidFill>
                <a:latin typeface="Comic Sans MS" pitchFamily="66" charset="0"/>
              </a:rPr>
              <a:t>Quale ricerca si faceva in quegli anni nell’ambito</a:t>
            </a:r>
          </a:p>
          <a:p>
            <a:pPr algn="ctr"/>
            <a:r>
              <a:rPr lang="it-IT" sz="2800" b="1" dirty="0" smtClean="0">
                <a:solidFill>
                  <a:schemeClr val="bg1"/>
                </a:solidFill>
                <a:latin typeface="Comic Sans MS" pitchFamily="66" charset="0"/>
              </a:rPr>
              <a:t>dell’Idraulica, con quali strumenti e quali mezzi? </a:t>
            </a:r>
          </a:p>
          <a:p>
            <a:pPr algn="ctr"/>
            <a:endParaRPr lang="it-IT" sz="2800" dirty="0" smtClean="0">
              <a:solidFill>
                <a:schemeClr val="bg1"/>
              </a:solidFill>
              <a:latin typeface="Comic Sans MS" pitchFamily="66" charset="0"/>
            </a:endParaRPr>
          </a:p>
          <a:p>
            <a:pPr algn="ctr"/>
            <a:r>
              <a:rPr lang="it-IT" sz="2800" dirty="0" smtClean="0">
                <a:solidFill>
                  <a:schemeClr val="bg1"/>
                </a:solidFill>
                <a:latin typeface="Comic Sans MS" pitchFamily="66" charset="0"/>
              </a:rPr>
              <a:t>Per rispondere a questa domanda</a:t>
            </a:r>
          </a:p>
          <a:p>
            <a:pPr algn="ctr"/>
            <a:r>
              <a:rPr lang="it-IT" sz="2800" dirty="0" smtClean="0">
                <a:solidFill>
                  <a:schemeClr val="bg1"/>
                </a:solidFill>
                <a:latin typeface="Comic Sans MS" pitchFamily="66" charset="0"/>
              </a:rPr>
              <a:t>occorre, per prima cosa, collocare la nostra riflessione negli anni del dopoguerra.</a:t>
            </a:r>
          </a:p>
          <a:p>
            <a:pPr algn="ctr"/>
            <a:endParaRPr lang="it-IT" sz="2800" dirty="0" smtClean="0">
              <a:solidFill>
                <a:schemeClr val="bg1"/>
              </a:solidFill>
              <a:latin typeface="Comic Sans MS" pitchFamily="66"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iovanni\Desktop\Puppini1.jpg"/>
          <p:cNvPicPr>
            <a:picLocks noChangeAspect="1" noChangeArrowheads="1"/>
          </p:cNvPicPr>
          <p:nvPr/>
        </p:nvPicPr>
        <p:blipFill>
          <a:blip r:embed="rId3" cstate="print"/>
          <a:srcRect l="17093" t="12500" r="4216" b="4166"/>
          <a:stretch>
            <a:fillRect/>
          </a:stretch>
        </p:blipFill>
        <p:spPr bwMode="auto">
          <a:xfrm>
            <a:off x="2928926" y="441593"/>
            <a:ext cx="4214842" cy="6130679"/>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Giovanni\Desktop\Puppini2.jpg"/>
          <p:cNvPicPr>
            <a:picLocks noChangeAspect="1" noChangeArrowheads="1"/>
          </p:cNvPicPr>
          <p:nvPr/>
        </p:nvPicPr>
        <p:blipFill>
          <a:blip r:embed="rId3" cstate="print"/>
          <a:srcRect l="4476" r="4476"/>
          <a:stretch>
            <a:fillRect/>
          </a:stretch>
        </p:blipFill>
        <p:spPr bwMode="auto">
          <a:xfrm>
            <a:off x="71406" y="2285992"/>
            <a:ext cx="8999889" cy="2071702"/>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iovanni\Desktop\DeMarchi.jpg"/>
          <p:cNvPicPr>
            <a:picLocks noChangeAspect="1" noChangeArrowheads="1"/>
          </p:cNvPicPr>
          <p:nvPr/>
        </p:nvPicPr>
        <p:blipFill>
          <a:blip r:embed="rId3" cstate="print"/>
          <a:srcRect l="14231" t="6250" r="4216" b="8333"/>
          <a:stretch>
            <a:fillRect/>
          </a:stretch>
        </p:blipFill>
        <p:spPr bwMode="auto">
          <a:xfrm>
            <a:off x="2428860" y="214290"/>
            <a:ext cx="4727071" cy="6586058"/>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Struttura predefinita">
  <a:themeElements>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2975</Words>
  <Application>Microsoft Office PowerPoint</Application>
  <PresentationFormat>Presentazione su schermo (4:3)</PresentationFormat>
  <Paragraphs>345</Paragraphs>
  <Slides>59</Slides>
  <Notes>21</Notes>
  <HiddenSlides>0</HiddenSlides>
  <MMClips>0</MMClips>
  <ScaleCrop>false</ScaleCrop>
  <HeadingPairs>
    <vt:vector size="6" baseType="variant">
      <vt:variant>
        <vt:lpstr>Tema</vt:lpstr>
      </vt:variant>
      <vt:variant>
        <vt:i4>5</vt:i4>
      </vt:variant>
      <vt:variant>
        <vt:lpstr>Server OLE incorporati</vt:lpstr>
      </vt:variant>
      <vt:variant>
        <vt:i4>2</vt:i4>
      </vt:variant>
      <vt:variant>
        <vt:lpstr>Titoli diapositive</vt:lpstr>
      </vt:variant>
      <vt:variant>
        <vt:i4>59</vt:i4>
      </vt:variant>
    </vt:vector>
  </HeadingPairs>
  <TitlesOfParts>
    <vt:vector size="66" baseType="lpstr">
      <vt:lpstr>Tema di Office</vt:lpstr>
      <vt:lpstr>Struttura predefinita</vt:lpstr>
      <vt:lpstr>2_Struttura predefinita</vt:lpstr>
      <vt:lpstr>3_Struttura predefinita</vt:lpstr>
      <vt:lpstr>1_Struttura predefinita</vt:lpstr>
      <vt:lpstr>Equazione</vt:lpstr>
      <vt:lpstr>Equation</vt:lpstr>
      <vt:lpstr>Diapositiva 1</vt:lpstr>
      <vt:lpstr>Diapositiva 2</vt:lpstr>
      <vt:lpstr>Diapositiva 3</vt:lpstr>
      <vt:lpstr>Diapositiva 4</vt:lpstr>
      <vt:lpstr>Gli Anni  bolognesi</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Gli Anni Genovesi</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Enrico   Marchi e la Salvaguardia di Venezia   Una bella avventura ripercorsa da un allievo</vt:lpstr>
      <vt:lpstr>Diapositiva 52</vt:lpstr>
      <vt:lpstr>Diapositiva 53</vt:lpstr>
      <vt:lpstr>Diapositiva 54</vt:lpstr>
      <vt:lpstr>Il riconoscimento scientifico più ambito:  Socio dell’Accademia dei Lincei</vt:lpstr>
      <vt:lpstr>Diapositiva 56</vt:lpstr>
      <vt:lpstr>Diapositiva 57</vt:lpstr>
      <vt:lpstr>Ciao  Maestro     </vt:lpstr>
      <vt:lpstr>Diapositiva 59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 Periodo  bolognese</dc:title>
  <dc:creator>Giovanni</dc:creator>
  <cp:lastModifiedBy>Giovanni</cp:lastModifiedBy>
  <cp:revision>44</cp:revision>
  <dcterms:created xsi:type="dcterms:W3CDTF">2010-04-09T09:15:42Z</dcterms:created>
  <dcterms:modified xsi:type="dcterms:W3CDTF">2010-04-26T10:52:39Z</dcterms:modified>
</cp:coreProperties>
</file>