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6"/>
  </p:notesMasterIdLst>
  <p:handoutMasterIdLst>
    <p:handoutMasterId r:id="rId217"/>
  </p:handoutMasterIdLst>
  <p:sldIdLst>
    <p:sldId id="458" r:id="rId2"/>
    <p:sldId id="459" r:id="rId3"/>
    <p:sldId id="569" r:id="rId4"/>
    <p:sldId id="570" r:id="rId5"/>
    <p:sldId id="290" r:id="rId6"/>
    <p:sldId id="463" r:id="rId7"/>
    <p:sldId id="464" r:id="rId8"/>
    <p:sldId id="465" r:id="rId9"/>
    <p:sldId id="466" r:id="rId10"/>
    <p:sldId id="467" r:id="rId11"/>
    <p:sldId id="468" r:id="rId12"/>
    <p:sldId id="479" r:id="rId13"/>
    <p:sldId id="469" r:id="rId14"/>
    <p:sldId id="470" r:id="rId15"/>
    <p:sldId id="471" r:id="rId16"/>
    <p:sldId id="472" r:id="rId17"/>
    <p:sldId id="473" r:id="rId18"/>
    <p:sldId id="474" r:id="rId19"/>
    <p:sldId id="475" r:id="rId20"/>
    <p:sldId id="476" r:id="rId21"/>
    <p:sldId id="477" r:id="rId22"/>
    <p:sldId id="478" r:id="rId23"/>
    <p:sldId id="495" r:id="rId24"/>
    <p:sldId id="496" r:id="rId25"/>
    <p:sldId id="497" r:id="rId26"/>
    <p:sldId id="498" r:id="rId27"/>
    <p:sldId id="499" r:id="rId28"/>
    <p:sldId id="500" r:id="rId29"/>
    <p:sldId id="501" r:id="rId30"/>
    <p:sldId id="502" r:id="rId31"/>
    <p:sldId id="503" r:id="rId32"/>
    <p:sldId id="504" r:id="rId33"/>
    <p:sldId id="505" r:id="rId34"/>
    <p:sldId id="506" r:id="rId35"/>
    <p:sldId id="480" r:id="rId36"/>
    <p:sldId id="508" r:id="rId37"/>
    <p:sldId id="509" r:id="rId38"/>
    <p:sldId id="510" r:id="rId39"/>
    <p:sldId id="513" r:id="rId40"/>
    <p:sldId id="514" r:id="rId41"/>
    <p:sldId id="515" r:id="rId42"/>
    <p:sldId id="516" r:id="rId43"/>
    <p:sldId id="517" r:id="rId44"/>
    <p:sldId id="518" r:id="rId45"/>
    <p:sldId id="519" r:id="rId46"/>
    <p:sldId id="520" r:id="rId47"/>
    <p:sldId id="521" r:id="rId48"/>
    <p:sldId id="522" r:id="rId49"/>
    <p:sldId id="523" r:id="rId50"/>
    <p:sldId id="524" r:id="rId51"/>
    <p:sldId id="525" r:id="rId52"/>
    <p:sldId id="526" r:id="rId53"/>
    <p:sldId id="527" r:id="rId54"/>
    <p:sldId id="528" r:id="rId55"/>
    <p:sldId id="529" r:id="rId56"/>
    <p:sldId id="530" r:id="rId57"/>
    <p:sldId id="531" r:id="rId58"/>
    <p:sldId id="532" r:id="rId59"/>
    <p:sldId id="533" r:id="rId60"/>
    <p:sldId id="534" r:id="rId61"/>
    <p:sldId id="535" r:id="rId62"/>
    <p:sldId id="536" r:id="rId63"/>
    <p:sldId id="537" r:id="rId64"/>
    <p:sldId id="538" r:id="rId65"/>
    <p:sldId id="481" r:id="rId66"/>
    <p:sldId id="571" r:id="rId67"/>
    <p:sldId id="572" r:id="rId68"/>
    <p:sldId id="573" r:id="rId69"/>
    <p:sldId id="574" r:id="rId70"/>
    <p:sldId id="575" r:id="rId71"/>
    <p:sldId id="576" r:id="rId72"/>
    <p:sldId id="577" r:id="rId73"/>
    <p:sldId id="578" r:id="rId74"/>
    <p:sldId id="579" r:id="rId75"/>
    <p:sldId id="580" r:id="rId76"/>
    <p:sldId id="581" r:id="rId77"/>
    <p:sldId id="582" r:id="rId78"/>
    <p:sldId id="583" r:id="rId79"/>
    <p:sldId id="584" r:id="rId80"/>
    <p:sldId id="585" r:id="rId81"/>
    <p:sldId id="586" r:id="rId82"/>
    <p:sldId id="587" r:id="rId83"/>
    <p:sldId id="614" r:id="rId84"/>
    <p:sldId id="616" r:id="rId85"/>
    <p:sldId id="617" r:id="rId86"/>
    <p:sldId id="618" r:id="rId87"/>
    <p:sldId id="588" r:id="rId88"/>
    <p:sldId id="589" r:id="rId89"/>
    <p:sldId id="590" r:id="rId90"/>
    <p:sldId id="591" r:id="rId91"/>
    <p:sldId id="592" r:id="rId92"/>
    <p:sldId id="593" r:id="rId93"/>
    <p:sldId id="619" r:id="rId94"/>
    <p:sldId id="700" r:id="rId95"/>
    <p:sldId id="701" r:id="rId96"/>
    <p:sldId id="702" r:id="rId97"/>
    <p:sldId id="703" r:id="rId98"/>
    <p:sldId id="704" r:id="rId99"/>
    <p:sldId id="707" r:id="rId100"/>
    <p:sldId id="711" r:id="rId101"/>
    <p:sldId id="712" r:id="rId102"/>
    <p:sldId id="713" r:id="rId103"/>
    <p:sldId id="716" r:id="rId104"/>
    <p:sldId id="717" r:id="rId105"/>
    <p:sldId id="718" r:id="rId106"/>
    <p:sldId id="719" r:id="rId107"/>
    <p:sldId id="720" r:id="rId108"/>
    <p:sldId id="721" r:id="rId109"/>
    <p:sldId id="722" r:id="rId110"/>
    <p:sldId id="723" r:id="rId111"/>
    <p:sldId id="594" r:id="rId112"/>
    <p:sldId id="595" r:id="rId113"/>
    <p:sldId id="596" r:id="rId114"/>
    <p:sldId id="597" r:id="rId115"/>
    <p:sldId id="598" r:id="rId116"/>
    <p:sldId id="599" r:id="rId117"/>
    <p:sldId id="600" r:id="rId118"/>
    <p:sldId id="602" r:id="rId119"/>
    <p:sldId id="603" r:id="rId120"/>
    <p:sldId id="604" r:id="rId121"/>
    <p:sldId id="605" r:id="rId122"/>
    <p:sldId id="606" r:id="rId123"/>
    <p:sldId id="607" r:id="rId124"/>
    <p:sldId id="608" r:id="rId125"/>
    <p:sldId id="609" r:id="rId126"/>
    <p:sldId id="610" r:id="rId127"/>
    <p:sldId id="611" r:id="rId128"/>
    <p:sldId id="612" r:id="rId129"/>
    <p:sldId id="613" r:id="rId130"/>
    <p:sldId id="621" r:id="rId131"/>
    <p:sldId id="693" r:id="rId132"/>
    <p:sldId id="620" r:id="rId133"/>
    <p:sldId id="694" r:id="rId134"/>
    <p:sldId id="695" r:id="rId135"/>
    <p:sldId id="696" r:id="rId136"/>
    <p:sldId id="697" r:id="rId137"/>
    <p:sldId id="698" r:id="rId138"/>
    <p:sldId id="488" r:id="rId139"/>
    <p:sldId id="622" r:id="rId140"/>
    <p:sldId id="624" r:id="rId141"/>
    <p:sldId id="625" r:id="rId142"/>
    <p:sldId id="626" r:id="rId143"/>
    <p:sldId id="627" r:id="rId144"/>
    <p:sldId id="628" r:id="rId145"/>
    <p:sldId id="629" r:id="rId146"/>
    <p:sldId id="630" r:id="rId147"/>
    <p:sldId id="631" r:id="rId148"/>
    <p:sldId id="632" r:id="rId149"/>
    <p:sldId id="633" r:id="rId150"/>
    <p:sldId id="634" r:id="rId151"/>
    <p:sldId id="635" r:id="rId152"/>
    <p:sldId id="636" r:id="rId153"/>
    <p:sldId id="637" r:id="rId154"/>
    <p:sldId id="638" r:id="rId155"/>
    <p:sldId id="639" r:id="rId156"/>
    <p:sldId id="640" r:id="rId157"/>
    <p:sldId id="641" r:id="rId158"/>
    <p:sldId id="642" r:id="rId159"/>
    <p:sldId id="643" r:id="rId160"/>
    <p:sldId id="644" r:id="rId161"/>
    <p:sldId id="645" r:id="rId162"/>
    <p:sldId id="646" r:id="rId163"/>
    <p:sldId id="649" r:id="rId164"/>
    <p:sldId id="651" r:id="rId165"/>
    <p:sldId id="654" r:id="rId166"/>
    <p:sldId id="655" r:id="rId167"/>
    <p:sldId id="656" r:id="rId168"/>
    <p:sldId id="658" r:id="rId169"/>
    <p:sldId id="659" r:id="rId170"/>
    <p:sldId id="660" r:id="rId171"/>
    <p:sldId id="661" r:id="rId172"/>
    <p:sldId id="662" r:id="rId173"/>
    <p:sldId id="663" r:id="rId174"/>
    <p:sldId id="664" r:id="rId175"/>
    <p:sldId id="665" r:id="rId176"/>
    <p:sldId id="666" r:id="rId177"/>
    <p:sldId id="673" r:id="rId178"/>
    <p:sldId id="674" r:id="rId179"/>
    <p:sldId id="675" r:id="rId180"/>
    <p:sldId id="676" r:id="rId181"/>
    <p:sldId id="677" r:id="rId182"/>
    <p:sldId id="678" r:id="rId183"/>
    <p:sldId id="680" r:id="rId184"/>
    <p:sldId id="681" r:id="rId185"/>
    <p:sldId id="682" r:id="rId186"/>
    <p:sldId id="683" r:id="rId187"/>
    <p:sldId id="684" r:id="rId188"/>
    <p:sldId id="685" r:id="rId189"/>
    <p:sldId id="686" r:id="rId190"/>
    <p:sldId id="687" r:id="rId191"/>
    <p:sldId id="688" r:id="rId192"/>
    <p:sldId id="689" r:id="rId193"/>
    <p:sldId id="690" r:id="rId194"/>
    <p:sldId id="691" r:id="rId195"/>
    <p:sldId id="692" r:id="rId196"/>
    <p:sldId id="493" r:id="rId197"/>
    <p:sldId id="539" r:id="rId198"/>
    <p:sldId id="540" r:id="rId199"/>
    <p:sldId id="546" r:id="rId200"/>
    <p:sldId id="547" r:id="rId201"/>
    <p:sldId id="548" r:id="rId202"/>
    <p:sldId id="549" r:id="rId203"/>
    <p:sldId id="550" r:id="rId204"/>
    <p:sldId id="551" r:id="rId205"/>
    <p:sldId id="552" r:id="rId206"/>
    <p:sldId id="553" r:id="rId207"/>
    <p:sldId id="554" r:id="rId208"/>
    <p:sldId id="555" r:id="rId209"/>
    <p:sldId id="556" r:id="rId210"/>
    <p:sldId id="557" r:id="rId211"/>
    <p:sldId id="558" r:id="rId212"/>
    <p:sldId id="559" r:id="rId213"/>
    <p:sldId id="560" r:id="rId214"/>
    <p:sldId id="451" r:id="rId2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a:srgbClr val="67E9EF"/>
    <a:srgbClr val="000000"/>
    <a:srgbClr val="63A4F3"/>
    <a:srgbClr val="9FCEEB"/>
    <a:srgbClr val="66FF66"/>
    <a:srgbClr val="F32AFF"/>
    <a:srgbClr val="B4B17C"/>
    <a:srgbClr val="2952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62" autoAdjust="0"/>
  </p:normalViewPr>
  <p:slideViewPr>
    <p:cSldViewPr snapToGrid="0" snapToObjects="1">
      <p:cViewPr>
        <p:scale>
          <a:sx n="110" d="100"/>
          <a:sy n="110" d="100"/>
        </p:scale>
        <p:origin x="-738" y="21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9" d="100"/>
          <a:sy n="69" d="100"/>
        </p:scale>
        <p:origin x="-346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handoutMaster" Target="handoutMasters/handout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7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30.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AFE07B-DFA8-D24B-998C-27AE272FB01F}" type="datetimeFigureOut">
              <a:rPr lang="en-US" smtClean="0"/>
              <a:t>2/25/2015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090356-4827-5048-84C6-21073D961A48}" type="slidenum">
              <a:rPr lang="en-US" smtClean="0"/>
              <a:t>‹N›</a:t>
            </a:fld>
            <a:endParaRPr lang="en-US" dirty="0"/>
          </a:p>
        </p:txBody>
      </p:sp>
    </p:spTree>
    <p:extLst>
      <p:ext uri="{BB962C8B-B14F-4D97-AF65-F5344CB8AC3E}">
        <p14:creationId xmlns:p14="http://schemas.microsoft.com/office/powerpoint/2010/main" val="3913241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004D6-5FD6-D943-88C5-03E0775F6738}" type="datetimeFigureOut">
              <a:rPr lang="en-US" smtClean="0"/>
              <a:t>2/25/2015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B8B638-70E1-8F43-B45C-E1EE27C5A6E0}" type="slidenum">
              <a:rPr lang="en-US" smtClean="0"/>
              <a:t>‹N›</a:t>
            </a:fld>
            <a:endParaRPr lang="en-US" dirty="0"/>
          </a:p>
        </p:txBody>
      </p:sp>
    </p:spTree>
    <p:extLst>
      <p:ext uri="{BB962C8B-B14F-4D97-AF65-F5344CB8AC3E}">
        <p14:creationId xmlns:p14="http://schemas.microsoft.com/office/powerpoint/2010/main" val="23972575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opyright.gov/title17/92chap1.html"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rit.edu/~andpph/" TargetMode="External"/><Relationship Id="rId2" Type="http://schemas.openxmlformats.org/officeDocument/2006/relationships/slide" Target="../slides/slide151.xml"/><Relationship Id="rId1" Type="http://schemas.openxmlformats.org/officeDocument/2006/relationships/notesMaster" Target="../notesMasters/notesMaster1.xml"/><Relationship Id="rId4" Type="http://schemas.openxmlformats.org/officeDocument/2006/relationships/hyperlink" Target="http://www.copyright.gov/title17/92chap1.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fuckyeahfluiddynamics.tumblr.com/tagged/boundary+layer" TargetMode="External"/><Relationship Id="rId7" Type="http://schemas.openxmlformats.org/officeDocument/2006/relationships/hyperlink" Target="http://fuckyeahfluiddynamics.tumblr.com/tagged/turbulence" TargetMode="External"/><Relationship Id="rId2" Type="http://schemas.openxmlformats.org/officeDocument/2006/relationships/slide" Target="../slides/slide152.xml"/><Relationship Id="rId1" Type="http://schemas.openxmlformats.org/officeDocument/2006/relationships/notesMaster" Target="../notesMasters/notesMaster1.xml"/><Relationship Id="rId6" Type="http://schemas.openxmlformats.org/officeDocument/2006/relationships/hyperlink" Target="http://fuckyeahfluiddynamics.tumblr.com/tagged/instability" TargetMode="External"/><Relationship Id="rId5" Type="http://schemas.openxmlformats.org/officeDocument/2006/relationships/hyperlink" Target="http://fuckyeahfluiddynamics.tumblr.com/tagged/vortices" TargetMode="External"/><Relationship Id="rId4" Type="http://schemas.openxmlformats.org/officeDocument/2006/relationships/hyperlink" Target="http://fuckyeahfluiddynamics.tumblr.com/tagged/laminar+flow"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6F951-E668-4225-BFC1-6FE5BA358FEE}" type="slidenum">
              <a:rPr lang="en-US" altLang="en-US"/>
              <a:pPr/>
              <a:t>3</a:t>
            </a:fld>
            <a:endParaRPr lang="en-US" altLang="en-US"/>
          </a:p>
        </p:txBody>
      </p:sp>
      <p:sp>
        <p:nvSpPr>
          <p:cNvPr id="1012738" name="Rectangle 1026"/>
          <p:cNvSpPr>
            <a:spLocks noGrp="1" noRot="1" noChangeAspect="1" noChangeArrowheads="1" noTextEdit="1"/>
          </p:cNvSpPr>
          <p:nvPr>
            <p:ph type="sldImg"/>
          </p:nvPr>
        </p:nvSpPr>
        <p:spPr>
          <a:ln/>
        </p:spPr>
      </p:sp>
      <p:sp>
        <p:nvSpPr>
          <p:cNvPr id="1012739"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D79DC-EE9F-4536-8AC1-30DA4757A665}" type="slidenum">
              <a:rPr lang="en-US" altLang="en-US"/>
              <a:pPr/>
              <a:t>73</a:t>
            </a:fld>
            <a:endParaRPr lang="en-US" altLang="en-US"/>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86348-9FB6-4525-AEE7-6BF5467B82B3}" type="slidenum">
              <a:rPr lang="en-US" altLang="en-US"/>
              <a:pPr/>
              <a:t>199</a:t>
            </a:fld>
            <a:endParaRPr lang="en-US" altLang="en-US"/>
          </a:p>
        </p:txBody>
      </p:sp>
      <p:sp>
        <p:nvSpPr>
          <p:cNvPr id="1014786" name="Rectangle 2"/>
          <p:cNvSpPr>
            <a:spLocks noGrp="1" noRot="1" noChangeAspect="1" noChangeArrowheads="1" noTextEdit="1"/>
          </p:cNvSpPr>
          <p:nvPr>
            <p:ph type="sldImg"/>
          </p:nvPr>
        </p:nvSpPr>
        <p:spPr>
          <a:ln/>
        </p:spPr>
      </p:sp>
      <p:sp>
        <p:nvSpPr>
          <p:cNvPr id="10147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91AF16-BC1E-47C2-A597-70CD4EBC46DE}" type="slidenum">
              <a:rPr lang="en-US" altLang="en-US"/>
              <a:pPr/>
              <a:t>200</a:t>
            </a:fld>
            <a:endParaRPr lang="en-US" altLang="en-US"/>
          </a:p>
        </p:txBody>
      </p:sp>
      <p:sp>
        <p:nvSpPr>
          <p:cNvPr id="1015810" name="Rectangle 2"/>
          <p:cNvSpPr>
            <a:spLocks noGrp="1" noRot="1" noChangeAspect="1" noChangeArrowheads="1" noTextEdit="1"/>
          </p:cNvSpPr>
          <p:nvPr>
            <p:ph type="sldImg"/>
          </p:nvPr>
        </p:nvSpPr>
        <p:spPr>
          <a:ln/>
        </p:spPr>
      </p:sp>
      <p:sp>
        <p:nvSpPr>
          <p:cNvPr id="10158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04C3A-F568-401E-B037-F939871267AD}" type="slidenum">
              <a:rPr lang="en-US" altLang="en-US"/>
              <a:pPr/>
              <a:t>201</a:t>
            </a:fld>
            <a:endParaRPr lang="en-US" altLang="en-US"/>
          </a:p>
        </p:txBody>
      </p:sp>
      <p:sp>
        <p:nvSpPr>
          <p:cNvPr id="1016834" name="Rectangle 2050"/>
          <p:cNvSpPr>
            <a:spLocks noGrp="1" noRot="1" noChangeAspect="1" noChangeArrowheads="1" noTextEdit="1"/>
          </p:cNvSpPr>
          <p:nvPr>
            <p:ph type="sldImg"/>
          </p:nvPr>
        </p:nvSpPr>
        <p:spPr>
          <a:ln/>
        </p:spPr>
      </p:sp>
      <p:sp>
        <p:nvSpPr>
          <p:cNvPr id="1016835" name="Rectangle 2051"/>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E90664-A6A3-44C8-BA8E-C6ED033D48A5}" type="slidenum">
              <a:rPr lang="en-US" altLang="en-US"/>
              <a:pPr/>
              <a:t>202</a:t>
            </a:fld>
            <a:endParaRPr lang="en-US" altLang="en-US"/>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CEBF1-20F7-4EBF-B123-5433FAE2850D}" type="slidenum">
              <a:rPr lang="en-US" altLang="en-US"/>
              <a:pPr/>
              <a:t>203</a:t>
            </a:fld>
            <a:endParaRPr lang="en-US" altLang="en-US"/>
          </a:p>
        </p:txBody>
      </p:sp>
      <p:sp>
        <p:nvSpPr>
          <p:cNvPr id="1018882" name="Rectangle 2"/>
          <p:cNvSpPr>
            <a:spLocks noGrp="1" noRot="1" noChangeAspect="1" noChangeArrowheads="1" noTextEdit="1"/>
          </p:cNvSpPr>
          <p:nvPr>
            <p:ph type="sldImg"/>
          </p:nvPr>
        </p:nvSpPr>
        <p:spPr>
          <a:ln/>
        </p:spPr>
      </p:sp>
      <p:sp>
        <p:nvSpPr>
          <p:cNvPr id="10188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D977DA-521C-49AC-8A1B-6DC0EA832209}" type="slidenum">
              <a:rPr lang="en-US" altLang="en-US"/>
              <a:pPr/>
              <a:t>204</a:t>
            </a:fld>
            <a:endParaRPr lang="en-US" altLang="en-US"/>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BD83F-4A2D-4DFE-887B-6A6379328A36}" type="slidenum">
              <a:rPr lang="en-US" altLang="en-US"/>
              <a:pPr/>
              <a:t>205</a:t>
            </a:fld>
            <a:endParaRPr lang="en-US" altLang="en-US"/>
          </a:p>
        </p:txBody>
      </p:sp>
      <p:sp>
        <p:nvSpPr>
          <p:cNvPr id="1020930" name="Rectangle 2"/>
          <p:cNvSpPr>
            <a:spLocks noGrp="1" noRot="1" noChangeAspect="1" noChangeArrowheads="1" noTextEdit="1"/>
          </p:cNvSpPr>
          <p:nvPr>
            <p:ph type="sldImg"/>
          </p:nvPr>
        </p:nvSpPr>
        <p:spPr>
          <a:ln/>
        </p:spPr>
      </p:sp>
      <p:sp>
        <p:nvSpPr>
          <p:cNvPr id="10209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B79BC-C4E1-49A6-9C89-8B4D6BA275DC}" type="slidenum">
              <a:rPr lang="en-US" altLang="en-US"/>
              <a:pPr/>
              <a:t>206</a:t>
            </a:fld>
            <a:endParaRPr lang="en-US" altLang="en-US"/>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5C648-E823-47D7-8804-C3228759BBE2}" type="slidenum">
              <a:rPr lang="en-US" altLang="en-US"/>
              <a:pPr/>
              <a:t>207</a:t>
            </a:fld>
            <a:endParaRPr lang="en-US" altLang="en-US"/>
          </a:p>
        </p:txBody>
      </p:sp>
      <p:sp>
        <p:nvSpPr>
          <p:cNvPr id="1022978" name="Rectangle 2"/>
          <p:cNvSpPr>
            <a:spLocks noGrp="1" noRot="1" noChangeAspect="1" noChangeArrowheads="1" noTextEdit="1"/>
          </p:cNvSpPr>
          <p:nvPr>
            <p:ph type="sldImg"/>
          </p:nvPr>
        </p:nvSpPr>
        <p:spPr>
          <a:ln/>
        </p:spPr>
      </p:sp>
      <p:sp>
        <p:nvSpPr>
          <p:cNvPr id="10229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DB00F-695C-4394-90FA-46F0A141F1B4}" type="slidenum">
              <a:rPr lang="en-US" altLang="en-US"/>
              <a:pPr/>
              <a:t>208</a:t>
            </a:fld>
            <a:endParaRPr lang="en-US" alt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FEDE1-E3A3-4224-BED3-490EC09B339F}" type="slidenum">
              <a:rPr lang="en-US" altLang="en-US"/>
              <a:pPr/>
              <a:t>74</a:t>
            </a:fld>
            <a:endParaRPr lang="en-US" alt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3EA06-9480-4B09-AC8A-A71CD4C6A751}" type="slidenum">
              <a:rPr lang="en-US" altLang="en-US"/>
              <a:pPr/>
              <a:t>209</a:t>
            </a:fld>
            <a:endParaRPr lang="en-US" altLang="en-US"/>
          </a:p>
        </p:txBody>
      </p:sp>
      <p:sp>
        <p:nvSpPr>
          <p:cNvPr id="1025026" name="Rectangle 2"/>
          <p:cNvSpPr>
            <a:spLocks noGrp="1" noRot="1" noChangeAspect="1" noChangeArrowheads="1" noTextEdit="1"/>
          </p:cNvSpPr>
          <p:nvPr>
            <p:ph type="sldImg"/>
          </p:nvPr>
        </p:nvSpPr>
        <p:spPr>
          <a:ln/>
        </p:spPr>
      </p:sp>
      <p:sp>
        <p:nvSpPr>
          <p:cNvPr id="1025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60B4C1-7020-4757-8CA3-6A63BC4A8298}" type="slidenum">
              <a:rPr lang="en-US" altLang="en-US"/>
              <a:pPr/>
              <a:t>210</a:t>
            </a:fld>
            <a:endParaRPr lang="en-US" altLang="en-US"/>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8E041A-BBB9-4C86-A84A-6E8F92A353CD}" type="slidenum">
              <a:rPr lang="en-US" altLang="en-US"/>
              <a:pPr/>
              <a:t>211</a:t>
            </a:fld>
            <a:endParaRPr lang="en-US" altLang="en-US"/>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16312-E9CB-47D3-AD00-50F92D472CAD}" type="slidenum">
              <a:rPr lang="en-US" altLang="en-US"/>
              <a:pPr/>
              <a:t>212</a:t>
            </a:fld>
            <a:endParaRPr lang="en-US" altLang="en-US"/>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70AB7-0CCF-438F-B182-475357C23783}" type="slidenum">
              <a:rPr lang="en-US" altLang="en-US"/>
              <a:pPr/>
              <a:t>213</a:t>
            </a:fld>
            <a:endParaRPr lang="en-US" altLang="en-US"/>
          </a:p>
        </p:txBody>
      </p:sp>
      <p:sp>
        <p:nvSpPr>
          <p:cNvPr id="1029122" name="Rectangle 2"/>
          <p:cNvSpPr>
            <a:spLocks noGrp="1" noRot="1" noChangeAspect="1" noChangeArrowheads="1" noTextEdit="1"/>
          </p:cNvSpPr>
          <p:nvPr>
            <p:ph type="sldImg"/>
          </p:nvPr>
        </p:nvSpPr>
        <p:spPr>
          <a:ln/>
        </p:spPr>
      </p:sp>
      <p:sp>
        <p:nvSpPr>
          <p:cNvPr id="1029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E8B2E-D887-4E39-82FC-149E0BEAAA70}" type="slidenum">
              <a:rPr lang="en-US" altLang="en-US"/>
              <a:pPr/>
              <a:t>75</a:t>
            </a:fld>
            <a:endParaRPr lang="en-US" alt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6859C-5DC0-4C6A-AF4D-DE269956B237}" type="slidenum">
              <a:rPr lang="en-US" altLang="en-US"/>
              <a:pPr/>
              <a:t>76</a:t>
            </a:fld>
            <a:endParaRPr lang="en-US" altLang="en-US"/>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CD8748-6904-4DF6-940B-B2174107D317}" type="slidenum">
              <a:rPr lang="en-US" altLang="en-US"/>
              <a:pPr/>
              <a:t>77</a:t>
            </a:fld>
            <a:endParaRPr lang="en-US" altLang="en-US"/>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4AA2A-11DF-40D3-8FE0-1218769655F8}" type="slidenum">
              <a:rPr lang="en-US" altLang="en-US"/>
              <a:pPr/>
              <a:t>78</a:t>
            </a:fld>
            <a:endParaRPr lang="en-US" altLang="en-US"/>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A2716-3B74-41CB-A75B-396344E7FA27}" type="slidenum">
              <a:rPr lang="en-US" altLang="en-US"/>
              <a:pPr/>
              <a:t>79</a:t>
            </a:fld>
            <a:endParaRPr lang="en-US" altLang="en-US"/>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25B031-3C99-4F0B-980F-13050C65676A}" type="slidenum">
              <a:rPr lang="en-US" altLang="en-US"/>
              <a:pPr/>
              <a:t>80</a:t>
            </a:fld>
            <a:endParaRPr lang="en-US" altLang="en-US"/>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7DB42-C732-4FE7-939A-10EA561BC066}" type="slidenum">
              <a:rPr lang="en-US" altLang="en-US"/>
              <a:pPr/>
              <a:t>81</a:t>
            </a:fld>
            <a:endParaRPr lang="en-US" altLang="en-US"/>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71F65-5321-49DD-B419-DACB66EDCC7B}" type="slidenum">
              <a:rPr lang="en-US" altLang="en-US"/>
              <a:pPr/>
              <a:t>82</a:t>
            </a:fld>
            <a:endParaRPr lang="en-US" altLang="en-US"/>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BBD79-0939-421C-AB47-A2C70F295706}" type="slidenum">
              <a:rPr lang="en-US" altLang="en-US"/>
              <a:pPr/>
              <a:t>4</a:t>
            </a:fld>
            <a:endParaRPr lang="en-US" altLang="en-US"/>
          </a:p>
        </p:txBody>
      </p:sp>
      <p:sp>
        <p:nvSpPr>
          <p:cNvPr id="1013762" name="Rectangle 2"/>
          <p:cNvSpPr>
            <a:spLocks noGrp="1" noRot="1" noChangeAspect="1" noChangeArrowheads="1" noTextEdit="1"/>
          </p:cNvSpPr>
          <p:nvPr>
            <p:ph type="sldImg"/>
          </p:nvPr>
        </p:nvSpPr>
        <p:spPr>
          <a:ln/>
        </p:spPr>
      </p:sp>
      <p:sp>
        <p:nvSpPr>
          <p:cNvPr id="10137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0DB042-1D02-4C7F-B947-13BEE085AC0D}" type="slidenum">
              <a:rPr lang="en-US" altLang="en-US"/>
              <a:pPr/>
              <a:t>83</a:t>
            </a:fld>
            <a:endParaRPr lang="en-US" alt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8BCA8-0A62-455E-BBA2-EEB5F99399C2}" type="slidenum">
              <a:rPr lang="en-US" altLang="en-US"/>
              <a:pPr/>
              <a:t>84</a:t>
            </a:fld>
            <a:endParaRPr lang="en-US" altLang="en-US"/>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634B0-D53B-4151-A640-A703064B2F91}" type="slidenum">
              <a:rPr lang="en-US" altLang="en-US"/>
              <a:pPr/>
              <a:t>85</a:t>
            </a:fld>
            <a:endParaRPr lang="en-US" alt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44074-FE19-4AF0-9097-8FE0BF90E547}" type="slidenum">
              <a:rPr lang="en-US" altLang="en-US"/>
              <a:pPr/>
              <a:t>86</a:t>
            </a:fld>
            <a:endParaRPr lang="en-US" alt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C6EC4C-526B-4EB5-9C38-2328B4C210F9}" type="slidenum">
              <a:rPr lang="en-US" altLang="en-US" smtClean="0"/>
              <a:pPr eaLnBrk="1" hangingPunct="1"/>
              <a:t>94</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0B3367-E9E3-4B95-9CAF-6E863B4BAF1F}" type="slidenum">
              <a:rPr lang="en-US" altLang="en-US" smtClean="0"/>
              <a:pPr eaLnBrk="1" hangingPunct="1"/>
              <a:t>95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FB6F66-6D80-426F-A537-928876407225}" type="slidenum">
              <a:rPr lang="en-US" altLang="en-US" smtClean="0"/>
              <a:pPr eaLnBrk="1" hangingPunct="1"/>
              <a:t>96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E4EF35-10E1-49FC-A2D2-7B2A0F046E93}" type="slidenum">
              <a:rPr lang="en-US" altLang="en-US" smtClean="0"/>
              <a:pPr eaLnBrk="1" hangingPunct="1"/>
              <a:t>97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C1A017-21CA-45A8-8930-CE936C8D101D}" type="slidenum">
              <a:rPr lang="en-US" altLang="en-US" smtClean="0"/>
              <a:pPr eaLnBrk="1" hangingPunct="1"/>
              <a:t>98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145EE9-6FA6-434C-AC7A-D845BBBCC4A0}" type="slidenum">
              <a:rPr lang="en-US" altLang="en-US" smtClean="0"/>
              <a:pPr eaLnBrk="1" hangingPunct="1"/>
              <a:t>99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2E2B3-644D-4EA3-8621-A6DE47EECC02}" type="slidenum">
              <a:rPr lang="en-US" altLang="en-US"/>
              <a:pPr/>
              <a:t>66</a:t>
            </a:fld>
            <a:endParaRPr lang="en-US" alt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2D45B9-A66B-462E-B08E-1549D8583A57}" type="slidenum">
              <a:rPr lang="en-US" altLang="en-US" smtClean="0"/>
              <a:pPr eaLnBrk="1" hangingPunct="1"/>
              <a:t>100</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99CB58-D6AC-454D-A00D-C5ED51EA45EA}" type="slidenum">
              <a:rPr lang="en-US" altLang="en-US" smtClean="0"/>
              <a:pPr eaLnBrk="1" hangingPunct="1"/>
              <a:t>101</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494F8F-176C-4148-A8DD-5AEF27E62C0E}" type="slidenum">
              <a:rPr lang="en-US" altLang="en-US" smtClean="0"/>
              <a:pPr eaLnBrk="1" hangingPunct="1"/>
              <a:t>102</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418F0-04BB-4D48-81C1-8DB9BE630313}" type="slidenum">
              <a:rPr lang="en-US" altLang="en-US" smtClean="0"/>
              <a:pPr eaLnBrk="1" hangingPunct="1"/>
              <a:t>103</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E4B4A6-A81A-40F7-9241-27D3BC9A61FA}" type="slidenum">
              <a:rPr lang="en-US" altLang="en-US" smtClean="0"/>
              <a:pPr eaLnBrk="1" hangingPunct="1"/>
              <a:t>104</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D70CA7-E9F9-4EA3-90ED-2A4D5B6E988A}" type="slidenum">
              <a:rPr lang="en-US" altLang="en-US" smtClean="0"/>
              <a:pPr eaLnBrk="1" hangingPunct="1"/>
              <a:t>105</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397E2F-FCB7-4F4B-9466-DCD79D4E6994}" type="slidenum">
              <a:rPr lang="en-US" altLang="en-US" smtClean="0"/>
              <a:pPr eaLnBrk="1" hangingPunct="1"/>
              <a:t>106</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2A6EBA-3196-4EFE-9CC7-B97247FA82B9}" type="slidenum">
              <a:rPr lang="en-US" altLang="en-US" smtClean="0"/>
              <a:pPr eaLnBrk="1" hangingPunct="1"/>
              <a:t>107</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52B9B9-E112-4CC3-A634-91EC6313AE5E}" type="slidenum">
              <a:rPr lang="en-US" altLang="en-US" smtClean="0"/>
              <a:pPr eaLnBrk="1" hangingPunct="1"/>
              <a:t>108</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FE1A26-6352-4E5E-A359-7B2BC0EFEDD9}" type="slidenum">
              <a:rPr lang="en-US" altLang="en-US" smtClean="0"/>
              <a:pPr eaLnBrk="1" hangingPunct="1"/>
              <a:t>109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D82AE-74AD-496E-BAFA-395CBF06CDD0}" type="slidenum">
              <a:rPr lang="en-US" altLang="en-US"/>
              <a:pPr/>
              <a:t>67</a:t>
            </a:fld>
            <a:endParaRPr lang="en-US" altLang="en-US"/>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5EB8B638-70E1-8F43-B45C-E1EE27C5A6E0}" type="slidenum">
              <a:rPr lang="en-US" smtClean="0"/>
              <a:t>132</a:t>
            </a:fld>
            <a:endParaRPr lang="en-US" dirty="0"/>
          </a:p>
        </p:txBody>
      </p:sp>
    </p:spTree>
    <p:extLst>
      <p:ext uri="{BB962C8B-B14F-4D97-AF65-F5344CB8AC3E}">
        <p14:creationId xmlns:p14="http://schemas.microsoft.com/office/powerpoint/2010/main" val="1030161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buoyant plume of smoke rises from a stick of incense. At first the plume is smooth and laminar, but even in quiescent air, tiny perturbations can sneak into the flow, causing the periodic </a:t>
            </a:r>
            <a:r>
              <a:rPr lang="en-US" dirty="0" err="1" smtClean="0"/>
              <a:t>vortical</a:t>
            </a:r>
            <a:r>
              <a:rPr lang="en-US" dirty="0" smtClean="0"/>
              <a:t> whorls seen near the top of the photo. Were the frame even taller, we would see this transitional flow become completely chaotic and turbulent. Despite having known the governing equations for such flow for over 150 years, it remains almost impossible to predict the point where flow will transition for any practical problem, largely because the equations are so sensitive to initial conditions. In fact, some of the fundamental mathematical properties of those equations remain unproven. (Photo credit: M. </a:t>
            </a:r>
            <a:r>
              <a:rPr lang="en-US" dirty="0" err="1" smtClean="0"/>
              <a:t>Rosic</a:t>
            </a:r>
            <a:r>
              <a:rPr lang="en-US" dirty="0" smtClean="0"/>
              <a:t>)</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139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buoyant plume of smoke rises from a stick of incense. At first the plume is smooth and laminar, but even in quiescent air, tiny perturbations can sneak into the flow, causing the periodic </a:t>
            </a:r>
            <a:r>
              <a:rPr lang="en-US" dirty="0" err="1" smtClean="0"/>
              <a:t>vortical</a:t>
            </a:r>
            <a:r>
              <a:rPr lang="en-US" dirty="0" smtClean="0"/>
              <a:t> whorls seen near the top of the photo. Were the frame even taller, we would see this transitional flow become completely chaotic and turbulent. Despite having known the governing equations for such flow for over 150 years, it remains almost impossible to predict the point where flow will transition for any practical problem, largely because the equations are so sensitive to initial conditions. In fact, some of the fundamental mathematical properties of those equations remain unproven. (Photo credit: M. </a:t>
            </a:r>
            <a:r>
              <a:rPr lang="en-US" dirty="0" err="1" smtClean="0"/>
              <a:t>Rosic</a:t>
            </a:r>
            <a:r>
              <a:rPr lang="en-US" dirty="0" smtClean="0"/>
              <a:t>)</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buoyant plume of smoke rises from a stick of incense. At first the plume is smooth and laminar, but even in quiescent air, tiny perturbations can sneak into the flow, causing the periodic </a:t>
            </a:r>
            <a:r>
              <a:rPr lang="en-US" dirty="0" err="1" smtClean="0"/>
              <a:t>vortical</a:t>
            </a:r>
            <a:r>
              <a:rPr lang="en-US" dirty="0" smtClean="0"/>
              <a:t> whorls seen near the top of the photo. Were the frame even taller, we would see this transitional flow become completely chaotic and turbulent. Despite having known the governing equations for such flow for over 150 years, it remains almost impossible to predict the point where flow will transition for any practical problem, largely because the equations are so sensitive to initial conditions. In fact, some of the fundamental mathematical properties of those equations remain unproven. (Photo credit: M. </a:t>
            </a:r>
            <a:r>
              <a:rPr lang="en-US" dirty="0" err="1" smtClean="0"/>
              <a:t>Rosic</a:t>
            </a:r>
            <a:r>
              <a:rPr lang="en-US" dirty="0" smtClean="0"/>
              <a:t>)</a:t>
            </a:r>
          </a:p>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a:cs typeface="Arial"/>
              </a:rPr>
              <a:t>Wake turbulence behind individual wind turbines can be seen in the fog in this aerial photo of the Horns Rev wind farm off the Western coast of Denmark. Data collected from wind farms such as this one provide validation to simulation models.</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EB8B638-70E1-8F43-B45C-E1EE27C5A6E0}" type="slidenum">
              <a:rPr lang="en-US" smtClean="0"/>
              <a:t>146</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Von Karman Vortex Streets in the northern Pacific Photographed from the International Space Station by NASA astronaut Dan Burbank, January 8, 2012</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147</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E45AA-06D8-434D-A553-440489D19E69}" type="slidenum">
              <a:rPr lang="en-US" altLang="en-US"/>
              <a:pPr/>
              <a:t>68</a:t>
            </a:fld>
            <a:endParaRPr lang="en-US" alt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148</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a plastic 1/48-scale model of an F/A-18 aircraft inside the "Water Tunnel" </a:t>
            </a:r>
          </a:p>
          <a:p>
            <a:r>
              <a:rPr lang="en-US" dirty="0" smtClean="0"/>
              <a:t>© Copyright on the images is held by the contributors. Apart from </a:t>
            </a:r>
            <a:r>
              <a:rPr lang="en-US" dirty="0" smtClean="0">
                <a:hlinkClick r:id="rId3"/>
              </a:rPr>
              <a:t>Fair Use</a:t>
            </a:r>
            <a:r>
              <a:rPr lang="en-US" dirty="0" smtClean="0"/>
              <a:t>, permission must be sought for any other purpose.</a:t>
            </a:r>
          </a:p>
          <a:p>
            <a:r>
              <a:rPr lang="en-US" dirty="0" smtClean="0"/>
              <a:t>http://</a:t>
            </a:r>
            <a:r>
              <a:rPr lang="en-US" dirty="0" err="1" smtClean="0"/>
              <a:t>www.nasa.gov</a:t>
            </a:r>
            <a:r>
              <a:rPr lang="en-US" dirty="0" smtClean="0"/>
              <a:t>/centers/</a:t>
            </a:r>
            <a:r>
              <a:rPr lang="en-US" dirty="0" err="1" smtClean="0"/>
              <a:t>armstrong</a:t>
            </a:r>
            <a:r>
              <a:rPr lang="en-US" dirty="0" smtClean="0"/>
              <a:t>/multimedia/</a:t>
            </a:r>
            <a:r>
              <a:rPr lang="en-US" dirty="0" err="1" smtClean="0"/>
              <a:t>imagegallery</a:t>
            </a:r>
            <a:r>
              <a:rPr lang="en-US" dirty="0" smtClean="0"/>
              <a:t>/FVF</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149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http://</a:t>
            </a:r>
            <a:r>
              <a:rPr lang="nl-NL" dirty="0" err="1" smtClean="0"/>
              <a:t>tennisclub.gsfc.nasa.gov</a:t>
            </a:r>
            <a:r>
              <a:rPr lang="nl-NL" dirty="0" smtClean="0"/>
              <a:t>/</a:t>
            </a:r>
            <a:r>
              <a:rPr lang="nl-NL" dirty="0" err="1" smtClean="0"/>
              <a:t>tennis.windtunnelballs.html</a:t>
            </a:r>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BULLET AT MACH 1.5</a:t>
            </a:r>
            <a:r>
              <a:rPr lang="en-US" dirty="0" smtClean="0"/>
              <a:t/>
            </a:r>
            <a:br>
              <a:rPr lang="en-US" dirty="0" smtClean="0"/>
            </a:br>
            <a:r>
              <a:rPr lang="en-US" b="1" dirty="0" smtClean="0">
                <a:hlinkClick r:id="rId3"/>
              </a:rPr>
              <a:t>Andrew Davidhazy</a:t>
            </a:r>
            <a:r>
              <a:rPr lang="en-US" b="1" dirty="0" smtClean="0"/>
              <a:t> </a:t>
            </a:r>
            <a:br>
              <a:rPr lang="en-US" b="1" dirty="0" smtClean="0"/>
            </a:br>
            <a:r>
              <a:rPr lang="en-US" b="1" i="1" dirty="0" smtClean="0"/>
              <a:t>Rochester Institute of Technology</a:t>
            </a:r>
          </a:p>
          <a:p>
            <a:r>
              <a:rPr lang="en-US" dirty="0" smtClean="0"/>
              <a:t>© Copyright on the images is held by the contributors. Apart from </a:t>
            </a:r>
            <a:r>
              <a:rPr lang="en-US" dirty="0" smtClean="0">
                <a:hlinkClick r:id="rId4"/>
              </a:rPr>
              <a:t>Fair Use</a:t>
            </a:r>
            <a:r>
              <a:rPr lang="en-US" dirty="0" smtClean="0"/>
              <a:t>, permission must be sought for any other purpose.</a:t>
            </a:r>
          </a:p>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Any time there is relative motion between a solid and a fluid, a small region near the surface will see a large change in velocity. This region, shown with smoke in the image above, is called the </a:t>
            </a:r>
            <a:r>
              <a:rPr lang="en-US" dirty="0" smtClean="0">
                <a:hlinkClick r:id="rId3"/>
              </a:rPr>
              <a:t>boundary layer</a:t>
            </a:r>
            <a:r>
              <a:rPr lang="en-US" dirty="0" smtClean="0"/>
              <a:t>. Here air flows from right to left over a spinning spheroid. At first, the boundary layer is </a:t>
            </a:r>
            <a:r>
              <a:rPr lang="en-US" dirty="0" smtClean="0">
                <a:hlinkClick r:id="rId4"/>
              </a:rPr>
              <a:t>laminar</a:t>
            </a:r>
            <a:r>
              <a:rPr lang="en-US" dirty="0" smtClean="0"/>
              <a:t>, its flow smooth and orderly. But tiny disturbances get into the boundary layer and one of them begins to grow. This disturbance ultimately causes the evenly spaced </a:t>
            </a:r>
            <a:r>
              <a:rPr lang="en-US" dirty="0" smtClean="0">
                <a:hlinkClick r:id="rId5"/>
              </a:rPr>
              <a:t>vortices</a:t>
            </a:r>
            <a:r>
              <a:rPr lang="en-US" dirty="0" smtClean="0"/>
              <a:t> we see wrapping around the mid-section of the model. These vortices themselves become </a:t>
            </a:r>
            <a:r>
              <a:rPr lang="en-US" dirty="0" smtClean="0">
                <a:hlinkClick r:id="rId6"/>
              </a:rPr>
              <a:t>unstable</a:t>
            </a:r>
            <a:r>
              <a:rPr lang="en-US" dirty="0" smtClean="0"/>
              <a:t> a short distance later, growing wavy before breaking down into complete </a:t>
            </a:r>
            <a:r>
              <a:rPr lang="en-US" dirty="0" smtClean="0">
                <a:hlinkClick r:id="rId7"/>
              </a:rPr>
              <a:t>turbulence</a:t>
            </a:r>
            <a:r>
              <a:rPr lang="en-US" dirty="0" smtClean="0"/>
              <a:t>. (Photo credit: Y. </a:t>
            </a:r>
            <a:r>
              <a:rPr lang="en-US" dirty="0" err="1" smtClean="0"/>
              <a:t>Kohama</a:t>
            </a:r>
            <a:r>
              <a:rPr lang="en-US" dirty="0" smtClean="0"/>
              <a:t>)</a:t>
            </a:r>
          </a:p>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Flow around an airfoil with a leading-edge slat is visualized above. At this Reynolds number, alternating periodic vortices are shed in its wake. Understanding how multi-element airfoils and control surfaces affect local flow is important in controlling aircraft aerodynamics. When multiple instabilities interact—like those in the wing’s boundary layer interacting with the wake’s—it can generate disturbances that are problematic in flight. Being able to predict and avoid such behavior is important for safe aircraft. (Photo credit: S. </a:t>
            </a:r>
            <a:r>
              <a:rPr lang="en-US" dirty="0" err="1" smtClean="0"/>
              <a:t>Makiya</a:t>
            </a:r>
            <a:r>
              <a:rPr lang="en-US" dirty="0" smtClean="0"/>
              <a:t> et al.)</a:t>
            </a:r>
          </a:p>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156</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157</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9800B-E97A-4E1C-988D-C424E7C427C8}" type="slidenum">
              <a:rPr lang="en-US" altLang="en-US"/>
              <a:pPr/>
              <a:t>69</a:t>
            </a:fld>
            <a:endParaRPr lang="en-US" alt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158</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159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166</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167</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703027-2FDC-42C2-B444-C7D4D4C0C24F}" type="slidenum">
              <a:rPr lang="en-US" altLang="en-US"/>
              <a:pPr/>
              <a:t>70</a:t>
            </a:fld>
            <a:endParaRPr lang="en-US" alt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168</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169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176</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177</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44AF6F-E870-4369-93D2-04BBF61B33CA}" type="slidenum">
              <a:rPr lang="en-US" altLang="en-US"/>
              <a:pPr/>
              <a:t>71</a:t>
            </a:fld>
            <a:endParaRPr lang="en-US" altLang="en-US"/>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178</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179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186</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187</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B8D29-CCDB-45A3-8B32-9E1FBE7324B0}" type="slidenum">
              <a:rPr lang="en-US" altLang="en-US"/>
              <a:pPr/>
              <a:t>72</a:t>
            </a:fld>
            <a:endParaRPr lang="en-US" altLang="en-US"/>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p:txBody>
          <a:bodyPr/>
          <a:lstStyle/>
          <a:p>
            <a:endParaRPr lang="it-IT"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188</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189</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190</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191</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192</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193</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194</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B8B638-70E1-8F43-B45C-E1EE27C5A6E0}" type="slidenum">
              <a:rPr lang="en-US" smtClean="0"/>
              <a:t>195</a:t>
            </a:fld>
            <a:endParaRPr lang="en-US"/>
          </a:p>
        </p:txBody>
      </p:sp>
    </p:spTree>
    <p:extLst>
      <p:ext uri="{BB962C8B-B14F-4D97-AF65-F5344CB8AC3E}">
        <p14:creationId xmlns:p14="http://schemas.microsoft.com/office/powerpoint/2010/main" val="1406346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2D9AE-BAE8-42B8-80E3-BF8EB81C9C98}" type="slidenum">
              <a:rPr lang="en-US" altLang="en-US"/>
              <a:pPr/>
              <a:t>197</a:t>
            </a:fld>
            <a:endParaRPr lang="en-US" altLang="en-US"/>
          </a:p>
        </p:txBody>
      </p:sp>
      <p:sp>
        <p:nvSpPr>
          <p:cNvPr id="1007618" name="Rectangle 1026"/>
          <p:cNvSpPr>
            <a:spLocks noGrp="1" noRot="1" noChangeAspect="1" noChangeArrowheads="1" noTextEdit="1"/>
          </p:cNvSpPr>
          <p:nvPr>
            <p:ph type="sldImg"/>
          </p:nvPr>
        </p:nvSpPr>
        <p:spPr>
          <a:ln/>
        </p:spPr>
      </p:sp>
      <p:sp>
        <p:nvSpPr>
          <p:cNvPr id="1007619"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97270-5E10-4130-8F16-44D1D7CFDE56}" type="slidenum">
              <a:rPr lang="en-US" altLang="en-US"/>
              <a:pPr/>
              <a:t>198</a:t>
            </a:fld>
            <a:endParaRPr lang="en-US" altLang="en-US"/>
          </a:p>
        </p:txBody>
      </p:sp>
      <p:sp>
        <p:nvSpPr>
          <p:cNvPr id="1008642" name="Rectangle 2"/>
          <p:cNvSpPr>
            <a:spLocks noGrp="1" noRot="1" noChangeAspect="1" noChangeArrowheads="1" noTextEdit="1"/>
          </p:cNvSpPr>
          <p:nvPr>
            <p:ph type="sldImg"/>
          </p:nvPr>
        </p:nvSpPr>
        <p:spPr>
          <a:ln/>
        </p:spPr>
      </p:sp>
      <p:sp>
        <p:nvSpPr>
          <p:cNvPr id="1008643"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67131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274711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2082325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295400"/>
            <a:ext cx="4038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786188"/>
            <a:ext cx="4038600" cy="23399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01373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648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1478748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olo, contenuto 2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contenuto 2"/>
          <p:cNvSpPr>
            <a:spLocks noGrp="1"/>
          </p:cNvSpPr>
          <p:nvPr>
            <p:ph sz="quarter" idx="1"/>
          </p:nvPr>
        </p:nvSpPr>
        <p:spPr>
          <a:xfrm>
            <a:off x="457200" y="1295400"/>
            <a:ext cx="4038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57200" y="3786188"/>
            <a:ext cx="4038600" cy="23399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half" idx="3"/>
          </p:nvPr>
        </p:nvSpPr>
        <p:spPr>
          <a:xfrm>
            <a:off x="4648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88627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2954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336040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295400"/>
            <a:ext cx="8229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57200" y="3786188"/>
            <a:ext cx="8229600" cy="23399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764642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295400"/>
            <a:ext cx="8229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3786188"/>
            <a:ext cx="8229600" cy="23399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436459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olo e contenuto sopra tes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contenuto 2"/>
          <p:cNvSpPr>
            <a:spLocks noGrp="1"/>
          </p:cNvSpPr>
          <p:nvPr>
            <p:ph sz="quarter" idx="1"/>
          </p:nvPr>
        </p:nvSpPr>
        <p:spPr>
          <a:xfrm>
            <a:off x="457200" y="1295400"/>
            <a:ext cx="4038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295400"/>
            <a:ext cx="4038600" cy="23383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half" idx="3"/>
          </p:nvPr>
        </p:nvSpPr>
        <p:spPr>
          <a:xfrm>
            <a:off x="457200" y="3786188"/>
            <a:ext cx="8229600" cy="23399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775156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792163"/>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381000" y="1282700"/>
            <a:ext cx="4038600" cy="48307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lipArt 3"/>
          <p:cNvSpPr>
            <a:spLocks noGrp="1"/>
          </p:cNvSpPr>
          <p:nvPr>
            <p:ph type="clipArt" sz="half" idx="2"/>
          </p:nvPr>
        </p:nvSpPr>
        <p:spPr>
          <a:xfrm>
            <a:off x="4572000" y="1282700"/>
            <a:ext cx="4038600" cy="4830763"/>
          </a:xfrm>
        </p:spPr>
        <p:txBody>
          <a:bodyPr/>
          <a:lstStyle/>
          <a:p>
            <a:endParaRPr lang="en-US"/>
          </a:p>
        </p:txBody>
      </p:sp>
    </p:spTree>
    <p:extLst>
      <p:ext uri="{BB962C8B-B14F-4D97-AF65-F5344CB8AC3E}">
        <p14:creationId xmlns:p14="http://schemas.microsoft.com/office/powerpoint/2010/main" val="127038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36587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19896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339141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415405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257090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99631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377635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49EC9553-2E85-C04B-86BA-506C32CAA792}" type="datetimeFigureOut">
              <a:rPr lang="en-US" smtClean="0"/>
              <a:t>2/25/2015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558B7-712D-AC42-AD06-A806B7CC2C19}" type="slidenum">
              <a:rPr lang="en-US" smtClean="0"/>
              <a:t>‹N›</a:t>
            </a:fld>
            <a:endParaRPr lang="en-US" dirty="0"/>
          </a:p>
        </p:txBody>
      </p:sp>
    </p:spTree>
    <p:extLst>
      <p:ext uri="{BB962C8B-B14F-4D97-AF65-F5344CB8AC3E}">
        <p14:creationId xmlns:p14="http://schemas.microsoft.com/office/powerpoint/2010/main" val="385776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C9553-2E85-C04B-86BA-506C32CAA792}" type="datetimeFigureOut">
              <a:rPr lang="en-US" smtClean="0"/>
              <a:t>2/25/2015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558B7-712D-AC42-AD06-A806B7CC2C19}" type="slidenum">
              <a:rPr lang="en-US" smtClean="0"/>
              <a:t>‹N›</a:t>
            </a:fld>
            <a:endParaRPr lang="en-US" dirty="0"/>
          </a:p>
        </p:txBody>
      </p:sp>
    </p:spTree>
    <p:extLst>
      <p:ext uri="{BB962C8B-B14F-4D97-AF65-F5344CB8AC3E}">
        <p14:creationId xmlns:p14="http://schemas.microsoft.com/office/powerpoint/2010/main" val="1168062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6.wmf"/><Relationship Id="rId4" Type="http://schemas.openxmlformats.org/officeDocument/2006/relationships/image" Target="../media/image165.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68.wmf"/><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oleObject" Target="../embeddings/oleObject47.bin"/><Relationship Id="rId5" Type="http://schemas.openxmlformats.org/officeDocument/2006/relationships/image" Target="../media/image167.wmf"/><Relationship Id="rId4" Type="http://schemas.openxmlformats.org/officeDocument/2006/relationships/oleObject" Target="../embeddings/oleObject46.bin"/></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image" Target="../media/image169.wmf"/><Relationship Id="rId4" Type="http://schemas.openxmlformats.org/officeDocument/2006/relationships/oleObject" Target="../embeddings/oleObject48.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71.wmf"/><Relationship Id="rId2" Type="http://schemas.openxmlformats.org/officeDocument/2006/relationships/slideLayout" Target="../slideLayouts/slideLayout12.xml"/><Relationship Id="rId1" Type="http://schemas.openxmlformats.org/officeDocument/2006/relationships/vmlDrawing" Target="../drawings/vmlDrawing22.vml"/><Relationship Id="rId6" Type="http://schemas.openxmlformats.org/officeDocument/2006/relationships/oleObject" Target="../embeddings/oleObject50.bin"/><Relationship Id="rId5" Type="http://schemas.openxmlformats.org/officeDocument/2006/relationships/image" Target="../media/image170.wmf"/><Relationship Id="rId4" Type="http://schemas.openxmlformats.org/officeDocument/2006/relationships/oleObject" Target="../embeddings/oleObject49.bin"/></Relationships>
</file>

<file path=ppt/slides/_rels/slide106.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07.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1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4.xml"/><Relationship Id="rId5" Type="http://schemas.openxmlformats.org/officeDocument/2006/relationships/image" Target="../media/image191.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4.xml"/><Relationship Id="rId5" Type="http://schemas.openxmlformats.org/officeDocument/2006/relationships/image" Target="../media/image195.png"/><Relationship Id="rId4" Type="http://schemas.openxmlformats.org/officeDocument/2006/relationships/image" Target="../media/image194.png"/></Relationships>
</file>

<file path=ppt/slides/_rels/slide12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14.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203.png"/></Relationships>
</file>

<file path=ppt/slides/_rels/slide12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125.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211.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2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1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3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13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248.jpg"/><Relationship Id="rId4" Type="http://schemas.openxmlformats.org/officeDocument/2006/relationships/image" Target="../media/image247.jp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257.emf"/><Relationship Id="rId4" Type="http://schemas.openxmlformats.org/officeDocument/2006/relationships/image" Target="../media/image256.emf"/></Relationships>
</file>

<file path=ppt/slides/_rels/slide157.xml.rels><?xml version="1.0" encoding="UTF-8" standalone="yes"?>
<Relationships xmlns="http://schemas.openxmlformats.org/package/2006/relationships"><Relationship Id="rId8" Type="http://schemas.openxmlformats.org/officeDocument/2006/relationships/image" Target="../media/image263.emf"/><Relationship Id="rId3" Type="http://schemas.openxmlformats.org/officeDocument/2006/relationships/image" Target="../media/image258.emf"/><Relationship Id="rId7" Type="http://schemas.openxmlformats.org/officeDocument/2006/relationships/image" Target="../media/image262.emf"/><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61.emf"/><Relationship Id="rId5" Type="http://schemas.openxmlformats.org/officeDocument/2006/relationships/image" Target="../media/image260.emf"/><Relationship Id="rId4" Type="http://schemas.openxmlformats.org/officeDocument/2006/relationships/image" Target="../media/image259.emf"/></Relationships>
</file>

<file path=ppt/slides/_rels/slide158.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266.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68.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70.emf"/></Relationships>
</file>

<file path=ppt/slides/_rels/slide16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65.emf"/><Relationship Id="rId5" Type="http://schemas.openxmlformats.org/officeDocument/2006/relationships/image" Target="../media/image264.emf"/><Relationship Id="rId4" Type="http://schemas.openxmlformats.org/officeDocument/2006/relationships/image" Target="../media/image273.em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69.emf"/></Relationships>
</file>

<file path=ppt/slides/_rels/slide169.xml.rels><?xml version="1.0" encoding="UTF-8" standalone="yes"?>
<Relationships xmlns="http://schemas.openxmlformats.org/package/2006/relationships"><Relationship Id="rId3" Type="http://schemas.openxmlformats.org/officeDocument/2006/relationships/image" Target="../media/image269.emf"/><Relationship Id="rId7" Type="http://schemas.openxmlformats.org/officeDocument/2006/relationships/image" Target="../media/image278.emf"/><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77.emf"/><Relationship Id="rId5" Type="http://schemas.openxmlformats.org/officeDocument/2006/relationships/image" Target="../media/image276.emf"/><Relationship Id="rId4" Type="http://schemas.openxmlformats.org/officeDocument/2006/relationships/image" Target="../media/image275.em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70.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269.emf"/><Relationship Id="rId4" Type="http://schemas.openxmlformats.org/officeDocument/2006/relationships/image" Target="../media/image280.emf"/></Relationships>
</file>

<file path=ppt/slides/_rels/slide171.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283.emf"/><Relationship Id="rId5" Type="http://schemas.openxmlformats.org/officeDocument/2006/relationships/image" Target="../media/image280.emf"/><Relationship Id="rId4" Type="http://schemas.openxmlformats.org/officeDocument/2006/relationships/image" Target="../media/image282.emf"/></Relationships>
</file>

<file path=ppt/slides/_rels/slide172.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269.emf"/></Relationships>
</file>

<file path=ppt/slides/_rels/slide173.xml.rels><?xml version="1.0" encoding="UTF-8" standalone="yes"?>
<Relationships xmlns="http://schemas.openxmlformats.org/package/2006/relationships"><Relationship Id="rId8" Type="http://schemas.openxmlformats.org/officeDocument/2006/relationships/image" Target="../media/image269.emf"/><Relationship Id="rId3" Type="http://schemas.openxmlformats.org/officeDocument/2006/relationships/image" Target="../media/image285.emf"/><Relationship Id="rId7" Type="http://schemas.openxmlformats.org/officeDocument/2006/relationships/image" Target="../media/image276.emf"/><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288.emf"/><Relationship Id="rId5" Type="http://schemas.openxmlformats.org/officeDocument/2006/relationships/image" Target="../media/image287.emf"/><Relationship Id="rId4" Type="http://schemas.openxmlformats.org/officeDocument/2006/relationships/image" Target="../media/image286.emf"/><Relationship Id="rId9" Type="http://schemas.openxmlformats.org/officeDocument/2006/relationships/image" Target="../media/image277.emf"/></Relationships>
</file>

<file path=ppt/slides/_rels/slide174.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290.emf"/><Relationship Id="rId4" Type="http://schemas.openxmlformats.org/officeDocument/2006/relationships/image" Target="../media/image289.emf"/></Relationships>
</file>

<file path=ppt/slides/_rels/slide17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269.emf"/></Relationships>
</file>

<file path=ppt/slides/_rels/slide176.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94.emf"/><Relationship Id="rId5" Type="http://schemas.openxmlformats.org/officeDocument/2006/relationships/image" Target="../media/image293.emf"/><Relationship Id="rId4" Type="http://schemas.openxmlformats.org/officeDocument/2006/relationships/image" Target="../media/image292.emf"/></Relationships>
</file>

<file path=ppt/slides/_rels/slide177.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296.emf"/></Relationships>
</file>

<file path=ppt/slides/_rels/slide178.xml.rels><?xml version="1.0" encoding="UTF-8" standalone="yes"?>
<Relationships xmlns="http://schemas.openxmlformats.org/package/2006/relationships"><Relationship Id="rId8" Type="http://schemas.openxmlformats.org/officeDocument/2006/relationships/image" Target="../media/image301.emf"/><Relationship Id="rId3" Type="http://schemas.openxmlformats.org/officeDocument/2006/relationships/image" Target="../media/image296.emf"/><Relationship Id="rId7" Type="http://schemas.openxmlformats.org/officeDocument/2006/relationships/image" Target="../media/image300.emf"/><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99.emf"/><Relationship Id="rId5" Type="http://schemas.openxmlformats.org/officeDocument/2006/relationships/image" Target="../media/image298.emf"/><Relationship Id="rId4" Type="http://schemas.openxmlformats.org/officeDocument/2006/relationships/image" Target="../media/image297.emf"/><Relationship Id="rId9" Type="http://schemas.openxmlformats.org/officeDocument/2006/relationships/image" Target="../media/image264.emf"/></Relationships>
</file>

<file path=ppt/slides/_rels/slide179.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98.emf"/></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8" Type="http://schemas.openxmlformats.org/officeDocument/2006/relationships/image" Target="../media/image306.emf"/><Relationship Id="rId3" Type="http://schemas.openxmlformats.org/officeDocument/2006/relationships/image" Target="../media/image302.emf"/><Relationship Id="rId7" Type="http://schemas.openxmlformats.org/officeDocument/2006/relationships/image" Target="../media/image305.emf"/><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304.emf"/><Relationship Id="rId5" Type="http://schemas.openxmlformats.org/officeDocument/2006/relationships/image" Target="../media/image297.emf"/><Relationship Id="rId4" Type="http://schemas.openxmlformats.org/officeDocument/2006/relationships/image" Target="../media/image303.emf"/><Relationship Id="rId9" Type="http://schemas.openxmlformats.org/officeDocument/2006/relationships/image" Target="../media/image298.emf"/></Relationships>
</file>

<file path=ppt/slides/_rels/slide181.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308.emf"/><Relationship Id="rId5" Type="http://schemas.openxmlformats.org/officeDocument/2006/relationships/image" Target="../media/image270.emf"/><Relationship Id="rId4" Type="http://schemas.openxmlformats.org/officeDocument/2006/relationships/image" Target="../media/image298.emf"/></Relationships>
</file>

<file path=ppt/slides/_rels/slide183.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185.xml.rels><?xml version="1.0" encoding="UTF-8" standalone="yes"?>
<Relationships xmlns="http://schemas.openxmlformats.org/package/2006/relationships"><Relationship Id="rId3" Type="http://schemas.openxmlformats.org/officeDocument/2006/relationships/image" Target="../media/image312.gif"/><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18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314.png"/></Relationships>
</file>

<file path=ppt/slides/_rels/slide18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316.em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31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322.gif"/><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194.xml.rels><?xml version="1.0" encoding="UTF-8" standalone="yes"?>
<Relationships xmlns="http://schemas.openxmlformats.org/package/2006/relationships"><Relationship Id="rId3" Type="http://schemas.openxmlformats.org/officeDocument/2006/relationships/image" Target="../media/image323.gif"/><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195.xml.rels><?xml version="1.0" encoding="UTF-8" standalone="yes"?>
<Relationships xmlns="http://schemas.openxmlformats.org/package/2006/relationships"><Relationship Id="rId3" Type="http://schemas.openxmlformats.org/officeDocument/2006/relationships/image" Target="../media/image324.gif"/><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326.jpeg"/></Relationships>
</file>

<file path=ppt/slides/_rels/slide2.xml.rels><?xml version="1.0" encoding="UTF-8" standalone="yes"?>
<Relationships xmlns="http://schemas.openxmlformats.org/package/2006/relationships"><Relationship Id="rId3" Type="http://schemas.openxmlformats.org/officeDocument/2006/relationships/hyperlink" Target="mailto:joel.guerrero@unige.it" TargetMode="External"/><Relationship Id="rId2" Type="http://schemas.openxmlformats.org/officeDocument/2006/relationships/hyperlink" Target="http://www.dicca.unige.it/bottaro" TargetMode="Externa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hyperlink" Target="mailto:guerrero@wolfdynamic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01.xml"/><Relationship Id="rId1" Type="http://schemas.openxmlformats.org/officeDocument/2006/relationships/slideLayout" Target="../slideLayouts/slideLayout18.xml"/><Relationship Id="rId5" Type="http://schemas.openxmlformats.org/officeDocument/2006/relationships/image" Target="../media/image329.png"/><Relationship Id="rId4" Type="http://schemas.openxmlformats.org/officeDocument/2006/relationships/image" Target="../media/image328.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5.xml"/><Relationship Id="rId1" Type="http://schemas.openxmlformats.org/officeDocument/2006/relationships/vmlDrawing" Target="../drawings/vmlDrawing23.vml"/><Relationship Id="rId5" Type="http://schemas.openxmlformats.org/officeDocument/2006/relationships/image" Target="../media/image330.wmf"/><Relationship Id="rId4" Type="http://schemas.openxmlformats.org/officeDocument/2006/relationships/oleObject" Target="../embeddings/oleObject51.bin"/></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333.jpeg"/><Relationship Id="rId4" Type="http://schemas.openxmlformats.org/officeDocument/2006/relationships/image" Target="../media/image332.jpeg"/></Relationships>
</file>

<file path=ppt/slides/_rels/slide20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337.jpeg"/><Relationship Id="rId5" Type="http://schemas.openxmlformats.org/officeDocument/2006/relationships/image" Target="../media/image336.png"/><Relationship Id="rId4" Type="http://schemas.openxmlformats.org/officeDocument/2006/relationships/image" Target="../media/image335.png"/></Relationships>
</file>

<file path=ppt/slides/_rels/slide206.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9.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341.wmf"/><Relationship Id="rId4" Type="http://schemas.openxmlformats.org/officeDocument/2006/relationships/oleObject" Target="../embeddings/oleObject52.bin"/></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4.bin"/><Relationship Id="rId4" Type="http://schemas.openxmlformats.org/officeDocument/2006/relationships/image" Target="../media/image44.wm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50.jpeg"/><Relationship Id="rId4" Type="http://schemas.openxmlformats.org/officeDocument/2006/relationships/image" Target="../media/image49.wmf"/></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55.wmf"/><Relationship Id="rId5" Type="http://schemas.openxmlformats.org/officeDocument/2006/relationships/oleObject" Target="../embeddings/oleObject8.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59.wmf"/><Relationship Id="rId5" Type="http://schemas.openxmlformats.org/officeDocument/2006/relationships/oleObject" Target="../embeddings/oleObject12.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14.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63.wmf"/><Relationship Id="rId5" Type="http://schemas.openxmlformats.org/officeDocument/2006/relationships/oleObject" Target="../embeddings/oleObject16.bin"/><Relationship Id="rId4" Type="http://schemas.openxmlformats.org/officeDocument/2006/relationships/image" Target="../media/image62.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5.xml"/><Relationship Id="rId1" Type="http://schemas.openxmlformats.org/officeDocument/2006/relationships/vmlDrawing" Target="../drawings/vmlDrawing7.vml"/><Relationship Id="rId4" Type="http://schemas.openxmlformats.org/officeDocument/2006/relationships/image" Target="../media/image65.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70.jpeg"/><Relationship Id="rId7" Type="http://schemas.openxmlformats.org/officeDocument/2006/relationships/oleObject" Target="../embeddings/oleObject20.bin"/><Relationship Id="rId12" Type="http://schemas.openxmlformats.org/officeDocument/2006/relationships/image" Target="../media/image69.wmf"/><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66.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68.wmf"/><Relationship Id="rId4" Type="http://schemas.openxmlformats.org/officeDocument/2006/relationships/image" Target="../media/image71.jpeg"/><Relationship Id="rId9" Type="http://schemas.openxmlformats.org/officeDocument/2006/relationships/oleObject" Target="../embeddings/oleObject21.bin"/></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5.wmf"/><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74.wmf"/><Relationship Id="rId4" Type="http://schemas.openxmlformats.org/officeDocument/2006/relationships/oleObject" Target="../embeddings/oleObject23.bin"/></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82.wmf"/><Relationship Id="rId5" Type="http://schemas.openxmlformats.org/officeDocument/2006/relationships/oleObject" Target="../embeddings/oleObject26.bin"/><Relationship Id="rId4" Type="http://schemas.openxmlformats.org/officeDocument/2006/relationships/image" Target="../media/image81.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84.wmf"/><Relationship Id="rId5" Type="http://schemas.openxmlformats.org/officeDocument/2006/relationships/oleObject" Target="../embeddings/oleObject28.bin"/><Relationship Id="rId4" Type="http://schemas.openxmlformats.org/officeDocument/2006/relationships/image" Target="../media/image83.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5.xml"/><Relationship Id="rId1" Type="http://schemas.openxmlformats.org/officeDocument/2006/relationships/vmlDrawing" Target="../drawings/vmlDrawing12.vml"/><Relationship Id="rId4" Type="http://schemas.openxmlformats.org/officeDocument/2006/relationships/image" Target="../media/image85.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5.xml"/><Relationship Id="rId1" Type="http://schemas.openxmlformats.org/officeDocument/2006/relationships/vmlDrawing" Target="../drawings/vmlDrawing13.vml"/><Relationship Id="rId4" Type="http://schemas.openxmlformats.org/officeDocument/2006/relationships/image" Target="../media/image86.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89.wmf"/><Relationship Id="rId5" Type="http://schemas.openxmlformats.org/officeDocument/2006/relationships/oleObject" Target="../embeddings/oleObject32.bin"/><Relationship Id="rId10" Type="http://schemas.openxmlformats.org/officeDocument/2006/relationships/image" Target="../media/image91.wmf"/><Relationship Id="rId4" Type="http://schemas.openxmlformats.org/officeDocument/2006/relationships/image" Target="../media/image88.wmf"/><Relationship Id="rId9" Type="http://schemas.openxmlformats.org/officeDocument/2006/relationships/oleObject" Target="../embeddings/oleObject34.bin"/></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4.wmf"/><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image" Target="../media/image93.wmf"/><Relationship Id="rId4" Type="http://schemas.openxmlformats.org/officeDocument/2006/relationships/oleObject" Target="../embeddings/oleObject35.bin"/></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7.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oleObject" Target="../embeddings/oleObject42.bin"/><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10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98.wmf"/><Relationship Id="rId11" Type="http://schemas.openxmlformats.org/officeDocument/2006/relationships/oleObject" Target="../embeddings/oleObject41.bin"/><Relationship Id="rId5" Type="http://schemas.openxmlformats.org/officeDocument/2006/relationships/oleObject" Target="../embeddings/oleObject38.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40.bin"/><Relationship Id="rId14" Type="http://schemas.openxmlformats.org/officeDocument/2006/relationships/image" Target="../media/image102.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98.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03.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50.png"/><Relationship Id="rId4" Type="http://schemas.openxmlformats.org/officeDocument/2006/relationships/image" Target="../media/image149.png"/></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60.wmf"/></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9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8039" y="737181"/>
            <a:ext cx="8611956" cy="2135544"/>
          </a:xfrm>
          <a:prstGeom prst="roundRect">
            <a:avLst>
              <a:gd name="adj" fmla="val 11564"/>
            </a:avLst>
          </a:prstGeom>
          <a:solidFill>
            <a:srgbClr val="2952B4"/>
          </a:solidFill>
          <a:effectLst>
            <a:outerShdw blurRad="40005" dist="127000" dir="18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48039" y="1088611"/>
            <a:ext cx="8611956" cy="584776"/>
          </a:xfrm>
          <a:prstGeom prst="rect">
            <a:avLst/>
          </a:prstGeom>
          <a:noFill/>
        </p:spPr>
        <p:txBody>
          <a:bodyPr wrap="square" rtlCol="0">
            <a:spAutoFit/>
          </a:bodyPr>
          <a:lstStyle/>
          <a:p>
            <a:pPr algn="ctr"/>
            <a:r>
              <a:rPr lang="it-IT" sz="3200" b="1" dirty="0" smtClean="0">
                <a:solidFill>
                  <a:schemeClr val="bg1"/>
                </a:solidFill>
                <a:latin typeface="Arial"/>
                <a:cs typeface="Arial"/>
              </a:rPr>
              <a:t>A crash </a:t>
            </a:r>
            <a:r>
              <a:rPr lang="it-IT" sz="3200" b="1" dirty="0" err="1" smtClean="0">
                <a:solidFill>
                  <a:schemeClr val="bg1"/>
                </a:solidFill>
                <a:latin typeface="Arial"/>
                <a:cs typeface="Arial"/>
              </a:rPr>
              <a:t>course</a:t>
            </a:r>
            <a:r>
              <a:rPr lang="it-IT" sz="3200" b="1" dirty="0" smtClean="0">
                <a:solidFill>
                  <a:schemeClr val="bg1"/>
                </a:solidFill>
                <a:latin typeface="Arial"/>
                <a:cs typeface="Arial"/>
              </a:rPr>
              <a:t> in </a:t>
            </a:r>
            <a:r>
              <a:rPr lang="it-IT" sz="3200" b="1" dirty="0" err="1" smtClean="0">
                <a:solidFill>
                  <a:schemeClr val="bg1"/>
                </a:solidFill>
                <a:latin typeface="Arial"/>
                <a:cs typeface="Arial"/>
              </a:rPr>
              <a:t>fluid</a:t>
            </a:r>
            <a:r>
              <a:rPr lang="it-IT" sz="3200" b="1" dirty="0" smtClean="0">
                <a:solidFill>
                  <a:schemeClr val="bg1"/>
                </a:solidFill>
                <a:latin typeface="Arial"/>
                <a:cs typeface="Arial"/>
              </a:rPr>
              <a:t> </a:t>
            </a:r>
            <a:r>
              <a:rPr lang="it-IT" sz="3200" b="1" dirty="0" err="1" smtClean="0">
                <a:solidFill>
                  <a:schemeClr val="bg1"/>
                </a:solidFill>
                <a:latin typeface="Arial"/>
                <a:cs typeface="Arial"/>
              </a:rPr>
              <a:t>mechanics</a:t>
            </a:r>
            <a:endParaRPr lang="en-US" sz="3200" b="1" dirty="0">
              <a:solidFill>
                <a:schemeClr val="bg1"/>
              </a:solidFill>
              <a:latin typeface="Arial"/>
              <a:cs typeface="Arial"/>
            </a:endParaRPr>
          </a:p>
        </p:txBody>
      </p:sp>
      <p:pic>
        <p:nvPicPr>
          <p:cNvPr id="9" name="Picture 8" descr="225px-Flag_of_Italy.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39" y="5567627"/>
            <a:ext cx="1250273" cy="833515"/>
          </a:xfrm>
          <a:prstGeom prst="rect">
            <a:avLst/>
          </a:prstGeom>
        </p:spPr>
      </p:pic>
      <p:sp>
        <p:nvSpPr>
          <p:cNvPr id="16" name="Rectangle 15"/>
          <p:cNvSpPr/>
          <p:nvPr/>
        </p:nvSpPr>
        <p:spPr>
          <a:xfrm>
            <a:off x="0" y="5086850"/>
            <a:ext cx="9144000" cy="70800"/>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137" y="5529830"/>
            <a:ext cx="1574584" cy="871312"/>
          </a:xfrm>
          <a:prstGeom prst="rect">
            <a:avLst/>
          </a:prstGeom>
        </p:spPr>
      </p:pic>
      <p:pic>
        <p:nvPicPr>
          <p:cNvPr id="13" name="Picture 12" descr="logo_spinoff_unige_color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926" y="5526331"/>
            <a:ext cx="1212138" cy="833515"/>
          </a:xfrm>
          <a:prstGeom prst="rect">
            <a:avLst/>
          </a:prstGeom>
        </p:spPr>
      </p:pic>
      <p:sp>
        <p:nvSpPr>
          <p:cNvPr id="12" name="TextBox 11"/>
          <p:cNvSpPr txBox="1"/>
          <p:nvPr/>
        </p:nvSpPr>
        <p:spPr>
          <a:xfrm>
            <a:off x="0" y="3430067"/>
            <a:ext cx="9144000" cy="964367"/>
          </a:xfrm>
          <a:prstGeom prst="rect">
            <a:avLst/>
          </a:prstGeom>
          <a:noFill/>
        </p:spPr>
        <p:txBody>
          <a:bodyPr wrap="square" rtlCol="0">
            <a:spAutoFit/>
          </a:bodyPr>
          <a:lstStyle/>
          <a:p>
            <a:pPr algn="ctr">
              <a:spcBef>
                <a:spcPts val="400"/>
              </a:spcBef>
              <a:spcAft>
                <a:spcPts val="400"/>
              </a:spcAft>
            </a:pPr>
            <a:r>
              <a:rPr lang="en-US" sz="3200" b="1" dirty="0" smtClean="0">
                <a:latin typeface="Arial"/>
                <a:cs typeface="Arial"/>
              </a:rPr>
              <a:t>University of Genoa, DICCA</a:t>
            </a:r>
          </a:p>
          <a:p>
            <a:pPr algn="ctr">
              <a:spcBef>
                <a:spcPts val="400"/>
              </a:spcBef>
              <a:spcAft>
                <a:spcPts val="400"/>
              </a:spcAft>
            </a:pPr>
            <a:r>
              <a:rPr lang="en-US" b="1" dirty="0" smtClean="0">
                <a:latin typeface="Arial"/>
                <a:cs typeface="Arial"/>
              </a:rPr>
              <a:t>D</a:t>
            </a:r>
            <a:r>
              <a:rPr lang="en-US" dirty="0" smtClean="0">
                <a:latin typeface="Arial"/>
                <a:cs typeface="Arial"/>
              </a:rPr>
              <a:t>ipartimento di </a:t>
            </a:r>
            <a:r>
              <a:rPr lang="en-US" b="1" dirty="0" smtClean="0">
                <a:latin typeface="Arial"/>
                <a:cs typeface="Arial"/>
              </a:rPr>
              <a:t>I</a:t>
            </a:r>
            <a:r>
              <a:rPr lang="en-US" dirty="0" smtClean="0">
                <a:latin typeface="Arial"/>
                <a:cs typeface="Arial"/>
              </a:rPr>
              <a:t>ngegneria </a:t>
            </a:r>
            <a:r>
              <a:rPr lang="en-US" b="1" dirty="0" smtClean="0">
                <a:latin typeface="Arial"/>
                <a:cs typeface="Arial"/>
              </a:rPr>
              <a:t>C</a:t>
            </a:r>
            <a:r>
              <a:rPr lang="en-US" dirty="0" smtClean="0">
                <a:latin typeface="Arial"/>
                <a:cs typeface="Arial"/>
              </a:rPr>
              <a:t>ivile, </a:t>
            </a:r>
            <a:r>
              <a:rPr lang="en-US" b="1" dirty="0" smtClean="0">
                <a:latin typeface="Arial"/>
                <a:cs typeface="Arial"/>
              </a:rPr>
              <a:t>C</a:t>
            </a:r>
            <a:r>
              <a:rPr lang="en-US" dirty="0" smtClean="0">
                <a:latin typeface="Arial"/>
                <a:cs typeface="Arial"/>
              </a:rPr>
              <a:t>himica e </a:t>
            </a:r>
            <a:r>
              <a:rPr lang="en-US" b="1" dirty="0" smtClean="0">
                <a:latin typeface="Arial"/>
                <a:cs typeface="Arial"/>
              </a:rPr>
              <a:t>A</a:t>
            </a:r>
            <a:r>
              <a:rPr lang="en-US" dirty="0" smtClean="0">
                <a:latin typeface="Arial"/>
                <a:cs typeface="Arial"/>
              </a:rPr>
              <a:t>mbientale</a:t>
            </a:r>
            <a:endParaRPr lang="en-US" b="1" dirty="0">
              <a:latin typeface="Arial"/>
              <a:cs typeface="Arial"/>
            </a:endParaRPr>
          </a:p>
        </p:txBody>
      </p:sp>
      <p:pic>
        <p:nvPicPr>
          <p:cNvPr id="15" name="Picture 14" descr="800px-Flag_of_England.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6007" y="5583453"/>
            <a:ext cx="1293988" cy="776393"/>
          </a:xfrm>
          <a:prstGeom prst="rect">
            <a:avLst/>
          </a:prstGeom>
        </p:spPr>
      </p:pic>
      <p:pic>
        <p:nvPicPr>
          <p:cNvPr id="17" name="Picture 16" descr="by-s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2157" y="90821"/>
            <a:ext cx="614172" cy="214884"/>
          </a:xfrm>
          <a:prstGeom prst="rect">
            <a:avLst/>
          </a:prstGeom>
        </p:spPr>
      </p:pic>
      <p:sp>
        <p:nvSpPr>
          <p:cNvPr id="18" name="TextBox 17"/>
          <p:cNvSpPr txBox="1"/>
          <p:nvPr/>
        </p:nvSpPr>
        <p:spPr>
          <a:xfrm>
            <a:off x="248039" y="1804827"/>
            <a:ext cx="8611955" cy="584776"/>
          </a:xfrm>
          <a:prstGeom prst="rect">
            <a:avLst/>
          </a:prstGeom>
          <a:noFill/>
        </p:spPr>
        <p:txBody>
          <a:bodyPr wrap="square" rtlCol="0">
            <a:spAutoFit/>
          </a:bodyPr>
          <a:lstStyle/>
          <a:p>
            <a:pPr algn="ctr"/>
            <a:r>
              <a:rPr lang="en-US" sz="3200" b="1" dirty="0" smtClean="0">
                <a:solidFill>
                  <a:schemeClr val="bg1"/>
                </a:solidFill>
                <a:latin typeface="Arial"/>
                <a:cs typeface="Arial"/>
              </a:rPr>
              <a:t>La Spezia, 27</a:t>
            </a:r>
            <a:r>
              <a:rPr lang="en-US" sz="3200" b="1" baseline="30000" dirty="0" smtClean="0">
                <a:solidFill>
                  <a:schemeClr val="bg1"/>
                </a:solidFill>
                <a:latin typeface="Arial"/>
                <a:cs typeface="Arial"/>
              </a:rPr>
              <a:t>th</a:t>
            </a:r>
            <a:r>
              <a:rPr lang="en-US" sz="3200" b="1" dirty="0" smtClean="0">
                <a:solidFill>
                  <a:schemeClr val="bg1"/>
                </a:solidFill>
                <a:latin typeface="Arial"/>
                <a:cs typeface="Arial"/>
              </a:rPr>
              <a:t> February, 2015</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1553728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noChangeArrowheads="1"/>
          </p:cNvSpPr>
          <p:nvPr>
            <p:ph type="title"/>
          </p:nvPr>
        </p:nvSpPr>
        <p:spPr/>
        <p:txBody>
          <a:bodyPr/>
          <a:lstStyle/>
          <a:p>
            <a:r>
              <a:rPr lang="en-US" altLang="en-US"/>
              <a:t>No-slip condition</a:t>
            </a:r>
          </a:p>
        </p:txBody>
      </p:sp>
      <p:sp>
        <p:nvSpPr>
          <p:cNvPr id="152583" name="Rectangle 7"/>
          <p:cNvSpPr>
            <a:spLocks noGrp="1" noChangeArrowheads="1"/>
          </p:cNvSpPr>
          <p:nvPr>
            <p:ph type="body" sz="half" idx="3"/>
          </p:nvPr>
        </p:nvSpPr>
        <p:spPr/>
        <p:txBody>
          <a:bodyPr/>
          <a:lstStyle/>
          <a:p>
            <a:pPr>
              <a:lnSpc>
                <a:spcPct val="80000"/>
              </a:lnSpc>
            </a:pPr>
            <a:r>
              <a:rPr lang="en-US" altLang="en-US" sz="2000"/>
              <a:t>No-slip condition:  A fluid in direct contact with a solid ``sticks'‘ to the surface due to viscous effects</a:t>
            </a:r>
          </a:p>
          <a:p>
            <a:pPr>
              <a:lnSpc>
                <a:spcPct val="80000"/>
              </a:lnSpc>
            </a:pPr>
            <a:r>
              <a:rPr lang="en-US" altLang="en-US" sz="2000"/>
              <a:t>Responsible for generation of wall shear stress </a:t>
            </a:r>
            <a:r>
              <a:rPr lang="en-US" altLang="en-US" sz="2000">
                <a:latin typeface="Symbol" pitchFamily="18" charset="2"/>
              </a:rPr>
              <a:t>t</a:t>
            </a:r>
            <a:r>
              <a:rPr lang="en-US" altLang="en-US" sz="2000" baseline="-25000"/>
              <a:t>w</a:t>
            </a:r>
            <a:r>
              <a:rPr lang="en-US" altLang="en-US" sz="2000"/>
              <a:t>, surface drag D= </a:t>
            </a:r>
            <a:r>
              <a:rPr lang="en-US" altLang="en-US" sz="2000">
                <a:cs typeface="Arial" charset="0"/>
              </a:rPr>
              <a:t>∫</a:t>
            </a:r>
            <a:r>
              <a:rPr lang="en-US" altLang="en-US" sz="2000">
                <a:latin typeface="Symbol" pitchFamily="18" charset="2"/>
              </a:rPr>
              <a:t>t</a:t>
            </a:r>
            <a:r>
              <a:rPr lang="en-US" altLang="en-US" sz="2000" baseline="-25000"/>
              <a:t>w</a:t>
            </a:r>
            <a:r>
              <a:rPr lang="en-US" altLang="en-US" sz="2000"/>
              <a:t> dA, and the development of the boundary layer</a:t>
            </a:r>
          </a:p>
          <a:p>
            <a:pPr>
              <a:lnSpc>
                <a:spcPct val="80000"/>
              </a:lnSpc>
            </a:pPr>
            <a:r>
              <a:rPr lang="en-US" altLang="en-US" sz="2000"/>
              <a:t>The fluid property responsible for the no-slip condition is </a:t>
            </a:r>
            <a:r>
              <a:rPr lang="en-US" altLang="en-US" sz="2000" b="1"/>
              <a:t>viscosity</a:t>
            </a:r>
          </a:p>
          <a:p>
            <a:pPr>
              <a:lnSpc>
                <a:spcPct val="80000"/>
              </a:lnSpc>
            </a:pPr>
            <a:r>
              <a:rPr lang="en-US" altLang="en-US" sz="2000"/>
              <a:t>Important boundary condition in formulating initial boundary value problem (IBVP) for analytical and computational fluid dynamics analysis</a:t>
            </a:r>
          </a:p>
          <a:p>
            <a:pPr>
              <a:lnSpc>
                <a:spcPct val="80000"/>
              </a:lnSpc>
            </a:pPr>
            <a:endParaRPr lang="en-US" altLang="en-US" sz="2000"/>
          </a:p>
        </p:txBody>
      </p:sp>
      <p:pic>
        <p:nvPicPr>
          <p:cNvPr id="152584" name="Picture 8" descr="cen72367_01008"/>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85788" y="1146175"/>
            <a:ext cx="3300412"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2585" name="Picture 9" descr="cen72367_0100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1000" y="3687763"/>
            <a:ext cx="3994150" cy="2560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53749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2800" smtClean="0"/>
              <a:t>Common Non-Newtonian Behavior</a:t>
            </a:r>
          </a:p>
        </p:txBody>
      </p:sp>
      <p:sp>
        <p:nvSpPr>
          <p:cNvPr id="21507" name="Rectangle 3"/>
          <p:cNvSpPr>
            <a:spLocks noGrp="1" noChangeArrowheads="1"/>
          </p:cNvSpPr>
          <p:nvPr>
            <p:ph type="body" idx="1"/>
          </p:nvPr>
        </p:nvSpPr>
        <p:spPr>
          <a:xfrm>
            <a:off x="457200" y="1600200"/>
            <a:ext cx="8229600" cy="4530725"/>
          </a:xfrm>
        </p:spPr>
        <p:txBody>
          <a:bodyPr/>
          <a:lstStyle/>
          <a:p>
            <a:pPr eaLnBrk="1" hangingPunct="1"/>
            <a:r>
              <a:rPr lang="en-US" altLang="en-US" sz="2400" dirty="0" smtClean="0"/>
              <a:t>shear </a:t>
            </a:r>
            <a:r>
              <a:rPr lang="en-US" altLang="en-US" sz="2400" dirty="0" smtClean="0"/>
              <a:t>thinning (</a:t>
            </a:r>
            <a:r>
              <a:rPr lang="en-US" altLang="en-US" sz="2400" dirty="0" err="1" smtClean="0">
                <a:solidFill>
                  <a:srgbClr val="FF0000"/>
                </a:solidFill>
              </a:rPr>
              <a:t>pseudoplastic</a:t>
            </a:r>
            <a:r>
              <a:rPr lang="en-US" altLang="en-US" sz="2400" dirty="0" smtClean="0"/>
              <a:t>)</a:t>
            </a:r>
            <a:endParaRPr lang="en-US" altLang="en-US" sz="2400" dirty="0" smtClean="0"/>
          </a:p>
          <a:p>
            <a:pPr eaLnBrk="1" hangingPunct="1"/>
            <a:r>
              <a:rPr lang="en-US" altLang="en-US" sz="2400" dirty="0" smtClean="0"/>
              <a:t>shear </a:t>
            </a:r>
            <a:r>
              <a:rPr lang="en-US" altLang="en-US" sz="2400" dirty="0" smtClean="0"/>
              <a:t>thickening (</a:t>
            </a:r>
            <a:r>
              <a:rPr lang="en-US" altLang="en-US" sz="2400" dirty="0" smtClean="0">
                <a:solidFill>
                  <a:srgbClr val="0070C0"/>
                </a:solidFill>
              </a:rPr>
              <a:t>dilatant</a:t>
            </a:r>
            <a:r>
              <a:rPr lang="en-US" altLang="en-US" sz="2400" dirty="0" smtClean="0"/>
              <a:t>)</a:t>
            </a:r>
            <a:endParaRPr lang="en-US" altLang="en-US" sz="2400" dirty="0" smtClean="0"/>
          </a:p>
          <a:p>
            <a:pPr eaLnBrk="1" hangingPunct="1"/>
            <a:r>
              <a:rPr lang="en-US" altLang="en-US" sz="2400" dirty="0" smtClean="0"/>
              <a:t>yield stress</a:t>
            </a:r>
          </a:p>
          <a:p>
            <a:pPr eaLnBrk="1" hangingPunct="1"/>
            <a:r>
              <a:rPr lang="en-US" altLang="en-US" sz="2400" dirty="0" smtClean="0"/>
              <a:t>viscoelastic effects</a:t>
            </a:r>
          </a:p>
          <a:p>
            <a:pPr lvl="1" eaLnBrk="1" hangingPunct="1"/>
            <a:r>
              <a:rPr lang="en-US" altLang="en-US" sz="2400" dirty="0" err="1" smtClean="0"/>
              <a:t>Weissenberg</a:t>
            </a:r>
            <a:r>
              <a:rPr lang="en-US" altLang="en-US" sz="2400" dirty="0" smtClean="0"/>
              <a:t> effect</a:t>
            </a:r>
          </a:p>
          <a:p>
            <a:pPr lvl="1" eaLnBrk="1" hangingPunct="1"/>
            <a:r>
              <a:rPr lang="en-US" altLang="en-US" sz="2400" dirty="0" smtClean="0"/>
              <a:t>Fluid memory</a:t>
            </a:r>
          </a:p>
          <a:p>
            <a:pPr lvl="1" eaLnBrk="1" hangingPunct="1"/>
            <a:r>
              <a:rPr lang="en-US" altLang="en-US" sz="2400" dirty="0" smtClean="0"/>
              <a:t>Die </a:t>
            </a:r>
            <a:r>
              <a:rPr lang="en-US" altLang="en-US" sz="2400" dirty="0" smtClean="0"/>
              <a:t>swell</a:t>
            </a:r>
            <a:endParaRPr lang="en-US" altLang="en-US" sz="2400" dirty="0" smtClean="0"/>
          </a:p>
        </p:txBody>
      </p:sp>
      <p:pic>
        <p:nvPicPr>
          <p:cNvPr id="7" name="Picture 5" descr="cen72367_09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85543" y="1775437"/>
            <a:ext cx="3211869" cy="3158843"/>
          </a:xfrm>
          <a:prstGeom prst="rect">
            <a:avLst/>
          </a:prstGeom>
        </p:spPr>
      </p:pic>
    </p:spTree>
    <p:extLst>
      <p:ext uri="{BB962C8B-B14F-4D97-AF65-F5344CB8AC3E}">
        <p14:creationId xmlns:p14="http://schemas.microsoft.com/office/powerpoint/2010/main" val="14734410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45057"/>
            <a:ext cx="8229600" cy="563563"/>
          </a:xfrm>
        </p:spPr>
        <p:txBody>
          <a:bodyPr>
            <a:noAutofit/>
          </a:bodyPr>
          <a:lstStyle/>
          <a:p>
            <a:pPr eaLnBrk="1" hangingPunct="1"/>
            <a:r>
              <a:rPr lang="en-US" altLang="en-US" sz="3600" dirty="0" smtClean="0"/>
              <a:t>Shear </a:t>
            </a:r>
            <a:r>
              <a:rPr lang="en-US" altLang="en-US" sz="3600" dirty="0" smtClean="0"/>
              <a:t>Thinning</a:t>
            </a:r>
            <a:endParaRPr lang="en-US" altLang="en-US" sz="3600" dirty="0" smtClean="0"/>
          </a:p>
        </p:txBody>
      </p:sp>
      <p:sp>
        <p:nvSpPr>
          <p:cNvPr id="22531" name="Rectangle 3"/>
          <p:cNvSpPr>
            <a:spLocks noGrp="1" noChangeArrowheads="1"/>
          </p:cNvSpPr>
          <p:nvPr>
            <p:ph type="body" sz="half" idx="1"/>
          </p:nvPr>
        </p:nvSpPr>
        <p:spPr>
          <a:xfrm>
            <a:off x="457200" y="1371600"/>
            <a:ext cx="8382000" cy="4754563"/>
          </a:xfrm>
        </p:spPr>
        <p:txBody>
          <a:bodyPr/>
          <a:lstStyle/>
          <a:p>
            <a:pPr eaLnBrk="1" hangingPunct="1"/>
            <a:r>
              <a:rPr lang="en-US" altLang="en-US" sz="2200" smtClean="0"/>
              <a:t>shear thinning – tendency of some materials to </a:t>
            </a:r>
            <a:r>
              <a:rPr lang="en-US" altLang="en-US" sz="2200" b="1" smtClean="0">
                <a:solidFill>
                  <a:schemeClr val="accent2"/>
                </a:solidFill>
              </a:rPr>
              <a:t>decrease in viscosity</a:t>
            </a:r>
            <a:r>
              <a:rPr lang="en-US" altLang="en-US" sz="2200" smtClean="0"/>
              <a:t> when driven to flow at </a:t>
            </a:r>
            <a:r>
              <a:rPr lang="en-US" altLang="en-US" sz="2200" b="1" smtClean="0">
                <a:solidFill>
                  <a:schemeClr val="accent2"/>
                </a:solidFill>
              </a:rPr>
              <a:t>high shear rates</a:t>
            </a:r>
            <a:r>
              <a:rPr lang="en-US" altLang="en-US" sz="2200" smtClean="0"/>
              <a:t>, such as by higher pressure drops</a:t>
            </a:r>
          </a:p>
        </p:txBody>
      </p:sp>
      <p:pic>
        <p:nvPicPr>
          <p:cNvPr id="22532" name="Picture 4" descr="Non-Newtonian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810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Oval 5"/>
          <p:cNvSpPr>
            <a:spLocks noChangeArrowheads="1"/>
          </p:cNvSpPr>
          <p:nvPr/>
        </p:nvSpPr>
        <p:spPr bwMode="auto">
          <a:xfrm>
            <a:off x="762000" y="3505200"/>
            <a:ext cx="685800" cy="762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534" name="Oval 6"/>
          <p:cNvSpPr>
            <a:spLocks noChangeArrowheads="1"/>
          </p:cNvSpPr>
          <p:nvPr/>
        </p:nvSpPr>
        <p:spPr bwMode="auto">
          <a:xfrm rot="3497161">
            <a:off x="1981200" y="3352800"/>
            <a:ext cx="533400" cy="990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535" name="Oval 7"/>
          <p:cNvSpPr>
            <a:spLocks noChangeArrowheads="1"/>
          </p:cNvSpPr>
          <p:nvPr/>
        </p:nvSpPr>
        <p:spPr bwMode="auto">
          <a:xfrm rot="4704647">
            <a:off x="3521075" y="3184525"/>
            <a:ext cx="349250" cy="1295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536" name="Line 8"/>
          <p:cNvSpPr>
            <a:spLocks noChangeShapeType="1"/>
          </p:cNvSpPr>
          <p:nvPr/>
        </p:nvSpPr>
        <p:spPr bwMode="auto">
          <a:xfrm>
            <a:off x="914400" y="4419600"/>
            <a:ext cx="327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7" name="Text Box 9"/>
          <p:cNvSpPr txBox="1">
            <a:spLocks noChangeArrowheads="1"/>
          </p:cNvSpPr>
          <p:nvPr/>
        </p:nvSpPr>
        <p:spPr bwMode="auto">
          <a:xfrm>
            <a:off x="1279525" y="4532313"/>
            <a:ext cx="233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Increasing shear rate</a:t>
            </a:r>
          </a:p>
        </p:txBody>
      </p:sp>
      <p:sp>
        <p:nvSpPr>
          <p:cNvPr id="2" name="Rettangolo 1"/>
          <p:cNvSpPr/>
          <p:nvPr/>
        </p:nvSpPr>
        <p:spPr>
          <a:xfrm>
            <a:off x="5055079" y="3531041"/>
            <a:ext cx="207034" cy="230076"/>
          </a:xfrm>
          <a:prstGeom prst="rect">
            <a:avLst/>
          </a:prstGeom>
          <a:solidFill>
            <a:srgbClr val="F8F8F8"/>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ttangolo 2"/>
          <p:cNvSpPr/>
          <p:nvPr/>
        </p:nvSpPr>
        <p:spPr>
          <a:xfrm>
            <a:off x="7021902" y="5193102"/>
            <a:ext cx="241540" cy="181155"/>
          </a:xfrm>
          <a:prstGeom prst="rect">
            <a:avLst/>
          </a:prstGeom>
          <a:solidFill>
            <a:srgbClr val="F8F8F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Connettore 1 4"/>
          <p:cNvCxnSpPr/>
          <p:nvPr/>
        </p:nvCxnSpPr>
        <p:spPr>
          <a:xfrm>
            <a:off x="6443932" y="3602949"/>
            <a:ext cx="10524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3374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81781"/>
            <a:ext cx="8229600" cy="563563"/>
          </a:xfrm>
        </p:spPr>
        <p:txBody>
          <a:bodyPr>
            <a:noAutofit/>
          </a:bodyPr>
          <a:lstStyle/>
          <a:p>
            <a:pPr eaLnBrk="1" hangingPunct="1"/>
            <a:r>
              <a:rPr lang="en-US" altLang="en-US" sz="3600" dirty="0" smtClean="0"/>
              <a:t>Shear Thickening</a:t>
            </a:r>
          </a:p>
        </p:txBody>
      </p:sp>
      <p:sp>
        <p:nvSpPr>
          <p:cNvPr id="23555" name="Rectangle 3"/>
          <p:cNvSpPr>
            <a:spLocks noGrp="1" noChangeArrowheads="1"/>
          </p:cNvSpPr>
          <p:nvPr>
            <p:ph type="body" idx="1"/>
          </p:nvPr>
        </p:nvSpPr>
        <p:spPr>
          <a:xfrm>
            <a:off x="457200" y="1295400"/>
            <a:ext cx="8229600" cy="4830763"/>
          </a:xfrm>
        </p:spPr>
        <p:txBody>
          <a:bodyPr/>
          <a:lstStyle/>
          <a:p>
            <a:pPr eaLnBrk="1" hangingPunct="1"/>
            <a:r>
              <a:rPr lang="en-US" altLang="en-US" sz="2600" smtClean="0"/>
              <a:t>shear thickening – tendency of some materials to </a:t>
            </a:r>
            <a:r>
              <a:rPr lang="en-US" altLang="en-US" sz="2600" b="1" smtClean="0">
                <a:solidFill>
                  <a:schemeClr val="accent2"/>
                </a:solidFill>
              </a:rPr>
              <a:t>increase in viscosity</a:t>
            </a:r>
            <a:r>
              <a:rPr lang="en-US" altLang="en-US" sz="2600" smtClean="0"/>
              <a:t> when driven to flow at </a:t>
            </a:r>
            <a:r>
              <a:rPr lang="en-US" altLang="en-US" sz="2600" b="1" smtClean="0">
                <a:solidFill>
                  <a:schemeClr val="accent2"/>
                </a:solidFill>
              </a:rPr>
              <a:t>high shear rates</a:t>
            </a:r>
            <a:endParaRPr lang="en-US" altLang="en-US" sz="2600" smtClean="0"/>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21748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000375"/>
            <a:ext cx="2362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048000"/>
            <a:ext cx="22098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0276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457200" y="481672"/>
            <a:ext cx="8229600" cy="487362"/>
          </a:xfrm>
        </p:spPr>
        <p:txBody>
          <a:bodyPr>
            <a:noAutofit/>
          </a:bodyPr>
          <a:lstStyle/>
          <a:p>
            <a:pPr eaLnBrk="1" hangingPunct="1"/>
            <a:r>
              <a:rPr lang="en-US" altLang="en-US" sz="3600" dirty="0" smtClean="0"/>
              <a:t>Phenomenological Modeling of Shear Thinning and Thickening</a:t>
            </a:r>
          </a:p>
        </p:txBody>
      </p:sp>
      <p:sp>
        <p:nvSpPr>
          <p:cNvPr id="2053" name="Rectangle 3"/>
          <p:cNvSpPr>
            <a:spLocks noGrp="1" noChangeArrowheads="1"/>
          </p:cNvSpPr>
          <p:nvPr>
            <p:ph type="body" sz="half" idx="1"/>
          </p:nvPr>
        </p:nvSpPr>
        <p:spPr>
          <a:xfrm>
            <a:off x="228600" y="1626079"/>
            <a:ext cx="8458200" cy="5943600"/>
          </a:xfrm>
        </p:spPr>
        <p:txBody>
          <a:bodyPr/>
          <a:lstStyle/>
          <a:p>
            <a:pPr eaLnBrk="1" hangingPunct="1"/>
            <a:r>
              <a:rPr lang="en-US" altLang="en-US" sz="2200" dirty="0" smtClean="0"/>
              <a:t>Generalized Newtonian Equation</a:t>
            </a:r>
            <a:r>
              <a:rPr lang="en-US" altLang="en-US" sz="2200" dirty="0" smtClean="0"/>
              <a:t>:</a:t>
            </a:r>
            <a:endParaRPr lang="en-US" altLang="en-US" sz="2200" dirty="0" smtClean="0"/>
          </a:p>
          <a:p>
            <a:pPr eaLnBrk="1" hangingPunct="1"/>
            <a:r>
              <a:rPr lang="en-US" altLang="en-US" sz="2200" dirty="0" smtClean="0"/>
              <a:t>Power Law Model:</a:t>
            </a:r>
          </a:p>
          <a:p>
            <a:pPr eaLnBrk="1" hangingPunct="1"/>
            <a:endParaRPr lang="en-US" altLang="en-US" sz="2200" dirty="0" smtClean="0"/>
          </a:p>
          <a:p>
            <a:pPr eaLnBrk="1" hangingPunct="1"/>
            <a:endParaRPr lang="en-US" altLang="en-US" sz="2200" dirty="0" smtClean="0"/>
          </a:p>
          <a:p>
            <a:pPr lvl="1" eaLnBrk="1" hangingPunct="1"/>
            <a:r>
              <a:rPr lang="en-US" altLang="en-US" sz="2000" dirty="0" smtClean="0"/>
              <a:t>m = </a:t>
            </a:r>
            <a:r>
              <a:rPr lang="en-US" altLang="en-US" sz="2000" dirty="0" smtClean="0">
                <a:latin typeface="Symbol" pitchFamily="18" charset="2"/>
              </a:rPr>
              <a:t>m</a:t>
            </a:r>
            <a:r>
              <a:rPr lang="en-US" altLang="en-US" sz="2000" dirty="0" smtClean="0"/>
              <a:t>	</a:t>
            </a:r>
            <a:r>
              <a:rPr lang="en-US" altLang="en-US" sz="2000" dirty="0" smtClean="0"/>
              <a:t>; 	n </a:t>
            </a:r>
            <a:r>
              <a:rPr lang="en-US" altLang="en-US" sz="2000" dirty="0" smtClean="0"/>
              <a:t>= 1	Newtonian</a:t>
            </a:r>
          </a:p>
          <a:p>
            <a:pPr lvl="1" eaLnBrk="1" hangingPunct="1"/>
            <a:r>
              <a:rPr lang="en-US" altLang="en-US" sz="2000" dirty="0" smtClean="0"/>
              <a:t>m 	</a:t>
            </a:r>
            <a:r>
              <a:rPr lang="en-US" altLang="en-US" sz="2000" dirty="0" smtClean="0"/>
              <a:t>	n </a:t>
            </a:r>
            <a:r>
              <a:rPr lang="en-US" altLang="en-US" sz="2000" dirty="0" smtClean="0"/>
              <a:t>&gt; 1	</a:t>
            </a:r>
            <a:r>
              <a:rPr lang="en-US" altLang="en-US" sz="2000" dirty="0" smtClean="0"/>
              <a:t>shear thickening</a:t>
            </a:r>
            <a:r>
              <a:rPr lang="en-US" altLang="en-US" sz="2000" dirty="0" smtClean="0"/>
              <a:t>, </a:t>
            </a:r>
            <a:r>
              <a:rPr lang="en-US" altLang="en-US" sz="2000" dirty="0" smtClean="0">
                <a:solidFill>
                  <a:srgbClr val="0070C0"/>
                </a:solidFill>
              </a:rPr>
              <a:t>dilatant</a:t>
            </a:r>
            <a:endParaRPr lang="en-US" altLang="en-US" sz="2000" dirty="0" smtClean="0">
              <a:solidFill>
                <a:srgbClr val="0070C0"/>
              </a:solidFill>
            </a:endParaRPr>
          </a:p>
          <a:p>
            <a:pPr lvl="1" eaLnBrk="1" hangingPunct="1"/>
            <a:r>
              <a:rPr lang="en-US" altLang="en-US" sz="2000" dirty="0" smtClean="0"/>
              <a:t>m	</a:t>
            </a:r>
            <a:r>
              <a:rPr lang="en-US" altLang="en-US" sz="2000" dirty="0" smtClean="0"/>
              <a:t>	n </a:t>
            </a:r>
            <a:r>
              <a:rPr lang="en-US" altLang="en-US" sz="2000" dirty="0" smtClean="0"/>
              <a:t>&lt; 1	</a:t>
            </a:r>
            <a:r>
              <a:rPr lang="en-US" altLang="en-US" sz="2000" dirty="0" smtClean="0"/>
              <a:t>shear thinning, </a:t>
            </a:r>
            <a:r>
              <a:rPr lang="en-US" altLang="en-US" sz="2000" dirty="0" err="1" smtClean="0">
                <a:solidFill>
                  <a:srgbClr val="FF0000"/>
                </a:solidFill>
              </a:rPr>
              <a:t>pseudoplastic</a:t>
            </a:r>
            <a:endParaRPr lang="en-US" altLang="en-US" sz="2000" dirty="0" smtClean="0">
              <a:solidFill>
                <a:srgbClr val="FF0000"/>
              </a:solidFill>
            </a:endParaRPr>
          </a:p>
          <a:p>
            <a:pPr eaLnBrk="1" hangingPunct="1"/>
            <a:endParaRPr lang="en-US" altLang="en-US" sz="2200" dirty="0" smtClean="0"/>
          </a:p>
          <a:p>
            <a:pPr eaLnBrk="1" hangingPunct="1"/>
            <a:r>
              <a:rPr lang="en-US" altLang="en-US" sz="2200" dirty="0" smtClean="0"/>
              <a:t>Advantages</a:t>
            </a:r>
            <a:r>
              <a:rPr lang="en-US" altLang="en-US" sz="2200" dirty="0" smtClean="0"/>
              <a:t>: simple, success at predicting Q vs </a:t>
            </a:r>
            <a:r>
              <a:rPr lang="en-US" altLang="en-US" sz="2200" dirty="0" smtClean="0">
                <a:latin typeface="Symbol" pitchFamily="18" charset="2"/>
              </a:rPr>
              <a:t>D</a:t>
            </a:r>
            <a:r>
              <a:rPr lang="en-US" altLang="en-US" sz="2200" dirty="0" smtClean="0"/>
              <a:t>P</a:t>
            </a:r>
          </a:p>
          <a:p>
            <a:pPr eaLnBrk="1" hangingPunct="1"/>
            <a:r>
              <a:rPr lang="en-US" altLang="en-US" sz="2200" dirty="0" smtClean="0"/>
              <a:t>Disadvantages: does not describe Newtonian Plateau at small shear rates</a:t>
            </a:r>
          </a:p>
        </p:txBody>
      </p:sp>
      <p:graphicFrame>
        <p:nvGraphicFramePr>
          <p:cNvPr id="2050" name="Object 4"/>
          <p:cNvGraphicFramePr>
            <a:graphicFrameLocks noChangeAspect="1"/>
          </p:cNvGraphicFramePr>
          <p:nvPr>
            <p:ph sz="quarter" idx="2"/>
            <p:extLst>
              <p:ext uri="{D42A27DB-BD31-4B8C-83A1-F6EECF244321}">
                <p14:modId xmlns:p14="http://schemas.microsoft.com/office/powerpoint/2010/main" val="1275507399"/>
              </p:ext>
            </p:extLst>
          </p:nvPr>
        </p:nvGraphicFramePr>
        <p:xfrm>
          <a:off x="5006197" y="1626079"/>
          <a:ext cx="1498600" cy="479425"/>
        </p:xfrm>
        <a:graphic>
          <a:graphicData uri="http://schemas.openxmlformats.org/presentationml/2006/ole">
            <mc:AlternateContent xmlns:mc="http://schemas.openxmlformats.org/markup-compatibility/2006">
              <mc:Choice xmlns:v="urn:schemas-microsoft-com:vml" Requires="v">
                <p:oleObj spid="_x0000_s27672" name="Equation" r:id="rId4" imgW="634680" imgH="203040" progId="Equation.3">
                  <p:embed/>
                </p:oleObj>
              </mc:Choice>
              <mc:Fallback>
                <p:oleObj name="Equation" r:id="rId4" imgW="6346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197" y="1626079"/>
                        <a:ext cx="149860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1" name="Object 6"/>
          <p:cNvGraphicFramePr>
            <a:graphicFrameLocks noChangeAspect="1"/>
          </p:cNvGraphicFramePr>
          <p:nvPr>
            <p:extLst>
              <p:ext uri="{D42A27DB-BD31-4B8C-83A1-F6EECF244321}">
                <p14:modId xmlns:p14="http://schemas.microsoft.com/office/powerpoint/2010/main" val="312338674"/>
              </p:ext>
            </p:extLst>
          </p:nvPr>
        </p:nvGraphicFramePr>
        <p:xfrm>
          <a:off x="3319733" y="2205487"/>
          <a:ext cx="2590800" cy="952500"/>
        </p:xfrm>
        <a:graphic>
          <a:graphicData uri="http://schemas.openxmlformats.org/presentationml/2006/ole">
            <mc:AlternateContent xmlns:mc="http://schemas.openxmlformats.org/markup-compatibility/2006">
              <mc:Choice xmlns:v="urn:schemas-microsoft-com:vml" Requires="v">
                <p:oleObj spid="_x0000_s27673" name="Equation" r:id="rId6" imgW="622080" imgH="228600" progId="Equation.3">
                  <p:embed/>
                </p:oleObj>
              </mc:Choice>
              <mc:Fallback>
                <p:oleObj name="Equation" r:id="rId6" imgW="6220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733" y="2205487"/>
                        <a:ext cx="2590800" cy="9525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sellaDiTesto 1"/>
          <p:cNvSpPr txBox="1"/>
          <p:nvPr/>
        </p:nvSpPr>
        <p:spPr>
          <a:xfrm>
            <a:off x="2932981" y="4632386"/>
            <a:ext cx="242374" cy="369332"/>
          </a:xfrm>
          <a:prstGeom prst="rect">
            <a:avLst/>
          </a:prstGeom>
          <a:noFill/>
        </p:spPr>
        <p:txBody>
          <a:bodyPr wrap="none" rtlCol="0">
            <a:spAutoFit/>
          </a:bodyPr>
          <a:lstStyle/>
          <a:p>
            <a:r>
              <a:rPr lang="it-IT" dirty="0" smtClean="0"/>
              <a:t>.</a:t>
            </a:r>
            <a:endParaRPr lang="en-US" dirty="0"/>
          </a:p>
        </p:txBody>
      </p:sp>
    </p:spTree>
    <p:extLst>
      <p:ext uri="{BB962C8B-B14F-4D97-AF65-F5344CB8AC3E}">
        <p14:creationId xmlns:p14="http://schemas.microsoft.com/office/powerpoint/2010/main" val="192005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495989"/>
            <a:ext cx="8229600" cy="487363"/>
          </a:xfrm>
        </p:spPr>
        <p:txBody>
          <a:bodyPr>
            <a:noAutofit/>
          </a:bodyPr>
          <a:lstStyle/>
          <a:p>
            <a:pPr eaLnBrk="1" hangingPunct="1"/>
            <a:r>
              <a:rPr lang="en-US" altLang="en-US" sz="3600" dirty="0" smtClean="0"/>
              <a:t>Modeling of Shear Thinning and Thickening</a:t>
            </a:r>
          </a:p>
        </p:txBody>
      </p:sp>
      <p:sp>
        <p:nvSpPr>
          <p:cNvPr id="3076" name="Rectangle 3"/>
          <p:cNvSpPr>
            <a:spLocks noGrp="1" noChangeArrowheads="1"/>
          </p:cNvSpPr>
          <p:nvPr>
            <p:ph type="body" sz="half" idx="1"/>
          </p:nvPr>
        </p:nvSpPr>
        <p:spPr>
          <a:xfrm>
            <a:off x="228600" y="1413295"/>
            <a:ext cx="8458200" cy="5943600"/>
          </a:xfrm>
        </p:spPr>
        <p:txBody>
          <a:bodyPr/>
          <a:lstStyle/>
          <a:p>
            <a:pPr eaLnBrk="1" hangingPunct="1"/>
            <a:r>
              <a:rPr lang="en-US" altLang="en-US" sz="2200" dirty="0" err="1" smtClean="0"/>
              <a:t>Carreau</a:t>
            </a:r>
            <a:r>
              <a:rPr lang="en-US" altLang="en-US" sz="2200" dirty="0" smtClean="0"/>
              <a:t>-Yasuda Model</a:t>
            </a:r>
          </a:p>
          <a:p>
            <a:pPr eaLnBrk="1" hangingPunct="1"/>
            <a:endParaRPr lang="en-US" altLang="en-US" sz="2200" dirty="0" smtClean="0"/>
          </a:p>
          <a:p>
            <a:pPr eaLnBrk="1" hangingPunct="1"/>
            <a:endParaRPr lang="en-US" altLang="en-US" sz="2200" dirty="0" smtClean="0"/>
          </a:p>
          <a:p>
            <a:pPr lvl="1" eaLnBrk="1" hangingPunct="1"/>
            <a:endParaRPr lang="en-US" altLang="en-US" sz="2000" dirty="0" smtClean="0"/>
          </a:p>
          <a:p>
            <a:pPr lvl="1" eaLnBrk="1" hangingPunct="1"/>
            <a:endParaRPr lang="en-US" altLang="en-US" sz="2000" dirty="0" smtClean="0"/>
          </a:p>
          <a:p>
            <a:pPr lvl="1" eaLnBrk="1" hangingPunct="1">
              <a:buFont typeface="Wingdings" pitchFamily="2" charset="2"/>
              <a:buNone/>
            </a:pPr>
            <a:r>
              <a:rPr lang="en-US" altLang="en-US" sz="2000" dirty="0" smtClean="0"/>
              <a:t>a – affects the shape of the transition region</a:t>
            </a:r>
          </a:p>
          <a:p>
            <a:pPr lvl="1" eaLnBrk="1" hangingPunct="1">
              <a:buFont typeface="Wingdings" pitchFamily="2" charset="2"/>
              <a:buNone/>
            </a:pPr>
            <a:r>
              <a:rPr lang="en-US" altLang="en-US" sz="2000" dirty="0" smtClean="0">
                <a:latin typeface="Symbol" pitchFamily="18" charset="2"/>
              </a:rPr>
              <a:t>l</a:t>
            </a:r>
            <a:r>
              <a:rPr lang="en-US" altLang="en-US" sz="2000" dirty="0" smtClean="0"/>
              <a:t> – time constant determines where it changes from constant to power law</a:t>
            </a:r>
          </a:p>
          <a:p>
            <a:pPr lvl="1" eaLnBrk="1" hangingPunct="1">
              <a:buFont typeface="Wingdings" pitchFamily="2" charset="2"/>
              <a:buNone/>
            </a:pPr>
            <a:r>
              <a:rPr lang="en-US" altLang="en-US" sz="2000" dirty="0" smtClean="0"/>
              <a:t>n – describes the slope of the power law</a:t>
            </a:r>
          </a:p>
          <a:p>
            <a:pPr lvl="1" eaLnBrk="1" hangingPunct="1">
              <a:buFont typeface="Wingdings" pitchFamily="2" charset="2"/>
              <a:buNone/>
            </a:pPr>
            <a:r>
              <a:rPr lang="en-US" altLang="en-US" sz="2000" dirty="0" smtClean="0">
                <a:latin typeface="Symbol" pitchFamily="18" charset="2"/>
              </a:rPr>
              <a:t>h</a:t>
            </a:r>
            <a:r>
              <a:rPr lang="en-US" altLang="en-US" sz="2000" baseline="-25000" dirty="0" smtClean="0"/>
              <a:t>0</a:t>
            </a:r>
            <a:r>
              <a:rPr lang="en-US" altLang="en-US" sz="2000" dirty="0" smtClean="0"/>
              <a:t>, </a:t>
            </a:r>
            <a:r>
              <a:rPr lang="en-US" altLang="en-US" sz="2000" dirty="0" smtClean="0">
                <a:latin typeface="Symbol" pitchFamily="18" charset="2"/>
              </a:rPr>
              <a:t>h</a:t>
            </a:r>
            <a:r>
              <a:rPr lang="en-US" altLang="en-US" sz="2000" baseline="-25000" dirty="0" smtClean="0">
                <a:cs typeface="Arial" charset="0"/>
              </a:rPr>
              <a:t>∞</a:t>
            </a:r>
            <a:r>
              <a:rPr lang="en-US" altLang="en-US" sz="2000" dirty="0" smtClean="0">
                <a:cs typeface="Arial" charset="0"/>
              </a:rPr>
              <a:t> - describe plateau viscosities</a:t>
            </a:r>
          </a:p>
          <a:p>
            <a:pPr eaLnBrk="1" hangingPunct="1"/>
            <a:endParaRPr lang="en-US" altLang="en-US" sz="2200" dirty="0" smtClean="0"/>
          </a:p>
          <a:p>
            <a:pPr eaLnBrk="1" hangingPunct="1"/>
            <a:r>
              <a:rPr lang="en-US" altLang="en-US" sz="2200" dirty="0" smtClean="0"/>
              <a:t>Advantages: fits most data</a:t>
            </a:r>
          </a:p>
          <a:p>
            <a:pPr eaLnBrk="1" hangingPunct="1"/>
            <a:r>
              <a:rPr lang="en-US" altLang="en-US" sz="2200" dirty="0" smtClean="0"/>
              <a:t>Disadvantages: contains 5 parameters, do not give molecular insight into polymer behavior</a:t>
            </a:r>
          </a:p>
        </p:txBody>
      </p:sp>
      <p:graphicFrame>
        <p:nvGraphicFramePr>
          <p:cNvPr id="3074" name="Object 4"/>
          <p:cNvGraphicFramePr>
            <a:graphicFrameLocks noChangeAspect="1"/>
          </p:cNvGraphicFramePr>
          <p:nvPr>
            <p:extLst>
              <p:ext uri="{D42A27DB-BD31-4B8C-83A1-F6EECF244321}">
                <p14:modId xmlns:p14="http://schemas.microsoft.com/office/powerpoint/2010/main" val="3285839024"/>
              </p:ext>
            </p:extLst>
          </p:nvPr>
        </p:nvGraphicFramePr>
        <p:xfrm>
          <a:off x="2638246" y="1922253"/>
          <a:ext cx="4038600" cy="1192213"/>
        </p:xfrm>
        <a:graphic>
          <a:graphicData uri="http://schemas.openxmlformats.org/presentationml/2006/ole">
            <mc:AlternateContent xmlns:mc="http://schemas.openxmlformats.org/markup-compatibility/2006">
              <mc:Choice xmlns:v="urn:schemas-microsoft-com:vml" Requires="v">
                <p:oleObj spid="_x0000_s28685" name="Equation" r:id="rId4" imgW="1549080" imgH="457200" progId="Equation.3">
                  <p:embed/>
                </p:oleObj>
              </mc:Choice>
              <mc:Fallback>
                <p:oleObj name="Equation" r:id="rId4" imgW="154908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246" y="1922253"/>
                        <a:ext cx="4038600" cy="11922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525433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457200" y="0"/>
            <a:ext cx="8229600" cy="639763"/>
          </a:xfrm>
        </p:spPr>
        <p:txBody>
          <a:bodyPr>
            <a:normAutofit fontScale="90000"/>
          </a:bodyPr>
          <a:lstStyle/>
          <a:p>
            <a:pPr eaLnBrk="1" hangingPunct="1"/>
            <a:r>
              <a:rPr lang="en-US" altLang="en-US" smtClean="0"/>
              <a:t>Yield Stress</a:t>
            </a:r>
          </a:p>
        </p:txBody>
      </p:sp>
      <p:sp>
        <p:nvSpPr>
          <p:cNvPr id="4101" name="Rectangle 3"/>
          <p:cNvSpPr>
            <a:spLocks noGrp="1" noChangeArrowheads="1"/>
          </p:cNvSpPr>
          <p:nvPr>
            <p:ph type="body" sz="half" idx="1"/>
          </p:nvPr>
        </p:nvSpPr>
        <p:spPr>
          <a:xfrm>
            <a:off x="457200" y="838200"/>
            <a:ext cx="7924800" cy="5287963"/>
          </a:xfrm>
        </p:spPr>
        <p:txBody>
          <a:bodyPr/>
          <a:lstStyle/>
          <a:p>
            <a:pPr eaLnBrk="1" hangingPunct="1"/>
            <a:r>
              <a:rPr lang="en-US" altLang="en-US" sz="2200" dirty="0" smtClean="0"/>
              <a:t>Tendency of a material to flow only when stresses are above a </a:t>
            </a:r>
            <a:r>
              <a:rPr lang="en-US" altLang="en-US" sz="2200" dirty="0" smtClean="0"/>
              <a:t>threshold </a:t>
            </a:r>
            <a:r>
              <a:rPr lang="en-US" altLang="en-US" sz="2200" dirty="0" smtClean="0"/>
              <a:t>stress</a:t>
            </a:r>
          </a:p>
          <a:p>
            <a:pPr eaLnBrk="1" hangingPunct="1"/>
            <a:endParaRPr lang="en-US" altLang="en-US" sz="2200" dirty="0" smtClean="0"/>
          </a:p>
          <a:p>
            <a:pPr eaLnBrk="1" hangingPunct="1"/>
            <a:r>
              <a:rPr lang="en-US" altLang="en-US" sz="2200" dirty="0" smtClean="0"/>
              <a:t>Bingham Model:</a:t>
            </a:r>
          </a:p>
          <a:p>
            <a:pPr eaLnBrk="1" hangingPunct="1"/>
            <a:endParaRPr lang="en-US" altLang="en-US" sz="2200" dirty="0" smtClean="0"/>
          </a:p>
          <a:p>
            <a:pPr eaLnBrk="1" hangingPunct="1"/>
            <a:endParaRPr lang="en-US" altLang="en-US" sz="2200" dirty="0" smtClean="0"/>
          </a:p>
          <a:p>
            <a:pPr eaLnBrk="1" hangingPunct="1"/>
            <a:endParaRPr lang="en-US" altLang="en-US" sz="2200" dirty="0" smtClean="0"/>
          </a:p>
          <a:p>
            <a:pPr eaLnBrk="1" hangingPunct="1"/>
            <a:endParaRPr lang="it-IT" altLang="en-US" sz="2200" dirty="0" smtClean="0"/>
          </a:p>
          <a:p>
            <a:pPr eaLnBrk="1" hangingPunct="1"/>
            <a:endParaRPr lang="en-US" altLang="en-US" sz="2200" dirty="0" smtClean="0"/>
          </a:p>
          <a:p>
            <a:pPr lvl="1" eaLnBrk="1" hangingPunct="1">
              <a:buFont typeface="Wingdings" pitchFamily="2" charset="2"/>
              <a:buNone/>
            </a:pPr>
            <a:r>
              <a:rPr lang="en-US" altLang="en-US" sz="2000" i="1" dirty="0" smtClean="0">
                <a:latin typeface="Symbol" pitchFamily="18" charset="2"/>
              </a:rPr>
              <a:t>t</a:t>
            </a:r>
            <a:r>
              <a:rPr lang="en-US" altLang="en-US" sz="2000" i="1" baseline="-25000" dirty="0" smtClean="0">
                <a:latin typeface="Times New Roman" panose="02020603050405020304" pitchFamily="18" charset="0"/>
                <a:cs typeface="Times New Roman" panose="02020603050405020304" pitchFamily="18" charset="0"/>
              </a:rPr>
              <a:t>y</a:t>
            </a:r>
            <a:r>
              <a:rPr lang="en-US" altLang="en-US" sz="2000" baseline="-25000" dirty="0" smtClean="0"/>
              <a:t> </a:t>
            </a:r>
            <a:r>
              <a:rPr lang="en-US" altLang="en-US" sz="2000" baseline="-25000" dirty="0" smtClean="0"/>
              <a:t> </a:t>
            </a:r>
            <a:r>
              <a:rPr lang="en-US" altLang="en-US" sz="2000" dirty="0" smtClean="0"/>
              <a:t>=  yield </a:t>
            </a:r>
            <a:r>
              <a:rPr lang="en-US" altLang="en-US" sz="2000" dirty="0" smtClean="0"/>
              <a:t>stress, always positive</a:t>
            </a:r>
          </a:p>
          <a:p>
            <a:pPr lvl="1" eaLnBrk="1" hangingPunct="1">
              <a:buFont typeface="Wingdings" pitchFamily="2" charset="2"/>
              <a:buNone/>
            </a:pPr>
            <a:r>
              <a:rPr lang="en-US" altLang="en-US" sz="2000" i="1" dirty="0" smtClean="0">
                <a:latin typeface="Symbol" pitchFamily="18" charset="2"/>
              </a:rPr>
              <a:t>m</a:t>
            </a:r>
            <a:r>
              <a:rPr lang="en-US" altLang="en-US" sz="2000" i="1" baseline="-25000" dirty="0" smtClean="0"/>
              <a:t>0</a:t>
            </a:r>
            <a:r>
              <a:rPr lang="en-US" altLang="en-US" sz="2000" dirty="0" smtClean="0"/>
              <a:t> = viscosity at higher shear rates</a:t>
            </a:r>
            <a:endParaRPr lang="en-US" altLang="en-US" sz="2000" baseline="-25000" dirty="0" smtClean="0"/>
          </a:p>
        </p:txBody>
      </p:sp>
      <p:graphicFrame>
        <p:nvGraphicFramePr>
          <p:cNvPr id="4098" name="Object 4"/>
          <p:cNvGraphicFramePr>
            <a:graphicFrameLocks noChangeAspect="1"/>
          </p:cNvGraphicFramePr>
          <p:nvPr>
            <p:ph sz="quarter" idx="2"/>
          </p:nvPr>
        </p:nvGraphicFramePr>
        <p:xfrm>
          <a:off x="3048000" y="2413000"/>
          <a:ext cx="2286000" cy="1520825"/>
        </p:xfrm>
        <a:graphic>
          <a:graphicData uri="http://schemas.openxmlformats.org/presentationml/2006/ole">
            <mc:AlternateContent xmlns:mc="http://schemas.openxmlformats.org/markup-compatibility/2006">
              <mc:Choice xmlns:v="urn:schemas-microsoft-com:vml" Requires="v">
                <p:oleObj spid="_x0000_s29720" name="Equation" r:id="rId4" imgW="1002960" imgH="634680" progId="Equation.3">
                  <p:embed/>
                </p:oleObj>
              </mc:Choice>
              <mc:Fallback>
                <p:oleObj name="Equation" r:id="rId4" imgW="1002960" imgH="634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413000"/>
                        <a:ext cx="2286000"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5"/>
          <p:cNvGraphicFramePr>
            <a:graphicFrameLocks noChangeAspect="1"/>
          </p:cNvGraphicFramePr>
          <p:nvPr>
            <p:ph sz="quarter" idx="3"/>
          </p:nvPr>
        </p:nvGraphicFramePr>
        <p:xfrm>
          <a:off x="5791200" y="2493963"/>
          <a:ext cx="1017588" cy="1200150"/>
        </p:xfrm>
        <a:graphic>
          <a:graphicData uri="http://schemas.openxmlformats.org/presentationml/2006/ole">
            <mc:AlternateContent xmlns:mc="http://schemas.openxmlformats.org/markup-compatibility/2006">
              <mc:Choice xmlns:v="urn:schemas-microsoft-com:vml" Requires="v">
                <p:oleObj spid="_x0000_s29721" name="Equation" r:id="rId6" imgW="406080" imgH="457200" progId="Equation.3">
                  <p:embed/>
                </p:oleObj>
              </mc:Choice>
              <mc:Fallback>
                <p:oleObj name="Equation" r:id="rId6" imgW="4060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493963"/>
                        <a:ext cx="1017588"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817173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22237"/>
            <a:ext cx="8229600" cy="639763"/>
          </a:xfrm>
        </p:spPr>
        <p:txBody>
          <a:bodyPr>
            <a:noAutofit/>
          </a:bodyPr>
          <a:lstStyle/>
          <a:p>
            <a:pPr eaLnBrk="1" hangingPunct="1"/>
            <a:r>
              <a:rPr lang="en-US" altLang="en-US" sz="3600" dirty="0" smtClean="0"/>
              <a:t>Elastic and Viscoelastic Effects</a:t>
            </a:r>
          </a:p>
        </p:txBody>
      </p:sp>
      <p:sp>
        <p:nvSpPr>
          <p:cNvPr id="26627" name="Rectangle 3"/>
          <p:cNvSpPr>
            <a:spLocks noGrp="1" noChangeArrowheads="1"/>
          </p:cNvSpPr>
          <p:nvPr>
            <p:ph type="body" idx="1"/>
          </p:nvPr>
        </p:nvSpPr>
        <p:spPr>
          <a:xfrm>
            <a:off x="457200" y="762000"/>
            <a:ext cx="8229600" cy="5364163"/>
          </a:xfrm>
        </p:spPr>
        <p:txBody>
          <a:bodyPr/>
          <a:lstStyle/>
          <a:p>
            <a:pPr eaLnBrk="1" hangingPunct="1"/>
            <a:r>
              <a:rPr lang="en-US" altLang="en-US" sz="2600" dirty="0" err="1" smtClean="0"/>
              <a:t>Weissenberg</a:t>
            </a:r>
            <a:r>
              <a:rPr lang="en-US" altLang="en-US" sz="2600" dirty="0" smtClean="0"/>
              <a:t> Effect </a:t>
            </a:r>
            <a:r>
              <a:rPr lang="en-US" altLang="en-US" sz="2600" dirty="0" smtClean="0"/>
              <a:t>(rod climbing effect</a:t>
            </a:r>
            <a:r>
              <a:rPr lang="en-US" altLang="en-US" sz="2600" dirty="0" smtClean="0"/>
              <a:t>)</a:t>
            </a:r>
          </a:p>
          <a:p>
            <a:pPr lvl="1" eaLnBrk="1" hangingPunct="1"/>
            <a:r>
              <a:rPr lang="en-US" altLang="en-US" sz="2200" dirty="0" smtClean="0"/>
              <a:t>does not flow outward when stirred at high speeds</a:t>
            </a:r>
          </a:p>
          <a:p>
            <a:pPr lvl="1" eaLnBrk="1" hangingPunct="1"/>
            <a:endParaRPr lang="en-US" altLang="en-US" sz="2200" dirty="0" smtClean="0"/>
          </a:p>
          <a:p>
            <a:pPr lvl="1" eaLnBrk="1" hangingPunct="1">
              <a:buFont typeface="Wingdings" pitchFamily="2" charset="2"/>
              <a:buNone/>
            </a:pPr>
            <a:endParaRPr lang="en-US" altLang="en-US" sz="2200" dirty="0" smtClean="0"/>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32289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Weissenberg Eff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752600"/>
            <a:ext cx="31797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642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19881"/>
            <a:ext cx="8229600" cy="639763"/>
          </a:xfrm>
        </p:spPr>
        <p:txBody>
          <a:bodyPr>
            <a:noAutofit/>
          </a:bodyPr>
          <a:lstStyle/>
          <a:p>
            <a:pPr eaLnBrk="1" hangingPunct="1"/>
            <a:r>
              <a:rPr lang="en-US" altLang="en-US" sz="3600" dirty="0" smtClean="0"/>
              <a:t>Elastic and Viscoelastic Effects</a:t>
            </a:r>
          </a:p>
        </p:txBody>
      </p:sp>
      <p:sp>
        <p:nvSpPr>
          <p:cNvPr id="27651" name="Rectangle 3"/>
          <p:cNvSpPr>
            <a:spLocks noGrp="1" noChangeArrowheads="1"/>
          </p:cNvSpPr>
          <p:nvPr>
            <p:ph type="body" idx="1"/>
          </p:nvPr>
        </p:nvSpPr>
        <p:spPr>
          <a:xfrm>
            <a:off x="457200" y="1235255"/>
            <a:ext cx="8229600" cy="5364163"/>
          </a:xfrm>
        </p:spPr>
        <p:txBody>
          <a:bodyPr/>
          <a:lstStyle/>
          <a:p>
            <a:pPr eaLnBrk="1" hangingPunct="1"/>
            <a:r>
              <a:rPr lang="en-US" altLang="en-US" sz="2600" dirty="0" smtClean="0"/>
              <a:t>Fluid Memory</a:t>
            </a:r>
          </a:p>
          <a:p>
            <a:pPr lvl="1" eaLnBrk="1" hangingPunct="1"/>
            <a:r>
              <a:rPr lang="en-US" altLang="en-US" sz="2200" dirty="0" smtClean="0"/>
              <a:t>Conserve their shape over time periods or seconds or minutes</a:t>
            </a:r>
          </a:p>
          <a:p>
            <a:pPr lvl="1" eaLnBrk="1" hangingPunct="1"/>
            <a:r>
              <a:rPr lang="en-US" altLang="en-US" sz="2200" dirty="0" smtClean="0"/>
              <a:t>Elastic like rubber</a:t>
            </a:r>
          </a:p>
          <a:p>
            <a:pPr lvl="1" eaLnBrk="1" hangingPunct="1"/>
            <a:r>
              <a:rPr lang="en-US" altLang="en-US" sz="2200" dirty="0" smtClean="0"/>
              <a:t>Can bounce or partially retract</a:t>
            </a:r>
          </a:p>
          <a:p>
            <a:pPr lvl="1" eaLnBrk="1" hangingPunct="1"/>
            <a:r>
              <a:rPr lang="en-US" altLang="en-US" sz="2200" dirty="0" smtClean="0"/>
              <a:t>Example: clay (</a:t>
            </a:r>
            <a:r>
              <a:rPr lang="en-US" altLang="en-US" sz="2200" dirty="0" err="1" smtClean="0"/>
              <a:t>plastilina</a:t>
            </a:r>
            <a:r>
              <a:rPr lang="en-US" altLang="en-US" sz="2200" dirty="0" smtClean="0"/>
              <a:t>)</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2268537"/>
            <a:ext cx="3221038"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F7683C-1328-41D5-B4E0-276C97785E0E}" type="slidenum">
              <a:rPr lang="en-US" altLang="en-US" smtClean="0"/>
              <a:pPr eaLnBrk="1" hangingPunct="1"/>
              <a:t>107</a:t>
            </a:fld>
            <a:endParaRPr lang="en-US" altLang="en-US" smtClean="0"/>
          </a:p>
        </p:txBody>
      </p:sp>
    </p:spTree>
    <p:extLst>
      <p:ext uri="{BB962C8B-B14F-4D97-AF65-F5344CB8AC3E}">
        <p14:creationId xmlns:p14="http://schemas.microsoft.com/office/powerpoint/2010/main" val="14155528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32913"/>
            <a:ext cx="8229600" cy="639763"/>
          </a:xfrm>
        </p:spPr>
        <p:txBody>
          <a:bodyPr>
            <a:noAutofit/>
          </a:bodyPr>
          <a:lstStyle/>
          <a:p>
            <a:pPr eaLnBrk="1" hangingPunct="1"/>
            <a:r>
              <a:rPr lang="en-US" altLang="en-US" sz="3600" dirty="0" smtClean="0"/>
              <a:t>Elastic and Viscoelastic Effects</a:t>
            </a:r>
          </a:p>
        </p:txBody>
      </p:sp>
      <p:sp>
        <p:nvSpPr>
          <p:cNvPr id="28675" name="Rectangle 3"/>
          <p:cNvSpPr>
            <a:spLocks noGrp="1" noChangeArrowheads="1"/>
          </p:cNvSpPr>
          <p:nvPr>
            <p:ph type="body" idx="1"/>
          </p:nvPr>
        </p:nvSpPr>
        <p:spPr>
          <a:xfrm>
            <a:off x="457200" y="1143000"/>
            <a:ext cx="8229600" cy="4983163"/>
          </a:xfrm>
        </p:spPr>
        <p:txBody>
          <a:bodyPr/>
          <a:lstStyle/>
          <a:p>
            <a:pPr eaLnBrk="1" hangingPunct="1"/>
            <a:r>
              <a:rPr lang="en-US" altLang="en-US" sz="2600" smtClean="0"/>
              <a:t>Viscoelastic fluids subjected to a stress deform</a:t>
            </a:r>
          </a:p>
          <a:p>
            <a:pPr lvl="1" eaLnBrk="1" hangingPunct="1"/>
            <a:r>
              <a:rPr lang="en-US" altLang="en-US" sz="2200" smtClean="0"/>
              <a:t>when the stress is removed, it does not instantly vanish</a:t>
            </a:r>
          </a:p>
          <a:p>
            <a:pPr lvl="1" eaLnBrk="1" hangingPunct="1"/>
            <a:r>
              <a:rPr lang="en-US" altLang="en-US" sz="2200" smtClean="0"/>
              <a:t>internal structure of material can sustain stress for some time</a:t>
            </a:r>
          </a:p>
          <a:p>
            <a:pPr lvl="1" eaLnBrk="1" hangingPunct="1"/>
            <a:r>
              <a:rPr lang="en-US" altLang="en-US" sz="2200" smtClean="0"/>
              <a:t>this time is known as the relaxation time, varies with materials</a:t>
            </a:r>
          </a:p>
          <a:p>
            <a:pPr lvl="1" eaLnBrk="1" hangingPunct="1"/>
            <a:r>
              <a:rPr lang="en-US" altLang="en-US" sz="2200" smtClean="0"/>
              <a:t>due to the internal stress, the fluid will deform on its own, even when external stresses are removed</a:t>
            </a:r>
          </a:p>
          <a:p>
            <a:pPr lvl="1" eaLnBrk="1" hangingPunct="1"/>
            <a:r>
              <a:rPr lang="en-US" altLang="en-US" sz="2200" smtClean="0"/>
              <a:t>important for processing of polymer melts, casting, etc.. </a:t>
            </a:r>
          </a:p>
        </p:txBody>
      </p:sp>
    </p:spTree>
    <p:extLst>
      <p:ext uri="{BB962C8B-B14F-4D97-AF65-F5344CB8AC3E}">
        <p14:creationId xmlns:p14="http://schemas.microsoft.com/office/powerpoint/2010/main" val="20140745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98437"/>
            <a:ext cx="8229600" cy="639763"/>
          </a:xfrm>
        </p:spPr>
        <p:txBody>
          <a:bodyPr>
            <a:noAutofit/>
          </a:bodyPr>
          <a:lstStyle/>
          <a:p>
            <a:pPr eaLnBrk="1" hangingPunct="1"/>
            <a:r>
              <a:rPr lang="en-US" altLang="en-US" sz="3600" dirty="0" smtClean="0"/>
              <a:t>Elastic and Viscoelastic Effects – Die Swell </a:t>
            </a:r>
          </a:p>
        </p:txBody>
      </p:sp>
      <p:sp>
        <p:nvSpPr>
          <p:cNvPr id="29699" name="Rectangle 3"/>
          <p:cNvSpPr>
            <a:spLocks noGrp="1" noChangeArrowheads="1"/>
          </p:cNvSpPr>
          <p:nvPr>
            <p:ph type="body" idx="1"/>
          </p:nvPr>
        </p:nvSpPr>
        <p:spPr>
          <a:xfrm>
            <a:off x="228600" y="1295400"/>
            <a:ext cx="8458200" cy="2667000"/>
          </a:xfrm>
        </p:spPr>
        <p:txBody>
          <a:bodyPr/>
          <a:lstStyle/>
          <a:p>
            <a:pPr lvl="1" eaLnBrk="1" hangingPunct="1"/>
            <a:r>
              <a:rPr lang="en-US" altLang="en-US" sz="2200" dirty="0" smtClean="0"/>
              <a:t>as a polymer exits a die, the diameter of liquid stream increases by up to an order of </a:t>
            </a:r>
            <a:r>
              <a:rPr lang="en-US" altLang="en-US" sz="2200" dirty="0" smtClean="0"/>
              <a:t>magnitude</a:t>
            </a:r>
            <a:endParaRPr lang="en-US" altLang="en-US" sz="2200" dirty="0" smtClean="0"/>
          </a:p>
          <a:p>
            <a:pPr lvl="1" eaLnBrk="1" hangingPunct="1"/>
            <a:r>
              <a:rPr lang="en-US" altLang="en-US" sz="2200" dirty="0" smtClean="0"/>
              <a:t>caused by relaxation of extended polymer coils, as stress is reduced from high flow producing stresses present within the die to low stresses, associated with the extruded stream moving through ambient air </a:t>
            </a:r>
          </a:p>
          <a:p>
            <a:pPr lvl="1" eaLnBrk="1" hangingPunct="1"/>
            <a:endParaRPr lang="en-US" altLang="en-US" sz="2200" dirty="0" smtClean="0"/>
          </a:p>
          <a:p>
            <a:pPr lvl="1" eaLnBrk="1" hangingPunct="1"/>
            <a:endParaRPr lang="en-US" altLang="en-US" sz="2200" dirty="0" smtClean="0"/>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70325"/>
            <a:ext cx="3733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example die sw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86200"/>
            <a:ext cx="41243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32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a:t>Classification of Flows</a:t>
            </a:r>
          </a:p>
        </p:txBody>
      </p:sp>
      <p:sp>
        <p:nvSpPr>
          <p:cNvPr id="154627" name="Rectangle 3"/>
          <p:cNvSpPr>
            <a:spLocks noGrp="1" noChangeArrowheads="1"/>
          </p:cNvSpPr>
          <p:nvPr>
            <p:ph type="body" sz="half" idx="1"/>
          </p:nvPr>
        </p:nvSpPr>
        <p:spPr>
          <a:xfrm>
            <a:off x="457200" y="1295400"/>
            <a:ext cx="8229600" cy="4830763"/>
          </a:xfrm>
        </p:spPr>
        <p:txBody>
          <a:bodyPr/>
          <a:lstStyle/>
          <a:p>
            <a:r>
              <a:rPr lang="en-US" altLang="en-US" sz="2800"/>
              <a:t>We classify flows as a tool in making simplifying assumptions to the governing partial-differential equations, which are known as the Navier-Stokes equations (for Newtonian fluids)</a:t>
            </a:r>
          </a:p>
          <a:p>
            <a:pPr lvl="1"/>
            <a:r>
              <a:rPr lang="en-US" altLang="en-US" sz="2400"/>
              <a:t>Conservation of Mass</a:t>
            </a:r>
          </a:p>
          <a:p>
            <a:pPr lvl="1">
              <a:buFontTx/>
              <a:buNone/>
            </a:pPr>
            <a:r>
              <a:rPr lang="en-US" altLang="en-US" sz="2400"/>
              <a:t/>
            </a:r>
            <a:br>
              <a:rPr lang="en-US" altLang="en-US" sz="2400"/>
            </a:br>
            <a:endParaRPr lang="en-US" altLang="en-US" sz="2400"/>
          </a:p>
          <a:p>
            <a:pPr lvl="1"/>
            <a:r>
              <a:rPr lang="en-US" altLang="en-US" sz="2400"/>
              <a:t>Conservation of Momentum</a:t>
            </a:r>
          </a:p>
        </p:txBody>
      </p:sp>
      <p:pic>
        <p:nvPicPr>
          <p:cNvPr id="154628"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895600" y="3505200"/>
            <a:ext cx="3333750" cy="819150"/>
          </a:xfrm>
          <a:noFill/>
          <a:ln/>
        </p:spPr>
      </p:pic>
      <p:pic>
        <p:nvPicPr>
          <p:cNvPr id="154630"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600200" y="4953000"/>
            <a:ext cx="6019800" cy="768350"/>
          </a:xfrm>
          <a:noFill/>
          <a:ln/>
        </p:spPr>
      </p:pic>
    </p:spTree>
    <p:extLst>
      <p:ext uri="{BB962C8B-B14F-4D97-AF65-F5344CB8AC3E}">
        <p14:creationId xmlns:p14="http://schemas.microsoft.com/office/powerpoint/2010/main" val="8245459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8907"/>
            <a:ext cx="8229600" cy="1143000"/>
          </a:xfrm>
        </p:spPr>
        <p:txBody>
          <a:bodyPr>
            <a:noAutofit/>
          </a:bodyPr>
          <a:lstStyle/>
          <a:p>
            <a:r>
              <a:rPr lang="it-IT" sz="3600" b="1" dirty="0" smtClean="0">
                <a:solidFill>
                  <a:srgbClr val="0070C0"/>
                </a:solidFill>
              </a:rPr>
              <a:t>BACK TO GOOD OLD ‘‘SIMPLE’’ NEWTONIAN FLUIDS, IN THE INCOMPRESSIBLE FLOW LIMIT</a:t>
            </a:r>
            <a:endParaRPr lang="en-US" sz="3600" b="1" dirty="0">
              <a:solidFill>
                <a:srgbClr val="0070C0"/>
              </a:solidFill>
            </a:endParaRPr>
          </a:p>
        </p:txBody>
      </p:sp>
    </p:spTree>
    <p:extLst>
      <p:ext uri="{BB962C8B-B14F-4D97-AF65-F5344CB8AC3E}">
        <p14:creationId xmlns:p14="http://schemas.microsoft.com/office/powerpoint/2010/main" val="7123305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r>
              <a:rPr lang="en-US" altLang="en-US"/>
              <a:t>Navier-Stokes Equation</a:t>
            </a:r>
          </a:p>
        </p:txBody>
      </p:sp>
      <p:sp>
        <p:nvSpPr>
          <p:cNvPr id="624644" name="Rectangle 4"/>
          <p:cNvSpPr>
            <a:spLocks noGrp="1" noChangeArrowheads="1"/>
          </p:cNvSpPr>
          <p:nvPr>
            <p:ph type="body" idx="1"/>
          </p:nvPr>
        </p:nvSpPr>
        <p:spPr/>
        <p:txBody>
          <a:bodyPr/>
          <a:lstStyle/>
          <a:p>
            <a:r>
              <a:rPr lang="en-US" altLang="en-US" dirty="0"/>
              <a:t>Substituting Newtonian closure into stress tensor gives</a:t>
            </a:r>
          </a:p>
          <a:p>
            <a:endParaRPr lang="en-US" altLang="en-US" dirty="0"/>
          </a:p>
          <a:p>
            <a:pPr>
              <a:buFontTx/>
              <a:buNone/>
            </a:pPr>
            <a:endParaRPr lang="en-US" altLang="en-US" dirty="0"/>
          </a:p>
          <a:p>
            <a:r>
              <a:rPr lang="en-US" altLang="en-US" dirty="0"/>
              <a:t>Using the definition of </a:t>
            </a:r>
            <a:r>
              <a:rPr lang="en-US" altLang="en-US" i="1" dirty="0">
                <a:latin typeface="Symbol" pitchFamily="1" charset="2"/>
                <a:sym typeface="Symbol" pitchFamily="1" charset="2"/>
              </a:rPr>
              <a:t></a:t>
            </a:r>
            <a:r>
              <a:rPr lang="en-US" altLang="en-US" i="1" baseline="-25000" dirty="0" err="1" smtClean="0"/>
              <a:t>ij</a:t>
            </a:r>
            <a:endParaRPr lang="en-US" altLang="en-US" dirty="0"/>
          </a:p>
        </p:txBody>
      </p:sp>
      <p:pic>
        <p:nvPicPr>
          <p:cNvPr id="624645" name="Picture 5"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683" y="2797175"/>
            <a:ext cx="3438525" cy="595313"/>
          </a:xfrm>
          <a:prstGeom prst="rect">
            <a:avLst/>
          </a:prstGeom>
          <a:noFill/>
          <a:extLst>
            <a:ext uri="{909E8E84-426E-40DD-AFC4-6F175D3DCCD1}">
              <a14:hiddenFill xmlns:a14="http://schemas.microsoft.com/office/drawing/2010/main">
                <a:solidFill>
                  <a:srgbClr val="FFFFFF"/>
                </a:solidFill>
              </a14:hiddenFill>
            </a:ext>
          </a:extLst>
        </p:spPr>
      </p:pic>
      <p:pic>
        <p:nvPicPr>
          <p:cNvPr id="624646" name="Picture 6"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4478338"/>
            <a:ext cx="8524875" cy="1393825"/>
          </a:xfrm>
          <a:prstGeom prst="rect">
            <a:avLst/>
          </a:prstGeom>
          <a:noFill/>
          <a:extLst>
            <a:ext uri="{909E8E84-426E-40DD-AFC4-6F175D3DCCD1}">
              <a14:hiddenFill xmlns:a14="http://schemas.microsoft.com/office/drawing/2010/main">
                <a:solidFill>
                  <a:srgbClr val="FFFFFF"/>
                </a:solidFill>
              </a14:hiddenFill>
            </a:ext>
          </a:extLst>
        </p:spPr>
      </p:pic>
      <p:sp>
        <p:nvSpPr>
          <p:cNvPr id="624648" name="Rectangle 8"/>
          <p:cNvSpPr>
            <a:spLocks noChangeArrowheads="1"/>
          </p:cNvSpPr>
          <p:nvPr/>
        </p:nvSpPr>
        <p:spPr bwMode="auto">
          <a:xfrm>
            <a:off x="3238500" y="2689225"/>
            <a:ext cx="322263" cy="1285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49" name="Rectangle 9"/>
          <p:cNvSpPr>
            <a:spLocks noChangeArrowheads="1"/>
          </p:cNvSpPr>
          <p:nvPr/>
        </p:nvSpPr>
        <p:spPr bwMode="auto">
          <a:xfrm>
            <a:off x="3248025" y="2538413"/>
            <a:ext cx="88900" cy="2587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50" name="Text Box 10"/>
          <p:cNvSpPr txBox="1">
            <a:spLocks noChangeArrowheads="1"/>
          </p:cNvSpPr>
          <p:nvPr/>
        </p:nvSpPr>
        <p:spPr bwMode="auto">
          <a:xfrm>
            <a:off x="2984500" y="2411413"/>
            <a:ext cx="425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 </a:t>
            </a:r>
            <a:r>
              <a:rPr lang="it-IT" altLang="en-US" sz="2400"/>
              <a:t>=</a:t>
            </a:r>
          </a:p>
        </p:txBody>
      </p:sp>
    </p:spTree>
    <p:extLst>
      <p:ext uri="{BB962C8B-B14F-4D97-AF65-F5344CB8AC3E}">
        <p14:creationId xmlns:p14="http://schemas.microsoft.com/office/powerpoint/2010/main" val="19595674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en-US" altLang="en-US"/>
              <a:t>Navier-Stokes Equation</a:t>
            </a:r>
          </a:p>
        </p:txBody>
      </p:sp>
      <p:sp>
        <p:nvSpPr>
          <p:cNvPr id="626691" name="Rectangle 3"/>
          <p:cNvSpPr>
            <a:spLocks noGrp="1" noChangeArrowheads="1"/>
          </p:cNvSpPr>
          <p:nvPr>
            <p:ph type="body" idx="1"/>
          </p:nvPr>
        </p:nvSpPr>
        <p:spPr/>
        <p:txBody>
          <a:bodyPr/>
          <a:lstStyle/>
          <a:p>
            <a:r>
              <a:rPr lang="en-US" altLang="en-US" sz="2800"/>
              <a:t>Substituting </a:t>
            </a:r>
            <a:r>
              <a:rPr lang="en-US" altLang="en-US" sz="2800" i="1">
                <a:latin typeface="Symbol" pitchFamily="1" charset="2"/>
                <a:sym typeface="Symbol" pitchFamily="1" charset="2"/>
              </a:rPr>
              <a:t></a:t>
            </a:r>
            <a:r>
              <a:rPr lang="en-US" altLang="en-US" sz="2800" i="1" baseline="-25000"/>
              <a:t>ij</a:t>
            </a:r>
            <a:r>
              <a:rPr lang="en-US" altLang="en-US" sz="2800"/>
              <a:t> into Cauchy’s equation gives the Navier-Stokes equations </a:t>
            </a:r>
          </a:p>
          <a:p>
            <a:endParaRPr lang="en-US" altLang="en-US" sz="2800"/>
          </a:p>
          <a:p>
            <a:endParaRPr lang="en-US" altLang="en-US" sz="2800"/>
          </a:p>
          <a:p>
            <a:endParaRPr lang="en-US" altLang="en-US" sz="2800"/>
          </a:p>
          <a:p>
            <a:endParaRPr lang="en-US" altLang="en-US" sz="2800"/>
          </a:p>
          <a:p>
            <a:r>
              <a:rPr lang="en-US" altLang="en-US" sz="2800"/>
              <a:t>This results in a </a:t>
            </a:r>
            <a:r>
              <a:rPr lang="en-US" altLang="en-US" sz="2800" i="1"/>
              <a:t>closed </a:t>
            </a:r>
            <a:r>
              <a:rPr lang="en-US" altLang="en-US" sz="2800"/>
              <a:t>system of equations!</a:t>
            </a:r>
          </a:p>
          <a:p>
            <a:pPr lvl="1"/>
            <a:r>
              <a:rPr lang="en-US" altLang="en-US" sz="2400"/>
              <a:t>4 equations (continuity and momentum equations)</a:t>
            </a:r>
          </a:p>
          <a:p>
            <a:pPr lvl="1"/>
            <a:r>
              <a:rPr lang="en-US" altLang="en-US" sz="2400"/>
              <a:t>4 unknowns (U, V, W, p)</a:t>
            </a:r>
          </a:p>
        </p:txBody>
      </p:sp>
      <p:pic>
        <p:nvPicPr>
          <p:cNvPr id="626694" name="Picture 6"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4" y="2665413"/>
            <a:ext cx="4132263" cy="917575"/>
          </a:xfrm>
          <a:prstGeom prst="rect">
            <a:avLst/>
          </a:prstGeom>
          <a:noFill/>
          <a:extLst>
            <a:ext uri="{909E8E84-426E-40DD-AFC4-6F175D3DCCD1}">
              <a14:hiddenFill xmlns:a14="http://schemas.microsoft.com/office/drawing/2010/main">
                <a:solidFill>
                  <a:srgbClr val="FFFFFF"/>
                </a:solidFill>
              </a14:hiddenFill>
            </a:ext>
          </a:extLst>
        </p:spPr>
      </p:pic>
      <p:pic>
        <p:nvPicPr>
          <p:cNvPr id="626695" name="Picture 7"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75" y="3827463"/>
            <a:ext cx="1608138" cy="488950"/>
          </a:xfrm>
          <a:prstGeom prst="rect">
            <a:avLst/>
          </a:prstGeom>
          <a:noFill/>
          <a:extLst>
            <a:ext uri="{909E8E84-426E-40DD-AFC4-6F175D3DCCD1}">
              <a14:hiddenFill xmlns:a14="http://schemas.microsoft.com/office/drawing/2010/main">
                <a:solidFill>
                  <a:srgbClr val="FFFFFF"/>
                </a:solidFill>
              </a14:hiddenFill>
            </a:ext>
          </a:extLst>
        </p:spPr>
      </p:pic>
      <p:sp>
        <p:nvSpPr>
          <p:cNvPr id="626696" name="Text Box 8"/>
          <p:cNvSpPr txBox="1">
            <a:spLocks noChangeArrowheads="1"/>
          </p:cNvSpPr>
          <p:nvPr/>
        </p:nvSpPr>
        <p:spPr bwMode="auto">
          <a:xfrm>
            <a:off x="6272213" y="2984500"/>
            <a:ext cx="2314575" cy="6508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Incompressible NSE</a:t>
            </a:r>
            <a:br>
              <a:rPr lang="en-US" altLang="en-US"/>
            </a:br>
            <a:r>
              <a:rPr lang="en-US" altLang="en-US"/>
              <a:t>written in vector form</a:t>
            </a:r>
          </a:p>
        </p:txBody>
      </p:sp>
      <p:sp>
        <p:nvSpPr>
          <p:cNvPr id="2" name="Rettangolo 1"/>
          <p:cNvSpPr/>
          <p:nvPr/>
        </p:nvSpPr>
        <p:spPr>
          <a:xfrm>
            <a:off x="1518249" y="2665413"/>
            <a:ext cx="4451230" cy="1837576"/>
          </a:xfrm>
          <a:prstGeom prst="rect">
            <a:avLst/>
          </a:prstGeom>
          <a:solidFill>
            <a:srgbClr val="67E9EF">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47117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p:txBody>
          <a:bodyPr/>
          <a:lstStyle/>
          <a:p>
            <a:r>
              <a:rPr lang="en-US" altLang="en-US"/>
              <a:t>Navier-Stokes Equation</a:t>
            </a:r>
          </a:p>
        </p:txBody>
      </p:sp>
      <p:sp>
        <p:nvSpPr>
          <p:cNvPr id="627715" name="Rectangle 3"/>
          <p:cNvSpPr>
            <a:spLocks noGrp="1" noChangeArrowheads="1"/>
          </p:cNvSpPr>
          <p:nvPr>
            <p:ph type="body" idx="1"/>
          </p:nvPr>
        </p:nvSpPr>
        <p:spPr/>
        <p:txBody>
          <a:bodyPr/>
          <a:lstStyle/>
          <a:p>
            <a:r>
              <a:rPr lang="en-US" altLang="en-US"/>
              <a:t>In addition to vector form, incompressible N-S equation can be written in several other forms</a:t>
            </a:r>
          </a:p>
          <a:p>
            <a:pPr lvl="1"/>
            <a:r>
              <a:rPr lang="en-US" altLang="en-US"/>
              <a:t>Cartesian coordinates</a:t>
            </a:r>
          </a:p>
          <a:p>
            <a:pPr lvl="1"/>
            <a:r>
              <a:rPr lang="en-US" altLang="en-US"/>
              <a:t>Cylindrical coordinates</a:t>
            </a:r>
          </a:p>
          <a:p>
            <a:pPr lvl="1"/>
            <a:r>
              <a:rPr lang="en-US" altLang="en-US"/>
              <a:t>Tensor notation</a:t>
            </a:r>
          </a:p>
          <a:p>
            <a:pPr lvl="1"/>
            <a:endParaRPr lang="en-US" altLang="en-US"/>
          </a:p>
        </p:txBody>
      </p:sp>
    </p:spTree>
    <p:extLst>
      <p:ext uri="{BB962C8B-B14F-4D97-AF65-F5344CB8AC3E}">
        <p14:creationId xmlns:p14="http://schemas.microsoft.com/office/powerpoint/2010/main" val="36581102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normAutofit fontScale="90000"/>
          </a:bodyPr>
          <a:lstStyle/>
          <a:p>
            <a:r>
              <a:rPr lang="en-US" altLang="en-US"/>
              <a:t>Navier-Stokes Equation</a:t>
            </a:r>
            <a:br>
              <a:rPr lang="en-US" altLang="en-US"/>
            </a:br>
            <a:r>
              <a:rPr lang="en-US" altLang="en-US" sz="2800" i="1"/>
              <a:t>Cartesian Coordinates</a:t>
            </a:r>
            <a:endParaRPr lang="en-US" altLang="en-US"/>
          </a:p>
        </p:txBody>
      </p:sp>
      <p:pic>
        <p:nvPicPr>
          <p:cNvPr id="628740"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043" y="1589881"/>
            <a:ext cx="2522537" cy="685800"/>
          </a:xfrm>
          <a:prstGeom prst="rect">
            <a:avLst/>
          </a:prstGeom>
          <a:noFill/>
          <a:extLst>
            <a:ext uri="{909E8E84-426E-40DD-AFC4-6F175D3DCCD1}">
              <a14:hiddenFill xmlns:a14="http://schemas.microsoft.com/office/drawing/2010/main">
                <a:solidFill>
                  <a:srgbClr val="FFFFFF"/>
                </a:solidFill>
              </a14:hiddenFill>
            </a:ext>
          </a:extLst>
        </p:spPr>
      </p:pic>
      <p:pic>
        <p:nvPicPr>
          <p:cNvPr id="628741" name="Picture 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776538"/>
            <a:ext cx="8135938" cy="687387"/>
          </a:xfrm>
          <a:prstGeom prst="rect">
            <a:avLst/>
          </a:prstGeom>
          <a:noFill/>
          <a:extLst>
            <a:ext uri="{909E8E84-426E-40DD-AFC4-6F175D3DCCD1}">
              <a14:hiddenFill xmlns:a14="http://schemas.microsoft.com/office/drawing/2010/main">
                <a:solidFill>
                  <a:srgbClr val="FFFFFF"/>
                </a:solidFill>
              </a14:hiddenFill>
            </a:ext>
          </a:extLst>
        </p:spPr>
      </p:pic>
      <p:pic>
        <p:nvPicPr>
          <p:cNvPr id="628742"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 y="3916363"/>
            <a:ext cx="8153400" cy="687387"/>
          </a:xfrm>
          <a:prstGeom prst="rect">
            <a:avLst/>
          </a:prstGeom>
          <a:noFill/>
          <a:extLst>
            <a:ext uri="{909E8E84-426E-40DD-AFC4-6F175D3DCCD1}">
              <a14:hiddenFill xmlns:a14="http://schemas.microsoft.com/office/drawing/2010/main">
                <a:solidFill>
                  <a:srgbClr val="FFFFFF"/>
                </a:solidFill>
              </a14:hiddenFill>
            </a:ext>
          </a:extLst>
        </p:spPr>
      </p:pic>
      <p:pic>
        <p:nvPicPr>
          <p:cNvPr id="628743" name="Picture 7"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5065713"/>
            <a:ext cx="8610600" cy="687387"/>
          </a:xfrm>
          <a:prstGeom prst="rect">
            <a:avLst/>
          </a:prstGeom>
          <a:noFill/>
          <a:extLst>
            <a:ext uri="{909E8E84-426E-40DD-AFC4-6F175D3DCCD1}">
              <a14:hiddenFill xmlns:a14="http://schemas.microsoft.com/office/drawing/2010/main">
                <a:solidFill>
                  <a:srgbClr val="FFFFFF"/>
                </a:solidFill>
              </a14:hiddenFill>
            </a:ext>
          </a:extLst>
        </p:spPr>
      </p:pic>
      <p:sp>
        <p:nvSpPr>
          <p:cNvPr id="628744" name="Text Box 8"/>
          <p:cNvSpPr txBox="1">
            <a:spLocks noChangeArrowheads="1"/>
          </p:cNvSpPr>
          <p:nvPr/>
        </p:nvSpPr>
        <p:spPr bwMode="auto">
          <a:xfrm>
            <a:off x="176213" y="1406525"/>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Continuity</a:t>
            </a:r>
          </a:p>
        </p:txBody>
      </p:sp>
      <p:sp>
        <p:nvSpPr>
          <p:cNvPr id="628745" name="Text Box 9"/>
          <p:cNvSpPr txBox="1">
            <a:spLocks noChangeArrowheads="1"/>
          </p:cNvSpPr>
          <p:nvPr/>
        </p:nvSpPr>
        <p:spPr bwMode="auto">
          <a:xfrm>
            <a:off x="255588" y="2433638"/>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X-momentum</a:t>
            </a:r>
          </a:p>
        </p:txBody>
      </p:sp>
      <p:sp>
        <p:nvSpPr>
          <p:cNvPr id="628746" name="Text Box 10"/>
          <p:cNvSpPr txBox="1">
            <a:spLocks noChangeArrowheads="1"/>
          </p:cNvSpPr>
          <p:nvPr/>
        </p:nvSpPr>
        <p:spPr bwMode="auto">
          <a:xfrm>
            <a:off x="254000" y="3535363"/>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Y-momentum</a:t>
            </a:r>
          </a:p>
        </p:txBody>
      </p:sp>
      <p:sp>
        <p:nvSpPr>
          <p:cNvPr id="628747" name="Text Box 11"/>
          <p:cNvSpPr txBox="1">
            <a:spLocks noChangeArrowheads="1"/>
          </p:cNvSpPr>
          <p:nvPr/>
        </p:nvSpPr>
        <p:spPr bwMode="auto">
          <a:xfrm>
            <a:off x="277813" y="4727575"/>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Z-momentum</a:t>
            </a:r>
          </a:p>
        </p:txBody>
      </p:sp>
    </p:spTree>
    <p:extLst>
      <p:ext uri="{BB962C8B-B14F-4D97-AF65-F5344CB8AC3E}">
        <p14:creationId xmlns:p14="http://schemas.microsoft.com/office/powerpoint/2010/main" val="34505980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a:normAutofit fontScale="90000"/>
          </a:bodyPr>
          <a:lstStyle/>
          <a:p>
            <a:r>
              <a:rPr lang="en-US" altLang="en-US"/>
              <a:t>Navier-Stokes Equation</a:t>
            </a:r>
            <a:br>
              <a:rPr lang="en-US" altLang="en-US"/>
            </a:br>
            <a:r>
              <a:rPr lang="en-US" altLang="en-US" sz="2800" i="1"/>
              <a:t>Tensor and Vector Notation</a:t>
            </a:r>
            <a:endParaRPr lang="en-US" altLang="en-US"/>
          </a:p>
        </p:txBody>
      </p:sp>
      <p:sp>
        <p:nvSpPr>
          <p:cNvPr id="629767" name="Text Box 7"/>
          <p:cNvSpPr txBox="1">
            <a:spLocks noChangeArrowheads="1"/>
          </p:cNvSpPr>
          <p:nvPr/>
        </p:nvSpPr>
        <p:spPr bwMode="auto">
          <a:xfrm>
            <a:off x="3794125" y="1866900"/>
            <a:ext cx="153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u="sng"/>
              <a:t>Continuity</a:t>
            </a:r>
          </a:p>
        </p:txBody>
      </p:sp>
      <p:sp>
        <p:nvSpPr>
          <p:cNvPr id="629768" name="Text Box 8"/>
          <p:cNvSpPr txBox="1">
            <a:spLocks noChangeArrowheads="1"/>
          </p:cNvSpPr>
          <p:nvPr/>
        </p:nvSpPr>
        <p:spPr bwMode="auto">
          <a:xfrm>
            <a:off x="2755900" y="3462338"/>
            <a:ext cx="392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u="sng"/>
              <a:t>Conservation of Momentum</a:t>
            </a:r>
          </a:p>
        </p:txBody>
      </p:sp>
      <p:pic>
        <p:nvPicPr>
          <p:cNvPr id="629771" name="Picture 11"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700" y="4294188"/>
            <a:ext cx="3106738" cy="6905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29772" name="Picture 12"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2743200"/>
            <a:ext cx="1295400" cy="393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29773" name="Picture 13"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92600"/>
            <a:ext cx="5292725" cy="6842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29774" name="Picture 14"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213" y="2659063"/>
            <a:ext cx="1077912" cy="6969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29775" name="Text Box 15"/>
          <p:cNvSpPr txBox="1">
            <a:spLocks noChangeArrowheads="1"/>
          </p:cNvSpPr>
          <p:nvPr/>
        </p:nvSpPr>
        <p:spPr bwMode="auto">
          <a:xfrm>
            <a:off x="1573213" y="3892550"/>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Tensor notation</a:t>
            </a:r>
          </a:p>
        </p:txBody>
      </p:sp>
      <p:sp>
        <p:nvSpPr>
          <p:cNvPr id="629776" name="Text Box 16"/>
          <p:cNvSpPr txBox="1">
            <a:spLocks noChangeArrowheads="1"/>
          </p:cNvSpPr>
          <p:nvPr/>
        </p:nvSpPr>
        <p:spPr bwMode="auto">
          <a:xfrm>
            <a:off x="6257925" y="3930650"/>
            <a:ext cx="1722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Vector notation</a:t>
            </a:r>
          </a:p>
        </p:txBody>
      </p:sp>
      <p:sp>
        <p:nvSpPr>
          <p:cNvPr id="629777" name="Text Box 17"/>
          <p:cNvSpPr txBox="1">
            <a:spLocks noChangeArrowheads="1"/>
          </p:cNvSpPr>
          <p:nvPr/>
        </p:nvSpPr>
        <p:spPr bwMode="auto">
          <a:xfrm>
            <a:off x="4692650" y="2347913"/>
            <a:ext cx="1722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Vector notation</a:t>
            </a:r>
          </a:p>
        </p:txBody>
      </p:sp>
      <p:sp>
        <p:nvSpPr>
          <p:cNvPr id="629778" name="Text Box 18"/>
          <p:cNvSpPr txBox="1">
            <a:spLocks noChangeArrowheads="1"/>
          </p:cNvSpPr>
          <p:nvPr/>
        </p:nvSpPr>
        <p:spPr bwMode="auto">
          <a:xfrm>
            <a:off x="2433638" y="2271713"/>
            <a:ext cx="1773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Tensor notation</a:t>
            </a:r>
          </a:p>
        </p:txBody>
      </p:sp>
      <p:sp>
        <p:nvSpPr>
          <p:cNvPr id="629779" name="Text Box 19"/>
          <p:cNvSpPr txBox="1">
            <a:spLocks noChangeArrowheads="1"/>
          </p:cNvSpPr>
          <p:nvPr/>
        </p:nvSpPr>
        <p:spPr bwMode="auto">
          <a:xfrm>
            <a:off x="215900" y="1214438"/>
            <a:ext cx="8316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Tensor and Vector notation offer a more compact form of the equations. </a:t>
            </a:r>
          </a:p>
        </p:txBody>
      </p:sp>
      <p:sp>
        <p:nvSpPr>
          <p:cNvPr id="629780" name="Line 20"/>
          <p:cNvSpPr>
            <a:spLocks noChangeShapeType="1"/>
          </p:cNvSpPr>
          <p:nvPr/>
        </p:nvSpPr>
        <p:spPr bwMode="auto">
          <a:xfrm>
            <a:off x="1600200" y="4800600"/>
            <a:ext cx="0" cy="330200"/>
          </a:xfrm>
          <a:prstGeom prst="line">
            <a:avLst/>
          </a:prstGeom>
          <a:noFill/>
          <a:ln w="28575">
            <a:solidFill>
              <a:srgbClr val="FF0000"/>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1" name="Line 21"/>
          <p:cNvSpPr>
            <a:spLocks noChangeShapeType="1"/>
          </p:cNvSpPr>
          <p:nvPr/>
        </p:nvSpPr>
        <p:spPr bwMode="auto">
          <a:xfrm>
            <a:off x="1600200" y="5135563"/>
            <a:ext cx="39846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2" name="Line 22"/>
          <p:cNvSpPr>
            <a:spLocks noChangeShapeType="1"/>
          </p:cNvSpPr>
          <p:nvPr/>
        </p:nvSpPr>
        <p:spPr bwMode="auto">
          <a:xfrm flipV="1">
            <a:off x="1998663" y="4957763"/>
            <a:ext cx="0" cy="177800"/>
          </a:xfrm>
          <a:prstGeom prst="line">
            <a:avLst/>
          </a:prstGeom>
          <a:noFill/>
          <a:ln w="28575">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3" name="Line 23"/>
          <p:cNvSpPr>
            <a:spLocks noChangeShapeType="1"/>
          </p:cNvSpPr>
          <p:nvPr/>
        </p:nvSpPr>
        <p:spPr bwMode="auto">
          <a:xfrm>
            <a:off x="4878388" y="4933950"/>
            <a:ext cx="0" cy="330200"/>
          </a:xfrm>
          <a:prstGeom prst="line">
            <a:avLst/>
          </a:prstGeom>
          <a:noFill/>
          <a:ln w="28575">
            <a:solidFill>
              <a:srgbClr val="FF0000"/>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4" name="Line 24"/>
          <p:cNvSpPr>
            <a:spLocks noChangeShapeType="1"/>
          </p:cNvSpPr>
          <p:nvPr/>
        </p:nvSpPr>
        <p:spPr bwMode="auto">
          <a:xfrm>
            <a:off x="4878388" y="5268913"/>
            <a:ext cx="39846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5" name="Line 25"/>
          <p:cNvSpPr>
            <a:spLocks noChangeShapeType="1"/>
          </p:cNvSpPr>
          <p:nvPr/>
        </p:nvSpPr>
        <p:spPr bwMode="auto">
          <a:xfrm flipV="1">
            <a:off x="5276850" y="4941888"/>
            <a:ext cx="0" cy="327025"/>
          </a:xfrm>
          <a:prstGeom prst="line">
            <a:avLst/>
          </a:prstGeom>
          <a:noFill/>
          <a:ln w="28575">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6" name="Text Box 26"/>
          <p:cNvSpPr txBox="1">
            <a:spLocks noChangeArrowheads="1"/>
          </p:cNvSpPr>
          <p:nvPr/>
        </p:nvSpPr>
        <p:spPr bwMode="auto">
          <a:xfrm>
            <a:off x="955675" y="5614988"/>
            <a:ext cx="4767263" cy="6508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Repeated indices are summed over j </a:t>
            </a:r>
          </a:p>
          <a:p>
            <a:r>
              <a:rPr lang="en-US" altLang="en-US" i="1"/>
              <a:t>(x</a:t>
            </a:r>
            <a:r>
              <a:rPr lang="en-US" altLang="en-US" i="1" baseline="-25000"/>
              <a:t>1</a:t>
            </a:r>
            <a:r>
              <a:rPr lang="en-US" altLang="en-US" i="1"/>
              <a:t> = x, x</a:t>
            </a:r>
            <a:r>
              <a:rPr lang="en-US" altLang="en-US" i="1" baseline="-25000"/>
              <a:t>2</a:t>
            </a:r>
            <a:r>
              <a:rPr lang="en-US" altLang="en-US" i="1"/>
              <a:t> = y, x</a:t>
            </a:r>
            <a:r>
              <a:rPr lang="en-US" altLang="en-US" i="1" baseline="-25000"/>
              <a:t>3</a:t>
            </a:r>
            <a:r>
              <a:rPr lang="en-US" altLang="en-US" i="1"/>
              <a:t> = z, U</a:t>
            </a:r>
            <a:r>
              <a:rPr lang="en-US" altLang="en-US" i="1" baseline="-25000"/>
              <a:t>1</a:t>
            </a:r>
            <a:r>
              <a:rPr lang="en-US" altLang="en-US" i="1"/>
              <a:t> = U, U</a:t>
            </a:r>
            <a:r>
              <a:rPr lang="en-US" altLang="en-US" i="1" baseline="-25000"/>
              <a:t>2</a:t>
            </a:r>
            <a:r>
              <a:rPr lang="en-US" altLang="en-US" i="1"/>
              <a:t> = V, U</a:t>
            </a:r>
            <a:r>
              <a:rPr lang="en-US" altLang="en-US" i="1" baseline="-25000"/>
              <a:t>3</a:t>
            </a:r>
            <a:r>
              <a:rPr lang="en-US" altLang="en-US" i="1"/>
              <a:t> = W</a:t>
            </a:r>
            <a:r>
              <a:rPr lang="en-US" altLang="en-US"/>
              <a:t>)</a:t>
            </a:r>
          </a:p>
        </p:txBody>
      </p:sp>
      <p:sp>
        <p:nvSpPr>
          <p:cNvPr id="629787" name="Line 27"/>
          <p:cNvSpPr>
            <a:spLocks noChangeShapeType="1"/>
          </p:cNvSpPr>
          <p:nvPr/>
        </p:nvSpPr>
        <p:spPr bwMode="auto">
          <a:xfrm>
            <a:off x="1795463" y="5133975"/>
            <a:ext cx="1514475" cy="498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9788" name="Line 28"/>
          <p:cNvSpPr>
            <a:spLocks noChangeShapeType="1"/>
          </p:cNvSpPr>
          <p:nvPr/>
        </p:nvSpPr>
        <p:spPr bwMode="auto">
          <a:xfrm flipV="1">
            <a:off x="3297238" y="5275263"/>
            <a:ext cx="1744662"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221809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r>
              <a:rPr lang="en-US" altLang="en-US" sz="3200"/>
              <a:t>Differential Analysis of Fluid Flow Problems</a:t>
            </a:r>
            <a:endParaRPr lang="en-US" altLang="en-US"/>
          </a:p>
        </p:txBody>
      </p:sp>
      <p:sp>
        <p:nvSpPr>
          <p:cNvPr id="630787" name="Rectangle 3"/>
          <p:cNvSpPr>
            <a:spLocks noGrp="1" noChangeArrowheads="1"/>
          </p:cNvSpPr>
          <p:nvPr>
            <p:ph type="body" idx="1"/>
          </p:nvPr>
        </p:nvSpPr>
        <p:spPr/>
        <p:txBody>
          <a:bodyPr/>
          <a:lstStyle/>
          <a:p>
            <a:pPr marL="609600" indent="-609600"/>
            <a:r>
              <a:rPr lang="en-US" altLang="en-US"/>
              <a:t>Now that we have a set of governing partial differential equations, there are 2 problems we can solve</a:t>
            </a:r>
          </a:p>
          <a:p>
            <a:pPr marL="990600" lvl="1" indent="-533400">
              <a:buFontTx/>
              <a:buAutoNum type="arabicPeriod"/>
            </a:pPr>
            <a:r>
              <a:rPr lang="en-US" altLang="en-US"/>
              <a:t>Calculate pressure (</a:t>
            </a:r>
            <a:r>
              <a:rPr lang="en-US" altLang="en-US" i="1"/>
              <a:t>P</a:t>
            </a:r>
            <a:r>
              <a:rPr lang="en-US" altLang="en-US"/>
              <a:t>) for a known velocity field  </a:t>
            </a:r>
          </a:p>
          <a:p>
            <a:pPr marL="990600" lvl="1" indent="-533400">
              <a:buFontTx/>
              <a:buAutoNum type="arabicPeriod"/>
            </a:pPr>
            <a:r>
              <a:rPr lang="en-US" altLang="en-US"/>
              <a:t>Calculate velocity (</a:t>
            </a:r>
            <a:r>
              <a:rPr lang="en-US" altLang="en-US" i="1"/>
              <a:t>U, V, W</a:t>
            </a:r>
            <a:r>
              <a:rPr lang="en-US" altLang="en-US"/>
              <a:t>) and pressure (</a:t>
            </a:r>
            <a:r>
              <a:rPr lang="en-US" altLang="en-US" i="1"/>
              <a:t>P</a:t>
            </a:r>
            <a:r>
              <a:rPr lang="en-US" altLang="en-US"/>
              <a:t>) for known geometry, boundary conditions (BC), and initial conditions (IC)</a:t>
            </a:r>
          </a:p>
        </p:txBody>
      </p:sp>
    </p:spTree>
    <p:extLst>
      <p:ext uri="{BB962C8B-B14F-4D97-AF65-F5344CB8AC3E}">
        <p14:creationId xmlns:p14="http://schemas.microsoft.com/office/powerpoint/2010/main" val="40328266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a:lstStyle/>
          <a:p>
            <a:r>
              <a:rPr lang="en-US" altLang="en-US"/>
              <a:t>Exact Solutions of the NSE</a:t>
            </a:r>
          </a:p>
        </p:txBody>
      </p:sp>
      <p:sp>
        <p:nvSpPr>
          <p:cNvPr id="631811" name="Rectangle 3"/>
          <p:cNvSpPr>
            <a:spLocks noGrp="1" noChangeArrowheads="1"/>
          </p:cNvSpPr>
          <p:nvPr>
            <p:ph type="body" sz="half" idx="2"/>
          </p:nvPr>
        </p:nvSpPr>
        <p:spPr/>
        <p:txBody>
          <a:bodyPr/>
          <a:lstStyle/>
          <a:p>
            <a:pPr marL="346075" indent="-346075"/>
            <a:r>
              <a:rPr lang="en-US" altLang="en-US" sz="2400"/>
              <a:t>Solutions can also be classified by type or geometry</a:t>
            </a:r>
          </a:p>
          <a:p>
            <a:pPr marL="795338" lvl="1" indent="-334963">
              <a:buFont typeface="Arial" charset="0"/>
              <a:buAutoNum type="arabicPeriod"/>
            </a:pPr>
            <a:r>
              <a:rPr lang="en-US" altLang="en-US" sz="2000"/>
              <a:t>Couette shear flows</a:t>
            </a:r>
          </a:p>
          <a:p>
            <a:pPr marL="795338" lvl="1" indent="-334963">
              <a:buFont typeface="Arial" charset="0"/>
              <a:buAutoNum type="arabicPeriod"/>
            </a:pPr>
            <a:r>
              <a:rPr lang="en-US" altLang="en-US" sz="2000"/>
              <a:t>Steady duct/pipe flows</a:t>
            </a:r>
          </a:p>
          <a:p>
            <a:pPr marL="795338" lvl="1" indent="-334963">
              <a:buFont typeface="Arial" charset="0"/>
              <a:buAutoNum type="arabicPeriod"/>
            </a:pPr>
            <a:r>
              <a:rPr lang="en-US" altLang="en-US" sz="2000"/>
              <a:t>Unsteady duct/pipe flows</a:t>
            </a:r>
          </a:p>
          <a:p>
            <a:pPr marL="795338" lvl="1" indent="-334963">
              <a:buFont typeface="Arial" charset="0"/>
              <a:buAutoNum type="arabicPeriod"/>
            </a:pPr>
            <a:r>
              <a:rPr lang="en-US" altLang="en-US" sz="2000"/>
              <a:t>Flows with moving boundaries</a:t>
            </a:r>
          </a:p>
          <a:p>
            <a:pPr marL="795338" lvl="1" indent="-334963">
              <a:buFont typeface="Arial" charset="0"/>
              <a:buAutoNum type="arabicPeriod"/>
            </a:pPr>
            <a:r>
              <a:rPr lang="en-US" altLang="en-US" sz="2000"/>
              <a:t>Similarity solutions</a:t>
            </a:r>
          </a:p>
          <a:p>
            <a:pPr marL="795338" lvl="1" indent="-334963">
              <a:buFont typeface="Arial" charset="0"/>
              <a:buAutoNum type="arabicPeriod"/>
            </a:pPr>
            <a:r>
              <a:rPr lang="en-US" altLang="en-US" sz="2000"/>
              <a:t>Asymptotic suction flows</a:t>
            </a:r>
          </a:p>
          <a:p>
            <a:pPr marL="795338" lvl="1" indent="-334963">
              <a:buFont typeface="Arial" charset="0"/>
              <a:buAutoNum type="arabicPeriod"/>
            </a:pPr>
            <a:r>
              <a:rPr lang="en-US" altLang="en-US" sz="2000"/>
              <a:t>Wind-driven Ekman flows</a:t>
            </a:r>
          </a:p>
        </p:txBody>
      </p:sp>
      <p:sp>
        <p:nvSpPr>
          <p:cNvPr id="631813" name="Rectangle 5"/>
          <p:cNvSpPr>
            <a:spLocks noGrp="1" noChangeArrowheads="1"/>
          </p:cNvSpPr>
          <p:nvPr>
            <p:ph type="body" sz="half" idx="1"/>
          </p:nvPr>
        </p:nvSpPr>
        <p:spPr/>
        <p:txBody>
          <a:bodyPr/>
          <a:lstStyle/>
          <a:p>
            <a:r>
              <a:rPr lang="en-US" altLang="en-US"/>
              <a:t>There are about 80 known exact solutions to the NSE</a:t>
            </a:r>
          </a:p>
          <a:p>
            <a:r>
              <a:rPr lang="en-US" altLang="en-US"/>
              <a:t>The can be classified as:</a:t>
            </a:r>
          </a:p>
          <a:p>
            <a:pPr lvl="1"/>
            <a:r>
              <a:rPr lang="en-US" altLang="en-US"/>
              <a:t>Linear solutions where the convective      </a:t>
            </a:r>
            <a:br>
              <a:rPr lang="en-US" altLang="en-US"/>
            </a:br>
            <a:r>
              <a:rPr lang="en-US" altLang="en-US"/>
              <a:t>               term is zero</a:t>
            </a:r>
          </a:p>
          <a:p>
            <a:pPr lvl="1">
              <a:buFontTx/>
              <a:buNone/>
            </a:pPr>
            <a:endParaRPr lang="en-US" altLang="en-US" sz="600"/>
          </a:p>
          <a:p>
            <a:pPr lvl="1"/>
            <a:r>
              <a:rPr lang="en-US" altLang="en-US"/>
              <a:t>Nonlinear solutions where convective term is not zero</a:t>
            </a:r>
          </a:p>
        </p:txBody>
      </p:sp>
      <p:pic>
        <p:nvPicPr>
          <p:cNvPr id="631816" name="Picture 8"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4244254"/>
            <a:ext cx="1112807" cy="50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0318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r>
              <a:rPr lang="en-US" altLang="en-US"/>
              <a:t>Boundary conditions</a:t>
            </a:r>
          </a:p>
        </p:txBody>
      </p:sp>
      <p:sp>
        <p:nvSpPr>
          <p:cNvPr id="636931" name="Rectangle 3"/>
          <p:cNvSpPr>
            <a:spLocks noGrp="1" noChangeArrowheads="1"/>
          </p:cNvSpPr>
          <p:nvPr>
            <p:ph type="body" idx="1"/>
          </p:nvPr>
        </p:nvSpPr>
        <p:spPr/>
        <p:txBody>
          <a:bodyPr>
            <a:normAutofit/>
          </a:bodyPr>
          <a:lstStyle/>
          <a:p>
            <a:r>
              <a:rPr lang="en-US" altLang="en-US" sz="2800" dirty="0"/>
              <a:t>Boundary conditions are critical to exact, approximate, and computational solutions</a:t>
            </a:r>
            <a:r>
              <a:rPr lang="en-US" altLang="en-US" sz="2800" dirty="0" smtClean="0"/>
              <a:t>.</a:t>
            </a:r>
            <a:endParaRPr lang="en-US" altLang="en-US" sz="2400" dirty="0" smtClean="0"/>
          </a:p>
          <a:p>
            <a:pPr lvl="1"/>
            <a:r>
              <a:rPr lang="en-US" altLang="en-US" sz="2400" dirty="0" smtClean="0"/>
              <a:t>BC’s </a:t>
            </a:r>
            <a:r>
              <a:rPr lang="en-US" altLang="en-US" sz="2400" dirty="0"/>
              <a:t>used in analytical solutions are discussed here</a:t>
            </a:r>
          </a:p>
          <a:p>
            <a:pPr lvl="2"/>
            <a:r>
              <a:rPr lang="en-US" altLang="en-US" sz="2000" dirty="0"/>
              <a:t>No-slip boundary condition</a:t>
            </a:r>
          </a:p>
          <a:p>
            <a:pPr lvl="2"/>
            <a:r>
              <a:rPr lang="en-US" altLang="en-US" sz="2000" dirty="0"/>
              <a:t>Interface boundary condition</a:t>
            </a:r>
          </a:p>
          <a:p>
            <a:pPr lvl="1"/>
            <a:r>
              <a:rPr lang="en-US" altLang="en-US" sz="2400" dirty="0"/>
              <a:t>These are used in CFD as well, plus there are some BC’s which arise due to specific issues in CFD modeling.  </a:t>
            </a:r>
          </a:p>
          <a:p>
            <a:pPr lvl="2"/>
            <a:r>
              <a:rPr lang="en-US" altLang="en-US" sz="2000" dirty="0"/>
              <a:t>Inflow and outflow boundary conditions</a:t>
            </a:r>
          </a:p>
          <a:p>
            <a:pPr lvl="2"/>
            <a:r>
              <a:rPr lang="en-US" altLang="en-US" sz="2000" dirty="0"/>
              <a:t>Symmetry and periodic boundary conditions</a:t>
            </a:r>
          </a:p>
        </p:txBody>
      </p:sp>
    </p:spTree>
    <p:extLst>
      <p:ext uri="{BB962C8B-B14F-4D97-AF65-F5344CB8AC3E}">
        <p14:creationId xmlns:p14="http://schemas.microsoft.com/office/powerpoint/2010/main" val="16433331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r>
              <a:rPr lang="en-US" altLang="en-US"/>
              <a:t>No-slip boundary condition</a:t>
            </a:r>
          </a:p>
        </p:txBody>
      </p:sp>
      <p:sp>
        <p:nvSpPr>
          <p:cNvPr id="638979" name="Rectangle 3"/>
          <p:cNvSpPr>
            <a:spLocks noGrp="1" noChangeArrowheads="1"/>
          </p:cNvSpPr>
          <p:nvPr>
            <p:ph type="body" sz="half" idx="3"/>
          </p:nvPr>
        </p:nvSpPr>
        <p:spPr/>
        <p:txBody>
          <a:bodyPr/>
          <a:lstStyle/>
          <a:p>
            <a:r>
              <a:rPr lang="en-US" altLang="en-US" sz="2800"/>
              <a:t>For a fluid in contact with a solid wall, the velocity of the fluid must equal that of the wall</a:t>
            </a:r>
          </a:p>
        </p:txBody>
      </p:sp>
      <p:pic>
        <p:nvPicPr>
          <p:cNvPr id="638981"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3639" t="16745"/>
          <a:stretch>
            <a:fillRect/>
          </a:stretch>
        </p:blipFill>
        <p:spPr>
          <a:xfrm>
            <a:off x="182563" y="1395413"/>
            <a:ext cx="4125912" cy="3457575"/>
          </a:xfrm>
          <a:ln/>
        </p:spPr>
      </p:pic>
      <p:pic>
        <p:nvPicPr>
          <p:cNvPr id="638982" name="Picture 6"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3600450"/>
            <a:ext cx="2768600" cy="719138"/>
          </a:xfrm>
          <a:prstGeom prst="rect">
            <a:avLst/>
          </a:prstGeom>
          <a:noFill/>
          <a:extLst>
            <a:ext uri="{909E8E84-426E-40DD-AFC4-6F175D3DCCD1}">
              <a14:hiddenFill xmlns:a14="http://schemas.microsoft.com/office/drawing/2010/main">
                <a:solidFill>
                  <a:srgbClr val="FFFFFF"/>
                </a:solidFill>
              </a14:hiddenFill>
            </a:ext>
          </a:extLst>
        </p:spPr>
      </p:pic>
      <p:sp>
        <p:nvSpPr>
          <p:cNvPr id="638983" name="Line 7"/>
          <p:cNvSpPr>
            <a:spLocks noChangeShapeType="1"/>
          </p:cNvSpPr>
          <p:nvPr/>
        </p:nvSpPr>
        <p:spPr bwMode="auto">
          <a:xfrm flipV="1">
            <a:off x="2873375" y="2784475"/>
            <a:ext cx="512763" cy="242888"/>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38985" name="Picture 9"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0" y="2389188"/>
            <a:ext cx="1609725" cy="368300"/>
          </a:xfrm>
          <a:prstGeom prst="rect">
            <a:avLst/>
          </a:prstGeom>
          <a:noFill/>
          <a:extLst>
            <a:ext uri="{909E8E84-426E-40DD-AFC4-6F175D3DCCD1}">
              <a14:hiddenFill xmlns:a14="http://schemas.microsoft.com/office/drawing/2010/main">
                <a:solidFill>
                  <a:srgbClr val="FFFFFF"/>
                </a:solidFill>
              </a14:hiddenFill>
            </a:ext>
          </a:extLst>
        </p:spPr>
      </p:pic>
      <p:pic>
        <p:nvPicPr>
          <p:cNvPr id="638986" name="Picture 10"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4535488"/>
            <a:ext cx="1262062" cy="365125"/>
          </a:xfrm>
          <a:prstGeom prst="rect">
            <a:avLst/>
          </a:prstGeom>
          <a:noFill/>
          <a:extLst>
            <a:ext uri="{909E8E84-426E-40DD-AFC4-6F175D3DCCD1}">
              <a14:hiddenFill xmlns:a14="http://schemas.microsoft.com/office/drawing/2010/main">
                <a:solidFill>
                  <a:srgbClr val="FFFFFF"/>
                </a:solidFill>
              </a14:hiddenFill>
            </a:ext>
          </a:extLst>
        </p:spPr>
      </p:pic>
      <p:sp>
        <p:nvSpPr>
          <p:cNvPr id="638987" name="Line 11"/>
          <p:cNvSpPr>
            <a:spLocks noChangeShapeType="1"/>
          </p:cNvSpPr>
          <p:nvPr/>
        </p:nvSpPr>
        <p:spPr bwMode="auto">
          <a:xfrm flipH="1">
            <a:off x="2001838" y="3040063"/>
            <a:ext cx="306387" cy="1566862"/>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59383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altLang="en-US"/>
              <a:t>Classification of Flows</a:t>
            </a:r>
          </a:p>
        </p:txBody>
      </p:sp>
      <p:sp>
        <p:nvSpPr>
          <p:cNvPr id="154627" name="Rectangle 3"/>
          <p:cNvSpPr>
            <a:spLocks noGrp="1" noChangeArrowheads="1"/>
          </p:cNvSpPr>
          <p:nvPr>
            <p:ph type="body" sz="half" idx="1"/>
          </p:nvPr>
        </p:nvSpPr>
        <p:spPr>
          <a:xfrm>
            <a:off x="457200" y="1295400"/>
            <a:ext cx="8229600" cy="4830763"/>
          </a:xfrm>
        </p:spPr>
        <p:txBody>
          <a:bodyPr/>
          <a:lstStyle/>
          <a:p>
            <a:r>
              <a:rPr lang="en-US" altLang="en-US" sz="2800"/>
              <a:t>We classify flows as a tool in making simplifying assumptions to the governing partial-differential equations, which are known as the Navier-Stokes equations (for Newtonian fluids)</a:t>
            </a:r>
          </a:p>
          <a:p>
            <a:pPr lvl="1"/>
            <a:r>
              <a:rPr lang="en-US" altLang="en-US" sz="2400"/>
              <a:t>Conservation of Mass</a:t>
            </a:r>
          </a:p>
          <a:p>
            <a:pPr lvl="1">
              <a:buFontTx/>
              <a:buNone/>
            </a:pPr>
            <a:r>
              <a:rPr lang="en-US" altLang="en-US" sz="2400"/>
              <a:t/>
            </a:r>
            <a:br>
              <a:rPr lang="en-US" altLang="en-US" sz="2400"/>
            </a:br>
            <a:endParaRPr lang="en-US" altLang="en-US" sz="2400"/>
          </a:p>
          <a:p>
            <a:pPr lvl="1"/>
            <a:r>
              <a:rPr lang="en-US" altLang="en-US" sz="2400"/>
              <a:t>Conservation of Momentum</a:t>
            </a:r>
          </a:p>
        </p:txBody>
      </p:sp>
      <p:pic>
        <p:nvPicPr>
          <p:cNvPr id="154628"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895600" y="3505200"/>
            <a:ext cx="3333750" cy="819150"/>
          </a:xfrm>
          <a:noFill/>
          <a:ln/>
        </p:spPr>
      </p:pic>
      <p:pic>
        <p:nvPicPr>
          <p:cNvPr id="154630"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600200" y="4953000"/>
            <a:ext cx="6019800" cy="768350"/>
          </a:xfrm>
          <a:noFill/>
          <a:ln/>
        </p:spPr>
      </p:pic>
      <p:sp>
        <p:nvSpPr>
          <p:cNvPr id="2" name="Parentesi quadra aperta 1"/>
          <p:cNvSpPr/>
          <p:nvPr/>
        </p:nvSpPr>
        <p:spPr>
          <a:xfrm>
            <a:off x="1889185" y="5055079"/>
            <a:ext cx="86264" cy="569344"/>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Parentesi quadra chiusa 2"/>
          <p:cNvSpPr/>
          <p:nvPr/>
        </p:nvSpPr>
        <p:spPr>
          <a:xfrm>
            <a:off x="4106172" y="5055079"/>
            <a:ext cx="69011" cy="56934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79030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r>
              <a:rPr lang="en-US" altLang="en-US"/>
              <a:t>Interface boundary condition</a:t>
            </a:r>
          </a:p>
        </p:txBody>
      </p:sp>
      <p:sp>
        <p:nvSpPr>
          <p:cNvPr id="641029" name="Rectangle 5"/>
          <p:cNvSpPr>
            <a:spLocks noGrp="1" noChangeArrowheads="1"/>
          </p:cNvSpPr>
          <p:nvPr>
            <p:ph type="body" sz="half" idx="3"/>
          </p:nvPr>
        </p:nvSpPr>
        <p:spPr/>
        <p:txBody>
          <a:bodyPr/>
          <a:lstStyle/>
          <a:p>
            <a:r>
              <a:rPr lang="en-US" altLang="en-US" sz="2400"/>
              <a:t>When two fluids meet at an interface, the velocity and shear stress must be the same on both sides</a:t>
            </a:r>
          </a:p>
          <a:p>
            <a:endParaRPr lang="en-US" altLang="en-US" sz="2400"/>
          </a:p>
          <a:p>
            <a:endParaRPr lang="en-US" altLang="en-US" sz="2400"/>
          </a:p>
          <a:p>
            <a:r>
              <a:rPr lang="en-US" altLang="en-US" sz="2400"/>
              <a:t>If surface tension effects are negligible and the surface is nearly flat</a:t>
            </a:r>
            <a:endParaRPr lang="en-US" altLang="en-US" sz="2800"/>
          </a:p>
        </p:txBody>
      </p:sp>
      <p:pic>
        <p:nvPicPr>
          <p:cNvPr id="641030"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17500" y="2320925"/>
            <a:ext cx="4038600" cy="1927225"/>
          </a:xfrm>
          <a:noFill/>
          <a:ln/>
        </p:spPr>
      </p:pic>
      <p:pic>
        <p:nvPicPr>
          <p:cNvPr id="641032" name="Picture 8"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2982913"/>
            <a:ext cx="1136650" cy="414337"/>
          </a:xfrm>
          <a:prstGeom prst="rect">
            <a:avLst/>
          </a:prstGeom>
          <a:noFill/>
          <a:extLst>
            <a:ext uri="{909E8E84-426E-40DD-AFC4-6F175D3DCCD1}">
              <a14:hiddenFill xmlns:a14="http://schemas.microsoft.com/office/drawing/2010/main">
                <a:solidFill>
                  <a:srgbClr val="FFFFFF"/>
                </a:solidFill>
              </a14:hiddenFill>
            </a:ext>
          </a:extLst>
        </p:spPr>
      </p:pic>
      <p:pic>
        <p:nvPicPr>
          <p:cNvPr id="641033" name="Picture 9"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3041650"/>
            <a:ext cx="1703388" cy="377825"/>
          </a:xfrm>
          <a:prstGeom prst="rect">
            <a:avLst/>
          </a:prstGeom>
          <a:noFill/>
          <a:extLst>
            <a:ext uri="{909E8E84-426E-40DD-AFC4-6F175D3DCCD1}">
              <a14:hiddenFill xmlns:a14="http://schemas.microsoft.com/office/drawing/2010/main">
                <a:solidFill>
                  <a:srgbClr val="FFFFFF"/>
                </a:solidFill>
              </a14:hiddenFill>
            </a:ext>
          </a:extLst>
        </p:spPr>
      </p:pic>
      <p:pic>
        <p:nvPicPr>
          <p:cNvPr id="641034" name="Picture 10"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7238" y="5060950"/>
            <a:ext cx="1268412" cy="36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077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r>
              <a:rPr lang="en-US" altLang="en-US"/>
              <a:t>Interface boundary condition</a:t>
            </a:r>
          </a:p>
        </p:txBody>
      </p:sp>
      <p:sp>
        <p:nvSpPr>
          <p:cNvPr id="642051" name="Rectangle 3"/>
          <p:cNvSpPr>
            <a:spLocks noGrp="1" noChangeArrowheads="1"/>
          </p:cNvSpPr>
          <p:nvPr>
            <p:ph type="body" sz="half" idx="3"/>
          </p:nvPr>
        </p:nvSpPr>
        <p:spPr>
          <a:xfrm>
            <a:off x="466725" y="1308100"/>
            <a:ext cx="8297863" cy="2278063"/>
          </a:xfrm>
        </p:spPr>
        <p:txBody>
          <a:bodyPr/>
          <a:lstStyle/>
          <a:p>
            <a:pPr>
              <a:lnSpc>
                <a:spcPct val="90000"/>
              </a:lnSpc>
            </a:pPr>
            <a:r>
              <a:rPr lang="en-US" altLang="en-US" sz="2400"/>
              <a:t>Degenerate case of the interface BC occurs at the free surface of a liquid.</a:t>
            </a:r>
          </a:p>
          <a:p>
            <a:pPr>
              <a:lnSpc>
                <a:spcPct val="90000"/>
              </a:lnSpc>
            </a:pPr>
            <a:r>
              <a:rPr lang="en-US" altLang="en-US" sz="2400"/>
              <a:t>Same conditions hold</a:t>
            </a:r>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endParaRPr lang="en-US" altLang="en-US" sz="2800"/>
          </a:p>
        </p:txBody>
      </p:sp>
      <p:pic>
        <p:nvPicPr>
          <p:cNvPr id="642053" name="Picture 5"/>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3865"/>
          <a:stretch>
            <a:fillRect/>
          </a:stretch>
        </p:blipFill>
        <p:spPr>
          <a:xfrm>
            <a:off x="304800" y="3824288"/>
            <a:ext cx="3895725" cy="2379662"/>
          </a:xfrm>
          <a:ln w="12700">
            <a:solidFill>
              <a:schemeClr val="tx1"/>
            </a:solidFill>
            <a:miter lim="800000"/>
            <a:headEnd/>
            <a:tailEnd/>
          </a:ln>
        </p:spPr>
      </p:pic>
      <p:pic>
        <p:nvPicPr>
          <p:cNvPr id="642058" name="Picture 10"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2193925"/>
            <a:ext cx="2052638" cy="333375"/>
          </a:xfrm>
          <a:prstGeom prst="rect">
            <a:avLst/>
          </a:prstGeom>
          <a:noFill/>
          <a:extLst>
            <a:ext uri="{909E8E84-426E-40DD-AFC4-6F175D3DCCD1}">
              <a14:hiddenFill xmlns:a14="http://schemas.microsoft.com/office/drawing/2010/main">
                <a:solidFill>
                  <a:srgbClr val="FFFFFF"/>
                </a:solidFill>
              </a14:hiddenFill>
            </a:ext>
          </a:extLst>
        </p:spPr>
      </p:pic>
      <p:pic>
        <p:nvPicPr>
          <p:cNvPr id="642060" name="Picture 12"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568575"/>
            <a:ext cx="5630863" cy="684213"/>
          </a:xfrm>
          <a:prstGeom prst="rect">
            <a:avLst/>
          </a:prstGeom>
          <a:noFill/>
          <a:extLst>
            <a:ext uri="{909E8E84-426E-40DD-AFC4-6F175D3DCCD1}">
              <a14:hiddenFill xmlns:a14="http://schemas.microsoft.com/office/drawing/2010/main">
                <a:solidFill>
                  <a:srgbClr val="FFFFFF"/>
                </a:solidFill>
              </a14:hiddenFill>
            </a:ext>
          </a:extLst>
        </p:spPr>
      </p:pic>
      <p:sp>
        <p:nvSpPr>
          <p:cNvPr id="642061" name="Rectangle 13"/>
          <p:cNvSpPr>
            <a:spLocks noChangeArrowheads="1"/>
          </p:cNvSpPr>
          <p:nvPr/>
        </p:nvSpPr>
        <p:spPr bwMode="auto">
          <a:xfrm>
            <a:off x="4211638" y="3498850"/>
            <a:ext cx="47180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Blip>
                <a:blip r:embed="rId5"/>
              </a:buBlip>
              <a:defRPr sz="2800">
                <a:solidFill>
                  <a:schemeClr val="tx1"/>
                </a:solidFill>
                <a:latin typeface="Arial" charset="0"/>
              </a:defRPr>
            </a:lvl1pPr>
            <a:lvl2pPr marL="806450" indent="-349250">
              <a:spcBef>
                <a:spcPct val="20000"/>
              </a:spcBef>
              <a:buBlip>
                <a:blip r:embed="rId6"/>
              </a:buBlip>
              <a:defRPr sz="2400">
                <a:solidFill>
                  <a:schemeClr val="tx1"/>
                </a:solidFill>
                <a:latin typeface="Arial" charset="0"/>
              </a:defRPr>
            </a:lvl2pPr>
            <a:lvl3pPr marL="1255713" indent="-334963">
              <a:spcBef>
                <a:spcPct val="20000"/>
              </a:spcBef>
              <a:buBlip>
                <a:blip r:embed="rId7"/>
              </a:buBlip>
              <a:defRPr sz="2000">
                <a:solidFill>
                  <a:schemeClr val="tx1"/>
                </a:solidFill>
                <a:latin typeface="Arial" charset="0"/>
              </a:defRPr>
            </a:lvl3pPr>
            <a:lvl4pPr marL="1720850" indent="-349250">
              <a:spcBef>
                <a:spcPct val="20000"/>
              </a:spcBef>
              <a:buBlip>
                <a:blip r:embed="rId8"/>
              </a:buBlip>
              <a:defRPr>
                <a:solidFill>
                  <a:schemeClr val="tx1"/>
                </a:solidFill>
                <a:latin typeface="Arial" charset="0"/>
              </a:defRPr>
            </a:lvl4pPr>
            <a:lvl5pPr marL="2170113" indent="-334963">
              <a:spcBef>
                <a:spcPct val="20000"/>
              </a:spcBef>
              <a:buChar char="»"/>
              <a:defRPr>
                <a:solidFill>
                  <a:schemeClr val="tx1"/>
                </a:solidFill>
                <a:latin typeface="Arial" charset="0"/>
              </a:defRPr>
            </a:lvl5pPr>
            <a:lvl6pPr marL="2627313" indent="-334963" fontAlgn="base">
              <a:spcBef>
                <a:spcPct val="20000"/>
              </a:spcBef>
              <a:spcAft>
                <a:spcPct val="0"/>
              </a:spcAft>
              <a:buChar char="»"/>
              <a:defRPr>
                <a:solidFill>
                  <a:schemeClr val="tx1"/>
                </a:solidFill>
                <a:latin typeface="Arial" charset="0"/>
              </a:defRPr>
            </a:lvl6pPr>
            <a:lvl7pPr marL="3084513" indent="-334963" fontAlgn="base">
              <a:spcBef>
                <a:spcPct val="20000"/>
              </a:spcBef>
              <a:spcAft>
                <a:spcPct val="0"/>
              </a:spcAft>
              <a:buChar char="»"/>
              <a:defRPr>
                <a:solidFill>
                  <a:schemeClr val="tx1"/>
                </a:solidFill>
                <a:latin typeface="Arial" charset="0"/>
              </a:defRPr>
            </a:lvl7pPr>
            <a:lvl8pPr marL="3541713" indent="-334963" fontAlgn="base">
              <a:spcBef>
                <a:spcPct val="20000"/>
              </a:spcBef>
              <a:spcAft>
                <a:spcPct val="0"/>
              </a:spcAft>
              <a:buChar char="»"/>
              <a:defRPr>
                <a:solidFill>
                  <a:schemeClr val="tx1"/>
                </a:solidFill>
                <a:latin typeface="Arial" charset="0"/>
              </a:defRPr>
            </a:lvl8pPr>
            <a:lvl9pPr marL="3998913" indent="-334963" fontAlgn="base">
              <a:spcBef>
                <a:spcPct val="20000"/>
              </a:spcBef>
              <a:spcAft>
                <a:spcPct val="0"/>
              </a:spcAft>
              <a:buChar char="»"/>
              <a:defRPr>
                <a:solidFill>
                  <a:schemeClr val="tx1"/>
                </a:solidFill>
                <a:latin typeface="Arial" charset="0"/>
              </a:defRPr>
            </a:lvl9pPr>
          </a:lstStyle>
          <a:p>
            <a:pPr>
              <a:lnSpc>
                <a:spcPct val="90000"/>
              </a:lnSpc>
            </a:pPr>
            <a:r>
              <a:rPr lang="en-US" altLang="en-US" sz="2000"/>
              <a:t>Since </a:t>
            </a:r>
            <a:r>
              <a:rPr lang="en-US" altLang="en-US" sz="2000">
                <a:latin typeface="Symbol" pitchFamily="1" charset="2"/>
                <a:sym typeface="Symbol" pitchFamily="1" charset="2"/>
              </a:rPr>
              <a:t></a:t>
            </a:r>
            <a:r>
              <a:rPr lang="en-US" altLang="en-US" sz="2000" baseline="-25000"/>
              <a:t>air</a:t>
            </a:r>
            <a:r>
              <a:rPr lang="en-US" altLang="en-US" sz="2000"/>
              <a:t> &lt;&lt; </a:t>
            </a:r>
            <a:r>
              <a:rPr lang="en-US" altLang="en-US" sz="2000">
                <a:latin typeface="Symbol" pitchFamily="1" charset="2"/>
                <a:sym typeface="Symbol" pitchFamily="1" charset="2"/>
              </a:rPr>
              <a:t></a:t>
            </a:r>
            <a:r>
              <a:rPr lang="en-US" altLang="en-US" sz="2000" baseline="-25000"/>
              <a:t>water</a:t>
            </a:r>
            <a:r>
              <a:rPr lang="en-US" altLang="en-US" sz="2000"/>
              <a:t>, </a:t>
            </a:r>
          </a:p>
          <a:p>
            <a:pPr>
              <a:lnSpc>
                <a:spcPct val="90000"/>
              </a:lnSpc>
            </a:pPr>
            <a:endParaRPr lang="en-US" altLang="en-US" sz="2000"/>
          </a:p>
          <a:p>
            <a:pPr>
              <a:lnSpc>
                <a:spcPct val="90000"/>
              </a:lnSpc>
            </a:pPr>
            <a:endParaRPr lang="en-US" altLang="en-US" sz="2000"/>
          </a:p>
          <a:p>
            <a:pPr>
              <a:lnSpc>
                <a:spcPct val="90000"/>
              </a:lnSpc>
            </a:pPr>
            <a:endParaRPr lang="en-US" altLang="en-US" sz="2000"/>
          </a:p>
          <a:p>
            <a:pPr>
              <a:lnSpc>
                <a:spcPct val="90000"/>
              </a:lnSpc>
            </a:pPr>
            <a:r>
              <a:rPr lang="en-US" altLang="en-US" sz="2000"/>
              <a:t>As with general interfaces, if surface tension effects are negligible and the surface is nearly flat  </a:t>
            </a:r>
            <a:r>
              <a:rPr lang="en-US" altLang="en-US" sz="2000" i="1"/>
              <a:t>P</a:t>
            </a:r>
            <a:r>
              <a:rPr lang="en-US" altLang="en-US" sz="2000" i="1" baseline="-25000"/>
              <a:t>water</a:t>
            </a:r>
            <a:r>
              <a:rPr lang="en-US" altLang="en-US" sz="2000" i="1"/>
              <a:t> = P</a:t>
            </a:r>
            <a:r>
              <a:rPr lang="en-US" altLang="en-US" sz="2000" i="1" baseline="-25000"/>
              <a:t>air</a:t>
            </a:r>
            <a:endParaRPr lang="en-US" altLang="en-US" sz="2000"/>
          </a:p>
          <a:p>
            <a:pPr>
              <a:lnSpc>
                <a:spcPct val="90000"/>
              </a:lnSpc>
            </a:pPr>
            <a:endParaRPr lang="en-US" altLang="en-US" sz="2000"/>
          </a:p>
          <a:p>
            <a:pPr>
              <a:lnSpc>
                <a:spcPct val="90000"/>
              </a:lnSpc>
            </a:pPr>
            <a:endParaRPr lang="en-US" altLang="en-US" sz="2000"/>
          </a:p>
          <a:p>
            <a:pPr>
              <a:lnSpc>
                <a:spcPct val="90000"/>
              </a:lnSpc>
            </a:pPr>
            <a:endParaRPr lang="en-US" altLang="en-US" sz="2400"/>
          </a:p>
        </p:txBody>
      </p:sp>
      <p:pic>
        <p:nvPicPr>
          <p:cNvPr id="642062" name="Picture 14" descr="latex-imag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4313" y="4029075"/>
            <a:ext cx="1673225"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558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normAutofit fontScale="90000"/>
          </a:bodyPr>
          <a:lstStyle/>
          <a:p>
            <a:r>
              <a:rPr lang="en-US" altLang="en-US"/>
              <a:t>Example exact solution (Ex. 9-15)</a:t>
            </a:r>
            <a:br>
              <a:rPr lang="en-US" altLang="en-US"/>
            </a:br>
            <a:r>
              <a:rPr lang="en-US" altLang="en-US" sz="2800" i="1"/>
              <a:t>Fully Developed Couette Flow</a:t>
            </a:r>
            <a:endParaRPr lang="en-US" altLang="en-US"/>
          </a:p>
        </p:txBody>
      </p:sp>
      <p:sp>
        <p:nvSpPr>
          <p:cNvPr id="633859" name="Rectangle 3"/>
          <p:cNvSpPr>
            <a:spLocks noGrp="1" noChangeArrowheads="1"/>
          </p:cNvSpPr>
          <p:nvPr>
            <p:ph type="body" idx="1"/>
          </p:nvPr>
        </p:nvSpPr>
        <p:spPr/>
        <p:txBody>
          <a:bodyPr/>
          <a:lstStyle/>
          <a:p>
            <a:r>
              <a:rPr lang="en-US" altLang="en-US" sz="2400"/>
              <a:t>For the given geometry and BC’s, calculate the velocity and pressure fields, and estimate the shear force per unit area acting on the bottom plate</a:t>
            </a:r>
          </a:p>
          <a:p>
            <a:endParaRPr lang="en-US" altLang="en-US" sz="2400"/>
          </a:p>
          <a:p>
            <a:r>
              <a:rPr lang="en-US" altLang="en-US" sz="2400"/>
              <a:t>Step 1:  Geometry, dimensions, and properties</a:t>
            </a:r>
          </a:p>
        </p:txBody>
      </p:sp>
      <p:pic>
        <p:nvPicPr>
          <p:cNvPr id="633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3255963"/>
            <a:ext cx="62484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0575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46147" name="Rectangle 3"/>
          <p:cNvSpPr>
            <a:spLocks noGrp="1" noChangeArrowheads="1"/>
          </p:cNvSpPr>
          <p:nvPr>
            <p:ph type="body" idx="1"/>
          </p:nvPr>
        </p:nvSpPr>
        <p:spPr/>
        <p:txBody>
          <a:bodyPr>
            <a:normAutofit lnSpcReduction="10000"/>
          </a:bodyPr>
          <a:lstStyle/>
          <a:p>
            <a:pPr marL="533400" indent="-533400"/>
            <a:r>
              <a:rPr lang="en-US" altLang="en-US" sz="2800"/>
              <a:t>Step 2:  Assumptions and BC’s</a:t>
            </a:r>
          </a:p>
          <a:p>
            <a:pPr marL="914400" lvl="1" indent="-457200"/>
            <a:r>
              <a:rPr lang="en-US" altLang="en-US" sz="2400"/>
              <a:t>Assumptions</a:t>
            </a:r>
          </a:p>
          <a:p>
            <a:pPr marL="1409700" lvl="2" indent="-381000">
              <a:buFontTx/>
              <a:buAutoNum type="arabicPeriod"/>
            </a:pPr>
            <a:r>
              <a:rPr lang="en-US" altLang="en-US" sz="2000"/>
              <a:t>Plates are infinite in x and z</a:t>
            </a:r>
          </a:p>
          <a:p>
            <a:pPr marL="1409700" lvl="2" indent="-381000">
              <a:buFontTx/>
              <a:buAutoNum type="arabicPeriod"/>
            </a:pPr>
            <a:r>
              <a:rPr lang="en-US" altLang="en-US" sz="2000"/>
              <a:t>Flow is steady, </a:t>
            </a:r>
            <a:r>
              <a:rPr lang="en-US" altLang="en-US" sz="2000">
                <a:sym typeface="Symbol" pitchFamily="1" charset="2"/>
              </a:rPr>
              <a:t></a:t>
            </a:r>
            <a:r>
              <a:rPr lang="en-US" altLang="en-US" sz="2000"/>
              <a:t>/</a:t>
            </a:r>
            <a:r>
              <a:rPr lang="en-US" altLang="en-US" sz="2000">
                <a:sym typeface="Symbol" pitchFamily="1" charset="2"/>
              </a:rPr>
              <a:t></a:t>
            </a:r>
            <a:r>
              <a:rPr lang="en-US" altLang="en-US" sz="2000"/>
              <a:t>t = 0</a:t>
            </a:r>
          </a:p>
          <a:p>
            <a:pPr marL="1409700" lvl="2" indent="-381000">
              <a:buFontTx/>
              <a:buAutoNum type="arabicPeriod"/>
            </a:pPr>
            <a:r>
              <a:rPr lang="en-US" altLang="en-US" sz="2000"/>
              <a:t>Parallel flow, V=0</a:t>
            </a:r>
          </a:p>
          <a:p>
            <a:pPr marL="1409700" lvl="2" indent="-381000">
              <a:buFontTx/>
              <a:buAutoNum type="arabicPeriod"/>
            </a:pPr>
            <a:r>
              <a:rPr lang="en-US" altLang="en-US" sz="2000"/>
              <a:t>Incompressible, Newtonian, laminar, constant properties</a:t>
            </a:r>
          </a:p>
          <a:p>
            <a:pPr marL="1409700" lvl="2" indent="-381000">
              <a:buFontTx/>
              <a:buAutoNum type="arabicPeriod"/>
            </a:pPr>
            <a:r>
              <a:rPr lang="en-US" altLang="en-US" sz="2000"/>
              <a:t>No pressure gradient</a:t>
            </a:r>
          </a:p>
          <a:p>
            <a:pPr marL="1409700" lvl="2" indent="-381000">
              <a:buFontTx/>
              <a:buAutoNum type="arabicPeriod"/>
            </a:pPr>
            <a:r>
              <a:rPr lang="en-US" altLang="en-US" sz="2000"/>
              <a:t>2D, W=0, </a:t>
            </a:r>
            <a:r>
              <a:rPr lang="en-US" altLang="en-US" sz="2000">
                <a:sym typeface="Symbol" pitchFamily="1" charset="2"/>
              </a:rPr>
              <a:t></a:t>
            </a:r>
            <a:r>
              <a:rPr lang="en-US" altLang="en-US" sz="2000"/>
              <a:t>/</a:t>
            </a:r>
            <a:r>
              <a:rPr lang="en-US" altLang="en-US" sz="2000">
                <a:sym typeface="Symbol" pitchFamily="1" charset="2"/>
              </a:rPr>
              <a:t></a:t>
            </a:r>
            <a:r>
              <a:rPr lang="en-US" altLang="en-US" sz="2000"/>
              <a:t>z = 0</a:t>
            </a:r>
          </a:p>
          <a:p>
            <a:pPr marL="1409700" lvl="2" indent="-381000">
              <a:buFontTx/>
              <a:buAutoNum type="arabicPeriod"/>
            </a:pPr>
            <a:r>
              <a:rPr lang="en-US" altLang="en-US" sz="2000"/>
              <a:t>Gravity acts in the -z direction, </a:t>
            </a:r>
          </a:p>
          <a:p>
            <a:pPr marL="914400" lvl="1" indent="-457200"/>
            <a:r>
              <a:rPr lang="en-US" altLang="en-US" sz="2400"/>
              <a:t>Boundary conditions</a:t>
            </a:r>
          </a:p>
          <a:p>
            <a:pPr marL="1409700" lvl="2" indent="-381000">
              <a:buFontTx/>
              <a:buAutoNum type="arabicPeriod"/>
            </a:pPr>
            <a:r>
              <a:rPr lang="en-US" altLang="en-US" sz="2000"/>
              <a:t>Bottom plate (y=0) : u=0, v=0, w=0</a:t>
            </a:r>
          </a:p>
          <a:p>
            <a:pPr marL="1409700" lvl="2" indent="-381000">
              <a:buFontTx/>
              <a:buAutoNum type="arabicPeriod"/>
            </a:pPr>
            <a:r>
              <a:rPr lang="en-US" altLang="en-US" sz="2000"/>
              <a:t>Top plate (y=h) : u=V, v=0, w=0</a:t>
            </a:r>
          </a:p>
        </p:txBody>
      </p:sp>
      <p:pic>
        <p:nvPicPr>
          <p:cNvPr id="646149" name="Picture 5"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4360863"/>
            <a:ext cx="2135188"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7151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89" name="Picture 21"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4457700"/>
            <a:ext cx="8135937" cy="687388"/>
          </a:xfrm>
          <a:prstGeom prst="rect">
            <a:avLst/>
          </a:prstGeom>
          <a:noFill/>
          <a:extLst>
            <a:ext uri="{909E8E84-426E-40DD-AFC4-6F175D3DCCD1}">
              <a14:hiddenFill xmlns:a14="http://schemas.microsoft.com/office/drawing/2010/main">
                <a:solidFill>
                  <a:srgbClr val="FFFFFF"/>
                </a:solidFill>
              </a14:hiddenFill>
            </a:ext>
          </a:extLst>
        </p:spPr>
      </p:pic>
      <p:sp>
        <p:nvSpPr>
          <p:cNvPr id="647170" name="Rectangle 2"/>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47171" name="Rectangle 3"/>
          <p:cNvSpPr>
            <a:spLocks noGrp="1" noChangeArrowheads="1"/>
          </p:cNvSpPr>
          <p:nvPr>
            <p:ph type="body" idx="1"/>
          </p:nvPr>
        </p:nvSpPr>
        <p:spPr>
          <a:xfrm>
            <a:off x="398852" y="1417638"/>
            <a:ext cx="8229600" cy="4525963"/>
          </a:xfrm>
        </p:spPr>
        <p:txBody>
          <a:bodyPr/>
          <a:lstStyle/>
          <a:p>
            <a:r>
              <a:rPr lang="en-US" altLang="en-US" dirty="0"/>
              <a:t>Step 3:  Simplify</a:t>
            </a:r>
          </a:p>
        </p:txBody>
      </p:sp>
      <p:pic>
        <p:nvPicPr>
          <p:cNvPr id="647172"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984375"/>
            <a:ext cx="2532063" cy="687388"/>
          </a:xfrm>
          <a:prstGeom prst="rect">
            <a:avLst/>
          </a:prstGeom>
          <a:noFill/>
          <a:extLst>
            <a:ext uri="{909E8E84-426E-40DD-AFC4-6F175D3DCCD1}">
              <a14:hiddenFill xmlns:a14="http://schemas.microsoft.com/office/drawing/2010/main">
                <a:solidFill>
                  <a:srgbClr val="FFFFFF"/>
                </a:solidFill>
              </a14:hiddenFill>
            </a:ext>
          </a:extLst>
        </p:spPr>
      </p:pic>
      <p:sp>
        <p:nvSpPr>
          <p:cNvPr id="647174" name="Line 6"/>
          <p:cNvSpPr>
            <a:spLocks noChangeShapeType="1"/>
          </p:cNvSpPr>
          <p:nvPr/>
        </p:nvSpPr>
        <p:spPr bwMode="auto">
          <a:xfrm flipV="1">
            <a:off x="3787775" y="200501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75" name="Line 7"/>
          <p:cNvSpPr>
            <a:spLocks noChangeShapeType="1"/>
          </p:cNvSpPr>
          <p:nvPr/>
        </p:nvSpPr>
        <p:spPr bwMode="auto">
          <a:xfrm flipV="1">
            <a:off x="4529138" y="2001838"/>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76" name="Text Box 8"/>
          <p:cNvSpPr txBox="1">
            <a:spLocks noChangeArrowheads="1"/>
          </p:cNvSpPr>
          <p:nvPr/>
        </p:nvSpPr>
        <p:spPr bwMode="auto">
          <a:xfrm>
            <a:off x="4229100" y="1600200"/>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47177" name="Text Box 9"/>
          <p:cNvSpPr txBox="1">
            <a:spLocks noChangeArrowheads="1"/>
          </p:cNvSpPr>
          <p:nvPr/>
        </p:nvSpPr>
        <p:spPr bwMode="auto">
          <a:xfrm>
            <a:off x="4968875" y="1612900"/>
            <a:ext cx="307975"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6</a:t>
            </a:r>
          </a:p>
        </p:txBody>
      </p:sp>
      <p:sp>
        <p:nvSpPr>
          <p:cNvPr id="647179" name="Text Box 11"/>
          <p:cNvSpPr txBox="1">
            <a:spLocks noChangeArrowheads="1"/>
          </p:cNvSpPr>
          <p:nvPr/>
        </p:nvSpPr>
        <p:spPr bwMode="auto">
          <a:xfrm>
            <a:off x="6605588" y="1277938"/>
            <a:ext cx="2317750" cy="7493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Note:  these numbers refer</a:t>
            </a:r>
            <a:br>
              <a:rPr lang="en-US" altLang="en-US" sz="1400"/>
            </a:br>
            <a:r>
              <a:rPr lang="en-US" altLang="en-US" sz="1400"/>
              <a:t>to the assumptions on the </a:t>
            </a:r>
            <a:br>
              <a:rPr lang="en-US" altLang="en-US" sz="1400"/>
            </a:br>
            <a:r>
              <a:rPr lang="en-US" altLang="en-US" sz="1400"/>
              <a:t>previous slide</a:t>
            </a:r>
            <a:endParaRPr lang="en-US" altLang="en-US"/>
          </a:p>
        </p:txBody>
      </p:sp>
      <p:sp>
        <p:nvSpPr>
          <p:cNvPr id="647180" name="Line 12"/>
          <p:cNvSpPr>
            <a:spLocks noChangeShapeType="1"/>
          </p:cNvSpPr>
          <p:nvPr/>
        </p:nvSpPr>
        <p:spPr bwMode="auto">
          <a:xfrm flipH="1">
            <a:off x="5492750" y="1525588"/>
            <a:ext cx="109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81" name="Line 13"/>
          <p:cNvSpPr>
            <a:spLocks noChangeShapeType="1"/>
          </p:cNvSpPr>
          <p:nvPr/>
        </p:nvSpPr>
        <p:spPr bwMode="auto">
          <a:xfrm flipH="1">
            <a:off x="4556125" y="1525588"/>
            <a:ext cx="936625" cy="90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82" name="Line 14"/>
          <p:cNvSpPr>
            <a:spLocks noChangeShapeType="1"/>
          </p:cNvSpPr>
          <p:nvPr/>
        </p:nvSpPr>
        <p:spPr bwMode="auto">
          <a:xfrm flipH="1">
            <a:off x="5270500" y="1525588"/>
            <a:ext cx="222250" cy="777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47183" name="Picture 15"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2895600"/>
            <a:ext cx="1200150" cy="7762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47184" name="Text Box 16"/>
          <p:cNvSpPr txBox="1">
            <a:spLocks noChangeArrowheads="1"/>
          </p:cNvSpPr>
          <p:nvPr/>
        </p:nvSpPr>
        <p:spPr bwMode="auto">
          <a:xfrm>
            <a:off x="4775200" y="2947988"/>
            <a:ext cx="4186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This means the flow is “</a:t>
            </a:r>
            <a:r>
              <a:rPr lang="en-US" altLang="en-US" i="1"/>
              <a:t>fully developed”</a:t>
            </a:r>
            <a:r>
              <a:rPr lang="en-US" altLang="en-US"/>
              <a:t/>
            </a:r>
            <a:br>
              <a:rPr lang="en-US" altLang="en-US"/>
            </a:br>
            <a:r>
              <a:rPr lang="en-US" altLang="en-US"/>
              <a:t>or not changing in the direction of flow</a:t>
            </a:r>
          </a:p>
        </p:txBody>
      </p:sp>
      <p:sp>
        <p:nvSpPr>
          <p:cNvPr id="647185" name="Text Box 17"/>
          <p:cNvSpPr txBox="1">
            <a:spLocks noChangeArrowheads="1"/>
          </p:cNvSpPr>
          <p:nvPr/>
        </p:nvSpPr>
        <p:spPr bwMode="auto">
          <a:xfrm>
            <a:off x="431800" y="208915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Continuity</a:t>
            </a:r>
            <a:endParaRPr lang="en-US" altLang="en-US"/>
          </a:p>
        </p:txBody>
      </p:sp>
      <p:sp>
        <p:nvSpPr>
          <p:cNvPr id="647186" name="Text Box 18"/>
          <p:cNvSpPr txBox="1">
            <a:spLocks noChangeArrowheads="1"/>
          </p:cNvSpPr>
          <p:nvPr/>
        </p:nvSpPr>
        <p:spPr bwMode="auto">
          <a:xfrm>
            <a:off x="450850" y="3756025"/>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X-momentum</a:t>
            </a:r>
            <a:endParaRPr lang="en-US" altLang="en-US"/>
          </a:p>
        </p:txBody>
      </p:sp>
      <p:sp>
        <p:nvSpPr>
          <p:cNvPr id="647187" name="Line 19"/>
          <p:cNvSpPr>
            <a:spLocks noChangeShapeType="1"/>
          </p:cNvSpPr>
          <p:nvPr/>
        </p:nvSpPr>
        <p:spPr bwMode="auto">
          <a:xfrm flipV="1">
            <a:off x="665163" y="44624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88" name="Line 20"/>
          <p:cNvSpPr>
            <a:spLocks noChangeShapeType="1"/>
          </p:cNvSpPr>
          <p:nvPr/>
        </p:nvSpPr>
        <p:spPr bwMode="auto">
          <a:xfrm flipV="1">
            <a:off x="1485900" y="45132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0" name="Line 22"/>
          <p:cNvSpPr>
            <a:spLocks noChangeShapeType="1"/>
          </p:cNvSpPr>
          <p:nvPr/>
        </p:nvSpPr>
        <p:spPr bwMode="auto">
          <a:xfrm flipV="1">
            <a:off x="2351088" y="449897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1" name="Line 23"/>
          <p:cNvSpPr>
            <a:spLocks noChangeShapeType="1"/>
          </p:cNvSpPr>
          <p:nvPr/>
        </p:nvSpPr>
        <p:spPr bwMode="auto">
          <a:xfrm flipV="1">
            <a:off x="3238500" y="451802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2" name="Line 24"/>
          <p:cNvSpPr>
            <a:spLocks noChangeShapeType="1"/>
          </p:cNvSpPr>
          <p:nvPr/>
        </p:nvSpPr>
        <p:spPr bwMode="auto">
          <a:xfrm flipV="1">
            <a:off x="4316413" y="453707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3" name="Line 25"/>
          <p:cNvSpPr>
            <a:spLocks noChangeShapeType="1"/>
          </p:cNvSpPr>
          <p:nvPr/>
        </p:nvSpPr>
        <p:spPr bwMode="auto">
          <a:xfrm flipV="1">
            <a:off x="4937125" y="457835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4" name="Line 26"/>
          <p:cNvSpPr>
            <a:spLocks noChangeShapeType="1"/>
          </p:cNvSpPr>
          <p:nvPr/>
        </p:nvSpPr>
        <p:spPr bwMode="auto">
          <a:xfrm flipV="1">
            <a:off x="6092825" y="450850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5" name="Line 27"/>
          <p:cNvSpPr>
            <a:spLocks noChangeShapeType="1"/>
          </p:cNvSpPr>
          <p:nvPr/>
        </p:nvSpPr>
        <p:spPr bwMode="auto">
          <a:xfrm flipV="1">
            <a:off x="7659688" y="452755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7196" name="Text Box 28"/>
          <p:cNvSpPr txBox="1">
            <a:spLocks noChangeArrowheads="1"/>
          </p:cNvSpPr>
          <p:nvPr/>
        </p:nvSpPr>
        <p:spPr bwMode="auto">
          <a:xfrm>
            <a:off x="1127125" y="412591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a:t>
            </a:r>
          </a:p>
        </p:txBody>
      </p:sp>
      <p:sp>
        <p:nvSpPr>
          <p:cNvPr id="647197" name="Text Box 29"/>
          <p:cNvSpPr txBox="1">
            <a:spLocks noChangeArrowheads="1"/>
          </p:cNvSpPr>
          <p:nvPr/>
        </p:nvSpPr>
        <p:spPr bwMode="auto">
          <a:xfrm>
            <a:off x="1738313" y="4122738"/>
            <a:ext cx="7429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Cont.</a:t>
            </a:r>
          </a:p>
        </p:txBody>
      </p:sp>
      <p:sp>
        <p:nvSpPr>
          <p:cNvPr id="647198" name="Text Box 30"/>
          <p:cNvSpPr txBox="1">
            <a:spLocks noChangeArrowheads="1"/>
          </p:cNvSpPr>
          <p:nvPr/>
        </p:nvSpPr>
        <p:spPr bwMode="auto">
          <a:xfrm>
            <a:off x="2759075" y="411797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47199" name="Text Box 31"/>
          <p:cNvSpPr txBox="1">
            <a:spLocks noChangeArrowheads="1"/>
          </p:cNvSpPr>
          <p:nvPr/>
        </p:nvSpPr>
        <p:spPr bwMode="auto">
          <a:xfrm>
            <a:off x="3681413" y="4114800"/>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47200" name="Text Box 32"/>
          <p:cNvSpPr txBox="1">
            <a:spLocks noChangeArrowheads="1"/>
          </p:cNvSpPr>
          <p:nvPr/>
        </p:nvSpPr>
        <p:spPr bwMode="auto">
          <a:xfrm>
            <a:off x="4746625" y="41116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5</a:t>
            </a:r>
          </a:p>
        </p:txBody>
      </p:sp>
      <p:sp>
        <p:nvSpPr>
          <p:cNvPr id="647201" name="Text Box 33"/>
          <p:cNvSpPr txBox="1">
            <a:spLocks noChangeArrowheads="1"/>
          </p:cNvSpPr>
          <p:nvPr/>
        </p:nvSpPr>
        <p:spPr bwMode="auto">
          <a:xfrm>
            <a:off x="5367338" y="4108450"/>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7</a:t>
            </a:r>
          </a:p>
        </p:txBody>
      </p:sp>
      <p:sp>
        <p:nvSpPr>
          <p:cNvPr id="647202" name="Text Box 34"/>
          <p:cNvSpPr txBox="1">
            <a:spLocks noChangeArrowheads="1"/>
          </p:cNvSpPr>
          <p:nvPr/>
        </p:nvSpPr>
        <p:spPr bwMode="auto">
          <a:xfrm>
            <a:off x="6323013" y="4125913"/>
            <a:ext cx="7429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Cont.</a:t>
            </a:r>
          </a:p>
        </p:txBody>
      </p:sp>
      <p:sp>
        <p:nvSpPr>
          <p:cNvPr id="647203" name="Text Box 35"/>
          <p:cNvSpPr txBox="1">
            <a:spLocks noChangeArrowheads="1"/>
          </p:cNvSpPr>
          <p:nvPr/>
        </p:nvSpPr>
        <p:spPr bwMode="auto">
          <a:xfrm>
            <a:off x="8113713" y="41116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pic>
        <p:nvPicPr>
          <p:cNvPr id="647205" name="Picture 37"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013" y="5314950"/>
            <a:ext cx="1385887" cy="8334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41161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99" name="Picture 35"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2576513"/>
            <a:ext cx="8153400" cy="687387"/>
          </a:xfrm>
          <a:prstGeom prst="rect">
            <a:avLst/>
          </a:prstGeom>
          <a:noFill/>
          <a:extLst>
            <a:ext uri="{909E8E84-426E-40DD-AFC4-6F175D3DCCD1}">
              <a14:hiddenFill xmlns:a14="http://schemas.microsoft.com/office/drawing/2010/main">
                <a:solidFill>
                  <a:srgbClr val="FFFFFF"/>
                </a:solidFill>
              </a14:hiddenFill>
            </a:ext>
          </a:extLst>
        </p:spPr>
      </p:pic>
      <p:sp>
        <p:nvSpPr>
          <p:cNvPr id="651267" name="Rectangle 3"/>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51268" name="Rectangle 4"/>
          <p:cNvSpPr>
            <a:spLocks noGrp="1" noChangeArrowheads="1"/>
          </p:cNvSpPr>
          <p:nvPr>
            <p:ph type="body" idx="1"/>
          </p:nvPr>
        </p:nvSpPr>
        <p:spPr>
          <a:xfrm>
            <a:off x="457200" y="1376362"/>
            <a:ext cx="8229600" cy="4525963"/>
          </a:xfrm>
        </p:spPr>
        <p:txBody>
          <a:bodyPr/>
          <a:lstStyle/>
          <a:p>
            <a:r>
              <a:rPr lang="en-US" altLang="en-US" dirty="0"/>
              <a:t>Step 3:  Simplify, cont.</a:t>
            </a:r>
          </a:p>
        </p:txBody>
      </p:sp>
      <p:sp>
        <p:nvSpPr>
          <p:cNvPr id="651281" name="Text Box 17"/>
          <p:cNvSpPr txBox="1">
            <a:spLocks noChangeArrowheads="1"/>
          </p:cNvSpPr>
          <p:nvPr/>
        </p:nvSpPr>
        <p:spPr bwMode="auto">
          <a:xfrm>
            <a:off x="506413" y="1862138"/>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Y-momentum</a:t>
            </a:r>
            <a:endParaRPr lang="en-US" altLang="en-US"/>
          </a:p>
        </p:txBody>
      </p:sp>
      <p:sp>
        <p:nvSpPr>
          <p:cNvPr id="651282" name="Line 18"/>
          <p:cNvSpPr>
            <a:spLocks noChangeShapeType="1"/>
          </p:cNvSpPr>
          <p:nvPr/>
        </p:nvSpPr>
        <p:spPr bwMode="auto">
          <a:xfrm flipV="1">
            <a:off x="720725" y="256857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3" name="Line 19"/>
          <p:cNvSpPr>
            <a:spLocks noChangeShapeType="1"/>
          </p:cNvSpPr>
          <p:nvPr/>
        </p:nvSpPr>
        <p:spPr bwMode="auto">
          <a:xfrm flipV="1">
            <a:off x="1541463" y="261937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4" name="Line 20"/>
          <p:cNvSpPr>
            <a:spLocks noChangeShapeType="1"/>
          </p:cNvSpPr>
          <p:nvPr/>
        </p:nvSpPr>
        <p:spPr bwMode="auto">
          <a:xfrm flipV="1">
            <a:off x="2406650" y="2605088"/>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5" name="Line 21"/>
          <p:cNvSpPr>
            <a:spLocks noChangeShapeType="1"/>
          </p:cNvSpPr>
          <p:nvPr/>
        </p:nvSpPr>
        <p:spPr bwMode="auto">
          <a:xfrm flipV="1">
            <a:off x="3294063" y="2624138"/>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7" name="Line 23"/>
          <p:cNvSpPr>
            <a:spLocks noChangeShapeType="1"/>
          </p:cNvSpPr>
          <p:nvPr/>
        </p:nvSpPr>
        <p:spPr bwMode="auto">
          <a:xfrm flipV="1">
            <a:off x="4992688" y="26844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8" name="Line 24"/>
          <p:cNvSpPr>
            <a:spLocks noChangeShapeType="1"/>
          </p:cNvSpPr>
          <p:nvPr/>
        </p:nvSpPr>
        <p:spPr bwMode="auto">
          <a:xfrm flipV="1">
            <a:off x="6148388" y="262731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9" name="Line 25"/>
          <p:cNvSpPr>
            <a:spLocks noChangeShapeType="1"/>
          </p:cNvSpPr>
          <p:nvPr/>
        </p:nvSpPr>
        <p:spPr bwMode="auto">
          <a:xfrm flipV="1">
            <a:off x="7715250" y="26336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0" name="Text Box 26"/>
          <p:cNvSpPr txBox="1">
            <a:spLocks noChangeArrowheads="1"/>
          </p:cNvSpPr>
          <p:nvPr/>
        </p:nvSpPr>
        <p:spPr bwMode="auto">
          <a:xfrm>
            <a:off x="1082675" y="2220913"/>
            <a:ext cx="5143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2,3</a:t>
            </a:r>
          </a:p>
        </p:txBody>
      </p:sp>
      <p:sp>
        <p:nvSpPr>
          <p:cNvPr id="651291" name="Text Box 27"/>
          <p:cNvSpPr txBox="1">
            <a:spLocks noChangeArrowheads="1"/>
          </p:cNvSpPr>
          <p:nvPr/>
        </p:nvSpPr>
        <p:spPr bwMode="auto">
          <a:xfrm>
            <a:off x="1938338" y="223996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51292" name="Text Box 28"/>
          <p:cNvSpPr txBox="1">
            <a:spLocks noChangeArrowheads="1"/>
          </p:cNvSpPr>
          <p:nvPr/>
        </p:nvSpPr>
        <p:spPr bwMode="auto">
          <a:xfrm>
            <a:off x="2814638" y="2224088"/>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51293" name="Text Box 29"/>
          <p:cNvSpPr txBox="1">
            <a:spLocks noChangeArrowheads="1"/>
          </p:cNvSpPr>
          <p:nvPr/>
        </p:nvSpPr>
        <p:spPr bwMode="auto">
          <a:xfrm>
            <a:off x="3736975" y="2220913"/>
            <a:ext cx="5143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3,6</a:t>
            </a:r>
          </a:p>
        </p:txBody>
      </p:sp>
      <p:sp>
        <p:nvSpPr>
          <p:cNvPr id="651295" name="Text Box 31"/>
          <p:cNvSpPr txBox="1">
            <a:spLocks noChangeArrowheads="1"/>
          </p:cNvSpPr>
          <p:nvPr/>
        </p:nvSpPr>
        <p:spPr bwMode="auto">
          <a:xfrm>
            <a:off x="5422900" y="221456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7</a:t>
            </a:r>
          </a:p>
        </p:txBody>
      </p:sp>
      <p:sp>
        <p:nvSpPr>
          <p:cNvPr id="651296" name="Text Box 32"/>
          <p:cNvSpPr txBox="1">
            <a:spLocks noChangeArrowheads="1"/>
          </p:cNvSpPr>
          <p:nvPr/>
        </p:nvSpPr>
        <p:spPr bwMode="auto">
          <a:xfrm>
            <a:off x="6378575" y="22447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51297" name="Text Box 33"/>
          <p:cNvSpPr txBox="1">
            <a:spLocks noChangeArrowheads="1"/>
          </p:cNvSpPr>
          <p:nvPr/>
        </p:nvSpPr>
        <p:spPr bwMode="auto">
          <a:xfrm>
            <a:off x="8169275" y="2217738"/>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651300" name="Line 36"/>
          <p:cNvSpPr>
            <a:spLocks noChangeShapeType="1"/>
          </p:cNvSpPr>
          <p:nvPr/>
        </p:nvSpPr>
        <p:spPr bwMode="auto">
          <a:xfrm flipV="1">
            <a:off x="6978650" y="263525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01" name="Text Box 37"/>
          <p:cNvSpPr txBox="1">
            <a:spLocks noChangeArrowheads="1"/>
          </p:cNvSpPr>
          <p:nvPr/>
        </p:nvSpPr>
        <p:spPr bwMode="auto">
          <a:xfrm>
            <a:off x="7208838" y="225266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pic>
        <p:nvPicPr>
          <p:cNvPr id="651302" name="Picture 38"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741863"/>
            <a:ext cx="8610600" cy="687387"/>
          </a:xfrm>
          <a:prstGeom prst="rect">
            <a:avLst/>
          </a:prstGeom>
          <a:noFill/>
          <a:extLst>
            <a:ext uri="{909E8E84-426E-40DD-AFC4-6F175D3DCCD1}">
              <a14:hiddenFill xmlns:a14="http://schemas.microsoft.com/office/drawing/2010/main">
                <a:solidFill>
                  <a:srgbClr val="FFFFFF"/>
                </a:solidFill>
              </a14:hiddenFill>
            </a:ext>
          </a:extLst>
        </p:spPr>
      </p:pic>
      <p:pic>
        <p:nvPicPr>
          <p:cNvPr id="651303" name="Picture 39"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3417888"/>
            <a:ext cx="9239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Lst>
        </p:spPr>
      </p:pic>
      <p:pic>
        <p:nvPicPr>
          <p:cNvPr id="651305" name="Picture 41"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613" y="5559425"/>
            <a:ext cx="1325562"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51306" name="Text Box 42"/>
          <p:cNvSpPr txBox="1">
            <a:spLocks noChangeArrowheads="1"/>
          </p:cNvSpPr>
          <p:nvPr/>
        </p:nvSpPr>
        <p:spPr bwMode="auto">
          <a:xfrm>
            <a:off x="658813" y="3952875"/>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Z-momentum</a:t>
            </a:r>
            <a:endParaRPr lang="en-US" altLang="en-US"/>
          </a:p>
        </p:txBody>
      </p:sp>
      <p:sp>
        <p:nvSpPr>
          <p:cNvPr id="651307" name="Line 43"/>
          <p:cNvSpPr>
            <a:spLocks noChangeShapeType="1"/>
          </p:cNvSpPr>
          <p:nvPr/>
        </p:nvSpPr>
        <p:spPr bwMode="auto">
          <a:xfrm flipV="1">
            <a:off x="650875" y="4759325"/>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08" name="Line 44"/>
          <p:cNvSpPr>
            <a:spLocks noChangeShapeType="1"/>
          </p:cNvSpPr>
          <p:nvPr/>
        </p:nvSpPr>
        <p:spPr bwMode="auto">
          <a:xfrm flipV="1">
            <a:off x="1549400" y="4776788"/>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09" name="Line 45"/>
          <p:cNvSpPr>
            <a:spLocks noChangeShapeType="1"/>
          </p:cNvSpPr>
          <p:nvPr/>
        </p:nvSpPr>
        <p:spPr bwMode="auto">
          <a:xfrm flipV="1">
            <a:off x="2525713" y="476250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10" name="Line 46"/>
          <p:cNvSpPr>
            <a:spLocks noChangeShapeType="1"/>
          </p:cNvSpPr>
          <p:nvPr/>
        </p:nvSpPr>
        <p:spPr bwMode="auto">
          <a:xfrm flipV="1">
            <a:off x="3513138" y="4770438"/>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11" name="Line 47"/>
          <p:cNvSpPr>
            <a:spLocks noChangeShapeType="1"/>
          </p:cNvSpPr>
          <p:nvPr/>
        </p:nvSpPr>
        <p:spPr bwMode="auto">
          <a:xfrm flipV="1">
            <a:off x="5189538" y="48307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12" name="Line 48"/>
          <p:cNvSpPr>
            <a:spLocks noChangeShapeType="1"/>
          </p:cNvSpPr>
          <p:nvPr/>
        </p:nvSpPr>
        <p:spPr bwMode="auto">
          <a:xfrm flipV="1">
            <a:off x="6378575" y="477361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13" name="Line 49"/>
          <p:cNvSpPr>
            <a:spLocks noChangeShapeType="1"/>
          </p:cNvSpPr>
          <p:nvPr/>
        </p:nvSpPr>
        <p:spPr bwMode="auto">
          <a:xfrm flipV="1">
            <a:off x="8101013" y="4779963"/>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14" name="Text Box 50"/>
          <p:cNvSpPr txBox="1">
            <a:spLocks noChangeArrowheads="1"/>
          </p:cNvSpPr>
          <p:nvPr/>
        </p:nvSpPr>
        <p:spPr bwMode="auto">
          <a:xfrm>
            <a:off x="1012825" y="4344988"/>
            <a:ext cx="5143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2,6</a:t>
            </a:r>
          </a:p>
        </p:txBody>
      </p:sp>
      <p:sp>
        <p:nvSpPr>
          <p:cNvPr id="651315" name="Text Box 51"/>
          <p:cNvSpPr txBox="1">
            <a:spLocks noChangeArrowheads="1"/>
          </p:cNvSpPr>
          <p:nvPr/>
        </p:nvSpPr>
        <p:spPr bwMode="auto">
          <a:xfrm>
            <a:off x="1970088" y="43529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51316" name="Text Box 52"/>
          <p:cNvSpPr txBox="1">
            <a:spLocks noChangeArrowheads="1"/>
          </p:cNvSpPr>
          <p:nvPr/>
        </p:nvSpPr>
        <p:spPr bwMode="auto">
          <a:xfrm>
            <a:off x="2944813" y="439261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51317" name="Text Box 53"/>
          <p:cNvSpPr txBox="1">
            <a:spLocks noChangeArrowheads="1"/>
          </p:cNvSpPr>
          <p:nvPr/>
        </p:nvSpPr>
        <p:spPr bwMode="auto">
          <a:xfrm>
            <a:off x="3946525" y="43783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51318" name="Text Box 54"/>
          <p:cNvSpPr txBox="1">
            <a:spLocks noChangeArrowheads="1"/>
          </p:cNvSpPr>
          <p:nvPr/>
        </p:nvSpPr>
        <p:spPr bwMode="auto">
          <a:xfrm>
            <a:off x="5619750" y="4416425"/>
            <a:ext cx="32385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7</a:t>
            </a:r>
          </a:p>
        </p:txBody>
      </p:sp>
      <p:sp>
        <p:nvSpPr>
          <p:cNvPr id="651319" name="Text Box 55"/>
          <p:cNvSpPr txBox="1">
            <a:spLocks noChangeArrowheads="1"/>
          </p:cNvSpPr>
          <p:nvPr/>
        </p:nvSpPr>
        <p:spPr bwMode="auto">
          <a:xfrm>
            <a:off x="6764338" y="4379913"/>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51320" name="Text Box 56"/>
          <p:cNvSpPr txBox="1">
            <a:spLocks noChangeArrowheads="1"/>
          </p:cNvSpPr>
          <p:nvPr/>
        </p:nvSpPr>
        <p:spPr bwMode="auto">
          <a:xfrm>
            <a:off x="8488363" y="4364038"/>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sp>
        <p:nvSpPr>
          <p:cNvPr id="651321" name="Line 57"/>
          <p:cNvSpPr>
            <a:spLocks noChangeShapeType="1"/>
          </p:cNvSpPr>
          <p:nvPr/>
        </p:nvSpPr>
        <p:spPr bwMode="auto">
          <a:xfrm flipV="1">
            <a:off x="7242175" y="4781550"/>
            <a:ext cx="590550" cy="568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22" name="Text Box 58"/>
          <p:cNvSpPr txBox="1">
            <a:spLocks noChangeArrowheads="1"/>
          </p:cNvSpPr>
          <p:nvPr/>
        </p:nvSpPr>
        <p:spPr bwMode="auto">
          <a:xfrm>
            <a:off x="7627938" y="4376738"/>
            <a:ext cx="323850"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a:t>
            </a:r>
          </a:p>
        </p:txBody>
      </p:sp>
      <p:pic>
        <p:nvPicPr>
          <p:cNvPr id="651324" name="Picture 60"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188" y="5570538"/>
            <a:ext cx="1149350" cy="630237"/>
          </a:xfrm>
          <a:prstGeom prst="rect">
            <a:avLst/>
          </a:prstGeom>
          <a:noFill/>
          <a:extLst>
            <a:ext uri="{909E8E84-426E-40DD-AFC4-6F175D3DCCD1}">
              <a14:hiddenFill xmlns:a14="http://schemas.microsoft.com/office/drawing/2010/main">
                <a:solidFill>
                  <a:srgbClr val="FFFFFF"/>
                </a:solidFill>
              </a14:hiddenFill>
            </a:ext>
          </a:extLst>
        </p:spPr>
      </p:pic>
      <p:sp>
        <p:nvSpPr>
          <p:cNvPr id="651325" name="AutoShape 61"/>
          <p:cNvSpPr>
            <a:spLocks noChangeArrowheads="1"/>
          </p:cNvSpPr>
          <p:nvPr/>
        </p:nvSpPr>
        <p:spPr bwMode="auto">
          <a:xfrm>
            <a:off x="4033838" y="3589338"/>
            <a:ext cx="846137" cy="242887"/>
          </a:xfrm>
          <a:prstGeom prst="rightArrow">
            <a:avLst>
              <a:gd name="adj1" fmla="val 50000"/>
              <a:gd name="adj2" fmla="val 870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26" name="AutoShape 62"/>
          <p:cNvSpPr>
            <a:spLocks noChangeArrowheads="1"/>
          </p:cNvSpPr>
          <p:nvPr/>
        </p:nvSpPr>
        <p:spPr bwMode="auto">
          <a:xfrm>
            <a:off x="4086225" y="5802313"/>
            <a:ext cx="846138" cy="242887"/>
          </a:xfrm>
          <a:prstGeom prst="rightArrow">
            <a:avLst>
              <a:gd name="adj1" fmla="val 50000"/>
              <a:gd name="adj2" fmla="val 870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51327" name="Picture 63"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4275" y="3454400"/>
            <a:ext cx="1306513" cy="4603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8566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48195" name="Rectangle 3"/>
          <p:cNvSpPr>
            <a:spLocks noGrp="1" noChangeArrowheads="1"/>
          </p:cNvSpPr>
          <p:nvPr>
            <p:ph type="body" idx="1"/>
          </p:nvPr>
        </p:nvSpPr>
        <p:spPr/>
        <p:txBody>
          <a:bodyPr/>
          <a:lstStyle/>
          <a:p>
            <a:r>
              <a:rPr lang="en-US" altLang="en-US"/>
              <a:t>Step 4:  Integrate</a:t>
            </a:r>
          </a:p>
        </p:txBody>
      </p:sp>
      <p:pic>
        <p:nvPicPr>
          <p:cNvPr id="648196"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2466975"/>
            <a:ext cx="1316037" cy="919163"/>
          </a:xfrm>
          <a:prstGeom prst="rect">
            <a:avLst/>
          </a:prstGeom>
          <a:noFill/>
          <a:extLst>
            <a:ext uri="{909E8E84-426E-40DD-AFC4-6F175D3DCCD1}">
              <a14:hiddenFill xmlns:a14="http://schemas.microsoft.com/office/drawing/2010/main">
                <a:solidFill>
                  <a:srgbClr val="FFFFFF"/>
                </a:solidFill>
              </a14:hiddenFill>
            </a:ext>
          </a:extLst>
        </p:spPr>
      </p:pic>
      <p:pic>
        <p:nvPicPr>
          <p:cNvPr id="648197" name="Picture 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825" y="2471738"/>
            <a:ext cx="1444625" cy="909637"/>
          </a:xfrm>
          <a:prstGeom prst="rect">
            <a:avLst/>
          </a:prstGeom>
          <a:noFill/>
          <a:extLst>
            <a:ext uri="{909E8E84-426E-40DD-AFC4-6F175D3DCCD1}">
              <a14:hiddenFill xmlns:a14="http://schemas.microsoft.com/office/drawing/2010/main">
                <a:solidFill>
                  <a:srgbClr val="FFFFFF"/>
                </a:solidFill>
              </a14:hiddenFill>
            </a:ext>
          </a:extLst>
        </p:spPr>
      </p:pic>
      <p:pic>
        <p:nvPicPr>
          <p:cNvPr id="648198"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2573338"/>
            <a:ext cx="3729038" cy="688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48199" name="Picture 7"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3897313"/>
            <a:ext cx="17732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648200" name="Picture 8"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5513" y="4037013"/>
            <a:ext cx="3675062"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48201" name="AutoShape 9"/>
          <p:cNvSpPr>
            <a:spLocks noChangeArrowheads="1"/>
          </p:cNvSpPr>
          <p:nvPr/>
        </p:nvSpPr>
        <p:spPr bwMode="auto">
          <a:xfrm>
            <a:off x="1905000" y="2797175"/>
            <a:ext cx="779463" cy="244475"/>
          </a:xfrm>
          <a:prstGeom prst="rightArrow">
            <a:avLst>
              <a:gd name="adj1" fmla="val 50000"/>
              <a:gd name="adj2" fmla="val 797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2" name="AutoShape 10"/>
          <p:cNvSpPr>
            <a:spLocks noChangeArrowheads="1"/>
          </p:cNvSpPr>
          <p:nvPr/>
        </p:nvSpPr>
        <p:spPr bwMode="auto">
          <a:xfrm>
            <a:off x="4197350" y="2794000"/>
            <a:ext cx="779463" cy="244475"/>
          </a:xfrm>
          <a:prstGeom prst="rightArrow">
            <a:avLst>
              <a:gd name="adj1" fmla="val 50000"/>
              <a:gd name="adj2" fmla="val 797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3" name="AutoShape 11"/>
          <p:cNvSpPr>
            <a:spLocks noChangeArrowheads="1"/>
          </p:cNvSpPr>
          <p:nvPr/>
        </p:nvSpPr>
        <p:spPr bwMode="auto">
          <a:xfrm>
            <a:off x="2459038" y="4275138"/>
            <a:ext cx="779462" cy="244475"/>
          </a:xfrm>
          <a:prstGeom prst="rightArrow">
            <a:avLst>
              <a:gd name="adj1" fmla="val 50000"/>
              <a:gd name="adj2" fmla="val 797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4" name="Text Box 12"/>
          <p:cNvSpPr txBox="1">
            <a:spLocks noChangeArrowheads="1"/>
          </p:cNvSpPr>
          <p:nvPr/>
        </p:nvSpPr>
        <p:spPr bwMode="auto">
          <a:xfrm>
            <a:off x="625475" y="3586163"/>
            <a:ext cx="154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Z-momentum</a:t>
            </a:r>
            <a:endParaRPr lang="en-US" altLang="en-US"/>
          </a:p>
        </p:txBody>
      </p:sp>
      <p:sp>
        <p:nvSpPr>
          <p:cNvPr id="648205" name="Text Box 13"/>
          <p:cNvSpPr txBox="1">
            <a:spLocks noChangeArrowheads="1"/>
          </p:cNvSpPr>
          <p:nvPr/>
        </p:nvSpPr>
        <p:spPr bwMode="auto">
          <a:xfrm>
            <a:off x="611188" y="2089150"/>
            <a:ext cx="155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u="sng"/>
              <a:t>X-momentum</a:t>
            </a:r>
            <a:endParaRPr lang="en-US" altLang="en-US"/>
          </a:p>
        </p:txBody>
      </p:sp>
      <p:sp>
        <p:nvSpPr>
          <p:cNvPr id="648206" name="Text Box 14"/>
          <p:cNvSpPr txBox="1">
            <a:spLocks noChangeArrowheads="1"/>
          </p:cNvSpPr>
          <p:nvPr/>
        </p:nvSpPr>
        <p:spPr bwMode="auto">
          <a:xfrm>
            <a:off x="1857375" y="2582863"/>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integrate</a:t>
            </a:r>
          </a:p>
        </p:txBody>
      </p:sp>
      <p:sp>
        <p:nvSpPr>
          <p:cNvPr id="648207" name="Text Box 15"/>
          <p:cNvSpPr txBox="1">
            <a:spLocks noChangeArrowheads="1"/>
          </p:cNvSpPr>
          <p:nvPr/>
        </p:nvSpPr>
        <p:spPr bwMode="auto">
          <a:xfrm>
            <a:off x="4149725" y="2579688"/>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integrate</a:t>
            </a:r>
          </a:p>
        </p:txBody>
      </p:sp>
      <p:sp>
        <p:nvSpPr>
          <p:cNvPr id="648208" name="Text Box 16"/>
          <p:cNvSpPr txBox="1">
            <a:spLocks noChangeArrowheads="1"/>
          </p:cNvSpPr>
          <p:nvPr/>
        </p:nvSpPr>
        <p:spPr bwMode="auto">
          <a:xfrm>
            <a:off x="2419350" y="4068763"/>
            <a:ext cx="777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integrate</a:t>
            </a:r>
          </a:p>
        </p:txBody>
      </p:sp>
    </p:spTree>
    <p:extLst>
      <p:ext uri="{BB962C8B-B14F-4D97-AF65-F5344CB8AC3E}">
        <p14:creationId xmlns:p14="http://schemas.microsoft.com/office/powerpoint/2010/main" val="40460840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49219" name="Rectangle 3"/>
          <p:cNvSpPr>
            <a:spLocks noGrp="1" noChangeArrowheads="1"/>
          </p:cNvSpPr>
          <p:nvPr>
            <p:ph type="body" idx="1"/>
          </p:nvPr>
        </p:nvSpPr>
        <p:spPr/>
        <p:txBody>
          <a:bodyPr/>
          <a:lstStyle/>
          <a:p>
            <a:r>
              <a:rPr lang="en-US" altLang="en-US" sz="2800"/>
              <a:t>Step 5:  Apply BC’s</a:t>
            </a:r>
          </a:p>
          <a:p>
            <a:pPr lvl="1"/>
            <a:r>
              <a:rPr lang="en-US" altLang="en-US" sz="2400"/>
              <a:t>y=0, u=0=C</a:t>
            </a:r>
            <a:r>
              <a:rPr lang="en-US" altLang="en-US" sz="2400" baseline="-25000"/>
              <a:t>1</a:t>
            </a:r>
            <a:r>
              <a:rPr lang="en-US" altLang="en-US" sz="2400"/>
              <a:t>(0) + C</a:t>
            </a:r>
            <a:r>
              <a:rPr lang="en-US" altLang="en-US" sz="2400" baseline="-25000"/>
              <a:t>2</a:t>
            </a:r>
            <a:r>
              <a:rPr lang="en-US" altLang="en-US" sz="2400"/>
              <a:t>  </a:t>
            </a:r>
            <a:r>
              <a:rPr lang="en-US" altLang="en-US" sz="2400">
                <a:sym typeface="Symbol" pitchFamily="1" charset="2"/>
              </a:rPr>
              <a:t></a:t>
            </a:r>
            <a:r>
              <a:rPr lang="en-US" altLang="en-US" sz="2400"/>
              <a:t>  </a:t>
            </a:r>
            <a:r>
              <a:rPr lang="en-US" altLang="en-US" sz="2400" u="sng"/>
              <a:t>C</a:t>
            </a:r>
            <a:r>
              <a:rPr lang="en-US" altLang="en-US" sz="2400" u="sng" baseline="-25000"/>
              <a:t>2 </a:t>
            </a:r>
            <a:r>
              <a:rPr lang="en-US" altLang="en-US" sz="2400" u="sng"/>
              <a:t>= 0</a:t>
            </a:r>
          </a:p>
          <a:p>
            <a:pPr lvl="1"/>
            <a:r>
              <a:rPr lang="en-US" altLang="en-US" sz="2400"/>
              <a:t>y=h, u=V=C</a:t>
            </a:r>
            <a:r>
              <a:rPr lang="en-US" altLang="en-US" sz="2400" baseline="-25000"/>
              <a:t>1</a:t>
            </a:r>
            <a:r>
              <a:rPr lang="en-US" altLang="en-US" sz="2400"/>
              <a:t>h</a:t>
            </a:r>
            <a:r>
              <a:rPr lang="en-US" altLang="en-US" sz="2400" u="sng"/>
              <a:t>  </a:t>
            </a:r>
            <a:r>
              <a:rPr lang="en-US" altLang="en-US" sz="2400">
                <a:sym typeface="Symbol" pitchFamily="1" charset="2"/>
              </a:rPr>
              <a:t></a:t>
            </a:r>
            <a:r>
              <a:rPr lang="en-US" altLang="en-US" sz="2400"/>
              <a:t>  </a:t>
            </a:r>
            <a:r>
              <a:rPr lang="en-US" altLang="en-US" sz="2400" u="sng"/>
              <a:t>C</a:t>
            </a:r>
            <a:r>
              <a:rPr lang="en-US" altLang="en-US" sz="2400" u="sng" baseline="-25000"/>
              <a:t>1 </a:t>
            </a:r>
            <a:r>
              <a:rPr lang="en-US" altLang="en-US" sz="2400" u="sng"/>
              <a:t>= V/h</a:t>
            </a:r>
          </a:p>
          <a:p>
            <a:pPr lvl="1"/>
            <a:r>
              <a:rPr lang="en-US" altLang="en-US" sz="2400"/>
              <a:t>This gives</a:t>
            </a:r>
          </a:p>
          <a:p>
            <a:pPr lvl="1"/>
            <a:endParaRPr lang="en-US" altLang="en-US" sz="2400"/>
          </a:p>
          <a:p>
            <a:pPr lvl="1"/>
            <a:endParaRPr lang="en-US" altLang="en-US" sz="2400"/>
          </a:p>
          <a:p>
            <a:pPr lvl="1"/>
            <a:r>
              <a:rPr lang="en-US" altLang="en-US" sz="2400"/>
              <a:t>For pressure, no explicit BC, therefore C</a:t>
            </a:r>
            <a:r>
              <a:rPr lang="en-US" altLang="en-US" sz="2400" baseline="-25000"/>
              <a:t>3</a:t>
            </a:r>
            <a:r>
              <a:rPr lang="en-US" altLang="en-US" sz="2400"/>
              <a:t> can remain an arbitrary constant (recall only </a:t>
            </a:r>
            <a:r>
              <a:rPr lang="en-US" altLang="en-US" sz="2400">
                <a:sym typeface="Symbol" pitchFamily="1" charset="2"/>
              </a:rPr>
              <a:t>P appears in NSE).</a:t>
            </a:r>
          </a:p>
          <a:p>
            <a:pPr lvl="2"/>
            <a:r>
              <a:rPr lang="en-US" altLang="en-US" sz="2000"/>
              <a:t>Let p = p</a:t>
            </a:r>
            <a:r>
              <a:rPr lang="en-US" altLang="en-US" sz="2000" baseline="-25000"/>
              <a:t>0</a:t>
            </a:r>
            <a:r>
              <a:rPr lang="en-US" altLang="en-US" sz="2000"/>
              <a:t> at z = 0 (C</a:t>
            </a:r>
            <a:r>
              <a:rPr lang="en-US" altLang="en-US" sz="2000" baseline="-25000"/>
              <a:t>3</a:t>
            </a:r>
            <a:r>
              <a:rPr lang="en-US" altLang="en-US" sz="2000"/>
              <a:t> renamed p</a:t>
            </a:r>
            <a:r>
              <a:rPr lang="en-US" altLang="en-US" sz="2000" baseline="-25000"/>
              <a:t>0</a:t>
            </a:r>
            <a:r>
              <a:rPr lang="en-US" altLang="en-US" sz="2000"/>
              <a:t>)</a:t>
            </a:r>
            <a:endParaRPr lang="en-US" altLang="en-US" sz="2000" u="sng"/>
          </a:p>
        </p:txBody>
      </p:sp>
      <p:pic>
        <p:nvPicPr>
          <p:cNvPr id="649220"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7" y="3214688"/>
            <a:ext cx="1982787" cy="8413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4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25" y="2660201"/>
            <a:ext cx="3319462"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9222"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513" y="5626100"/>
            <a:ext cx="2852737" cy="561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49223" name="Text Box 7"/>
          <p:cNvSpPr txBox="1">
            <a:spLocks noChangeArrowheads="1"/>
          </p:cNvSpPr>
          <p:nvPr/>
        </p:nvSpPr>
        <p:spPr bwMode="auto">
          <a:xfrm>
            <a:off x="5645150" y="5624513"/>
            <a:ext cx="33337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 typeface="Arial" charset="0"/>
              <a:buAutoNum type="arabicPeriod"/>
            </a:pPr>
            <a:r>
              <a:rPr lang="en-US" altLang="en-US" sz="1400"/>
              <a:t>Hydrostatic pressure</a:t>
            </a:r>
          </a:p>
          <a:p>
            <a:pPr>
              <a:buFont typeface="Arial" charset="0"/>
              <a:buAutoNum type="arabicPeriod"/>
            </a:pPr>
            <a:r>
              <a:rPr lang="en-US" altLang="en-US" sz="1400"/>
              <a:t>Pressure acts independently of flow</a:t>
            </a:r>
            <a:endParaRPr lang="en-US" altLang="en-US"/>
          </a:p>
        </p:txBody>
      </p:sp>
      <p:sp>
        <p:nvSpPr>
          <p:cNvPr id="649224" name="AutoShape 8"/>
          <p:cNvSpPr>
            <a:spLocks/>
          </p:cNvSpPr>
          <p:nvPr/>
        </p:nvSpPr>
        <p:spPr bwMode="auto">
          <a:xfrm>
            <a:off x="5559425" y="5614988"/>
            <a:ext cx="188913" cy="546100"/>
          </a:xfrm>
          <a:prstGeom prst="leftBrace">
            <a:avLst>
              <a:gd name="adj1" fmla="val 2409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612867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normAutofit fontScale="90000"/>
          </a:bodyPr>
          <a:lstStyle/>
          <a:p>
            <a:r>
              <a:rPr lang="en-US" altLang="en-US" dirty="0"/>
              <a:t>Example exact solution </a:t>
            </a:r>
            <a:r>
              <a:rPr lang="en-US" altLang="en-US" dirty="0" smtClean="0"/>
              <a:t/>
            </a:r>
            <a:br>
              <a:rPr lang="en-US" altLang="en-US" dirty="0" smtClean="0"/>
            </a:br>
            <a:r>
              <a:rPr lang="en-US" altLang="en-US" sz="2800" i="1" dirty="0" smtClean="0"/>
              <a:t>Fully </a:t>
            </a:r>
            <a:r>
              <a:rPr lang="en-US" altLang="en-US" sz="2800" i="1" dirty="0"/>
              <a:t>Developed </a:t>
            </a:r>
            <a:r>
              <a:rPr lang="en-US" altLang="en-US" sz="2800" i="1" dirty="0" err="1"/>
              <a:t>Couette</a:t>
            </a:r>
            <a:r>
              <a:rPr lang="en-US" altLang="en-US" sz="2800" i="1" dirty="0"/>
              <a:t> Flow</a:t>
            </a:r>
            <a:endParaRPr lang="en-US" altLang="en-US" dirty="0"/>
          </a:p>
        </p:txBody>
      </p:sp>
      <p:sp>
        <p:nvSpPr>
          <p:cNvPr id="650243" name="Rectangle 3"/>
          <p:cNvSpPr>
            <a:spLocks noGrp="1" noChangeArrowheads="1"/>
          </p:cNvSpPr>
          <p:nvPr>
            <p:ph type="body" idx="1"/>
          </p:nvPr>
        </p:nvSpPr>
        <p:spPr/>
        <p:txBody>
          <a:bodyPr/>
          <a:lstStyle/>
          <a:p>
            <a:r>
              <a:rPr lang="en-US" altLang="en-US" sz="2800"/>
              <a:t>Step 6:  Verify solution by back-substituting into differential equations</a:t>
            </a:r>
          </a:p>
          <a:p>
            <a:pPr lvl="1"/>
            <a:r>
              <a:rPr lang="en-US" altLang="en-US" sz="2400"/>
              <a:t>Given the solution (u,v,w)=(Vy/h, 0, 0)</a:t>
            </a:r>
          </a:p>
          <a:p>
            <a:pPr lvl="1"/>
            <a:endParaRPr lang="en-US" altLang="en-US" sz="2400"/>
          </a:p>
          <a:p>
            <a:pPr lvl="1"/>
            <a:endParaRPr lang="en-US" altLang="en-US" sz="2400"/>
          </a:p>
          <a:p>
            <a:pPr lvl="1"/>
            <a:r>
              <a:rPr lang="en-US" altLang="en-US" sz="2400"/>
              <a:t>Continuity is satisfied</a:t>
            </a:r>
          </a:p>
          <a:p>
            <a:pPr lvl="2">
              <a:buFontTx/>
              <a:buNone/>
            </a:pPr>
            <a:r>
              <a:rPr lang="en-US" altLang="en-US" sz="2000"/>
              <a:t>	0 + 0 + 0 = 0</a:t>
            </a:r>
          </a:p>
          <a:p>
            <a:pPr lvl="1"/>
            <a:r>
              <a:rPr lang="en-US" altLang="en-US" sz="2400"/>
              <a:t>X-momentum is satisfied</a:t>
            </a:r>
          </a:p>
        </p:txBody>
      </p:sp>
      <p:pic>
        <p:nvPicPr>
          <p:cNvPr id="650244"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3086100"/>
            <a:ext cx="2757488" cy="663575"/>
          </a:xfrm>
          <a:prstGeom prst="rect">
            <a:avLst/>
          </a:prstGeom>
          <a:noFill/>
          <a:extLst>
            <a:ext uri="{909E8E84-426E-40DD-AFC4-6F175D3DCCD1}">
              <a14:hiddenFill xmlns:a14="http://schemas.microsoft.com/office/drawing/2010/main">
                <a:solidFill>
                  <a:srgbClr val="FFFFFF"/>
                </a:solidFill>
              </a14:hiddenFill>
            </a:ext>
          </a:extLst>
        </p:spPr>
      </p:pic>
      <p:pic>
        <p:nvPicPr>
          <p:cNvPr id="650245" name="Picture 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4768850"/>
            <a:ext cx="6888163" cy="582613"/>
          </a:xfrm>
          <a:prstGeom prst="rect">
            <a:avLst/>
          </a:prstGeom>
          <a:noFill/>
          <a:extLst>
            <a:ext uri="{909E8E84-426E-40DD-AFC4-6F175D3DCCD1}">
              <a14:hiddenFill xmlns:a14="http://schemas.microsoft.com/office/drawing/2010/main">
                <a:solidFill>
                  <a:srgbClr val="FFFFFF"/>
                </a:solidFill>
              </a14:hiddenFill>
            </a:ext>
          </a:extLst>
        </p:spPr>
      </p:pic>
      <p:pic>
        <p:nvPicPr>
          <p:cNvPr id="650246"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5310188"/>
            <a:ext cx="5908675" cy="508000"/>
          </a:xfrm>
          <a:prstGeom prst="rect">
            <a:avLst/>
          </a:prstGeom>
          <a:noFill/>
          <a:extLst>
            <a:ext uri="{909E8E84-426E-40DD-AFC4-6F175D3DCCD1}">
              <a14:hiddenFill xmlns:a14="http://schemas.microsoft.com/office/drawing/2010/main">
                <a:solidFill>
                  <a:srgbClr val="FFFFFF"/>
                </a:solidFill>
              </a14:hiddenFill>
            </a:ext>
          </a:extLst>
        </p:spPr>
      </p:pic>
      <p:pic>
        <p:nvPicPr>
          <p:cNvPr id="650247" name="Picture 7"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5830888"/>
            <a:ext cx="782637"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922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p:txBody>
          <a:bodyPr>
            <a:normAutofit fontScale="90000"/>
          </a:bodyPr>
          <a:lstStyle/>
          <a:p>
            <a:r>
              <a:rPr lang="en-US" altLang="en-US"/>
              <a:t>Example exact solution (Ex. 9-15)</a:t>
            </a:r>
            <a:br>
              <a:rPr lang="en-US" altLang="en-US"/>
            </a:br>
            <a:r>
              <a:rPr lang="en-US" altLang="en-US" sz="2800" i="1"/>
              <a:t>Fully Developed Couette Flow</a:t>
            </a:r>
            <a:endParaRPr lang="en-US" altLang="en-US"/>
          </a:p>
        </p:txBody>
      </p:sp>
      <p:sp>
        <p:nvSpPr>
          <p:cNvPr id="652291" name="Rectangle 3"/>
          <p:cNvSpPr>
            <a:spLocks noGrp="1" noChangeArrowheads="1"/>
          </p:cNvSpPr>
          <p:nvPr>
            <p:ph type="body" idx="1"/>
          </p:nvPr>
        </p:nvSpPr>
        <p:spPr>
          <a:xfrm>
            <a:off x="438150" y="1412874"/>
            <a:ext cx="8229600" cy="4525963"/>
          </a:xfrm>
        </p:spPr>
        <p:txBody>
          <a:bodyPr/>
          <a:lstStyle/>
          <a:p>
            <a:r>
              <a:rPr lang="en-US" altLang="en-US" sz="2800" dirty="0"/>
              <a:t>Finally, calculate shear force on bottom plate</a:t>
            </a:r>
          </a:p>
        </p:txBody>
      </p:sp>
      <p:pic>
        <p:nvPicPr>
          <p:cNvPr id="652296" name="Picture 8"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1936750"/>
            <a:ext cx="8259762" cy="1365250"/>
          </a:xfrm>
          <a:prstGeom prst="rect">
            <a:avLst/>
          </a:prstGeom>
          <a:noFill/>
          <a:extLst>
            <a:ext uri="{909E8E84-426E-40DD-AFC4-6F175D3DCCD1}">
              <a14:hiddenFill xmlns:a14="http://schemas.microsoft.com/office/drawing/2010/main">
                <a:solidFill>
                  <a:srgbClr val="FFFFFF"/>
                </a:solidFill>
              </a14:hiddenFill>
            </a:ext>
          </a:extLst>
        </p:spPr>
      </p:pic>
      <p:pic>
        <p:nvPicPr>
          <p:cNvPr id="6522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02038"/>
            <a:ext cx="4014787" cy="250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2299" name="Text Box 11"/>
          <p:cNvSpPr txBox="1">
            <a:spLocks noChangeArrowheads="1"/>
          </p:cNvSpPr>
          <p:nvPr/>
        </p:nvSpPr>
        <p:spPr bwMode="auto">
          <a:xfrm>
            <a:off x="4537075" y="3492500"/>
            <a:ext cx="4606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Shear force per unit area acting on the wall </a:t>
            </a:r>
          </a:p>
        </p:txBody>
      </p:sp>
      <p:pic>
        <p:nvPicPr>
          <p:cNvPr id="652301" name="Picture 13"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263" y="4013200"/>
            <a:ext cx="2717800" cy="10461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52302" name="Line 14"/>
          <p:cNvSpPr>
            <a:spLocks noChangeShapeType="1"/>
          </p:cNvSpPr>
          <p:nvPr/>
        </p:nvSpPr>
        <p:spPr bwMode="auto">
          <a:xfrm>
            <a:off x="2462213" y="5703888"/>
            <a:ext cx="923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52303" name="Picture 15"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75" y="5778500"/>
            <a:ext cx="354013" cy="239713"/>
          </a:xfrm>
          <a:prstGeom prst="rect">
            <a:avLst/>
          </a:prstGeom>
          <a:noFill/>
          <a:extLst>
            <a:ext uri="{909E8E84-426E-40DD-AFC4-6F175D3DCCD1}">
              <a14:hiddenFill xmlns:a14="http://schemas.microsoft.com/office/drawing/2010/main">
                <a:solidFill>
                  <a:srgbClr val="FFFFFF"/>
                </a:solidFill>
              </a14:hiddenFill>
            </a:ext>
          </a:extLst>
        </p:spPr>
      </p:pic>
      <p:sp>
        <p:nvSpPr>
          <p:cNvPr id="652304" name="Text Box 16"/>
          <p:cNvSpPr txBox="1">
            <a:spLocks noChangeArrowheads="1"/>
          </p:cNvSpPr>
          <p:nvPr/>
        </p:nvSpPr>
        <p:spPr bwMode="auto">
          <a:xfrm>
            <a:off x="4625975" y="5202238"/>
            <a:ext cx="4337050" cy="94456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Note that </a:t>
            </a:r>
            <a:r>
              <a:rPr lang="en-US" altLang="en-US">
                <a:latin typeface="Symbol" pitchFamily="1" charset="2"/>
                <a:sym typeface="Symbol" pitchFamily="1" charset="2"/>
              </a:rPr>
              <a:t></a:t>
            </a:r>
            <a:r>
              <a:rPr lang="en-US" altLang="en-US" baseline="-25000"/>
              <a:t>w</a:t>
            </a:r>
            <a:r>
              <a:rPr lang="en-US" altLang="en-US"/>
              <a:t> is equal and opposite to the </a:t>
            </a:r>
          </a:p>
          <a:p>
            <a:r>
              <a:rPr lang="en-US" altLang="en-US"/>
              <a:t>shear stress acting on the fluid </a:t>
            </a:r>
            <a:r>
              <a:rPr lang="en-US" altLang="en-US">
                <a:latin typeface="Symbol" pitchFamily="1" charset="2"/>
                <a:sym typeface="Symbol" pitchFamily="1" charset="2"/>
              </a:rPr>
              <a:t></a:t>
            </a:r>
            <a:r>
              <a:rPr lang="en-US" altLang="en-US" baseline="-25000"/>
              <a:t>yx</a:t>
            </a:r>
            <a:r>
              <a:rPr lang="en-US" altLang="en-US"/>
              <a:t> </a:t>
            </a:r>
            <a:br>
              <a:rPr lang="en-US" altLang="en-US"/>
            </a:br>
            <a:r>
              <a:rPr lang="en-US" altLang="en-US"/>
              <a:t>(Newton’s third law). </a:t>
            </a:r>
          </a:p>
        </p:txBody>
      </p:sp>
      <p:sp>
        <p:nvSpPr>
          <p:cNvPr id="652305" name="AutoShape 17"/>
          <p:cNvSpPr>
            <a:spLocks/>
          </p:cNvSpPr>
          <p:nvPr/>
        </p:nvSpPr>
        <p:spPr bwMode="auto">
          <a:xfrm>
            <a:off x="3554413" y="5424488"/>
            <a:ext cx="188912" cy="657225"/>
          </a:xfrm>
          <a:prstGeom prst="rightBrace">
            <a:avLst>
              <a:gd name="adj1" fmla="val 28992"/>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2306" name="Line 18"/>
          <p:cNvSpPr>
            <a:spLocks noChangeShapeType="1"/>
          </p:cNvSpPr>
          <p:nvPr/>
        </p:nvSpPr>
        <p:spPr bwMode="auto">
          <a:xfrm flipH="1">
            <a:off x="3754438" y="5614988"/>
            <a:ext cx="890587" cy="1333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15277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a:t>Viscous vs. Inviscid Regions of Flow</a:t>
            </a:r>
          </a:p>
        </p:txBody>
      </p:sp>
      <p:sp>
        <p:nvSpPr>
          <p:cNvPr id="157700" name="Rectangle 4"/>
          <p:cNvSpPr>
            <a:spLocks noGrp="1" noChangeArrowheads="1"/>
          </p:cNvSpPr>
          <p:nvPr>
            <p:ph type="body" sz="half" idx="1"/>
          </p:nvPr>
        </p:nvSpPr>
        <p:spPr>
          <a:xfrm>
            <a:off x="457200" y="1143000"/>
            <a:ext cx="4038600" cy="4830763"/>
          </a:xfrm>
        </p:spPr>
        <p:txBody>
          <a:bodyPr/>
          <a:lstStyle/>
          <a:p>
            <a:r>
              <a:rPr lang="en-US" altLang="en-US" sz="2400"/>
              <a:t>Regions where frictional effects are significant are called viscous regions.  They are usually close to solid surfaces.</a:t>
            </a:r>
          </a:p>
          <a:p>
            <a:r>
              <a:rPr lang="en-US" altLang="en-US" sz="2400"/>
              <a:t>Regions where frictional forces are small compared to inertial or pressure forces are called inviscid</a:t>
            </a:r>
          </a:p>
        </p:txBody>
      </p:sp>
      <p:pic>
        <p:nvPicPr>
          <p:cNvPr id="157703" name="Picture 7" descr="cen72367_01015L"/>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572000" y="1981200"/>
            <a:ext cx="4495800" cy="3697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6" name="Picture 1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5105400"/>
            <a:ext cx="4038600" cy="779463"/>
          </a:xfrm>
          <a:noFill/>
          <a:ln/>
        </p:spPr>
      </p:pic>
      <p:sp>
        <p:nvSpPr>
          <p:cNvPr id="2" name="Parentesi quadra aperta 1"/>
          <p:cNvSpPr/>
          <p:nvPr/>
        </p:nvSpPr>
        <p:spPr>
          <a:xfrm>
            <a:off x="500333" y="5426015"/>
            <a:ext cx="45719" cy="37956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Parentesi quadra chiusa 2"/>
          <p:cNvSpPr/>
          <p:nvPr/>
        </p:nvSpPr>
        <p:spPr>
          <a:xfrm>
            <a:off x="1923690" y="5426015"/>
            <a:ext cx="51759" cy="379562"/>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70565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p:txBody>
          <a:bodyPr>
            <a:normAutofit fontScale="90000"/>
          </a:bodyPr>
          <a:lstStyle/>
          <a:p>
            <a:r>
              <a:rPr lang="en-US" altLang="en-US" sz="4000" dirty="0" err="1" smtClean="0"/>
              <a:t>Adimensionalization</a:t>
            </a:r>
            <a:r>
              <a:rPr lang="en-US" altLang="en-US" sz="4000" dirty="0" smtClean="0"/>
              <a:t> of equations </a:t>
            </a:r>
            <a:br>
              <a:rPr lang="en-US" altLang="en-US" sz="4000" dirty="0" smtClean="0"/>
            </a:br>
            <a:r>
              <a:rPr lang="en-US" altLang="en-US" sz="4000" dirty="0" smtClean="0"/>
              <a:t>and boundary conditions</a:t>
            </a:r>
            <a:r>
              <a:rPr lang="en-US" altLang="en-US" dirty="0" smtClean="0"/>
              <a:t/>
            </a:r>
            <a:br>
              <a:rPr lang="en-US" altLang="en-US" dirty="0" smtClean="0"/>
            </a:br>
            <a:r>
              <a:rPr lang="en-US" altLang="en-US" sz="3100" dirty="0" smtClean="0"/>
              <a:t>[appearance of (at least 52!) </a:t>
            </a:r>
            <a:r>
              <a:rPr lang="en-US" altLang="en-US" sz="3100" b="1" dirty="0" smtClean="0">
                <a:solidFill>
                  <a:srgbClr val="FF0000"/>
                </a:solidFill>
              </a:rPr>
              <a:t>dimensionless numbers</a:t>
            </a:r>
            <a:r>
              <a:rPr lang="en-US" altLang="en-US" sz="3100" dirty="0"/>
              <a:t>]</a:t>
            </a:r>
            <a:endParaRPr lang="en-US" altLang="en-US" sz="3100" b="1" dirty="0">
              <a:solidFill>
                <a:srgbClr val="FF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85" y="1719002"/>
            <a:ext cx="7390583" cy="446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40270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38424" y="4079337"/>
            <a:ext cx="234360" cy="246221"/>
          </a:xfrm>
          <a:prstGeom prst="rect">
            <a:avLst/>
          </a:prstGeom>
          <a:noFill/>
        </p:spPr>
        <p:txBody>
          <a:bodyPr wrap="none" rtlCol="0">
            <a:spAutoFit/>
          </a:bodyPr>
          <a:lstStyle/>
          <a:p>
            <a:r>
              <a:rPr lang="it-IT" sz="1000" i="1" dirty="0" smtClean="0"/>
              <a:t>s</a:t>
            </a:r>
            <a:endParaRPr lang="en-US" sz="1000" i="1" dirty="0"/>
          </a:p>
        </p:txBody>
      </p:sp>
      <p:sp>
        <p:nvSpPr>
          <p:cNvPr id="4" name="Rettangolo 3"/>
          <p:cNvSpPr/>
          <p:nvPr/>
        </p:nvSpPr>
        <p:spPr>
          <a:xfrm>
            <a:off x="3036498" y="3122762"/>
            <a:ext cx="163902" cy="21566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ttangolo 4"/>
          <p:cNvSpPr/>
          <p:nvPr/>
        </p:nvSpPr>
        <p:spPr>
          <a:xfrm>
            <a:off x="3001861" y="3122762"/>
            <a:ext cx="250427" cy="323165"/>
          </a:xfrm>
          <a:prstGeom prst="rect">
            <a:avLst/>
          </a:prstGeom>
        </p:spPr>
        <p:txBody>
          <a:bodyPr wrap="square">
            <a:spAutoFit/>
          </a:bodyPr>
          <a:lstStyle/>
          <a:p>
            <a:r>
              <a:rPr lang="en-US" altLang="en-US" sz="1500" i="1" dirty="0">
                <a:latin typeface="Monotype Corsiva" pitchFamily="66" charset="0"/>
              </a:rPr>
              <a:t>K</a:t>
            </a:r>
            <a:endParaRPr lang="en-US" sz="1500" dirty="0"/>
          </a:p>
        </p:txBody>
      </p:sp>
      <p:sp>
        <p:nvSpPr>
          <p:cNvPr id="6" name="Rettangolo 5"/>
          <p:cNvSpPr/>
          <p:nvPr/>
        </p:nvSpPr>
        <p:spPr>
          <a:xfrm>
            <a:off x="3045124" y="3122762"/>
            <a:ext cx="163902" cy="215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54" y="1062987"/>
            <a:ext cx="8540299" cy="476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3053750" y="3122762"/>
            <a:ext cx="163902" cy="2156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ttangolo 8"/>
          <p:cNvSpPr/>
          <p:nvPr/>
        </p:nvSpPr>
        <p:spPr>
          <a:xfrm>
            <a:off x="2915336" y="3045926"/>
            <a:ext cx="311304" cy="323165"/>
          </a:xfrm>
          <a:prstGeom prst="rect">
            <a:avLst/>
          </a:prstGeom>
        </p:spPr>
        <p:txBody>
          <a:bodyPr wrap="none">
            <a:spAutoFit/>
          </a:bodyPr>
          <a:lstStyle/>
          <a:p>
            <a:r>
              <a:rPr lang="en-US" altLang="en-US" sz="1500" i="1" dirty="0">
                <a:latin typeface="Monotype Corsiva" pitchFamily="66" charset="0"/>
              </a:rPr>
              <a:t>K</a:t>
            </a:r>
            <a:endParaRPr lang="en-US" sz="1500" dirty="0"/>
          </a:p>
        </p:txBody>
      </p:sp>
      <p:sp>
        <p:nvSpPr>
          <p:cNvPr id="10" name="Rettangolo 9"/>
          <p:cNvSpPr/>
          <p:nvPr/>
        </p:nvSpPr>
        <p:spPr>
          <a:xfrm>
            <a:off x="3342476" y="4048559"/>
            <a:ext cx="234360" cy="276999"/>
          </a:xfrm>
          <a:prstGeom prst="rect">
            <a:avLst/>
          </a:prstGeom>
        </p:spPr>
        <p:txBody>
          <a:bodyPr wrap="none">
            <a:spAutoFit/>
          </a:bodyPr>
          <a:lstStyle/>
          <a:p>
            <a:r>
              <a:rPr lang="it-IT" sz="1200" i="1" dirty="0" smtClean="0">
                <a:latin typeface="Monotype Corsiva" pitchFamily="66" charset="0"/>
              </a:rPr>
              <a:t>s</a:t>
            </a:r>
            <a:endParaRPr lang="en-US" sz="1200" dirty="0"/>
          </a:p>
        </p:txBody>
      </p:sp>
    </p:spTree>
    <p:extLst>
      <p:ext uri="{BB962C8B-B14F-4D97-AF65-F5344CB8AC3E}">
        <p14:creationId xmlns:p14="http://schemas.microsoft.com/office/powerpoint/2010/main" val="6167602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p:txBody>
          <a:bodyPr>
            <a:normAutofit/>
          </a:bodyPr>
          <a:lstStyle/>
          <a:p>
            <a:r>
              <a:rPr lang="en-US" altLang="en-US" dirty="0" smtClean="0">
                <a:solidFill>
                  <a:srgbClr val="0070C0"/>
                </a:solidFill>
              </a:rPr>
              <a:t>The compressible equations</a:t>
            </a:r>
            <a:endParaRPr lang="en-US" altLang="en-US" dirty="0">
              <a:solidFill>
                <a:srgbClr val="0070C0"/>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8472576" cy="212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27419"/>
            <a:ext cx="8472576" cy="210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ccia in giù 1"/>
          <p:cNvSpPr/>
          <p:nvPr/>
        </p:nvSpPr>
        <p:spPr>
          <a:xfrm>
            <a:off x="4459857" y="3546534"/>
            <a:ext cx="353683" cy="76667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60909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7" y="1536697"/>
            <a:ext cx="8243437" cy="305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2516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4" y="242461"/>
            <a:ext cx="8407903" cy="32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3198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4" y="242461"/>
            <a:ext cx="8407903" cy="32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79" y="1751161"/>
            <a:ext cx="8229870" cy="239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0842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4" y="242461"/>
            <a:ext cx="8407903" cy="32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14" y="1785667"/>
            <a:ext cx="8229870" cy="239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7" y="3207620"/>
            <a:ext cx="7806907" cy="129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08426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81819" y="3519577"/>
            <a:ext cx="7539485" cy="9792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4" y="242461"/>
            <a:ext cx="8407903" cy="3277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14" y="1785667"/>
            <a:ext cx="8229870" cy="239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7" y="3207620"/>
            <a:ext cx="7806907" cy="129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181819" y="3519577"/>
            <a:ext cx="7579835" cy="1052423"/>
          </a:xfrm>
          <a:prstGeom prst="rect">
            <a:avLst/>
          </a:prstGeom>
          <a:solidFill>
            <a:srgbClr val="F8F8F8"/>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82" y="3853243"/>
            <a:ext cx="8499811" cy="18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3350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4" y="109134"/>
            <a:ext cx="7418004" cy="584776"/>
          </a:xfrm>
          <a:prstGeom prst="rect">
            <a:avLst/>
          </a:prstGeom>
          <a:noFill/>
        </p:spPr>
        <p:txBody>
          <a:bodyPr wrap="square" rtlCol="0">
            <a:spAutoFit/>
          </a:bodyPr>
          <a:lstStyle/>
          <a:p>
            <a:pPr algn="ctr"/>
            <a:r>
              <a:rPr lang="en-US" sz="3200" b="1" dirty="0" smtClean="0">
                <a:solidFill>
                  <a:schemeClr val="bg1"/>
                </a:solidFill>
                <a:latin typeface="Arial"/>
                <a:cs typeface="Arial"/>
              </a:rPr>
              <a:t>Reynolds equations (turbulence)</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6996794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50000"/>
          </a:blip>
          <a:stretch>
            <a:fillRect/>
          </a:stretch>
        </p:blipFill>
        <p:spPr>
          <a:xfrm rot="10800000">
            <a:off x="0" y="803042"/>
            <a:ext cx="8890000" cy="5941424"/>
          </a:xfrm>
          <a:prstGeom prst="rect">
            <a:avLst/>
          </a:prstGeom>
        </p:spPr>
      </p:pic>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2" name="TextBox 1"/>
          <p:cNvSpPr txBox="1"/>
          <p:nvPr/>
        </p:nvSpPr>
        <p:spPr>
          <a:xfrm>
            <a:off x="0" y="822960"/>
            <a:ext cx="9144000" cy="1754327"/>
          </a:xfrm>
          <a:prstGeom prst="rect">
            <a:avLst/>
          </a:prstGeom>
          <a:noFill/>
        </p:spPr>
        <p:txBody>
          <a:bodyPr wrap="square" rtlCol="0">
            <a:spAutoFit/>
          </a:bodyPr>
          <a:lstStyle/>
          <a:p>
            <a:pPr marL="342900" indent="-342900">
              <a:buFont typeface="Arial"/>
              <a:buChar char="•"/>
            </a:pPr>
            <a:r>
              <a:rPr lang="en-US" sz="3600" b="1" dirty="0">
                <a:latin typeface="Arial"/>
                <a:cs typeface="Arial"/>
              </a:rPr>
              <a:t>The majority of </a:t>
            </a:r>
            <a:r>
              <a:rPr lang="en-US" sz="3600" b="1" dirty="0" smtClean="0">
                <a:latin typeface="Arial"/>
                <a:cs typeface="Arial"/>
              </a:rPr>
              <a:t>natural and engineering </a:t>
            </a:r>
            <a:r>
              <a:rPr lang="en-US" sz="3600" b="1" dirty="0">
                <a:latin typeface="Arial"/>
                <a:cs typeface="Arial"/>
              </a:rPr>
              <a:t>flows are </a:t>
            </a:r>
            <a:r>
              <a:rPr lang="en-US" sz="3600" b="1" dirty="0" smtClean="0">
                <a:latin typeface="Arial"/>
                <a:cs typeface="Arial"/>
              </a:rPr>
              <a:t>turbulent, hence the necessity of modeling turbulence.</a:t>
            </a:r>
          </a:p>
        </p:txBody>
      </p:sp>
    </p:spTree>
    <p:extLst>
      <p:ext uri="{BB962C8B-B14F-4D97-AF65-F5344CB8AC3E}">
        <p14:creationId xmlns:p14="http://schemas.microsoft.com/office/powerpoint/2010/main" val="92498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tLang="en-US"/>
              <a:t>Internal vs. External Flow</a:t>
            </a:r>
          </a:p>
        </p:txBody>
      </p:sp>
      <p:pic>
        <p:nvPicPr>
          <p:cNvPr id="160774" name="Picture 6" descr="cen72367_01020"/>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71488" y="1873250"/>
            <a:ext cx="4008437" cy="1182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773" name="Rectangle 5"/>
          <p:cNvSpPr>
            <a:spLocks noGrp="1" noChangeArrowheads="1"/>
          </p:cNvSpPr>
          <p:nvPr>
            <p:ph type="body" sz="half" idx="3"/>
          </p:nvPr>
        </p:nvSpPr>
        <p:spPr/>
        <p:txBody>
          <a:bodyPr/>
          <a:lstStyle/>
          <a:p>
            <a:r>
              <a:rPr lang="en-US" altLang="en-US" sz="2800"/>
              <a:t>Internal flows are dominated by the influence of viscosity throughout the flowfield</a:t>
            </a:r>
          </a:p>
          <a:p>
            <a:r>
              <a:rPr lang="en-US" altLang="en-US" sz="2800"/>
              <a:t>For external flows, viscous effects are limited to the boundary layer and wake.</a:t>
            </a:r>
          </a:p>
          <a:p>
            <a:endParaRPr lang="en-US" altLang="en-US" sz="2800"/>
          </a:p>
        </p:txBody>
      </p:sp>
      <p:pic>
        <p:nvPicPr>
          <p:cNvPr id="160775" name="Picture 7" descr="cen72367_0101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9600" y="3509963"/>
            <a:ext cx="3886200" cy="2586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35977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6364820"/>
            <a:ext cx="9137555" cy="492443"/>
          </a:xfrm>
          <a:prstGeom prst="rect">
            <a:avLst/>
          </a:prstGeom>
        </p:spPr>
        <p:txBody>
          <a:bodyPr wrap="square">
            <a:spAutoFit/>
          </a:bodyPr>
          <a:lstStyle/>
          <a:p>
            <a:r>
              <a:rPr lang="sv-SE" sz="1400" b="1" dirty="0" err="1" smtClean="0">
                <a:latin typeface="Arial"/>
                <a:cs typeface="Arial"/>
              </a:rPr>
              <a:t>Buoyant</a:t>
            </a:r>
            <a:r>
              <a:rPr lang="sv-SE" sz="1400" b="1" dirty="0" smtClean="0">
                <a:latin typeface="Arial"/>
                <a:cs typeface="Arial"/>
              </a:rPr>
              <a:t> plume </a:t>
            </a:r>
            <a:r>
              <a:rPr lang="sv-SE" sz="1400" b="1" dirty="0" err="1" smtClean="0">
                <a:latin typeface="Arial"/>
                <a:cs typeface="Arial"/>
              </a:rPr>
              <a:t>of</a:t>
            </a:r>
            <a:r>
              <a:rPr lang="sv-SE" sz="1400" b="1" dirty="0" smtClean="0">
                <a:latin typeface="Arial"/>
                <a:cs typeface="Arial"/>
              </a:rPr>
              <a:t> </a:t>
            </a:r>
            <a:r>
              <a:rPr lang="sv-SE" sz="1400" b="1" dirty="0" err="1" smtClean="0">
                <a:latin typeface="Arial"/>
                <a:cs typeface="Arial"/>
              </a:rPr>
              <a:t>smoke</a:t>
            </a:r>
            <a:r>
              <a:rPr lang="sv-SE" sz="1400" b="1" dirty="0" smtClean="0">
                <a:latin typeface="Arial"/>
                <a:cs typeface="Arial"/>
              </a:rPr>
              <a:t> </a:t>
            </a:r>
            <a:r>
              <a:rPr lang="sv-SE" sz="1400" b="1" dirty="0" err="1" smtClean="0">
                <a:latin typeface="Arial"/>
                <a:cs typeface="Arial"/>
              </a:rPr>
              <a:t>rising</a:t>
            </a:r>
            <a:r>
              <a:rPr lang="sv-SE" sz="1400" b="1" dirty="0" smtClean="0">
                <a:latin typeface="Arial"/>
                <a:cs typeface="Arial"/>
              </a:rPr>
              <a:t> from a stick </a:t>
            </a:r>
            <a:r>
              <a:rPr lang="sv-SE" sz="1400" b="1" dirty="0" err="1" smtClean="0">
                <a:latin typeface="Arial"/>
                <a:cs typeface="Arial"/>
              </a:rPr>
              <a:t>of</a:t>
            </a:r>
            <a:r>
              <a:rPr lang="sv-SE" sz="1400" b="1" dirty="0" smtClean="0">
                <a:latin typeface="Arial"/>
                <a:cs typeface="Arial"/>
              </a:rPr>
              <a:t> </a:t>
            </a:r>
            <a:r>
              <a:rPr lang="sv-SE" sz="1400" b="1" dirty="0" err="1" smtClean="0">
                <a:latin typeface="Arial"/>
                <a:cs typeface="Arial"/>
              </a:rPr>
              <a:t>incense</a:t>
            </a:r>
            <a:endParaRPr lang="sv-SE" sz="1400" b="1" dirty="0" smtClean="0">
              <a:latin typeface="Arial"/>
              <a:cs typeface="Arial"/>
            </a:endParaRPr>
          </a:p>
          <a:p>
            <a:r>
              <a:rPr lang="nl-NL" sz="1200" dirty="0">
                <a:latin typeface="Arial"/>
                <a:cs typeface="Arial"/>
              </a:rPr>
              <a:t>Photo credit: https://www.flickr.com/photos/jlhopgood/</a:t>
            </a:r>
            <a:r>
              <a:rPr lang="sv-SE" sz="1200" dirty="0">
                <a:latin typeface="Arial"/>
                <a:cs typeface="Arial"/>
              </a:rPr>
              <a:t> </a:t>
            </a:r>
          </a:p>
        </p:txBody>
      </p:sp>
      <p:pic>
        <p:nvPicPr>
          <p:cNvPr id="2" name="Picture 1" descr="jo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655" y="860767"/>
            <a:ext cx="3802281" cy="5322455"/>
          </a:xfrm>
          <a:prstGeom prst="rect">
            <a:avLst/>
          </a:prstGeom>
        </p:spPr>
      </p:pic>
    </p:spTree>
    <p:extLst>
      <p:ext uri="{BB962C8B-B14F-4D97-AF65-F5344CB8AC3E}">
        <p14:creationId xmlns:p14="http://schemas.microsoft.com/office/powerpoint/2010/main" val="15728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5" name="Rectangle 4"/>
          <p:cNvSpPr/>
          <p:nvPr/>
        </p:nvSpPr>
        <p:spPr>
          <a:xfrm>
            <a:off x="-1" y="6284409"/>
            <a:ext cx="9137555" cy="492443"/>
          </a:xfrm>
          <a:prstGeom prst="rect">
            <a:avLst/>
          </a:prstGeom>
        </p:spPr>
        <p:txBody>
          <a:bodyPr wrap="square">
            <a:spAutoFit/>
          </a:bodyPr>
          <a:lstStyle/>
          <a:p>
            <a:r>
              <a:rPr lang="sv-SE" sz="1400" b="1" dirty="0" err="1" smtClean="0">
                <a:latin typeface="Arial"/>
                <a:cs typeface="Arial"/>
              </a:rPr>
              <a:t>Buoyant</a:t>
            </a:r>
            <a:r>
              <a:rPr lang="sv-SE" sz="1400" b="1" dirty="0" smtClean="0">
                <a:latin typeface="Arial"/>
                <a:cs typeface="Arial"/>
              </a:rPr>
              <a:t> plume </a:t>
            </a:r>
            <a:r>
              <a:rPr lang="sv-SE" sz="1400" b="1" dirty="0" err="1" smtClean="0">
                <a:latin typeface="Arial"/>
                <a:cs typeface="Arial"/>
              </a:rPr>
              <a:t>of</a:t>
            </a:r>
            <a:r>
              <a:rPr lang="sv-SE" sz="1400" b="1" dirty="0" smtClean="0">
                <a:latin typeface="Arial"/>
                <a:cs typeface="Arial"/>
              </a:rPr>
              <a:t> </a:t>
            </a:r>
            <a:r>
              <a:rPr lang="sv-SE" sz="1400" b="1" dirty="0" err="1" smtClean="0">
                <a:latin typeface="Arial"/>
                <a:cs typeface="Arial"/>
              </a:rPr>
              <a:t>smoke</a:t>
            </a:r>
            <a:r>
              <a:rPr lang="sv-SE" sz="1400" b="1" dirty="0" smtClean="0">
                <a:latin typeface="Arial"/>
                <a:cs typeface="Arial"/>
              </a:rPr>
              <a:t> </a:t>
            </a:r>
            <a:r>
              <a:rPr lang="sv-SE" sz="1400" b="1" dirty="0" err="1" smtClean="0">
                <a:latin typeface="Arial"/>
                <a:cs typeface="Arial"/>
              </a:rPr>
              <a:t>rising</a:t>
            </a:r>
            <a:r>
              <a:rPr lang="sv-SE" sz="1400" b="1" dirty="0" smtClean="0">
                <a:latin typeface="Arial"/>
                <a:cs typeface="Arial"/>
              </a:rPr>
              <a:t> from a stick </a:t>
            </a:r>
            <a:r>
              <a:rPr lang="sv-SE" sz="1400" b="1" dirty="0" err="1" smtClean="0">
                <a:latin typeface="Arial"/>
                <a:cs typeface="Arial"/>
              </a:rPr>
              <a:t>of</a:t>
            </a:r>
            <a:r>
              <a:rPr lang="sv-SE" sz="1400" b="1" dirty="0" smtClean="0">
                <a:latin typeface="Arial"/>
                <a:cs typeface="Arial"/>
              </a:rPr>
              <a:t> </a:t>
            </a:r>
            <a:r>
              <a:rPr lang="sv-SE" sz="1400" b="1" dirty="0" err="1" smtClean="0">
                <a:latin typeface="Arial"/>
                <a:cs typeface="Arial"/>
              </a:rPr>
              <a:t>incense</a:t>
            </a:r>
            <a:endParaRPr lang="sv-SE" sz="1400" b="1" dirty="0" smtClean="0">
              <a:latin typeface="Arial"/>
              <a:cs typeface="Arial"/>
            </a:endParaRPr>
          </a:p>
          <a:p>
            <a:r>
              <a:rPr lang="nl-NL" sz="1200" dirty="0" smtClean="0">
                <a:latin typeface="Arial"/>
                <a:cs typeface="Arial"/>
              </a:rPr>
              <a:t>Photo credit: </a:t>
            </a:r>
            <a:r>
              <a:rPr lang="en-US" sz="1200" dirty="0">
                <a:latin typeface="Arial"/>
                <a:cs typeface="Arial"/>
              </a:rPr>
              <a:t>M. </a:t>
            </a:r>
            <a:r>
              <a:rPr lang="en-US" sz="1200" dirty="0" err="1" smtClean="0">
                <a:latin typeface="Arial"/>
                <a:cs typeface="Arial"/>
              </a:rPr>
              <a:t>Rosic</a:t>
            </a:r>
            <a:endParaRPr lang="en-US" sz="1200" dirty="0" smtClean="0">
              <a:latin typeface="Arial"/>
              <a:cs typeface="Arial"/>
            </a:endParaRPr>
          </a:p>
        </p:txBody>
      </p:sp>
      <p:pic>
        <p:nvPicPr>
          <p:cNvPr id="7" name="Picture 6" descr="tumblr_mnms546guj1qckzoqo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734" y="933771"/>
            <a:ext cx="3404014" cy="5106021"/>
          </a:xfrm>
          <a:prstGeom prst="rect">
            <a:avLst/>
          </a:prstGeom>
        </p:spPr>
      </p:pic>
    </p:spTree>
    <p:extLst>
      <p:ext uri="{BB962C8B-B14F-4D97-AF65-F5344CB8AC3E}">
        <p14:creationId xmlns:p14="http://schemas.microsoft.com/office/powerpoint/2010/main" val="150533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9" name="Rectangle 8"/>
          <p:cNvSpPr/>
          <p:nvPr/>
        </p:nvSpPr>
        <p:spPr>
          <a:xfrm>
            <a:off x="-15624" y="6275782"/>
            <a:ext cx="9137555" cy="492443"/>
          </a:xfrm>
          <a:prstGeom prst="rect">
            <a:avLst/>
          </a:prstGeom>
        </p:spPr>
        <p:txBody>
          <a:bodyPr wrap="square">
            <a:spAutoFit/>
          </a:bodyPr>
          <a:lstStyle/>
          <a:p>
            <a:r>
              <a:rPr lang="ro-RO" sz="1400" b="1" dirty="0" smtClean="0">
                <a:latin typeface="Arial"/>
                <a:cs typeface="Arial"/>
              </a:rPr>
              <a:t>Tugboat</a:t>
            </a:r>
            <a:r>
              <a:rPr lang="en-US" sz="1400" b="1" dirty="0" smtClean="0">
                <a:latin typeface="Arial"/>
                <a:cs typeface="Arial"/>
              </a:rPr>
              <a:t> riding on the turbulent wake of a ship</a:t>
            </a:r>
            <a:endParaRPr lang="en-US" sz="1400" b="1" dirty="0">
              <a:latin typeface="Arial"/>
              <a:cs typeface="Arial"/>
            </a:endParaRPr>
          </a:p>
          <a:p>
            <a:r>
              <a:rPr lang="nl-NL" sz="1200" dirty="0">
                <a:latin typeface="Arial"/>
                <a:cs typeface="Arial"/>
              </a:rPr>
              <a:t>Photo credit: </a:t>
            </a:r>
            <a:r>
              <a:rPr lang="en-US" sz="1200" dirty="0">
                <a:latin typeface="Arial"/>
                <a:cs typeface="Arial"/>
              </a:rPr>
              <a:t>https://www.flickr.com/photos/oneeighteen</a:t>
            </a:r>
            <a:r>
              <a:rPr lang="en-US" sz="1200" dirty="0" smtClean="0">
                <a:latin typeface="Arial"/>
                <a:cs typeface="Arial"/>
              </a:rPr>
              <a:t>/</a:t>
            </a:r>
          </a:p>
        </p:txBody>
      </p:sp>
      <p:pic>
        <p:nvPicPr>
          <p:cNvPr id="2" name="Picture 1" descr="8758124071_758f2828f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364" y="1154545"/>
            <a:ext cx="7143580" cy="4768273"/>
          </a:xfrm>
          <a:prstGeom prst="rect">
            <a:avLst/>
          </a:prstGeom>
        </p:spPr>
      </p:pic>
    </p:spTree>
    <p:extLst>
      <p:ext uri="{BB962C8B-B14F-4D97-AF65-F5344CB8AC3E}">
        <p14:creationId xmlns:p14="http://schemas.microsoft.com/office/powerpoint/2010/main" val="40784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6" name="Picture 5" descr="4475819646_57956924db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50" y="1090594"/>
            <a:ext cx="7408946" cy="4939297"/>
          </a:xfrm>
          <a:prstGeom prst="rect">
            <a:avLst/>
          </a:prstGeom>
        </p:spPr>
      </p:pic>
      <p:sp>
        <p:nvSpPr>
          <p:cNvPr id="7" name="Rectangle 6"/>
          <p:cNvSpPr/>
          <p:nvPr/>
        </p:nvSpPr>
        <p:spPr>
          <a:xfrm>
            <a:off x="-74655" y="6361309"/>
            <a:ext cx="9137555" cy="492443"/>
          </a:xfrm>
          <a:prstGeom prst="rect">
            <a:avLst/>
          </a:prstGeom>
        </p:spPr>
        <p:txBody>
          <a:bodyPr wrap="square">
            <a:spAutoFit/>
          </a:bodyPr>
          <a:lstStyle/>
          <a:p>
            <a:r>
              <a:rPr lang="en-US" sz="1400" b="1" dirty="0">
                <a:latin typeface="Arial"/>
                <a:cs typeface="Arial"/>
              </a:rPr>
              <a:t>Turbulent waters</a:t>
            </a:r>
          </a:p>
          <a:p>
            <a:r>
              <a:rPr lang="nl-NL" sz="1200" dirty="0">
                <a:latin typeface="Arial"/>
                <a:cs typeface="Arial"/>
              </a:rPr>
              <a:t>Photo credit: </a:t>
            </a:r>
            <a:r>
              <a:rPr lang="en-US" sz="1200" dirty="0" smtClean="0">
                <a:latin typeface="Arial"/>
                <a:cs typeface="Arial"/>
              </a:rPr>
              <a:t>https</a:t>
            </a:r>
            <a:r>
              <a:rPr lang="en-US" sz="1200" dirty="0">
                <a:latin typeface="Arial"/>
                <a:cs typeface="Arial"/>
              </a:rPr>
              <a:t>://</a:t>
            </a:r>
            <a:r>
              <a:rPr lang="en-US" sz="1200" dirty="0" smtClean="0">
                <a:latin typeface="Arial"/>
                <a:cs typeface="Arial"/>
              </a:rPr>
              <a:t>www.flickr.com/photos/thepaegan</a:t>
            </a:r>
            <a:endParaRPr lang="sv-SE" sz="1200" dirty="0" smtClean="0">
              <a:latin typeface="Arial"/>
              <a:cs typeface="Arial"/>
            </a:endParaRPr>
          </a:p>
        </p:txBody>
      </p:sp>
    </p:spTree>
    <p:extLst>
      <p:ext uri="{BB962C8B-B14F-4D97-AF65-F5344CB8AC3E}">
        <p14:creationId xmlns:p14="http://schemas.microsoft.com/office/powerpoint/2010/main" val="75994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 name="Picture 1" descr="5762550350_ae5a4aaba7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199" y="853271"/>
            <a:ext cx="3685741" cy="5103334"/>
          </a:xfrm>
          <a:prstGeom prst="rect">
            <a:avLst/>
          </a:prstGeom>
        </p:spPr>
      </p:pic>
      <p:sp>
        <p:nvSpPr>
          <p:cNvPr id="6" name="Rectangle 5"/>
          <p:cNvSpPr/>
          <p:nvPr/>
        </p:nvSpPr>
        <p:spPr>
          <a:xfrm>
            <a:off x="-1" y="6275783"/>
            <a:ext cx="9137555" cy="492443"/>
          </a:xfrm>
          <a:prstGeom prst="rect">
            <a:avLst/>
          </a:prstGeom>
        </p:spPr>
        <p:txBody>
          <a:bodyPr wrap="square">
            <a:spAutoFit/>
          </a:bodyPr>
          <a:lstStyle/>
          <a:p>
            <a:r>
              <a:rPr lang="en-US" sz="1400" b="1" dirty="0" smtClean="0">
                <a:latin typeface="Arial"/>
                <a:cs typeface="Arial"/>
              </a:rPr>
              <a:t>Spring vortex in turbulent </a:t>
            </a:r>
            <a:r>
              <a:rPr lang="en-US" sz="1400" b="1" dirty="0">
                <a:latin typeface="Arial"/>
                <a:cs typeface="Arial"/>
              </a:rPr>
              <a:t>waters</a:t>
            </a:r>
          </a:p>
          <a:p>
            <a:r>
              <a:rPr lang="nl-NL" sz="1200" dirty="0">
                <a:latin typeface="Arial"/>
                <a:cs typeface="Arial"/>
              </a:rPr>
              <a:t>Photo credit: </a:t>
            </a:r>
            <a:r>
              <a:rPr lang="pl-PL" sz="1200" dirty="0" smtClean="0">
                <a:latin typeface="Arial"/>
                <a:cs typeface="Arial"/>
              </a:rPr>
              <a:t>https</a:t>
            </a:r>
            <a:r>
              <a:rPr lang="pl-PL" sz="1200" dirty="0">
                <a:latin typeface="Arial"/>
                <a:cs typeface="Arial"/>
              </a:rPr>
              <a:t>://www.flickr.com/photos/kenii</a:t>
            </a:r>
            <a:r>
              <a:rPr lang="pl-PL" sz="1200" dirty="0" smtClean="0">
                <a:latin typeface="Arial"/>
                <a:cs typeface="Arial"/>
              </a:rPr>
              <a:t>/</a:t>
            </a:r>
            <a:endParaRPr lang="en-US" sz="1200" dirty="0" smtClean="0">
              <a:latin typeface="Arial"/>
              <a:cs typeface="Arial"/>
            </a:endParaRPr>
          </a:p>
        </p:txBody>
      </p:sp>
      <p:sp>
        <p:nvSpPr>
          <p:cNvPr id="3" name="TextBox 2"/>
          <p:cNvSpPr txBox="1"/>
          <p:nvPr/>
        </p:nvSpPr>
        <p:spPr>
          <a:xfrm>
            <a:off x="2047889" y="5521148"/>
            <a:ext cx="5623534" cy="56351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3910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5" name="Rectangle 4"/>
          <p:cNvSpPr/>
          <p:nvPr/>
        </p:nvSpPr>
        <p:spPr>
          <a:xfrm>
            <a:off x="-1" y="6275782"/>
            <a:ext cx="9137555" cy="492443"/>
          </a:xfrm>
          <a:prstGeom prst="rect">
            <a:avLst/>
          </a:prstGeom>
        </p:spPr>
        <p:txBody>
          <a:bodyPr wrap="square">
            <a:spAutoFit/>
          </a:bodyPr>
          <a:lstStyle/>
          <a:p>
            <a:r>
              <a:rPr lang="en-US" sz="1400" b="1" dirty="0">
                <a:latin typeface="Arial"/>
                <a:cs typeface="Arial"/>
              </a:rPr>
              <a:t>Wake turbulence behind individual wind </a:t>
            </a:r>
            <a:r>
              <a:rPr lang="en-US" sz="1400" b="1" dirty="0" smtClean="0">
                <a:latin typeface="Arial"/>
                <a:cs typeface="Arial"/>
              </a:rPr>
              <a:t>turbines</a:t>
            </a:r>
            <a:r>
              <a:rPr lang="en-US" sz="1400" dirty="0">
                <a:latin typeface="Arial"/>
                <a:cs typeface="Arial"/>
              </a:rPr>
              <a:t/>
            </a:r>
            <a:br>
              <a:rPr lang="en-US" sz="1400" dirty="0">
                <a:latin typeface="Arial"/>
                <a:cs typeface="Arial"/>
              </a:rPr>
            </a:br>
            <a:r>
              <a:rPr lang="nl-NL" sz="1200" dirty="0">
                <a:latin typeface="Arial"/>
                <a:cs typeface="Arial"/>
              </a:rPr>
              <a:t>Photo credit: </a:t>
            </a:r>
            <a:r>
              <a:rPr lang="en-US" sz="1200" dirty="0" smtClean="0">
                <a:latin typeface="Arial"/>
                <a:cs typeface="Arial"/>
              </a:rPr>
              <a:t>NREL's </a:t>
            </a:r>
            <a:r>
              <a:rPr lang="en-US" sz="1200" dirty="0">
                <a:latin typeface="Arial"/>
                <a:cs typeface="Arial"/>
              </a:rPr>
              <a:t>wind energy </a:t>
            </a:r>
            <a:r>
              <a:rPr lang="en-US" sz="1200" dirty="0" smtClean="0">
                <a:latin typeface="Arial"/>
                <a:cs typeface="Arial"/>
              </a:rPr>
              <a:t>research group.</a:t>
            </a:r>
            <a:endParaRPr lang="en-US" sz="1200" dirty="0">
              <a:latin typeface="Arial"/>
              <a:cs typeface="Arial"/>
            </a:endParaRPr>
          </a:p>
        </p:txBody>
      </p:sp>
      <p:pic>
        <p:nvPicPr>
          <p:cNvPr id="3" name="Picture 2" descr="20120920_wind_pix00000a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11" y="1138909"/>
            <a:ext cx="6367321" cy="4775491"/>
          </a:xfrm>
          <a:prstGeom prst="rect">
            <a:avLst/>
          </a:prstGeom>
        </p:spPr>
      </p:pic>
    </p:spTree>
    <p:extLst>
      <p:ext uri="{BB962C8B-B14F-4D97-AF65-F5344CB8AC3E}">
        <p14:creationId xmlns:p14="http://schemas.microsoft.com/office/powerpoint/2010/main" val="275339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 name="Picture 1" descr="landsat_vonkarman_artII_l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286" y="996563"/>
            <a:ext cx="4742935" cy="4742935"/>
          </a:xfrm>
          <a:prstGeom prst="rect">
            <a:avLst/>
          </a:prstGeom>
        </p:spPr>
      </p:pic>
      <p:sp>
        <p:nvSpPr>
          <p:cNvPr id="7" name="Rectangle 6"/>
          <p:cNvSpPr/>
          <p:nvPr/>
        </p:nvSpPr>
        <p:spPr>
          <a:xfrm>
            <a:off x="-26025" y="6065017"/>
            <a:ext cx="9137555" cy="707886"/>
          </a:xfrm>
          <a:prstGeom prst="rect">
            <a:avLst/>
          </a:prstGeom>
        </p:spPr>
        <p:txBody>
          <a:bodyPr wrap="square">
            <a:spAutoFit/>
          </a:bodyPr>
          <a:lstStyle/>
          <a:p>
            <a:r>
              <a:rPr lang="en-US" sz="1400" b="1" dirty="0">
                <a:latin typeface="Arial"/>
                <a:cs typeface="Arial"/>
              </a:rPr>
              <a:t>Von Karman </a:t>
            </a:r>
            <a:r>
              <a:rPr lang="en-US" sz="1400" b="1" dirty="0" smtClean="0">
                <a:latin typeface="Arial"/>
                <a:cs typeface="Arial"/>
              </a:rPr>
              <a:t>vortices created </a:t>
            </a:r>
            <a:r>
              <a:rPr lang="en-US" sz="1400" b="1" dirty="0">
                <a:latin typeface="Arial"/>
                <a:cs typeface="Arial"/>
              </a:rPr>
              <a:t>when prevailing winds sweeping east across the northern Pacific Ocean </a:t>
            </a:r>
            <a:r>
              <a:rPr lang="en-US" sz="1400" b="1" dirty="0" smtClean="0">
                <a:latin typeface="Arial"/>
                <a:cs typeface="Arial"/>
              </a:rPr>
              <a:t>encounters </a:t>
            </a:r>
            <a:r>
              <a:rPr lang="en-US" sz="1400" b="1" dirty="0">
                <a:latin typeface="Arial"/>
                <a:cs typeface="Arial"/>
              </a:rPr>
              <a:t>Alaska's Aleutian </a:t>
            </a:r>
            <a:r>
              <a:rPr lang="en-US" sz="1400" b="1" dirty="0" smtClean="0">
                <a:latin typeface="Arial"/>
                <a:cs typeface="Arial"/>
              </a:rPr>
              <a:t>Islands</a:t>
            </a:r>
            <a:endParaRPr lang="en-US" sz="1400" b="1" dirty="0">
              <a:latin typeface="Arial"/>
              <a:cs typeface="Arial"/>
            </a:endParaRPr>
          </a:p>
          <a:p>
            <a:r>
              <a:rPr lang="nl-NL" sz="1200" dirty="0">
                <a:latin typeface="Arial"/>
                <a:cs typeface="Arial"/>
              </a:rPr>
              <a:t>Photo credit: </a:t>
            </a:r>
            <a:r>
              <a:rPr lang="en-US" sz="1200" dirty="0" smtClean="0">
                <a:latin typeface="Arial"/>
                <a:cs typeface="Arial"/>
              </a:rPr>
              <a:t>USGS </a:t>
            </a:r>
            <a:r>
              <a:rPr lang="en-US" sz="1200" dirty="0">
                <a:latin typeface="Arial"/>
                <a:cs typeface="Arial"/>
              </a:rPr>
              <a:t>EROS Data Center Satellite Systems </a:t>
            </a:r>
            <a:r>
              <a:rPr lang="en-US" sz="1200" dirty="0" smtClean="0">
                <a:latin typeface="Arial"/>
                <a:cs typeface="Arial"/>
              </a:rPr>
              <a:t>Branch.</a:t>
            </a:r>
            <a:endParaRPr lang="en-US" sz="1200" dirty="0">
              <a:latin typeface="Arial"/>
              <a:cs typeface="Arial"/>
            </a:endParaRPr>
          </a:p>
        </p:txBody>
      </p:sp>
    </p:spTree>
    <p:extLst>
      <p:ext uri="{BB962C8B-B14F-4D97-AF65-F5344CB8AC3E}">
        <p14:creationId xmlns:p14="http://schemas.microsoft.com/office/powerpoint/2010/main" val="156742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3" name="Picture 2" descr="6680791329_b62baed894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611" y="1128792"/>
            <a:ext cx="6870190" cy="4569505"/>
          </a:xfrm>
          <a:prstGeom prst="rect">
            <a:avLst/>
          </a:prstGeom>
        </p:spPr>
      </p:pic>
      <p:sp>
        <p:nvSpPr>
          <p:cNvPr id="9" name="Rectangle 8"/>
          <p:cNvSpPr/>
          <p:nvPr/>
        </p:nvSpPr>
        <p:spPr>
          <a:xfrm>
            <a:off x="0" y="6258530"/>
            <a:ext cx="9137555" cy="492443"/>
          </a:xfrm>
          <a:prstGeom prst="rect">
            <a:avLst/>
          </a:prstGeom>
        </p:spPr>
        <p:txBody>
          <a:bodyPr wrap="square">
            <a:spAutoFit/>
          </a:bodyPr>
          <a:lstStyle/>
          <a:p>
            <a:r>
              <a:rPr lang="en-US" sz="1400" b="1" dirty="0">
                <a:latin typeface="Arial"/>
                <a:cs typeface="Arial"/>
              </a:rPr>
              <a:t>Von Karman Vortex Streets in the northern Pacific Photographed from the International Space Station</a:t>
            </a:r>
            <a:r>
              <a:rPr lang="en-US" sz="1400" dirty="0"/>
              <a:t> </a:t>
            </a:r>
            <a:endParaRPr lang="en-US" sz="1400" dirty="0" smtClean="0"/>
          </a:p>
          <a:p>
            <a:r>
              <a:rPr lang="nl-NL" sz="1200" dirty="0" smtClean="0">
                <a:latin typeface="Arial"/>
                <a:cs typeface="Arial"/>
              </a:rPr>
              <a:t>Photo </a:t>
            </a:r>
            <a:r>
              <a:rPr lang="nl-NL" sz="1200" dirty="0">
                <a:latin typeface="Arial"/>
                <a:cs typeface="Arial"/>
              </a:rPr>
              <a:t>credit: </a:t>
            </a:r>
            <a:r>
              <a:rPr lang="it-IT" sz="1200" dirty="0" smtClean="0">
                <a:latin typeface="Arial"/>
                <a:cs typeface="Arial"/>
              </a:rPr>
              <a:t>NASA</a:t>
            </a:r>
            <a:endParaRPr lang="sv-SE" sz="1200" dirty="0" smtClean="0">
              <a:latin typeface="Arial"/>
              <a:cs typeface="Arial"/>
            </a:endParaRPr>
          </a:p>
        </p:txBody>
      </p:sp>
    </p:spTree>
    <p:extLst>
      <p:ext uri="{BB962C8B-B14F-4D97-AF65-F5344CB8AC3E}">
        <p14:creationId xmlns:p14="http://schemas.microsoft.com/office/powerpoint/2010/main" val="72823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5" name="Picture 4" descr="1008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130" y="1134558"/>
            <a:ext cx="7008293" cy="4642994"/>
          </a:xfrm>
          <a:prstGeom prst="rect">
            <a:avLst/>
          </a:prstGeom>
        </p:spPr>
      </p:pic>
      <p:sp>
        <p:nvSpPr>
          <p:cNvPr id="7" name="Rectangle 6"/>
          <p:cNvSpPr/>
          <p:nvPr/>
        </p:nvSpPr>
        <p:spPr>
          <a:xfrm>
            <a:off x="-1" y="6293035"/>
            <a:ext cx="9137555" cy="492443"/>
          </a:xfrm>
          <a:prstGeom prst="rect">
            <a:avLst/>
          </a:prstGeom>
        </p:spPr>
        <p:txBody>
          <a:bodyPr wrap="square">
            <a:spAutoFit/>
          </a:bodyPr>
          <a:lstStyle/>
          <a:p>
            <a:r>
              <a:rPr lang="en-US" sz="1400" b="1" dirty="0" smtClean="0">
                <a:latin typeface="Arial"/>
                <a:cs typeface="Arial"/>
              </a:rPr>
              <a:t>Trailing vortices</a:t>
            </a:r>
            <a:r>
              <a:rPr lang="en-US" sz="1400" b="1" dirty="0">
                <a:latin typeface="Arial"/>
                <a:cs typeface="Arial"/>
              </a:rPr>
              <a:t/>
            </a:r>
            <a:br>
              <a:rPr lang="en-US" sz="1400" b="1" dirty="0">
                <a:latin typeface="Arial"/>
                <a:cs typeface="Arial"/>
              </a:rPr>
            </a:br>
            <a:r>
              <a:rPr lang="en-US" sz="1200" dirty="0" smtClean="0">
                <a:latin typeface="Arial"/>
                <a:cs typeface="Arial"/>
              </a:rPr>
              <a:t>Photo credit: Steve Morris. </a:t>
            </a:r>
            <a:r>
              <a:rPr lang="en-US" sz="1200" dirty="0" err="1" smtClean="0">
                <a:latin typeface="Arial"/>
                <a:cs typeface="Arial"/>
              </a:rPr>
              <a:t>AirTeamImages</a:t>
            </a:r>
            <a:r>
              <a:rPr lang="en-US" sz="1200" dirty="0" smtClean="0">
                <a:latin typeface="Arial"/>
                <a:cs typeface="Arial"/>
              </a:rPr>
              <a:t>.</a:t>
            </a:r>
          </a:p>
        </p:txBody>
      </p:sp>
    </p:spTree>
    <p:extLst>
      <p:ext uri="{BB962C8B-B14F-4D97-AF65-F5344CB8AC3E}">
        <p14:creationId xmlns:p14="http://schemas.microsoft.com/office/powerpoint/2010/main" val="2454053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 name="Picture 1" descr="363106main_ECN-33298-03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98" y="1121917"/>
            <a:ext cx="2964942" cy="4572000"/>
          </a:xfrm>
          <a:prstGeom prst="rect">
            <a:avLst/>
          </a:prstGeom>
        </p:spPr>
      </p:pic>
      <p:pic>
        <p:nvPicPr>
          <p:cNvPr id="6" name="Picture 5" descr="363118main_ECN-33298-36_fu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060" y="1121917"/>
            <a:ext cx="2642775" cy="4572000"/>
          </a:xfrm>
          <a:prstGeom prst="rect">
            <a:avLst/>
          </a:prstGeom>
        </p:spPr>
      </p:pic>
      <p:pic>
        <p:nvPicPr>
          <p:cNvPr id="7" name="Picture 6" descr="363130main_ECN-33298-47_fu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895" y="1114413"/>
            <a:ext cx="2326097" cy="4579504"/>
          </a:xfrm>
          <a:prstGeom prst="rect">
            <a:avLst/>
          </a:prstGeom>
        </p:spPr>
      </p:pic>
      <p:sp>
        <p:nvSpPr>
          <p:cNvPr id="9" name="Rectangle 8"/>
          <p:cNvSpPr/>
          <p:nvPr/>
        </p:nvSpPr>
        <p:spPr>
          <a:xfrm>
            <a:off x="-1" y="6267156"/>
            <a:ext cx="9137555" cy="492443"/>
          </a:xfrm>
          <a:prstGeom prst="rect">
            <a:avLst/>
          </a:prstGeom>
        </p:spPr>
        <p:txBody>
          <a:bodyPr wrap="square">
            <a:spAutoFit/>
          </a:bodyPr>
          <a:lstStyle/>
          <a:p>
            <a:r>
              <a:rPr lang="en-US" sz="1400" b="1" dirty="0" smtClean="0">
                <a:latin typeface="Arial"/>
                <a:cs typeface="Arial"/>
              </a:rPr>
              <a:t>Vortices</a:t>
            </a:r>
            <a:r>
              <a:rPr lang="en-US" sz="1400" b="1" dirty="0">
                <a:latin typeface="Arial"/>
                <a:cs typeface="Arial"/>
              </a:rPr>
              <a:t> </a:t>
            </a:r>
            <a:r>
              <a:rPr lang="en-US" sz="1400" b="1" dirty="0" smtClean="0">
                <a:latin typeface="Arial"/>
                <a:cs typeface="Arial"/>
              </a:rPr>
              <a:t>on a 1</a:t>
            </a:r>
            <a:r>
              <a:rPr lang="en-US" sz="1400" b="1" dirty="0">
                <a:latin typeface="Arial"/>
                <a:cs typeface="Arial"/>
              </a:rPr>
              <a:t>/48-scale model of an F/A-18 aircraft inside </a:t>
            </a:r>
            <a:r>
              <a:rPr lang="en-US" sz="1400" b="1" dirty="0" smtClean="0">
                <a:latin typeface="Arial"/>
                <a:cs typeface="Arial"/>
              </a:rPr>
              <a:t>a Water Tunnel</a:t>
            </a:r>
            <a:r>
              <a:rPr lang="en-US" sz="1400" b="1" dirty="0">
                <a:latin typeface="Arial"/>
                <a:cs typeface="Arial"/>
              </a:rPr>
              <a:t/>
            </a:r>
            <a:br>
              <a:rPr lang="en-US" sz="1400" b="1" dirty="0">
                <a:latin typeface="Arial"/>
                <a:cs typeface="Arial"/>
              </a:rPr>
            </a:br>
            <a:r>
              <a:rPr lang="nl-NL" sz="1200" dirty="0">
                <a:latin typeface="Arial"/>
                <a:cs typeface="Arial"/>
              </a:rPr>
              <a:t>Photo credit: </a:t>
            </a:r>
            <a:r>
              <a:rPr lang="en-US" sz="1200" dirty="0" smtClean="0">
                <a:latin typeface="Arial"/>
                <a:cs typeface="Arial"/>
              </a:rPr>
              <a:t>NASA </a:t>
            </a:r>
            <a:r>
              <a:rPr lang="en-US" sz="1200" dirty="0">
                <a:latin typeface="Arial"/>
                <a:cs typeface="Arial"/>
              </a:rPr>
              <a:t>Dryden Flow Visualization </a:t>
            </a:r>
            <a:r>
              <a:rPr lang="en-US" sz="1200" dirty="0" smtClean="0">
                <a:latin typeface="Arial"/>
                <a:cs typeface="Arial"/>
              </a:rPr>
              <a:t>Facility. </a:t>
            </a:r>
            <a:r>
              <a:rPr lang="en-US" sz="1200" dirty="0">
                <a:latin typeface="Arial"/>
                <a:cs typeface="Arial"/>
              </a:rPr>
              <a:t>http://</a:t>
            </a:r>
            <a:r>
              <a:rPr lang="en-US" sz="1200" dirty="0" smtClean="0">
                <a:latin typeface="Arial"/>
                <a:cs typeface="Arial"/>
              </a:rPr>
              <a:t>www.nasa.gov/centers/armstrong/multimedia/imagegallery/FVF</a:t>
            </a:r>
            <a:endParaRPr lang="en-US" sz="1200" dirty="0">
              <a:latin typeface="Arial"/>
              <a:cs typeface="Arial"/>
            </a:endParaRPr>
          </a:p>
        </p:txBody>
      </p:sp>
    </p:spTree>
    <p:extLst>
      <p:ext uri="{BB962C8B-B14F-4D97-AF65-F5344CB8AC3E}">
        <p14:creationId xmlns:p14="http://schemas.microsoft.com/office/powerpoint/2010/main" val="760081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normAutofit fontScale="90000"/>
          </a:bodyPr>
          <a:lstStyle/>
          <a:p>
            <a:r>
              <a:rPr lang="en-US" altLang="en-US"/>
              <a:t>Compressible vs. Incompressible Flow</a:t>
            </a:r>
          </a:p>
        </p:txBody>
      </p:sp>
      <p:sp>
        <p:nvSpPr>
          <p:cNvPr id="163844" name="Rectangle 4"/>
          <p:cNvSpPr>
            <a:spLocks noGrp="1" noChangeArrowheads="1"/>
          </p:cNvSpPr>
          <p:nvPr>
            <p:ph type="body" sz="half" idx="1"/>
          </p:nvPr>
        </p:nvSpPr>
        <p:spPr/>
        <p:txBody>
          <a:bodyPr/>
          <a:lstStyle/>
          <a:p>
            <a:pPr>
              <a:lnSpc>
                <a:spcPct val="80000"/>
              </a:lnSpc>
            </a:pPr>
            <a:r>
              <a:rPr lang="en-US" altLang="en-US" sz="2000" dirty="0"/>
              <a:t>A flow is classified as incompressible if the density remains nearly constant.</a:t>
            </a:r>
          </a:p>
          <a:p>
            <a:pPr>
              <a:lnSpc>
                <a:spcPct val="80000"/>
              </a:lnSpc>
            </a:pPr>
            <a:r>
              <a:rPr lang="en-US" altLang="en-US" sz="2000" dirty="0"/>
              <a:t>Liquid flows are typically incompressible.</a:t>
            </a:r>
          </a:p>
          <a:p>
            <a:pPr>
              <a:lnSpc>
                <a:spcPct val="80000"/>
              </a:lnSpc>
            </a:pPr>
            <a:r>
              <a:rPr lang="en-US" altLang="en-US" sz="2000" dirty="0"/>
              <a:t>Gas flows are often compressible, especially for high speeds.</a:t>
            </a:r>
          </a:p>
          <a:p>
            <a:pPr>
              <a:lnSpc>
                <a:spcPct val="80000"/>
              </a:lnSpc>
            </a:pPr>
            <a:r>
              <a:rPr lang="en-US" altLang="en-US" sz="2000" dirty="0"/>
              <a:t>Mach number, </a:t>
            </a:r>
            <a:r>
              <a:rPr lang="en-US" altLang="en-US" sz="2000" b="1" dirty="0">
                <a:solidFill>
                  <a:srgbClr val="FF0000"/>
                </a:solidFill>
              </a:rPr>
              <a:t>Ma = V/c </a:t>
            </a:r>
            <a:r>
              <a:rPr lang="en-US" altLang="en-US" sz="2000" dirty="0"/>
              <a:t>is a good indicator of whether or not compressibility effects are important.</a:t>
            </a:r>
          </a:p>
          <a:p>
            <a:pPr lvl="1">
              <a:lnSpc>
                <a:spcPct val="80000"/>
              </a:lnSpc>
            </a:pPr>
            <a:r>
              <a:rPr lang="en-US" altLang="en-US" sz="1800" dirty="0"/>
              <a:t>Ma &lt; 0.3 :  Incompressible</a:t>
            </a:r>
          </a:p>
          <a:p>
            <a:pPr lvl="1">
              <a:lnSpc>
                <a:spcPct val="80000"/>
              </a:lnSpc>
            </a:pPr>
            <a:r>
              <a:rPr lang="en-US" altLang="en-US" sz="1800" dirty="0"/>
              <a:t>Ma &lt; 1 :  Subsonic</a:t>
            </a:r>
          </a:p>
          <a:p>
            <a:pPr lvl="1">
              <a:lnSpc>
                <a:spcPct val="80000"/>
              </a:lnSpc>
            </a:pPr>
            <a:r>
              <a:rPr lang="en-US" altLang="en-US" sz="1800" dirty="0"/>
              <a:t>Ma = 1 :  Sonic</a:t>
            </a:r>
          </a:p>
          <a:p>
            <a:pPr lvl="1">
              <a:lnSpc>
                <a:spcPct val="80000"/>
              </a:lnSpc>
            </a:pPr>
            <a:r>
              <a:rPr lang="en-US" altLang="en-US" sz="1800" dirty="0"/>
              <a:t>Ma &gt; 1 :  Supersonic</a:t>
            </a:r>
          </a:p>
          <a:p>
            <a:pPr lvl="1">
              <a:lnSpc>
                <a:spcPct val="80000"/>
              </a:lnSpc>
            </a:pPr>
            <a:r>
              <a:rPr lang="en-US" altLang="en-US" sz="1800" dirty="0"/>
              <a:t>Ma &gt;&gt; 1 :  Hypersonic</a:t>
            </a:r>
          </a:p>
        </p:txBody>
      </p:sp>
      <p:pic>
        <p:nvPicPr>
          <p:cNvPr id="163846" name="Picture 6" descr="jsf_missil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76788" y="1481138"/>
            <a:ext cx="3781425"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767756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9" name="Rectangle 8"/>
          <p:cNvSpPr/>
          <p:nvPr/>
        </p:nvSpPr>
        <p:spPr>
          <a:xfrm>
            <a:off x="-1" y="6267157"/>
            <a:ext cx="9137555" cy="492443"/>
          </a:xfrm>
          <a:prstGeom prst="rect">
            <a:avLst/>
          </a:prstGeom>
        </p:spPr>
        <p:txBody>
          <a:bodyPr wrap="square">
            <a:spAutoFit/>
          </a:bodyPr>
          <a:lstStyle/>
          <a:p>
            <a:r>
              <a:rPr lang="en-US" sz="1400" b="1" dirty="0">
                <a:latin typeface="Arial"/>
                <a:cs typeface="Arial"/>
              </a:rPr>
              <a:t>Wind Tunnel Test of New Tennis </a:t>
            </a:r>
            <a:r>
              <a:rPr lang="en-US" sz="1400" b="1" dirty="0" smtClean="0">
                <a:latin typeface="Arial"/>
                <a:cs typeface="Arial"/>
              </a:rPr>
              <a:t>Ball </a:t>
            </a:r>
            <a:r>
              <a:rPr lang="en-US" sz="1400" b="1" dirty="0">
                <a:latin typeface="Arial"/>
                <a:cs typeface="Arial"/>
              </a:rPr>
              <a:t/>
            </a:r>
            <a:br>
              <a:rPr lang="en-US" sz="1400" b="1" dirty="0">
                <a:latin typeface="Arial"/>
                <a:cs typeface="Arial"/>
              </a:rPr>
            </a:br>
            <a:r>
              <a:rPr lang="nl-NL" sz="1200" dirty="0">
                <a:latin typeface="Arial"/>
                <a:cs typeface="Arial"/>
              </a:rPr>
              <a:t>Photo credit: </a:t>
            </a:r>
            <a:r>
              <a:rPr lang="en-US" sz="1200" dirty="0" smtClean="0">
                <a:latin typeface="Arial"/>
                <a:cs typeface="Arial"/>
              </a:rPr>
              <a:t>NASA </a:t>
            </a:r>
            <a:r>
              <a:rPr lang="nl-NL" sz="1200" dirty="0">
                <a:latin typeface="Arial"/>
                <a:cs typeface="Arial"/>
              </a:rPr>
              <a:t>http://</a:t>
            </a:r>
            <a:r>
              <a:rPr lang="nl-NL" sz="1200" dirty="0" smtClean="0">
                <a:latin typeface="Arial"/>
                <a:cs typeface="Arial"/>
              </a:rPr>
              <a:t>tennisclub.gsfc.nasa.gov/tennis.windtunnelballs.html</a:t>
            </a:r>
          </a:p>
        </p:txBody>
      </p:sp>
      <p:pic>
        <p:nvPicPr>
          <p:cNvPr id="3" name="Picture 2" descr="tennisball09050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346" y="1335136"/>
            <a:ext cx="6322199" cy="4358956"/>
          </a:xfrm>
          <a:prstGeom prst="rect">
            <a:avLst/>
          </a:prstGeom>
        </p:spPr>
      </p:pic>
    </p:spTree>
    <p:extLst>
      <p:ext uri="{BB962C8B-B14F-4D97-AF65-F5344CB8AC3E}">
        <p14:creationId xmlns:p14="http://schemas.microsoft.com/office/powerpoint/2010/main" val="224980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 name="Picture 1" descr="bullet_shadowgrap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93" y="1289103"/>
            <a:ext cx="6330855" cy="4382900"/>
          </a:xfrm>
          <a:prstGeom prst="rect">
            <a:avLst/>
          </a:prstGeom>
        </p:spPr>
      </p:pic>
      <p:sp>
        <p:nvSpPr>
          <p:cNvPr id="7" name="Rectangle 6"/>
          <p:cNvSpPr/>
          <p:nvPr/>
        </p:nvSpPr>
        <p:spPr>
          <a:xfrm>
            <a:off x="6445" y="6296546"/>
            <a:ext cx="9137555" cy="492443"/>
          </a:xfrm>
          <a:prstGeom prst="rect">
            <a:avLst/>
          </a:prstGeom>
        </p:spPr>
        <p:txBody>
          <a:bodyPr wrap="square">
            <a:spAutoFit/>
          </a:bodyPr>
          <a:lstStyle/>
          <a:p>
            <a:r>
              <a:rPr lang="en-US" sz="1400" b="1" dirty="0" smtClean="0">
                <a:latin typeface="Arial"/>
                <a:cs typeface="Arial"/>
              </a:rPr>
              <a:t>Bullet at Mach 1.5</a:t>
            </a:r>
            <a:r>
              <a:rPr lang="en-US" sz="1400" b="1" dirty="0">
                <a:latin typeface="Arial"/>
                <a:cs typeface="Arial"/>
              </a:rPr>
              <a:t/>
            </a:r>
            <a:br>
              <a:rPr lang="en-US" sz="1400" b="1" dirty="0">
                <a:latin typeface="Arial"/>
                <a:cs typeface="Arial"/>
              </a:rPr>
            </a:br>
            <a:r>
              <a:rPr lang="en-US" sz="1200" dirty="0" smtClean="0">
                <a:latin typeface="Arial"/>
                <a:cs typeface="Arial"/>
              </a:rPr>
              <a:t>Photo credit: Andrew </a:t>
            </a:r>
            <a:r>
              <a:rPr lang="en-US" sz="1200" dirty="0" err="1" smtClean="0">
                <a:latin typeface="Arial"/>
                <a:cs typeface="Arial"/>
              </a:rPr>
              <a:t>Davidhazy</a:t>
            </a:r>
            <a:r>
              <a:rPr lang="en-US" sz="1200" dirty="0" smtClean="0">
                <a:latin typeface="Arial"/>
                <a:cs typeface="Arial"/>
              </a:rPr>
              <a:t>. Rochester Institute of Technology.</a:t>
            </a:r>
            <a:endParaRPr lang="en-US" sz="1200" dirty="0">
              <a:latin typeface="Arial"/>
              <a:cs typeface="Arial"/>
            </a:endParaRPr>
          </a:p>
        </p:txBody>
      </p:sp>
    </p:spTree>
    <p:extLst>
      <p:ext uri="{BB962C8B-B14F-4D97-AF65-F5344CB8AC3E}">
        <p14:creationId xmlns:p14="http://schemas.microsoft.com/office/powerpoint/2010/main" val="122651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 name="Picture 1" descr="tumblr_mjw2ccqJtv1qckzoqo1_5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64" y="1155120"/>
            <a:ext cx="7219152" cy="4735764"/>
          </a:xfrm>
          <a:prstGeom prst="rect">
            <a:avLst/>
          </a:prstGeom>
        </p:spPr>
      </p:pic>
      <p:sp>
        <p:nvSpPr>
          <p:cNvPr id="6" name="Rectangle 5"/>
          <p:cNvSpPr/>
          <p:nvPr/>
        </p:nvSpPr>
        <p:spPr>
          <a:xfrm>
            <a:off x="0" y="6258530"/>
            <a:ext cx="9137555" cy="492443"/>
          </a:xfrm>
          <a:prstGeom prst="rect">
            <a:avLst/>
          </a:prstGeom>
        </p:spPr>
        <p:txBody>
          <a:bodyPr wrap="square">
            <a:spAutoFit/>
          </a:bodyPr>
          <a:lstStyle/>
          <a:p>
            <a:r>
              <a:rPr lang="en-US" sz="1400" b="1" dirty="0" smtClean="0">
                <a:latin typeface="Arial"/>
                <a:cs typeface="Arial"/>
              </a:rPr>
              <a:t>Flow visualization over a spinning spheroid</a:t>
            </a:r>
            <a:r>
              <a:rPr lang="en-US" sz="1400" b="1" dirty="0">
                <a:latin typeface="Arial"/>
                <a:cs typeface="Arial"/>
              </a:rPr>
              <a:t/>
            </a:r>
            <a:br>
              <a:rPr lang="en-US" sz="1400" b="1" dirty="0">
                <a:latin typeface="Arial"/>
                <a:cs typeface="Arial"/>
              </a:rPr>
            </a:br>
            <a:r>
              <a:rPr lang="en-US" sz="1200" dirty="0" smtClean="0">
                <a:latin typeface="Arial"/>
                <a:cs typeface="Arial"/>
              </a:rPr>
              <a:t>Photo credit: Y</a:t>
            </a:r>
            <a:r>
              <a:rPr lang="en-US" sz="1200" dirty="0">
                <a:latin typeface="Arial"/>
                <a:cs typeface="Arial"/>
              </a:rPr>
              <a:t>. </a:t>
            </a:r>
            <a:r>
              <a:rPr lang="en-US" sz="1200" dirty="0" err="1">
                <a:latin typeface="Arial"/>
                <a:cs typeface="Arial"/>
              </a:rPr>
              <a:t>Kohama</a:t>
            </a:r>
            <a:r>
              <a:rPr lang="en-US" sz="1200" dirty="0" smtClean="0">
                <a:latin typeface="Arial"/>
                <a:cs typeface="Arial"/>
              </a:rPr>
              <a:t>. </a:t>
            </a:r>
          </a:p>
        </p:txBody>
      </p:sp>
    </p:spTree>
    <p:extLst>
      <p:ext uri="{BB962C8B-B14F-4D97-AF65-F5344CB8AC3E}">
        <p14:creationId xmlns:p14="http://schemas.microsoft.com/office/powerpoint/2010/main" val="2038713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6" name="Picture 5" descr="tumblr_mpr37jgycq1qckzoqo1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96" y="2024903"/>
            <a:ext cx="8772125" cy="2971557"/>
          </a:xfrm>
          <a:prstGeom prst="rect">
            <a:avLst/>
          </a:prstGeom>
        </p:spPr>
      </p:pic>
      <p:sp>
        <p:nvSpPr>
          <p:cNvPr id="7" name="Rectangle 6"/>
          <p:cNvSpPr/>
          <p:nvPr/>
        </p:nvSpPr>
        <p:spPr>
          <a:xfrm>
            <a:off x="-1" y="6284409"/>
            <a:ext cx="9137555" cy="492443"/>
          </a:xfrm>
          <a:prstGeom prst="rect">
            <a:avLst/>
          </a:prstGeom>
        </p:spPr>
        <p:txBody>
          <a:bodyPr wrap="square">
            <a:spAutoFit/>
          </a:bodyPr>
          <a:lstStyle/>
          <a:p>
            <a:r>
              <a:rPr lang="en-US" sz="1400" b="1" dirty="0" smtClean="0">
                <a:latin typeface="Arial"/>
                <a:cs typeface="Arial"/>
              </a:rPr>
              <a:t>Flow around an airfoil with a leading-edge slat</a:t>
            </a:r>
            <a:r>
              <a:rPr lang="en-US" sz="1400" b="1" dirty="0">
                <a:latin typeface="Arial"/>
                <a:cs typeface="Arial"/>
              </a:rPr>
              <a:t/>
            </a:r>
            <a:br>
              <a:rPr lang="en-US" sz="1400" b="1" dirty="0">
                <a:latin typeface="Arial"/>
                <a:cs typeface="Arial"/>
              </a:rPr>
            </a:br>
            <a:r>
              <a:rPr lang="en-US" sz="1200" dirty="0">
                <a:latin typeface="Arial"/>
                <a:cs typeface="Arial"/>
              </a:rPr>
              <a:t>Photo credit: S. </a:t>
            </a:r>
            <a:r>
              <a:rPr lang="en-US" sz="1200" dirty="0" err="1">
                <a:latin typeface="Arial"/>
                <a:cs typeface="Arial"/>
              </a:rPr>
              <a:t>Makiya</a:t>
            </a:r>
            <a:r>
              <a:rPr lang="en-US" sz="1200" dirty="0">
                <a:latin typeface="Arial"/>
                <a:cs typeface="Arial"/>
              </a:rPr>
              <a:t> et </a:t>
            </a:r>
            <a:r>
              <a:rPr lang="en-US" sz="1200" dirty="0" smtClean="0">
                <a:latin typeface="Arial"/>
                <a:cs typeface="Arial"/>
              </a:rPr>
              <a:t>al. </a:t>
            </a:r>
          </a:p>
        </p:txBody>
      </p:sp>
    </p:spTree>
    <p:extLst>
      <p:ext uri="{BB962C8B-B14F-4D97-AF65-F5344CB8AC3E}">
        <p14:creationId xmlns:p14="http://schemas.microsoft.com/office/powerpoint/2010/main" val="311795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25000"/>
          </a:blip>
          <a:stretch>
            <a:fillRect/>
          </a:stretch>
        </p:blipFill>
        <p:spPr>
          <a:xfrm flipH="1">
            <a:off x="0" y="772375"/>
            <a:ext cx="9144000" cy="6108229"/>
          </a:xfrm>
          <a:prstGeom prst="rect">
            <a:avLst/>
          </a:prstGeom>
        </p:spPr>
      </p:pic>
      <p:sp>
        <p:nvSpPr>
          <p:cNvPr id="8" name="TextBox 7"/>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2" name="TextBox 1"/>
          <p:cNvSpPr txBox="1"/>
          <p:nvPr/>
        </p:nvSpPr>
        <p:spPr>
          <a:xfrm>
            <a:off x="0" y="538289"/>
            <a:ext cx="9144000" cy="6001642"/>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Modeling turbulence is not an easy task.  </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There is no universal turbulence model, hence you need to know the capabilities and limitations of the turbulence models.</a:t>
            </a:r>
          </a:p>
          <a:p>
            <a:endParaRPr lang="en-US" sz="2400" dirty="0" smtClean="0">
              <a:latin typeface="Arial"/>
              <a:cs typeface="Arial"/>
            </a:endParaRPr>
          </a:p>
          <a:p>
            <a:pPr marL="342900" indent="-342900">
              <a:buFont typeface="Arial"/>
              <a:buChar char="•"/>
            </a:pPr>
            <a:r>
              <a:rPr lang="en-US" sz="2400" dirty="0" smtClean="0">
                <a:latin typeface="Arial"/>
                <a:cs typeface="Arial"/>
              </a:rPr>
              <a:t>Turbulence can be wall </a:t>
            </a:r>
            <a:r>
              <a:rPr lang="en-US" sz="2400" dirty="0">
                <a:latin typeface="Arial"/>
                <a:cs typeface="Arial"/>
              </a:rPr>
              <a:t>bounded </a:t>
            </a:r>
            <a:r>
              <a:rPr lang="en-US" sz="2400" dirty="0" smtClean="0">
                <a:latin typeface="Arial"/>
                <a:cs typeface="Arial"/>
              </a:rPr>
              <a:t>or free shear.  Depending of what you want to simulate, you will need to choose an appropriate turbulence model and simulation techniques.</a:t>
            </a:r>
          </a:p>
          <a:p>
            <a:pPr marL="342900" indent="-342900">
              <a:buFont typeface="Arial"/>
              <a:buChar char="•"/>
            </a:pPr>
            <a:endParaRPr lang="en-US" sz="2400" dirty="0">
              <a:latin typeface="Arial"/>
              <a:cs typeface="Arial"/>
            </a:endParaRPr>
          </a:p>
          <a:p>
            <a:pPr marL="342900" indent="-342900">
              <a:buFont typeface="Arial"/>
              <a:buChar char="•"/>
            </a:pPr>
            <a:r>
              <a:rPr lang="en-US" sz="2400" dirty="0">
                <a:latin typeface="Arial"/>
                <a:cs typeface="Arial"/>
              </a:rPr>
              <a:t>Simulating turbulent flows in </a:t>
            </a:r>
            <a:r>
              <a:rPr lang="en-US" sz="2400" dirty="0" smtClean="0">
                <a:latin typeface="Arial"/>
                <a:cs typeface="Arial"/>
              </a:rPr>
              <a:t>any CFD solver </a:t>
            </a:r>
            <a:r>
              <a:rPr lang="en-US" sz="2400" dirty="0">
                <a:latin typeface="Arial"/>
                <a:cs typeface="Arial"/>
              </a:rPr>
              <a:t>requires </a:t>
            </a:r>
            <a:r>
              <a:rPr lang="en-US" sz="2400" dirty="0" smtClean="0">
                <a:latin typeface="Arial"/>
                <a:cs typeface="Arial"/>
              </a:rPr>
              <a:t>selecting </a:t>
            </a:r>
            <a:r>
              <a:rPr lang="en-US" sz="2400" dirty="0">
                <a:latin typeface="Arial"/>
                <a:cs typeface="Arial"/>
              </a:rPr>
              <a:t>a turbulence model, providing </a:t>
            </a:r>
            <a:r>
              <a:rPr lang="en-US" sz="2400" dirty="0" smtClean="0">
                <a:latin typeface="Arial"/>
                <a:cs typeface="Arial"/>
              </a:rPr>
              <a:t>initial conditions and boundary conditions for the closure equations of the turbulent model, and selecting </a:t>
            </a:r>
            <a:r>
              <a:rPr lang="en-US" sz="2400" dirty="0">
                <a:latin typeface="Arial"/>
                <a:cs typeface="Arial"/>
              </a:rPr>
              <a:t>a near-wall </a:t>
            </a:r>
            <a:r>
              <a:rPr lang="en-US" sz="2400" dirty="0" smtClean="0">
                <a:latin typeface="Arial"/>
                <a:cs typeface="Arial"/>
              </a:rPr>
              <a:t>modeling. </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You also need to choose the discretization scheme of the turbulent equations.</a:t>
            </a:r>
            <a:endParaRPr lang="en-US" sz="2400" dirty="0">
              <a:latin typeface="Arial"/>
              <a:cs typeface="Arial"/>
            </a:endParaRPr>
          </a:p>
        </p:txBody>
      </p:sp>
    </p:spTree>
    <p:extLst>
      <p:ext uri="{BB962C8B-B14F-4D97-AF65-F5344CB8AC3E}">
        <p14:creationId xmlns:p14="http://schemas.microsoft.com/office/powerpoint/2010/main" val="141447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50000"/>
          </a:blip>
          <a:stretch>
            <a:fillRect/>
          </a:stretch>
        </p:blipFill>
        <p:spPr>
          <a:xfrm rot="10800000">
            <a:off x="0" y="1040693"/>
            <a:ext cx="9144000" cy="4730681"/>
          </a:xfrm>
          <a:prstGeom prst="rect">
            <a:avLst/>
          </a:prstGeom>
        </p:spPr>
      </p:pic>
      <p:sp>
        <p:nvSpPr>
          <p:cNvPr id="2" name="TextBox 1"/>
          <p:cNvSpPr txBox="1"/>
          <p:nvPr/>
        </p:nvSpPr>
        <p:spPr>
          <a:xfrm>
            <a:off x="0" y="647855"/>
            <a:ext cx="9144000" cy="2062103"/>
          </a:xfrm>
          <a:prstGeom prst="rect">
            <a:avLst/>
          </a:prstGeom>
          <a:noFill/>
        </p:spPr>
        <p:txBody>
          <a:bodyPr wrap="square" rtlCol="0">
            <a:spAutoFit/>
          </a:bodyPr>
          <a:lstStyle/>
          <a:p>
            <a:pPr algn="ctr"/>
            <a:r>
              <a:rPr lang="en-US" sz="3200" dirty="0" smtClean="0">
                <a:latin typeface="Arial"/>
                <a:cs typeface="Arial"/>
              </a:rPr>
              <a:t>“Essentially</a:t>
            </a:r>
            <a:r>
              <a:rPr lang="en-US" sz="3200" dirty="0">
                <a:latin typeface="Arial"/>
                <a:cs typeface="Arial"/>
              </a:rPr>
              <a:t>, all models are wrong, </a:t>
            </a:r>
            <a:r>
              <a:rPr lang="en-US" sz="3200" dirty="0" smtClean="0">
                <a:latin typeface="Arial"/>
                <a:cs typeface="Arial"/>
              </a:rPr>
              <a:t>						but </a:t>
            </a:r>
            <a:r>
              <a:rPr lang="en-US" sz="3200" dirty="0">
                <a:latin typeface="Arial"/>
                <a:cs typeface="Arial"/>
              </a:rPr>
              <a:t>some are </a:t>
            </a:r>
            <a:r>
              <a:rPr lang="en-US" sz="3200" dirty="0" smtClean="0">
                <a:latin typeface="Arial"/>
                <a:cs typeface="Arial"/>
              </a:rPr>
              <a:t>useful” </a:t>
            </a:r>
          </a:p>
          <a:p>
            <a:pPr algn="r"/>
            <a:endParaRPr lang="en-US" sz="3200" dirty="0">
              <a:latin typeface="Arial"/>
              <a:cs typeface="Arial"/>
            </a:endParaRPr>
          </a:p>
          <a:p>
            <a:pPr algn="ctr"/>
            <a:r>
              <a:rPr lang="en-US" sz="3200" dirty="0" smtClean="0">
                <a:latin typeface="Arial"/>
                <a:cs typeface="Arial"/>
              </a:rPr>
              <a:t>  												G.E.P Box</a:t>
            </a:r>
          </a:p>
        </p:txBody>
      </p:sp>
      <p:sp>
        <p:nvSpPr>
          <p:cNvPr id="5" name="Rectangle 4"/>
          <p:cNvSpPr/>
          <p:nvPr/>
        </p:nvSpPr>
        <p:spPr>
          <a:xfrm>
            <a:off x="0" y="3399915"/>
            <a:ext cx="9144000" cy="2923877"/>
          </a:xfrm>
          <a:prstGeom prst="rect">
            <a:avLst/>
          </a:prstGeom>
        </p:spPr>
        <p:txBody>
          <a:bodyPr wrap="square">
            <a:spAutoFit/>
          </a:bodyPr>
          <a:lstStyle/>
          <a:p>
            <a:pPr marL="342900" indent="-342900">
              <a:spcBef>
                <a:spcPts val="600"/>
              </a:spcBef>
              <a:spcAft>
                <a:spcPts val="600"/>
              </a:spcAft>
              <a:buFont typeface="Arial"/>
              <a:buChar char="•"/>
            </a:pPr>
            <a:r>
              <a:rPr lang="en-US" sz="2400" dirty="0">
                <a:latin typeface="Arial"/>
                <a:cs typeface="Arial"/>
              </a:rPr>
              <a:t>Equations cannot be derived from fundamental principles.</a:t>
            </a:r>
          </a:p>
          <a:p>
            <a:pPr marL="342900" indent="-342900">
              <a:spcBef>
                <a:spcPts val="600"/>
              </a:spcBef>
              <a:spcAft>
                <a:spcPts val="600"/>
              </a:spcAft>
              <a:buFont typeface="Arial"/>
              <a:buChar char="•"/>
            </a:pPr>
            <a:r>
              <a:rPr lang="en-US" sz="2400" dirty="0" smtClean="0">
                <a:latin typeface="Arial"/>
                <a:cs typeface="Arial"/>
              </a:rPr>
              <a:t>All </a:t>
            </a:r>
            <a:r>
              <a:rPr lang="en-US" sz="2400" dirty="0">
                <a:latin typeface="Arial"/>
                <a:cs typeface="Arial"/>
              </a:rPr>
              <a:t>turbulence models contain </a:t>
            </a:r>
            <a:r>
              <a:rPr lang="en-US" sz="2400" dirty="0" smtClean="0">
                <a:latin typeface="Arial"/>
                <a:cs typeface="Arial"/>
              </a:rPr>
              <a:t>some sort of empiricism.   </a:t>
            </a:r>
          </a:p>
          <a:p>
            <a:pPr marL="342900" indent="-342900">
              <a:spcBef>
                <a:spcPts val="600"/>
              </a:spcBef>
              <a:spcAft>
                <a:spcPts val="600"/>
              </a:spcAft>
              <a:buFont typeface="Arial"/>
              <a:buChar char="•"/>
            </a:pPr>
            <a:r>
              <a:rPr lang="en-US" sz="2400" dirty="0" smtClean="0">
                <a:latin typeface="Arial"/>
                <a:cs typeface="Arial"/>
              </a:rPr>
              <a:t>Some </a:t>
            </a:r>
            <a:r>
              <a:rPr lang="en-US" sz="2400" dirty="0">
                <a:latin typeface="Arial"/>
                <a:cs typeface="Arial"/>
              </a:rPr>
              <a:t>calibration to observed </a:t>
            </a:r>
            <a:r>
              <a:rPr lang="en-US" sz="2400" dirty="0" smtClean="0">
                <a:latin typeface="Arial"/>
                <a:cs typeface="Arial"/>
              </a:rPr>
              <a:t>physical solutions is </a:t>
            </a:r>
            <a:r>
              <a:rPr lang="en-US" sz="2400" dirty="0">
                <a:latin typeface="Arial"/>
                <a:cs typeface="Arial"/>
              </a:rPr>
              <a:t>contained in the turbulence </a:t>
            </a:r>
            <a:r>
              <a:rPr lang="en-US" sz="2400" dirty="0" smtClean="0">
                <a:latin typeface="Arial"/>
                <a:cs typeface="Arial"/>
              </a:rPr>
              <a:t>models.</a:t>
            </a:r>
          </a:p>
          <a:p>
            <a:pPr marL="342900" indent="-342900">
              <a:spcBef>
                <a:spcPts val="600"/>
              </a:spcBef>
              <a:spcAft>
                <a:spcPts val="600"/>
              </a:spcAft>
              <a:buFont typeface="Arial"/>
              <a:buChar char="•"/>
            </a:pPr>
            <a:r>
              <a:rPr lang="en-US" sz="2400" dirty="0" smtClean="0">
                <a:latin typeface="Arial"/>
                <a:cs typeface="Arial"/>
              </a:rPr>
              <a:t>Also, some intelligent guessing is used.</a:t>
            </a:r>
          </a:p>
          <a:p>
            <a:pPr marL="342900" indent="-342900">
              <a:spcBef>
                <a:spcPts val="600"/>
              </a:spcBef>
              <a:spcAft>
                <a:spcPts val="600"/>
              </a:spcAft>
              <a:buFont typeface="Arial"/>
              <a:buChar char="•"/>
            </a:pPr>
            <a:r>
              <a:rPr lang="en-US" sz="2400" dirty="0" smtClean="0">
                <a:latin typeface="Arial"/>
                <a:cs typeface="Arial"/>
              </a:rPr>
              <a:t>A lot of uncertainty is involved</a:t>
            </a:r>
            <a:r>
              <a:rPr lang="en-US" sz="2000" dirty="0">
                <a:latin typeface="Arial"/>
                <a:cs typeface="Arial"/>
              </a:rPr>
              <a:t>!</a:t>
            </a:r>
          </a:p>
        </p:txBody>
      </p:sp>
      <p:sp>
        <p:nvSpPr>
          <p:cNvPr id="6" name="Rectangle 5"/>
          <p:cNvSpPr/>
          <p:nvPr/>
        </p:nvSpPr>
        <p:spPr>
          <a:xfrm>
            <a:off x="683141" y="5503349"/>
            <a:ext cx="4572000" cy="646331"/>
          </a:xfrm>
          <a:prstGeom prst="rect">
            <a:avLst/>
          </a:prstGeom>
        </p:spPr>
        <p:txBody>
          <a:bodyPr>
            <a:spAutoFit/>
          </a:bodyPr>
          <a:lstStyle/>
          <a:p>
            <a:endParaRPr lang="en-US" dirty="0" smtClean="0"/>
          </a:p>
          <a:p>
            <a:endParaRPr lang="en-US" dirty="0" smtClean="0"/>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49687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wwall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535" y="1107447"/>
            <a:ext cx="6202680" cy="5349240"/>
          </a:xfrm>
          <a:prstGeom prst="rect">
            <a:avLst/>
          </a:prstGeom>
        </p:spPr>
      </p:pic>
      <p:sp>
        <p:nvSpPr>
          <p:cNvPr id="2" name="TextBox 1"/>
          <p:cNvSpPr txBox="1"/>
          <p:nvPr/>
        </p:nvSpPr>
        <p:spPr>
          <a:xfrm>
            <a:off x="0" y="623880"/>
            <a:ext cx="9144000" cy="461665"/>
          </a:xfrm>
          <a:prstGeom prst="rect">
            <a:avLst/>
          </a:prstGeom>
          <a:noFill/>
        </p:spPr>
        <p:txBody>
          <a:bodyPr wrap="square" rtlCol="0">
            <a:spAutoFit/>
          </a:bodyPr>
          <a:lstStyle/>
          <a:p>
            <a:pPr algn="ctr"/>
            <a:r>
              <a:rPr lang="en-US" sz="2400" dirty="0" smtClean="0">
                <a:latin typeface="Arial"/>
                <a:cs typeface="Arial"/>
              </a:rPr>
              <a:t>Turbulence near the wall - Law of the wall</a:t>
            </a:r>
            <a:endParaRPr lang="en-US" sz="2400" dirty="0">
              <a:latin typeface="Arial"/>
              <a:cs typeface="Arial"/>
            </a:endParaRPr>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8039" y="3650451"/>
            <a:ext cx="665480" cy="19812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348" y="1090699"/>
            <a:ext cx="1554480" cy="375920"/>
          </a:xfrm>
          <a:prstGeom prst="rect">
            <a:avLst/>
          </a:prstGeom>
        </p:spPr>
      </p:pic>
      <p:sp>
        <p:nvSpPr>
          <p:cNvPr id="9" name="TextBox 8"/>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826163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2960"/>
            <a:ext cx="9144000" cy="461665"/>
          </a:xfrm>
          <a:prstGeom prst="rect">
            <a:avLst/>
          </a:prstGeom>
          <a:noFill/>
        </p:spPr>
        <p:txBody>
          <a:bodyPr wrap="square" rtlCol="0">
            <a:spAutoFit/>
          </a:bodyPr>
          <a:lstStyle/>
          <a:p>
            <a:pPr algn="ctr"/>
            <a:r>
              <a:rPr lang="en-US" sz="2400" dirty="0" smtClean="0">
                <a:latin typeface="Arial"/>
                <a:cs typeface="Arial"/>
              </a:rPr>
              <a:t>Energy spectrum for a turbulent flow – log-log scales</a:t>
            </a:r>
            <a:endParaRPr lang="en-US" sz="2400" dirty="0">
              <a:latin typeface="Arial"/>
              <a:cs typeface="Arial"/>
            </a:endParaRPr>
          </a:p>
        </p:txBody>
      </p:sp>
      <p:sp>
        <p:nvSpPr>
          <p:cNvPr id="9" name="TextBox 8"/>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3" name="Picture 2" descr="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860" y="1561203"/>
            <a:ext cx="5397500" cy="5168900"/>
          </a:xfrm>
          <a:prstGeom prst="rect">
            <a:avLst/>
          </a:prstGeom>
        </p:spPr>
      </p:pic>
      <p:pic>
        <p:nvPicPr>
          <p:cNvPr id="5" name="Picture 4" descr="latex-image-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623" y="3140054"/>
            <a:ext cx="1708150" cy="27305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025" y="5561527"/>
            <a:ext cx="285750" cy="209550"/>
          </a:xfrm>
          <a:prstGeom prst="rect">
            <a:avLst/>
          </a:prstGeom>
        </p:spPr>
      </p:pic>
      <p:pic>
        <p:nvPicPr>
          <p:cNvPr id="8" name="Picture 7" descr="latex-image-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8308" y="5568923"/>
            <a:ext cx="336550" cy="254000"/>
          </a:xfrm>
          <a:prstGeom prst="rect">
            <a:avLst/>
          </a:prstGeom>
        </p:spPr>
      </p:pic>
      <p:pic>
        <p:nvPicPr>
          <p:cNvPr id="10" name="Picture 9" descr="latex-image-3.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949" y="5409299"/>
            <a:ext cx="160020" cy="151130"/>
          </a:xfrm>
          <a:prstGeom prst="rect">
            <a:avLst/>
          </a:prstGeom>
        </p:spPr>
      </p:pic>
      <p:pic>
        <p:nvPicPr>
          <p:cNvPr id="11" name="Picture 10" descr="latex-image-4.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2266" y="1890133"/>
            <a:ext cx="657860" cy="328930"/>
          </a:xfrm>
          <a:prstGeom prst="rect">
            <a:avLst/>
          </a:prstGeom>
        </p:spPr>
      </p:pic>
    </p:spTree>
    <p:extLst>
      <p:ext uri="{BB962C8B-B14F-4D97-AF65-F5344CB8AC3E}">
        <p14:creationId xmlns:p14="http://schemas.microsoft.com/office/powerpoint/2010/main" val="238123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2960"/>
            <a:ext cx="9144000" cy="461665"/>
          </a:xfrm>
          <a:prstGeom prst="rect">
            <a:avLst/>
          </a:prstGeom>
          <a:noFill/>
        </p:spPr>
        <p:txBody>
          <a:bodyPr wrap="square" rtlCol="0">
            <a:spAutoFit/>
          </a:bodyPr>
          <a:lstStyle/>
          <a:p>
            <a:pPr algn="ctr"/>
            <a:r>
              <a:rPr lang="en-US" sz="2400" dirty="0" smtClean="0">
                <a:latin typeface="Arial"/>
                <a:cs typeface="Arial"/>
              </a:rPr>
              <a:t>Turbulence near the wall</a:t>
            </a:r>
            <a:endParaRPr lang="en-US" sz="2400" dirty="0">
              <a:latin typeface="Arial"/>
              <a:cs typeface="Arial"/>
            </a:endParaRPr>
          </a:p>
        </p:txBody>
      </p:sp>
      <p:pic>
        <p:nvPicPr>
          <p:cNvPr id="5" name="Picture 4" descr="turb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600200"/>
            <a:ext cx="9004300" cy="5397500"/>
          </a:xfrm>
          <a:prstGeom prst="rect">
            <a:avLst/>
          </a:prstGeom>
        </p:spPr>
      </p:pic>
      <p:sp>
        <p:nvSpPr>
          <p:cNvPr id="6" name="TextBox 5"/>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69872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2960"/>
            <a:ext cx="9144000" cy="461665"/>
          </a:xfrm>
          <a:prstGeom prst="rect">
            <a:avLst/>
          </a:prstGeom>
          <a:noFill/>
        </p:spPr>
        <p:txBody>
          <a:bodyPr wrap="square" rtlCol="0">
            <a:spAutoFit/>
          </a:bodyPr>
          <a:lstStyle/>
          <a:p>
            <a:pPr algn="ctr"/>
            <a:r>
              <a:rPr lang="en-US" sz="2400" dirty="0" smtClean="0">
                <a:latin typeface="Arial"/>
                <a:cs typeface="Arial"/>
              </a:rPr>
              <a:t>Turbulence near the wall</a:t>
            </a:r>
            <a:endParaRPr lang="en-US" sz="2400" dirty="0">
              <a:latin typeface="Arial"/>
              <a:cs typeface="Arial"/>
            </a:endParaRPr>
          </a:p>
        </p:txBody>
      </p:sp>
      <p:pic>
        <p:nvPicPr>
          <p:cNvPr id="3" name="Picture 2" descr="turb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600200"/>
            <a:ext cx="9004300" cy="5397500"/>
          </a:xfrm>
          <a:prstGeom prst="rect">
            <a:avLst/>
          </a:prstGeom>
        </p:spPr>
      </p:pic>
      <p:sp>
        <p:nvSpPr>
          <p:cNvPr id="6" name="TextBox 5"/>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71948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ltLang="en-US"/>
              <a:t>Laminar vs. Turbulent Flow</a:t>
            </a:r>
          </a:p>
        </p:txBody>
      </p:sp>
      <p:sp>
        <p:nvSpPr>
          <p:cNvPr id="165892" name="Rectangle 4"/>
          <p:cNvSpPr>
            <a:spLocks noGrp="1" noChangeArrowheads="1"/>
          </p:cNvSpPr>
          <p:nvPr>
            <p:ph type="body" sz="half" idx="1"/>
          </p:nvPr>
        </p:nvSpPr>
        <p:spPr/>
        <p:txBody>
          <a:bodyPr/>
          <a:lstStyle/>
          <a:p>
            <a:pPr>
              <a:lnSpc>
                <a:spcPct val="80000"/>
              </a:lnSpc>
            </a:pPr>
            <a:r>
              <a:rPr lang="en-US" altLang="en-US" sz="2400" dirty="0"/>
              <a:t>Laminar:  highly ordered fluid motion with smooth streamlines. </a:t>
            </a:r>
          </a:p>
          <a:p>
            <a:pPr>
              <a:lnSpc>
                <a:spcPct val="80000"/>
              </a:lnSpc>
            </a:pPr>
            <a:r>
              <a:rPr lang="en-US" altLang="en-US" sz="2400" dirty="0"/>
              <a:t>Turbulent:  highly disordered fluid motion characterized by velocity fluctuations and eddies.</a:t>
            </a:r>
          </a:p>
          <a:p>
            <a:pPr>
              <a:lnSpc>
                <a:spcPct val="80000"/>
              </a:lnSpc>
            </a:pPr>
            <a:r>
              <a:rPr lang="en-US" altLang="en-US" sz="2400" dirty="0"/>
              <a:t>Transitional:  a flow that contains both laminar and turbulent regions</a:t>
            </a:r>
          </a:p>
          <a:p>
            <a:pPr>
              <a:lnSpc>
                <a:spcPct val="80000"/>
              </a:lnSpc>
            </a:pPr>
            <a:r>
              <a:rPr lang="en-US" altLang="en-US" sz="2400" dirty="0" smtClean="0"/>
              <a:t>The Reynolds </a:t>
            </a:r>
            <a:r>
              <a:rPr lang="en-US" altLang="en-US" sz="2400" dirty="0"/>
              <a:t>number, </a:t>
            </a:r>
            <a:r>
              <a:rPr lang="en-US" altLang="en-US" sz="2400" dirty="0" smtClean="0"/>
              <a:t>    </a:t>
            </a:r>
            <a:r>
              <a:rPr lang="en-US" altLang="en-US" sz="2400" b="1" dirty="0" smtClean="0">
                <a:solidFill>
                  <a:srgbClr val="FF0000"/>
                </a:solidFill>
              </a:rPr>
              <a:t>Re</a:t>
            </a:r>
            <a:r>
              <a:rPr lang="en-US" altLang="en-US" sz="2400" b="1" dirty="0">
                <a:solidFill>
                  <a:srgbClr val="FF0000"/>
                </a:solidFill>
              </a:rPr>
              <a:t>= </a:t>
            </a:r>
            <a:r>
              <a:rPr lang="en-US" altLang="en-US" sz="2400" b="1" dirty="0" err="1">
                <a:solidFill>
                  <a:srgbClr val="FF0000"/>
                </a:solidFill>
                <a:latin typeface="Symbol" pitchFamily="18" charset="2"/>
              </a:rPr>
              <a:t>r</a:t>
            </a:r>
            <a:r>
              <a:rPr lang="en-US" altLang="en-US" sz="2400" b="1" dirty="0" err="1">
                <a:solidFill>
                  <a:srgbClr val="FF0000"/>
                </a:solidFill>
              </a:rPr>
              <a:t>UL</a:t>
            </a:r>
            <a:r>
              <a:rPr lang="en-US" altLang="en-US" sz="2400" b="1" dirty="0">
                <a:solidFill>
                  <a:srgbClr val="FF0000"/>
                </a:solidFill>
              </a:rPr>
              <a:t>/</a:t>
            </a:r>
            <a:r>
              <a:rPr lang="en-US" altLang="en-US" sz="2400" b="1" dirty="0">
                <a:solidFill>
                  <a:srgbClr val="FF0000"/>
                </a:solidFill>
                <a:latin typeface="Symbol" pitchFamily="18" charset="2"/>
              </a:rPr>
              <a:t>m</a:t>
            </a:r>
            <a:r>
              <a:rPr lang="en-US" altLang="en-US" sz="2400" dirty="0"/>
              <a:t> is the key parameter in determining whether or not a flow is laminar or turbulent.</a:t>
            </a:r>
          </a:p>
          <a:p>
            <a:pPr>
              <a:lnSpc>
                <a:spcPct val="80000"/>
              </a:lnSpc>
            </a:pPr>
            <a:endParaRPr lang="en-US" altLang="en-US" sz="2400" dirty="0"/>
          </a:p>
        </p:txBody>
      </p:sp>
      <p:pic>
        <p:nvPicPr>
          <p:cNvPr id="165894" name="Picture 6" descr="cen72367_01017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89500" y="1143000"/>
            <a:ext cx="41021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31044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2960"/>
            <a:ext cx="9144000" cy="461665"/>
          </a:xfrm>
          <a:prstGeom prst="rect">
            <a:avLst/>
          </a:prstGeom>
          <a:noFill/>
        </p:spPr>
        <p:txBody>
          <a:bodyPr wrap="square" rtlCol="0">
            <a:spAutoFit/>
          </a:bodyPr>
          <a:lstStyle/>
          <a:p>
            <a:pPr algn="ctr"/>
            <a:r>
              <a:rPr lang="en-US" sz="2400" dirty="0" smtClean="0">
                <a:latin typeface="Arial"/>
                <a:cs typeface="Arial"/>
              </a:rPr>
              <a:t>Turbulence near the wall</a:t>
            </a:r>
            <a:endParaRPr lang="en-US" sz="2400" dirty="0">
              <a:latin typeface="Arial"/>
              <a:cs typeface="Arial"/>
            </a:endParaRPr>
          </a:p>
        </p:txBody>
      </p:sp>
      <p:pic>
        <p:nvPicPr>
          <p:cNvPr id="5" name="Picture 4" descr="turb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600200"/>
            <a:ext cx="9004300" cy="5397500"/>
          </a:xfrm>
          <a:prstGeom prst="rect">
            <a:avLst/>
          </a:prstGeom>
        </p:spPr>
      </p:pic>
      <p:sp>
        <p:nvSpPr>
          <p:cNvPr id="6" name="TextBox 5"/>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70091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22960"/>
            <a:ext cx="9144000" cy="461665"/>
          </a:xfrm>
          <a:prstGeom prst="rect">
            <a:avLst/>
          </a:prstGeom>
          <a:noFill/>
        </p:spPr>
        <p:txBody>
          <a:bodyPr wrap="square" rtlCol="0">
            <a:spAutoFit/>
          </a:bodyPr>
          <a:lstStyle/>
          <a:p>
            <a:pPr algn="ctr"/>
            <a:r>
              <a:rPr lang="en-US" sz="2400" dirty="0" smtClean="0">
                <a:latin typeface="Arial"/>
                <a:cs typeface="Arial"/>
              </a:rPr>
              <a:t>Overview of turbulence modeling approaches</a:t>
            </a:r>
            <a:endParaRPr lang="en-US" sz="2400"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274381910"/>
              </p:ext>
            </p:extLst>
          </p:nvPr>
        </p:nvGraphicFramePr>
        <p:xfrm>
          <a:off x="1334479" y="1649818"/>
          <a:ext cx="3329903" cy="4743024"/>
        </p:xfrm>
        <a:graphic>
          <a:graphicData uri="http://schemas.openxmlformats.org/drawingml/2006/table">
            <a:tbl>
              <a:tblPr firstRow="1" bandRow="1">
                <a:tableStyleId>{2D5ABB26-0587-4C30-8999-92F81FD0307C}</a:tableStyleId>
              </a:tblPr>
              <a:tblGrid>
                <a:gridCol w="3329903"/>
              </a:tblGrid>
              <a:tr h="790504">
                <a:tc>
                  <a:txBody>
                    <a:bodyPr/>
                    <a:lstStyle/>
                    <a:p>
                      <a:pPr algn="ctr"/>
                      <a:r>
                        <a:rPr lang="en-US" sz="2800" b="1" dirty="0" smtClean="0">
                          <a:latin typeface="Arial"/>
                          <a:cs typeface="Arial"/>
                        </a:rPr>
                        <a:t>RANS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790504">
                <a:tc>
                  <a:txBody>
                    <a:bodyPr/>
                    <a:lstStyle/>
                    <a:p>
                      <a:pPr algn="ctr"/>
                      <a:r>
                        <a:rPr lang="en-US" sz="2800" b="1" dirty="0" smtClean="0">
                          <a:latin typeface="Arial"/>
                          <a:cs typeface="Arial"/>
                        </a:rPr>
                        <a:t>URANS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790504">
                <a:tc>
                  <a:txBody>
                    <a:bodyPr/>
                    <a:lstStyle/>
                    <a:p>
                      <a:pPr algn="ctr"/>
                      <a:r>
                        <a:rPr lang="en-US" sz="2800" b="1" dirty="0" smtClean="0">
                          <a:latin typeface="Arial"/>
                          <a:cs typeface="Arial"/>
                        </a:rPr>
                        <a:t>SAS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r h="790504">
                <a:tc>
                  <a:txBody>
                    <a:bodyPr/>
                    <a:lstStyle/>
                    <a:p>
                      <a:pPr algn="ctr"/>
                      <a:r>
                        <a:rPr lang="en-US" sz="2800" b="1" dirty="0" smtClean="0">
                          <a:latin typeface="Arial"/>
                          <a:cs typeface="Arial"/>
                        </a:rPr>
                        <a:t>DES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r h="790504">
                <a:tc>
                  <a:txBody>
                    <a:bodyPr/>
                    <a:lstStyle/>
                    <a:p>
                      <a:pPr algn="ctr"/>
                      <a:r>
                        <a:rPr lang="en-US" sz="2800" b="1" dirty="0" smtClean="0">
                          <a:latin typeface="Arial"/>
                          <a:cs typeface="Arial"/>
                        </a:rPr>
                        <a:t>LES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r>
              <a:tr h="790504">
                <a:tc>
                  <a:txBody>
                    <a:bodyPr/>
                    <a:lstStyle/>
                    <a:p>
                      <a:pPr algn="ctr"/>
                      <a:r>
                        <a:rPr lang="en-US" sz="2800" b="1" dirty="0" smtClean="0">
                          <a:latin typeface="Arial"/>
                          <a:cs typeface="Arial"/>
                        </a:rPr>
                        <a:t>DNS</a:t>
                      </a:r>
                      <a:endParaRPr lang="en-US" sz="28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r>
            </a:tbl>
          </a:graphicData>
        </a:graphic>
      </p:graphicFrame>
      <p:sp>
        <p:nvSpPr>
          <p:cNvPr id="5" name="TextBox 4"/>
          <p:cNvSpPr txBox="1"/>
          <p:nvPr/>
        </p:nvSpPr>
        <p:spPr>
          <a:xfrm>
            <a:off x="5437017" y="1649801"/>
            <a:ext cx="783167" cy="4817107"/>
          </a:xfrm>
          <a:prstGeom prst="downArrow">
            <a:avLst/>
          </a:prstGeom>
          <a:gradFill flip="none" rotWithShape="1">
            <a:gsLst>
              <a:gs pos="0">
                <a:srgbClr val="FF0000"/>
              </a:gs>
              <a:gs pos="100000">
                <a:srgbClr val="FFFF00"/>
              </a:gs>
            </a:gsLst>
            <a:lin ang="5400000" scaled="0"/>
            <a:tileRect/>
          </a:gradFill>
        </p:spPr>
        <p:txBody>
          <a:bodyPr wrap="square" rtlCol="0">
            <a:spAutoFit/>
          </a:bodyPr>
          <a:lstStyle/>
          <a:p>
            <a:endParaRPr lang="en-US" dirty="0"/>
          </a:p>
        </p:txBody>
      </p:sp>
      <p:sp>
        <p:nvSpPr>
          <p:cNvPr id="7" name="TextBox 6"/>
          <p:cNvSpPr txBox="1"/>
          <p:nvPr/>
        </p:nvSpPr>
        <p:spPr>
          <a:xfrm rot="5400000">
            <a:off x="3927081" y="3873692"/>
            <a:ext cx="4817106" cy="369332"/>
          </a:xfrm>
          <a:prstGeom prst="rect">
            <a:avLst/>
          </a:prstGeom>
          <a:noFill/>
        </p:spPr>
        <p:txBody>
          <a:bodyPr wrap="square" rtlCol="0">
            <a:spAutoFit/>
          </a:bodyPr>
          <a:lstStyle/>
          <a:p>
            <a:pPr algn="ctr"/>
            <a:r>
              <a:rPr lang="en-US" b="1" dirty="0" smtClean="0">
                <a:solidFill>
                  <a:srgbClr val="0000FF"/>
                </a:solidFill>
                <a:latin typeface="Arial"/>
                <a:cs typeface="Arial"/>
              </a:rPr>
              <a:t>Increasing computational costs</a:t>
            </a:r>
            <a:endParaRPr lang="en-US" b="1" dirty="0">
              <a:solidFill>
                <a:srgbClr val="0000FF"/>
              </a:solidFill>
              <a:latin typeface="Arial"/>
              <a:cs typeface="Arial"/>
            </a:endParaRPr>
          </a:p>
        </p:txBody>
      </p:sp>
      <p:sp>
        <p:nvSpPr>
          <p:cNvPr id="14" name="TextBox 13"/>
          <p:cNvSpPr txBox="1"/>
          <p:nvPr/>
        </p:nvSpPr>
        <p:spPr>
          <a:xfrm rot="10800000">
            <a:off x="7308665" y="1649818"/>
            <a:ext cx="783167" cy="4817107"/>
          </a:xfrm>
          <a:prstGeom prst="downArrow">
            <a:avLst/>
          </a:prstGeom>
          <a:gradFill flip="none" rotWithShape="1">
            <a:gsLst>
              <a:gs pos="0">
                <a:srgbClr val="FF0000"/>
              </a:gs>
              <a:gs pos="100000">
                <a:srgbClr val="FFFF00"/>
              </a:gs>
            </a:gsLst>
            <a:lin ang="5400000" scaled="0"/>
            <a:tileRect/>
          </a:gradFill>
        </p:spPr>
        <p:txBody>
          <a:bodyPr wrap="square" rtlCol="0">
            <a:spAutoFit/>
          </a:bodyPr>
          <a:lstStyle/>
          <a:p>
            <a:endParaRPr lang="en-US" dirty="0"/>
          </a:p>
        </p:txBody>
      </p:sp>
      <p:sp>
        <p:nvSpPr>
          <p:cNvPr id="16" name="TextBox 15"/>
          <p:cNvSpPr txBox="1"/>
          <p:nvPr/>
        </p:nvSpPr>
        <p:spPr>
          <a:xfrm rot="5400000">
            <a:off x="5798727" y="3873713"/>
            <a:ext cx="4817109" cy="369332"/>
          </a:xfrm>
          <a:prstGeom prst="rect">
            <a:avLst/>
          </a:prstGeom>
          <a:noFill/>
        </p:spPr>
        <p:txBody>
          <a:bodyPr wrap="square" rtlCol="0">
            <a:spAutoFit/>
          </a:bodyPr>
          <a:lstStyle/>
          <a:p>
            <a:pPr algn="ctr"/>
            <a:r>
              <a:rPr lang="en-US" b="1" dirty="0" smtClean="0">
                <a:solidFill>
                  <a:srgbClr val="0000FF"/>
                </a:solidFill>
                <a:latin typeface="Arial"/>
                <a:cs typeface="Arial"/>
              </a:rPr>
              <a:t>Increasing complexity</a:t>
            </a:r>
            <a:endParaRPr lang="en-US" b="1" dirty="0">
              <a:solidFill>
                <a:srgbClr val="0000FF"/>
              </a:solidFill>
              <a:latin typeface="Arial"/>
              <a:cs typeface="Arial"/>
            </a:endParaRPr>
          </a:p>
        </p:txBody>
      </p:sp>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81844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graphicFrame>
        <p:nvGraphicFramePr>
          <p:cNvPr id="6" name="Table 5"/>
          <p:cNvGraphicFramePr>
            <a:graphicFrameLocks noGrp="1"/>
          </p:cNvGraphicFramePr>
          <p:nvPr>
            <p:extLst>
              <p:ext uri="{D42A27DB-BD31-4B8C-83A1-F6EECF244321}">
                <p14:modId xmlns:p14="http://schemas.microsoft.com/office/powerpoint/2010/main" val="2178945426"/>
              </p:ext>
            </p:extLst>
          </p:nvPr>
        </p:nvGraphicFramePr>
        <p:xfrm>
          <a:off x="46180" y="3165895"/>
          <a:ext cx="9040092" cy="3628911"/>
        </p:xfrm>
        <a:graphic>
          <a:graphicData uri="http://schemas.openxmlformats.org/drawingml/2006/table">
            <a:tbl>
              <a:tblPr firstRow="1" bandRow="1">
                <a:tableStyleId>{2D5ABB26-0587-4C30-8999-92F81FD0307C}</a:tableStyleId>
              </a:tblPr>
              <a:tblGrid>
                <a:gridCol w="3013364"/>
                <a:gridCol w="3013364"/>
                <a:gridCol w="3013364"/>
              </a:tblGrid>
              <a:tr h="652031">
                <a:tc>
                  <a:txBody>
                    <a:bodyPr/>
                    <a:lstStyle/>
                    <a:p>
                      <a:pPr algn="ctr"/>
                      <a:r>
                        <a:rPr lang="en-US" b="1" dirty="0" smtClean="0">
                          <a:latin typeface="Arial"/>
                          <a:cs typeface="Arial"/>
                        </a:rPr>
                        <a:t>RANS/URANS</a:t>
                      </a:r>
                      <a:endParaRPr lang="en-US" b="1"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a:r>
                        <a:rPr lang="en-US" b="1" dirty="0" smtClean="0">
                          <a:latin typeface="Arial"/>
                          <a:cs typeface="Arial"/>
                        </a:rPr>
                        <a:t>DES/LES</a:t>
                      </a:r>
                      <a:endParaRPr lang="en-US" b="1"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a:r>
                        <a:rPr lang="en-US" b="1" dirty="0" smtClean="0">
                          <a:latin typeface="Arial"/>
                          <a:cs typeface="Arial"/>
                        </a:rPr>
                        <a:t>DNS</a:t>
                      </a:r>
                      <a:endParaRPr lang="en-US" b="1"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20000"/>
                        <a:lumOff val="80000"/>
                      </a:schemeClr>
                    </a:solidFill>
                  </a:tcPr>
                </a:tc>
              </a:tr>
              <a:tr h="2951237">
                <a:tc>
                  <a:txBody>
                    <a:bodyPr/>
                    <a:lstStyle/>
                    <a:p>
                      <a:pPr marL="285750" indent="-285750">
                        <a:spcBef>
                          <a:spcPts val="400"/>
                        </a:spcBef>
                        <a:spcAft>
                          <a:spcPts val="400"/>
                        </a:spcAft>
                        <a:buFont typeface="Arial"/>
                        <a:buChar char="•"/>
                      </a:pPr>
                      <a:r>
                        <a:rPr lang="en-US" sz="1200" b="0" dirty="0" smtClean="0">
                          <a:solidFill>
                            <a:srgbClr val="000000"/>
                          </a:solidFill>
                          <a:latin typeface="Arial"/>
                          <a:cs typeface="Arial"/>
                        </a:rPr>
                        <a:t>Solves the time-averaged</a:t>
                      </a:r>
                      <a:r>
                        <a:rPr lang="en-US" sz="1200" b="0" baseline="0" dirty="0" smtClean="0">
                          <a:solidFill>
                            <a:srgbClr val="000000"/>
                          </a:solidFill>
                          <a:latin typeface="Arial"/>
                          <a:cs typeface="Arial"/>
                        </a:rPr>
                        <a:t> NSE.</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All turbulent spatial scales are modeled.</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Many models are available.  One equation models, two equation models, Reynolds stress models, transition models, and so on.</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This is the most widely approach for industrial flows.</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Unsteady RANS (URANS), use the same equations as the RANS but with the transient term retained.</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It can be used in 2D and 3D cases.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spcBef>
                          <a:spcPts val="400"/>
                        </a:spcBef>
                        <a:spcAft>
                          <a:spcPts val="400"/>
                        </a:spcAft>
                        <a:buFont typeface="Arial"/>
                        <a:buChar char="•"/>
                      </a:pPr>
                      <a:r>
                        <a:rPr lang="en-US" sz="1200" b="0" dirty="0" smtClean="0">
                          <a:solidFill>
                            <a:srgbClr val="000000"/>
                          </a:solidFill>
                          <a:latin typeface="Arial"/>
                          <a:cs typeface="Arial"/>
                        </a:rPr>
                        <a:t>Solves</a:t>
                      </a:r>
                      <a:r>
                        <a:rPr lang="en-US" sz="1200" b="0" baseline="0" dirty="0" smtClean="0">
                          <a:solidFill>
                            <a:srgbClr val="000000"/>
                          </a:solidFill>
                          <a:latin typeface="Arial"/>
                          <a:cs typeface="Arial"/>
                        </a:rPr>
                        <a:t> the filtered unsteady NSE.</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SGS scales are modeled, GS are resolved.</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Resolves the temporal scales, hence requires small time-steps.</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For most industrial applications, it is computational expensive. However, thanks to the current advances in parallel and scientific computing it is becoming affordable.</a:t>
                      </a:r>
                    </a:p>
                    <a:p>
                      <a:pPr marL="285750" marR="0" indent="-285750" algn="l" defTabSz="457200" rtl="0" eaLnBrk="1" fontAlgn="auto" latinLnBrk="0" hangingPunct="1">
                        <a:lnSpc>
                          <a:spcPct val="100000"/>
                        </a:lnSpc>
                        <a:spcBef>
                          <a:spcPts val="400"/>
                        </a:spcBef>
                        <a:spcAft>
                          <a:spcPts val="400"/>
                        </a:spcAft>
                        <a:buClrTx/>
                        <a:buSzTx/>
                        <a:buFont typeface="Arial"/>
                        <a:buChar char="•"/>
                        <a:tabLst/>
                        <a:defRPr/>
                      </a:pPr>
                      <a:r>
                        <a:rPr lang="en-US" sz="1200" b="0" baseline="0" dirty="0" smtClean="0">
                          <a:solidFill>
                            <a:srgbClr val="000000"/>
                          </a:solidFill>
                          <a:latin typeface="Arial"/>
                          <a:cs typeface="Arial"/>
                        </a:rPr>
                        <a:t>Many models are available.</a:t>
                      </a:r>
                    </a:p>
                    <a:p>
                      <a:pPr marL="285750" marR="0" indent="-285750" algn="l" defTabSz="457200" rtl="0" eaLnBrk="1" fontAlgn="auto" latinLnBrk="0" hangingPunct="1">
                        <a:lnSpc>
                          <a:spcPct val="100000"/>
                        </a:lnSpc>
                        <a:spcBef>
                          <a:spcPts val="400"/>
                        </a:spcBef>
                        <a:spcAft>
                          <a:spcPts val="400"/>
                        </a:spcAft>
                        <a:buClrTx/>
                        <a:buSzTx/>
                        <a:buFont typeface="Arial"/>
                        <a:buChar char="•"/>
                        <a:tabLst/>
                        <a:defRPr/>
                      </a:pPr>
                      <a:r>
                        <a:rPr lang="en-US" sz="1200" b="0" baseline="0" dirty="0" smtClean="0">
                          <a:solidFill>
                            <a:srgbClr val="000000"/>
                          </a:solidFill>
                          <a:latin typeface="Arial"/>
                          <a:cs typeface="Arial"/>
                        </a:rPr>
                        <a:t>It is intrinsically 3D and asymmetric.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spcBef>
                          <a:spcPts val="400"/>
                        </a:spcBef>
                        <a:spcAft>
                          <a:spcPts val="400"/>
                        </a:spcAft>
                        <a:buFont typeface="Arial"/>
                        <a:buChar char="•"/>
                      </a:pPr>
                      <a:r>
                        <a:rPr lang="en-US" sz="1200" b="0" dirty="0" smtClean="0">
                          <a:solidFill>
                            <a:srgbClr val="000000"/>
                          </a:solidFill>
                          <a:latin typeface="Arial"/>
                          <a:cs typeface="Arial"/>
                        </a:rPr>
                        <a:t>Solves the unsteady</a:t>
                      </a:r>
                      <a:r>
                        <a:rPr lang="en-US" sz="1200" b="0" baseline="0" dirty="0" smtClean="0">
                          <a:solidFill>
                            <a:srgbClr val="000000"/>
                          </a:solidFill>
                          <a:latin typeface="Arial"/>
                          <a:cs typeface="Arial"/>
                        </a:rPr>
                        <a:t> laminar NSE.</a:t>
                      </a:r>
                      <a:endParaRPr lang="en-US" sz="1200" b="0" dirty="0" smtClean="0">
                        <a:solidFill>
                          <a:srgbClr val="000000"/>
                        </a:solidFill>
                        <a:latin typeface="Arial"/>
                        <a:cs typeface="Arial"/>
                      </a:endParaRPr>
                    </a:p>
                    <a:p>
                      <a:pPr marL="285750" indent="-285750">
                        <a:spcBef>
                          <a:spcPts val="400"/>
                        </a:spcBef>
                        <a:spcAft>
                          <a:spcPts val="400"/>
                        </a:spcAft>
                        <a:buFont typeface="Arial"/>
                        <a:buChar char="•"/>
                      </a:pPr>
                      <a:r>
                        <a:rPr lang="en-US" sz="1200" b="0" dirty="0" smtClean="0">
                          <a:solidFill>
                            <a:srgbClr val="000000"/>
                          </a:solidFill>
                          <a:latin typeface="Arial"/>
                          <a:cs typeface="Arial"/>
                        </a:rPr>
                        <a:t>Solves all spatial and temporal scales;</a:t>
                      </a:r>
                      <a:r>
                        <a:rPr lang="en-US" sz="1200" b="0" baseline="0" dirty="0" smtClean="0">
                          <a:solidFill>
                            <a:srgbClr val="000000"/>
                          </a:solidFill>
                          <a:latin typeface="Arial"/>
                          <a:cs typeface="Arial"/>
                        </a:rPr>
                        <a:t> hence, requires extremely fine meshes and small time-steps.</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No modeling is required.</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It is extremely computational expensive.</a:t>
                      </a:r>
                    </a:p>
                    <a:p>
                      <a:pPr marL="285750" indent="-285750">
                        <a:spcBef>
                          <a:spcPts val="400"/>
                        </a:spcBef>
                        <a:spcAft>
                          <a:spcPts val="400"/>
                        </a:spcAft>
                        <a:buFont typeface="Arial"/>
                        <a:buChar char="•"/>
                      </a:pPr>
                      <a:r>
                        <a:rPr lang="en-US" sz="1200" b="0" baseline="0" dirty="0" smtClean="0">
                          <a:solidFill>
                            <a:srgbClr val="000000"/>
                          </a:solidFill>
                          <a:latin typeface="Arial"/>
                          <a:cs typeface="Arial"/>
                        </a:rPr>
                        <a:t>Not practical for industrial flows.</a:t>
                      </a:r>
                    </a:p>
                    <a:p>
                      <a:pPr marL="285750" marR="0" indent="-285750" algn="l" defTabSz="457200" rtl="0" eaLnBrk="1" fontAlgn="auto" latinLnBrk="0" hangingPunct="1">
                        <a:lnSpc>
                          <a:spcPct val="100000"/>
                        </a:lnSpc>
                        <a:spcBef>
                          <a:spcPts val="400"/>
                        </a:spcBef>
                        <a:spcAft>
                          <a:spcPts val="400"/>
                        </a:spcAft>
                        <a:buClrTx/>
                        <a:buSzTx/>
                        <a:buFont typeface="Arial"/>
                        <a:buChar char="•"/>
                        <a:tabLst/>
                        <a:defRPr/>
                      </a:pPr>
                      <a:r>
                        <a:rPr lang="en-US" sz="1200" b="0" baseline="0" dirty="0" smtClean="0">
                          <a:solidFill>
                            <a:srgbClr val="000000"/>
                          </a:solidFill>
                          <a:latin typeface="Arial"/>
                          <a:cs typeface="Arial"/>
                        </a:rPr>
                        <a:t>It is intrinsically 3D and asymmetric.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2" name="TextBox 11"/>
          <p:cNvSpPr txBox="1"/>
          <p:nvPr/>
        </p:nvSpPr>
        <p:spPr>
          <a:xfrm>
            <a:off x="0" y="592127"/>
            <a:ext cx="9144000" cy="461665"/>
          </a:xfrm>
          <a:prstGeom prst="rect">
            <a:avLst/>
          </a:prstGeom>
          <a:noFill/>
        </p:spPr>
        <p:txBody>
          <a:bodyPr wrap="square" rtlCol="0">
            <a:spAutoFit/>
          </a:bodyPr>
          <a:lstStyle/>
          <a:p>
            <a:pPr algn="ctr"/>
            <a:r>
              <a:rPr lang="en-US" sz="2400" dirty="0" smtClean="0">
                <a:latin typeface="Arial"/>
                <a:cs typeface="Arial"/>
              </a:rPr>
              <a:t>Overview of turbulence modeling approaches</a:t>
            </a:r>
            <a:endParaRPr lang="en-US" sz="2400" dirty="0">
              <a:latin typeface="Arial"/>
              <a:cs typeface="Arial"/>
            </a:endParaRPr>
          </a:p>
        </p:txBody>
      </p:sp>
      <p:pic>
        <p:nvPicPr>
          <p:cNvPr id="2" name="Picture 1"/>
          <p:cNvPicPr>
            <a:picLocks noChangeAspect="1"/>
          </p:cNvPicPr>
          <p:nvPr/>
        </p:nvPicPr>
        <p:blipFill>
          <a:blip r:embed="rId3"/>
          <a:stretch>
            <a:fillRect/>
          </a:stretch>
        </p:blipFill>
        <p:spPr>
          <a:xfrm>
            <a:off x="4669719" y="1234930"/>
            <a:ext cx="4416552" cy="1184148"/>
          </a:xfrm>
          <a:prstGeom prst="rect">
            <a:avLst/>
          </a:prstGeom>
        </p:spPr>
      </p:pic>
      <p:pic>
        <p:nvPicPr>
          <p:cNvPr id="3" name="Picture 2"/>
          <p:cNvPicPr>
            <a:picLocks noChangeAspect="1"/>
          </p:cNvPicPr>
          <p:nvPr/>
        </p:nvPicPr>
        <p:blipFill>
          <a:blip r:embed="rId4"/>
          <a:stretch>
            <a:fillRect/>
          </a:stretch>
        </p:blipFill>
        <p:spPr>
          <a:xfrm>
            <a:off x="59434" y="1234930"/>
            <a:ext cx="4408551" cy="1184148"/>
          </a:xfrm>
          <a:prstGeom prst="rect">
            <a:avLst/>
          </a:prstGeom>
        </p:spPr>
      </p:pic>
      <p:sp>
        <p:nvSpPr>
          <p:cNvPr id="5" name="Rectangle 4"/>
          <p:cNvSpPr/>
          <p:nvPr/>
        </p:nvSpPr>
        <p:spPr>
          <a:xfrm>
            <a:off x="4676546" y="2565727"/>
            <a:ext cx="4409725" cy="369332"/>
          </a:xfrm>
          <a:prstGeom prst="rect">
            <a:avLst/>
          </a:prstGeom>
        </p:spPr>
        <p:txBody>
          <a:bodyPr wrap="square">
            <a:spAutoFit/>
          </a:bodyPr>
          <a:lstStyle/>
          <a:p>
            <a:pPr algn="ctr"/>
            <a:r>
              <a:rPr lang="en-US" b="1" dirty="0" smtClean="0">
                <a:latin typeface="Arial"/>
                <a:cs typeface="Arial"/>
              </a:rPr>
              <a:t>LES</a:t>
            </a:r>
            <a:endParaRPr lang="en-US" b="1" dirty="0">
              <a:solidFill>
                <a:srgbClr val="000000"/>
              </a:solidFill>
              <a:latin typeface="Arial"/>
              <a:cs typeface="Arial"/>
            </a:endParaRPr>
          </a:p>
        </p:txBody>
      </p:sp>
      <p:sp>
        <p:nvSpPr>
          <p:cNvPr id="9" name="Rectangle 8"/>
          <p:cNvSpPr/>
          <p:nvPr/>
        </p:nvSpPr>
        <p:spPr>
          <a:xfrm>
            <a:off x="59434" y="2565727"/>
            <a:ext cx="4409725" cy="369332"/>
          </a:xfrm>
          <a:prstGeom prst="rect">
            <a:avLst/>
          </a:prstGeom>
        </p:spPr>
        <p:txBody>
          <a:bodyPr wrap="square">
            <a:spAutoFit/>
          </a:bodyPr>
          <a:lstStyle/>
          <a:p>
            <a:pPr algn="ctr"/>
            <a:r>
              <a:rPr lang="en-US" b="1" dirty="0" smtClean="0">
                <a:latin typeface="Arial"/>
                <a:cs typeface="Arial"/>
              </a:rPr>
              <a:t>RANS</a:t>
            </a:r>
            <a:endParaRPr lang="en-US" b="1" dirty="0">
              <a:solidFill>
                <a:srgbClr val="000000"/>
              </a:solidFill>
              <a:latin typeface="Arial"/>
              <a:cs typeface="Arial"/>
            </a:endParaRPr>
          </a:p>
        </p:txBody>
      </p:sp>
    </p:spTree>
    <p:extLst>
      <p:ext uri="{BB962C8B-B14F-4D97-AF65-F5344CB8AC3E}">
        <p14:creationId xmlns:p14="http://schemas.microsoft.com/office/powerpoint/2010/main" val="274027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555541"/>
            <a:ext cx="9144000" cy="830997"/>
          </a:xfrm>
          <a:prstGeom prst="rect">
            <a:avLst/>
          </a:prstGeom>
          <a:noFill/>
        </p:spPr>
        <p:txBody>
          <a:bodyPr wrap="square" rtlCol="0">
            <a:spAutoFit/>
          </a:bodyPr>
          <a:lstStyle/>
          <a:p>
            <a:pPr algn="ctr"/>
            <a:r>
              <a:rPr lang="en-US" sz="2400" dirty="0" smtClean="0">
                <a:latin typeface="Arial"/>
                <a:cs typeface="Arial"/>
              </a:rPr>
              <a:t>Short description of some of the turbulence models             available in commercial CFD codes</a:t>
            </a:r>
            <a:endParaRPr lang="en-US" sz="2400" dirty="0">
              <a:latin typeface="Arial"/>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543407641"/>
              </p:ext>
            </p:extLst>
          </p:nvPr>
        </p:nvGraphicFramePr>
        <p:xfrm>
          <a:off x="108654" y="1613140"/>
          <a:ext cx="8926691" cy="5107475"/>
        </p:xfrm>
        <a:graphic>
          <a:graphicData uri="http://schemas.openxmlformats.org/drawingml/2006/table">
            <a:tbl>
              <a:tblPr firstRow="1" bandRow="1">
                <a:tableStyleId>{5C22544A-7EE6-4342-B048-85BDC9FD1C3A}</a:tableStyleId>
              </a:tblPr>
              <a:tblGrid>
                <a:gridCol w="2280993"/>
                <a:gridCol w="6645698"/>
              </a:tblGrid>
              <a:tr h="733245">
                <a:tc>
                  <a:txBody>
                    <a:bodyPr/>
                    <a:lstStyle/>
                    <a:p>
                      <a:pPr algn="ctr"/>
                      <a:r>
                        <a:rPr lang="sv-SE" sz="1800" b="1" i="0" u="none" strike="noStrike" kern="1200" baseline="0" dirty="0" err="1" smtClean="0">
                          <a:solidFill>
                            <a:srgbClr val="000000"/>
                          </a:solidFill>
                          <a:latin typeface="Arial"/>
                          <a:ea typeface="+mn-ea"/>
                          <a:cs typeface="Arial"/>
                        </a:rPr>
                        <a:t>Model</a:t>
                      </a:r>
                      <a:endParaRPr lang="sv-SE" sz="1800" b="1" i="0" u="none" strike="noStrike" kern="1200" baseline="0" dirty="0" smtClean="0">
                        <a:solidFill>
                          <a:srgbClr val="000000"/>
                        </a:solidFill>
                        <a:latin typeface="Arial"/>
                        <a:ea typeface="+mn-ea"/>
                        <a:cs typeface="Arial"/>
                      </a:endParaRPr>
                    </a:p>
                  </a:txBody>
                  <a:tcPr anchor="ctr">
                    <a:solidFill>
                      <a:schemeClr val="tx2">
                        <a:lumMod val="40000"/>
                        <a:lumOff val="60000"/>
                      </a:schemeClr>
                    </a:solidFill>
                  </a:tcPr>
                </a:tc>
                <a:tc>
                  <a:txBody>
                    <a:bodyPr/>
                    <a:lstStyle/>
                    <a:p>
                      <a:pPr algn="ctr"/>
                      <a:r>
                        <a:rPr lang="en-US" sz="1800" b="1" i="0" u="none" strike="noStrike" kern="1200" baseline="0" dirty="0" smtClean="0">
                          <a:solidFill>
                            <a:srgbClr val="000000"/>
                          </a:solidFill>
                          <a:latin typeface="Arial"/>
                          <a:ea typeface="+mn-ea"/>
                          <a:cs typeface="Arial"/>
                        </a:rPr>
                        <a:t>Short description</a:t>
                      </a:r>
                    </a:p>
                  </a:txBody>
                  <a:tcPr anchor="ctr">
                    <a:solidFill>
                      <a:schemeClr val="tx2">
                        <a:lumMod val="40000"/>
                        <a:lumOff val="60000"/>
                      </a:schemeClr>
                    </a:solidFill>
                  </a:tcPr>
                </a:tc>
              </a:tr>
              <a:tr h="874846">
                <a:tc>
                  <a:txBody>
                    <a:bodyPr/>
                    <a:lstStyle/>
                    <a:p>
                      <a:r>
                        <a:rPr lang="sv-SE" sz="1600" b="1" i="0" u="none" strike="noStrike" kern="1200" baseline="0" dirty="0" err="1" smtClean="0">
                          <a:solidFill>
                            <a:schemeClr val="tx1"/>
                          </a:solidFill>
                          <a:latin typeface="Arial"/>
                          <a:ea typeface="+mn-ea"/>
                          <a:cs typeface="Arial"/>
                        </a:rPr>
                        <a:t>Spalart</a:t>
                      </a:r>
                      <a:r>
                        <a:rPr lang="sv-SE" sz="1600" b="1" i="0" u="none" strike="noStrike" kern="1200" baseline="0" dirty="0" smtClean="0">
                          <a:solidFill>
                            <a:schemeClr val="tx1"/>
                          </a:solidFill>
                          <a:latin typeface="Arial"/>
                          <a:ea typeface="+mn-ea"/>
                          <a:cs typeface="Arial"/>
                        </a:rPr>
                        <a:t>-Allmaras</a:t>
                      </a:r>
                      <a:endParaRPr lang="sv-SE" sz="1600" b="0" i="0" u="none" strike="noStrike" kern="1200" baseline="0" dirty="0" smtClean="0">
                        <a:solidFill>
                          <a:schemeClr val="tx1"/>
                        </a:solidFill>
                        <a:latin typeface="Arial"/>
                        <a:ea typeface="+mn-ea"/>
                        <a:cs typeface="Arial"/>
                      </a:endParaRPr>
                    </a:p>
                  </a:txBody>
                  <a:tcPr anchor="ctr"/>
                </a:tc>
                <a:tc>
                  <a:txBody>
                    <a:bodyPr/>
                    <a:lstStyle/>
                    <a:p>
                      <a:r>
                        <a:rPr lang="en-US" sz="1200" b="0" i="0" u="none" strike="noStrike" kern="1200" baseline="0" dirty="0" smtClean="0">
                          <a:solidFill>
                            <a:schemeClr val="tx1"/>
                          </a:solidFill>
                          <a:latin typeface="Arial"/>
                          <a:ea typeface="+mn-ea"/>
                          <a:cs typeface="Arial"/>
                        </a:rPr>
                        <a:t>Suitable for external aerodynamics, </a:t>
                      </a:r>
                      <a:r>
                        <a:rPr lang="en-US" sz="1200" b="0" i="0" u="none" strike="noStrike" kern="1200" baseline="0" dirty="0" err="1" smtClean="0">
                          <a:solidFill>
                            <a:schemeClr val="tx1"/>
                          </a:solidFill>
                          <a:latin typeface="Arial"/>
                          <a:ea typeface="+mn-ea"/>
                          <a:cs typeface="Arial"/>
                        </a:rPr>
                        <a:t>tubomachinery</a:t>
                      </a:r>
                      <a:r>
                        <a:rPr lang="en-US" sz="1200" b="0" i="0" u="none" strike="noStrike" kern="1200" baseline="0" dirty="0" smtClean="0">
                          <a:solidFill>
                            <a:schemeClr val="tx1"/>
                          </a:solidFill>
                          <a:latin typeface="Arial"/>
                          <a:ea typeface="+mn-ea"/>
                          <a:cs typeface="Arial"/>
                        </a:rPr>
                        <a:t> and high speed flows. Good for mildly complex external/internal flows and boundary layer flows under pressure gradient. Performs poorly for free shear flows and flows with strong separation. 	</a:t>
                      </a:r>
                    </a:p>
                  </a:txBody>
                  <a:tcPr anchor="ctr"/>
                </a:tc>
              </a:tr>
              <a:tr h="874846">
                <a:tc>
                  <a:txBody>
                    <a:bodyPr/>
                    <a:lstStyle/>
                    <a:p>
                      <a:r>
                        <a:rPr lang="it-IT" sz="1600" b="1" i="0" u="none" strike="noStrike" kern="1200" baseline="0" dirty="0" smtClean="0">
                          <a:solidFill>
                            <a:schemeClr val="dk1"/>
                          </a:solidFill>
                          <a:latin typeface="Arial"/>
                          <a:ea typeface="+mn-ea"/>
                          <a:cs typeface="Arial"/>
                        </a:rPr>
                        <a:t>Standard </a:t>
                      </a:r>
                      <a:r>
                        <a:rPr lang="el-GR" sz="1600" b="1" i="0" u="none" strike="noStrike" kern="1200" baseline="0" dirty="0" smtClean="0">
                          <a:solidFill>
                            <a:schemeClr val="dk1"/>
                          </a:solidFill>
                          <a:latin typeface="Arial"/>
                          <a:ea typeface="+mn-ea"/>
                          <a:cs typeface="Arial"/>
                        </a:rPr>
                        <a:t>k–</a:t>
                      </a:r>
                      <a:r>
                        <a:rPr lang="it-IT" sz="1600" b="1" i="0" u="none" strike="noStrike" kern="1200" baseline="0" dirty="0" smtClean="0">
                          <a:solidFill>
                            <a:schemeClr val="dk1"/>
                          </a:solidFill>
                          <a:latin typeface="Arial"/>
                          <a:ea typeface="+mn-ea"/>
                          <a:cs typeface="Arial"/>
                        </a:rPr>
                        <a:t>epsilon</a:t>
                      </a:r>
                      <a:endParaRPr lang="el-GR" sz="1600" b="0" i="0" u="none" strike="noStrike" kern="1200" baseline="0" dirty="0" smtClean="0">
                        <a:solidFill>
                          <a:schemeClr val="dk1"/>
                        </a:solidFill>
                        <a:latin typeface="Arial"/>
                        <a:ea typeface="+mn-ea"/>
                        <a:cs typeface="Arial"/>
                      </a:endParaRPr>
                    </a:p>
                  </a:txBody>
                  <a:tcPr anchor="ctr"/>
                </a:tc>
                <a:tc>
                  <a:txBody>
                    <a:bodyPr/>
                    <a:lstStyle/>
                    <a:p>
                      <a:r>
                        <a:rPr lang="en-US" sz="1200" b="0" i="0" u="none" strike="noStrike" kern="1200" baseline="0" dirty="0" smtClean="0">
                          <a:solidFill>
                            <a:schemeClr val="dk1"/>
                          </a:solidFill>
                          <a:latin typeface="Arial"/>
                          <a:ea typeface="+mn-ea"/>
                          <a:cs typeface="Arial"/>
                        </a:rPr>
                        <a:t>Robust. Widely used despite the known limitations of the model. Performs poorly for complex flows involving severe pressure gradient, separation, strong streamline curvature. Suitable for initial iterations, initial screening of alternative designs, and parametric studies. 	</a:t>
                      </a:r>
                    </a:p>
                  </a:txBody>
                  <a:tcPr anchor="ctr"/>
                </a:tc>
              </a:tr>
              <a:tr h="874846">
                <a:tc>
                  <a:txBody>
                    <a:bodyPr/>
                    <a:lstStyle/>
                    <a:p>
                      <a:r>
                        <a:rPr lang="nb-NO" sz="1600" b="1" i="0" u="none" strike="noStrike" kern="1200" baseline="0" dirty="0" err="1" smtClean="0">
                          <a:solidFill>
                            <a:srgbClr val="0000FF"/>
                          </a:solidFill>
                          <a:latin typeface="Arial"/>
                          <a:ea typeface="+mn-ea"/>
                          <a:cs typeface="Arial"/>
                        </a:rPr>
                        <a:t>Realizable</a:t>
                      </a:r>
                      <a:r>
                        <a:rPr lang="nb-NO" sz="1600" b="1" i="0" u="none" strike="noStrike" kern="1200" baseline="0" dirty="0" smtClean="0">
                          <a:solidFill>
                            <a:srgbClr val="0000FF"/>
                          </a:solidFill>
                          <a:latin typeface="Arial"/>
                          <a:ea typeface="+mn-ea"/>
                          <a:cs typeface="Arial"/>
                        </a:rPr>
                        <a:t> k–epsilon</a:t>
                      </a:r>
                      <a:endParaRPr lang="nb-NO" sz="1600" b="0" i="0" u="none" strike="noStrike" kern="1200" baseline="0" dirty="0" smtClean="0">
                        <a:solidFill>
                          <a:srgbClr val="0000FF"/>
                        </a:solidFill>
                        <a:latin typeface="Arial"/>
                        <a:ea typeface="+mn-ea"/>
                        <a:cs typeface="Arial"/>
                      </a:endParaRPr>
                    </a:p>
                  </a:txBody>
                  <a:tcPr anchor="ctr"/>
                </a:tc>
                <a:tc>
                  <a:txBody>
                    <a:bodyPr/>
                    <a:lstStyle/>
                    <a:p>
                      <a:r>
                        <a:rPr lang="en-US" sz="1200" b="0" i="0" u="none" strike="noStrike" kern="1200" baseline="0" dirty="0" smtClean="0">
                          <a:solidFill>
                            <a:schemeClr val="dk1"/>
                          </a:solidFill>
                          <a:latin typeface="Arial"/>
                          <a:ea typeface="+mn-ea"/>
                          <a:cs typeface="Arial"/>
                        </a:rPr>
                        <a:t>Suitable for complex shear flows involving rapid strain, moderate swirl, vortices, and locally transitional flows (e.g. boundary layer separation, massive separation, and vortex shedding behind bluff bodies, stall in wide-angle diffusers, room ventilation).  It overcome the limitations of the standard k-epsilon model.</a:t>
                      </a:r>
                    </a:p>
                  </a:txBody>
                  <a:tcPr anchor="ctr"/>
                </a:tc>
              </a:tr>
              <a:tr h="874846">
                <a:tc>
                  <a:txBody>
                    <a:bodyPr/>
                    <a:lstStyle/>
                    <a:p>
                      <a:r>
                        <a:rPr lang="it-IT" sz="1600" b="1" i="0" u="none" strike="noStrike" kern="1200" baseline="0" dirty="0" smtClean="0">
                          <a:solidFill>
                            <a:schemeClr val="dk1"/>
                          </a:solidFill>
                          <a:latin typeface="Arial"/>
                          <a:ea typeface="+mn-ea"/>
                          <a:cs typeface="Arial"/>
                        </a:rPr>
                        <a:t>Standard </a:t>
                      </a:r>
                      <a:r>
                        <a:rPr lang="el-GR" sz="1600" b="1" i="0" u="none" strike="noStrike" kern="1200" baseline="0" dirty="0" smtClean="0">
                          <a:solidFill>
                            <a:schemeClr val="dk1"/>
                          </a:solidFill>
                          <a:latin typeface="Arial"/>
                          <a:ea typeface="+mn-ea"/>
                          <a:cs typeface="Arial"/>
                        </a:rPr>
                        <a:t>k–</a:t>
                      </a:r>
                      <a:r>
                        <a:rPr lang="it-IT" sz="1600" b="1" i="0" u="none" strike="noStrike" kern="1200" baseline="0" dirty="0" smtClean="0">
                          <a:solidFill>
                            <a:schemeClr val="dk1"/>
                          </a:solidFill>
                          <a:latin typeface="Arial"/>
                          <a:ea typeface="+mn-ea"/>
                          <a:cs typeface="Arial"/>
                        </a:rPr>
                        <a:t>omega</a:t>
                      </a:r>
                      <a:endParaRPr lang="el-GR" sz="1600" b="0" i="0" u="none" strike="noStrike" kern="1200" baseline="0" dirty="0" smtClean="0">
                        <a:solidFill>
                          <a:schemeClr val="dk1"/>
                        </a:solidFill>
                        <a:latin typeface="Arial"/>
                        <a:ea typeface="+mn-ea"/>
                        <a:cs typeface="Arial"/>
                      </a:endParaRPr>
                    </a:p>
                  </a:txBody>
                  <a:tcPr anchor="ctr"/>
                </a:tc>
                <a:tc>
                  <a:txBody>
                    <a:bodyPr/>
                    <a:lstStyle/>
                    <a:p>
                      <a:r>
                        <a:rPr lang="en-US" sz="1200" b="0" i="0" u="none" strike="noStrike" kern="1200" baseline="0" dirty="0" smtClean="0">
                          <a:solidFill>
                            <a:schemeClr val="dk1"/>
                          </a:solidFill>
                          <a:latin typeface="Arial"/>
                          <a:ea typeface="+mn-ea"/>
                          <a:cs typeface="Arial"/>
                        </a:rPr>
                        <a:t>Superior performance for wall-bounded boundary layer, free shear, and low Reynolds number flows compared to models from the k-epsilon family. Suitable for complex boundary layer flows under adverse pressure gradient and separation (external aerodynamics and </a:t>
                      </a:r>
                      <a:r>
                        <a:rPr lang="en-US" sz="1200" b="0" i="0" u="none" strike="noStrike" kern="1200" baseline="0" dirty="0" err="1" smtClean="0">
                          <a:solidFill>
                            <a:schemeClr val="dk1"/>
                          </a:solidFill>
                          <a:latin typeface="Arial"/>
                          <a:ea typeface="+mn-ea"/>
                          <a:cs typeface="Arial"/>
                        </a:rPr>
                        <a:t>turbomachinery</a:t>
                      </a:r>
                      <a:r>
                        <a:rPr lang="en-US" sz="1200" b="0" i="0" u="none" strike="noStrike" kern="1200" baseline="0" dirty="0" smtClean="0">
                          <a:solidFill>
                            <a:schemeClr val="dk1"/>
                          </a:solidFill>
                          <a:latin typeface="Arial"/>
                          <a:ea typeface="+mn-ea"/>
                          <a:cs typeface="Arial"/>
                        </a:rPr>
                        <a:t>). </a:t>
                      </a:r>
                    </a:p>
                  </a:txBody>
                  <a:tcPr anchor="ctr"/>
                </a:tc>
              </a:tr>
              <a:tr h="874846">
                <a:tc>
                  <a:txBody>
                    <a:bodyPr/>
                    <a:lstStyle/>
                    <a:p>
                      <a:r>
                        <a:rPr lang="el-GR" sz="1600" b="1" i="0" u="none" strike="noStrike" kern="1200" baseline="0" dirty="0" smtClean="0">
                          <a:solidFill>
                            <a:srgbClr val="0000FF"/>
                          </a:solidFill>
                          <a:latin typeface="Arial"/>
                          <a:ea typeface="+mn-ea"/>
                          <a:cs typeface="Arial"/>
                        </a:rPr>
                        <a:t>SST k–</a:t>
                      </a:r>
                      <a:r>
                        <a:rPr lang="it-IT" sz="1600" b="1" i="0" u="none" strike="noStrike" kern="1200" baseline="0" dirty="0" smtClean="0">
                          <a:solidFill>
                            <a:srgbClr val="0000FF"/>
                          </a:solidFill>
                          <a:latin typeface="Arial"/>
                          <a:ea typeface="+mn-ea"/>
                          <a:cs typeface="Arial"/>
                        </a:rPr>
                        <a:t>omega</a:t>
                      </a:r>
                      <a:endParaRPr lang="el-GR" sz="1600" b="0" i="0" u="none" strike="noStrike" kern="1200" baseline="0" dirty="0" smtClean="0">
                        <a:solidFill>
                          <a:srgbClr val="0000FF"/>
                        </a:solidFill>
                        <a:latin typeface="Arial"/>
                        <a:ea typeface="+mn-ea"/>
                        <a:cs typeface="Arial"/>
                      </a:endParaRPr>
                    </a:p>
                  </a:txBody>
                  <a:tcPr anchor="ctr"/>
                </a:tc>
                <a:tc>
                  <a:txBody>
                    <a:bodyPr/>
                    <a:lstStyle/>
                    <a:p>
                      <a:r>
                        <a:rPr lang="en-US" sz="1200" b="0" i="0" u="none" strike="noStrike" kern="1200" baseline="0" dirty="0" smtClean="0">
                          <a:solidFill>
                            <a:schemeClr val="dk1"/>
                          </a:solidFill>
                          <a:latin typeface="Arial"/>
                          <a:ea typeface="+mn-ea"/>
                          <a:cs typeface="Arial"/>
                        </a:rPr>
                        <a:t>Offers similar benefits as standard k–omega. Not overly sensitive to inlet boundary conditions like the standard k–omega. Provides more accurate prediction of flow separation than other RANS models. 	</a:t>
                      </a:r>
                    </a:p>
                  </a:txBody>
                  <a:tcPr anchor="ctr"/>
                </a:tc>
              </a:tr>
            </a:tbl>
          </a:graphicData>
        </a:graphic>
      </p:graphicFrame>
      <p:sp>
        <p:nvSpPr>
          <p:cNvPr id="6" name="TextBox 5"/>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53911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822960"/>
            <a:ext cx="9144000" cy="3493264"/>
          </a:xfrm>
          <a:prstGeom prst="rect">
            <a:avLst/>
          </a:prstGeom>
          <a:noFill/>
        </p:spPr>
        <p:txBody>
          <a:bodyPr wrap="square" rtlCol="0">
            <a:spAutoFit/>
          </a:bodyPr>
          <a:lstStyle/>
          <a:p>
            <a:pPr algn="ctr"/>
            <a:r>
              <a:rPr lang="en-US" sz="2400" dirty="0">
                <a:latin typeface="Arial"/>
                <a:cs typeface="Arial"/>
              </a:rPr>
              <a:t>Turbulence models available in </a:t>
            </a:r>
            <a:r>
              <a:rPr lang="en-US" sz="2400" dirty="0" smtClean="0">
                <a:latin typeface="Arial"/>
                <a:cs typeface="Arial"/>
              </a:rPr>
              <a:t>commercial CFD software </a:t>
            </a:r>
            <a:endParaRPr lang="en-US" sz="2400" dirty="0">
              <a:latin typeface="Arial"/>
              <a:cs typeface="Arial"/>
            </a:endParaRPr>
          </a:p>
          <a:p>
            <a:pPr algn="ctr"/>
            <a:endParaRPr lang="en-US" dirty="0" smtClean="0">
              <a:latin typeface="Arial"/>
              <a:cs typeface="Arial"/>
            </a:endParaRPr>
          </a:p>
          <a:p>
            <a:pPr marL="285750" indent="-285750">
              <a:spcBef>
                <a:spcPts val="600"/>
              </a:spcBef>
              <a:spcAft>
                <a:spcPts val="600"/>
              </a:spcAft>
              <a:buFont typeface="Arial"/>
              <a:buChar char="•"/>
            </a:pPr>
            <a:r>
              <a:rPr lang="en-US" dirty="0">
                <a:latin typeface="Arial"/>
                <a:cs typeface="Arial"/>
              </a:rPr>
              <a:t>If you have absolutely no idea of what model to use, I highly recommend you             the                   family models or the realizable</a:t>
            </a:r>
          </a:p>
          <a:p>
            <a:pPr marL="285750" indent="-285750">
              <a:spcBef>
                <a:spcPts val="600"/>
              </a:spcBef>
              <a:spcAft>
                <a:spcPts val="600"/>
              </a:spcAft>
              <a:buFont typeface="Arial"/>
              <a:buChar char="•"/>
            </a:pPr>
            <a:r>
              <a:rPr lang="en-US" dirty="0">
                <a:latin typeface="Arial"/>
                <a:cs typeface="Arial"/>
              </a:rPr>
              <a:t>Remember, when a turbulent flow enters a domain, turbulent boundary conditions  and initial conditions must be specified. </a:t>
            </a:r>
          </a:p>
          <a:p>
            <a:pPr marL="285750" indent="-285750">
              <a:spcBef>
                <a:spcPts val="600"/>
              </a:spcBef>
              <a:spcAft>
                <a:spcPts val="600"/>
              </a:spcAft>
              <a:buFont typeface="Arial"/>
              <a:buChar char="•"/>
            </a:pPr>
            <a:r>
              <a:rPr lang="en-US" dirty="0">
                <a:latin typeface="Arial"/>
                <a:cs typeface="Arial"/>
              </a:rPr>
              <a:t>Also, if you are dealing with wall bounded turbulence you will need to choose the near-wall treatment.  You can choose to solve the viscous sub-layer or use wall functions.</a:t>
            </a:r>
          </a:p>
          <a:p>
            <a:pPr marL="285750" indent="-285750">
              <a:spcBef>
                <a:spcPts val="600"/>
              </a:spcBef>
              <a:spcAft>
                <a:spcPts val="600"/>
              </a:spcAft>
              <a:buFont typeface="Arial"/>
              <a:buChar char="•"/>
            </a:pPr>
            <a:r>
              <a:rPr lang="en-US" dirty="0">
                <a:latin typeface="Arial"/>
                <a:cs typeface="Arial"/>
              </a:rPr>
              <a:t>You will need to give the appropriate boundary conditions to the near-wall treatment</a:t>
            </a:r>
            <a:r>
              <a:rPr lang="en-US" dirty="0" smtClean="0">
                <a:latin typeface="Arial"/>
                <a:cs typeface="Arial"/>
              </a:rPr>
              <a:t>.</a:t>
            </a:r>
            <a:endParaRPr lang="en-US" dirty="0">
              <a:latin typeface="Arial"/>
              <a:cs typeface="Arial"/>
            </a:endParaRPr>
          </a:p>
        </p:txBody>
      </p:sp>
      <p:sp>
        <p:nvSpPr>
          <p:cNvPr id="9" name="TextBox 8"/>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5" name="Picture 4"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56" y="1922108"/>
            <a:ext cx="755650" cy="15113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736" y="1922108"/>
            <a:ext cx="684530" cy="151130"/>
          </a:xfrm>
          <a:prstGeom prst="rect">
            <a:avLst/>
          </a:prstGeom>
        </p:spPr>
      </p:pic>
    </p:spTree>
    <p:extLst>
      <p:ext uri="{BB962C8B-B14F-4D97-AF65-F5344CB8AC3E}">
        <p14:creationId xmlns:p14="http://schemas.microsoft.com/office/powerpoint/2010/main" val="309424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25000"/>
          </a:blip>
          <a:stretch>
            <a:fillRect/>
          </a:stretch>
        </p:blipFill>
        <p:spPr>
          <a:xfrm>
            <a:off x="1951182" y="803042"/>
            <a:ext cx="5599698" cy="6054958"/>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19" name="TextBox 18"/>
          <p:cNvSpPr txBox="1"/>
          <p:nvPr/>
        </p:nvSpPr>
        <p:spPr>
          <a:xfrm>
            <a:off x="0" y="3155054"/>
            <a:ext cx="9144000" cy="646331"/>
          </a:xfrm>
          <a:prstGeom prst="rect">
            <a:avLst/>
          </a:prstGeom>
          <a:noFill/>
        </p:spPr>
        <p:txBody>
          <a:bodyPr wrap="square" rtlCol="0">
            <a:spAutoFit/>
          </a:bodyPr>
          <a:lstStyle/>
          <a:p>
            <a:pPr algn="ctr"/>
            <a:r>
              <a:rPr lang="en-US" sz="3600" b="1" dirty="0">
                <a:latin typeface="Arial"/>
                <a:cs typeface="Arial"/>
              </a:rPr>
              <a:t>Near-wall treatment and wall functions</a:t>
            </a:r>
          </a:p>
        </p:txBody>
      </p:sp>
    </p:spTree>
    <p:extLst>
      <p:ext uri="{BB962C8B-B14F-4D97-AF65-F5344CB8AC3E}">
        <p14:creationId xmlns:p14="http://schemas.microsoft.com/office/powerpoint/2010/main" val="248050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543381"/>
            <a:ext cx="9144000" cy="2236510"/>
          </a:xfrm>
          <a:prstGeom prst="rect">
            <a:avLst/>
          </a:prstGeom>
          <a:noFill/>
        </p:spPr>
        <p:txBody>
          <a:bodyPr wrap="square" rtlCol="0">
            <a:spAutoFit/>
          </a:bodyPr>
          <a:lstStyle/>
          <a:p>
            <a:pPr marL="285750" indent="-285750">
              <a:spcBef>
                <a:spcPts val="400"/>
              </a:spcBef>
              <a:spcAft>
                <a:spcPts val="400"/>
              </a:spcAft>
              <a:buFont typeface="Arial"/>
              <a:buChar char="•"/>
            </a:pPr>
            <a:r>
              <a:rPr lang="en-US" dirty="0" smtClean="0">
                <a:latin typeface="Arial"/>
                <a:cs typeface="Arial"/>
              </a:rPr>
              <a:t>Generally </a:t>
            </a:r>
            <a:r>
              <a:rPr lang="en-US" dirty="0">
                <a:latin typeface="Arial"/>
                <a:cs typeface="Arial"/>
              </a:rPr>
              <a:t>speaking, </a:t>
            </a:r>
            <a:r>
              <a:rPr lang="en-US" dirty="0" smtClean="0">
                <a:latin typeface="Arial"/>
                <a:cs typeface="Arial"/>
              </a:rPr>
              <a:t>wall functions </a:t>
            </a:r>
            <a:r>
              <a:rPr lang="en-US" dirty="0">
                <a:latin typeface="Arial"/>
                <a:cs typeface="Arial"/>
              </a:rPr>
              <a:t>is the approach </a:t>
            </a:r>
            <a:r>
              <a:rPr lang="en-US" dirty="0" smtClean="0">
                <a:latin typeface="Arial"/>
                <a:cs typeface="Arial"/>
              </a:rPr>
              <a:t>to use if </a:t>
            </a:r>
            <a:r>
              <a:rPr lang="en-US" dirty="0">
                <a:latin typeface="Arial"/>
                <a:cs typeface="Arial"/>
              </a:rPr>
              <a:t>you are more interested in the mixing in the </a:t>
            </a:r>
            <a:r>
              <a:rPr lang="en-US" dirty="0" smtClean="0">
                <a:latin typeface="Arial"/>
                <a:cs typeface="Arial"/>
              </a:rPr>
              <a:t>outer region, </a:t>
            </a:r>
            <a:r>
              <a:rPr lang="en-US" dirty="0">
                <a:latin typeface="Arial"/>
                <a:cs typeface="Arial"/>
              </a:rPr>
              <a:t>rather than the forces on the </a:t>
            </a:r>
            <a:r>
              <a:rPr lang="en-US" dirty="0" smtClean="0">
                <a:latin typeface="Arial"/>
                <a:cs typeface="Arial"/>
              </a:rPr>
              <a:t>wall.</a:t>
            </a:r>
            <a:endParaRPr lang="en-US" dirty="0">
              <a:latin typeface="Arial"/>
              <a:cs typeface="Arial"/>
            </a:endParaRPr>
          </a:p>
          <a:p>
            <a:pPr marL="285750" indent="-285750">
              <a:spcBef>
                <a:spcPts val="400"/>
              </a:spcBef>
              <a:spcAft>
                <a:spcPts val="400"/>
              </a:spcAft>
              <a:buFont typeface="Arial"/>
              <a:buChar char="•"/>
            </a:pPr>
            <a:r>
              <a:rPr lang="en-US" dirty="0" smtClean="0">
                <a:latin typeface="Arial"/>
                <a:cs typeface="Arial"/>
              </a:rPr>
              <a:t>By the way, wall </a:t>
            </a:r>
            <a:r>
              <a:rPr lang="en-US" dirty="0">
                <a:latin typeface="Arial"/>
                <a:cs typeface="Arial"/>
              </a:rPr>
              <a:t>functions should never be used if </a:t>
            </a:r>
            <a:r>
              <a:rPr lang="en-US" dirty="0" smtClean="0">
                <a:latin typeface="Arial"/>
                <a:cs typeface="Arial"/>
              </a:rPr>
              <a:t>                  .  What is        ? We are going to talk about this later on. </a:t>
            </a:r>
            <a:endParaRPr lang="en-US" dirty="0">
              <a:latin typeface="Arial"/>
              <a:cs typeface="Arial"/>
            </a:endParaRPr>
          </a:p>
          <a:p>
            <a:pPr marL="285750" indent="-285750">
              <a:spcBef>
                <a:spcPts val="400"/>
              </a:spcBef>
              <a:spcAft>
                <a:spcPts val="400"/>
              </a:spcAft>
              <a:buFont typeface="Arial"/>
              <a:buChar char="•"/>
            </a:pPr>
            <a:r>
              <a:rPr lang="en-US" dirty="0">
                <a:latin typeface="Arial"/>
                <a:cs typeface="Arial"/>
              </a:rPr>
              <a:t>I</a:t>
            </a:r>
            <a:r>
              <a:rPr lang="en-US" dirty="0" smtClean="0">
                <a:latin typeface="Arial"/>
                <a:cs typeface="Arial"/>
              </a:rPr>
              <a:t>f accurate prediction of forces </a:t>
            </a:r>
            <a:r>
              <a:rPr lang="en-US" dirty="0">
                <a:latin typeface="Arial"/>
                <a:cs typeface="Arial"/>
              </a:rPr>
              <a:t>or heat transfer on the wall are key to your simulation (aerodynamic drag, </a:t>
            </a:r>
            <a:r>
              <a:rPr lang="en-US" dirty="0" err="1">
                <a:latin typeface="Arial"/>
                <a:cs typeface="Arial"/>
              </a:rPr>
              <a:t>turbomachinery</a:t>
            </a:r>
            <a:r>
              <a:rPr lang="en-US" dirty="0">
                <a:latin typeface="Arial"/>
                <a:cs typeface="Arial"/>
              </a:rPr>
              <a:t> blade performance, heat transfer) </a:t>
            </a:r>
            <a:r>
              <a:rPr lang="en-US" dirty="0" smtClean="0">
                <a:latin typeface="Arial"/>
                <a:cs typeface="Arial"/>
              </a:rPr>
              <a:t>you might not want to use wall functions. </a:t>
            </a:r>
          </a:p>
        </p:txBody>
      </p:sp>
      <p:sp>
        <p:nvSpPr>
          <p:cNvPr id="2" name="TextBox 1"/>
          <p:cNvSpPr txBox="1"/>
          <p:nvPr/>
        </p:nvSpPr>
        <p:spPr>
          <a:xfrm>
            <a:off x="155834" y="3929272"/>
            <a:ext cx="4322064" cy="369332"/>
          </a:xfrm>
          <a:prstGeom prst="rect">
            <a:avLst/>
          </a:prstGeom>
          <a:noFill/>
        </p:spPr>
        <p:txBody>
          <a:bodyPr wrap="square" rtlCol="0">
            <a:spAutoFit/>
          </a:bodyPr>
          <a:lstStyle/>
          <a:p>
            <a:pPr algn="ctr"/>
            <a:r>
              <a:rPr lang="en-US" dirty="0" smtClean="0">
                <a:latin typeface="Arial"/>
                <a:cs typeface="Arial"/>
              </a:rPr>
              <a:t>No wall-functions</a:t>
            </a:r>
            <a:endParaRPr lang="en-US" dirty="0">
              <a:latin typeface="Arial"/>
              <a:cs typeface="Arial"/>
            </a:endParaRPr>
          </a:p>
        </p:txBody>
      </p:sp>
      <p:sp>
        <p:nvSpPr>
          <p:cNvPr id="11" name="TextBox 10"/>
          <p:cNvSpPr txBox="1"/>
          <p:nvPr/>
        </p:nvSpPr>
        <p:spPr>
          <a:xfrm>
            <a:off x="4666196" y="3929272"/>
            <a:ext cx="4322063" cy="369332"/>
          </a:xfrm>
          <a:prstGeom prst="rect">
            <a:avLst/>
          </a:prstGeom>
          <a:noFill/>
        </p:spPr>
        <p:txBody>
          <a:bodyPr wrap="square" rtlCol="0">
            <a:spAutoFit/>
          </a:bodyPr>
          <a:lstStyle/>
          <a:p>
            <a:pPr algn="ctr"/>
            <a:r>
              <a:rPr lang="en-US" dirty="0">
                <a:latin typeface="Arial"/>
                <a:cs typeface="Arial"/>
              </a:rPr>
              <a:t>W</a:t>
            </a:r>
            <a:r>
              <a:rPr lang="en-US" dirty="0" smtClean="0">
                <a:latin typeface="Arial"/>
                <a:cs typeface="Arial"/>
              </a:rPr>
              <a:t>all-functions</a:t>
            </a:r>
            <a:endParaRPr lang="en-US" dirty="0">
              <a:latin typeface="Arial"/>
              <a:cs typeface="Arial"/>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405" y="5209739"/>
            <a:ext cx="952500" cy="297180"/>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350" y="5209739"/>
            <a:ext cx="297180" cy="297180"/>
          </a:xfrm>
          <a:prstGeom prst="rect">
            <a:avLst/>
          </a:prstGeom>
        </p:spPr>
      </p:pic>
      <p:sp>
        <p:nvSpPr>
          <p:cNvPr id="14" name="TextBox 13"/>
          <p:cNvSpPr txBox="1"/>
          <p:nvPr/>
        </p:nvSpPr>
        <p:spPr>
          <a:xfrm>
            <a:off x="0" y="822960"/>
            <a:ext cx="9144000" cy="461665"/>
          </a:xfrm>
          <a:prstGeom prst="rect">
            <a:avLst/>
          </a:prstGeom>
          <a:noFill/>
        </p:spPr>
        <p:txBody>
          <a:bodyPr wrap="square" rtlCol="0">
            <a:spAutoFit/>
          </a:bodyPr>
          <a:lstStyle/>
          <a:p>
            <a:pPr algn="ctr"/>
            <a:r>
              <a:rPr lang="en-US" sz="2400" dirty="0">
                <a:latin typeface="Arial"/>
                <a:cs typeface="Arial"/>
              </a:rPr>
              <a:t>Near-wall treatment and wall functions</a:t>
            </a:r>
          </a:p>
        </p:txBody>
      </p:sp>
      <p:pic>
        <p:nvPicPr>
          <p:cNvPr id="6" name="Picture 5" descr="turb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834" y="1398765"/>
            <a:ext cx="4322064" cy="2590800"/>
          </a:xfrm>
          <a:prstGeom prst="rect">
            <a:avLst/>
          </a:prstGeom>
        </p:spPr>
      </p:pic>
      <p:pic>
        <p:nvPicPr>
          <p:cNvPr id="7" name="Picture 6" descr="turb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196" y="1398765"/>
            <a:ext cx="4322064" cy="2590800"/>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55217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55874"/>
            <a:ext cx="9144000" cy="2785378"/>
          </a:xfrm>
          <a:prstGeom prst="rect">
            <a:avLst/>
          </a:prstGeom>
          <a:noFill/>
        </p:spPr>
        <p:txBody>
          <a:bodyPr wrap="square" rtlCol="0">
            <a:spAutoFit/>
          </a:bodyPr>
          <a:lstStyle/>
          <a:p>
            <a:pPr algn="ctr"/>
            <a:r>
              <a:rPr lang="en-US" sz="2400" dirty="0" smtClean="0">
                <a:latin typeface="Arial"/>
                <a:cs typeface="Arial"/>
              </a:rPr>
              <a:t>Near</a:t>
            </a:r>
            <a:r>
              <a:rPr lang="en-US" sz="2400" dirty="0">
                <a:latin typeface="Arial"/>
                <a:cs typeface="Arial"/>
              </a:rPr>
              <a:t>-wall </a:t>
            </a:r>
            <a:r>
              <a:rPr lang="en-US" sz="2400" dirty="0" smtClean="0">
                <a:latin typeface="Arial"/>
                <a:cs typeface="Arial"/>
              </a:rPr>
              <a:t>treatment and wall functions</a:t>
            </a:r>
          </a:p>
          <a:p>
            <a:pPr algn="ctr"/>
            <a:endParaRPr lang="en-US" dirty="0" smtClean="0">
              <a:latin typeface="Arial"/>
              <a:cs typeface="Arial"/>
            </a:endParaRPr>
          </a:p>
          <a:p>
            <a:pPr marL="285750" indent="-285750">
              <a:spcBef>
                <a:spcPts val="600"/>
              </a:spcBef>
              <a:spcAft>
                <a:spcPts val="600"/>
              </a:spcAft>
              <a:buFont typeface="Arial"/>
              <a:buChar char="•"/>
            </a:pPr>
            <a:r>
              <a:rPr lang="en-US" dirty="0" smtClean="0">
                <a:latin typeface="Arial"/>
                <a:cs typeface="Arial"/>
              </a:rPr>
              <a:t>If </a:t>
            </a:r>
            <a:r>
              <a:rPr lang="en-US" dirty="0">
                <a:latin typeface="Arial"/>
                <a:cs typeface="Arial"/>
              </a:rPr>
              <a:t>the first node normal to the wall is in the viscous </a:t>
            </a:r>
            <a:r>
              <a:rPr lang="en-US" dirty="0" smtClean="0">
                <a:latin typeface="Arial"/>
                <a:cs typeface="Arial"/>
              </a:rPr>
              <a:t>sub-layer </a:t>
            </a:r>
            <a:r>
              <a:rPr lang="en-US" dirty="0">
                <a:latin typeface="Arial"/>
                <a:cs typeface="Arial"/>
              </a:rPr>
              <a:t>region, you do not use wall functions.  This approach is computationally </a:t>
            </a:r>
            <a:r>
              <a:rPr lang="en-US" dirty="0" smtClean="0">
                <a:latin typeface="Arial"/>
                <a:cs typeface="Arial"/>
              </a:rPr>
              <a:t>expensive.</a:t>
            </a:r>
          </a:p>
          <a:p>
            <a:pPr marL="285750" indent="-285750">
              <a:spcBef>
                <a:spcPts val="600"/>
              </a:spcBef>
              <a:spcAft>
                <a:spcPts val="600"/>
              </a:spcAft>
              <a:buFont typeface="Arial"/>
              <a:buChar char="•"/>
            </a:pPr>
            <a:r>
              <a:rPr lang="en-US" dirty="0" smtClean="0">
                <a:latin typeface="Arial"/>
                <a:cs typeface="Arial"/>
              </a:rPr>
              <a:t>Instead</a:t>
            </a:r>
            <a:r>
              <a:rPr lang="en-US" dirty="0">
                <a:latin typeface="Arial"/>
                <a:cs typeface="Arial"/>
              </a:rPr>
              <a:t>, if the first node normal to the wall is in the log-law layer, you need to use wall functions</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smtClean="0">
                <a:latin typeface="Arial"/>
                <a:cs typeface="Arial"/>
              </a:rPr>
              <a:t>When positioning the first </a:t>
            </a:r>
            <a:r>
              <a:rPr lang="en-US" dirty="0">
                <a:latin typeface="Arial"/>
                <a:cs typeface="Arial"/>
              </a:rPr>
              <a:t>node normal to the </a:t>
            </a:r>
            <a:r>
              <a:rPr lang="en-US" dirty="0" smtClean="0">
                <a:latin typeface="Arial"/>
                <a:cs typeface="Arial"/>
              </a:rPr>
              <a:t>wall, try to avoid as much as possible the buffer layer, this is the transition region and things are not very clear there.</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789011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6" name="Picture 5"/>
          <p:cNvPicPr>
            <a:picLocks noChangeAspect="1"/>
          </p:cNvPicPr>
          <p:nvPr/>
        </p:nvPicPr>
        <p:blipFill>
          <a:blip r:embed="rId3">
            <a:clrChange>
              <a:clrFrom>
                <a:srgbClr val="FFFFFF"/>
              </a:clrFrom>
              <a:clrTo>
                <a:srgbClr val="FFFFFF">
                  <a:alpha val="0"/>
                </a:srgbClr>
              </a:clrTo>
            </a:clrChange>
            <a:alphaModFix amt="50000"/>
          </a:blip>
          <a:stretch>
            <a:fillRect/>
          </a:stretch>
        </p:blipFill>
        <p:spPr>
          <a:xfrm>
            <a:off x="0" y="1684476"/>
            <a:ext cx="9144000" cy="4134427"/>
          </a:xfrm>
          <a:prstGeom prst="rect">
            <a:avLst/>
          </a:prstGeom>
        </p:spPr>
      </p:pic>
      <p:sp>
        <p:nvSpPr>
          <p:cNvPr id="19" name="TextBox 18"/>
          <p:cNvSpPr txBox="1"/>
          <p:nvPr/>
        </p:nvSpPr>
        <p:spPr>
          <a:xfrm>
            <a:off x="115468" y="2889587"/>
            <a:ext cx="8520552" cy="646331"/>
          </a:xfrm>
          <a:prstGeom prst="rect">
            <a:avLst/>
          </a:prstGeom>
          <a:noFill/>
        </p:spPr>
        <p:txBody>
          <a:bodyPr wrap="square" rtlCol="0">
            <a:spAutoFit/>
          </a:bodyPr>
          <a:lstStyle/>
          <a:p>
            <a:pPr algn="ctr"/>
            <a:r>
              <a:rPr lang="en-US" sz="3600" b="1" dirty="0" smtClean="0">
                <a:latin typeface="Arial"/>
                <a:cs typeface="Arial"/>
              </a:rPr>
              <a:t>                  Turbulence model overview</a:t>
            </a:r>
            <a:endParaRPr lang="en-US" sz="3600" b="1" dirty="0">
              <a:latin typeface="Arial"/>
              <a:cs typeface="Arial"/>
            </a:endParaRPr>
          </a:p>
        </p:txBody>
      </p:sp>
      <p:pic>
        <p:nvPicPr>
          <p:cNvPr id="20" name="Picture 19" descr="latex-image-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49" y="3160065"/>
            <a:ext cx="1173269" cy="234654"/>
          </a:xfrm>
          <a:prstGeom prst="rect">
            <a:avLst/>
          </a:prstGeom>
        </p:spPr>
      </p:pic>
    </p:spTree>
    <p:extLst>
      <p:ext uri="{BB962C8B-B14F-4D97-AF65-F5344CB8AC3E}">
        <p14:creationId xmlns:p14="http://schemas.microsoft.com/office/powerpoint/2010/main" val="225586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2960"/>
            <a:ext cx="9144000" cy="2262158"/>
          </a:xfrm>
          <a:prstGeom prst="rect">
            <a:avLst/>
          </a:prstGeom>
          <a:noFill/>
        </p:spPr>
        <p:txBody>
          <a:bodyPr wrap="square" rtlCol="0">
            <a:spAutoFit/>
          </a:bodyPr>
          <a:lstStyle/>
          <a:p>
            <a:pPr algn="ctr"/>
            <a:r>
              <a:rPr lang="en-US" sz="2400" dirty="0" smtClean="0">
                <a:latin typeface="Arial"/>
                <a:cs typeface="Arial"/>
              </a:rPr>
              <a:t>                  Turbulence model overview</a:t>
            </a:r>
          </a:p>
          <a:p>
            <a:pPr algn="ctr"/>
            <a:endParaRPr lang="en-US" dirty="0" smtClean="0">
              <a:latin typeface="Arial"/>
              <a:cs typeface="Arial"/>
            </a:endParaRPr>
          </a:p>
          <a:p>
            <a:pPr marL="285750" indent="-285750">
              <a:spcBef>
                <a:spcPts val="600"/>
              </a:spcBef>
              <a:spcAft>
                <a:spcPts val="600"/>
              </a:spcAft>
              <a:buFont typeface="Arial"/>
              <a:buChar char="•"/>
            </a:pPr>
            <a:r>
              <a:rPr lang="en-US" dirty="0">
                <a:latin typeface="Arial"/>
                <a:cs typeface="Arial"/>
              </a:rPr>
              <a:t>It is called                 because it solves two additional equations for modeling the turbulence, namely, the turbulent kinetic energy      and the specific </a:t>
            </a:r>
            <a:r>
              <a:rPr lang="en-US" dirty="0" smtClean="0">
                <a:latin typeface="Arial"/>
                <a:cs typeface="Arial"/>
              </a:rPr>
              <a:t>kinetic energy      </a:t>
            </a:r>
            <a:r>
              <a:rPr lang="en-US" sz="2400" dirty="0">
                <a:latin typeface="Arial"/>
                <a:cs typeface="Arial"/>
              </a:rPr>
              <a:t>.</a:t>
            </a:r>
          </a:p>
          <a:p>
            <a:pPr algn="ctr"/>
            <a:endParaRPr lang="en-US" sz="2400" dirty="0">
              <a:latin typeface="Arial"/>
              <a:cs typeface="Arial"/>
            </a:endParaRPr>
          </a:p>
        </p:txBody>
      </p:sp>
      <p:pic>
        <p:nvPicPr>
          <p:cNvPr id="3" name="Picture 2"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140" y="971549"/>
            <a:ext cx="1079500" cy="215900"/>
          </a:xfrm>
          <a:prstGeom prst="rect">
            <a:avLst/>
          </a:prstGeom>
        </p:spPr>
      </p:pic>
      <p:pic>
        <p:nvPicPr>
          <p:cNvPr id="13" name="Picture 12"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747" y="1656621"/>
            <a:ext cx="755650" cy="151130"/>
          </a:xfrm>
          <a:prstGeom prst="rect">
            <a:avLst/>
          </a:prstGeom>
        </p:spPr>
      </p:pic>
      <p:pic>
        <p:nvPicPr>
          <p:cNvPr id="14" name="Picture 13" descr="latex-image-2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74" y="4354298"/>
            <a:ext cx="8294370" cy="684530"/>
          </a:xfrm>
          <a:prstGeom prst="rect">
            <a:avLst/>
          </a:prstGeom>
        </p:spPr>
      </p:pic>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246" y="1936413"/>
            <a:ext cx="160020" cy="151130"/>
          </a:xfrm>
          <a:prstGeom prst="rect">
            <a:avLst/>
          </a:prstGeom>
        </p:spPr>
      </p:pic>
      <p:pic>
        <p:nvPicPr>
          <p:cNvPr id="18" name="Picture 17" descr="latex-image-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74" y="2255814"/>
            <a:ext cx="189359" cy="146323"/>
          </a:xfrm>
          <a:prstGeom prst="rect">
            <a:avLst/>
          </a:prstGeom>
        </p:spPr>
      </p:pic>
      <p:pic>
        <p:nvPicPr>
          <p:cNvPr id="22" name="Picture 21" descr="latex-image-1 cop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574" y="3077757"/>
            <a:ext cx="8063230" cy="684530"/>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159143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en-US"/>
              <a:t>Steady vs. Unsteady Flow</a:t>
            </a:r>
          </a:p>
        </p:txBody>
      </p:sp>
      <p:sp>
        <p:nvSpPr>
          <p:cNvPr id="167944" name="Rectangle 8"/>
          <p:cNvSpPr>
            <a:spLocks noGrp="1" noChangeArrowheads="1"/>
          </p:cNvSpPr>
          <p:nvPr>
            <p:ph type="body" sz="half" idx="3"/>
          </p:nvPr>
        </p:nvSpPr>
        <p:spPr>
          <a:xfrm>
            <a:off x="4114800" y="1295400"/>
            <a:ext cx="4572000" cy="4830763"/>
          </a:xfrm>
        </p:spPr>
        <p:txBody>
          <a:bodyPr/>
          <a:lstStyle/>
          <a:p>
            <a:r>
              <a:rPr lang="en-US" altLang="en-US" sz="2400" dirty="0"/>
              <a:t>Steady implies no change at a point with time.  Transient terms in N-S equations are zero</a:t>
            </a:r>
          </a:p>
          <a:p>
            <a:r>
              <a:rPr lang="en-US" altLang="en-US" sz="2400" dirty="0"/>
              <a:t>Unsteady is the opposite of steady.</a:t>
            </a:r>
          </a:p>
          <a:p>
            <a:pPr lvl="1"/>
            <a:r>
              <a:rPr lang="en-US" altLang="en-US" sz="2000" dirty="0"/>
              <a:t>Transient usually describes a starting, or developing flow.</a:t>
            </a:r>
          </a:p>
          <a:p>
            <a:pPr lvl="1"/>
            <a:r>
              <a:rPr lang="en-US" altLang="en-US" sz="2000" dirty="0"/>
              <a:t>Periodic refers to a flow which oscillates about a mean.</a:t>
            </a:r>
          </a:p>
          <a:p>
            <a:r>
              <a:rPr lang="en-US" altLang="en-US" sz="2400" dirty="0"/>
              <a:t>Unsteady flows may appear steady if “time-averaged”</a:t>
            </a:r>
          </a:p>
        </p:txBody>
      </p:sp>
      <p:pic>
        <p:nvPicPr>
          <p:cNvPr id="167945" name="Picture 9" descr="cen72367_01019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4800" y="1277938"/>
            <a:ext cx="3656013" cy="2309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6" name="Picture 10" descr="cen72367_01019b"/>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3733800"/>
            <a:ext cx="3656013"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267" y="2881222"/>
            <a:ext cx="1535503" cy="37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24484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22960"/>
            <a:ext cx="9144000" cy="5401479"/>
          </a:xfrm>
          <a:prstGeom prst="rect">
            <a:avLst/>
          </a:prstGeom>
          <a:noFill/>
        </p:spPr>
        <p:txBody>
          <a:bodyPr wrap="square" rtlCol="0">
            <a:spAutoFit/>
          </a:bodyPr>
          <a:lstStyle/>
          <a:p>
            <a:pPr algn="ctr"/>
            <a:r>
              <a:rPr lang="en-US" sz="2400" dirty="0" smtClean="0">
                <a:latin typeface="Arial"/>
                <a:cs typeface="Arial"/>
              </a:rPr>
              <a:t>                  Turbulence model overview</a:t>
            </a:r>
          </a:p>
          <a:p>
            <a:pPr algn="ct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At the end of the day, we want to determine the </a:t>
            </a:r>
            <a:r>
              <a:rPr lang="en-US" dirty="0">
                <a:solidFill>
                  <a:srgbClr val="0070C0"/>
                </a:solidFill>
                <a:latin typeface="Arial"/>
                <a:cs typeface="Arial"/>
              </a:rPr>
              <a:t>turbulent eddy </a:t>
            </a:r>
            <a:r>
              <a:rPr lang="en-US" dirty="0" smtClean="0">
                <a:solidFill>
                  <a:srgbClr val="0070C0"/>
                </a:solidFill>
                <a:latin typeface="Arial"/>
                <a:cs typeface="Arial"/>
              </a:rPr>
              <a:t>viscosity</a:t>
            </a: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The turbulent eddy viscosity is used to compute the Reynolds stress tensor</a:t>
            </a:r>
            <a:r>
              <a:rPr lang="en-US" dirty="0" smtClean="0">
                <a:latin typeface="Arial"/>
                <a:cs typeface="Arial"/>
              </a:rPr>
              <a:t>,</a:t>
            </a: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p>
          <a:p>
            <a:pPr marL="285750" indent="-285750">
              <a:spcBef>
                <a:spcPts val="600"/>
              </a:spcBef>
              <a:spcAft>
                <a:spcPts val="600"/>
              </a:spcAft>
              <a:buFont typeface="Arial"/>
              <a:buChar char="•"/>
            </a:pPr>
            <a:r>
              <a:rPr lang="en-US" dirty="0">
                <a:latin typeface="Arial"/>
                <a:cs typeface="Arial"/>
              </a:rPr>
              <a:t>The Reynolds stress tensor is derived from the </a:t>
            </a:r>
            <a:r>
              <a:rPr lang="fr-FR" dirty="0" err="1">
                <a:latin typeface="Arial"/>
                <a:cs typeface="Arial"/>
              </a:rPr>
              <a:t>Boussinesq</a:t>
            </a:r>
            <a:r>
              <a:rPr lang="fr-FR" dirty="0">
                <a:latin typeface="Arial"/>
                <a:cs typeface="Arial"/>
              </a:rPr>
              <a:t> Approximation</a:t>
            </a:r>
            <a:r>
              <a:rPr lang="en-US" dirty="0" smtClean="0">
                <a:latin typeface="Arial"/>
                <a:cs typeface="Arial"/>
              </a:rPr>
              <a:t>.</a:t>
            </a:r>
            <a:endParaRPr lang="en-US" dirty="0">
              <a:latin typeface="Arial"/>
              <a:cs typeface="Arial"/>
            </a:endParaRPr>
          </a:p>
        </p:txBody>
      </p:sp>
      <p:pic>
        <p:nvPicPr>
          <p:cNvPr id="16" name="Picture 15" descr="latex-image-3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650" y="2212287"/>
            <a:ext cx="1209040" cy="586740"/>
          </a:xfrm>
          <a:prstGeom prst="rect">
            <a:avLst/>
          </a:prstGeom>
        </p:spPr>
      </p:pic>
      <p:pic>
        <p:nvPicPr>
          <p:cNvPr id="24" name="Picture 2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17" y="4368807"/>
            <a:ext cx="8854440" cy="657860"/>
          </a:xfrm>
          <a:prstGeom prst="rect">
            <a:avLst/>
          </a:prstGeom>
        </p:spPr>
      </p:pic>
      <p:pic>
        <p:nvPicPr>
          <p:cNvPr id="10" name="Picture 9" descr="latex-image-1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140" y="971549"/>
            <a:ext cx="1079500" cy="215900"/>
          </a:xfrm>
          <a:prstGeom prst="rect">
            <a:avLst/>
          </a:prstGeom>
        </p:spPr>
      </p:pic>
      <p:sp>
        <p:nvSpPr>
          <p:cNvPr id="11" name="TextBox 10"/>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15464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22960"/>
            <a:ext cx="9144000" cy="4385816"/>
          </a:xfrm>
          <a:prstGeom prst="rect">
            <a:avLst/>
          </a:prstGeom>
          <a:noFill/>
        </p:spPr>
        <p:txBody>
          <a:bodyPr wrap="square" rtlCol="0">
            <a:spAutoFit/>
          </a:bodyPr>
          <a:lstStyle/>
          <a:p>
            <a:pPr algn="ctr"/>
            <a:r>
              <a:rPr lang="en-US" sz="2400" dirty="0" smtClean="0">
                <a:latin typeface="Arial"/>
                <a:cs typeface="Arial"/>
              </a:rPr>
              <a:t>Incompressible RANS equations</a:t>
            </a:r>
          </a:p>
          <a:p>
            <a:pPr algn="ctr"/>
            <a:endParaRPr lang="en-US" dirty="0" smtClean="0">
              <a:latin typeface="Arial"/>
              <a:cs typeface="Arial"/>
            </a:endParaRPr>
          </a:p>
          <a:p>
            <a:pPr marL="285750" indent="-285750">
              <a:spcBef>
                <a:spcPts val="600"/>
              </a:spcBef>
              <a:spcAft>
                <a:spcPts val="600"/>
              </a:spcAft>
              <a:buFont typeface="Arial"/>
              <a:buChar char="•"/>
            </a:pPr>
            <a:r>
              <a:rPr lang="en-US" dirty="0">
                <a:latin typeface="Arial"/>
                <a:cs typeface="Arial"/>
              </a:rPr>
              <a:t>The following equations are the incompressible Reynolds-Averaged </a:t>
            </a:r>
            <a:r>
              <a:rPr lang="en-US" dirty="0" err="1">
                <a:latin typeface="Arial"/>
                <a:cs typeface="Arial"/>
              </a:rPr>
              <a:t>Navier</a:t>
            </a:r>
            <a:r>
              <a:rPr lang="en-US" dirty="0">
                <a:latin typeface="Arial"/>
                <a:cs typeface="Arial"/>
              </a:rPr>
              <a:t>-Stokes equations (RANS).  These are the equations we want to solve</a:t>
            </a:r>
            <a:r>
              <a:rPr lang="en-US" dirty="0" smtClean="0">
                <a:latin typeface="Arial"/>
                <a:cs typeface="Arial"/>
              </a:rPr>
              <a:t>.</a:t>
            </a: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a:spcBef>
                <a:spcPts val="600"/>
              </a:spcBef>
              <a:spcAft>
                <a:spcPts val="600"/>
              </a:spcAft>
            </a:pPr>
            <a:endParaRPr lang="en-US" dirty="0" smtClean="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sz="1000" dirty="0">
              <a:latin typeface="Arial"/>
              <a:cs typeface="Arial"/>
            </a:endParaRPr>
          </a:p>
          <a:p>
            <a:pPr>
              <a:spcBef>
                <a:spcPts val="600"/>
              </a:spcBef>
              <a:spcAft>
                <a:spcPts val="600"/>
              </a:spcAft>
            </a:pPr>
            <a:r>
              <a:rPr lang="en-US" dirty="0">
                <a:latin typeface="Arial"/>
                <a:cs typeface="Arial"/>
              </a:rPr>
              <a:t>     where          is the Reynolds stress tensor and is given by</a:t>
            </a:r>
            <a:r>
              <a:rPr lang="en-US" dirty="0" smtClean="0">
                <a:latin typeface="Arial"/>
                <a:cs typeface="Arial"/>
              </a:rPr>
              <a:t>,</a:t>
            </a:r>
            <a:endParaRPr lang="en-US" dirty="0">
              <a:latin typeface="Arial"/>
              <a:cs typeface="Arial"/>
            </a:endParaRPr>
          </a:p>
        </p:txBody>
      </p:sp>
      <p:pic>
        <p:nvPicPr>
          <p:cNvPr id="2" name="Picture 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294" y="2612168"/>
            <a:ext cx="1591310" cy="328930"/>
          </a:xfrm>
          <a:prstGeom prst="rect">
            <a:avLst/>
          </a:prstGeom>
        </p:spPr>
      </p:pic>
      <p:pic>
        <p:nvPicPr>
          <p:cNvPr id="3" name="Picture 2" descr="latex-imag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294" y="3333204"/>
            <a:ext cx="5902960" cy="746760"/>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52" y="5329628"/>
            <a:ext cx="8854440" cy="657860"/>
          </a:xfrm>
          <a:prstGeom prst="rect">
            <a:avLst/>
          </a:prstGeom>
        </p:spPr>
      </p:pic>
      <p:pic>
        <p:nvPicPr>
          <p:cNvPr id="5" name="Picture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7698" y="4647177"/>
            <a:ext cx="364490" cy="302260"/>
          </a:xfrm>
          <a:prstGeom prst="rect">
            <a:avLst/>
          </a:prstGeom>
        </p:spPr>
      </p:pic>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6" name="Rectangle 5"/>
          <p:cNvSpPr/>
          <p:nvPr/>
        </p:nvSpPr>
        <p:spPr>
          <a:xfrm>
            <a:off x="0" y="6386967"/>
            <a:ext cx="9144000" cy="369332"/>
          </a:xfrm>
          <a:prstGeom prst="rect">
            <a:avLst/>
          </a:prstGeom>
        </p:spPr>
        <p:txBody>
          <a:bodyPr wrap="square">
            <a:spAutoFit/>
          </a:bodyPr>
          <a:lstStyle/>
          <a:p>
            <a:pPr marL="285750" indent="-285750">
              <a:spcBef>
                <a:spcPts val="600"/>
              </a:spcBef>
              <a:spcAft>
                <a:spcPts val="600"/>
              </a:spcAft>
              <a:buFont typeface="Arial"/>
              <a:buChar char="•"/>
            </a:pPr>
            <a:r>
              <a:rPr lang="en-US" dirty="0" smtClean="0">
                <a:latin typeface="Arial"/>
                <a:cs typeface="Arial"/>
              </a:rPr>
              <a:t>To arrive to these equations, we used Reynolds averaging.</a:t>
            </a:r>
            <a:endParaRPr lang="en-US" dirty="0">
              <a:latin typeface="Arial"/>
              <a:cs typeface="Arial"/>
            </a:endParaRPr>
          </a:p>
        </p:txBody>
      </p:sp>
    </p:spTree>
    <p:extLst>
      <p:ext uri="{BB962C8B-B14F-4D97-AF65-F5344CB8AC3E}">
        <p14:creationId xmlns:p14="http://schemas.microsoft.com/office/powerpoint/2010/main" val="1604935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205675977_4f253182ef_b.jpg"/>
          <p:cNvPicPr>
            <a:picLocks noChangeAspect="1"/>
          </p:cNvPicPr>
          <p:nvPr/>
        </p:nvPicPr>
        <p:blipFill>
          <a:blip r:embed="rId3">
            <a:clrChange>
              <a:clrFrom>
                <a:srgbClr val="FBFBFB"/>
              </a:clrFrom>
              <a:clrTo>
                <a:srgbClr val="FBFBFB">
                  <a:alpha val="0"/>
                </a:srgbClr>
              </a:clrTo>
            </a:clrChange>
            <a:alphaModFix amt="50000"/>
            <a:extLst>
              <a:ext uri="{28A0092B-C50C-407E-A947-70E740481C1C}">
                <a14:useLocalDpi xmlns:a14="http://schemas.microsoft.com/office/drawing/2010/main" val="0"/>
              </a:ext>
            </a:extLst>
          </a:blip>
          <a:stretch>
            <a:fillRect/>
          </a:stretch>
        </p:blipFill>
        <p:spPr>
          <a:xfrm>
            <a:off x="750457" y="803042"/>
            <a:ext cx="7760717" cy="6063061"/>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19" name="TextBox 18"/>
          <p:cNvSpPr txBox="1"/>
          <p:nvPr/>
        </p:nvSpPr>
        <p:spPr>
          <a:xfrm>
            <a:off x="0" y="3155054"/>
            <a:ext cx="9144000" cy="461665"/>
          </a:xfrm>
          <a:prstGeom prst="rect">
            <a:avLst/>
          </a:prstGeom>
          <a:noFill/>
        </p:spPr>
        <p:txBody>
          <a:bodyPr wrap="square" rtlCol="0">
            <a:spAutoFit/>
          </a:bodyPr>
          <a:lstStyle/>
          <a:p>
            <a:pPr algn="ctr"/>
            <a:r>
              <a:rPr lang="en-US" sz="2400" b="1" dirty="0" smtClean="0">
                <a:latin typeface="Arial"/>
                <a:cs typeface="Arial"/>
              </a:rPr>
              <a:t>             Turbulence </a:t>
            </a:r>
            <a:r>
              <a:rPr lang="en-US" sz="2400" b="1" dirty="0">
                <a:latin typeface="Arial"/>
                <a:cs typeface="Arial"/>
              </a:rPr>
              <a:t>model free-stream boundary conditions</a:t>
            </a:r>
          </a:p>
        </p:txBody>
      </p:sp>
      <p:pic>
        <p:nvPicPr>
          <p:cNvPr id="20" name="Picture 19" descr="latex-image-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7" y="3326898"/>
            <a:ext cx="916450" cy="183290"/>
          </a:xfrm>
          <a:prstGeom prst="rect">
            <a:avLst/>
          </a:prstGeom>
        </p:spPr>
      </p:pic>
    </p:spTree>
    <p:extLst>
      <p:ext uri="{BB962C8B-B14F-4D97-AF65-F5344CB8AC3E}">
        <p14:creationId xmlns:p14="http://schemas.microsoft.com/office/powerpoint/2010/main" val="346446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822960"/>
            <a:ext cx="9144000" cy="4970592"/>
          </a:xfrm>
          <a:prstGeom prst="rect">
            <a:avLst/>
          </a:prstGeom>
          <a:noFill/>
        </p:spPr>
        <p:txBody>
          <a:bodyPr wrap="square" rtlCol="0">
            <a:spAutoFit/>
          </a:bodyPr>
          <a:lstStyle/>
          <a:p>
            <a:pPr algn="ctr"/>
            <a:r>
              <a:rPr lang="en-US" sz="2400" dirty="0" smtClean="0">
                <a:latin typeface="Arial"/>
                <a:cs typeface="Arial"/>
              </a:rPr>
              <a:t>                  Turbulence model free</a:t>
            </a:r>
            <a:r>
              <a:rPr lang="en-US" sz="2400" dirty="0">
                <a:latin typeface="Arial"/>
                <a:cs typeface="Arial"/>
              </a:rPr>
              <a:t>-stream boundary </a:t>
            </a:r>
            <a:r>
              <a:rPr lang="en-US" sz="2400" dirty="0" smtClean="0">
                <a:latin typeface="Arial"/>
                <a:cs typeface="Arial"/>
              </a:rPr>
              <a:t>conditions</a:t>
            </a:r>
          </a:p>
          <a:p>
            <a:pPr algn="ctr"/>
            <a:endParaRPr lang="en-US" dirty="0">
              <a:latin typeface="Arial"/>
              <a:cs typeface="Arial"/>
            </a:endParaRPr>
          </a:p>
          <a:p>
            <a:pPr marL="285750" indent="-285750">
              <a:spcBef>
                <a:spcPts val="600"/>
              </a:spcBef>
              <a:spcAft>
                <a:spcPts val="600"/>
              </a:spcAft>
              <a:buFont typeface="Arial"/>
              <a:buChar char="•"/>
            </a:pPr>
            <a:r>
              <a:rPr lang="en-US" dirty="0" smtClean="0">
                <a:latin typeface="Arial"/>
                <a:cs typeface="Arial"/>
              </a:rPr>
              <a:t>The </a:t>
            </a:r>
            <a:r>
              <a:rPr lang="en-US" dirty="0">
                <a:latin typeface="Arial"/>
                <a:cs typeface="Arial"/>
              </a:rPr>
              <a:t>initial value for the turbulent kinetic </a:t>
            </a:r>
            <a:r>
              <a:rPr lang="en-US" dirty="0" smtClean="0">
                <a:latin typeface="Arial"/>
                <a:cs typeface="Arial"/>
              </a:rPr>
              <a:t>energy       </a:t>
            </a:r>
            <a:r>
              <a:rPr lang="en-US" dirty="0">
                <a:latin typeface="Arial"/>
                <a:cs typeface="Arial"/>
              </a:rPr>
              <a:t>can be found as </a:t>
            </a:r>
            <a:r>
              <a:rPr lang="en-US" dirty="0" smtClean="0">
                <a:latin typeface="Arial"/>
                <a:cs typeface="Arial"/>
              </a:rPr>
              <a:t>follows</a:t>
            </a: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a:spcBef>
                <a:spcPts val="600"/>
              </a:spcBef>
              <a:spcAft>
                <a:spcPts val="600"/>
              </a:spcAft>
            </a:pP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The initial value for the specific kinetic energy        can be found as follows </a:t>
            </a:r>
            <a:endParaRPr lang="en-US" dirty="0" smtClean="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Where            is the viscosity ratio and                    is the turbulence intensity.  </a:t>
            </a:r>
            <a:endParaRPr lang="en-US"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785" y="2201136"/>
            <a:ext cx="1609090" cy="657860"/>
          </a:xfrm>
          <a:prstGeom prst="rect">
            <a:avLst/>
          </a:prstGeom>
        </p:spPr>
      </p:pic>
      <p:pic>
        <p:nvPicPr>
          <p:cNvPr id="18" name="Picture 17" descr="latex-imag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545" y="4113207"/>
            <a:ext cx="1751330" cy="720090"/>
          </a:xfrm>
          <a:prstGeom prst="rect">
            <a:avLst/>
          </a:prstGeom>
        </p:spPr>
      </p:pic>
      <p:pic>
        <p:nvPicPr>
          <p:cNvPr id="19" name="Picture 18" descr="latex-image-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982" y="5353619"/>
            <a:ext cx="311150" cy="648970"/>
          </a:xfrm>
          <a:prstGeom prst="rect">
            <a:avLst/>
          </a:prstGeom>
        </p:spPr>
      </p:pic>
      <p:pic>
        <p:nvPicPr>
          <p:cNvPr id="21" name="Picture 20" descr="latex-image-5.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897" y="5190744"/>
            <a:ext cx="897890" cy="684530"/>
          </a:xfrm>
          <a:prstGeom prst="rect">
            <a:avLst/>
          </a:prstGeom>
        </p:spPr>
      </p:pic>
      <p:pic>
        <p:nvPicPr>
          <p:cNvPr id="22" name="Picture 2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982" y="1664032"/>
            <a:ext cx="160020" cy="151130"/>
          </a:xfrm>
          <a:prstGeom prst="rect">
            <a:avLst/>
          </a:prstGeom>
        </p:spPr>
      </p:pic>
      <p:pic>
        <p:nvPicPr>
          <p:cNvPr id="27" name="Picture 26" descr="latex-image-1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270" y="971549"/>
            <a:ext cx="1079500" cy="215900"/>
          </a:xfrm>
          <a:prstGeom prst="rect">
            <a:avLst/>
          </a:prstGeom>
        </p:spPr>
      </p:pic>
      <p:sp>
        <p:nvSpPr>
          <p:cNvPr id="14" name="TextBox 13"/>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20" name="Picture 19" descr="latex-image-2.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9197" y="3366716"/>
            <a:ext cx="195580" cy="151130"/>
          </a:xfrm>
          <a:prstGeom prst="rect">
            <a:avLst/>
          </a:prstGeom>
        </p:spPr>
      </p:pic>
    </p:spTree>
    <p:extLst>
      <p:ext uri="{BB962C8B-B14F-4D97-AF65-F5344CB8AC3E}">
        <p14:creationId xmlns:p14="http://schemas.microsoft.com/office/powerpoint/2010/main" val="133740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822960"/>
            <a:ext cx="9144000" cy="6201698"/>
          </a:xfrm>
          <a:prstGeom prst="rect">
            <a:avLst/>
          </a:prstGeom>
          <a:noFill/>
        </p:spPr>
        <p:txBody>
          <a:bodyPr wrap="square" rtlCol="0">
            <a:spAutoFit/>
          </a:bodyPr>
          <a:lstStyle/>
          <a:p>
            <a:pPr algn="ctr"/>
            <a:r>
              <a:rPr lang="en-US" sz="2400" dirty="0" smtClean="0">
                <a:latin typeface="Arial"/>
                <a:cs typeface="Arial"/>
              </a:rPr>
              <a:t>                  Turbulence model free</a:t>
            </a:r>
            <a:r>
              <a:rPr lang="en-US" sz="2400" dirty="0">
                <a:latin typeface="Arial"/>
                <a:cs typeface="Arial"/>
              </a:rPr>
              <a:t>-stream boundary </a:t>
            </a:r>
            <a:r>
              <a:rPr lang="en-US" sz="2400" dirty="0" smtClean="0">
                <a:latin typeface="Arial"/>
                <a:cs typeface="Arial"/>
              </a:rPr>
              <a:t>conditions</a:t>
            </a:r>
          </a:p>
          <a:p>
            <a:pPr algn="ctr"/>
            <a:endParaRPr lang="en-US" dirty="0" smtClean="0">
              <a:latin typeface="Arial"/>
              <a:cs typeface="Arial"/>
            </a:endParaRPr>
          </a:p>
          <a:p>
            <a:pPr marL="285750" indent="-285750">
              <a:spcBef>
                <a:spcPts val="600"/>
              </a:spcBef>
              <a:spcAft>
                <a:spcPts val="600"/>
              </a:spcAft>
              <a:buFont typeface="Arial"/>
              <a:buChar char="•"/>
            </a:pPr>
            <a:r>
              <a:rPr lang="en-US" dirty="0">
                <a:latin typeface="Arial"/>
                <a:cs typeface="Arial"/>
              </a:rPr>
              <a:t>If you are totally lost, you can use these reference values.  They work most of the times, but it is a good idea to have some experimental data or initial estimate</a:t>
            </a:r>
            <a:r>
              <a:rPr lang="en-US" dirty="0" smtClean="0">
                <a:latin typeface="Arial"/>
                <a:cs typeface="Arial"/>
              </a:rPr>
              <a:t>.</a:t>
            </a: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By the way, use these guidelines for external aerodynamics only.</a:t>
            </a:r>
          </a:p>
          <a:p>
            <a:pPr algn="ctr"/>
            <a:endParaRPr lang="en-US" sz="2400" dirty="0">
              <a:latin typeface="Arial"/>
              <a:cs typeface="Arial"/>
            </a:endParaRPr>
          </a:p>
        </p:txBody>
      </p:sp>
      <p:pic>
        <p:nvPicPr>
          <p:cNvPr id="16" name="Picture 15"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70" y="971549"/>
            <a:ext cx="1079500" cy="2159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19047268"/>
              </p:ext>
            </p:extLst>
          </p:nvPr>
        </p:nvGraphicFramePr>
        <p:xfrm>
          <a:off x="1081616" y="2973895"/>
          <a:ext cx="6858000" cy="2286000"/>
        </p:xfrm>
        <a:graphic>
          <a:graphicData uri="http://schemas.openxmlformats.org/drawingml/2006/table">
            <a:tbl>
              <a:tblPr firstRow="1" bandRow="1">
                <a:tableStyleId>{5940675A-B579-460E-94D1-54222C63F5DA}</a:tableStyleId>
              </a:tblPr>
              <a:tblGrid>
                <a:gridCol w="1714500"/>
                <a:gridCol w="1714500"/>
                <a:gridCol w="1714500"/>
                <a:gridCol w="1714500"/>
              </a:tblGrid>
              <a:tr h="762000">
                <a:tc>
                  <a:txBody>
                    <a:bodyPr/>
                    <a:lstStyle/>
                    <a:p>
                      <a:pPr algn="ctr"/>
                      <a:endParaRPr lang="en-US" sz="2800" dirty="0">
                        <a:latin typeface="Arial"/>
                        <a:cs typeface="Arial"/>
                      </a:endParaRPr>
                    </a:p>
                  </a:txBody>
                  <a:tcPr anchor="ctr">
                    <a:solidFill>
                      <a:schemeClr val="accent6">
                        <a:lumMod val="40000"/>
                        <a:lumOff val="60000"/>
                      </a:schemeClr>
                    </a:solidFill>
                  </a:tcPr>
                </a:tc>
                <a:tc>
                  <a:txBody>
                    <a:bodyPr/>
                    <a:lstStyle/>
                    <a:p>
                      <a:pPr algn="ctr"/>
                      <a:r>
                        <a:rPr lang="en-US" sz="2800" dirty="0" smtClean="0">
                          <a:latin typeface="Arial"/>
                          <a:cs typeface="Arial"/>
                        </a:rPr>
                        <a:t>Low</a:t>
                      </a:r>
                      <a:endParaRPr lang="en-US" sz="2800" dirty="0">
                        <a:latin typeface="Arial"/>
                        <a:cs typeface="Arial"/>
                      </a:endParaRPr>
                    </a:p>
                  </a:txBody>
                  <a:tcPr anchor="ctr">
                    <a:solidFill>
                      <a:schemeClr val="accent6">
                        <a:lumMod val="40000"/>
                        <a:lumOff val="60000"/>
                      </a:schemeClr>
                    </a:solidFill>
                  </a:tcPr>
                </a:tc>
                <a:tc>
                  <a:txBody>
                    <a:bodyPr/>
                    <a:lstStyle/>
                    <a:p>
                      <a:pPr algn="ctr"/>
                      <a:r>
                        <a:rPr lang="en-US" sz="2800" dirty="0" smtClean="0">
                          <a:latin typeface="Arial"/>
                          <a:cs typeface="Arial"/>
                        </a:rPr>
                        <a:t>Medium</a:t>
                      </a:r>
                      <a:endParaRPr lang="en-US" sz="2800" dirty="0">
                        <a:latin typeface="Arial"/>
                        <a:cs typeface="Arial"/>
                      </a:endParaRPr>
                    </a:p>
                  </a:txBody>
                  <a:tcPr anchor="ctr">
                    <a:solidFill>
                      <a:schemeClr val="accent6">
                        <a:lumMod val="40000"/>
                        <a:lumOff val="60000"/>
                      </a:schemeClr>
                    </a:solidFill>
                  </a:tcPr>
                </a:tc>
                <a:tc>
                  <a:txBody>
                    <a:bodyPr/>
                    <a:lstStyle/>
                    <a:p>
                      <a:pPr algn="ctr"/>
                      <a:r>
                        <a:rPr lang="en-US" sz="2800" dirty="0" smtClean="0">
                          <a:latin typeface="Arial"/>
                          <a:cs typeface="Arial"/>
                        </a:rPr>
                        <a:t>High</a:t>
                      </a:r>
                      <a:endParaRPr lang="en-US" sz="2800" dirty="0">
                        <a:latin typeface="Arial"/>
                        <a:cs typeface="Arial"/>
                      </a:endParaRPr>
                    </a:p>
                  </a:txBody>
                  <a:tcPr anchor="ctr">
                    <a:solidFill>
                      <a:schemeClr val="accent6">
                        <a:lumMod val="40000"/>
                        <a:lumOff val="60000"/>
                      </a:schemeClr>
                    </a:solidFill>
                  </a:tcPr>
                </a:tc>
              </a:tr>
              <a:tr h="762000">
                <a:tc>
                  <a:txBody>
                    <a:bodyPr/>
                    <a:lstStyle/>
                    <a:p>
                      <a:endParaRPr lang="en-US" sz="2800" dirty="0">
                        <a:latin typeface="Arial"/>
                        <a:cs typeface="Arial"/>
                      </a:endParaRPr>
                    </a:p>
                  </a:txBody>
                  <a:tcPr>
                    <a:solidFill>
                      <a:schemeClr val="accent3">
                        <a:lumMod val="40000"/>
                        <a:lumOff val="60000"/>
                      </a:schemeClr>
                    </a:solidFill>
                  </a:tcPr>
                </a:tc>
                <a:tc>
                  <a:txBody>
                    <a:bodyPr/>
                    <a:lstStyle/>
                    <a:p>
                      <a:pPr algn="ctr"/>
                      <a:r>
                        <a:rPr lang="en-US" sz="2800" dirty="0" smtClean="0">
                          <a:latin typeface="Arial"/>
                          <a:cs typeface="Arial"/>
                        </a:rPr>
                        <a:t>1.0</a:t>
                      </a:r>
                      <a:r>
                        <a:rPr lang="en-US" sz="2800" baseline="0" dirty="0" smtClean="0">
                          <a:latin typeface="Arial"/>
                          <a:cs typeface="Arial"/>
                        </a:rPr>
                        <a:t> %</a:t>
                      </a:r>
                      <a:endParaRPr lang="en-US" sz="2800" dirty="0">
                        <a:latin typeface="Arial"/>
                        <a:cs typeface="Arial"/>
                      </a:endParaRPr>
                    </a:p>
                  </a:txBody>
                  <a:tcPr anchor="ctr"/>
                </a:tc>
                <a:tc>
                  <a:txBody>
                    <a:bodyPr/>
                    <a:lstStyle/>
                    <a:p>
                      <a:pPr algn="ctr"/>
                      <a:r>
                        <a:rPr lang="en-US" sz="2800" dirty="0" smtClean="0">
                          <a:latin typeface="Arial"/>
                          <a:cs typeface="Arial"/>
                        </a:rPr>
                        <a:t>5.0 %</a:t>
                      </a:r>
                      <a:endParaRPr lang="en-US" sz="2800" dirty="0">
                        <a:latin typeface="Arial"/>
                        <a:cs typeface="Arial"/>
                      </a:endParaRPr>
                    </a:p>
                  </a:txBody>
                  <a:tcPr anchor="ctr"/>
                </a:tc>
                <a:tc>
                  <a:txBody>
                    <a:bodyPr/>
                    <a:lstStyle/>
                    <a:p>
                      <a:pPr algn="ctr"/>
                      <a:r>
                        <a:rPr lang="en-US" sz="2800" dirty="0" smtClean="0">
                          <a:latin typeface="Arial"/>
                          <a:cs typeface="Arial"/>
                        </a:rPr>
                        <a:t>10.0 %</a:t>
                      </a:r>
                      <a:endParaRPr lang="en-US" sz="2800" dirty="0">
                        <a:latin typeface="Arial"/>
                        <a:cs typeface="Arial"/>
                      </a:endParaRPr>
                    </a:p>
                  </a:txBody>
                  <a:tcPr anchor="ctr"/>
                </a:tc>
              </a:tr>
              <a:tr h="762000">
                <a:tc>
                  <a:txBody>
                    <a:bodyPr/>
                    <a:lstStyle/>
                    <a:p>
                      <a:endParaRPr lang="en-US" sz="2800" dirty="0">
                        <a:latin typeface="Arial"/>
                        <a:cs typeface="Arial"/>
                      </a:endParaRPr>
                    </a:p>
                  </a:txBody>
                  <a:tcPr>
                    <a:solidFill>
                      <a:schemeClr val="accent3">
                        <a:lumMod val="40000"/>
                        <a:lumOff val="60000"/>
                      </a:schemeClr>
                    </a:solidFill>
                  </a:tcPr>
                </a:tc>
                <a:tc>
                  <a:txBody>
                    <a:bodyPr/>
                    <a:lstStyle/>
                    <a:p>
                      <a:pPr algn="ctr"/>
                      <a:r>
                        <a:rPr lang="en-US" sz="2800" dirty="0" smtClean="0">
                          <a:latin typeface="Arial"/>
                          <a:cs typeface="Arial"/>
                        </a:rPr>
                        <a:t>1</a:t>
                      </a:r>
                      <a:endParaRPr lang="en-US" sz="2800" dirty="0">
                        <a:latin typeface="Arial"/>
                        <a:cs typeface="Arial"/>
                      </a:endParaRPr>
                    </a:p>
                  </a:txBody>
                  <a:tcPr anchor="ctr"/>
                </a:tc>
                <a:tc>
                  <a:txBody>
                    <a:bodyPr/>
                    <a:lstStyle/>
                    <a:p>
                      <a:pPr algn="ctr"/>
                      <a:r>
                        <a:rPr lang="en-US" sz="2800" dirty="0" smtClean="0">
                          <a:latin typeface="Arial"/>
                          <a:cs typeface="Arial"/>
                        </a:rPr>
                        <a:t>10</a:t>
                      </a:r>
                      <a:endParaRPr lang="en-US" sz="2800" dirty="0">
                        <a:latin typeface="Arial"/>
                        <a:cs typeface="Arial"/>
                      </a:endParaRPr>
                    </a:p>
                  </a:txBody>
                  <a:tcPr anchor="ctr"/>
                </a:tc>
                <a:tc>
                  <a:txBody>
                    <a:bodyPr/>
                    <a:lstStyle/>
                    <a:p>
                      <a:pPr algn="ctr"/>
                      <a:r>
                        <a:rPr lang="en-US" sz="2800" dirty="0" smtClean="0">
                          <a:latin typeface="Arial"/>
                          <a:cs typeface="Arial"/>
                        </a:rPr>
                        <a:t>100</a:t>
                      </a:r>
                      <a:endParaRPr lang="en-US" sz="2800" dirty="0">
                        <a:latin typeface="Arial"/>
                        <a:cs typeface="Arial"/>
                      </a:endParaRPr>
                    </a:p>
                  </a:txBody>
                  <a:tcPr anchor="ctr"/>
                </a:tc>
              </a:tr>
            </a:tbl>
          </a:graphicData>
        </a:graphic>
      </p:graphicFrame>
      <p:pic>
        <p:nvPicPr>
          <p:cNvPr id="18" name="Picture 1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049" y="3945445"/>
            <a:ext cx="215900" cy="317500"/>
          </a:xfrm>
          <a:prstGeom prst="rect">
            <a:avLst/>
          </a:prstGeom>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344" y="4633362"/>
            <a:ext cx="914400" cy="469900"/>
          </a:xfrm>
          <a:prstGeom prst="rect">
            <a:avLst/>
          </a:prstGeom>
        </p:spPr>
      </p:pic>
      <p:sp>
        <p:nvSpPr>
          <p:cNvPr id="11" name="TextBox 10"/>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170225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50000"/>
          </a:blip>
          <a:stretch>
            <a:fillRect/>
          </a:stretch>
        </p:blipFill>
        <p:spPr>
          <a:xfrm rot="5400000">
            <a:off x="3300795" y="-513559"/>
            <a:ext cx="2666635" cy="9019776"/>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19" name="TextBox 18"/>
          <p:cNvSpPr txBox="1"/>
          <p:nvPr/>
        </p:nvSpPr>
        <p:spPr>
          <a:xfrm>
            <a:off x="0" y="3155054"/>
            <a:ext cx="9144000" cy="461665"/>
          </a:xfrm>
          <a:prstGeom prst="rect">
            <a:avLst/>
          </a:prstGeom>
          <a:noFill/>
        </p:spPr>
        <p:txBody>
          <a:bodyPr wrap="square" rtlCol="0">
            <a:spAutoFit/>
          </a:bodyPr>
          <a:lstStyle/>
          <a:p>
            <a:pPr algn="ctr"/>
            <a:r>
              <a:rPr lang="en-US" sz="2400" b="1" dirty="0" smtClean="0">
                <a:latin typeface="Arial"/>
                <a:cs typeface="Arial"/>
              </a:rPr>
              <a:t>             Turbulence </a:t>
            </a:r>
            <a:r>
              <a:rPr lang="en-US" sz="2400" b="1" dirty="0">
                <a:latin typeface="Arial"/>
                <a:cs typeface="Arial"/>
              </a:rPr>
              <a:t>model </a:t>
            </a:r>
            <a:r>
              <a:rPr lang="en-US" sz="2400" b="1" dirty="0" smtClean="0">
                <a:latin typeface="Arial"/>
                <a:cs typeface="Arial"/>
              </a:rPr>
              <a:t>wall functions</a:t>
            </a:r>
            <a:endParaRPr lang="en-US" sz="2400" b="1" dirty="0">
              <a:latin typeface="Arial"/>
              <a:cs typeface="Arial"/>
            </a:endParaRPr>
          </a:p>
        </p:txBody>
      </p:sp>
      <p:pic>
        <p:nvPicPr>
          <p:cNvPr id="20" name="Picture 19" descr="latex-image-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800" y="3326898"/>
            <a:ext cx="916450" cy="183290"/>
          </a:xfrm>
          <a:prstGeom prst="rect">
            <a:avLst/>
          </a:prstGeom>
        </p:spPr>
      </p:pic>
    </p:spTree>
    <p:extLst>
      <p:ext uri="{BB962C8B-B14F-4D97-AF65-F5344CB8AC3E}">
        <p14:creationId xmlns:p14="http://schemas.microsoft.com/office/powerpoint/2010/main" val="193791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22960"/>
            <a:ext cx="9144000" cy="6232476"/>
          </a:xfrm>
          <a:prstGeom prst="rect">
            <a:avLst/>
          </a:prstGeom>
          <a:noFill/>
        </p:spPr>
        <p:txBody>
          <a:bodyPr wrap="square" rtlCol="0">
            <a:spAutoFit/>
          </a:bodyPr>
          <a:lstStyle/>
          <a:p>
            <a:pPr algn="ctr"/>
            <a:r>
              <a:rPr lang="en-US" sz="2400" dirty="0" smtClean="0">
                <a:latin typeface="Arial"/>
                <a:cs typeface="Arial"/>
              </a:rPr>
              <a:t>                  Turbulence model wall functions</a:t>
            </a:r>
          </a:p>
          <a:p>
            <a:pPr algn="ctr"/>
            <a:endParaRPr lang="en-US" dirty="0">
              <a:latin typeface="Arial"/>
              <a:cs typeface="Arial"/>
            </a:endParaRPr>
          </a:p>
          <a:p>
            <a:pPr marL="285750" indent="-285750">
              <a:spcBef>
                <a:spcPts val="600"/>
              </a:spcBef>
              <a:spcAft>
                <a:spcPts val="600"/>
              </a:spcAft>
              <a:buFont typeface="Arial"/>
              <a:buChar char="•"/>
            </a:pPr>
            <a:r>
              <a:rPr lang="en-US" dirty="0" smtClean="0">
                <a:latin typeface="Arial"/>
                <a:cs typeface="Arial"/>
              </a:rPr>
              <a:t>Follow </a:t>
            </a:r>
            <a:r>
              <a:rPr lang="en-US" dirty="0">
                <a:latin typeface="Arial"/>
                <a:cs typeface="Arial"/>
              </a:rPr>
              <a:t>these guidelines if you are </a:t>
            </a:r>
            <a:r>
              <a:rPr lang="en-US" dirty="0" smtClean="0">
                <a:latin typeface="Arial"/>
                <a:cs typeface="Arial"/>
              </a:rPr>
              <a:t>struggling to find the boundary conditions for the near-wall treatment. </a:t>
            </a:r>
          </a:p>
          <a:p>
            <a:pPr marL="285750" indent="-285750">
              <a:spcBef>
                <a:spcPts val="600"/>
              </a:spcBef>
              <a:spcAft>
                <a:spcPts val="600"/>
              </a:spcAft>
              <a:buFont typeface="Arial"/>
              <a:buChar char="•"/>
            </a:pPr>
            <a:r>
              <a:rPr lang="en-US" dirty="0" smtClean="0">
                <a:latin typeface="Arial"/>
                <a:cs typeface="Arial"/>
              </a:rPr>
              <a:t>I </a:t>
            </a:r>
            <a:r>
              <a:rPr lang="en-US" dirty="0">
                <a:latin typeface="Arial"/>
                <a:cs typeface="Arial"/>
              </a:rPr>
              <a:t>highly recommend you to read the source code and find the references used to implement the model</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As for the free-stream boundary conditions, </a:t>
            </a:r>
            <a:r>
              <a:rPr lang="en-US" dirty="0" smtClean="0">
                <a:latin typeface="Arial"/>
                <a:cs typeface="Arial"/>
              </a:rPr>
              <a:t>you </a:t>
            </a:r>
            <a:r>
              <a:rPr lang="en-US" dirty="0">
                <a:latin typeface="Arial"/>
                <a:cs typeface="Arial"/>
              </a:rPr>
              <a:t>need to </a:t>
            </a:r>
            <a:r>
              <a:rPr lang="en-US" dirty="0" smtClean="0">
                <a:latin typeface="Arial"/>
                <a:cs typeface="Arial"/>
              </a:rPr>
              <a:t>give the boundary conditions for the near-wall treatment.</a:t>
            </a:r>
          </a:p>
          <a:p>
            <a:pPr marL="285750" indent="-285750">
              <a:spcBef>
                <a:spcPts val="600"/>
              </a:spcBef>
              <a:spcAft>
                <a:spcPts val="600"/>
              </a:spcAft>
              <a:buFont typeface="Arial"/>
              <a:buChar char="•"/>
            </a:pPr>
            <a:r>
              <a:rPr lang="en-US" dirty="0" smtClean="0">
                <a:latin typeface="Arial"/>
                <a:cs typeface="Arial"/>
              </a:rPr>
              <a:t>When it comes to near</a:t>
            </a:r>
            <a:r>
              <a:rPr lang="en-US" dirty="0">
                <a:latin typeface="Arial"/>
                <a:cs typeface="Arial"/>
              </a:rPr>
              <a:t>-wall </a:t>
            </a:r>
            <a:r>
              <a:rPr lang="en-US" dirty="0" smtClean="0">
                <a:latin typeface="Arial"/>
                <a:cs typeface="Arial"/>
              </a:rPr>
              <a:t>treatment, you have three options:</a:t>
            </a:r>
          </a:p>
          <a:p>
            <a:pPr marL="742950" lvl="1" indent="-285750">
              <a:spcBef>
                <a:spcPts val="600"/>
              </a:spcBef>
              <a:spcAft>
                <a:spcPts val="600"/>
              </a:spcAft>
              <a:buFont typeface="Arial"/>
              <a:buChar char="•"/>
            </a:pPr>
            <a:r>
              <a:rPr lang="en-US" dirty="0" smtClean="0">
                <a:latin typeface="Arial"/>
                <a:cs typeface="Arial"/>
              </a:rPr>
              <a:t>Use wall functions:</a:t>
            </a:r>
          </a:p>
          <a:p>
            <a:pPr marL="742950" lvl="1" indent="-285750">
              <a:spcBef>
                <a:spcPts val="600"/>
              </a:spcBef>
              <a:spcAft>
                <a:spcPts val="600"/>
              </a:spcAft>
              <a:buFont typeface="Arial"/>
              <a:buChar char="•"/>
            </a:pPr>
            <a:endParaRPr lang="en-US" dirty="0" smtClean="0">
              <a:latin typeface="Arial"/>
              <a:cs typeface="Arial"/>
            </a:endParaRPr>
          </a:p>
          <a:p>
            <a:pPr marL="742950" lvl="1" indent="-285750">
              <a:spcBef>
                <a:spcPts val="600"/>
              </a:spcBef>
              <a:spcAft>
                <a:spcPts val="600"/>
              </a:spcAft>
              <a:buFont typeface="Arial"/>
              <a:buChar char="•"/>
            </a:pPr>
            <a:r>
              <a:rPr lang="en-US" dirty="0" smtClean="0">
                <a:latin typeface="Arial"/>
                <a:cs typeface="Arial"/>
              </a:rPr>
              <a:t>Use scalable wall functions, this only applies with the                family models:</a:t>
            </a:r>
          </a:p>
          <a:p>
            <a:pPr marL="742950" lvl="1" indent="-285750">
              <a:spcBef>
                <a:spcPts val="600"/>
              </a:spcBef>
              <a:spcAft>
                <a:spcPts val="600"/>
              </a:spcAft>
              <a:buFont typeface="Arial"/>
              <a:buChar char="•"/>
            </a:pPr>
            <a:endParaRPr lang="en-US" dirty="0" smtClean="0">
              <a:latin typeface="Arial"/>
              <a:cs typeface="Arial"/>
            </a:endParaRPr>
          </a:p>
          <a:p>
            <a:pPr marL="742950" lvl="1" indent="-285750">
              <a:spcBef>
                <a:spcPts val="600"/>
              </a:spcBef>
              <a:spcAft>
                <a:spcPts val="600"/>
              </a:spcAft>
              <a:buFont typeface="Arial"/>
              <a:buChar char="•"/>
            </a:pPr>
            <a:r>
              <a:rPr lang="en-US" dirty="0" smtClean="0">
                <a:latin typeface="Arial"/>
                <a:cs typeface="Arial"/>
              </a:rPr>
              <a:t>Resolve the boundary layer (no wall functions):</a:t>
            </a:r>
          </a:p>
          <a:p>
            <a:pPr marL="742950" lvl="1"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a:latin typeface="Arial"/>
              <a:cs typeface="Arial"/>
            </a:endParaRPr>
          </a:p>
        </p:txBody>
      </p:sp>
      <p:pic>
        <p:nvPicPr>
          <p:cNvPr id="7" name="Picture 6"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590" y="971549"/>
            <a:ext cx="1079500" cy="215900"/>
          </a:xfrm>
          <a:prstGeom prst="rect">
            <a:avLst/>
          </a:prstGeom>
        </p:spPr>
      </p:pic>
      <p:sp>
        <p:nvSpPr>
          <p:cNvPr id="14" name="TextBox 13"/>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15" name="Picture 14" descr="latex-image-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64" y="5039789"/>
            <a:ext cx="755650" cy="15113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586" y="4505680"/>
            <a:ext cx="1722120" cy="29718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4586" y="5393340"/>
            <a:ext cx="1569720" cy="29718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4586" y="6250395"/>
            <a:ext cx="807720" cy="297180"/>
          </a:xfrm>
          <a:prstGeom prst="rect">
            <a:avLst/>
          </a:prstGeom>
        </p:spPr>
      </p:pic>
    </p:spTree>
    <p:extLst>
      <p:ext uri="{BB962C8B-B14F-4D97-AF65-F5344CB8AC3E}">
        <p14:creationId xmlns:p14="http://schemas.microsoft.com/office/powerpoint/2010/main" val="138554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19177515_e74512aac9_o.jpg"/>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63815" y="873378"/>
            <a:ext cx="5987328" cy="5987328"/>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6" name="TextBox 5"/>
          <p:cNvSpPr txBox="1"/>
          <p:nvPr/>
        </p:nvSpPr>
        <p:spPr>
          <a:xfrm>
            <a:off x="0" y="3144840"/>
            <a:ext cx="9144000" cy="461665"/>
          </a:xfrm>
          <a:prstGeom prst="rect">
            <a:avLst/>
          </a:prstGeom>
          <a:noFill/>
        </p:spPr>
        <p:txBody>
          <a:bodyPr wrap="square" rtlCol="0">
            <a:spAutoFit/>
          </a:bodyPr>
          <a:lstStyle/>
          <a:p>
            <a:pPr algn="ctr"/>
            <a:r>
              <a:rPr lang="en-US" sz="2400" b="1" dirty="0" smtClean="0">
                <a:latin typeface="Arial"/>
                <a:cs typeface="Arial"/>
              </a:rPr>
              <a:t> wall distance units</a:t>
            </a:r>
            <a:endParaRPr lang="en-US" sz="2400" b="1" dirty="0">
              <a:latin typeface="Arial"/>
              <a:cs typeface="Arial"/>
            </a:endParaRPr>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283" y="3169323"/>
            <a:ext cx="346710" cy="346710"/>
          </a:xfrm>
          <a:prstGeom prst="rect">
            <a:avLst/>
          </a:prstGeom>
        </p:spPr>
      </p:pic>
    </p:spTree>
    <p:extLst>
      <p:ext uri="{BB962C8B-B14F-4D97-AF65-F5344CB8AC3E}">
        <p14:creationId xmlns:p14="http://schemas.microsoft.com/office/powerpoint/2010/main" val="54297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4208"/>
            <a:ext cx="9144000" cy="5370702"/>
          </a:xfrm>
          <a:prstGeom prst="rect">
            <a:avLst/>
          </a:prstGeom>
          <a:noFill/>
        </p:spPr>
        <p:txBody>
          <a:bodyPr wrap="square" rtlCol="0">
            <a:spAutoFit/>
          </a:bodyPr>
          <a:lstStyle/>
          <a:p>
            <a:pPr algn="ctr"/>
            <a:r>
              <a:rPr lang="fr-FR" sz="2400" dirty="0" smtClean="0">
                <a:latin typeface="Arial"/>
                <a:cs typeface="Arial"/>
              </a:rPr>
              <a:t> </a:t>
            </a:r>
            <a:r>
              <a:rPr lang="fr-FR" sz="2400" dirty="0" err="1" smtClean="0">
                <a:latin typeface="Arial"/>
                <a:cs typeface="Arial"/>
              </a:rPr>
              <a:t>wall</a:t>
            </a:r>
            <a:r>
              <a:rPr lang="fr-FR" sz="2400" dirty="0" smtClean="0">
                <a:latin typeface="Arial"/>
                <a:cs typeface="Arial"/>
              </a:rPr>
              <a:t> distance </a:t>
            </a:r>
            <a:r>
              <a:rPr lang="fr-FR" sz="2400" dirty="0" err="1" smtClean="0">
                <a:latin typeface="Arial"/>
                <a:cs typeface="Arial"/>
              </a:rPr>
              <a:t>units</a:t>
            </a:r>
            <a:endParaRPr lang="fr-FR" sz="2400" dirty="0" smtClean="0">
              <a:latin typeface="Arial"/>
              <a:cs typeface="Arial"/>
            </a:endParaRPr>
          </a:p>
          <a:p>
            <a:pPr algn="ctr"/>
            <a:endParaRPr lang="fr-FR" dirty="0" smtClean="0">
              <a:latin typeface="Arial"/>
              <a:cs typeface="Arial"/>
            </a:endParaRPr>
          </a:p>
          <a:p>
            <a:pPr marL="285750" indent="-285750">
              <a:spcBef>
                <a:spcPts val="600"/>
              </a:spcBef>
              <a:spcAft>
                <a:spcPts val="600"/>
              </a:spcAft>
              <a:buFont typeface="Arial"/>
              <a:buChar char="•"/>
            </a:pPr>
            <a:r>
              <a:rPr lang="en-US" dirty="0">
                <a:latin typeface="Arial"/>
                <a:cs typeface="Arial"/>
              </a:rPr>
              <a:t>To compute the wall distance units      , </a:t>
            </a:r>
            <a:r>
              <a:rPr lang="en-US" dirty="0" smtClean="0">
                <a:latin typeface="Arial"/>
                <a:cs typeface="Arial"/>
              </a:rPr>
              <a:t>									      use </a:t>
            </a:r>
            <a:r>
              <a:rPr lang="en-US" dirty="0">
                <a:latin typeface="Arial"/>
                <a:cs typeface="Arial"/>
              </a:rPr>
              <a:t>the following </a:t>
            </a:r>
            <a:r>
              <a:rPr lang="en-US" dirty="0" smtClean="0">
                <a:latin typeface="Arial"/>
                <a:cs typeface="Arial"/>
              </a:rPr>
              <a:t>equation</a:t>
            </a: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Where      is the distance to the first cell </a:t>
            </a:r>
            <a:r>
              <a:rPr lang="en-US" dirty="0" smtClean="0">
                <a:latin typeface="Arial"/>
                <a:cs typeface="Arial"/>
              </a:rPr>
              <a:t>									  center normal </a:t>
            </a:r>
            <a:r>
              <a:rPr lang="en-US" dirty="0">
                <a:latin typeface="Arial"/>
                <a:cs typeface="Arial"/>
              </a:rPr>
              <a:t>to the wall, and         is </a:t>
            </a:r>
            <a:r>
              <a:rPr lang="en-US" dirty="0" smtClean="0">
                <a:latin typeface="Arial"/>
                <a:cs typeface="Arial"/>
              </a:rPr>
              <a:t>										       the </a:t>
            </a:r>
            <a:r>
              <a:rPr lang="en-US" dirty="0">
                <a:latin typeface="Arial"/>
                <a:cs typeface="Arial"/>
              </a:rPr>
              <a:t>friction </a:t>
            </a:r>
            <a:r>
              <a:rPr lang="en-US" dirty="0" smtClean="0">
                <a:latin typeface="Arial"/>
                <a:cs typeface="Arial"/>
              </a:rPr>
              <a:t>velocity and </a:t>
            </a:r>
            <a:r>
              <a:rPr lang="en-US" dirty="0">
                <a:latin typeface="Arial"/>
                <a:cs typeface="Arial"/>
              </a:rPr>
              <a:t>is equal </a:t>
            </a:r>
            <a:r>
              <a:rPr lang="en-US" dirty="0" smtClean="0">
                <a:latin typeface="Arial"/>
                <a:cs typeface="Arial"/>
              </a:rPr>
              <a:t>to</a:t>
            </a:r>
          </a:p>
          <a:p>
            <a:pPr marL="285750" indent="-285750">
              <a:spcBef>
                <a:spcPts val="600"/>
              </a:spcBef>
              <a:spcAft>
                <a:spcPts val="600"/>
              </a:spcAft>
              <a:buFont typeface="Arial"/>
              <a:buChar char="•"/>
            </a:pPr>
            <a:endParaRPr lang="en-US" dirty="0" smtClean="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marL="285750" indent="-285750">
              <a:spcBef>
                <a:spcPts val="600"/>
              </a:spcBef>
              <a:spcAft>
                <a:spcPts val="600"/>
              </a:spcAft>
              <a:buFont typeface="Arial"/>
              <a:buChar char="•"/>
            </a:pPr>
            <a:endParaRPr lang="en-US" dirty="0">
              <a:latin typeface="Arial"/>
              <a:cs typeface="Arial"/>
            </a:endParaRPr>
          </a:p>
          <a:p>
            <a:pPr lvl="1">
              <a:spcBef>
                <a:spcPts val="600"/>
              </a:spcBef>
              <a:spcAft>
                <a:spcPts val="600"/>
              </a:spcAft>
            </a:pPr>
            <a:r>
              <a:rPr lang="en-US" dirty="0">
                <a:latin typeface="Arial"/>
                <a:cs typeface="Arial"/>
              </a:rPr>
              <a:t>w</a:t>
            </a:r>
            <a:r>
              <a:rPr lang="en-US" dirty="0" smtClean="0">
                <a:latin typeface="Arial"/>
                <a:cs typeface="Arial"/>
              </a:rPr>
              <a:t>here        </a:t>
            </a:r>
            <a:r>
              <a:rPr lang="en-US" dirty="0">
                <a:latin typeface="Arial"/>
                <a:cs typeface="Arial"/>
              </a:rPr>
              <a:t>is the wall shear stresses</a:t>
            </a:r>
            <a:r>
              <a:rPr lang="en-US" dirty="0" smtClean="0">
                <a:latin typeface="Arial"/>
                <a:cs typeface="Arial"/>
              </a:rPr>
              <a:t>.</a:t>
            </a:r>
            <a:endParaRPr lang="en-US" dirty="0">
              <a:latin typeface="Arial"/>
              <a:cs typeface="Arial"/>
            </a:endParaRPr>
          </a:p>
        </p:txBody>
      </p:sp>
      <p:sp>
        <p:nvSpPr>
          <p:cNvPr id="14" name="TextBox 13"/>
          <p:cNvSpPr txBox="1"/>
          <p:nvPr/>
        </p:nvSpPr>
        <p:spPr>
          <a:xfrm>
            <a:off x="4765716" y="1568056"/>
            <a:ext cx="4278001" cy="2754422"/>
          </a:xfrm>
          <a:prstGeom prst="roundRect">
            <a:avLst>
              <a:gd name="adj" fmla="val 3364"/>
            </a:avLst>
          </a:prstGeom>
          <a:noFill/>
          <a:ln w="25400">
            <a:solidFill>
              <a:srgbClr val="FF0000"/>
            </a:solidFill>
          </a:ln>
        </p:spPr>
        <p:txBody>
          <a:bodyPr wrap="square" rtlCol="0">
            <a:spAutoFit/>
          </a:bodyPr>
          <a:lstStyle/>
          <a:p>
            <a:endParaRPr lang="en-US"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368" y="848691"/>
            <a:ext cx="346710" cy="346710"/>
          </a:xfrm>
          <a:prstGeom prst="rect">
            <a:avLst/>
          </a:prstGeom>
        </p:spPr>
      </p:pic>
      <p:pic>
        <p:nvPicPr>
          <p:cNvPr id="10" name="Picture 9" descr="latex-imag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964" y="2531146"/>
            <a:ext cx="2329180" cy="72898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323" y="1568055"/>
            <a:ext cx="297180" cy="29718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964" y="3657545"/>
            <a:ext cx="137160" cy="182880"/>
          </a:xfrm>
          <a:prstGeom prst="rect">
            <a:avLst/>
          </a:prstGeom>
        </p:spPr>
      </p:pic>
      <p:pic>
        <p:nvPicPr>
          <p:cNvPr id="5" name="Picture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0340" y="3875949"/>
            <a:ext cx="289560" cy="236220"/>
          </a:xfrm>
          <a:prstGeom prst="rect">
            <a:avLst/>
          </a:prstGeom>
        </p:spPr>
      </p:pic>
      <p:pic>
        <p:nvPicPr>
          <p:cNvPr id="6" name="Picture 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964" y="4784629"/>
            <a:ext cx="1529080" cy="773430"/>
          </a:xfrm>
          <a:prstGeom prst="rect">
            <a:avLst/>
          </a:prstGeom>
        </p:spPr>
      </p:pic>
      <p:pic>
        <p:nvPicPr>
          <p:cNvPr id="7" name="Picture 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124" y="5922319"/>
            <a:ext cx="266700" cy="167640"/>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12" name="Picture 11" descr="turb3.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694" y="1809586"/>
            <a:ext cx="4055053" cy="2430744"/>
          </a:xfrm>
          <a:prstGeom prst="rect">
            <a:avLst/>
          </a:prstGeom>
        </p:spPr>
      </p:pic>
    </p:spTree>
    <p:extLst>
      <p:ext uri="{BB962C8B-B14F-4D97-AF65-F5344CB8AC3E}">
        <p14:creationId xmlns:p14="http://schemas.microsoft.com/office/powerpoint/2010/main" val="361487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4208"/>
            <a:ext cx="9144000" cy="4632038"/>
          </a:xfrm>
          <a:prstGeom prst="rect">
            <a:avLst/>
          </a:prstGeom>
          <a:noFill/>
        </p:spPr>
        <p:txBody>
          <a:bodyPr wrap="square" rtlCol="0">
            <a:spAutoFit/>
          </a:bodyPr>
          <a:lstStyle/>
          <a:p>
            <a:pPr algn="ctr"/>
            <a:r>
              <a:rPr lang="fr-FR" sz="2400" dirty="0" smtClean="0">
                <a:latin typeface="Arial"/>
                <a:cs typeface="Arial"/>
              </a:rPr>
              <a:t> </a:t>
            </a:r>
            <a:r>
              <a:rPr lang="fr-FR" sz="2400" dirty="0" err="1" smtClean="0">
                <a:latin typeface="Arial"/>
                <a:cs typeface="Arial"/>
              </a:rPr>
              <a:t>wall</a:t>
            </a:r>
            <a:r>
              <a:rPr lang="fr-FR" sz="2400" dirty="0" smtClean="0">
                <a:latin typeface="Arial"/>
                <a:cs typeface="Arial"/>
              </a:rPr>
              <a:t> distance </a:t>
            </a:r>
            <a:r>
              <a:rPr lang="fr-FR" sz="2400" dirty="0" err="1" smtClean="0">
                <a:latin typeface="Arial"/>
                <a:cs typeface="Arial"/>
              </a:rPr>
              <a:t>units</a:t>
            </a:r>
            <a:endParaRPr lang="fr-FR" sz="2400" dirty="0" smtClean="0">
              <a:latin typeface="Arial"/>
              <a:cs typeface="Arial"/>
            </a:endParaRPr>
          </a:p>
          <a:p>
            <a:pPr algn="ctr"/>
            <a:endParaRPr lang="fr-FR" dirty="0" smtClean="0">
              <a:latin typeface="Arial"/>
              <a:cs typeface="Arial"/>
            </a:endParaRPr>
          </a:p>
          <a:p>
            <a:pPr marL="285750" indent="-285750">
              <a:spcBef>
                <a:spcPts val="600"/>
              </a:spcBef>
              <a:spcAft>
                <a:spcPts val="600"/>
              </a:spcAft>
              <a:buFont typeface="Arial"/>
              <a:buChar char="•"/>
            </a:pPr>
            <a:r>
              <a:rPr lang="en-US" dirty="0">
                <a:latin typeface="Arial"/>
                <a:cs typeface="Arial"/>
              </a:rPr>
              <a:t>We never know a priori the        value</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What we usually do is to run the simulation for a few time-steps or iterations, and then we get an estimate of the        value</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After determining where we are in the boundary layer (viscous </a:t>
            </a:r>
            <a:r>
              <a:rPr lang="en-US" dirty="0" smtClean="0">
                <a:latin typeface="Arial"/>
                <a:cs typeface="Arial"/>
              </a:rPr>
              <a:t>sub-layer</a:t>
            </a:r>
            <a:r>
              <a:rPr lang="en-US" dirty="0">
                <a:latin typeface="Arial"/>
                <a:cs typeface="Arial"/>
              </a:rPr>
              <a:t>, buffer layer or log-law layer), we take the mesh as a good one or we modify it if is deemed necessary</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a:latin typeface="Arial"/>
                <a:cs typeface="Arial"/>
              </a:rPr>
              <a:t>It is an iterative process and it can be very time consuming</a:t>
            </a:r>
            <a:r>
              <a:rPr lang="en-US" dirty="0" smtClean="0">
                <a:latin typeface="Arial"/>
                <a:cs typeface="Arial"/>
              </a:rPr>
              <a:t>.</a:t>
            </a:r>
            <a:endParaRPr lang="en-US" dirty="0">
              <a:latin typeface="Arial"/>
              <a:cs typeface="Arial"/>
            </a:endParaRPr>
          </a:p>
          <a:p>
            <a:pPr marL="285750" indent="-285750">
              <a:spcBef>
                <a:spcPts val="600"/>
              </a:spcBef>
              <a:spcAft>
                <a:spcPts val="600"/>
              </a:spcAft>
              <a:buFont typeface="Arial"/>
              <a:buChar char="•"/>
            </a:pPr>
            <a:r>
              <a:rPr lang="en-US" dirty="0" smtClean="0">
                <a:latin typeface="Arial"/>
                <a:cs typeface="Arial"/>
              </a:rPr>
              <a:t>Have in mind that it is quite difficult to get uniform        values at the walls.  This does not mean that what you have done is wrong, use common sense.</a:t>
            </a:r>
          </a:p>
          <a:p>
            <a:pPr marL="285750" indent="-285750">
              <a:spcBef>
                <a:spcPts val="600"/>
              </a:spcBef>
              <a:spcAft>
                <a:spcPts val="600"/>
              </a:spcAft>
              <a:buFont typeface="Arial"/>
              <a:buChar char="•"/>
            </a:pPr>
            <a:r>
              <a:rPr lang="en-US" dirty="0" smtClean="0">
                <a:latin typeface="Arial"/>
                <a:cs typeface="Arial"/>
              </a:rPr>
              <a:t>To </a:t>
            </a:r>
            <a:r>
              <a:rPr lang="en-US" dirty="0">
                <a:latin typeface="Arial"/>
                <a:cs typeface="Arial"/>
              </a:rPr>
              <a:t>get an initial estimate of the distance from the wall to the first cell center    </a:t>
            </a:r>
            <a:r>
              <a:rPr lang="en-US" dirty="0" smtClean="0">
                <a:latin typeface="Arial"/>
                <a:cs typeface="Arial"/>
              </a:rPr>
              <a:t>,  </a:t>
            </a:r>
            <a:r>
              <a:rPr lang="en-US" dirty="0">
                <a:latin typeface="Arial"/>
                <a:cs typeface="Arial"/>
              </a:rPr>
              <a:t>you can proceed as follows</a:t>
            </a:r>
            <a:r>
              <a:rPr lang="en-US" dirty="0" smtClean="0">
                <a:latin typeface="Arial"/>
                <a:cs typeface="Arial"/>
              </a:rPr>
              <a:t>,</a:t>
            </a:r>
            <a:endParaRPr lang="en-US" dirty="0">
              <a:latin typeface="Arial"/>
              <a:cs typeface="Arial"/>
            </a:endParaRPr>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368" y="848691"/>
            <a:ext cx="346710" cy="346710"/>
          </a:xfrm>
          <a:prstGeom prst="rect">
            <a:avLst/>
          </a:prstGeom>
        </p:spPr>
      </p:pic>
      <p:pic>
        <p:nvPicPr>
          <p:cNvPr id="20" name="Picture 1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65" y="1565578"/>
            <a:ext cx="297180" cy="297180"/>
          </a:xfrm>
          <a:prstGeom prst="rect">
            <a:avLst/>
          </a:prstGeom>
        </p:spPr>
      </p:pic>
      <p:pic>
        <p:nvPicPr>
          <p:cNvPr id="22" name="Picture 2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265" y="2271267"/>
            <a:ext cx="297180" cy="297180"/>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703" y="4912307"/>
            <a:ext cx="137160" cy="182880"/>
          </a:xfrm>
          <a:prstGeom prst="rect">
            <a:avLst/>
          </a:prstGeom>
        </p:spPr>
      </p:pic>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598" y="4097789"/>
            <a:ext cx="297180" cy="297180"/>
          </a:xfrm>
          <a:prstGeom prst="rect">
            <a:avLst/>
          </a:prstGeom>
        </p:spPr>
      </p:pic>
    </p:spTree>
    <p:extLst>
      <p:ext uri="{BB962C8B-B14F-4D97-AF65-F5344CB8AC3E}">
        <p14:creationId xmlns:p14="http://schemas.microsoft.com/office/powerpoint/2010/main" val="402804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en-US" sz="3200"/>
              <a:t>One-, Two-, and Three-Dimensional Flows</a:t>
            </a:r>
          </a:p>
        </p:txBody>
      </p:sp>
      <p:sp>
        <p:nvSpPr>
          <p:cNvPr id="171014" name="Rectangle 6"/>
          <p:cNvSpPr>
            <a:spLocks noGrp="1" noChangeArrowheads="1"/>
          </p:cNvSpPr>
          <p:nvPr>
            <p:ph type="body" sz="half" idx="1"/>
          </p:nvPr>
        </p:nvSpPr>
        <p:spPr/>
        <p:txBody>
          <a:bodyPr/>
          <a:lstStyle/>
          <a:p>
            <a:pPr>
              <a:lnSpc>
                <a:spcPct val="80000"/>
              </a:lnSpc>
            </a:pPr>
            <a:r>
              <a:rPr lang="en-US" altLang="en-US" sz="2000"/>
              <a:t>N-S equations are 3D vector equations.</a:t>
            </a:r>
          </a:p>
          <a:p>
            <a:pPr>
              <a:lnSpc>
                <a:spcPct val="80000"/>
              </a:lnSpc>
            </a:pPr>
            <a:r>
              <a:rPr lang="en-US" altLang="en-US" sz="2000"/>
              <a:t>Velocity vector, </a:t>
            </a:r>
            <a:r>
              <a:rPr lang="en-US" altLang="en-US" sz="2000" b="1" i="1"/>
              <a:t>U</a:t>
            </a:r>
            <a:r>
              <a:rPr lang="en-US" altLang="en-US" sz="2000" i="1"/>
              <a:t>(x,y,z,t)= [U</a:t>
            </a:r>
            <a:r>
              <a:rPr lang="en-US" altLang="en-US" sz="2000" i="1" baseline="-25000"/>
              <a:t>x</a:t>
            </a:r>
            <a:r>
              <a:rPr lang="en-US" altLang="en-US" sz="2000" i="1"/>
              <a:t>(x,y,z,t),U</a:t>
            </a:r>
            <a:r>
              <a:rPr lang="en-US" altLang="en-US" sz="2000" i="1" baseline="-25000"/>
              <a:t>y</a:t>
            </a:r>
            <a:r>
              <a:rPr lang="en-US" altLang="en-US" sz="2000" i="1"/>
              <a:t>(x,y,z,t),U</a:t>
            </a:r>
            <a:r>
              <a:rPr lang="en-US" altLang="en-US" sz="2000" i="1" baseline="-25000"/>
              <a:t>z</a:t>
            </a:r>
            <a:r>
              <a:rPr lang="en-US" altLang="en-US" sz="2000" i="1"/>
              <a:t>(x,y,z,t)]</a:t>
            </a:r>
          </a:p>
          <a:p>
            <a:pPr>
              <a:lnSpc>
                <a:spcPct val="80000"/>
              </a:lnSpc>
            </a:pPr>
            <a:r>
              <a:rPr lang="en-US" altLang="en-US" sz="2000"/>
              <a:t>Lower dimensional flows reduce complexity of analytical and computational solution</a:t>
            </a:r>
          </a:p>
          <a:p>
            <a:pPr>
              <a:lnSpc>
                <a:spcPct val="80000"/>
              </a:lnSpc>
            </a:pPr>
            <a:r>
              <a:rPr lang="en-US" altLang="en-US" sz="2000"/>
              <a:t>Change in coordinate system (cylindrical, spherical, etc.) may facilitate reduction in order.</a:t>
            </a:r>
          </a:p>
          <a:p>
            <a:pPr>
              <a:lnSpc>
                <a:spcPct val="80000"/>
              </a:lnSpc>
            </a:pPr>
            <a:r>
              <a:rPr lang="en-US" altLang="en-US" sz="2000"/>
              <a:t>Example:  for fully-developed pipe flow, velocity </a:t>
            </a:r>
            <a:r>
              <a:rPr lang="en-US" altLang="en-US" sz="2000" i="1"/>
              <a:t>V(r)</a:t>
            </a:r>
            <a:r>
              <a:rPr lang="en-US" altLang="en-US" sz="2000"/>
              <a:t> is a function of radius </a:t>
            </a:r>
            <a:r>
              <a:rPr lang="en-US" altLang="en-US" sz="2000" i="1"/>
              <a:t>r</a:t>
            </a:r>
            <a:r>
              <a:rPr lang="en-US" altLang="en-US" sz="2000"/>
              <a:t> and pressure </a:t>
            </a:r>
            <a:r>
              <a:rPr lang="en-US" altLang="en-US" sz="2000" i="1"/>
              <a:t>p(z)</a:t>
            </a:r>
            <a:r>
              <a:rPr lang="en-US" altLang="en-US" sz="2000"/>
              <a:t> is a function of distance </a:t>
            </a:r>
            <a:r>
              <a:rPr lang="en-US" altLang="en-US" sz="2000" i="1"/>
              <a:t>z</a:t>
            </a:r>
            <a:r>
              <a:rPr lang="en-US" altLang="en-US" sz="2000"/>
              <a:t> along the pipe. </a:t>
            </a:r>
          </a:p>
        </p:txBody>
      </p:sp>
      <p:pic>
        <p:nvPicPr>
          <p:cNvPr id="171012" name="Picture 4" descr="cen72367_0102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0" y="3990975"/>
            <a:ext cx="7391400" cy="218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854752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40554" y="5351247"/>
            <a:ext cx="8610795" cy="1320587"/>
          </a:xfrm>
          <a:prstGeom prst="roundRect">
            <a:avLst>
              <a:gd name="adj" fmla="val 5902"/>
            </a:avLst>
          </a:prstGeom>
          <a:noFill/>
          <a:ln w="25400">
            <a:solidFill>
              <a:srgbClr val="FF0000"/>
            </a:solidFill>
          </a:ln>
        </p:spPr>
        <p:txBody>
          <a:bodyPr wrap="square" rtlCol="0">
            <a:spAutoFit/>
          </a:bodyPr>
          <a:lstStyle/>
          <a:p>
            <a:endParaRPr lang="en-US" dirty="0"/>
          </a:p>
        </p:txBody>
      </p:sp>
      <p:sp>
        <p:nvSpPr>
          <p:cNvPr id="18" name="TextBox 17"/>
          <p:cNvSpPr txBox="1"/>
          <p:nvPr/>
        </p:nvSpPr>
        <p:spPr>
          <a:xfrm>
            <a:off x="340554" y="2330663"/>
            <a:ext cx="8610795" cy="1320587"/>
          </a:xfrm>
          <a:prstGeom prst="roundRect">
            <a:avLst>
              <a:gd name="adj" fmla="val 5902"/>
            </a:avLst>
          </a:prstGeom>
          <a:noFill/>
          <a:ln w="25400">
            <a:solidFill>
              <a:srgbClr val="FF0000"/>
            </a:solidFill>
          </a:ln>
        </p:spPr>
        <p:txBody>
          <a:bodyPr wrap="square" rtlCol="0">
            <a:spAutoFit/>
          </a:bodyPr>
          <a:lstStyle/>
          <a:p>
            <a:endParaRPr lang="en-US" dirty="0"/>
          </a:p>
        </p:txBody>
      </p:sp>
      <p:sp>
        <p:nvSpPr>
          <p:cNvPr id="19" name="TextBox 18"/>
          <p:cNvSpPr txBox="1"/>
          <p:nvPr/>
        </p:nvSpPr>
        <p:spPr>
          <a:xfrm>
            <a:off x="340554" y="3829050"/>
            <a:ext cx="8610795" cy="1320587"/>
          </a:xfrm>
          <a:prstGeom prst="roundRect">
            <a:avLst>
              <a:gd name="adj" fmla="val 5902"/>
            </a:avLst>
          </a:prstGeom>
          <a:noFill/>
          <a:ln w="25400">
            <a:solidFill>
              <a:srgbClr val="FF0000"/>
            </a:solidFill>
          </a:ln>
        </p:spPr>
        <p:txBody>
          <a:bodyPr wrap="square" rtlCol="0">
            <a:spAutoFit/>
          </a:bodyPr>
          <a:lstStyle/>
          <a:p>
            <a:endParaRPr lang="en-US" dirty="0"/>
          </a:p>
        </p:txBody>
      </p:sp>
      <p:sp>
        <p:nvSpPr>
          <p:cNvPr id="2" name="TextBox 1"/>
          <p:cNvSpPr txBox="1"/>
          <p:nvPr/>
        </p:nvSpPr>
        <p:spPr>
          <a:xfrm>
            <a:off x="0" y="824208"/>
            <a:ext cx="9144000" cy="1292662"/>
          </a:xfrm>
          <a:prstGeom prst="rect">
            <a:avLst/>
          </a:prstGeom>
          <a:noFill/>
        </p:spPr>
        <p:txBody>
          <a:bodyPr wrap="square" rtlCol="0">
            <a:spAutoFit/>
          </a:bodyPr>
          <a:lstStyle/>
          <a:p>
            <a:pPr algn="ctr"/>
            <a:r>
              <a:rPr lang="en-US" sz="2400" dirty="0" smtClean="0">
                <a:latin typeface="Arial"/>
                <a:cs typeface="Arial"/>
              </a:rPr>
              <a:t> Estimating normal wall distance</a:t>
            </a:r>
          </a:p>
          <a:p>
            <a:pPr algn="ctr"/>
            <a:endParaRPr lang="en-US" dirty="0" smtClean="0">
              <a:latin typeface="Arial"/>
              <a:cs typeface="Arial"/>
            </a:endParaRPr>
          </a:p>
          <a:p>
            <a:pPr marL="342900" indent="-342900">
              <a:buFont typeface="Arial"/>
              <a:buChar char="•"/>
            </a:pPr>
            <a:r>
              <a:rPr lang="en-US" dirty="0">
                <a:latin typeface="Arial"/>
                <a:cs typeface="Arial"/>
              </a:rPr>
              <a:t>To estimate the distance from the wall to the first cell center      you can proceed as follows</a:t>
            </a:r>
            <a:r>
              <a:rPr lang="en-US" dirty="0" smtClean="0">
                <a:latin typeface="Arial"/>
                <a:cs typeface="Arial"/>
              </a:rPr>
              <a:t>,</a:t>
            </a:r>
            <a:endParaRPr lang="en-US" dirty="0">
              <a:latin typeface="Arial"/>
              <a:cs typeface="Arial"/>
            </a:endParaRPr>
          </a:p>
        </p:txBody>
      </p:sp>
      <p:pic>
        <p:nvPicPr>
          <p:cNvPr id="5" name="Picture 4" descr="latex-image-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140" y="4149490"/>
            <a:ext cx="3191510" cy="657860"/>
          </a:xfrm>
          <a:prstGeom prst="rect">
            <a:avLst/>
          </a:prstGeom>
        </p:spPr>
      </p:pic>
      <p:pic>
        <p:nvPicPr>
          <p:cNvPr id="6" name="Picture 5" descr="latex-image-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892" y="4107158"/>
            <a:ext cx="1529080" cy="773430"/>
          </a:xfrm>
          <a:prstGeom prst="rect">
            <a:avLst/>
          </a:prstGeom>
        </p:spPr>
      </p:pic>
      <p:pic>
        <p:nvPicPr>
          <p:cNvPr id="7" name="Picture 6" descr="latex-image-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40" y="5645623"/>
            <a:ext cx="2329180" cy="728980"/>
          </a:xfrm>
          <a:prstGeom prst="rect">
            <a:avLst/>
          </a:prstGeom>
        </p:spPr>
      </p:pic>
      <p:pic>
        <p:nvPicPr>
          <p:cNvPr id="9" name="Picture 8" descr="latex-image-5.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892" y="2779520"/>
            <a:ext cx="2835910" cy="382270"/>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40" y="2627972"/>
            <a:ext cx="2266950" cy="728980"/>
          </a:xfrm>
          <a:prstGeom prst="rect">
            <a:avLst/>
          </a:prstGeom>
        </p:spPr>
      </p:pic>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7892" y="5610063"/>
            <a:ext cx="1591310" cy="764540"/>
          </a:xfrm>
          <a:prstGeom prst="rect">
            <a:avLst/>
          </a:prstGeom>
        </p:spPr>
      </p:pic>
      <p:sp>
        <p:nvSpPr>
          <p:cNvPr id="14" name="TextBox 13"/>
          <p:cNvSpPr txBox="1"/>
          <p:nvPr/>
        </p:nvSpPr>
        <p:spPr>
          <a:xfrm>
            <a:off x="4100081" y="5771420"/>
            <a:ext cx="979277" cy="490926"/>
          </a:xfrm>
          <a:prstGeom prst="rightArrow">
            <a:avLst>
              <a:gd name="adj1" fmla="val 50000"/>
              <a:gd name="adj2" fmla="val 84879"/>
            </a:avLst>
          </a:prstGeom>
          <a:solidFill>
            <a:schemeClr val="tx1"/>
          </a:solidFill>
        </p:spPr>
        <p:txBody>
          <a:bodyPr wrap="square" rtlCol="0">
            <a:spAutoFit/>
          </a:bodyPr>
          <a:lstStyle/>
          <a:p>
            <a:endParaRPr lang="en-US" dirty="0"/>
          </a:p>
        </p:txBody>
      </p:sp>
      <p:sp>
        <p:nvSpPr>
          <p:cNvPr id="3" name="TextBox 2"/>
          <p:cNvSpPr txBox="1"/>
          <p:nvPr/>
        </p:nvSpPr>
        <p:spPr>
          <a:xfrm>
            <a:off x="457200" y="2743200"/>
            <a:ext cx="530177" cy="461665"/>
          </a:xfrm>
          <a:prstGeom prst="rect">
            <a:avLst/>
          </a:prstGeom>
          <a:noFill/>
        </p:spPr>
        <p:txBody>
          <a:bodyPr wrap="square" rtlCol="0">
            <a:spAutoFit/>
          </a:bodyPr>
          <a:lstStyle/>
          <a:p>
            <a:r>
              <a:rPr lang="en-US" sz="2400" b="1" dirty="0" smtClean="0">
                <a:solidFill>
                  <a:srgbClr val="0000FF"/>
                </a:solidFill>
                <a:latin typeface="Arial"/>
                <a:cs typeface="Arial"/>
              </a:rPr>
              <a:t>1.</a:t>
            </a:r>
            <a:endParaRPr lang="en-US" sz="2400" b="1" dirty="0">
              <a:solidFill>
                <a:srgbClr val="0000FF"/>
              </a:solidFill>
              <a:latin typeface="Arial"/>
              <a:cs typeface="Arial"/>
            </a:endParaRPr>
          </a:p>
        </p:txBody>
      </p:sp>
      <p:sp>
        <p:nvSpPr>
          <p:cNvPr id="20" name="TextBox 19"/>
          <p:cNvSpPr txBox="1"/>
          <p:nvPr/>
        </p:nvSpPr>
        <p:spPr>
          <a:xfrm>
            <a:off x="5048039" y="2743200"/>
            <a:ext cx="530177" cy="461665"/>
          </a:xfrm>
          <a:prstGeom prst="rect">
            <a:avLst/>
          </a:prstGeom>
          <a:noFill/>
        </p:spPr>
        <p:txBody>
          <a:bodyPr wrap="square" rtlCol="0">
            <a:spAutoFit/>
          </a:bodyPr>
          <a:lstStyle/>
          <a:p>
            <a:r>
              <a:rPr lang="en-US" sz="2400" b="1" dirty="0">
                <a:solidFill>
                  <a:srgbClr val="0000FF"/>
                </a:solidFill>
                <a:latin typeface="Arial"/>
                <a:cs typeface="Arial"/>
              </a:rPr>
              <a:t>2</a:t>
            </a:r>
            <a:r>
              <a:rPr lang="en-US" sz="2400" b="1" dirty="0" smtClean="0">
                <a:solidFill>
                  <a:srgbClr val="0000FF"/>
                </a:solidFill>
                <a:latin typeface="Arial"/>
                <a:cs typeface="Arial"/>
              </a:rPr>
              <a:t>.</a:t>
            </a:r>
            <a:endParaRPr lang="en-US" sz="2400" b="1" dirty="0">
              <a:solidFill>
                <a:srgbClr val="0000FF"/>
              </a:solidFill>
              <a:latin typeface="Arial"/>
              <a:cs typeface="Arial"/>
            </a:endParaRPr>
          </a:p>
        </p:txBody>
      </p:sp>
      <p:sp>
        <p:nvSpPr>
          <p:cNvPr id="22" name="TextBox 21"/>
          <p:cNvSpPr txBox="1"/>
          <p:nvPr/>
        </p:nvSpPr>
        <p:spPr>
          <a:xfrm>
            <a:off x="450071" y="4267435"/>
            <a:ext cx="530177" cy="461665"/>
          </a:xfrm>
          <a:prstGeom prst="rect">
            <a:avLst/>
          </a:prstGeom>
          <a:noFill/>
        </p:spPr>
        <p:txBody>
          <a:bodyPr wrap="square" rtlCol="0">
            <a:spAutoFit/>
          </a:bodyPr>
          <a:lstStyle/>
          <a:p>
            <a:r>
              <a:rPr lang="en-US" sz="2400" b="1" dirty="0" smtClean="0">
                <a:solidFill>
                  <a:srgbClr val="0000FF"/>
                </a:solidFill>
                <a:latin typeface="Arial"/>
                <a:cs typeface="Arial"/>
              </a:rPr>
              <a:t>3.</a:t>
            </a:r>
            <a:endParaRPr lang="en-US" sz="2400" b="1" dirty="0">
              <a:solidFill>
                <a:srgbClr val="0000FF"/>
              </a:solidFill>
              <a:latin typeface="Arial"/>
              <a:cs typeface="Arial"/>
            </a:endParaRPr>
          </a:p>
        </p:txBody>
      </p:sp>
      <p:sp>
        <p:nvSpPr>
          <p:cNvPr id="23" name="TextBox 22"/>
          <p:cNvSpPr txBox="1"/>
          <p:nvPr/>
        </p:nvSpPr>
        <p:spPr>
          <a:xfrm>
            <a:off x="5048039" y="4267435"/>
            <a:ext cx="530177" cy="461665"/>
          </a:xfrm>
          <a:prstGeom prst="rect">
            <a:avLst/>
          </a:prstGeom>
          <a:noFill/>
        </p:spPr>
        <p:txBody>
          <a:bodyPr wrap="square" rtlCol="0">
            <a:spAutoFit/>
          </a:bodyPr>
          <a:lstStyle/>
          <a:p>
            <a:r>
              <a:rPr lang="en-US" sz="2400" b="1" dirty="0" smtClean="0">
                <a:solidFill>
                  <a:srgbClr val="0000FF"/>
                </a:solidFill>
                <a:latin typeface="Arial"/>
                <a:cs typeface="Arial"/>
              </a:rPr>
              <a:t>4.</a:t>
            </a:r>
            <a:endParaRPr lang="en-US" sz="2400" b="1" dirty="0">
              <a:solidFill>
                <a:srgbClr val="0000FF"/>
              </a:solidFill>
              <a:latin typeface="Arial"/>
              <a:cs typeface="Arial"/>
            </a:endParaRPr>
          </a:p>
        </p:txBody>
      </p:sp>
      <p:sp>
        <p:nvSpPr>
          <p:cNvPr id="24" name="TextBox 23"/>
          <p:cNvSpPr txBox="1"/>
          <p:nvPr/>
        </p:nvSpPr>
        <p:spPr>
          <a:xfrm>
            <a:off x="450071" y="5788352"/>
            <a:ext cx="530177" cy="461665"/>
          </a:xfrm>
          <a:prstGeom prst="rect">
            <a:avLst/>
          </a:prstGeom>
          <a:noFill/>
        </p:spPr>
        <p:txBody>
          <a:bodyPr wrap="square" rtlCol="0">
            <a:spAutoFit/>
          </a:bodyPr>
          <a:lstStyle/>
          <a:p>
            <a:r>
              <a:rPr lang="en-US" sz="2400" b="1" dirty="0">
                <a:solidFill>
                  <a:srgbClr val="0000FF"/>
                </a:solidFill>
                <a:latin typeface="Arial"/>
                <a:cs typeface="Arial"/>
              </a:rPr>
              <a:t>5</a:t>
            </a:r>
            <a:r>
              <a:rPr lang="en-US" sz="2400" b="1" dirty="0" smtClean="0">
                <a:solidFill>
                  <a:srgbClr val="0000FF"/>
                </a:solidFill>
                <a:latin typeface="Arial"/>
                <a:cs typeface="Arial"/>
              </a:rPr>
              <a:t>.</a:t>
            </a:r>
            <a:endParaRPr lang="en-US" sz="2400" b="1" dirty="0">
              <a:solidFill>
                <a:srgbClr val="0000FF"/>
              </a:solidFill>
              <a:latin typeface="Arial"/>
              <a:cs typeface="Arial"/>
            </a:endParaRPr>
          </a:p>
        </p:txBody>
      </p:sp>
      <p:sp>
        <p:nvSpPr>
          <p:cNvPr id="13" name="TextBox 12"/>
          <p:cNvSpPr txBox="1"/>
          <p:nvPr/>
        </p:nvSpPr>
        <p:spPr>
          <a:xfrm>
            <a:off x="5664539" y="3167878"/>
            <a:ext cx="3553469" cy="307777"/>
          </a:xfrm>
          <a:prstGeom prst="rect">
            <a:avLst/>
          </a:prstGeom>
          <a:noFill/>
        </p:spPr>
        <p:txBody>
          <a:bodyPr wrap="square" rtlCol="0">
            <a:spAutoFit/>
          </a:bodyPr>
          <a:lstStyle/>
          <a:p>
            <a:r>
              <a:rPr lang="en-US" sz="1400" b="1" dirty="0" smtClean="0">
                <a:solidFill>
                  <a:srgbClr val="660066"/>
                </a:solidFill>
                <a:latin typeface="Arial"/>
                <a:cs typeface="Arial"/>
              </a:rPr>
              <a:t>Skin friction coefficient of a flat plate</a:t>
            </a:r>
            <a:endParaRPr lang="en-US" sz="1400" b="1" dirty="0">
              <a:solidFill>
                <a:srgbClr val="660066"/>
              </a:solidFill>
              <a:latin typeface="Arial"/>
              <a:cs typeface="Arial"/>
            </a:endParaRPr>
          </a:p>
        </p:txBody>
      </p:sp>
      <p:pic>
        <p:nvPicPr>
          <p:cNvPr id="26" name="Picture 2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5398" y="1605453"/>
            <a:ext cx="137160" cy="182880"/>
          </a:xfrm>
          <a:prstGeom prst="rect">
            <a:avLst/>
          </a:prstGeom>
        </p:spPr>
      </p:pic>
      <p:sp>
        <p:nvSpPr>
          <p:cNvPr id="15" name="TextBox 14"/>
          <p:cNvSpPr txBox="1"/>
          <p:nvPr/>
        </p:nvSpPr>
        <p:spPr>
          <a:xfrm>
            <a:off x="-1203048" y="952558"/>
            <a:ext cx="184666" cy="369332"/>
          </a:xfrm>
          <a:prstGeom prst="rect">
            <a:avLst/>
          </a:prstGeom>
          <a:noFill/>
        </p:spPr>
        <p:txBody>
          <a:bodyPr wrap="none" rtlCol="0">
            <a:spAutoFit/>
          </a:bodyPr>
          <a:lstStyle/>
          <a:p>
            <a:endParaRPr lang="en-US" dirty="0"/>
          </a:p>
        </p:txBody>
      </p:sp>
      <p:sp>
        <p:nvSpPr>
          <p:cNvPr id="25" name="TextBox 2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40981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50000"/>
          </a:blip>
          <a:stretch>
            <a:fillRect/>
          </a:stretch>
        </p:blipFill>
        <p:spPr>
          <a:xfrm rot="5400000">
            <a:off x="2633835" y="-24770"/>
            <a:ext cx="3882184" cy="9146161"/>
          </a:xfrm>
          <a:prstGeom prst="rect">
            <a:avLst/>
          </a:prstGeom>
        </p:spPr>
      </p:pic>
      <p:sp>
        <p:nvSpPr>
          <p:cNvPr id="15" name="TextBox 14"/>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
        <p:nvSpPr>
          <p:cNvPr id="6" name="TextBox 5"/>
          <p:cNvSpPr txBox="1"/>
          <p:nvPr/>
        </p:nvSpPr>
        <p:spPr>
          <a:xfrm>
            <a:off x="0" y="3144840"/>
            <a:ext cx="9144000" cy="461665"/>
          </a:xfrm>
          <a:prstGeom prst="rect">
            <a:avLst/>
          </a:prstGeom>
          <a:noFill/>
        </p:spPr>
        <p:txBody>
          <a:bodyPr wrap="square" rtlCol="0">
            <a:spAutoFit/>
          </a:bodyPr>
          <a:lstStyle/>
          <a:p>
            <a:pPr algn="ctr"/>
            <a:r>
              <a:rPr lang="en-US" sz="2400" b="1" dirty="0" smtClean="0">
                <a:latin typeface="Arial"/>
                <a:cs typeface="Arial"/>
              </a:rPr>
              <a:t>Turbulence modeling guidelines and tips</a:t>
            </a:r>
            <a:endParaRPr lang="en-US" sz="2400" b="1" dirty="0">
              <a:latin typeface="Arial"/>
              <a:cs typeface="Arial"/>
            </a:endParaRPr>
          </a:p>
        </p:txBody>
      </p:sp>
    </p:spTree>
    <p:extLst>
      <p:ext uri="{BB962C8B-B14F-4D97-AF65-F5344CB8AC3E}">
        <p14:creationId xmlns:p14="http://schemas.microsoft.com/office/powerpoint/2010/main" val="318559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4208"/>
            <a:ext cx="9144000" cy="5447646"/>
          </a:xfrm>
          <a:prstGeom prst="rect">
            <a:avLst/>
          </a:prstGeom>
          <a:noFill/>
        </p:spPr>
        <p:txBody>
          <a:bodyPr wrap="square" rtlCol="0">
            <a:spAutoFit/>
          </a:bodyPr>
          <a:lstStyle/>
          <a:p>
            <a:pPr algn="ctr"/>
            <a:r>
              <a:rPr lang="en-US" sz="2400" dirty="0" smtClean="0">
                <a:latin typeface="Arial"/>
                <a:cs typeface="Arial"/>
              </a:rPr>
              <a:t>Turbulence modeling guidelines and tips</a:t>
            </a:r>
          </a:p>
          <a:p>
            <a:pPr algn="ctr"/>
            <a:endParaRPr lang="en-US" dirty="0" smtClean="0">
              <a:latin typeface="Arial"/>
              <a:cs typeface="Arial"/>
            </a:endParaRPr>
          </a:p>
          <a:p>
            <a:pPr marL="285750" indent="-285750">
              <a:buFont typeface="Arial"/>
              <a:buChar char="•"/>
            </a:pPr>
            <a:r>
              <a:rPr lang="en-US" dirty="0">
                <a:latin typeface="Arial"/>
                <a:cs typeface="Arial"/>
              </a:rPr>
              <a:t>Compute Reynolds number and determine whether the flow is turbulent.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Estimate     </a:t>
            </a:r>
            <a:r>
              <a:rPr lang="en-US" dirty="0" smtClean="0">
                <a:latin typeface="Arial"/>
                <a:cs typeface="Arial"/>
              </a:rPr>
              <a:t> before </a:t>
            </a:r>
            <a:r>
              <a:rPr lang="en-US" dirty="0">
                <a:latin typeface="Arial"/>
                <a:cs typeface="Arial"/>
              </a:rPr>
              <a:t>generating the mesh.</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Run the simulation for a few time steps and get a better prediction of          and correct your initial prediction of     . </a:t>
            </a:r>
            <a:endParaRPr lang="en-US" dirty="0" smtClean="0">
              <a:latin typeface="Arial"/>
              <a:cs typeface="Arial"/>
            </a:endParaRP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The realizable                or                         models are good choices for general applications</a:t>
            </a:r>
            <a:r>
              <a:rPr lang="en-US" dirty="0" smtClean="0">
                <a:latin typeface="Arial"/>
                <a:cs typeface="Arial"/>
              </a:rPr>
              <a:t>.</a:t>
            </a:r>
          </a:p>
          <a:p>
            <a:endParaRPr lang="en-US" dirty="0" smtClean="0">
              <a:latin typeface="Arial"/>
              <a:cs typeface="Arial"/>
            </a:endParaRPr>
          </a:p>
          <a:p>
            <a:pPr marL="285750" indent="-285750">
              <a:buFont typeface="Arial"/>
              <a:buChar char="•"/>
            </a:pPr>
            <a:r>
              <a:rPr lang="en-US" dirty="0" smtClean="0">
                <a:latin typeface="Arial"/>
                <a:cs typeface="Arial"/>
              </a:rPr>
              <a:t>If </a:t>
            </a:r>
            <a:r>
              <a:rPr lang="en-US" dirty="0">
                <a:latin typeface="Arial"/>
                <a:cs typeface="Arial"/>
              </a:rPr>
              <a:t>you are interesting in modeling the smallest eddies, DES or LES is the right choice.  </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If you do not have any restriction in the near wall treatment method, use wall functions</a:t>
            </a:r>
            <a:r>
              <a:rPr lang="en-US" dirty="0" smtClean="0">
                <a:latin typeface="Arial"/>
                <a:cs typeface="Arial"/>
              </a:rPr>
              <a:t>.</a:t>
            </a:r>
          </a:p>
          <a:p>
            <a:pPr marL="285750" indent="-285750">
              <a:buFont typeface="Arial"/>
              <a:buChar char="•"/>
            </a:pPr>
            <a:endParaRPr lang="en-US" dirty="0">
              <a:latin typeface="Arial"/>
              <a:cs typeface="Arial"/>
            </a:endParaRPr>
          </a:p>
          <a:p>
            <a:pPr marL="285750" indent="-285750">
              <a:buFont typeface="Arial"/>
              <a:buChar char="•"/>
            </a:pPr>
            <a:r>
              <a:rPr lang="en-US" dirty="0">
                <a:latin typeface="Arial"/>
                <a:cs typeface="Arial"/>
              </a:rPr>
              <a:t>Choose your near-wall modeling strategy ahead of time and check        </a:t>
            </a:r>
            <a:r>
              <a:rPr lang="en-US" dirty="0" smtClean="0">
                <a:latin typeface="Arial"/>
                <a:cs typeface="Arial"/>
              </a:rPr>
              <a:t>  and          </a:t>
            </a:r>
            <a:r>
              <a:rPr lang="en-US" dirty="0">
                <a:latin typeface="Arial"/>
                <a:cs typeface="Arial"/>
              </a:rPr>
              <a:t>values to make sure the near-wall mesh is </a:t>
            </a:r>
            <a:r>
              <a:rPr lang="en-US" dirty="0" smtClean="0">
                <a:latin typeface="Arial"/>
                <a:cs typeface="Arial"/>
              </a:rPr>
              <a:t>suitable.</a:t>
            </a:r>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778" y="2555985"/>
            <a:ext cx="346710" cy="346710"/>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326" y="2142008"/>
            <a:ext cx="160020" cy="21336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394" y="2948988"/>
            <a:ext cx="160020" cy="213360"/>
          </a:xfrm>
          <a:prstGeom prst="rect">
            <a:avLst/>
          </a:prstGeom>
        </p:spPr>
      </p:pic>
      <p:sp>
        <p:nvSpPr>
          <p:cNvPr id="13" name="TextBox 12"/>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007" y="3503956"/>
            <a:ext cx="684530" cy="151130"/>
          </a:xfrm>
          <a:prstGeom prst="rect">
            <a:avLst/>
          </a:prstGeom>
        </p:spPr>
      </p:pic>
      <p:pic>
        <p:nvPicPr>
          <p:cNvPr id="15" name="Picture 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240" y="3448935"/>
            <a:ext cx="1226820" cy="213360"/>
          </a:xfrm>
          <a:prstGeom prst="rect">
            <a:avLst/>
          </a:prstGeom>
        </p:spPr>
      </p:pic>
      <p:pic>
        <p:nvPicPr>
          <p:cNvPr id="16" name="Picture 1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074" y="5566138"/>
            <a:ext cx="346710" cy="346710"/>
          </a:xfrm>
          <a:prstGeom prst="rect">
            <a:avLst/>
          </a:prstGeom>
        </p:spPr>
      </p:pic>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524" y="5699488"/>
            <a:ext cx="160020" cy="213360"/>
          </a:xfrm>
          <a:prstGeom prst="rect">
            <a:avLst/>
          </a:prstGeom>
        </p:spPr>
      </p:pic>
    </p:spTree>
    <p:extLst>
      <p:ext uri="{BB962C8B-B14F-4D97-AF65-F5344CB8AC3E}">
        <p14:creationId xmlns:p14="http://schemas.microsoft.com/office/powerpoint/2010/main" val="2846705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T-from-space-probe-greatredspot.jpg"/>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0" y="803043"/>
            <a:ext cx="9144000" cy="6054958"/>
          </a:xfrm>
          <a:prstGeom prst="rect">
            <a:avLst/>
          </a:prstGeom>
        </p:spPr>
      </p:pic>
      <p:sp>
        <p:nvSpPr>
          <p:cNvPr id="6" name="TextBox 5"/>
          <p:cNvSpPr txBox="1"/>
          <p:nvPr/>
        </p:nvSpPr>
        <p:spPr>
          <a:xfrm>
            <a:off x="0" y="3144840"/>
            <a:ext cx="9144000" cy="461665"/>
          </a:xfrm>
          <a:prstGeom prst="rect">
            <a:avLst/>
          </a:prstGeom>
          <a:noFill/>
        </p:spPr>
        <p:txBody>
          <a:bodyPr wrap="square" rtlCol="0">
            <a:spAutoFit/>
          </a:bodyPr>
          <a:lstStyle/>
          <a:p>
            <a:pPr algn="ctr"/>
            <a:r>
              <a:rPr lang="en-US" sz="2400" b="1" dirty="0" smtClean="0">
                <a:latin typeface="Arial"/>
                <a:cs typeface="Arial"/>
              </a:rPr>
              <a:t>A few applications</a:t>
            </a:r>
            <a:endParaRPr lang="en-US" sz="2400" b="1" dirty="0">
              <a:latin typeface="Arial"/>
              <a:cs typeface="Arial"/>
            </a:endParaRPr>
          </a:p>
        </p:txBody>
      </p:sp>
    </p:spTree>
    <p:extLst>
      <p:ext uri="{BB962C8B-B14F-4D97-AF65-F5344CB8AC3E}">
        <p14:creationId xmlns:p14="http://schemas.microsoft.com/office/powerpoint/2010/main" val="972932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51" y="1535523"/>
            <a:ext cx="7206615" cy="4829175"/>
          </a:xfrm>
          <a:prstGeom prst="rect">
            <a:avLst/>
          </a:prstGeom>
        </p:spPr>
      </p:pic>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a:t>
            </a:r>
            <a:endParaRPr lang="en-US" sz="2400" dirty="0">
              <a:latin typeface="Arial"/>
              <a:cs typeface="Arial"/>
            </a:endParaRPr>
          </a:p>
        </p:txBody>
      </p:sp>
      <p:sp>
        <p:nvSpPr>
          <p:cNvPr id="6" name="TextBox 5"/>
          <p:cNvSpPr txBox="1"/>
          <p:nvPr/>
        </p:nvSpPr>
        <p:spPr>
          <a:xfrm>
            <a:off x="1" y="6458712"/>
            <a:ext cx="9144000" cy="369332"/>
          </a:xfrm>
          <a:prstGeom prst="rect">
            <a:avLst/>
          </a:prstGeom>
          <a:noFill/>
        </p:spPr>
        <p:txBody>
          <a:bodyPr wrap="square" rtlCol="0">
            <a:spAutoFit/>
          </a:bodyPr>
          <a:lstStyle/>
          <a:p>
            <a:pPr algn="ctr"/>
            <a:r>
              <a:rPr lang="en-US" dirty="0" err="1" smtClean="0">
                <a:latin typeface="Arial"/>
                <a:cs typeface="Arial"/>
              </a:rPr>
              <a:t>Iso</a:t>
            </a:r>
            <a:r>
              <a:rPr lang="en-US" dirty="0">
                <a:latin typeface="Arial"/>
                <a:cs typeface="Arial"/>
              </a:rPr>
              <a:t>-</a:t>
            </a:r>
            <a:r>
              <a:rPr lang="en-US" dirty="0" smtClean="0">
                <a:latin typeface="Arial"/>
                <a:cs typeface="Arial"/>
              </a:rPr>
              <a:t>surfaces of Q criterion.  Walls colored by instantaneous pressure.</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9" name="Picture 8" descr="movi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3807" y="1535523"/>
            <a:ext cx="260096" cy="260096"/>
          </a:xfrm>
          <a:prstGeom prst="rect">
            <a:avLst/>
          </a:prstGeom>
        </p:spPr>
      </p:pic>
    </p:spTree>
    <p:extLst>
      <p:ext uri="{BB962C8B-B14F-4D97-AF65-F5344CB8AC3E}">
        <p14:creationId xmlns:p14="http://schemas.microsoft.com/office/powerpoint/2010/main" val="3461093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ibig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7" y="1451367"/>
            <a:ext cx="6884416" cy="4693920"/>
          </a:xfrm>
          <a:prstGeom prst="rect">
            <a:avLst/>
          </a:prstGeom>
        </p:spPr>
      </p:pic>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a:t>
            </a:r>
            <a:endParaRPr lang="en-US" sz="2400" dirty="0">
              <a:latin typeface="Arial"/>
              <a:cs typeface="Arial"/>
            </a:endParaRPr>
          </a:p>
        </p:txBody>
      </p:sp>
      <p:sp>
        <p:nvSpPr>
          <p:cNvPr id="6" name="TextBox 5"/>
          <p:cNvSpPr txBox="1"/>
          <p:nvPr/>
        </p:nvSpPr>
        <p:spPr>
          <a:xfrm>
            <a:off x="1" y="6208033"/>
            <a:ext cx="9144000" cy="646331"/>
          </a:xfrm>
          <a:prstGeom prst="rect">
            <a:avLst/>
          </a:prstGeom>
          <a:noFill/>
        </p:spPr>
        <p:txBody>
          <a:bodyPr wrap="square" rtlCol="0">
            <a:spAutoFit/>
          </a:bodyPr>
          <a:lstStyle/>
          <a:p>
            <a:pPr algn="ctr"/>
            <a:r>
              <a:rPr lang="en-US" dirty="0" smtClean="0">
                <a:latin typeface="Arial"/>
                <a:cs typeface="Arial"/>
              </a:rPr>
              <a:t>Cut plane with instantaneous velocity magnitude.  Walls colored by             instantaneous pressure.</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8" name="Picture 7" descr="movi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759" y="1451367"/>
            <a:ext cx="260096" cy="260096"/>
          </a:xfrm>
          <a:prstGeom prst="rect">
            <a:avLst/>
          </a:prstGeom>
        </p:spPr>
      </p:pic>
    </p:spTree>
    <p:extLst>
      <p:ext uri="{BB962C8B-B14F-4D97-AF65-F5344CB8AC3E}">
        <p14:creationId xmlns:p14="http://schemas.microsoft.com/office/powerpoint/2010/main" val="49536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a:t>
            </a:r>
            <a:endParaRPr lang="en-US" sz="2400" dirty="0">
              <a:latin typeface="Arial"/>
              <a:cs typeface="Arial"/>
            </a:endParaRPr>
          </a:p>
        </p:txBody>
      </p:sp>
      <p:pic>
        <p:nvPicPr>
          <p:cNvPr id="3" name="Picture 2" descr="i8.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1" y="2476497"/>
            <a:ext cx="4003675" cy="2682875"/>
          </a:xfrm>
          <a:prstGeom prst="rect">
            <a:avLst/>
          </a:prstGeom>
        </p:spPr>
      </p:pic>
      <p:pic>
        <p:nvPicPr>
          <p:cNvPr id="6" name="Picture 5" descr="i9.p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753" y="2476497"/>
            <a:ext cx="4003675" cy="2682875"/>
          </a:xfrm>
          <a:prstGeom prst="rect">
            <a:avLst/>
          </a:prstGeom>
        </p:spPr>
      </p:pic>
      <p:sp>
        <p:nvSpPr>
          <p:cNvPr id="7" name="TextBox 6"/>
          <p:cNvSpPr txBox="1"/>
          <p:nvPr/>
        </p:nvSpPr>
        <p:spPr>
          <a:xfrm>
            <a:off x="412750" y="5230808"/>
            <a:ext cx="4003675" cy="369332"/>
          </a:xfrm>
          <a:prstGeom prst="rect">
            <a:avLst/>
          </a:prstGeom>
          <a:noFill/>
        </p:spPr>
        <p:txBody>
          <a:bodyPr wrap="square" rtlCol="0">
            <a:spAutoFit/>
          </a:bodyPr>
          <a:lstStyle/>
          <a:p>
            <a:pPr algn="ctr"/>
            <a:r>
              <a:rPr lang="en-US" dirty="0" smtClean="0">
                <a:latin typeface="Arial"/>
                <a:cs typeface="Arial"/>
              </a:rPr>
              <a:t>Instantaneous velocity magnitude.</a:t>
            </a:r>
            <a:endParaRPr lang="en-US" dirty="0">
              <a:latin typeface="Arial"/>
              <a:cs typeface="Arial"/>
            </a:endParaRPr>
          </a:p>
        </p:txBody>
      </p:sp>
      <p:sp>
        <p:nvSpPr>
          <p:cNvPr id="9" name="TextBox 8"/>
          <p:cNvSpPr txBox="1"/>
          <p:nvPr/>
        </p:nvSpPr>
        <p:spPr>
          <a:xfrm>
            <a:off x="4730753" y="5230808"/>
            <a:ext cx="4003675" cy="369332"/>
          </a:xfrm>
          <a:prstGeom prst="rect">
            <a:avLst/>
          </a:prstGeom>
          <a:noFill/>
        </p:spPr>
        <p:txBody>
          <a:bodyPr wrap="square" rtlCol="0">
            <a:spAutoFit/>
          </a:bodyPr>
          <a:lstStyle/>
          <a:p>
            <a:pPr algn="ctr"/>
            <a:r>
              <a:rPr lang="en-US" dirty="0" smtClean="0">
                <a:latin typeface="Arial"/>
                <a:cs typeface="Arial"/>
              </a:rPr>
              <a:t>Instantaneous </a:t>
            </a:r>
            <a:r>
              <a:rPr lang="en-US" dirty="0" err="1">
                <a:latin typeface="Arial"/>
                <a:cs typeface="Arial"/>
              </a:rPr>
              <a:t>v</a:t>
            </a:r>
            <a:r>
              <a:rPr lang="en-US" dirty="0" err="1" smtClean="0">
                <a:latin typeface="Arial"/>
                <a:cs typeface="Arial"/>
              </a:rPr>
              <a:t>orticity</a:t>
            </a:r>
            <a:r>
              <a:rPr lang="en-US" dirty="0" smtClean="0">
                <a:latin typeface="Arial"/>
                <a:cs typeface="Arial"/>
              </a:rPr>
              <a:t> magnitude.</a:t>
            </a:r>
            <a:endParaRPr lang="en-US" dirty="0">
              <a:latin typeface="Arial"/>
              <a:cs typeface="Arial"/>
            </a:endParaRPr>
          </a:p>
        </p:txBody>
      </p:sp>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223539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a:t>
            </a:r>
            <a:endParaRPr lang="en-US" sz="2400" dirty="0">
              <a:latin typeface="Arial"/>
              <a:cs typeface="Arial"/>
            </a:endParaRPr>
          </a:p>
        </p:txBody>
      </p:sp>
      <p:pic>
        <p:nvPicPr>
          <p:cNvPr id="2" name="Picture 1" descr="i10.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1" y="1381394"/>
            <a:ext cx="7549335" cy="5058833"/>
          </a:xfrm>
          <a:prstGeom prst="rect">
            <a:avLst/>
          </a:prstGeom>
        </p:spPr>
      </p:pic>
      <p:sp>
        <p:nvSpPr>
          <p:cNvPr id="6" name="TextBox 5"/>
          <p:cNvSpPr txBox="1"/>
          <p:nvPr/>
        </p:nvSpPr>
        <p:spPr>
          <a:xfrm>
            <a:off x="825501" y="6458713"/>
            <a:ext cx="7549335" cy="369332"/>
          </a:xfrm>
          <a:prstGeom prst="rect">
            <a:avLst/>
          </a:prstGeom>
          <a:noFill/>
        </p:spPr>
        <p:txBody>
          <a:bodyPr wrap="square" rtlCol="0">
            <a:spAutoFit/>
          </a:bodyPr>
          <a:lstStyle/>
          <a:p>
            <a:pPr algn="ctr"/>
            <a:r>
              <a:rPr lang="en-US" dirty="0" smtClean="0">
                <a:latin typeface="Arial"/>
                <a:cs typeface="Arial"/>
              </a:rPr>
              <a:t>Mesh and instantaneous velocity magnitude.</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405495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pectru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48" y="1285873"/>
            <a:ext cx="7680960" cy="5120640"/>
          </a:xfrm>
          <a:prstGeom prst="rect">
            <a:avLst/>
          </a:prstGeom>
        </p:spPr>
      </p:pic>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a:t>
            </a:r>
            <a:endParaRPr lang="en-US" sz="2400" dirty="0">
              <a:latin typeface="Arial"/>
              <a:cs typeface="Arial"/>
            </a:endParaRPr>
          </a:p>
        </p:txBody>
      </p:sp>
      <p:sp>
        <p:nvSpPr>
          <p:cNvPr id="6" name="TextBox 5"/>
          <p:cNvSpPr txBox="1"/>
          <p:nvPr/>
        </p:nvSpPr>
        <p:spPr>
          <a:xfrm>
            <a:off x="0" y="6376432"/>
            <a:ext cx="9144000" cy="369332"/>
          </a:xfrm>
          <a:prstGeom prst="rect">
            <a:avLst/>
          </a:prstGeom>
          <a:noFill/>
        </p:spPr>
        <p:txBody>
          <a:bodyPr wrap="square" rtlCol="0">
            <a:spAutoFit/>
          </a:bodyPr>
          <a:lstStyle/>
          <a:p>
            <a:pPr algn="ctr"/>
            <a:r>
              <a:rPr lang="en-US" dirty="0" smtClean="0">
                <a:latin typeface="Arial"/>
                <a:cs typeface="Arial"/>
              </a:rPr>
              <a:t>Energy spectrum and -5/3 slope.</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10202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8" y="2063744"/>
            <a:ext cx="4447794" cy="2757170"/>
          </a:xfrm>
          <a:prstGeom prst="rect">
            <a:avLst/>
          </a:prstGeom>
        </p:spPr>
      </p:pic>
      <p:pic>
        <p:nvPicPr>
          <p:cNvPr id="3" name="Picture 2" descr="f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206" y="2063744"/>
            <a:ext cx="4447794" cy="2757170"/>
          </a:xfrm>
          <a:prstGeom prst="rect">
            <a:avLst/>
          </a:prstGeom>
        </p:spPr>
      </p:pic>
      <p:sp>
        <p:nvSpPr>
          <p:cNvPr id="7" name="TextBox 6"/>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 vs. RANS simulation </a:t>
            </a:r>
            <a:endParaRPr lang="en-US" sz="2400" dirty="0">
              <a:latin typeface="Arial"/>
              <a:cs typeface="Arial"/>
            </a:endParaRPr>
          </a:p>
        </p:txBody>
      </p:sp>
      <p:sp>
        <p:nvSpPr>
          <p:cNvPr id="6" name="TextBox 5"/>
          <p:cNvSpPr txBox="1"/>
          <p:nvPr/>
        </p:nvSpPr>
        <p:spPr>
          <a:xfrm>
            <a:off x="33418" y="4844670"/>
            <a:ext cx="2239006" cy="369332"/>
          </a:xfrm>
          <a:prstGeom prst="rect">
            <a:avLst/>
          </a:prstGeom>
          <a:noFill/>
        </p:spPr>
        <p:txBody>
          <a:bodyPr wrap="square" rtlCol="0">
            <a:spAutoFit/>
          </a:bodyPr>
          <a:lstStyle/>
          <a:p>
            <a:pPr algn="ctr"/>
            <a:r>
              <a:rPr lang="en-US" dirty="0" smtClean="0">
                <a:latin typeface="Arial"/>
                <a:cs typeface="Arial"/>
              </a:rPr>
              <a:t>LES</a:t>
            </a:r>
            <a:endParaRPr lang="en-US" dirty="0">
              <a:latin typeface="Arial"/>
              <a:cs typeface="Arial"/>
            </a:endParaRPr>
          </a:p>
        </p:txBody>
      </p:sp>
      <p:sp>
        <p:nvSpPr>
          <p:cNvPr id="9" name="TextBox 8"/>
          <p:cNvSpPr txBox="1"/>
          <p:nvPr/>
        </p:nvSpPr>
        <p:spPr>
          <a:xfrm>
            <a:off x="2272424" y="4820914"/>
            <a:ext cx="2208788" cy="369332"/>
          </a:xfrm>
          <a:prstGeom prst="rect">
            <a:avLst/>
          </a:prstGeom>
          <a:noFill/>
        </p:spPr>
        <p:txBody>
          <a:bodyPr wrap="square" rtlCol="0">
            <a:spAutoFit/>
          </a:bodyPr>
          <a:lstStyle/>
          <a:p>
            <a:pPr algn="ctr"/>
            <a:r>
              <a:rPr lang="en-US" dirty="0" smtClean="0">
                <a:latin typeface="Arial"/>
                <a:cs typeface="Arial"/>
              </a:rPr>
              <a:t>RANS</a:t>
            </a:r>
            <a:endParaRPr lang="en-US" dirty="0">
              <a:latin typeface="Arial"/>
              <a:cs typeface="Arial"/>
            </a:endParaRPr>
          </a:p>
        </p:txBody>
      </p:sp>
      <p:sp>
        <p:nvSpPr>
          <p:cNvPr id="10" name="TextBox 9"/>
          <p:cNvSpPr txBox="1"/>
          <p:nvPr/>
        </p:nvSpPr>
        <p:spPr>
          <a:xfrm>
            <a:off x="4696206" y="4844670"/>
            <a:ext cx="2239006" cy="369332"/>
          </a:xfrm>
          <a:prstGeom prst="rect">
            <a:avLst/>
          </a:prstGeom>
          <a:noFill/>
        </p:spPr>
        <p:txBody>
          <a:bodyPr wrap="square" rtlCol="0">
            <a:spAutoFit/>
          </a:bodyPr>
          <a:lstStyle/>
          <a:p>
            <a:pPr algn="ctr"/>
            <a:r>
              <a:rPr lang="en-US" dirty="0" smtClean="0">
                <a:latin typeface="Arial"/>
                <a:cs typeface="Arial"/>
              </a:rPr>
              <a:t>LES</a:t>
            </a:r>
            <a:endParaRPr lang="en-US" dirty="0">
              <a:latin typeface="Arial"/>
              <a:cs typeface="Arial"/>
            </a:endParaRPr>
          </a:p>
        </p:txBody>
      </p:sp>
      <p:sp>
        <p:nvSpPr>
          <p:cNvPr id="11" name="TextBox 10"/>
          <p:cNvSpPr txBox="1"/>
          <p:nvPr/>
        </p:nvSpPr>
        <p:spPr>
          <a:xfrm>
            <a:off x="6935212" y="4844670"/>
            <a:ext cx="2208788" cy="369332"/>
          </a:xfrm>
          <a:prstGeom prst="rect">
            <a:avLst/>
          </a:prstGeom>
          <a:noFill/>
        </p:spPr>
        <p:txBody>
          <a:bodyPr wrap="square" rtlCol="0">
            <a:spAutoFit/>
          </a:bodyPr>
          <a:lstStyle/>
          <a:p>
            <a:pPr algn="ctr"/>
            <a:r>
              <a:rPr lang="en-US" dirty="0" smtClean="0">
                <a:latin typeface="Arial"/>
                <a:cs typeface="Arial"/>
              </a:rPr>
              <a:t>RANS</a:t>
            </a:r>
            <a:endParaRPr lang="en-US" dirty="0">
              <a:latin typeface="Arial"/>
              <a:cs typeface="Arial"/>
            </a:endParaRPr>
          </a:p>
        </p:txBody>
      </p:sp>
      <p:sp>
        <p:nvSpPr>
          <p:cNvPr id="12" name="TextBox 11"/>
          <p:cNvSpPr txBox="1"/>
          <p:nvPr/>
        </p:nvSpPr>
        <p:spPr>
          <a:xfrm>
            <a:off x="33418" y="5698955"/>
            <a:ext cx="9110582" cy="800219"/>
          </a:xfrm>
          <a:prstGeom prst="rect">
            <a:avLst/>
          </a:prstGeom>
          <a:noFill/>
        </p:spPr>
        <p:txBody>
          <a:bodyPr wrap="square" rtlCol="0">
            <a:spAutoFit/>
          </a:bodyPr>
          <a:lstStyle/>
          <a:p>
            <a:pPr marL="285750" indent="-285750">
              <a:spcBef>
                <a:spcPts val="600"/>
              </a:spcBef>
              <a:spcAft>
                <a:spcPts val="600"/>
              </a:spcAft>
              <a:buFont typeface="Arial"/>
              <a:buChar char="•"/>
            </a:pPr>
            <a:r>
              <a:rPr lang="en-US" dirty="0" smtClean="0">
                <a:latin typeface="Arial"/>
                <a:cs typeface="Arial"/>
              </a:rPr>
              <a:t>LES simulations are colored by instantaneous values.</a:t>
            </a:r>
          </a:p>
          <a:p>
            <a:pPr marL="285750" indent="-285750">
              <a:spcBef>
                <a:spcPts val="600"/>
              </a:spcBef>
              <a:spcAft>
                <a:spcPts val="600"/>
              </a:spcAft>
              <a:buFont typeface="Arial"/>
              <a:buChar char="•"/>
            </a:pPr>
            <a:r>
              <a:rPr lang="en-US" dirty="0" smtClean="0">
                <a:latin typeface="Arial"/>
                <a:cs typeface="Arial"/>
              </a:rPr>
              <a:t>RANS simulations are colored by mean values.</a:t>
            </a:r>
            <a:endParaRPr lang="en-US" dirty="0">
              <a:latin typeface="Arial"/>
              <a:cs typeface="Arial"/>
            </a:endParaRPr>
          </a:p>
        </p:txBody>
      </p:sp>
      <p:sp>
        <p:nvSpPr>
          <p:cNvPr id="13" name="TextBox 12"/>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a:t>
            </a:r>
            <a:r>
              <a:rPr lang="en-US" sz="2400" b="1" dirty="0" smtClean="0">
                <a:solidFill>
                  <a:schemeClr val="bg1"/>
                </a:solidFill>
                <a:latin typeface="Arial"/>
                <a:cs typeface="Arial"/>
              </a:rPr>
              <a:t>to 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52463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ltLang="en-US"/>
              <a:t>System and Control Volume</a:t>
            </a:r>
          </a:p>
        </p:txBody>
      </p:sp>
      <p:sp>
        <p:nvSpPr>
          <p:cNvPr id="174086" name="Rectangle 6"/>
          <p:cNvSpPr>
            <a:spLocks noGrp="1" noChangeArrowheads="1"/>
          </p:cNvSpPr>
          <p:nvPr>
            <p:ph type="body" sz="half" idx="3"/>
          </p:nvPr>
        </p:nvSpPr>
        <p:spPr>
          <a:xfrm>
            <a:off x="4734464" y="1838864"/>
            <a:ext cx="4038600" cy="5029200"/>
          </a:xfrm>
        </p:spPr>
        <p:txBody>
          <a:bodyPr/>
          <a:lstStyle/>
          <a:p>
            <a:pPr>
              <a:lnSpc>
                <a:spcPct val="90000"/>
              </a:lnSpc>
            </a:pPr>
            <a:r>
              <a:rPr lang="en-US" altLang="en-US" sz="2400" dirty="0"/>
              <a:t>A </a:t>
            </a:r>
            <a:r>
              <a:rPr lang="en-US" altLang="en-US" sz="2400" b="1" dirty="0">
                <a:solidFill>
                  <a:srgbClr val="FF0000"/>
                </a:solidFill>
              </a:rPr>
              <a:t>system</a:t>
            </a:r>
            <a:r>
              <a:rPr lang="en-US" altLang="en-US" sz="2400" dirty="0"/>
              <a:t> is defined as a quantity of matter or a region in space chosen for study.</a:t>
            </a:r>
          </a:p>
          <a:p>
            <a:pPr>
              <a:lnSpc>
                <a:spcPct val="90000"/>
              </a:lnSpc>
            </a:pPr>
            <a:r>
              <a:rPr lang="en-US" altLang="en-US" sz="2400" dirty="0"/>
              <a:t>A closed system consists of a fixed amount of mass. </a:t>
            </a:r>
          </a:p>
          <a:p>
            <a:pPr>
              <a:lnSpc>
                <a:spcPct val="90000"/>
              </a:lnSpc>
            </a:pPr>
            <a:r>
              <a:rPr lang="en-US" altLang="en-US" sz="2400" dirty="0"/>
              <a:t>An open system, or </a:t>
            </a:r>
            <a:r>
              <a:rPr lang="en-US" altLang="en-US" sz="2400" b="1" dirty="0">
                <a:solidFill>
                  <a:srgbClr val="FF0000"/>
                </a:solidFill>
              </a:rPr>
              <a:t>control volume</a:t>
            </a:r>
            <a:r>
              <a:rPr lang="en-US" altLang="en-US" sz="2400" dirty="0"/>
              <a:t>, is a properly selected region in space. </a:t>
            </a:r>
          </a:p>
          <a:p>
            <a:pPr>
              <a:lnSpc>
                <a:spcPct val="90000"/>
              </a:lnSpc>
            </a:pPr>
            <a:endParaRPr lang="en-US" altLang="en-US" sz="2400" dirty="0"/>
          </a:p>
        </p:txBody>
      </p:sp>
      <p:pic>
        <p:nvPicPr>
          <p:cNvPr id="174087" name="Picture 7" descr="cen72367_0102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0" y="1600200"/>
            <a:ext cx="2720975" cy="2400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8" name="Picture 8" descr="cen72367_0102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52400" y="3944938"/>
            <a:ext cx="4433888" cy="2287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809866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 vs. RANS simulation </a:t>
            </a:r>
            <a:endParaRPr lang="en-US" sz="2400" dirty="0">
              <a:latin typeface="Arial"/>
              <a:cs typeface="Arial"/>
            </a:endParaRPr>
          </a:p>
        </p:txBody>
      </p:sp>
      <p:pic>
        <p:nvPicPr>
          <p:cNvPr id="2" name="Picture 1" descr="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78" y="1459247"/>
            <a:ext cx="7814409" cy="4844122"/>
          </a:xfrm>
          <a:prstGeom prst="rect">
            <a:avLst/>
          </a:prstGeom>
        </p:spPr>
      </p:pic>
      <p:sp>
        <p:nvSpPr>
          <p:cNvPr id="7" name="TextBox 6"/>
          <p:cNvSpPr txBox="1"/>
          <p:nvPr/>
        </p:nvSpPr>
        <p:spPr>
          <a:xfrm>
            <a:off x="701778" y="6438534"/>
            <a:ext cx="3909906" cy="369332"/>
          </a:xfrm>
          <a:prstGeom prst="rect">
            <a:avLst/>
          </a:prstGeom>
          <a:noFill/>
        </p:spPr>
        <p:txBody>
          <a:bodyPr wrap="square" rtlCol="0">
            <a:spAutoFit/>
          </a:bodyPr>
          <a:lstStyle/>
          <a:p>
            <a:pPr algn="ctr"/>
            <a:r>
              <a:rPr lang="en-US" dirty="0">
                <a:latin typeface="Arial"/>
                <a:cs typeface="Arial"/>
              </a:rPr>
              <a:t>LES (instantaneous velocity)</a:t>
            </a:r>
          </a:p>
        </p:txBody>
      </p:sp>
      <p:sp>
        <p:nvSpPr>
          <p:cNvPr id="9" name="TextBox 8"/>
          <p:cNvSpPr txBox="1"/>
          <p:nvPr/>
        </p:nvSpPr>
        <p:spPr>
          <a:xfrm>
            <a:off x="4606281" y="6406268"/>
            <a:ext cx="3909906" cy="646331"/>
          </a:xfrm>
          <a:prstGeom prst="rect">
            <a:avLst/>
          </a:prstGeom>
          <a:noFill/>
        </p:spPr>
        <p:txBody>
          <a:bodyPr wrap="square" rtlCol="0">
            <a:spAutoFit/>
          </a:bodyPr>
          <a:lstStyle/>
          <a:p>
            <a:pPr algn="ctr"/>
            <a:r>
              <a:rPr lang="en-US" dirty="0" smtClean="0">
                <a:latin typeface="Arial"/>
                <a:cs typeface="Arial"/>
              </a:rPr>
              <a:t>RANS</a:t>
            </a:r>
          </a:p>
          <a:p>
            <a:pPr algn="ctr"/>
            <a:endParaRPr lang="en-US" dirty="0">
              <a:latin typeface="Arial"/>
              <a:cs typeface="Arial"/>
            </a:endParaRPr>
          </a:p>
        </p:txBody>
      </p:sp>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3752488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440000"/>
            <a:ext cx="7698105" cy="4772025"/>
          </a:xfrm>
          <a:prstGeom prst="rect">
            <a:avLst/>
          </a:prstGeom>
        </p:spPr>
      </p:pic>
      <p:sp>
        <p:nvSpPr>
          <p:cNvPr id="7" name="TextBox 6"/>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 vs. RANS simulation </a:t>
            </a:r>
            <a:endParaRPr lang="en-US" sz="2400" dirty="0">
              <a:latin typeface="Arial"/>
              <a:cs typeface="Arial"/>
            </a:endParaRPr>
          </a:p>
        </p:txBody>
      </p:sp>
      <p:sp>
        <p:nvSpPr>
          <p:cNvPr id="9" name="TextBox 8"/>
          <p:cNvSpPr txBox="1"/>
          <p:nvPr/>
        </p:nvSpPr>
        <p:spPr>
          <a:xfrm>
            <a:off x="701778" y="6253868"/>
            <a:ext cx="3792943" cy="369332"/>
          </a:xfrm>
          <a:prstGeom prst="rect">
            <a:avLst/>
          </a:prstGeom>
          <a:noFill/>
        </p:spPr>
        <p:txBody>
          <a:bodyPr wrap="square" rtlCol="0">
            <a:spAutoFit/>
          </a:bodyPr>
          <a:lstStyle/>
          <a:p>
            <a:pPr algn="ctr"/>
            <a:r>
              <a:rPr lang="en-US" dirty="0" smtClean="0">
                <a:latin typeface="Arial"/>
                <a:cs typeface="Arial"/>
              </a:rPr>
              <a:t>LES (instantaneous velocity)</a:t>
            </a:r>
            <a:endParaRPr lang="en-US" dirty="0">
              <a:latin typeface="Arial"/>
              <a:cs typeface="Arial"/>
            </a:endParaRPr>
          </a:p>
        </p:txBody>
      </p:sp>
      <p:sp>
        <p:nvSpPr>
          <p:cNvPr id="10" name="TextBox 9"/>
          <p:cNvSpPr txBox="1"/>
          <p:nvPr/>
        </p:nvSpPr>
        <p:spPr>
          <a:xfrm>
            <a:off x="4494721" y="6253868"/>
            <a:ext cx="3792943" cy="369332"/>
          </a:xfrm>
          <a:prstGeom prst="rect">
            <a:avLst/>
          </a:prstGeom>
          <a:noFill/>
        </p:spPr>
        <p:txBody>
          <a:bodyPr wrap="square" rtlCol="0">
            <a:spAutoFit/>
          </a:bodyPr>
          <a:lstStyle/>
          <a:p>
            <a:pPr algn="ctr"/>
            <a:r>
              <a:rPr lang="en-US" dirty="0" smtClean="0">
                <a:latin typeface="Arial"/>
                <a:cs typeface="Arial"/>
              </a:rPr>
              <a:t>RANS</a:t>
            </a:r>
            <a:endParaRPr lang="en-US" dirty="0">
              <a:latin typeface="Arial"/>
              <a:cs typeface="Arial"/>
            </a:endParaRPr>
          </a:p>
        </p:txBody>
      </p:sp>
      <p:sp>
        <p:nvSpPr>
          <p:cNvPr id="11" name="TextBox 10"/>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143979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440000"/>
            <a:ext cx="7698105" cy="4772025"/>
          </a:xfrm>
          <a:prstGeom prst="rect">
            <a:avLst/>
          </a:prstGeom>
        </p:spPr>
      </p:pic>
      <p:sp>
        <p:nvSpPr>
          <p:cNvPr id="6" name="TextBox 5"/>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LES simulation vs. RANS simulation </a:t>
            </a:r>
            <a:endParaRPr lang="en-US" sz="2400" dirty="0">
              <a:latin typeface="Arial"/>
              <a:cs typeface="Arial"/>
            </a:endParaRPr>
          </a:p>
        </p:txBody>
      </p:sp>
      <p:sp>
        <p:nvSpPr>
          <p:cNvPr id="7" name="TextBox 6"/>
          <p:cNvSpPr txBox="1"/>
          <p:nvPr/>
        </p:nvSpPr>
        <p:spPr>
          <a:xfrm>
            <a:off x="701778" y="6253868"/>
            <a:ext cx="3792943" cy="369332"/>
          </a:xfrm>
          <a:prstGeom prst="rect">
            <a:avLst/>
          </a:prstGeom>
          <a:noFill/>
        </p:spPr>
        <p:txBody>
          <a:bodyPr wrap="square" rtlCol="0">
            <a:spAutoFit/>
          </a:bodyPr>
          <a:lstStyle/>
          <a:p>
            <a:pPr algn="ctr"/>
            <a:r>
              <a:rPr lang="en-US" dirty="0" smtClean="0">
                <a:latin typeface="Arial"/>
                <a:cs typeface="Arial"/>
              </a:rPr>
              <a:t>LES (Mean velocity)</a:t>
            </a:r>
            <a:endParaRPr lang="en-US" dirty="0">
              <a:latin typeface="Arial"/>
              <a:cs typeface="Arial"/>
            </a:endParaRPr>
          </a:p>
        </p:txBody>
      </p:sp>
      <p:sp>
        <p:nvSpPr>
          <p:cNvPr id="9" name="TextBox 8"/>
          <p:cNvSpPr txBox="1"/>
          <p:nvPr/>
        </p:nvSpPr>
        <p:spPr>
          <a:xfrm>
            <a:off x="4494721" y="6253868"/>
            <a:ext cx="3792943" cy="369332"/>
          </a:xfrm>
          <a:prstGeom prst="rect">
            <a:avLst/>
          </a:prstGeom>
          <a:noFill/>
        </p:spPr>
        <p:txBody>
          <a:bodyPr wrap="square" rtlCol="0">
            <a:spAutoFit/>
          </a:bodyPr>
          <a:lstStyle/>
          <a:p>
            <a:pPr algn="ctr"/>
            <a:r>
              <a:rPr lang="en-US" dirty="0" smtClean="0">
                <a:latin typeface="Arial"/>
                <a:cs typeface="Arial"/>
              </a:rPr>
              <a:t>RANS</a:t>
            </a:r>
            <a:endParaRPr lang="en-US" dirty="0">
              <a:latin typeface="Arial"/>
              <a:cs typeface="Arial"/>
            </a:endParaRPr>
          </a:p>
        </p:txBody>
      </p:sp>
      <p:sp>
        <p:nvSpPr>
          <p:cNvPr id="10" name="TextBox 9"/>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spTree>
    <p:extLst>
      <p:ext uri="{BB962C8B-B14F-4D97-AF65-F5344CB8AC3E}">
        <p14:creationId xmlns:p14="http://schemas.microsoft.com/office/powerpoint/2010/main" val="240157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DES simulation</a:t>
            </a:r>
            <a:endParaRPr lang="en-US" sz="2400" dirty="0">
              <a:latin typeface="Arial"/>
              <a:cs typeface="Arial"/>
            </a:endParaRPr>
          </a:p>
        </p:txBody>
      </p:sp>
      <p:pic>
        <p:nvPicPr>
          <p:cNvPr id="2" name="Picture 1" descr="xxxmov.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04" y="1621020"/>
            <a:ext cx="7421822" cy="4743903"/>
          </a:xfrm>
          <a:prstGeom prst="rect">
            <a:avLst/>
          </a:prstGeom>
        </p:spPr>
      </p:pic>
      <p:sp>
        <p:nvSpPr>
          <p:cNvPr id="9" name="TextBox 8"/>
          <p:cNvSpPr txBox="1"/>
          <p:nvPr/>
        </p:nvSpPr>
        <p:spPr>
          <a:xfrm>
            <a:off x="1" y="6458712"/>
            <a:ext cx="9144000" cy="369332"/>
          </a:xfrm>
          <a:prstGeom prst="rect">
            <a:avLst/>
          </a:prstGeom>
          <a:noFill/>
        </p:spPr>
        <p:txBody>
          <a:bodyPr wrap="square" rtlCol="0">
            <a:spAutoFit/>
          </a:bodyPr>
          <a:lstStyle/>
          <a:p>
            <a:pPr algn="ctr"/>
            <a:r>
              <a:rPr lang="en-US" dirty="0" err="1" smtClean="0">
                <a:latin typeface="Arial"/>
                <a:cs typeface="Arial"/>
              </a:rPr>
              <a:t>Iso</a:t>
            </a:r>
            <a:r>
              <a:rPr lang="en-US" dirty="0">
                <a:latin typeface="Arial"/>
                <a:cs typeface="Arial"/>
              </a:rPr>
              <a:t>-</a:t>
            </a:r>
            <a:r>
              <a:rPr lang="en-US" dirty="0" smtClean="0">
                <a:latin typeface="Arial"/>
                <a:cs typeface="Arial"/>
              </a:rPr>
              <a:t>surfaces of Q criterion. </a:t>
            </a:r>
            <a:endParaRPr lang="en-US" dirty="0">
              <a:latin typeface="Arial"/>
              <a:cs typeface="Arial"/>
            </a:endParaRPr>
          </a:p>
        </p:txBody>
      </p:sp>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8" name="Picture 7" descr="movi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855" y="1621020"/>
            <a:ext cx="260096" cy="260096"/>
          </a:xfrm>
          <a:prstGeom prst="rect">
            <a:avLst/>
          </a:prstGeom>
        </p:spPr>
      </p:pic>
    </p:spTree>
    <p:extLst>
      <p:ext uri="{BB962C8B-B14F-4D97-AF65-F5344CB8AC3E}">
        <p14:creationId xmlns:p14="http://schemas.microsoft.com/office/powerpoint/2010/main" val="385081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SAS simulation</a:t>
            </a:r>
            <a:endParaRPr lang="en-US" sz="2400" dirty="0">
              <a:latin typeface="Arial"/>
              <a:cs typeface="Arial"/>
            </a:endParaRPr>
          </a:p>
        </p:txBody>
      </p:sp>
      <p:sp>
        <p:nvSpPr>
          <p:cNvPr id="9" name="TextBox 8"/>
          <p:cNvSpPr txBox="1"/>
          <p:nvPr/>
        </p:nvSpPr>
        <p:spPr>
          <a:xfrm>
            <a:off x="1" y="6458712"/>
            <a:ext cx="9144000" cy="369332"/>
          </a:xfrm>
          <a:prstGeom prst="rect">
            <a:avLst/>
          </a:prstGeom>
          <a:noFill/>
        </p:spPr>
        <p:txBody>
          <a:bodyPr wrap="square" rtlCol="0">
            <a:spAutoFit/>
          </a:bodyPr>
          <a:lstStyle/>
          <a:p>
            <a:pPr algn="ctr"/>
            <a:r>
              <a:rPr lang="en-US" dirty="0" err="1" smtClean="0">
                <a:latin typeface="Arial"/>
                <a:cs typeface="Arial"/>
              </a:rPr>
              <a:t>Iso</a:t>
            </a:r>
            <a:r>
              <a:rPr lang="en-US" dirty="0">
                <a:latin typeface="Arial"/>
                <a:cs typeface="Arial"/>
              </a:rPr>
              <a:t>-</a:t>
            </a:r>
            <a:r>
              <a:rPr lang="en-US" dirty="0" smtClean="0">
                <a:latin typeface="Arial"/>
                <a:cs typeface="Arial"/>
              </a:rPr>
              <a:t>surfaces of </a:t>
            </a:r>
            <a:r>
              <a:rPr lang="en-US" dirty="0" err="1" smtClean="0">
                <a:latin typeface="Arial"/>
                <a:cs typeface="Arial"/>
              </a:rPr>
              <a:t>vorticity</a:t>
            </a:r>
            <a:r>
              <a:rPr lang="en-US" dirty="0" smtClean="0">
                <a:latin typeface="Arial"/>
                <a:cs typeface="Arial"/>
              </a:rPr>
              <a:t> magnitude. </a:t>
            </a:r>
            <a:endParaRPr lang="en-US" dirty="0">
              <a:latin typeface="Arial"/>
              <a:cs typeface="Arial"/>
            </a:endParaRPr>
          </a:p>
        </p:txBody>
      </p:sp>
      <p:pic>
        <p:nvPicPr>
          <p:cNvPr id="3" name="Picture 2" descr="xsq.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958" y="1537458"/>
            <a:ext cx="7070772" cy="4820981"/>
          </a:xfrm>
          <a:prstGeom prst="rect">
            <a:avLst/>
          </a:prstGeom>
        </p:spPr>
      </p:pic>
      <p:sp>
        <p:nvSpPr>
          <p:cNvPr id="7" name="TextBox 6"/>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8" name="Picture 7" descr="movi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6730" y="2211341"/>
            <a:ext cx="260096" cy="260096"/>
          </a:xfrm>
          <a:prstGeom prst="rect">
            <a:avLst/>
          </a:prstGeom>
        </p:spPr>
      </p:pic>
    </p:spTree>
    <p:extLst>
      <p:ext uri="{BB962C8B-B14F-4D97-AF65-F5344CB8AC3E}">
        <p14:creationId xmlns:p14="http://schemas.microsoft.com/office/powerpoint/2010/main" val="341879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24208"/>
            <a:ext cx="9144000" cy="461665"/>
          </a:xfrm>
          <a:prstGeom prst="rect">
            <a:avLst/>
          </a:prstGeom>
          <a:noFill/>
        </p:spPr>
        <p:txBody>
          <a:bodyPr wrap="square" rtlCol="0">
            <a:spAutoFit/>
          </a:bodyPr>
          <a:lstStyle/>
          <a:p>
            <a:pPr algn="ctr"/>
            <a:r>
              <a:rPr lang="en-US" sz="2400" dirty="0" smtClean="0">
                <a:latin typeface="Arial"/>
                <a:cs typeface="Arial"/>
              </a:rPr>
              <a:t>URANS simulation</a:t>
            </a:r>
            <a:endParaRPr lang="en-US" sz="2400" dirty="0">
              <a:latin typeface="Arial"/>
              <a:cs typeface="Arial"/>
            </a:endParaRPr>
          </a:p>
        </p:txBody>
      </p:sp>
      <p:sp>
        <p:nvSpPr>
          <p:cNvPr id="7" name="TextBox 6"/>
          <p:cNvSpPr txBox="1"/>
          <p:nvPr/>
        </p:nvSpPr>
        <p:spPr>
          <a:xfrm>
            <a:off x="1" y="5755150"/>
            <a:ext cx="9144000" cy="369332"/>
          </a:xfrm>
          <a:prstGeom prst="rect">
            <a:avLst/>
          </a:prstGeom>
          <a:noFill/>
        </p:spPr>
        <p:txBody>
          <a:bodyPr wrap="square" rtlCol="0">
            <a:spAutoFit/>
          </a:bodyPr>
          <a:lstStyle/>
          <a:p>
            <a:pPr algn="ctr"/>
            <a:r>
              <a:rPr lang="en-US" dirty="0" err="1" smtClean="0">
                <a:latin typeface="Arial"/>
                <a:cs typeface="Arial"/>
              </a:rPr>
              <a:t>Iso</a:t>
            </a:r>
            <a:r>
              <a:rPr lang="en-US" dirty="0" smtClean="0">
                <a:latin typeface="Arial"/>
                <a:cs typeface="Arial"/>
              </a:rPr>
              <a:t> surfaces of Q </a:t>
            </a:r>
            <a:r>
              <a:rPr lang="en-US" dirty="0" err="1" smtClean="0">
                <a:latin typeface="Arial"/>
                <a:cs typeface="Arial"/>
              </a:rPr>
              <a:t>criteron</a:t>
            </a:r>
            <a:r>
              <a:rPr lang="en-US" dirty="0" smtClean="0">
                <a:latin typeface="Arial"/>
                <a:cs typeface="Arial"/>
              </a:rPr>
              <a:t>. </a:t>
            </a:r>
            <a:endParaRPr lang="en-US" dirty="0">
              <a:latin typeface="Arial"/>
              <a:cs typeface="Arial"/>
            </a:endParaRPr>
          </a:p>
        </p:txBody>
      </p:sp>
      <p:sp>
        <p:nvSpPr>
          <p:cNvPr id="9" name="TextBox 8"/>
          <p:cNvSpPr txBox="1"/>
          <p:nvPr/>
        </p:nvSpPr>
        <p:spPr>
          <a:xfrm>
            <a:off x="0" y="163414"/>
            <a:ext cx="9144000" cy="461665"/>
          </a:xfrm>
          <a:prstGeom prst="rect">
            <a:avLst/>
          </a:prstGeom>
          <a:noFill/>
        </p:spPr>
        <p:txBody>
          <a:bodyPr wrap="square" rtlCol="0">
            <a:spAutoFit/>
          </a:bodyPr>
          <a:lstStyle/>
          <a:p>
            <a:pPr algn="ctr"/>
            <a:r>
              <a:rPr lang="en-US" sz="2400" b="1" dirty="0">
                <a:solidFill>
                  <a:schemeClr val="bg1"/>
                </a:solidFill>
                <a:latin typeface="Arial"/>
                <a:cs typeface="Arial"/>
              </a:rPr>
              <a:t>A crash introduction to </a:t>
            </a:r>
            <a:r>
              <a:rPr lang="en-US" sz="2400" b="1" dirty="0" smtClean="0">
                <a:solidFill>
                  <a:schemeClr val="bg1"/>
                </a:solidFill>
                <a:latin typeface="Arial"/>
                <a:cs typeface="Arial"/>
              </a:rPr>
              <a:t>turbulence </a:t>
            </a:r>
            <a:r>
              <a:rPr lang="en-US" sz="2400" b="1" dirty="0">
                <a:solidFill>
                  <a:schemeClr val="bg1"/>
                </a:solidFill>
                <a:latin typeface="Arial"/>
                <a:cs typeface="Arial"/>
              </a:rPr>
              <a:t>modeling in </a:t>
            </a:r>
            <a:r>
              <a:rPr lang="en-US" sz="2400" b="1" dirty="0" err="1">
                <a:solidFill>
                  <a:schemeClr val="bg1"/>
                </a:solidFill>
                <a:latin typeface="Arial"/>
                <a:cs typeface="Arial"/>
              </a:rPr>
              <a:t>OpenFOAM</a:t>
            </a:r>
            <a:r>
              <a:rPr lang="en-US" sz="2400" b="1" dirty="0">
                <a:solidFill>
                  <a:schemeClr val="bg1"/>
                </a:solidFill>
                <a:latin typeface="Arial"/>
                <a:cs typeface="Arial"/>
              </a:rPr>
              <a:t>®  </a:t>
            </a:r>
          </a:p>
        </p:txBody>
      </p:sp>
      <p:pic>
        <p:nvPicPr>
          <p:cNvPr id="8" name="Picture 7" descr="qaniv5p0f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9" y="1487327"/>
            <a:ext cx="7433297" cy="4645811"/>
          </a:xfrm>
          <a:prstGeom prst="rect">
            <a:avLst/>
          </a:prstGeom>
        </p:spPr>
      </p:pic>
      <p:pic>
        <p:nvPicPr>
          <p:cNvPr id="10" name="Picture 9" descr="movi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456" y="1871134"/>
            <a:ext cx="260096" cy="260096"/>
          </a:xfrm>
          <a:prstGeom prst="rect">
            <a:avLst/>
          </a:prstGeom>
        </p:spPr>
      </p:pic>
      <p:sp>
        <p:nvSpPr>
          <p:cNvPr id="12" name="TextBox 11"/>
          <p:cNvSpPr txBox="1"/>
          <p:nvPr/>
        </p:nvSpPr>
        <p:spPr>
          <a:xfrm>
            <a:off x="1" y="6458712"/>
            <a:ext cx="9144000" cy="369332"/>
          </a:xfrm>
          <a:prstGeom prst="rect">
            <a:avLst/>
          </a:prstGeom>
          <a:noFill/>
        </p:spPr>
        <p:txBody>
          <a:bodyPr wrap="square" rtlCol="0">
            <a:spAutoFit/>
          </a:bodyPr>
          <a:lstStyle/>
          <a:p>
            <a:pPr algn="ctr"/>
            <a:r>
              <a:rPr lang="en-US" dirty="0" err="1" smtClean="0">
                <a:latin typeface="Arial"/>
                <a:cs typeface="Arial"/>
              </a:rPr>
              <a:t>Iso</a:t>
            </a:r>
            <a:r>
              <a:rPr lang="en-US" dirty="0">
                <a:latin typeface="Arial"/>
                <a:cs typeface="Arial"/>
              </a:rPr>
              <a:t>-</a:t>
            </a:r>
            <a:r>
              <a:rPr lang="en-US" dirty="0" smtClean="0">
                <a:latin typeface="Arial"/>
                <a:cs typeface="Arial"/>
              </a:rPr>
              <a:t>surfaces of Q criterion. </a:t>
            </a:r>
            <a:endParaRPr lang="en-US" dirty="0">
              <a:latin typeface="Arial"/>
              <a:cs typeface="Arial"/>
            </a:endParaRPr>
          </a:p>
        </p:txBody>
      </p:sp>
    </p:spTree>
    <p:extLst>
      <p:ext uri="{BB962C8B-B14F-4D97-AF65-F5344CB8AC3E}">
        <p14:creationId xmlns:p14="http://schemas.microsoft.com/office/powerpoint/2010/main" val="2898674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4" y="109134"/>
            <a:ext cx="7418004" cy="584776"/>
          </a:xfrm>
          <a:prstGeom prst="rect">
            <a:avLst/>
          </a:prstGeom>
          <a:noFill/>
        </p:spPr>
        <p:txBody>
          <a:bodyPr wrap="square" rtlCol="0">
            <a:spAutoFit/>
          </a:bodyPr>
          <a:lstStyle/>
          <a:p>
            <a:pPr algn="ctr"/>
            <a:r>
              <a:rPr lang="en-US" sz="3200" b="1" dirty="0" smtClean="0">
                <a:solidFill>
                  <a:schemeClr val="bg1"/>
                </a:solidFill>
                <a:latin typeface="Arial"/>
                <a:cs typeface="Arial"/>
              </a:rPr>
              <a:t>Computational </a:t>
            </a:r>
            <a:r>
              <a:rPr lang="en-US" sz="3200" b="1" dirty="0">
                <a:solidFill>
                  <a:schemeClr val="bg1"/>
                </a:solidFill>
                <a:latin typeface="Arial"/>
                <a:cs typeface="Arial"/>
              </a:rPr>
              <a:t>F</a:t>
            </a:r>
            <a:r>
              <a:rPr lang="en-US" sz="3200" b="1" dirty="0" smtClean="0">
                <a:solidFill>
                  <a:schemeClr val="bg1"/>
                </a:solidFill>
                <a:latin typeface="Arial"/>
                <a:cs typeface="Arial"/>
              </a:rPr>
              <a:t>luid Dynamics (CFD)</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69967944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p:txBody>
          <a:bodyPr/>
          <a:lstStyle/>
          <a:p>
            <a:r>
              <a:rPr lang="en-US" altLang="en-US"/>
              <a:t>Introduction</a:t>
            </a:r>
          </a:p>
        </p:txBody>
      </p:sp>
      <p:sp>
        <p:nvSpPr>
          <p:cNvPr id="922627" name="Rectangle 3"/>
          <p:cNvSpPr>
            <a:spLocks noGrp="1" noChangeArrowheads="1"/>
          </p:cNvSpPr>
          <p:nvPr>
            <p:ph type="body" idx="1"/>
          </p:nvPr>
        </p:nvSpPr>
        <p:spPr/>
        <p:txBody>
          <a:bodyPr>
            <a:normAutofit lnSpcReduction="10000"/>
          </a:bodyPr>
          <a:lstStyle/>
          <a:p>
            <a:pPr>
              <a:lnSpc>
                <a:spcPct val="90000"/>
              </a:lnSpc>
            </a:pPr>
            <a:r>
              <a:rPr lang="en-US" altLang="en-US" sz="2800"/>
              <a:t>Practice of engineering and science has been dramatically altered by the development of</a:t>
            </a:r>
          </a:p>
          <a:p>
            <a:pPr lvl="1">
              <a:lnSpc>
                <a:spcPct val="90000"/>
              </a:lnSpc>
            </a:pPr>
            <a:r>
              <a:rPr lang="en-US" altLang="en-US" sz="2400"/>
              <a:t>Scientific computing</a:t>
            </a:r>
          </a:p>
          <a:p>
            <a:pPr lvl="1">
              <a:lnSpc>
                <a:spcPct val="90000"/>
              </a:lnSpc>
            </a:pPr>
            <a:r>
              <a:rPr lang="en-US" altLang="en-US" sz="2400"/>
              <a:t>Mathematics of numerical analysis</a:t>
            </a:r>
          </a:p>
          <a:p>
            <a:pPr lvl="1">
              <a:lnSpc>
                <a:spcPct val="90000"/>
              </a:lnSpc>
            </a:pPr>
            <a:r>
              <a:rPr lang="en-US" altLang="en-US" sz="2400"/>
              <a:t>The Internet</a:t>
            </a:r>
          </a:p>
          <a:p>
            <a:pPr lvl="1">
              <a:lnSpc>
                <a:spcPct val="90000"/>
              </a:lnSpc>
              <a:buFontTx/>
              <a:buNone/>
            </a:pPr>
            <a:endParaRPr lang="en-US" altLang="en-US" sz="2400"/>
          </a:p>
          <a:p>
            <a:pPr>
              <a:lnSpc>
                <a:spcPct val="90000"/>
              </a:lnSpc>
            </a:pPr>
            <a:r>
              <a:rPr lang="en-US" altLang="en-US" sz="2800"/>
              <a:t>Computational Fluid Dynamics is based upon the logic of applied mathematics</a:t>
            </a:r>
          </a:p>
          <a:p>
            <a:pPr lvl="1">
              <a:lnSpc>
                <a:spcPct val="90000"/>
              </a:lnSpc>
            </a:pPr>
            <a:r>
              <a:rPr lang="en-US" altLang="en-US" sz="2400"/>
              <a:t>provides tools to unlock previously unsolved problems</a:t>
            </a:r>
          </a:p>
          <a:p>
            <a:pPr lvl="1">
              <a:lnSpc>
                <a:spcPct val="90000"/>
              </a:lnSpc>
            </a:pPr>
            <a:r>
              <a:rPr lang="en-US" altLang="en-US" sz="2400"/>
              <a:t>is used in nearly all fields of science and engineering</a:t>
            </a:r>
          </a:p>
          <a:p>
            <a:pPr lvl="2">
              <a:lnSpc>
                <a:spcPct val="90000"/>
              </a:lnSpc>
            </a:pPr>
            <a:r>
              <a:rPr lang="en-US" altLang="en-US" sz="2000"/>
              <a:t>Aerodynamics, acoustics, bio-systems, cosmology, geology, heat transfer, hydrodynamics, river hydraulics, etc…</a:t>
            </a:r>
          </a:p>
        </p:txBody>
      </p:sp>
    </p:spTree>
    <p:extLst>
      <p:ext uri="{BB962C8B-B14F-4D97-AF65-F5344CB8AC3E}">
        <p14:creationId xmlns:p14="http://schemas.microsoft.com/office/powerpoint/2010/main" val="276643951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US" altLang="en-US" sz="3200"/>
              <a:t>Introduction</a:t>
            </a:r>
            <a:endParaRPr lang="en-US" altLang="en-US" sz="2800" i="1"/>
          </a:p>
        </p:txBody>
      </p:sp>
      <p:sp>
        <p:nvSpPr>
          <p:cNvPr id="923651" name="Rectangle 3"/>
          <p:cNvSpPr>
            <a:spLocks noGrp="1" noChangeArrowheads="1"/>
          </p:cNvSpPr>
          <p:nvPr>
            <p:ph type="body" idx="1"/>
          </p:nvPr>
        </p:nvSpPr>
        <p:spPr/>
        <p:txBody>
          <a:bodyPr/>
          <a:lstStyle/>
          <a:p>
            <a:pPr>
              <a:lnSpc>
                <a:spcPct val="90000"/>
              </a:lnSpc>
            </a:pPr>
            <a:r>
              <a:rPr lang="en-US" altLang="en-US" sz="2800"/>
              <a:t>We are in the midst of a new Scientific Revolution as significant as that of the 16th and 17th centuries when Galilean methods of systematic experiments and observation supplanted the logic-based methods of Aristotelian physics</a:t>
            </a:r>
          </a:p>
          <a:p>
            <a:pPr>
              <a:lnSpc>
                <a:spcPct val="90000"/>
              </a:lnSpc>
              <a:buFontTx/>
              <a:buNone/>
            </a:pPr>
            <a:endParaRPr lang="en-US" altLang="en-US" sz="2800"/>
          </a:p>
          <a:p>
            <a:pPr>
              <a:lnSpc>
                <a:spcPct val="90000"/>
              </a:lnSpc>
            </a:pPr>
            <a:r>
              <a:rPr lang="en-US" altLang="en-US" sz="2800"/>
              <a:t>Modern tools, i.e.,  computational mechanics, are enabling scientists and engineers to return to logic-based methods for discovery and invention, research and development, and analysis and design</a:t>
            </a:r>
          </a:p>
        </p:txBody>
      </p:sp>
    </p:spTree>
    <p:extLst>
      <p:ext uri="{BB962C8B-B14F-4D97-AF65-F5344CB8AC3E}">
        <p14:creationId xmlns:p14="http://schemas.microsoft.com/office/powerpoint/2010/main" val="136491257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p:txBody>
          <a:bodyPr>
            <a:normAutofit fontScale="90000"/>
          </a:bodyPr>
          <a:lstStyle/>
          <a:p>
            <a:r>
              <a:rPr lang="en-US" altLang="en-US" sz="3200"/>
              <a:t>Introduction</a:t>
            </a:r>
            <a:br>
              <a:rPr lang="en-US" altLang="en-US" sz="3200"/>
            </a:br>
            <a:r>
              <a:rPr lang="en-US" altLang="en-US" sz="2800" i="1"/>
              <a:t>History of computing</a:t>
            </a:r>
          </a:p>
        </p:txBody>
      </p:sp>
      <p:pic>
        <p:nvPicPr>
          <p:cNvPr id="930819" name="Picture 3" descr="edsac99"/>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50888" y="1295400"/>
            <a:ext cx="3444875" cy="2338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0820" name="Picture 4" descr="Whirlwind_I-1"/>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022850" y="1295400"/>
            <a:ext cx="3292475" cy="2338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0821" name="Rectangle 5"/>
          <p:cNvSpPr>
            <a:spLocks noGrp="1" noChangeArrowheads="1"/>
          </p:cNvSpPr>
          <p:nvPr>
            <p:ph type="body" sz="half" idx="3"/>
          </p:nvPr>
        </p:nvSpPr>
        <p:spPr>
          <a:xfrm>
            <a:off x="457200" y="3787775"/>
            <a:ext cx="8229600" cy="2338388"/>
          </a:xfrm>
        </p:spPr>
        <p:txBody>
          <a:bodyPr>
            <a:normAutofit lnSpcReduction="10000"/>
          </a:bodyPr>
          <a:lstStyle/>
          <a:p>
            <a:pPr>
              <a:lnSpc>
                <a:spcPct val="90000"/>
              </a:lnSpc>
            </a:pPr>
            <a:r>
              <a:rPr lang="en-US" altLang="en-US" sz="2000"/>
              <a:t>Mastodons of computing, 1945-1960</a:t>
            </a:r>
          </a:p>
          <a:p>
            <a:pPr lvl="1">
              <a:lnSpc>
                <a:spcPct val="90000"/>
              </a:lnSpc>
            </a:pPr>
            <a:r>
              <a:rPr lang="en-US" altLang="en-US" sz="1800"/>
              <a:t>Early computer engineers thought that only a few dozen computers required worldwide</a:t>
            </a:r>
          </a:p>
          <a:p>
            <a:pPr lvl="1">
              <a:lnSpc>
                <a:spcPct val="90000"/>
              </a:lnSpc>
            </a:pPr>
            <a:r>
              <a:rPr lang="en-US" altLang="en-US" sz="1800"/>
              <a:t>Applications:  cryptography (code breaking), </a:t>
            </a:r>
            <a:r>
              <a:rPr lang="en-US" altLang="en-US" sz="1800" b="1" i="1">
                <a:solidFill>
                  <a:srgbClr val="EF1F1D"/>
                </a:solidFill>
              </a:rPr>
              <a:t>fluid dynamics</a:t>
            </a:r>
            <a:r>
              <a:rPr lang="en-US" altLang="en-US" sz="1800"/>
              <a:t>, artillery firing tables, atomic weapons</a:t>
            </a:r>
          </a:p>
          <a:p>
            <a:pPr lvl="1">
              <a:lnSpc>
                <a:spcPct val="90000"/>
              </a:lnSpc>
            </a:pPr>
            <a:r>
              <a:rPr lang="en-US" altLang="en-US" sz="1800"/>
              <a:t>ENIAC, or Electronic Numerical Integrator Analyzor and Computer, was developed by the Ballistics Research Laboratory in Maryland and was built at the University of Pennsylvania's Moore School of Electrical Engineering and completed in November 1945</a:t>
            </a:r>
          </a:p>
        </p:txBody>
      </p:sp>
    </p:spTree>
    <p:extLst>
      <p:ext uri="{BB962C8B-B14F-4D97-AF65-F5344CB8AC3E}">
        <p14:creationId xmlns:p14="http://schemas.microsoft.com/office/powerpoint/2010/main" val="2694497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109134"/>
            <a:ext cx="9144000" cy="584776"/>
          </a:xfrm>
          <a:prstGeom prst="rect">
            <a:avLst/>
          </a:prstGeom>
          <a:noFill/>
        </p:spPr>
        <p:txBody>
          <a:bodyPr wrap="square" rtlCol="0">
            <a:spAutoFit/>
          </a:bodyPr>
          <a:lstStyle/>
          <a:p>
            <a:pPr algn="ctr"/>
            <a:r>
              <a:rPr lang="en-US" sz="3200" b="1" dirty="0">
                <a:solidFill>
                  <a:schemeClr val="bg1"/>
                </a:solidFill>
                <a:latin typeface="Arial"/>
                <a:cs typeface="Arial"/>
              </a:rPr>
              <a:t>Your Lecturer</a:t>
            </a:r>
          </a:p>
        </p:txBody>
      </p:sp>
      <p:sp>
        <p:nvSpPr>
          <p:cNvPr id="13" name="TextBox 12"/>
          <p:cNvSpPr txBox="1"/>
          <p:nvPr/>
        </p:nvSpPr>
        <p:spPr>
          <a:xfrm>
            <a:off x="0" y="1891123"/>
            <a:ext cx="9143999" cy="1261884"/>
          </a:xfrm>
          <a:prstGeom prst="rect">
            <a:avLst/>
          </a:prstGeom>
          <a:noFill/>
        </p:spPr>
        <p:txBody>
          <a:bodyPr wrap="square" rtlCol="0">
            <a:spAutoFit/>
          </a:bodyPr>
          <a:lstStyle/>
          <a:p>
            <a:pPr algn="ctr"/>
            <a:r>
              <a:rPr lang="en-US" sz="2800" b="1" dirty="0" smtClean="0">
                <a:latin typeface="Arial"/>
                <a:cs typeface="Arial"/>
              </a:rPr>
              <a:t>Alessandro </a:t>
            </a:r>
            <a:r>
              <a:rPr lang="en-US" sz="2800" b="1" dirty="0" err="1" smtClean="0">
                <a:latin typeface="Arial"/>
                <a:cs typeface="Arial"/>
              </a:rPr>
              <a:t>Bottaro</a:t>
            </a:r>
            <a:endParaRPr lang="en-US" sz="2800" b="1" dirty="0" smtClean="0">
              <a:latin typeface="Arial"/>
              <a:cs typeface="Arial"/>
            </a:endParaRPr>
          </a:p>
          <a:p>
            <a:pPr algn="ctr"/>
            <a:r>
              <a:rPr lang="it-IT" dirty="0" smtClean="0">
                <a:latin typeface="Arial"/>
                <a:cs typeface="Arial"/>
                <a:hlinkClick r:id="rId2"/>
              </a:rPr>
              <a:t>http://www.dicca.unige.it/bottaro</a:t>
            </a:r>
            <a:endParaRPr lang="it-IT" dirty="0" smtClean="0">
              <a:latin typeface="Arial"/>
              <a:cs typeface="Arial"/>
            </a:endParaRPr>
          </a:p>
          <a:p>
            <a:pPr algn="ctr"/>
            <a:endParaRPr lang="en-US" sz="2800" b="1"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993680814"/>
              </p:ext>
            </p:extLst>
          </p:nvPr>
        </p:nvGraphicFramePr>
        <p:xfrm>
          <a:off x="0" y="3208609"/>
          <a:ext cx="9143998" cy="2382520"/>
        </p:xfrm>
        <a:graphic>
          <a:graphicData uri="http://schemas.openxmlformats.org/drawingml/2006/table">
            <a:tbl>
              <a:tblPr firstRow="1" bandRow="1">
                <a:tableStyleId>{5C22544A-7EE6-4342-B048-85BDC9FD1C3A}</a:tableStyleId>
              </a:tblPr>
              <a:tblGrid>
                <a:gridCol w="4571999"/>
                <a:gridCol w="4571999"/>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dirty="0" smtClean="0">
                        <a:latin typeface="Arial"/>
                        <a:cs typeface="Arial"/>
                        <a:hlinkClick r:id="rId3"/>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b="0" dirty="0" smtClean="0">
                          <a:latin typeface="Arial"/>
                          <a:cs typeface="Arial"/>
                          <a:hlinkClick r:id="rId3"/>
                        </a:rPr>
                        <a:t>alessandro.bottaro@unige.it</a:t>
                      </a:r>
                      <a:endParaRPr lang="en-US" sz="18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b="0" dirty="0" smtClean="0">
                        <a:latin typeface="Arial"/>
                        <a:cs typeface="Arial"/>
                      </a:endParaRPr>
                    </a:p>
                    <a:p>
                      <a:endParaRPr lang="en-US" sz="1800" b="0" dirty="0" smtClean="0"/>
                    </a:p>
                    <a:p>
                      <a:endParaRPr lang="en-US" sz="1800" b="0" dirty="0"/>
                    </a:p>
                  </a:txBody>
                  <a:tcPr>
                    <a:noFill/>
                  </a:tcPr>
                </a:tc>
                <a:tc>
                  <a:txBody>
                    <a:bodyPr/>
                    <a:lstStyle/>
                    <a:p>
                      <a:endParaRPr lang="en-US" dirty="0"/>
                    </a:p>
                  </a:txBody>
                  <a:tcPr>
                    <a:noFill/>
                  </a:tcPr>
                </a:tc>
              </a:tr>
              <a:tr h="370840">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b="0" dirty="0" smtClean="0">
                          <a:latin typeface="Arial"/>
                          <a:cs typeface="Arial"/>
                          <a:hlinkClick r:id="rId4"/>
                        </a:rPr>
                        <a:t>bottaro@wolfdynamics.com</a:t>
                      </a:r>
                      <a:endParaRPr lang="en-US" sz="1800" b="0" dirty="0"/>
                    </a:p>
                  </a:txBody>
                  <a:tcPr>
                    <a:noFill/>
                  </a:tcPr>
                </a:tc>
                <a:tc>
                  <a:txBody>
                    <a:bodyPr/>
                    <a:lstStyle/>
                    <a:p>
                      <a:endParaRPr lang="en-US" dirty="0"/>
                    </a:p>
                  </a:txBody>
                  <a:tcPr>
                    <a:noFill/>
                  </a:tcPr>
                </a:tc>
              </a:tr>
            </a:tbl>
          </a:graphicData>
        </a:graphic>
      </p:graphicFrame>
      <p:pic>
        <p:nvPicPr>
          <p:cNvPr id="7" name="Picture 6" descr="University of Genoa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498" y="3112058"/>
            <a:ext cx="2586814" cy="1068705"/>
          </a:xfrm>
          <a:prstGeom prst="rect">
            <a:avLst/>
          </a:prstGeom>
        </p:spPr>
      </p:pic>
      <p:pic>
        <p:nvPicPr>
          <p:cNvPr id="9" name="Picture 8" descr="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498" y="4732608"/>
            <a:ext cx="2586814" cy="1431439"/>
          </a:xfrm>
          <a:prstGeom prst="rect">
            <a:avLst/>
          </a:prstGeom>
        </p:spPr>
      </p:pic>
    </p:spTree>
    <p:extLst>
      <p:ext uri="{BB962C8B-B14F-4D97-AF65-F5344CB8AC3E}">
        <p14:creationId xmlns:p14="http://schemas.microsoft.com/office/powerpoint/2010/main" val="36554087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ltLang="en-US"/>
              <a:t>Dimensions and Units</a:t>
            </a:r>
          </a:p>
        </p:txBody>
      </p:sp>
      <p:sp>
        <p:nvSpPr>
          <p:cNvPr id="176131" name="Rectangle 3"/>
          <p:cNvSpPr>
            <a:spLocks noGrp="1" noChangeArrowheads="1"/>
          </p:cNvSpPr>
          <p:nvPr>
            <p:ph type="body" idx="1"/>
          </p:nvPr>
        </p:nvSpPr>
        <p:spPr>
          <a:xfrm>
            <a:off x="457200" y="1447800"/>
            <a:ext cx="8458200" cy="4419600"/>
          </a:xfrm>
        </p:spPr>
        <p:txBody>
          <a:bodyPr/>
          <a:lstStyle/>
          <a:p>
            <a:pPr>
              <a:lnSpc>
                <a:spcPct val="80000"/>
              </a:lnSpc>
            </a:pPr>
            <a:r>
              <a:rPr lang="en-US" altLang="en-US" sz="2400"/>
              <a:t>Any physical quantity can be characterized by </a:t>
            </a:r>
            <a:r>
              <a:rPr lang="en-US" altLang="en-US" sz="2400" b="1"/>
              <a:t>dimensions</a:t>
            </a:r>
            <a:r>
              <a:rPr lang="en-US" altLang="en-US" sz="2400"/>
              <a:t>. </a:t>
            </a:r>
          </a:p>
          <a:p>
            <a:pPr>
              <a:lnSpc>
                <a:spcPct val="80000"/>
              </a:lnSpc>
            </a:pPr>
            <a:r>
              <a:rPr lang="en-US" altLang="en-US" sz="2400"/>
              <a:t>The magnitudes assigned to dimensions are called </a:t>
            </a:r>
            <a:r>
              <a:rPr lang="en-US" altLang="en-US" sz="2400" b="1"/>
              <a:t>units</a:t>
            </a:r>
            <a:r>
              <a:rPr lang="en-US" altLang="en-US" sz="2400"/>
              <a:t>.</a:t>
            </a:r>
          </a:p>
          <a:p>
            <a:pPr>
              <a:lnSpc>
                <a:spcPct val="80000"/>
              </a:lnSpc>
            </a:pPr>
            <a:r>
              <a:rPr lang="en-US" altLang="en-US" sz="2400"/>
              <a:t>Primary dimensions include:  mass </a:t>
            </a:r>
            <a:r>
              <a:rPr lang="en-US" altLang="en-US" sz="2400" i="1"/>
              <a:t>m</a:t>
            </a:r>
            <a:r>
              <a:rPr lang="en-US" altLang="en-US" sz="2400"/>
              <a:t>, length </a:t>
            </a:r>
            <a:r>
              <a:rPr lang="en-US" altLang="en-US" sz="2400" i="1"/>
              <a:t>L</a:t>
            </a:r>
            <a:r>
              <a:rPr lang="en-US" altLang="en-US" sz="2400"/>
              <a:t>, time </a:t>
            </a:r>
            <a:r>
              <a:rPr lang="en-US" altLang="en-US" sz="2400" i="1"/>
              <a:t>t</a:t>
            </a:r>
            <a:r>
              <a:rPr lang="en-US" altLang="en-US" sz="2400"/>
              <a:t>, and temperature </a:t>
            </a:r>
            <a:r>
              <a:rPr lang="en-US" altLang="en-US" sz="2400" i="1"/>
              <a:t>T</a:t>
            </a:r>
            <a:r>
              <a:rPr lang="en-US" altLang="en-US" sz="2400"/>
              <a:t>. </a:t>
            </a:r>
          </a:p>
          <a:p>
            <a:pPr>
              <a:lnSpc>
                <a:spcPct val="80000"/>
              </a:lnSpc>
            </a:pPr>
            <a:r>
              <a:rPr lang="en-US" altLang="en-US" sz="2400"/>
              <a:t>Secondary dimensions can be expressed in terms of primary dimensions and include:  velocity </a:t>
            </a:r>
            <a:r>
              <a:rPr lang="en-US" altLang="en-US" sz="2400" i="1"/>
              <a:t>V</a:t>
            </a:r>
            <a:r>
              <a:rPr lang="en-US" altLang="en-US" sz="2400"/>
              <a:t>, energy </a:t>
            </a:r>
            <a:r>
              <a:rPr lang="en-US" altLang="en-US" sz="2400" i="1"/>
              <a:t>E</a:t>
            </a:r>
            <a:r>
              <a:rPr lang="en-US" altLang="en-US" sz="2400"/>
              <a:t>, and volume </a:t>
            </a:r>
            <a:r>
              <a:rPr lang="en-US" altLang="en-US" sz="2400" i="1"/>
              <a:t>V</a:t>
            </a:r>
            <a:r>
              <a:rPr lang="en-US" altLang="en-US" sz="2400"/>
              <a:t>.</a:t>
            </a:r>
          </a:p>
          <a:p>
            <a:pPr>
              <a:lnSpc>
                <a:spcPct val="80000"/>
              </a:lnSpc>
            </a:pPr>
            <a:r>
              <a:rPr lang="en-US" altLang="en-US" sz="2400"/>
              <a:t>Unit systems include English system and the metric SI (International System).  We'll use only the SI system.</a:t>
            </a:r>
          </a:p>
          <a:p>
            <a:pPr>
              <a:lnSpc>
                <a:spcPct val="80000"/>
              </a:lnSpc>
            </a:pPr>
            <a:r>
              <a:rPr lang="en-US" altLang="en-US" sz="2400" b="1"/>
              <a:t>Dimensional homogeneity</a:t>
            </a:r>
            <a:r>
              <a:rPr lang="en-US" altLang="en-US" sz="2400"/>
              <a:t> is a valuable tool in checking for errors.  Make sure every term in an equation has the same units. </a:t>
            </a:r>
          </a:p>
        </p:txBody>
      </p:sp>
    </p:spTree>
    <p:extLst>
      <p:ext uri="{BB962C8B-B14F-4D97-AF65-F5344CB8AC3E}">
        <p14:creationId xmlns:p14="http://schemas.microsoft.com/office/powerpoint/2010/main" val="315700448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normAutofit fontScale="90000"/>
          </a:bodyPr>
          <a:lstStyle/>
          <a:p>
            <a:r>
              <a:rPr lang="en-US" altLang="en-US" sz="3200"/>
              <a:t>Introduction</a:t>
            </a:r>
            <a:br>
              <a:rPr lang="en-US" altLang="en-US" sz="3200"/>
            </a:br>
            <a:r>
              <a:rPr lang="en-US" altLang="en-US" sz="2800" i="1"/>
              <a:t>High-performance computing</a:t>
            </a:r>
          </a:p>
        </p:txBody>
      </p:sp>
      <p:sp>
        <p:nvSpPr>
          <p:cNvPr id="931843" name="Rectangle 3"/>
          <p:cNvSpPr>
            <a:spLocks noGrp="1" noChangeArrowheads="1"/>
          </p:cNvSpPr>
          <p:nvPr>
            <p:ph type="body" sz="half" idx="3"/>
          </p:nvPr>
        </p:nvSpPr>
        <p:spPr>
          <a:xfrm>
            <a:off x="609600" y="1143000"/>
            <a:ext cx="8077200" cy="2324100"/>
          </a:xfrm>
        </p:spPr>
        <p:txBody>
          <a:bodyPr/>
          <a:lstStyle/>
          <a:p>
            <a:pPr>
              <a:lnSpc>
                <a:spcPct val="90000"/>
              </a:lnSpc>
            </a:pPr>
            <a:r>
              <a:rPr lang="en-US" altLang="en-US" sz="2000"/>
              <a:t>Top 500 computers in the world compiled:  www.top500.org</a:t>
            </a:r>
          </a:p>
          <a:p>
            <a:pPr>
              <a:lnSpc>
                <a:spcPct val="90000"/>
              </a:lnSpc>
            </a:pPr>
            <a:r>
              <a:rPr lang="en-US" altLang="en-US" sz="2000"/>
              <a:t>Computers located at major centers connected to researchers via Internet</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89" y="2432647"/>
            <a:ext cx="2925935" cy="278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496" y="2432647"/>
            <a:ext cx="2521920" cy="239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338" y="2432647"/>
            <a:ext cx="2703945" cy="249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13563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p:txBody>
          <a:bodyPr/>
          <a:lstStyle/>
          <a:p>
            <a:r>
              <a:rPr lang="en-US" altLang="en-US"/>
              <a:t>Outline</a:t>
            </a:r>
          </a:p>
        </p:txBody>
      </p:sp>
      <p:sp>
        <p:nvSpPr>
          <p:cNvPr id="936963" name="Rectangle 3"/>
          <p:cNvSpPr>
            <a:spLocks noGrp="1" noChangeArrowheads="1"/>
          </p:cNvSpPr>
          <p:nvPr>
            <p:ph type="body" idx="1"/>
          </p:nvPr>
        </p:nvSpPr>
        <p:spPr/>
        <p:txBody>
          <a:bodyPr>
            <a:normAutofit/>
          </a:bodyPr>
          <a:lstStyle/>
          <a:p>
            <a:pPr>
              <a:lnSpc>
                <a:spcPct val="90000"/>
              </a:lnSpc>
            </a:pPr>
            <a:r>
              <a:rPr lang="en-US" altLang="en-US" sz="2800" dirty="0"/>
              <a:t>CFD </a:t>
            </a:r>
            <a:r>
              <a:rPr lang="en-US" altLang="en-US" sz="2800" dirty="0" smtClean="0"/>
              <a:t>Process</a:t>
            </a:r>
          </a:p>
          <a:p>
            <a:pPr marL="0" indent="0">
              <a:lnSpc>
                <a:spcPct val="90000"/>
              </a:lnSpc>
              <a:buNone/>
            </a:pPr>
            <a:endParaRPr lang="en-US" altLang="en-US" sz="2800" dirty="0"/>
          </a:p>
          <a:p>
            <a:pPr lvl="1">
              <a:lnSpc>
                <a:spcPct val="90000"/>
              </a:lnSpc>
            </a:pPr>
            <a:r>
              <a:rPr lang="en-US" altLang="en-US" sz="2400" dirty="0"/>
              <a:t>Model Equations</a:t>
            </a:r>
          </a:p>
          <a:p>
            <a:pPr lvl="1">
              <a:lnSpc>
                <a:spcPct val="90000"/>
              </a:lnSpc>
            </a:pPr>
            <a:r>
              <a:rPr lang="en-US" altLang="en-US" sz="2400" dirty="0"/>
              <a:t>Discretization</a:t>
            </a:r>
          </a:p>
          <a:p>
            <a:pPr lvl="1">
              <a:lnSpc>
                <a:spcPct val="90000"/>
              </a:lnSpc>
            </a:pPr>
            <a:r>
              <a:rPr lang="en-US" altLang="en-US" sz="2400" dirty="0"/>
              <a:t>Grid Generation</a:t>
            </a:r>
          </a:p>
          <a:p>
            <a:pPr lvl="1">
              <a:lnSpc>
                <a:spcPct val="90000"/>
              </a:lnSpc>
            </a:pPr>
            <a:r>
              <a:rPr lang="en-US" altLang="en-US" sz="2400" dirty="0"/>
              <a:t>Boundary Conditions</a:t>
            </a:r>
          </a:p>
          <a:p>
            <a:pPr lvl="1">
              <a:lnSpc>
                <a:spcPct val="90000"/>
              </a:lnSpc>
            </a:pPr>
            <a:r>
              <a:rPr lang="en-US" altLang="en-US" sz="2400" dirty="0"/>
              <a:t>Solve</a:t>
            </a:r>
          </a:p>
          <a:p>
            <a:pPr lvl="1">
              <a:lnSpc>
                <a:spcPct val="90000"/>
              </a:lnSpc>
            </a:pPr>
            <a:r>
              <a:rPr lang="en-US" altLang="en-US" sz="2400" dirty="0"/>
              <a:t>Post-Processing</a:t>
            </a:r>
          </a:p>
          <a:p>
            <a:pPr lvl="1">
              <a:lnSpc>
                <a:spcPct val="90000"/>
              </a:lnSpc>
            </a:pPr>
            <a:r>
              <a:rPr lang="en-US" altLang="en-US" sz="2400" dirty="0"/>
              <a:t>Uncertainty </a:t>
            </a:r>
            <a:r>
              <a:rPr lang="en-US" altLang="en-US" sz="2400" dirty="0" smtClean="0"/>
              <a:t>Assessment</a:t>
            </a:r>
            <a:endParaRPr lang="en-US" altLang="en-US" sz="2400" dirty="0"/>
          </a:p>
        </p:txBody>
      </p:sp>
    </p:spTree>
    <p:extLst>
      <p:ext uri="{BB962C8B-B14F-4D97-AF65-F5344CB8AC3E}">
        <p14:creationId xmlns:p14="http://schemas.microsoft.com/office/powerpoint/2010/main" val="10622076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title"/>
          </p:nvPr>
        </p:nvSpPr>
        <p:spPr/>
        <p:txBody>
          <a:bodyPr/>
          <a:lstStyle/>
          <a:p>
            <a:r>
              <a:rPr lang="en-US" altLang="en-US"/>
              <a:t>Model Equations</a:t>
            </a:r>
          </a:p>
        </p:txBody>
      </p:sp>
      <p:sp>
        <p:nvSpPr>
          <p:cNvPr id="939011" name="Rectangle 3"/>
          <p:cNvSpPr>
            <a:spLocks noGrp="1" noChangeArrowheads="1"/>
          </p:cNvSpPr>
          <p:nvPr>
            <p:ph type="body" sz="half" idx="1"/>
          </p:nvPr>
        </p:nvSpPr>
        <p:spPr>
          <a:xfrm>
            <a:off x="457200" y="1295400"/>
            <a:ext cx="8148638" cy="4830763"/>
          </a:xfrm>
        </p:spPr>
        <p:txBody>
          <a:bodyPr/>
          <a:lstStyle/>
          <a:p>
            <a:r>
              <a:rPr lang="en-US" altLang="en-US" sz="2800"/>
              <a:t>Most commercial CFD codes solve the continuity, Navier-Stokes, and energy equations</a:t>
            </a:r>
          </a:p>
          <a:p>
            <a:pPr lvl="2"/>
            <a:r>
              <a:rPr lang="en-US" altLang="en-US" sz="2000"/>
              <a:t>Coupled, </a:t>
            </a:r>
            <a:r>
              <a:rPr lang="en-US" altLang="en-US" sz="2000" b="1" i="1"/>
              <a:t>non-linear</a:t>
            </a:r>
            <a:r>
              <a:rPr lang="en-US" altLang="en-US" sz="2000"/>
              <a:t>, partial differential equations</a:t>
            </a:r>
          </a:p>
          <a:p>
            <a:pPr lvl="2"/>
            <a:r>
              <a:rPr lang="en-US" altLang="en-US" sz="2000"/>
              <a:t>For example, incompressible form</a:t>
            </a:r>
          </a:p>
        </p:txBody>
      </p:sp>
      <p:graphicFrame>
        <p:nvGraphicFramePr>
          <p:cNvPr id="939012" name="Object 4"/>
          <p:cNvGraphicFramePr>
            <a:graphicFrameLocks noGrp="1" noChangeAspect="1"/>
          </p:cNvGraphicFramePr>
          <p:nvPr>
            <p:ph sz="half" idx="2"/>
          </p:nvPr>
        </p:nvGraphicFramePr>
        <p:xfrm>
          <a:off x="1600200" y="2897188"/>
          <a:ext cx="6700838" cy="3351212"/>
        </p:xfrm>
        <a:graphic>
          <a:graphicData uri="http://schemas.openxmlformats.org/presentationml/2006/ole">
            <mc:AlternateContent xmlns:mc="http://schemas.openxmlformats.org/markup-compatibility/2006">
              <mc:Choice xmlns:v="urn:schemas-microsoft-com:vml" Requires="v">
                <p:oleObj spid="_x0000_s19516" name="Equation" r:id="rId4" imgW="3619440" imgH="1904760" progId="Equation.3">
                  <p:embed/>
                </p:oleObj>
              </mc:Choice>
              <mc:Fallback>
                <p:oleObj name="Equation" r:id="rId4" imgW="3619440" imgH="19047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897188"/>
                        <a:ext cx="6700838" cy="3351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0141029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p:txBody>
          <a:bodyPr/>
          <a:lstStyle/>
          <a:p>
            <a:r>
              <a:rPr lang="en-US" altLang="en-US" sz="3200"/>
              <a:t>Discretization</a:t>
            </a:r>
            <a:br>
              <a:rPr lang="en-US" altLang="en-US" sz="3200"/>
            </a:br>
            <a:r>
              <a:rPr lang="en-US" altLang="en-US" sz="2800" i="1"/>
              <a:t>Grid Generation</a:t>
            </a:r>
          </a:p>
        </p:txBody>
      </p:sp>
      <p:sp>
        <p:nvSpPr>
          <p:cNvPr id="914435" name="Rectangle 3"/>
          <p:cNvSpPr>
            <a:spLocks noGrp="1" noChangeArrowheads="1"/>
          </p:cNvSpPr>
          <p:nvPr>
            <p:ph type="body" idx="1"/>
          </p:nvPr>
        </p:nvSpPr>
        <p:spPr/>
        <p:txBody>
          <a:bodyPr/>
          <a:lstStyle/>
          <a:p>
            <a:r>
              <a:rPr lang="en-US" altLang="en-US" sz="2800"/>
              <a:t>Flow field must be treated as a discrete set of points (or volumes) where the governing equations are solved.</a:t>
            </a:r>
          </a:p>
          <a:p>
            <a:r>
              <a:rPr lang="en-US" altLang="en-US" sz="2800"/>
              <a:t>Many types of grid generation:  type is usually related to capability of flow solver.</a:t>
            </a:r>
          </a:p>
          <a:p>
            <a:pPr lvl="1"/>
            <a:r>
              <a:rPr lang="en-US" altLang="en-US" sz="2400"/>
              <a:t>Structured grids</a:t>
            </a:r>
          </a:p>
          <a:p>
            <a:pPr lvl="1"/>
            <a:r>
              <a:rPr lang="en-US" altLang="en-US" sz="2400"/>
              <a:t>Unstructured grids</a:t>
            </a:r>
          </a:p>
          <a:p>
            <a:pPr lvl="1"/>
            <a:r>
              <a:rPr lang="en-US" altLang="en-US" sz="2400"/>
              <a:t>Hybrid grids:  some portions of flow field are structured (viscous regions) and others are unstructured</a:t>
            </a:r>
          </a:p>
          <a:p>
            <a:pPr lvl="1"/>
            <a:r>
              <a:rPr lang="en-US" altLang="en-US" sz="2400"/>
              <a:t>Overset (Chimera) grids</a:t>
            </a:r>
          </a:p>
        </p:txBody>
      </p:sp>
    </p:spTree>
    <p:extLst>
      <p:ext uri="{BB962C8B-B14F-4D97-AF65-F5344CB8AC3E}">
        <p14:creationId xmlns:p14="http://schemas.microsoft.com/office/powerpoint/2010/main" val="41338462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p:txBody>
          <a:bodyPr/>
          <a:lstStyle/>
          <a:p>
            <a:r>
              <a:rPr lang="en-US" altLang="en-US"/>
              <a:t>Structured Grids</a:t>
            </a:r>
          </a:p>
        </p:txBody>
      </p:sp>
      <p:pic>
        <p:nvPicPr>
          <p:cNvPr id="989188" name="Picture 4" descr="diffuser-mesh-coarse"/>
          <p:cNvPicPr>
            <a:picLocks noChangeAspect="1" noChangeArrowheads="1"/>
          </p:cNvPicPr>
          <p:nvPr/>
        </p:nvPicPr>
        <p:blipFill>
          <a:blip r:embed="rId3">
            <a:extLst>
              <a:ext uri="{28A0092B-C50C-407E-A947-70E740481C1C}">
                <a14:useLocalDpi xmlns:a14="http://schemas.microsoft.com/office/drawing/2010/main" val="0"/>
              </a:ext>
            </a:extLst>
          </a:blip>
          <a:srcRect t="15161"/>
          <a:stretch>
            <a:fillRect/>
          </a:stretch>
        </p:blipFill>
        <p:spPr bwMode="auto">
          <a:xfrm>
            <a:off x="304800" y="1074738"/>
            <a:ext cx="351948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9190" name="Picture 6" descr="TASK13-volume-mesh-sing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43225"/>
            <a:ext cx="36576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989189" name="Picture 5" descr="surface-me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554163"/>
            <a:ext cx="4572000"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80888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p:txBody>
          <a:bodyPr/>
          <a:lstStyle/>
          <a:p>
            <a:r>
              <a:rPr lang="en-US" altLang="en-US"/>
              <a:t>Structured Overset Grids</a:t>
            </a:r>
          </a:p>
        </p:txBody>
      </p:sp>
      <p:pic>
        <p:nvPicPr>
          <p:cNvPr id="987140" name="Picture 4" descr="coolpic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267200" y="1143000"/>
            <a:ext cx="3549650" cy="319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7141" name="Picture 5" descr="gri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66800"/>
            <a:ext cx="3200400" cy="2892425"/>
          </a:xfrm>
          <a:prstGeom prst="rect">
            <a:avLst/>
          </a:prstGeom>
          <a:noFill/>
          <a:extLst>
            <a:ext uri="{909E8E84-426E-40DD-AFC4-6F175D3DCCD1}">
              <a14:hiddenFill xmlns:a14="http://schemas.microsoft.com/office/drawing/2010/main">
                <a:solidFill>
                  <a:srgbClr val="FFFFFF"/>
                </a:solidFill>
              </a14:hiddenFill>
            </a:ext>
          </a:extLst>
        </p:spPr>
      </p:pic>
      <p:pic>
        <p:nvPicPr>
          <p:cNvPr id="987142" name="Picture 6" descr="grid3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2741613" cy="2478088"/>
          </a:xfrm>
          <a:prstGeom prst="rect">
            <a:avLst/>
          </a:prstGeom>
          <a:noFill/>
          <a:extLst>
            <a:ext uri="{909E8E84-426E-40DD-AFC4-6F175D3DCCD1}">
              <a14:hiddenFill xmlns:a14="http://schemas.microsoft.com/office/drawing/2010/main">
                <a:solidFill>
                  <a:srgbClr val="FFFFFF"/>
                </a:solidFill>
              </a14:hiddenFill>
            </a:ext>
          </a:extLst>
        </p:spPr>
      </p:pic>
      <p:pic>
        <p:nvPicPr>
          <p:cNvPr id="987143" name="Picture 7" descr="mes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657600"/>
            <a:ext cx="3276600" cy="2606675"/>
          </a:xfrm>
          <a:prstGeom prst="rect">
            <a:avLst/>
          </a:prstGeom>
          <a:noFill/>
          <a:extLst>
            <a:ext uri="{909E8E84-426E-40DD-AFC4-6F175D3DCCD1}">
              <a14:hiddenFill xmlns:a14="http://schemas.microsoft.com/office/drawing/2010/main">
                <a:solidFill>
                  <a:srgbClr val="FFFFFF"/>
                </a:solidFill>
              </a14:hiddenFill>
            </a:ext>
          </a:extLst>
        </p:spPr>
      </p:pic>
      <p:sp>
        <p:nvSpPr>
          <p:cNvPr id="987144" name="Text Box 8"/>
          <p:cNvSpPr txBox="1">
            <a:spLocks noChangeArrowheads="1"/>
          </p:cNvSpPr>
          <p:nvPr/>
        </p:nvSpPr>
        <p:spPr bwMode="auto">
          <a:xfrm>
            <a:off x="457200" y="1143000"/>
            <a:ext cx="1289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Submarine</a:t>
            </a:r>
          </a:p>
        </p:txBody>
      </p:sp>
      <p:sp>
        <p:nvSpPr>
          <p:cNvPr id="987145" name="Text Box 9"/>
          <p:cNvSpPr txBox="1">
            <a:spLocks noChangeArrowheads="1"/>
          </p:cNvSpPr>
          <p:nvPr/>
        </p:nvSpPr>
        <p:spPr bwMode="auto">
          <a:xfrm>
            <a:off x="1905000" y="3581400"/>
            <a:ext cx="26876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Moving Control Surfaces</a:t>
            </a:r>
          </a:p>
        </p:txBody>
      </p:sp>
      <p:sp>
        <p:nvSpPr>
          <p:cNvPr id="987146" name="Text Box 10"/>
          <p:cNvSpPr txBox="1">
            <a:spLocks noChangeArrowheads="1"/>
          </p:cNvSpPr>
          <p:nvPr/>
        </p:nvSpPr>
        <p:spPr bwMode="auto">
          <a:xfrm>
            <a:off x="5791200" y="3657600"/>
            <a:ext cx="26098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Artificial Heart Chamber</a:t>
            </a:r>
          </a:p>
        </p:txBody>
      </p:sp>
      <p:sp>
        <p:nvSpPr>
          <p:cNvPr id="987147" name="Text Box 11"/>
          <p:cNvSpPr txBox="1">
            <a:spLocks noChangeArrowheads="1"/>
          </p:cNvSpPr>
          <p:nvPr/>
        </p:nvSpPr>
        <p:spPr bwMode="auto">
          <a:xfrm>
            <a:off x="4322763" y="1143000"/>
            <a:ext cx="2840037"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Surface Ship Appendages</a:t>
            </a:r>
          </a:p>
        </p:txBody>
      </p:sp>
    </p:spTree>
    <p:extLst>
      <p:ext uri="{BB962C8B-B14F-4D97-AF65-F5344CB8AC3E}">
        <p14:creationId xmlns:p14="http://schemas.microsoft.com/office/powerpoint/2010/main" val="286809814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1026"/>
          <p:cNvSpPr>
            <a:spLocks noGrp="1" noChangeArrowheads="1"/>
          </p:cNvSpPr>
          <p:nvPr>
            <p:ph type="title"/>
          </p:nvPr>
        </p:nvSpPr>
        <p:spPr/>
        <p:txBody>
          <a:bodyPr/>
          <a:lstStyle/>
          <a:p>
            <a:r>
              <a:rPr lang="en-US" altLang="en-US"/>
              <a:t>Unstructured Grids</a:t>
            </a:r>
          </a:p>
        </p:txBody>
      </p:sp>
      <p:pic>
        <p:nvPicPr>
          <p:cNvPr id="988164" name="Picture 1028" descr="meshdetai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15925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8165" name="Picture 1029" descr="unst_1"/>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800600" y="1524000"/>
            <a:ext cx="4113213" cy="1647825"/>
          </a:xfr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8166" name="Picture 1030" descr="unst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113213" cy="271145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88167" name="Text Box 1031"/>
          <p:cNvSpPr txBox="1">
            <a:spLocks noChangeArrowheads="1"/>
          </p:cNvSpPr>
          <p:nvPr/>
        </p:nvSpPr>
        <p:spPr bwMode="auto">
          <a:xfrm>
            <a:off x="1295400" y="5791200"/>
            <a:ext cx="27638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Branches in Human Lung</a:t>
            </a:r>
          </a:p>
        </p:txBody>
      </p:sp>
      <p:sp>
        <p:nvSpPr>
          <p:cNvPr id="988168" name="Text Box 1032"/>
          <p:cNvSpPr txBox="1">
            <a:spLocks noChangeArrowheads="1"/>
          </p:cNvSpPr>
          <p:nvPr/>
        </p:nvSpPr>
        <p:spPr bwMode="auto">
          <a:xfrm>
            <a:off x="4876800" y="5562600"/>
            <a:ext cx="388143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charset="0"/>
              </a:rPr>
              <a:t>Structured-Unstructured Nozzle Grid</a:t>
            </a:r>
          </a:p>
        </p:txBody>
      </p:sp>
    </p:spTree>
    <p:extLst>
      <p:ext uri="{BB962C8B-B14F-4D97-AF65-F5344CB8AC3E}">
        <p14:creationId xmlns:p14="http://schemas.microsoft.com/office/powerpoint/2010/main" val="326977354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p:txBody>
          <a:bodyPr/>
          <a:lstStyle/>
          <a:p>
            <a:r>
              <a:rPr lang="en-US" altLang="en-US" sz="3200" dirty="0"/>
              <a:t>Discretization</a:t>
            </a:r>
            <a:br>
              <a:rPr lang="en-US" altLang="en-US" sz="3200" dirty="0"/>
            </a:br>
            <a:r>
              <a:rPr lang="en-US" altLang="en-US" sz="2800" i="1" dirty="0"/>
              <a:t>Algebraic equations</a:t>
            </a:r>
          </a:p>
        </p:txBody>
      </p:sp>
      <p:sp>
        <p:nvSpPr>
          <p:cNvPr id="918531" name="Rectangle 3"/>
          <p:cNvSpPr>
            <a:spLocks noGrp="1" noChangeArrowheads="1"/>
          </p:cNvSpPr>
          <p:nvPr>
            <p:ph type="body" idx="1"/>
          </p:nvPr>
        </p:nvSpPr>
        <p:spPr/>
        <p:txBody>
          <a:bodyPr>
            <a:normAutofit lnSpcReduction="10000"/>
          </a:bodyPr>
          <a:lstStyle/>
          <a:p>
            <a:pPr>
              <a:lnSpc>
                <a:spcPct val="90000"/>
              </a:lnSpc>
            </a:pPr>
            <a:r>
              <a:rPr lang="en-US" altLang="en-US" sz="2000" dirty="0"/>
              <a:t>To solve NSE, we must convert governing PDE’s to algebraic equations</a:t>
            </a:r>
          </a:p>
          <a:p>
            <a:pPr lvl="1">
              <a:lnSpc>
                <a:spcPct val="90000"/>
              </a:lnSpc>
            </a:pPr>
            <a:r>
              <a:rPr lang="en-US" altLang="en-US" sz="1800" dirty="0"/>
              <a:t>Finite difference methods (FDM)</a:t>
            </a:r>
          </a:p>
          <a:p>
            <a:pPr lvl="2">
              <a:lnSpc>
                <a:spcPct val="90000"/>
              </a:lnSpc>
            </a:pPr>
            <a:r>
              <a:rPr lang="en-US" altLang="en-US" sz="1600" dirty="0"/>
              <a:t>Each term in NSE approximated using Taylor series, e.g., </a:t>
            </a:r>
          </a:p>
          <a:p>
            <a:pPr lvl="1">
              <a:lnSpc>
                <a:spcPct val="90000"/>
              </a:lnSpc>
              <a:buFontTx/>
              <a:buNone/>
            </a:pPr>
            <a:endParaRPr lang="en-US" altLang="en-US" sz="1800" dirty="0"/>
          </a:p>
          <a:p>
            <a:pPr lvl="1">
              <a:lnSpc>
                <a:spcPct val="90000"/>
              </a:lnSpc>
            </a:pPr>
            <a:endParaRPr lang="en-US" altLang="en-US" sz="1800" dirty="0"/>
          </a:p>
          <a:p>
            <a:pPr lvl="1">
              <a:lnSpc>
                <a:spcPct val="90000"/>
              </a:lnSpc>
            </a:pPr>
            <a:endParaRPr lang="en-US" altLang="en-US" sz="1800" dirty="0"/>
          </a:p>
          <a:p>
            <a:pPr lvl="1">
              <a:lnSpc>
                <a:spcPct val="90000"/>
              </a:lnSpc>
            </a:pPr>
            <a:endParaRPr lang="en-US" altLang="en-US" sz="1800" dirty="0"/>
          </a:p>
          <a:p>
            <a:pPr lvl="1">
              <a:lnSpc>
                <a:spcPct val="90000"/>
              </a:lnSpc>
            </a:pPr>
            <a:endParaRPr lang="en-US" altLang="en-US" sz="1800" dirty="0"/>
          </a:p>
          <a:p>
            <a:pPr lvl="1">
              <a:lnSpc>
                <a:spcPct val="90000"/>
              </a:lnSpc>
            </a:pPr>
            <a:endParaRPr lang="en-US" altLang="en-US" sz="1800" dirty="0" smtClean="0"/>
          </a:p>
          <a:p>
            <a:pPr lvl="1">
              <a:lnSpc>
                <a:spcPct val="90000"/>
              </a:lnSpc>
            </a:pPr>
            <a:r>
              <a:rPr lang="en-US" altLang="en-US" sz="1800" dirty="0" smtClean="0"/>
              <a:t>Finite </a:t>
            </a:r>
            <a:r>
              <a:rPr lang="en-US" altLang="en-US" sz="1800" dirty="0"/>
              <a:t>volume methods (FVM)</a:t>
            </a:r>
          </a:p>
          <a:p>
            <a:pPr lvl="2">
              <a:lnSpc>
                <a:spcPct val="90000"/>
              </a:lnSpc>
            </a:pPr>
            <a:r>
              <a:rPr lang="en-US" altLang="en-US" sz="1600" dirty="0"/>
              <a:t>Use CV form of NSE equations on each grid cell !  </a:t>
            </a:r>
            <a:endParaRPr lang="en-US" altLang="en-US" sz="1600" dirty="0" smtClean="0"/>
          </a:p>
          <a:p>
            <a:pPr lvl="2">
              <a:lnSpc>
                <a:spcPct val="90000"/>
              </a:lnSpc>
            </a:pPr>
            <a:r>
              <a:rPr lang="en-US" altLang="en-US" sz="1600" dirty="0" smtClean="0"/>
              <a:t>Most </a:t>
            </a:r>
            <a:r>
              <a:rPr lang="en-US" altLang="en-US" sz="1600" dirty="0"/>
              <a:t>popular approach, especially for commercial codes</a:t>
            </a:r>
          </a:p>
          <a:p>
            <a:pPr lvl="2">
              <a:lnSpc>
                <a:spcPct val="90000"/>
              </a:lnSpc>
            </a:pPr>
            <a:endParaRPr lang="en-US" altLang="en-US" sz="1600" dirty="0"/>
          </a:p>
          <a:p>
            <a:pPr lvl="1">
              <a:lnSpc>
                <a:spcPct val="90000"/>
              </a:lnSpc>
            </a:pPr>
            <a:r>
              <a:rPr lang="en-US" altLang="en-US" sz="1800" dirty="0"/>
              <a:t>Finite element methods (FEM)</a:t>
            </a:r>
          </a:p>
          <a:p>
            <a:pPr lvl="2">
              <a:lnSpc>
                <a:spcPct val="90000"/>
              </a:lnSpc>
            </a:pPr>
            <a:r>
              <a:rPr lang="en-US" altLang="en-US" sz="1600" dirty="0"/>
              <a:t>Solve PDE’s by replacing continuous functions by piecewise approximations defined on polygons, which are referred to as elements. </a:t>
            </a:r>
          </a:p>
        </p:txBody>
      </p:sp>
      <p:graphicFrame>
        <p:nvGraphicFramePr>
          <p:cNvPr id="918532" name="Object 4"/>
          <p:cNvGraphicFramePr>
            <a:graphicFrameLocks noChangeAspect="1"/>
          </p:cNvGraphicFramePr>
          <p:nvPr/>
        </p:nvGraphicFramePr>
        <p:xfrm>
          <a:off x="2971800" y="2667000"/>
          <a:ext cx="3060700" cy="1308100"/>
        </p:xfrm>
        <a:graphic>
          <a:graphicData uri="http://schemas.openxmlformats.org/presentationml/2006/ole">
            <mc:AlternateContent xmlns:mc="http://schemas.openxmlformats.org/markup-compatibility/2006">
              <mc:Choice xmlns:v="urn:schemas-microsoft-com:vml" Requires="v">
                <p:oleObj spid="_x0000_s20540" name="Equation" r:id="rId4" imgW="3060360" imgH="1307880" progId="Equation.DSMT4">
                  <p:embed/>
                </p:oleObj>
              </mc:Choice>
              <mc:Fallback>
                <p:oleObj name="Equation" r:id="rId4" imgW="3060360" imgH="1307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667000"/>
                        <a:ext cx="30607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737194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p:txBody>
          <a:bodyPr/>
          <a:lstStyle/>
          <a:p>
            <a:r>
              <a:rPr lang="en-US" altLang="en-US"/>
              <a:t>Boundary Conditions</a:t>
            </a:r>
          </a:p>
        </p:txBody>
      </p:sp>
      <p:sp>
        <p:nvSpPr>
          <p:cNvPr id="916483" name="Rectangle 3"/>
          <p:cNvSpPr>
            <a:spLocks noGrp="1" noChangeArrowheads="1"/>
          </p:cNvSpPr>
          <p:nvPr>
            <p:ph type="body" idx="1"/>
          </p:nvPr>
        </p:nvSpPr>
        <p:spPr>
          <a:xfrm>
            <a:off x="685800" y="1295400"/>
            <a:ext cx="7924800" cy="4800600"/>
          </a:xfrm>
        </p:spPr>
        <p:txBody>
          <a:bodyPr/>
          <a:lstStyle/>
          <a:p>
            <a:pPr>
              <a:lnSpc>
                <a:spcPct val="90000"/>
              </a:lnSpc>
            </a:pPr>
            <a:r>
              <a:rPr lang="en-US" altLang="en-US" sz="2800"/>
              <a:t>Typical conditions</a:t>
            </a:r>
          </a:p>
          <a:p>
            <a:pPr lvl="1">
              <a:lnSpc>
                <a:spcPct val="90000"/>
              </a:lnSpc>
            </a:pPr>
            <a:r>
              <a:rPr lang="en-US" altLang="en-US" sz="2400"/>
              <a:t>Wall</a:t>
            </a:r>
          </a:p>
          <a:p>
            <a:pPr lvl="2">
              <a:lnSpc>
                <a:spcPct val="90000"/>
              </a:lnSpc>
            </a:pPr>
            <a:r>
              <a:rPr lang="en-US" altLang="en-US" sz="2000"/>
              <a:t>No-slip (u = v = w = 0)</a:t>
            </a:r>
          </a:p>
          <a:p>
            <a:pPr lvl="2">
              <a:lnSpc>
                <a:spcPct val="90000"/>
              </a:lnSpc>
            </a:pPr>
            <a:r>
              <a:rPr lang="en-US" altLang="en-US" sz="2000"/>
              <a:t>Slip (tangential stress = 0, normal velocity = 0)</a:t>
            </a:r>
          </a:p>
          <a:p>
            <a:pPr lvl="2">
              <a:lnSpc>
                <a:spcPct val="90000"/>
              </a:lnSpc>
            </a:pPr>
            <a:r>
              <a:rPr lang="en-US" altLang="en-US" sz="2000"/>
              <a:t>With specified suction or blowing</a:t>
            </a:r>
          </a:p>
          <a:p>
            <a:pPr lvl="2">
              <a:lnSpc>
                <a:spcPct val="90000"/>
              </a:lnSpc>
            </a:pPr>
            <a:r>
              <a:rPr lang="en-US" altLang="en-US" sz="2000"/>
              <a:t>With specified temperature or heat flux</a:t>
            </a:r>
          </a:p>
          <a:p>
            <a:pPr lvl="1">
              <a:lnSpc>
                <a:spcPct val="90000"/>
              </a:lnSpc>
            </a:pPr>
            <a:r>
              <a:rPr lang="en-US" altLang="en-US" sz="2400"/>
              <a:t>Inflow</a:t>
            </a:r>
          </a:p>
          <a:p>
            <a:pPr lvl="1">
              <a:lnSpc>
                <a:spcPct val="90000"/>
              </a:lnSpc>
            </a:pPr>
            <a:r>
              <a:rPr lang="en-US" altLang="en-US" sz="2400"/>
              <a:t>Outflow</a:t>
            </a:r>
          </a:p>
          <a:p>
            <a:pPr lvl="1">
              <a:lnSpc>
                <a:spcPct val="90000"/>
              </a:lnSpc>
            </a:pPr>
            <a:r>
              <a:rPr lang="en-US" altLang="en-US" sz="2400"/>
              <a:t>Interface Condition, e.g., Air-water free surface</a:t>
            </a:r>
          </a:p>
          <a:p>
            <a:pPr lvl="1">
              <a:lnSpc>
                <a:spcPct val="90000"/>
              </a:lnSpc>
            </a:pPr>
            <a:r>
              <a:rPr lang="en-US" altLang="en-US" sz="2400"/>
              <a:t>Symmetry and Periodicity</a:t>
            </a:r>
          </a:p>
          <a:p>
            <a:pPr>
              <a:lnSpc>
                <a:spcPct val="90000"/>
              </a:lnSpc>
            </a:pPr>
            <a:r>
              <a:rPr lang="en-US" altLang="en-US" sz="2800"/>
              <a:t>Usually set through the use of a graphical user interface (GUI) – click &amp; set</a:t>
            </a:r>
          </a:p>
        </p:txBody>
      </p:sp>
    </p:spTree>
    <p:extLst>
      <p:ext uri="{BB962C8B-B14F-4D97-AF65-F5344CB8AC3E}">
        <p14:creationId xmlns:p14="http://schemas.microsoft.com/office/powerpoint/2010/main" val="74968320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p:txBody>
          <a:bodyPr/>
          <a:lstStyle/>
          <a:p>
            <a:r>
              <a:rPr lang="en-US" altLang="en-US"/>
              <a:t>Solve</a:t>
            </a:r>
          </a:p>
        </p:txBody>
      </p:sp>
      <p:sp>
        <p:nvSpPr>
          <p:cNvPr id="937987" name="Rectangle 3"/>
          <p:cNvSpPr>
            <a:spLocks noGrp="1" noChangeArrowheads="1"/>
          </p:cNvSpPr>
          <p:nvPr>
            <p:ph type="body" idx="1"/>
          </p:nvPr>
        </p:nvSpPr>
        <p:spPr>
          <a:xfrm>
            <a:off x="228600" y="1219200"/>
            <a:ext cx="4267200" cy="4800600"/>
          </a:xfrm>
        </p:spPr>
        <p:txBody>
          <a:bodyPr/>
          <a:lstStyle/>
          <a:p>
            <a:r>
              <a:rPr lang="en-US" altLang="en-US" sz="2400"/>
              <a:t>Run CFD code on computer</a:t>
            </a:r>
          </a:p>
          <a:p>
            <a:pPr lvl="1"/>
            <a:r>
              <a:rPr lang="en-US" altLang="en-US" sz="2000"/>
              <a:t>2D and small 3D simulations can be run on desktop computers (e.g., FlowLab)</a:t>
            </a:r>
          </a:p>
          <a:p>
            <a:pPr lvl="1"/>
            <a:r>
              <a:rPr lang="en-US" altLang="en-US" sz="2000"/>
              <a:t>Unsteady 3D simulations still require large parallel computers</a:t>
            </a:r>
          </a:p>
          <a:p>
            <a:r>
              <a:rPr lang="en-US" altLang="en-US" sz="2400"/>
              <a:t>Monitor Residuals</a:t>
            </a:r>
          </a:p>
          <a:p>
            <a:pPr lvl="1"/>
            <a:r>
              <a:rPr lang="en-US" altLang="en-US" sz="2000"/>
              <a:t>Defined two ways</a:t>
            </a:r>
          </a:p>
          <a:p>
            <a:pPr lvl="2"/>
            <a:r>
              <a:rPr lang="en-US" altLang="en-US" sz="1800"/>
              <a:t>Change in flow variables between iterations</a:t>
            </a:r>
          </a:p>
          <a:p>
            <a:pPr lvl="2"/>
            <a:r>
              <a:rPr lang="en-US" altLang="en-US" sz="1800"/>
              <a:t>Error in discrete algebraic equation</a:t>
            </a:r>
          </a:p>
        </p:txBody>
      </p:sp>
      <p:pic>
        <p:nvPicPr>
          <p:cNvPr id="937988" name="Picture 4" descr="residuals"/>
          <p:cNvPicPr>
            <a:picLocks noChangeAspect="1" noChangeArrowheads="1"/>
          </p:cNvPicPr>
          <p:nvPr/>
        </p:nvPicPr>
        <p:blipFill>
          <a:blip r:embed="rId3">
            <a:extLst>
              <a:ext uri="{28A0092B-C50C-407E-A947-70E740481C1C}">
                <a14:useLocalDpi xmlns:a14="http://schemas.microsoft.com/office/drawing/2010/main" val="0"/>
              </a:ext>
            </a:extLst>
          </a:blip>
          <a:srcRect l="8623"/>
          <a:stretch>
            <a:fillRect/>
          </a:stretch>
        </p:blipFill>
        <p:spPr bwMode="auto">
          <a:xfrm>
            <a:off x="4792663" y="1676400"/>
            <a:ext cx="43513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45598" y="2073246"/>
            <a:ext cx="242374" cy="215444"/>
          </a:xfrm>
          <a:prstGeom prst="rect">
            <a:avLst/>
          </a:prstGeom>
          <a:noFill/>
        </p:spPr>
        <p:txBody>
          <a:bodyPr wrap="none" rtlCol="0">
            <a:spAutoFit/>
          </a:bodyPr>
          <a:lstStyle/>
          <a:p>
            <a:r>
              <a:rPr lang="it-IT" sz="800" b="1" dirty="0" smtClean="0"/>
              <a:t>R</a:t>
            </a:r>
            <a:endParaRPr lang="en-US" sz="800" b="1" dirty="0"/>
          </a:p>
        </p:txBody>
      </p:sp>
    </p:spTree>
    <p:extLst>
      <p:ext uri="{BB962C8B-B14F-4D97-AF65-F5344CB8AC3E}">
        <p14:creationId xmlns:p14="http://schemas.microsoft.com/office/powerpoint/2010/main" val="3898471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tLang="en-US" sz="3200"/>
              <a:t>Accuracy, Precision, and Significant Digits</a:t>
            </a:r>
          </a:p>
        </p:txBody>
      </p:sp>
      <p:sp>
        <p:nvSpPr>
          <p:cNvPr id="177155" name="Rectangle 3"/>
          <p:cNvSpPr>
            <a:spLocks noGrp="1" noChangeArrowheads="1"/>
          </p:cNvSpPr>
          <p:nvPr>
            <p:ph type="body" idx="1"/>
          </p:nvPr>
        </p:nvSpPr>
        <p:spPr/>
        <p:txBody>
          <a:bodyPr/>
          <a:lstStyle/>
          <a:p>
            <a:pPr marL="381000" indent="-381000">
              <a:lnSpc>
                <a:spcPct val="80000"/>
              </a:lnSpc>
              <a:buFontTx/>
              <a:buNone/>
            </a:pPr>
            <a:r>
              <a:rPr lang="en-US" altLang="en-US" sz="2000"/>
              <a:t>Engineers must be aware of three principals that govern the proper use of numbers.</a:t>
            </a:r>
            <a:br>
              <a:rPr lang="en-US" altLang="en-US" sz="2000"/>
            </a:br>
            <a:endParaRPr lang="en-US" altLang="en-US" sz="2000"/>
          </a:p>
          <a:p>
            <a:pPr marL="381000" indent="-381000">
              <a:lnSpc>
                <a:spcPct val="90000"/>
              </a:lnSpc>
              <a:buFontTx/>
              <a:buAutoNum type="arabicPeriod"/>
            </a:pPr>
            <a:r>
              <a:rPr lang="en-US" altLang="en-US" sz="2000" b="1" i="1"/>
              <a:t>Accuracy error :  </a:t>
            </a:r>
            <a:r>
              <a:rPr lang="en-US" altLang="en-US" sz="2000"/>
              <a:t>Value of one reading minus the true value.  Closeness of the average reading to the true value. Generally associated with repeatable, fixed errors. </a:t>
            </a:r>
          </a:p>
          <a:p>
            <a:pPr marL="381000" indent="-381000">
              <a:lnSpc>
                <a:spcPct val="90000"/>
              </a:lnSpc>
              <a:buFontTx/>
              <a:buAutoNum type="arabicPeriod"/>
            </a:pPr>
            <a:r>
              <a:rPr lang="en-US" altLang="en-US" sz="2000" b="1" i="1"/>
              <a:t>Precision error</a:t>
            </a:r>
            <a:r>
              <a:rPr lang="en-US" altLang="en-US" sz="2000"/>
              <a:t> </a:t>
            </a:r>
            <a:r>
              <a:rPr lang="en-US" altLang="en-US" sz="2000" b="1" i="1"/>
              <a:t>:</a:t>
            </a:r>
            <a:r>
              <a:rPr lang="en-US" altLang="en-US" sz="2000"/>
              <a:t>  Value of one reading minus the average of readings.  Is a measure of the fineness of resolution and repeatability of the instrument.  Generally associated with random errors.</a:t>
            </a:r>
          </a:p>
          <a:p>
            <a:pPr marL="381000" indent="-381000">
              <a:lnSpc>
                <a:spcPct val="90000"/>
              </a:lnSpc>
              <a:buFontTx/>
              <a:buAutoNum type="arabicPeriod"/>
            </a:pPr>
            <a:r>
              <a:rPr lang="en-US" altLang="en-US" sz="2000" b="1" i="1"/>
              <a:t>Significant digits :</a:t>
            </a:r>
            <a:r>
              <a:rPr lang="en-US" altLang="en-US" sz="2000"/>
              <a:t>  Digits that are relevant and meaningful.  When performing  calculations, the final result is only as precise as the least precise parameter in the problem.  When the number of significant digits is unknown, the accepted standard is 3.  Use 3 in all homework and exams. </a:t>
            </a:r>
          </a:p>
        </p:txBody>
      </p:sp>
    </p:spTree>
    <p:extLst>
      <p:ext uri="{BB962C8B-B14F-4D97-AF65-F5344CB8AC3E}">
        <p14:creationId xmlns:p14="http://schemas.microsoft.com/office/powerpoint/2010/main" val="27762189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US" altLang="en-US"/>
              <a:t>Uncertainty Assessment</a:t>
            </a:r>
          </a:p>
        </p:txBody>
      </p:sp>
      <p:sp>
        <p:nvSpPr>
          <p:cNvPr id="915459" name="Rectangle 3"/>
          <p:cNvSpPr>
            <a:spLocks noGrp="1" noChangeArrowheads="1"/>
          </p:cNvSpPr>
          <p:nvPr>
            <p:ph type="body" idx="1"/>
          </p:nvPr>
        </p:nvSpPr>
        <p:spPr/>
        <p:txBody>
          <a:bodyPr/>
          <a:lstStyle/>
          <a:p>
            <a:r>
              <a:rPr lang="en-US" altLang="en-US" sz="2800" dirty="0"/>
              <a:t>Process of estimating errors due to </a:t>
            </a:r>
            <a:r>
              <a:rPr lang="en-US" altLang="en-US" sz="2800" dirty="0" err="1"/>
              <a:t>numerics</a:t>
            </a:r>
            <a:r>
              <a:rPr lang="en-US" altLang="en-US" sz="2800" dirty="0"/>
              <a:t> and modeling</a:t>
            </a:r>
          </a:p>
          <a:p>
            <a:pPr lvl="1"/>
            <a:r>
              <a:rPr lang="en-US" altLang="en-US" sz="2400" dirty="0"/>
              <a:t>Numerical errors </a:t>
            </a:r>
          </a:p>
          <a:p>
            <a:pPr lvl="2"/>
            <a:r>
              <a:rPr lang="en-US" altLang="en-US" sz="2000" dirty="0"/>
              <a:t>Iterative non-convergence:  monitor residuals</a:t>
            </a:r>
          </a:p>
          <a:p>
            <a:pPr lvl="2"/>
            <a:r>
              <a:rPr lang="en-US" altLang="en-US" sz="2000" dirty="0"/>
              <a:t>Spatial errors:  grid studies and Richardson extrapolation</a:t>
            </a:r>
          </a:p>
          <a:p>
            <a:pPr lvl="2"/>
            <a:r>
              <a:rPr lang="en-US" altLang="en-US" sz="2000" dirty="0"/>
              <a:t>Temporal errors:  time-step studies and Richardson extrapolation</a:t>
            </a:r>
          </a:p>
          <a:p>
            <a:pPr lvl="1"/>
            <a:r>
              <a:rPr lang="en-US" altLang="en-US" sz="2400" dirty="0"/>
              <a:t>Modeling errors </a:t>
            </a:r>
            <a:r>
              <a:rPr lang="en-US" altLang="en-US" sz="2400" dirty="0" smtClean="0"/>
              <a:t>(turbulence </a:t>
            </a:r>
            <a:r>
              <a:rPr lang="en-US" altLang="en-US" sz="2400" dirty="0"/>
              <a:t>modeling, multi-phase physics, closure of viscous stress tensor for non-Newtonian fluids)</a:t>
            </a:r>
          </a:p>
          <a:p>
            <a:pPr lvl="2"/>
            <a:r>
              <a:rPr lang="en-US" altLang="en-US" sz="2000" dirty="0"/>
              <a:t>Only way to assess is through comparison with benchmark data which includes EFD uncertainty assessment.</a:t>
            </a:r>
          </a:p>
        </p:txBody>
      </p:sp>
    </p:spTree>
    <p:extLst>
      <p:ext uri="{BB962C8B-B14F-4D97-AF65-F5344CB8AC3E}">
        <p14:creationId xmlns:p14="http://schemas.microsoft.com/office/powerpoint/2010/main" val="377695224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p:nvPr>
        </p:nvSpPr>
        <p:spPr/>
        <p:txBody>
          <a:bodyPr/>
          <a:lstStyle/>
          <a:p>
            <a:r>
              <a:rPr lang="en-US" altLang="en-US"/>
              <a:t>Conclusions</a:t>
            </a:r>
          </a:p>
        </p:txBody>
      </p:sp>
      <p:sp>
        <p:nvSpPr>
          <p:cNvPr id="983043" name="Rectangle 3"/>
          <p:cNvSpPr>
            <a:spLocks noGrp="1" noChangeArrowheads="1"/>
          </p:cNvSpPr>
          <p:nvPr>
            <p:ph type="body" idx="1"/>
          </p:nvPr>
        </p:nvSpPr>
        <p:spPr>
          <a:xfrm>
            <a:off x="685800" y="1295400"/>
            <a:ext cx="7924800" cy="4800600"/>
          </a:xfrm>
        </p:spPr>
        <p:txBody>
          <a:bodyPr/>
          <a:lstStyle/>
          <a:p>
            <a:r>
              <a:rPr lang="en-US" altLang="en-US" sz="2400" dirty="0"/>
              <a:t>Capabilities of Current </a:t>
            </a:r>
            <a:r>
              <a:rPr lang="en-US" altLang="en-US" sz="2400" dirty="0" smtClean="0"/>
              <a:t>Technology</a:t>
            </a:r>
          </a:p>
          <a:p>
            <a:pPr marL="0" indent="0">
              <a:buNone/>
            </a:pPr>
            <a:endParaRPr lang="en-US" altLang="en-US" sz="2400" dirty="0"/>
          </a:p>
          <a:p>
            <a:pPr lvl="1"/>
            <a:r>
              <a:rPr lang="en-US" altLang="en-US" sz="2000" dirty="0"/>
              <a:t>Complex real-world problems solved using Scientific Computing</a:t>
            </a:r>
          </a:p>
          <a:p>
            <a:pPr lvl="1"/>
            <a:r>
              <a:rPr lang="en-US" altLang="en-US" sz="2000" dirty="0"/>
              <a:t>Commercial software available for certain problems</a:t>
            </a:r>
          </a:p>
          <a:p>
            <a:pPr lvl="1"/>
            <a:r>
              <a:rPr lang="en-US" altLang="en-US" sz="2000" dirty="0"/>
              <a:t>Simulation-based design (i.e., logic-based) is being realized.</a:t>
            </a:r>
          </a:p>
          <a:p>
            <a:pPr lvl="1"/>
            <a:r>
              <a:rPr lang="en-US" altLang="en-US" sz="2000" dirty="0"/>
              <a:t>Ability to study problems that are either expensive, too small, too large, or too dangerous to study in laboratory</a:t>
            </a:r>
          </a:p>
          <a:p>
            <a:pPr lvl="2"/>
            <a:r>
              <a:rPr lang="en-US" altLang="en-US" sz="1800" dirty="0"/>
              <a:t>Very </a:t>
            </a:r>
            <a:r>
              <a:rPr lang="en-US" altLang="en-US" sz="1800" dirty="0" smtClean="0"/>
              <a:t>small:  </a:t>
            </a:r>
            <a:r>
              <a:rPr lang="en-US" altLang="en-US" sz="1800" dirty="0" err="1"/>
              <a:t>nano</a:t>
            </a:r>
            <a:r>
              <a:rPr lang="en-US" altLang="en-US" sz="1800" dirty="0"/>
              <a:t>- and micro-fluidics</a:t>
            </a:r>
          </a:p>
          <a:p>
            <a:pPr lvl="2"/>
            <a:r>
              <a:rPr lang="en-US" altLang="en-US" sz="1800" dirty="0"/>
              <a:t>Very </a:t>
            </a:r>
            <a:r>
              <a:rPr lang="en-US" altLang="en-US" sz="1800" dirty="0" smtClean="0"/>
              <a:t>large:   </a:t>
            </a:r>
            <a:r>
              <a:rPr lang="en-US" altLang="en-US" sz="1800" dirty="0"/>
              <a:t>cosmology (study of the origin, current state, and future of our Universe)</a:t>
            </a:r>
          </a:p>
          <a:p>
            <a:pPr lvl="2"/>
            <a:r>
              <a:rPr lang="en-US" altLang="en-US" sz="1800" dirty="0" smtClean="0"/>
              <a:t>Expensive:   </a:t>
            </a:r>
            <a:r>
              <a:rPr lang="en-US" altLang="en-US" sz="1800" dirty="0"/>
              <a:t>engineering prototypes (ships, aircraft)</a:t>
            </a:r>
          </a:p>
          <a:p>
            <a:pPr lvl="2"/>
            <a:r>
              <a:rPr lang="en-US" altLang="en-US" sz="1800" dirty="0" smtClean="0"/>
              <a:t>Dangerous:  </a:t>
            </a:r>
            <a:r>
              <a:rPr lang="en-US" altLang="en-US" sz="1800" dirty="0"/>
              <a:t>explosions, response to weapons of mass destruction</a:t>
            </a:r>
            <a:endParaRPr lang="en-US" altLang="en-US" sz="2000" dirty="0"/>
          </a:p>
        </p:txBody>
      </p:sp>
    </p:spTree>
    <p:extLst>
      <p:ext uri="{BB962C8B-B14F-4D97-AF65-F5344CB8AC3E}">
        <p14:creationId xmlns:p14="http://schemas.microsoft.com/office/powerpoint/2010/main" val="332329469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p:txBody>
          <a:bodyPr/>
          <a:lstStyle/>
          <a:p>
            <a:r>
              <a:rPr lang="en-US" altLang="en-US"/>
              <a:t>Conclusions</a:t>
            </a:r>
          </a:p>
        </p:txBody>
      </p:sp>
      <p:sp>
        <p:nvSpPr>
          <p:cNvPr id="984067" name="Rectangle 3"/>
          <p:cNvSpPr>
            <a:spLocks noGrp="1" noChangeArrowheads="1"/>
          </p:cNvSpPr>
          <p:nvPr>
            <p:ph type="body" idx="1"/>
          </p:nvPr>
        </p:nvSpPr>
        <p:spPr/>
        <p:txBody>
          <a:bodyPr/>
          <a:lstStyle/>
          <a:p>
            <a:r>
              <a:rPr lang="en-US" altLang="en-US" sz="2800"/>
              <a:t>Limitations of Current Technology </a:t>
            </a:r>
          </a:p>
          <a:p>
            <a:pPr lvl="1"/>
            <a:r>
              <a:rPr lang="en-US" altLang="en-US" sz="2400"/>
              <a:t>For fluid mechanics, many problems not adequately described by Navier-Stokes equations or are beyond current generation computers.</a:t>
            </a:r>
          </a:p>
          <a:p>
            <a:pPr lvl="2"/>
            <a:r>
              <a:rPr lang="en-US" altLang="en-US" sz="2000"/>
              <a:t>Turbulence</a:t>
            </a:r>
          </a:p>
          <a:p>
            <a:pPr lvl="2"/>
            <a:r>
              <a:rPr lang="en-US" altLang="en-US" sz="2000"/>
              <a:t>Multi-phase physics:  solid-gas (pollution, soot), liquid-gas (bubbles, cavitation); solid-liquid (sediment transport)</a:t>
            </a:r>
          </a:p>
          <a:p>
            <a:pPr lvl="2"/>
            <a:r>
              <a:rPr lang="en-US" altLang="en-US" sz="2000"/>
              <a:t>Combustion and chemical reactions</a:t>
            </a:r>
          </a:p>
          <a:p>
            <a:pPr lvl="2"/>
            <a:r>
              <a:rPr lang="en-US" altLang="en-US" sz="2000"/>
              <a:t>Non-Newtonian fluids (blood; polymers)</a:t>
            </a:r>
          </a:p>
          <a:p>
            <a:pPr lvl="1"/>
            <a:r>
              <a:rPr lang="en-US" altLang="en-US" sz="2400"/>
              <a:t>Similar modeling challenges in other branches of engineering and the sciences</a:t>
            </a:r>
          </a:p>
        </p:txBody>
      </p:sp>
    </p:spTree>
    <p:extLst>
      <p:ext uri="{BB962C8B-B14F-4D97-AF65-F5344CB8AC3E}">
        <p14:creationId xmlns:p14="http://schemas.microsoft.com/office/powerpoint/2010/main" val="10300180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p:txBody>
          <a:bodyPr/>
          <a:lstStyle/>
          <a:p>
            <a:r>
              <a:rPr lang="en-US" altLang="en-US"/>
              <a:t>Conclusions</a:t>
            </a:r>
          </a:p>
        </p:txBody>
      </p:sp>
      <p:sp>
        <p:nvSpPr>
          <p:cNvPr id="985091" name="Rectangle 3"/>
          <p:cNvSpPr>
            <a:spLocks noGrp="1" noChangeArrowheads="1"/>
          </p:cNvSpPr>
          <p:nvPr>
            <p:ph type="body" idx="1"/>
          </p:nvPr>
        </p:nvSpPr>
        <p:spPr/>
        <p:txBody>
          <a:bodyPr/>
          <a:lstStyle/>
          <a:p>
            <a:pPr>
              <a:lnSpc>
                <a:spcPct val="90000"/>
              </a:lnSpc>
            </a:pPr>
            <a:r>
              <a:rPr lang="en-US" altLang="en-US" sz="2800"/>
              <a:t>Because of limitations, need for experimental research is great</a:t>
            </a:r>
          </a:p>
          <a:p>
            <a:pPr>
              <a:lnSpc>
                <a:spcPct val="90000"/>
              </a:lnSpc>
            </a:pPr>
            <a:r>
              <a:rPr lang="en-US" altLang="en-US" sz="2800"/>
              <a:t>However, focus has changed</a:t>
            </a:r>
          </a:p>
          <a:p>
            <a:pPr lvl="1">
              <a:lnSpc>
                <a:spcPct val="90000"/>
              </a:lnSpc>
            </a:pPr>
            <a:r>
              <a:rPr lang="en-US" altLang="en-US" sz="2400"/>
              <a:t>From </a:t>
            </a:r>
          </a:p>
          <a:p>
            <a:pPr lvl="2">
              <a:lnSpc>
                <a:spcPct val="90000"/>
              </a:lnSpc>
            </a:pPr>
            <a:r>
              <a:rPr lang="en-US" altLang="en-US" sz="2000"/>
              <a:t>Research based solely upon experimental observations</a:t>
            </a:r>
          </a:p>
          <a:p>
            <a:pPr lvl="2">
              <a:lnSpc>
                <a:spcPct val="90000"/>
              </a:lnSpc>
            </a:pPr>
            <a:r>
              <a:rPr lang="en-US" altLang="en-US" sz="2000"/>
              <a:t>Build and test (although this is still done)</a:t>
            </a:r>
          </a:p>
          <a:p>
            <a:pPr lvl="1">
              <a:lnSpc>
                <a:spcPct val="90000"/>
              </a:lnSpc>
            </a:pPr>
            <a:r>
              <a:rPr lang="en-US" altLang="en-US" sz="2400"/>
              <a:t>To</a:t>
            </a:r>
          </a:p>
          <a:p>
            <a:pPr lvl="2">
              <a:lnSpc>
                <a:spcPct val="90000"/>
              </a:lnSpc>
            </a:pPr>
            <a:r>
              <a:rPr lang="en-US" altLang="en-US" sz="2000"/>
              <a:t>High-fidelity measurements in support of validation and building new computational models.</a:t>
            </a:r>
          </a:p>
          <a:p>
            <a:pPr>
              <a:lnSpc>
                <a:spcPct val="90000"/>
              </a:lnSpc>
            </a:pPr>
            <a:r>
              <a:rPr lang="en-US" altLang="en-US" sz="2800"/>
              <a:t>Currently, the best approach to solving engineering problems often uses simulation and experimentation</a:t>
            </a:r>
          </a:p>
          <a:p>
            <a:pPr lvl="2">
              <a:lnSpc>
                <a:spcPct val="90000"/>
              </a:lnSpc>
            </a:pPr>
            <a:endParaRPr lang="en-US" altLang="en-US" sz="2000"/>
          </a:p>
        </p:txBody>
      </p:sp>
    </p:spTree>
    <p:extLst>
      <p:ext uri="{BB962C8B-B14F-4D97-AF65-F5344CB8AC3E}">
        <p14:creationId xmlns:p14="http://schemas.microsoft.com/office/powerpoint/2010/main" val="357027974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4" y="109134"/>
            <a:ext cx="7418004" cy="584776"/>
          </a:xfrm>
          <a:prstGeom prst="rect">
            <a:avLst/>
          </a:prstGeom>
          <a:noFill/>
        </p:spPr>
        <p:txBody>
          <a:bodyPr wrap="square" rtlCol="0">
            <a:spAutoFit/>
          </a:bodyPr>
          <a:lstStyle/>
          <a:p>
            <a:pPr algn="ctr"/>
            <a:r>
              <a:rPr lang="en-US" sz="3200" b="1" dirty="0" smtClean="0">
                <a:solidFill>
                  <a:schemeClr val="bg1"/>
                </a:solidFill>
                <a:latin typeface="Arial"/>
                <a:cs typeface="Arial"/>
              </a:rPr>
              <a:t>Thank you for your attention</a:t>
            </a:r>
            <a:endParaRPr lang="en-US" sz="3200" b="1" dirty="0">
              <a:solidFill>
                <a:schemeClr val="bg1"/>
              </a:solidFill>
              <a:latin typeface="Arial"/>
              <a:cs typeface="Arial"/>
            </a:endParaRPr>
          </a:p>
        </p:txBody>
      </p:sp>
      <p:pic>
        <p:nvPicPr>
          <p:cNvPr id="7" name="Picture 6" descr="i1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19" y="1069539"/>
            <a:ext cx="3261360" cy="5593080"/>
          </a:xfrm>
          <a:prstGeom prst="rect">
            <a:avLst/>
          </a:prstGeom>
        </p:spPr>
      </p:pic>
      <p:pic>
        <p:nvPicPr>
          <p:cNvPr id="10" name="Picture 9" descr="i2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17" y="1537462"/>
            <a:ext cx="4318646" cy="4518384"/>
          </a:xfrm>
          <a:prstGeom prst="rect">
            <a:avLst/>
          </a:prstGeom>
        </p:spPr>
      </p:pic>
    </p:spTree>
    <p:extLst>
      <p:ext uri="{BB962C8B-B14F-4D97-AF65-F5344CB8AC3E}">
        <p14:creationId xmlns:p14="http://schemas.microsoft.com/office/powerpoint/2010/main" val="3816457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ltLang="en-US" sz="3200"/>
              <a:t>Example of Accuracy and Precision</a:t>
            </a:r>
          </a:p>
        </p:txBody>
      </p:sp>
      <p:pic>
        <p:nvPicPr>
          <p:cNvPr id="180228" name="Picture 4" descr="cen72367_010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524000"/>
            <a:ext cx="1905000"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0" name="Text Box 6"/>
          <p:cNvSpPr txBox="1">
            <a:spLocks noChangeArrowheads="1"/>
          </p:cNvSpPr>
          <p:nvPr/>
        </p:nvSpPr>
        <p:spPr bwMode="auto">
          <a:xfrm>
            <a:off x="4343400" y="3124200"/>
            <a:ext cx="4048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2000"/>
              <a:t>Shooter A is more precise but less</a:t>
            </a:r>
          </a:p>
          <a:p>
            <a:r>
              <a:rPr lang="it-IT" altLang="en-US" sz="2000"/>
              <a:t>accurate, while shooter B is more </a:t>
            </a:r>
          </a:p>
          <a:p>
            <a:r>
              <a:rPr lang="it-IT" altLang="en-US" sz="2000"/>
              <a:t>accurate, but less precise. </a:t>
            </a:r>
            <a:r>
              <a:rPr lang="it-IT" altLang="en-US"/>
              <a:t> </a:t>
            </a:r>
          </a:p>
        </p:txBody>
      </p:sp>
    </p:spTree>
    <p:extLst>
      <p:ext uri="{BB962C8B-B14F-4D97-AF65-F5344CB8AC3E}">
        <p14:creationId xmlns:p14="http://schemas.microsoft.com/office/powerpoint/2010/main" val="3369459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tLang="en-US" dirty="0" smtClean="0"/>
              <a:t>Physical characteristics</a:t>
            </a:r>
            <a:endParaRPr lang="en-US" altLang="en-US" dirty="0"/>
          </a:p>
        </p:txBody>
      </p:sp>
      <p:sp>
        <p:nvSpPr>
          <p:cNvPr id="178179" name="Rectangle 3"/>
          <p:cNvSpPr>
            <a:spLocks noGrp="1" noChangeArrowheads="1"/>
          </p:cNvSpPr>
          <p:nvPr>
            <p:ph type="body" idx="1"/>
          </p:nvPr>
        </p:nvSpPr>
        <p:spPr/>
        <p:txBody>
          <a:bodyPr/>
          <a:lstStyle/>
          <a:p>
            <a:pPr>
              <a:lnSpc>
                <a:spcPct val="90000"/>
              </a:lnSpc>
            </a:pPr>
            <a:r>
              <a:rPr lang="en-US" altLang="en-US" sz="2400"/>
              <a:t>Any characteristic of a system is called a </a:t>
            </a:r>
            <a:r>
              <a:rPr lang="en-US" altLang="en-US" sz="2400" b="1"/>
              <a:t>property.</a:t>
            </a:r>
            <a:r>
              <a:rPr lang="en-US" altLang="en-US" sz="2400"/>
              <a:t> </a:t>
            </a:r>
          </a:p>
          <a:p>
            <a:pPr lvl="1">
              <a:lnSpc>
                <a:spcPct val="90000"/>
              </a:lnSpc>
            </a:pPr>
            <a:r>
              <a:rPr lang="en-US" altLang="en-US" sz="2000"/>
              <a:t>Familiar:  pressure </a:t>
            </a:r>
            <a:r>
              <a:rPr lang="en-US" altLang="en-US" sz="2000" i="1"/>
              <a:t>P</a:t>
            </a:r>
            <a:r>
              <a:rPr lang="en-US" altLang="en-US" sz="2000"/>
              <a:t>, temperature </a:t>
            </a:r>
            <a:r>
              <a:rPr lang="en-US" altLang="en-US" sz="2000" i="1"/>
              <a:t>T,</a:t>
            </a:r>
            <a:r>
              <a:rPr lang="en-US" altLang="en-US" sz="2000"/>
              <a:t> volume </a:t>
            </a:r>
            <a:r>
              <a:rPr lang="en-US" altLang="en-US" sz="2000" i="1"/>
              <a:t>V</a:t>
            </a:r>
            <a:r>
              <a:rPr lang="en-US" altLang="en-US" sz="2000"/>
              <a:t>, and mass </a:t>
            </a:r>
            <a:r>
              <a:rPr lang="en-US" altLang="en-US" sz="2000" i="1"/>
              <a:t>m</a:t>
            </a:r>
            <a:r>
              <a:rPr lang="en-US" altLang="en-US" sz="2000"/>
              <a:t>.</a:t>
            </a:r>
          </a:p>
          <a:p>
            <a:pPr lvl="1">
              <a:lnSpc>
                <a:spcPct val="90000"/>
              </a:lnSpc>
            </a:pPr>
            <a:r>
              <a:rPr lang="en-US" altLang="en-US" sz="2000"/>
              <a:t>Less familiar: viscosity, thermal conductivity, modulus of elasticity, thermal expansion coefficient, vapor pressure, surface tension.</a:t>
            </a:r>
          </a:p>
          <a:p>
            <a:pPr>
              <a:lnSpc>
                <a:spcPct val="90000"/>
              </a:lnSpc>
            </a:pPr>
            <a:r>
              <a:rPr lang="en-US" altLang="en-US" sz="2400" i="1"/>
              <a:t>Intensive</a:t>
            </a:r>
            <a:r>
              <a:rPr lang="en-US" altLang="en-US" sz="2400"/>
              <a:t> properties are independent of the mass of the system.  Examples:  temperature, pressure, and density. </a:t>
            </a:r>
          </a:p>
          <a:p>
            <a:pPr>
              <a:lnSpc>
                <a:spcPct val="90000"/>
              </a:lnSpc>
            </a:pPr>
            <a:r>
              <a:rPr lang="en-US" altLang="en-US" sz="2400" i="1"/>
              <a:t>Extensive</a:t>
            </a:r>
            <a:r>
              <a:rPr lang="en-US" altLang="en-US" sz="2400"/>
              <a:t> properties are those whose value depends on the size of the system.  Examples:  Total mass, total volume, and total momentum.</a:t>
            </a:r>
          </a:p>
          <a:p>
            <a:pPr>
              <a:lnSpc>
                <a:spcPct val="90000"/>
              </a:lnSpc>
            </a:pPr>
            <a:r>
              <a:rPr lang="en-US" altLang="en-US" sz="2400"/>
              <a:t>Extensive properties per unit mass are called </a:t>
            </a:r>
            <a:r>
              <a:rPr lang="en-US" altLang="en-US" sz="2400" b="1"/>
              <a:t>specific properties</a:t>
            </a:r>
            <a:r>
              <a:rPr lang="en-US" altLang="en-US" sz="2400"/>
              <a:t>.  Examples include specific volume </a:t>
            </a:r>
            <a:r>
              <a:rPr lang="en-US" altLang="en-US" sz="2400" i="1"/>
              <a:t>v = V/m</a:t>
            </a:r>
            <a:r>
              <a:rPr lang="en-US" altLang="en-US" sz="2400"/>
              <a:t> and specific total energy </a:t>
            </a:r>
            <a:r>
              <a:rPr lang="en-US" altLang="en-US" sz="2400" i="1"/>
              <a:t>e=E/m.</a:t>
            </a:r>
            <a:r>
              <a:rPr lang="en-US" altLang="en-US" sz="2400"/>
              <a:t> </a:t>
            </a:r>
          </a:p>
        </p:txBody>
      </p:sp>
    </p:spTree>
    <p:extLst>
      <p:ext uri="{BB962C8B-B14F-4D97-AF65-F5344CB8AC3E}">
        <p14:creationId xmlns:p14="http://schemas.microsoft.com/office/powerpoint/2010/main" val="1285584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ltLang="en-US"/>
              <a:t>Continuum</a:t>
            </a:r>
          </a:p>
        </p:txBody>
      </p:sp>
      <p:sp>
        <p:nvSpPr>
          <p:cNvPr id="179205" name="Rectangle 5"/>
          <p:cNvSpPr>
            <a:spLocks noGrp="1" noChangeArrowheads="1"/>
          </p:cNvSpPr>
          <p:nvPr>
            <p:ph type="body" sz="half" idx="2"/>
          </p:nvPr>
        </p:nvSpPr>
        <p:spPr>
          <a:xfrm>
            <a:off x="4648200" y="1295400"/>
            <a:ext cx="4343400" cy="4830763"/>
          </a:xfrm>
        </p:spPr>
        <p:txBody>
          <a:bodyPr/>
          <a:lstStyle/>
          <a:p>
            <a:pPr>
              <a:lnSpc>
                <a:spcPct val="90000"/>
              </a:lnSpc>
            </a:pPr>
            <a:r>
              <a:rPr lang="en-US" altLang="en-US" sz="2000"/>
              <a:t>Atoms are widely spaced in the gas phase.  </a:t>
            </a:r>
          </a:p>
          <a:p>
            <a:pPr>
              <a:lnSpc>
                <a:spcPct val="90000"/>
              </a:lnSpc>
            </a:pPr>
            <a:r>
              <a:rPr lang="en-US" altLang="en-US" sz="2000"/>
              <a:t>However, we can disregard the atomic nature of a substance.</a:t>
            </a:r>
          </a:p>
          <a:p>
            <a:pPr>
              <a:lnSpc>
                <a:spcPct val="90000"/>
              </a:lnSpc>
            </a:pPr>
            <a:r>
              <a:rPr lang="en-US" altLang="en-US" sz="2000"/>
              <a:t>View it as a continuous, homogeneous matter with no holes, that is, a </a:t>
            </a:r>
            <a:r>
              <a:rPr lang="en-US" altLang="en-US" sz="2000" b="1"/>
              <a:t>continuum</a:t>
            </a:r>
            <a:r>
              <a:rPr lang="en-US" altLang="en-US" sz="2000"/>
              <a:t>.</a:t>
            </a:r>
          </a:p>
          <a:p>
            <a:pPr>
              <a:lnSpc>
                <a:spcPct val="90000"/>
              </a:lnSpc>
            </a:pPr>
            <a:r>
              <a:rPr lang="en-US" altLang="en-US" sz="2000"/>
              <a:t>This allows us to treat properties as smoothly varying quantities.</a:t>
            </a:r>
          </a:p>
          <a:p>
            <a:pPr>
              <a:lnSpc>
                <a:spcPct val="90000"/>
              </a:lnSpc>
            </a:pPr>
            <a:r>
              <a:rPr lang="en-US" altLang="en-US" sz="2000"/>
              <a:t>Continuum is valid as long as size of the system is large in comparison to distance between molecules.</a:t>
            </a:r>
          </a:p>
        </p:txBody>
      </p:sp>
      <p:pic>
        <p:nvPicPr>
          <p:cNvPr id="179206" name="Picture 6" descr="cen72367_020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828800"/>
            <a:ext cx="42672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993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en-US"/>
              <a:t>Density and Specific Gravity</a:t>
            </a:r>
          </a:p>
        </p:txBody>
      </p:sp>
      <p:sp>
        <p:nvSpPr>
          <p:cNvPr id="181251" name="Rectangle 3"/>
          <p:cNvSpPr>
            <a:spLocks noGrp="1" noChangeArrowheads="1"/>
          </p:cNvSpPr>
          <p:nvPr>
            <p:ph type="body" idx="1"/>
          </p:nvPr>
        </p:nvSpPr>
        <p:spPr/>
        <p:txBody>
          <a:bodyPr/>
          <a:lstStyle/>
          <a:p>
            <a:pPr>
              <a:lnSpc>
                <a:spcPct val="90000"/>
              </a:lnSpc>
            </a:pPr>
            <a:r>
              <a:rPr lang="en-US" altLang="en-US" sz="2400"/>
              <a:t>Density is defined as the </a:t>
            </a:r>
            <a:r>
              <a:rPr lang="en-US" altLang="en-US" sz="2400" i="1"/>
              <a:t>mass per unit volume</a:t>
            </a:r>
            <a:r>
              <a:rPr lang="en-US" altLang="en-US" sz="2400"/>
              <a:t> </a:t>
            </a:r>
            <a:r>
              <a:rPr lang="en-US" altLang="en-US" sz="2400" i="1">
                <a:latin typeface="Symbol" pitchFamily="18" charset="2"/>
              </a:rPr>
              <a:t>r </a:t>
            </a:r>
            <a:r>
              <a:rPr lang="en-US" altLang="en-US" sz="2400" i="1"/>
              <a:t>= m/V</a:t>
            </a:r>
            <a:r>
              <a:rPr lang="en-US" altLang="en-US" sz="2400"/>
              <a:t>.  Density has units of kg/m</a:t>
            </a:r>
            <a:r>
              <a:rPr lang="en-US" altLang="en-US" sz="2400" baseline="30000"/>
              <a:t>3</a:t>
            </a:r>
          </a:p>
          <a:p>
            <a:pPr>
              <a:lnSpc>
                <a:spcPct val="90000"/>
              </a:lnSpc>
            </a:pPr>
            <a:r>
              <a:rPr lang="en-US" altLang="en-US" sz="2400"/>
              <a:t>Specific volume is defined as </a:t>
            </a:r>
            <a:r>
              <a:rPr lang="en-US" altLang="en-US" sz="2400" i="1"/>
              <a:t>v = 1/</a:t>
            </a:r>
            <a:r>
              <a:rPr lang="en-US" altLang="en-US" sz="2400" i="1">
                <a:latin typeface="Symbol" pitchFamily="18" charset="2"/>
              </a:rPr>
              <a:t>r </a:t>
            </a:r>
            <a:r>
              <a:rPr lang="en-US" altLang="en-US" sz="2400" i="1"/>
              <a:t>= V/m</a:t>
            </a:r>
            <a:r>
              <a:rPr lang="en-US" altLang="en-US" sz="2400"/>
              <a:t>.</a:t>
            </a:r>
          </a:p>
          <a:p>
            <a:pPr>
              <a:lnSpc>
                <a:spcPct val="90000"/>
              </a:lnSpc>
            </a:pPr>
            <a:r>
              <a:rPr lang="en-US" altLang="en-US" sz="2400"/>
              <a:t>For a gas, density depends on temperature and pressure.</a:t>
            </a:r>
          </a:p>
          <a:p>
            <a:pPr>
              <a:lnSpc>
                <a:spcPct val="90000"/>
              </a:lnSpc>
            </a:pPr>
            <a:r>
              <a:rPr lang="en-US" altLang="en-US" sz="2400" b="1"/>
              <a:t>Specific gravity</a:t>
            </a:r>
            <a:r>
              <a:rPr lang="en-US" altLang="en-US" sz="2400"/>
              <a:t>, or relative density is defined as </a:t>
            </a:r>
            <a:r>
              <a:rPr lang="en-US" altLang="en-US" sz="2400" i="1"/>
              <a:t>the ratio of the density of a substance to the density of some standard substance at a specified temperature</a:t>
            </a:r>
            <a:r>
              <a:rPr lang="en-US" altLang="en-US" sz="2400"/>
              <a:t> (usually water at 4</a:t>
            </a:r>
            <a:r>
              <a:rPr lang="en-US" altLang="en-US" sz="2400">
                <a:cs typeface="Arial" charset="0"/>
              </a:rPr>
              <a:t>°C</a:t>
            </a:r>
            <a:r>
              <a:rPr lang="en-US" altLang="en-US" sz="2400"/>
              <a:t>), i.e.,  </a:t>
            </a:r>
            <a:r>
              <a:rPr lang="en-US" altLang="en-US" sz="2400" i="1"/>
              <a:t>SG=</a:t>
            </a:r>
            <a:r>
              <a:rPr lang="en-US" altLang="en-US" sz="2400" i="1">
                <a:latin typeface="Symbol" pitchFamily="18" charset="2"/>
              </a:rPr>
              <a:t>r</a:t>
            </a:r>
            <a:r>
              <a:rPr lang="en-US" altLang="en-US" sz="2400" i="1"/>
              <a:t>/</a:t>
            </a:r>
            <a:r>
              <a:rPr lang="en-US" altLang="en-US" sz="2400" i="1">
                <a:latin typeface="Symbol" pitchFamily="18" charset="2"/>
              </a:rPr>
              <a:t>r</a:t>
            </a:r>
            <a:r>
              <a:rPr lang="en-US" altLang="en-US" sz="2400" i="1" baseline="-25000"/>
              <a:t>H</a:t>
            </a:r>
            <a:r>
              <a:rPr lang="en-US" altLang="en-US" sz="1800" i="1" baseline="-40000"/>
              <a:t>2</a:t>
            </a:r>
            <a:r>
              <a:rPr lang="en-US" altLang="en-US" sz="2400" i="1" baseline="-25000"/>
              <a:t>0</a:t>
            </a:r>
            <a:r>
              <a:rPr lang="en-US" altLang="en-US" sz="2400"/>
              <a:t>.  </a:t>
            </a:r>
            <a:r>
              <a:rPr lang="en-US" altLang="en-US" sz="2400" i="1"/>
              <a:t>SG</a:t>
            </a:r>
            <a:r>
              <a:rPr lang="en-US" altLang="en-US" sz="2400"/>
              <a:t> is a dimensionless quantity.</a:t>
            </a:r>
          </a:p>
          <a:p>
            <a:pPr>
              <a:lnSpc>
                <a:spcPct val="90000"/>
              </a:lnSpc>
            </a:pPr>
            <a:r>
              <a:rPr lang="en-US" altLang="en-US" sz="2400"/>
              <a:t>The </a:t>
            </a:r>
            <a:r>
              <a:rPr lang="en-US" altLang="en-US" sz="2400" b="1"/>
              <a:t>specific weight</a:t>
            </a:r>
            <a:r>
              <a:rPr lang="en-US" altLang="en-US" sz="2400"/>
              <a:t> is defined as the weight per unit volume,  i.e., </a:t>
            </a:r>
            <a:r>
              <a:rPr lang="en-US" altLang="en-US" sz="2400" i="1">
                <a:latin typeface="Symbol" pitchFamily="18" charset="2"/>
              </a:rPr>
              <a:t>g</a:t>
            </a:r>
            <a:r>
              <a:rPr lang="en-US" altLang="en-US" sz="2400" i="1" baseline="-25000"/>
              <a:t>s </a:t>
            </a:r>
            <a:r>
              <a:rPr lang="en-US" altLang="en-US" sz="2400" i="1"/>
              <a:t>= </a:t>
            </a:r>
            <a:r>
              <a:rPr lang="en-US" altLang="en-US" sz="2400" i="1">
                <a:latin typeface="Symbol" pitchFamily="18" charset="2"/>
              </a:rPr>
              <a:t>r</a:t>
            </a:r>
            <a:r>
              <a:rPr lang="en-US" altLang="en-US" sz="2400" i="1"/>
              <a:t>g</a:t>
            </a:r>
            <a:r>
              <a:rPr lang="en-US" altLang="en-US" sz="2400"/>
              <a:t> where </a:t>
            </a:r>
            <a:r>
              <a:rPr lang="en-US" altLang="en-US" sz="2400" i="1"/>
              <a:t>g</a:t>
            </a:r>
            <a:r>
              <a:rPr lang="en-US" altLang="en-US" sz="2400"/>
              <a:t> is the gravitational acceleration. </a:t>
            </a:r>
            <a:r>
              <a:rPr lang="en-US" altLang="en-US" sz="2400" i="1">
                <a:latin typeface="Symbol" pitchFamily="18" charset="2"/>
              </a:rPr>
              <a:t>g</a:t>
            </a:r>
            <a:r>
              <a:rPr lang="en-US" altLang="en-US" sz="2400" i="1" baseline="-25000"/>
              <a:t>s</a:t>
            </a:r>
            <a:r>
              <a:rPr lang="en-US" altLang="en-US" sz="2400"/>
              <a:t> has units of N/m</a:t>
            </a:r>
            <a:r>
              <a:rPr lang="en-US" altLang="en-US" sz="2400" baseline="30000"/>
              <a:t>3</a:t>
            </a:r>
            <a:r>
              <a:rPr lang="en-US" altLang="en-US" sz="2400"/>
              <a:t>.</a:t>
            </a:r>
          </a:p>
        </p:txBody>
      </p:sp>
    </p:spTree>
    <p:extLst>
      <p:ext uri="{BB962C8B-B14F-4D97-AF65-F5344CB8AC3E}">
        <p14:creationId xmlns:p14="http://schemas.microsoft.com/office/powerpoint/2010/main" val="1406905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en-US"/>
              <a:t>Density of Ideal Gases</a:t>
            </a:r>
          </a:p>
        </p:txBody>
      </p:sp>
      <p:sp>
        <p:nvSpPr>
          <p:cNvPr id="182275" name="Rectangle 3"/>
          <p:cNvSpPr>
            <a:spLocks noGrp="1" noChangeArrowheads="1"/>
          </p:cNvSpPr>
          <p:nvPr>
            <p:ph type="body" idx="1"/>
          </p:nvPr>
        </p:nvSpPr>
        <p:spPr/>
        <p:txBody>
          <a:bodyPr>
            <a:normAutofit/>
          </a:bodyPr>
          <a:lstStyle/>
          <a:p>
            <a:pPr>
              <a:lnSpc>
                <a:spcPct val="80000"/>
              </a:lnSpc>
            </a:pPr>
            <a:r>
              <a:rPr lang="en-US" altLang="en-US" sz="2800" b="1" dirty="0"/>
              <a:t>Equation of State</a:t>
            </a:r>
            <a:r>
              <a:rPr lang="en-US" altLang="en-US" sz="2800" dirty="0"/>
              <a:t>: equation for the relationship between pressure,  temperature, and density. </a:t>
            </a:r>
          </a:p>
          <a:p>
            <a:pPr>
              <a:lnSpc>
                <a:spcPct val="80000"/>
              </a:lnSpc>
            </a:pPr>
            <a:r>
              <a:rPr lang="en-US" altLang="en-US" sz="2800" dirty="0"/>
              <a:t>The simplest and best-known equation of state is the ideal-gas equation.</a:t>
            </a:r>
            <a:br>
              <a:rPr lang="en-US" altLang="en-US" sz="2800" dirty="0"/>
            </a:br>
            <a:r>
              <a:rPr lang="en-US" altLang="en-US" sz="2800" dirty="0"/>
              <a:t/>
            </a:r>
            <a:br>
              <a:rPr lang="en-US" altLang="en-US" sz="2800" dirty="0"/>
            </a:br>
            <a:r>
              <a:rPr lang="en-US" altLang="en-US" sz="2800" dirty="0"/>
              <a:t>              P v = R T        or         P = </a:t>
            </a:r>
            <a:r>
              <a:rPr lang="en-US" altLang="en-US" sz="2800" dirty="0">
                <a:latin typeface="Symbol" pitchFamily="18" charset="2"/>
              </a:rPr>
              <a:t>r </a:t>
            </a:r>
            <a:r>
              <a:rPr lang="en-US" altLang="en-US" sz="2800" dirty="0" err="1"/>
              <a:t>R</a:t>
            </a:r>
            <a:r>
              <a:rPr lang="en-US" altLang="en-US" sz="2800" dirty="0"/>
              <a:t> T</a:t>
            </a:r>
            <a:br>
              <a:rPr lang="en-US" altLang="en-US" sz="2800" dirty="0"/>
            </a:br>
            <a:endParaRPr lang="en-US" altLang="en-US" sz="2800" dirty="0"/>
          </a:p>
          <a:p>
            <a:pPr>
              <a:lnSpc>
                <a:spcPct val="80000"/>
              </a:lnSpc>
            </a:pPr>
            <a:r>
              <a:rPr lang="en-US" altLang="en-US" sz="2800" dirty="0"/>
              <a:t>Ideal-gas equation holds for most gases.</a:t>
            </a:r>
          </a:p>
          <a:p>
            <a:pPr>
              <a:lnSpc>
                <a:spcPct val="80000"/>
              </a:lnSpc>
            </a:pPr>
            <a:r>
              <a:rPr lang="en-US" altLang="en-US" sz="2800" dirty="0"/>
              <a:t>However, dense gases such as water vapor and refrigerant vapor should not be treated as ideal gases.  </a:t>
            </a:r>
          </a:p>
        </p:txBody>
      </p:sp>
    </p:spTree>
    <p:extLst>
      <p:ext uri="{BB962C8B-B14F-4D97-AF65-F5344CB8AC3E}">
        <p14:creationId xmlns:p14="http://schemas.microsoft.com/office/powerpoint/2010/main" val="301275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tLang="en-US"/>
              <a:t>Vapor Pressure and Cavitation</a:t>
            </a:r>
          </a:p>
        </p:txBody>
      </p:sp>
      <p:sp>
        <p:nvSpPr>
          <p:cNvPr id="183302" name="Rectangle 6"/>
          <p:cNvSpPr>
            <a:spLocks noGrp="1" noChangeArrowheads="1"/>
          </p:cNvSpPr>
          <p:nvPr>
            <p:ph type="body" sz="half" idx="3"/>
          </p:nvPr>
        </p:nvSpPr>
        <p:spPr>
          <a:xfrm>
            <a:off x="4038600" y="1295400"/>
            <a:ext cx="4648200" cy="4830763"/>
          </a:xfrm>
        </p:spPr>
        <p:txBody>
          <a:bodyPr/>
          <a:lstStyle/>
          <a:p>
            <a:pPr>
              <a:lnSpc>
                <a:spcPct val="80000"/>
              </a:lnSpc>
            </a:pPr>
            <a:r>
              <a:rPr lang="en-US" altLang="en-US" sz="2400" b="1"/>
              <a:t>Vapor Pressure</a:t>
            </a:r>
            <a:r>
              <a:rPr lang="en-US" altLang="en-US" sz="2400"/>
              <a:t> </a:t>
            </a:r>
            <a:r>
              <a:rPr lang="en-US" altLang="en-US" sz="2400" i="1"/>
              <a:t>P</a:t>
            </a:r>
            <a:r>
              <a:rPr lang="en-US" altLang="en-US" sz="2400" i="1" baseline="-25000"/>
              <a:t>v</a:t>
            </a:r>
            <a:r>
              <a:rPr lang="en-US" altLang="en-US" sz="2400"/>
              <a:t> of a pure substance is defined as </a:t>
            </a:r>
            <a:r>
              <a:rPr lang="en-US" altLang="en-US" sz="2400" i="1"/>
              <a:t>the pressure exerted by its vapor in phase equilibrium with its liquid at a given temperature</a:t>
            </a:r>
            <a:endParaRPr lang="en-US" altLang="en-US" sz="2400"/>
          </a:p>
          <a:p>
            <a:pPr>
              <a:lnSpc>
                <a:spcPct val="80000"/>
              </a:lnSpc>
            </a:pPr>
            <a:r>
              <a:rPr lang="en-US" altLang="en-US" sz="2400"/>
              <a:t>If P drops below </a:t>
            </a:r>
            <a:r>
              <a:rPr lang="en-US" altLang="en-US" sz="2400" i="1"/>
              <a:t>P</a:t>
            </a:r>
            <a:r>
              <a:rPr lang="en-US" altLang="en-US" sz="2400" i="1" baseline="-25000"/>
              <a:t>v</a:t>
            </a:r>
            <a:r>
              <a:rPr lang="en-US" altLang="en-US" sz="2400"/>
              <a:t>, liquid is locally vaporized, creating cavities of vapor.  </a:t>
            </a:r>
          </a:p>
          <a:p>
            <a:pPr>
              <a:lnSpc>
                <a:spcPct val="80000"/>
              </a:lnSpc>
            </a:pPr>
            <a:r>
              <a:rPr lang="en-US" altLang="en-US" sz="2400"/>
              <a:t>Vapor cavities collapse when local </a:t>
            </a:r>
            <a:r>
              <a:rPr lang="en-US" altLang="en-US" sz="2400" i="1"/>
              <a:t>P</a:t>
            </a:r>
            <a:r>
              <a:rPr lang="en-US" altLang="en-US" sz="2400"/>
              <a:t> rises above </a:t>
            </a:r>
            <a:r>
              <a:rPr lang="en-US" altLang="en-US" sz="2400" i="1"/>
              <a:t>P</a:t>
            </a:r>
            <a:r>
              <a:rPr lang="en-US" altLang="en-US" sz="2400" i="1" baseline="-25000"/>
              <a:t>v</a:t>
            </a:r>
            <a:r>
              <a:rPr lang="en-US" altLang="en-US" sz="2400"/>
              <a:t>.</a:t>
            </a:r>
          </a:p>
          <a:p>
            <a:pPr>
              <a:lnSpc>
                <a:spcPct val="80000"/>
              </a:lnSpc>
            </a:pPr>
            <a:r>
              <a:rPr lang="en-US" altLang="en-US" sz="2400"/>
              <a:t>Collapse of cavities is a violent process which can damage machinery.</a:t>
            </a:r>
          </a:p>
          <a:p>
            <a:pPr>
              <a:lnSpc>
                <a:spcPct val="80000"/>
              </a:lnSpc>
            </a:pPr>
            <a:r>
              <a:rPr lang="en-US" altLang="en-US" sz="2400"/>
              <a:t>Cavitation is noisy, and can cause structural vibrations.</a:t>
            </a:r>
          </a:p>
        </p:txBody>
      </p:sp>
      <p:pic>
        <p:nvPicPr>
          <p:cNvPr id="183303" name="Picture 7" descr="cen72367_02005"/>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81000" y="3886200"/>
            <a:ext cx="3276600" cy="2151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3304" name="Picture 8" descr="tip-vortex-cav"/>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81000" y="1238250"/>
            <a:ext cx="3276600" cy="2624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5950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ltLang="en-US"/>
              <a:t>Energy and Specific Heats</a:t>
            </a:r>
          </a:p>
        </p:txBody>
      </p:sp>
      <p:sp>
        <p:nvSpPr>
          <p:cNvPr id="185347" name="Rectangle 3"/>
          <p:cNvSpPr>
            <a:spLocks noGrp="1" noChangeArrowheads="1"/>
          </p:cNvSpPr>
          <p:nvPr>
            <p:ph type="body" idx="1"/>
          </p:nvPr>
        </p:nvSpPr>
        <p:spPr/>
        <p:txBody>
          <a:bodyPr/>
          <a:lstStyle/>
          <a:p>
            <a:pPr>
              <a:lnSpc>
                <a:spcPct val="80000"/>
              </a:lnSpc>
            </a:pPr>
            <a:r>
              <a:rPr lang="en-US" altLang="en-US" sz="2400"/>
              <a:t>Total energy </a:t>
            </a:r>
            <a:r>
              <a:rPr lang="en-US" altLang="en-US" sz="2400" i="1"/>
              <a:t>E</a:t>
            </a:r>
            <a:r>
              <a:rPr lang="en-US" altLang="en-US" sz="2400"/>
              <a:t> is comprised of numerous forms:  thermal, mechanical, kinetic, potential, electrical, magnetic, chemical, and nuclear.</a:t>
            </a:r>
          </a:p>
          <a:p>
            <a:pPr>
              <a:lnSpc>
                <a:spcPct val="80000"/>
              </a:lnSpc>
            </a:pPr>
            <a:r>
              <a:rPr lang="en-US" altLang="en-US" sz="2400"/>
              <a:t>Units of energy are </a:t>
            </a:r>
            <a:r>
              <a:rPr lang="en-US" altLang="en-US" sz="2400" i="1"/>
              <a:t>joule</a:t>
            </a:r>
            <a:r>
              <a:rPr lang="en-US" altLang="en-US" sz="2400"/>
              <a:t> (</a:t>
            </a:r>
            <a:r>
              <a:rPr lang="en-US" altLang="en-US" sz="2400" i="1"/>
              <a:t>J</a:t>
            </a:r>
            <a:r>
              <a:rPr lang="en-US" altLang="en-US" sz="2400"/>
              <a:t>) or </a:t>
            </a:r>
            <a:r>
              <a:rPr lang="en-US" altLang="en-US" sz="2400" i="1"/>
              <a:t>British thermal unit</a:t>
            </a:r>
            <a:r>
              <a:rPr lang="en-US" altLang="en-US" sz="2400"/>
              <a:t> (BTU).</a:t>
            </a:r>
          </a:p>
          <a:p>
            <a:pPr>
              <a:lnSpc>
                <a:spcPct val="80000"/>
              </a:lnSpc>
            </a:pPr>
            <a:r>
              <a:rPr lang="en-US" altLang="en-US" sz="2400"/>
              <a:t>Microscopic energy </a:t>
            </a:r>
          </a:p>
          <a:p>
            <a:pPr lvl="1">
              <a:lnSpc>
                <a:spcPct val="80000"/>
              </a:lnSpc>
            </a:pPr>
            <a:r>
              <a:rPr lang="en-US" altLang="en-US" sz="2000"/>
              <a:t>Internal energy </a:t>
            </a:r>
            <a:r>
              <a:rPr lang="en-US" altLang="en-US" sz="2000" i="1"/>
              <a:t>u </a:t>
            </a:r>
            <a:r>
              <a:rPr lang="en-US" altLang="en-US" sz="2000"/>
              <a:t> is for a non-flowing fluid and is due to molecular activity.</a:t>
            </a:r>
          </a:p>
          <a:p>
            <a:pPr lvl="1">
              <a:lnSpc>
                <a:spcPct val="80000"/>
              </a:lnSpc>
            </a:pPr>
            <a:r>
              <a:rPr lang="en-US" altLang="en-US" sz="2000"/>
              <a:t>Enthalpy </a:t>
            </a:r>
            <a:r>
              <a:rPr lang="en-US" altLang="en-US" sz="2000" i="1"/>
              <a:t>h=u+Pv</a:t>
            </a:r>
            <a:r>
              <a:rPr lang="en-US" altLang="en-US" sz="2000"/>
              <a:t> is for a flowing fluid and includes flow energy (Pv).</a:t>
            </a:r>
          </a:p>
          <a:p>
            <a:pPr>
              <a:lnSpc>
                <a:spcPct val="80000"/>
              </a:lnSpc>
            </a:pPr>
            <a:r>
              <a:rPr lang="en-US" altLang="en-US" sz="2400"/>
              <a:t>Macroscopic energy </a:t>
            </a:r>
          </a:p>
          <a:p>
            <a:pPr lvl="1">
              <a:lnSpc>
                <a:spcPct val="80000"/>
              </a:lnSpc>
            </a:pPr>
            <a:r>
              <a:rPr lang="en-US" altLang="en-US" sz="2000"/>
              <a:t>Kinetic energy </a:t>
            </a:r>
            <a:r>
              <a:rPr lang="en-US" altLang="en-US" sz="2000" i="1"/>
              <a:t>ke=V</a:t>
            </a:r>
            <a:r>
              <a:rPr lang="en-US" altLang="en-US" sz="2000" i="1" baseline="30000"/>
              <a:t>2</a:t>
            </a:r>
            <a:r>
              <a:rPr lang="en-US" altLang="en-US" sz="2000" i="1"/>
              <a:t>/2</a:t>
            </a:r>
          </a:p>
          <a:p>
            <a:pPr lvl="1">
              <a:lnSpc>
                <a:spcPct val="80000"/>
              </a:lnSpc>
            </a:pPr>
            <a:r>
              <a:rPr lang="en-US" altLang="en-US" sz="2000"/>
              <a:t>Potential energy </a:t>
            </a:r>
            <a:r>
              <a:rPr lang="en-US" altLang="en-US" sz="2000" i="1"/>
              <a:t>pe=gz</a:t>
            </a:r>
          </a:p>
          <a:p>
            <a:pPr>
              <a:lnSpc>
                <a:spcPct val="80000"/>
              </a:lnSpc>
            </a:pPr>
            <a:r>
              <a:rPr lang="en-US" altLang="en-US" sz="2400"/>
              <a:t>In the absence of electrical, magnetic, chemical, and nuclear energy, the total energy is </a:t>
            </a:r>
            <a:r>
              <a:rPr lang="en-US" altLang="en-US" sz="2400" i="1"/>
              <a:t>e</a:t>
            </a:r>
            <a:r>
              <a:rPr lang="en-US" altLang="en-US" sz="2400" i="1" baseline="-25000"/>
              <a:t>flowing</a:t>
            </a:r>
            <a:r>
              <a:rPr lang="en-US" altLang="en-US" sz="2400" i="1"/>
              <a:t>=h+V</a:t>
            </a:r>
            <a:r>
              <a:rPr lang="en-US" altLang="en-US" sz="2400" i="1" baseline="30000"/>
              <a:t>2</a:t>
            </a:r>
            <a:r>
              <a:rPr lang="en-US" altLang="en-US" sz="2400" i="1"/>
              <a:t>/2+gz.</a:t>
            </a:r>
          </a:p>
        </p:txBody>
      </p:sp>
    </p:spTree>
    <p:extLst>
      <p:ext uri="{BB962C8B-B14F-4D97-AF65-F5344CB8AC3E}">
        <p14:creationId xmlns:p14="http://schemas.microsoft.com/office/powerpoint/2010/main" val="3438487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en-US"/>
              <a:t>Coefficient of Compressibility</a:t>
            </a:r>
          </a:p>
        </p:txBody>
      </p:sp>
      <p:sp>
        <p:nvSpPr>
          <p:cNvPr id="186371" name="Rectangle 3"/>
          <p:cNvSpPr>
            <a:spLocks noGrp="1" noChangeArrowheads="1"/>
          </p:cNvSpPr>
          <p:nvPr>
            <p:ph type="body" sz="half" idx="1"/>
          </p:nvPr>
        </p:nvSpPr>
        <p:spPr>
          <a:xfrm>
            <a:off x="457200" y="1295400"/>
            <a:ext cx="8001000" cy="4830763"/>
          </a:xfrm>
        </p:spPr>
        <p:txBody>
          <a:bodyPr/>
          <a:lstStyle/>
          <a:p>
            <a:r>
              <a:rPr lang="en-US" altLang="en-US" sz="2000" dirty="0"/>
              <a:t>How does fluid volume change with </a:t>
            </a:r>
            <a:r>
              <a:rPr lang="en-US" altLang="en-US" sz="2000" i="1" dirty="0"/>
              <a:t>P</a:t>
            </a:r>
            <a:r>
              <a:rPr lang="en-US" altLang="en-US" sz="2000" dirty="0"/>
              <a:t> and</a:t>
            </a:r>
            <a:r>
              <a:rPr lang="en-US" altLang="en-US" sz="2000" i="1" dirty="0"/>
              <a:t> T</a:t>
            </a:r>
            <a:r>
              <a:rPr lang="en-US" altLang="en-US" sz="2000" dirty="0"/>
              <a:t>?</a:t>
            </a:r>
          </a:p>
          <a:p>
            <a:r>
              <a:rPr lang="en-US" altLang="en-US" sz="2000" dirty="0"/>
              <a:t>Fluids expand as </a:t>
            </a:r>
            <a:r>
              <a:rPr lang="en-US" altLang="en-US" sz="2000" i="1" dirty="0"/>
              <a:t>T</a:t>
            </a:r>
            <a:r>
              <a:rPr lang="en-US" altLang="en-US" sz="2000" dirty="0"/>
              <a:t> </a:t>
            </a:r>
            <a:r>
              <a:rPr lang="en-US" altLang="en-US" sz="2000" dirty="0">
                <a:cs typeface="Arial" charset="0"/>
              </a:rPr>
              <a:t>↑</a:t>
            </a:r>
            <a:r>
              <a:rPr lang="en-US" altLang="en-US" sz="2000" dirty="0"/>
              <a:t> or </a:t>
            </a:r>
            <a:r>
              <a:rPr lang="en-US" altLang="en-US" sz="2000" i="1" dirty="0"/>
              <a:t>P</a:t>
            </a:r>
            <a:r>
              <a:rPr lang="en-US" altLang="en-US" sz="2000" dirty="0"/>
              <a:t> </a:t>
            </a:r>
            <a:r>
              <a:rPr lang="en-US" altLang="en-US" sz="2000" dirty="0">
                <a:cs typeface="Arial" charset="0"/>
              </a:rPr>
              <a:t>↓ ; </a:t>
            </a:r>
            <a:r>
              <a:rPr lang="en-US" altLang="en-US" sz="2000" dirty="0"/>
              <a:t>fluids contract as </a:t>
            </a:r>
            <a:r>
              <a:rPr lang="en-US" altLang="en-US" sz="2000" i="1" dirty="0"/>
              <a:t>T</a:t>
            </a:r>
            <a:r>
              <a:rPr lang="en-US" altLang="en-US" sz="2000" dirty="0"/>
              <a:t> </a:t>
            </a:r>
            <a:r>
              <a:rPr lang="en-US" altLang="en-US" sz="2000" dirty="0">
                <a:cs typeface="Arial" charset="0"/>
              </a:rPr>
              <a:t>↓</a:t>
            </a:r>
            <a:r>
              <a:rPr lang="en-US" altLang="en-US" sz="2000" dirty="0"/>
              <a:t> or </a:t>
            </a:r>
            <a:r>
              <a:rPr lang="en-US" altLang="en-US" sz="2000" i="1" dirty="0"/>
              <a:t>P</a:t>
            </a:r>
            <a:r>
              <a:rPr lang="en-US" altLang="en-US" sz="2000" dirty="0"/>
              <a:t> </a:t>
            </a:r>
            <a:r>
              <a:rPr lang="en-US" altLang="en-US" sz="2000" dirty="0">
                <a:cs typeface="Arial" charset="0"/>
              </a:rPr>
              <a:t>↑</a:t>
            </a:r>
            <a:endParaRPr lang="en-US" altLang="en-US" sz="2000" dirty="0"/>
          </a:p>
          <a:p>
            <a:r>
              <a:rPr lang="en-US" altLang="en-US" sz="2000" dirty="0"/>
              <a:t>Need fluid properties that relate volume changes to changes in </a:t>
            </a:r>
            <a:r>
              <a:rPr lang="en-US" altLang="en-US" sz="2000" i="1" dirty="0"/>
              <a:t>P</a:t>
            </a:r>
            <a:r>
              <a:rPr lang="en-US" altLang="en-US" sz="2000" dirty="0"/>
              <a:t> and </a:t>
            </a:r>
            <a:r>
              <a:rPr lang="en-US" altLang="en-US" sz="2000" i="1" dirty="0"/>
              <a:t>T</a:t>
            </a:r>
            <a:r>
              <a:rPr lang="en-US" altLang="en-US" sz="2000" dirty="0"/>
              <a:t>.</a:t>
            </a:r>
          </a:p>
          <a:p>
            <a:pPr lvl="1"/>
            <a:r>
              <a:rPr lang="en-US" altLang="en-US" sz="1800" dirty="0"/>
              <a:t>Coefficient of compressibility or bulk modulus of elasticity </a:t>
            </a:r>
            <a:br>
              <a:rPr lang="en-US" altLang="en-US" sz="1800" dirty="0"/>
            </a:br>
            <a:endParaRPr lang="en-US" altLang="en-US" sz="1800" dirty="0"/>
          </a:p>
          <a:p>
            <a:pPr lvl="1">
              <a:buFontTx/>
              <a:buNone/>
            </a:pPr>
            <a:endParaRPr lang="en-US" altLang="en-US" sz="1800" dirty="0"/>
          </a:p>
          <a:p>
            <a:pPr lvl="1">
              <a:buFontTx/>
              <a:buNone/>
            </a:pPr>
            <a:r>
              <a:rPr lang="en-US" altLang="en-US" sz="1800" dirty="0"/>
              <a:t>	</a:t>
            </a:r>
          </a:p>
          <a:p>
            <a:pPr lvl="1">
              <a:buFontTx/>
              <a:buNone/>
            </a:pPr>
            <a:r>
              <a:rPr lang="en-US" altLang="en-US" sz="1800" dirty="0"/>
              <a:t>                 </a:t>
            </a:r>
            <a:r>
              <a:rPr lang="en-US" altLang="en-US" sz="1800" dirty="0">
                <a:latin typeface="Symbol" pitchFamily="18" charset="2"/>
              </a:rPr>
              <a:t>a</a:t>
            </a:r>
            <a:r>
              <a:rPr lang="en-US" altLang="en-US" sz="1800" dirty="0"/>
              <a:t> = 1/</a:t>
            </a:r>
            <a:r>
              <a:rPr lang="en-US" altLang="en-US" sz="1600" i="1" dirty="0">
                <a:latin typeface="Monotype Corsiva" pitchFamily="66" charset="0"/>
              </a:rPr>
              <a:t>K</a:t>
            </a:r>
            <a:r>
              <a:rPr lang="en-US" altLang="en-US" sz="1800" dirty="0"/>
              <a:t> = coefficient of isothermal compressibility</a:t>
            </a:r>
          </a:p>
          <a:p>
            <a:pPr lvl="1"/>
            <a:r>
              <a:rPr lang="en-US" altLang="en-US" sz="1800" dirty="0"/>
              <a:t>Coefficient of volume expansion</a:t>
            </a:r>
            <a:br>
              <a:rPr lang="en-US" altLang="en-US" sz="1800" dirty="0"/>
            </a:br>
            <a:endParaRPr lang="en-US" altLang="en-US" sz="1800" dirty="0"/>
          </a:p>
          <a:p>
            <a:pPr lvl="1">
              <a:buFontTx/>
              <a:buNone/>
            </a:pPr>
            <a:endParaRPr lang="en-US" altLang="en-US" sz="1800" dirty="0"/>
          </a:p>
          <a:p>
            <a:r>
              <a:rPr lang="en-US" altLang="en-US" sz="2000" dirty="0"/>
              <a:t>Combined effects of </a:t>
            </a:r>
            <a:r>
              <a:rPr lang="en-US" altLang="en-US" sz="2000" i="1" dirty="0"/>
              <a:t>P</a:t>
            </a:r>
            <a:r>
              <a:rPr lang="en-US" altLang="en-US" sz="2000" dirty="0"/>
              <a:t> and </a:t>
            </a:r>
            <a:r>
              <a:rPr lang="en-US" altLang="en-US" sz="2000" i="1" dirty="0"/>
              <a:t>T</a:t>
            </a:r>
            <a:r>
              <a:rPr lang="en-US" altLang="en-US" sz="2000" dirty="0"/>
              <a:t> can be written as</a:t>
            </a:r>
          </a:p>
          <a:p>
            <a:endParaRPr lang="en-US" altLang="en-US" sz="2000" dirty="0"/>
          </a:p>
        </p:txBody>
      </p:sp>
      <p:graphicFrame>
        <p:nvGraphicFramePr>
          <p:cNvPr id="186372" name="Object 4"/>
          <p:cNvGraphicFramePr>
            <a:graphicFrameLocks noGrp="1" noChangeAspect="1"/>
          </p:cNvGraphicFramePr>
          <p:nvPr>
            <p:ph sz="quarter" idx="2"/>
            <p:extLst>
              <p:ext uri="{D42A27DB-BD31-4B8C-83A1-F6EECF244321}">
                <p14:modId xmlns:p14="http://schemas.microsoft.com/office/powerpoint/2010/main" val="4003270424"/>
              </p:ext>
            </p:extLst>
          </p:nvPr>
        </p:nvGraphicFramePr>
        <p:xfrm>
          <a:off x="2133600" y="2894013"/>
          <a:ext cx="2298700" cy="673100"/>
        </p:xfrm>
        <a:graphic>
          <a:graphicData uri="http://schemas.openxmlformats.org/presentationml/2006/ole">
            <mc:AlternateContent xmlns:mc="http://schemas.openxmlformats.org/markup-compatibility/2006">
              <mc:Choice xmlns:v="urn:schemas-microsoft-com:vml" Requires="v">
                <p:oleObj spid="_x0000_s2230" name="Equation" r:id="rId3" imgW="2298600" imgH="672840" progId="Equation.DSMT4">
                  <p:embed/>
                </p:oleObj>
              </mc:Choice>
              <mc:Fallback>
                <p:oleObj name="Equation" r:id="rId3" imgW="2298600" imgH="672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894013"/>
                        <a:ext cx="2298700"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6374" name="Object 6"/>
          <p:cNvGraphicFramePr>
            <a:graphicFrameLocks noGrp="1" noChangeAspect="1"/>
          </p:cNvGraphicFramePr>
          <p:nvPr>
            <p:ph sz="quarter" idx="3"/>
            <p:extLst>
              <p:ext uri="{D42A27DB-BD31-4B8C-83A1-F6EECF244321}">
                <p14:modId xmlns:p14="http://schemas.microsoft.com/office/powerpoint/2010/main" val="1848082245"/>
              </p:ext>
            </p:extLst>
          </p:nvPr>
        </p:nvGraphicFramePr>
        <p:xfrm>
          <a:off x="2247900" y="4365625"/>
          <a:ext cx="2184400" cy="565150"/>
        </p:xfrm>
        <a:graphic>
          <a:graphicData uri="http://schemas.openxmlformats.org/presentationml/2006/ole">
            <mc:AlternateContent xmlns:mc="http://schemas.openxmlformats.org/markup-compatibility/2006">
              <mc:Choice xmlns:v="urn:schemas-microsoft-com:vml" Requires="v">
                <p:oleObj spid="_x0000_s2231" name="Equation" r:id="rId5" imgW="2450880" imgH="634680" progId="Equation.DSMT4">
                  <p:embed/>
                </p:oleObj>
              </mc:Choice>
              <mc:Fallback>
                <p:oleObj name="Equation" r:id="rId5" imgW="2450880" imgH="634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900" y="4365625"/>
                        <a:ext cx="2184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6376" name="Object 8"/>
          <p:cNvGraphicFramePr>
            <a:graphicFrameLocks noChangeAspect="1"/>
          </p:cNvGraphicFramePr>
          <p:nvPr>
            <p:extLst>
              <p:ext uri="{D42A27DB-BD31-4B8C-83A1-F6EECF244321}">
                <p14:modId xmlns:p14="http://schemas.microsoft.com/office/powerpoint/2010/main" val="4181256129"/>
              </p:ext>
            </p:extLst>
          </p:nvPr>
        </p:nvGraphicFramePr>
        <p:xfrm>
          <a:off x="2211655" y="5356225"/>
          <a:ext cx="2263775" cy="565150"/>
        </p:xfrm>
        <a:graphic>
          <a:graphicData uri="http://schemas.openxmlformats.org/presentationml/2006/ole">
            <mc:AlternateContent xmlns:mc="http://schemas.openxmlformats.org/markup-compatibility/2006">
              <mc:Choice xmlns:v="urn:schemas-microsoft-com:vml" Requires="v">
                <p:oleObj spid="_x0000_s2232" name="Equation" r:id="rId7" imgW="2539800" imgH="634680" progId="Equation.DSMT4">
                  <p:embed/>
                </p:oleObj>
              </mc:Choice>
              <mc:Fallback>
                <p:oleObj name="Equation" r:id="rId7" imgW="2539800" imgH="6346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1655" y="5356225"/>
                        <a:ext cx="2263775"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6377" name="Text Box 9"/>
          <p:cNvSpPr txBox="1">
            <a:spLocks noChangeArrowheads="1"/>
          </p:cNvSpPr>
          <p:nvPr/>
        </p:nvSpPr>
        <p:spPr bwMode="auto">
          <a:xfrm>
            <a:off x="5410200" y="3051549"/>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en-US" sz="1400" i="1" dirty="0" err="1">
                <a:latin typeface="Monotype Corsiva" panose="03010101010201010101" pitchFamily="66" charset="0"/>
              </a:rPr>
              <a:t>K</a:t>
            </a:r>
            <a:r>
              <a:rPr lang="it-IT" altLang="en-US" i="1" baseline="-25000" dirty="0" err="1"/>
              <a:t>ideal</a:t>
            </a:r>
            <a:r>
              <a:rPr lang="it-IT" altLang="en-US" i="1" dirty="0"/>
              <a:t> </a:t>
            </a:r>
            <a:r>
              <a:rPr lang="it-IT" altLang="en-US" i="1" baseline="-25000" dirty="0"/>
              <a:t>gas</a:t>
            </a:r>
            <a:r>
              <a:rPr lang="it-IT" altLang="en-US" i="1" dirty="0"/>
              <a:t> = P</a:t>
            </a:r>
          </a:p>
        </p:txBody>
      </p:sp>
    </p:spTree>
    <p:extLst>
      <p:ext uri="{BB962C8B-B14F-4D97-AF65-F5344CB8AC3E}">
        <p14:creationId xmlns:p14="http://schemas.microsoft.com/office/powerpoint/2010/main" val="1231616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850900" y="152400"/>
            <a:ext cx="7835900" cy="792163"/>
          </a:xfrm>
        </p:spPr>
        <p:txBody>
          <a:bodyPr>
            <a:normAutofit fontScale="90000"/>
          </a:bodyPr>
          <a:lstStyle/>
          <a:p>
            <a:r>
              <a:rPr lang="en-US" altLang="en-US" sz="3200"/>
              <a:t>Introduction</a:t>
            </a:r>
            <a:br>
              <a:rPr lang="en-US" altLang="en-US" sz="3200"/>
            </a:br>
            <a:r>
              <a:rPr lang="en-US" altLang="en-US" sz="2800" i="1"/>
              <a:t>Fluid Mechanics</a:t>
            </a:r>
          </a:p>
        </p:txBody>
      </p:sp>
      <p:pic>
        <p:nvPicPr>
          <p:cNvPr id="928771" name="Picture 3" descr="archime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14600"/>
            <a:ext cx="10890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2" name="Picture 4" descr="da vin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514600"/>
            <a:ext cx="9477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3" name="Picture 5" descr="New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14600"/>
            <a:ext cx="11445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4" name="Picture 6" descr="leibni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514600"/>
            <a:ext cx="13287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5" name="Picture 7" descr="eul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4763" y="2514600"/>
            <a:ext cx="9906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6" name="Picture 8" descr="bernoull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4495800"/>
            <a:ext cx="11890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7" name="Picture 9" descr="Navi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495800"/>
            <a:ext cx="118903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8" name="Picture 10" descr="Stok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4495800"/>
            <a:ext cx="12319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79" name="Picture 11" descr="reynol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4495800"/>
            <a:ext cx="1193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8780" name="Picture 12" descr="Prandt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4495800"/>
            <a:ext cx="1104900" cy="1447800"/>
          </a:xfrm>
          <a:prstGeom prst="rect">
            <a:avLst/>
          </a:prstGeom>
          <a:noFill/>
          <a:extLst>
            <a:ext uri="{909E8E84-426E-40DD-AFC4-6F175D3DCCD1}">
              <a14:hiddenFill xmlns:a14="http://schemas.microsoft.com/office/drawing/2010/main">
                <a:solidFill>
                  <a:srgbClr val="FFFFFF"/>
                </a:solidFill>
              </a14:hiddenFill>
            </a:ext>
          </a:extLst>
        </p:spPr>
      </p:pic>
      <p:sp>
        <p:nvSpPr>
          <p:cNvPr id="928781" name="Text Box 13"/>
          <p:cNvSpPr txBox="1">
            <a:spLocks noChangeArrowheads="1"/>
          </p:cNvSpPr>
          <p:nvPr/>
        </p:nvSpPr>
        <p:spPr bwMode="auto">
          <a:xfrm>
            <a:off x="1219200" y="1250950"/>
            <a:ext cx="746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i="1">
                <a:latin typeface="Tahoma" pitchFamily="1" charset="0"/>
              </a:rPr>
              <a:t>Faces of Fluid Mechanics</a:t>
            </a:r>
            <a:r>
              <a:rPr lang="en-US" altLang="en-US">
                <a:latin typeface="Tahoma" pitchFamily="1" charset="0"/>
              </a:rPr>
              <a:t> :  some of the greatest minds of history have tried to solve the mysteries of fluid mechanics</a:t>
            </a:r>
          </a:p>
        </p:txBody>
      </p:sp>
      <p:sp>
        <p:nvSpPr>
          <p:cNvPr id="928782" name="Text Box 14"/>
          <p:cNvSpPr txBox="1">
            <a:spLocks noChangeArrowheads="1"/>
          </p:cNvSpPr>
          <p:nvPr/>
        </p:nvSpPr>
        <p:spPr bwMode="auto">
          <a:xfrm>
            <a:off x="593725" y="3843338"/>
            <a:ext cx="1311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a:latin typeface="Tahoma" pitchFamily="1" charset="0"/>
            </a:endParaRPr>
          </a:p>
        </p:txBody>
      </p:sp>
      <p:sp>
        <p:nvSpPr>
          <p:cNvPr id="928783" name="Text Box 15"/>
          <p:cNvSpPr txBox="1">
            <a:spLocks noChangeArrowheads="1"/>
          </p:cNvSpPr>
          <p:nvPr/>
        </p:nvSpPr>
        <p:spPr bwMode="auto">
          <a:xfrm>
            <a:off x="1143000" y="3962400"/>
            <a:ext cx="1692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a:latin typeface="Tahoma" pitchFamily="1" charset="0"/>
              </a:rPr>
              <a:t>Archimedes</a:t>
            </a:r>
          </a:p>
        </p:txBody>
      </p:sp>
      <p:sp>
        <p:nvSpPr>
          <p:cNvPr id="928784" name="Text Box 16"/>
          <p:cNvSpPr txBox="1">
            <a:spLocks noChangeArrowheads="1"/>
          </p:cNvSpPr>
          <p:nvPr/>
        </p:nvSpPr>
        <p:spPr bwMode="auto">
          <a:xfrm>
            <a:off x="2895600" y="3962400"/>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a:latin typeface="Tahoma" pitchFamily="1" charset="0"/>
              </a:rPr>
              <a:t>Da Vinci</a:t>
            </a:r>
          </a:p>
        </p:txBody>
      </p:sp>
      <p:sp>
        <p:nvSpPr>
          <p:cNvPr id="928785" name="Text Box 17"/>
          <p:cNvSpPr txBox="1">
            <a:spLocks noChangeArrowheads="1"/>
          </p:cNvSpPr>
          <p:nvPr/>
        </p:nvSpPr>
        <p:spPr bwMode="auto">
          <a:xfrm>
            <a:off x="4343400" y="3962400"/>
            <a:ext cx="1082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a:latin typeface="Tahoma" pitchFamily="1" charset="0"/>
              </a:rPr>
              <a:t>Newton</a:t>
            </a:r>
          </a:p>
        </p:txBody>
      </p:sp>
      <p:sp>
        <p:nvSpPr>
          <p:cNvPr id="928786" name="Text Box 18"/>
          <p:cNvSpPr txBox="1">
            <a:spLocks noChangeArrowheads="1"/>
          </p:cNvSpPr>
          <p:nvPr/>
        </p:nvSpPr>
        <p:spPr bwMode="auto">
          <a:xfrm>
            <a:off x="6096000" y="396240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a:latin typeface="Tahoma" pitchFamily="1" charset="0"/>
              </a:rPr>
              <a:t>Leibniz</a:t>
            </a:r>
          </a:p>
        </p:txBody>
      </p:sp>
      <p:sp>
        <p:nvSpPr>
          <p:cNvPr id="928787" name="Text Box 19"/>
          <p:cNvSpPr txBox="1">
            <a:spLocks noChangeArrowheads="1"/>
          </p:cNvSpPr>
          <p:nvPr/>
        </p:nvSpPr>
        <p:spPr bwMode="auto">
          <a:xfrm>
            <a:off x="7696200" y="3962400"/>
            <a:ext cx="77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000">
                <a:latin typeface="Tahoma" pitchFamily="1" charset="0"/>
              </a:rPr>
              <a:t>Euler</a:t>
            </a:r>
          </a:p>
        </p:txBody>
      </p:sp>
      <p:sp>
        <p:nvSpPr>
          <p:cNvPr id="928788" name="Text Box 20"/>
          <p:cNvSpPr txBox="1">
            <a:spLocks noChangeArrowheads="1"/>
          </p:cNvSpPr>
          <p:nvPr/>
        </p:nvSpPr>
        <p:spPr bwMode="auto">
          <a:xfrm>
            <a:off x="1295400" y="59436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a:latin typeface="Tahoma" pitchFamily="1" charset="0"/>
              </a:rPr>
              <a:t>Bernoulli</a:t>
            </a:r>
          </a:p>
        </p:txBody>
      </p:sp>
      <p:sp>
        <p:nvSpPr>
          <p:cNvPr id="928789" name="Text Box 21"/>
          <p:cNvSpPr txBox="1">
            <a:spLocks noChangeArrowheads="1"/>
          </p:cNvSpPr>
          <p:nvPr/>
        </p:nvSpPr>
        <p:spPr bwMode="auto">
          <a:xfrm>
            <a:off x="2971800" y="5943600"/>
            <a:ext cx="896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latin typeface="Tahoma" pitchFamily="1" charset="0"/>
              </a:rPr>
              <a:t>Navier</a:t>
            </a:r>
          </a:p>
        </p:txBody>
      </p:sp>
      <p:sp>
        <p:nvSpPr>
          <p:cNvPr id="928790" name="Text Box 22"/>
          <p:cNvSpPr txBox="1">
            <a:spLocks noChangeArrowheads="1"/>
          </p:cNvSpPr>
          <p:nvPr/>
        </p:nvSpPr>
        <p:spPr bwMode="auto">
          <a:xfrm>
            <a:off x="4572000" y="5943600"/>
            <a:ext cx="922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latin typeface="Tahoma" pitchFamily="1" charset="0"/>
              </a:rPr>
              <a:t>Stokes</a:t>
            </a:r>
          </a:p>
        </p:txBody>
      </p:sp>
      <p:sp>
        <p:nvSpPr>
          <p:cNvPr id="928791" name="Text Box 23"/>
          <p:cNvSpPr txBox="1">
            <a:spLocks noChangeArrowheads="1"/>
          </p:cNvSpPr>
          <p:nvPr/>
        </p:nvSpPr>
        <p:spPr bwMode="auto">
          <a:xfrm>
            <a:off x="6019800" y="5943600"/>
            <a:ext cx="119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latin typeface="Tahoma" pitchFamily="1" charset="0"/>
              </a:rPr>
              <a:t>Reynolds</a:t>
            </a:r>
          </a:p>
        </p:txBody>
      </p:sp>
      <p:sp>
        <p:nvSpPr>
          <p:cNvPr id="928792" name="Text Box 24"/>
          <p:cNvSpPr txBox="1">
            <a:spLocks noChangeArrowheads="1"/>
          </p:cNvSpPr>
          <p:nvPr/>
        </p:nvSpPr>
        <p:spPr bwMode="auto">
          <a:xfrm>
            <a:off x="7620000" y="5943600"/>
            <a:ext cx="974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a:latin typeface="Tahoma" pitchFamily="1" charset="0"/>
              </a:rPr>
              <a:t>Prandtl</a:t>
            </a:r>
          </a:p>
        </p:txBody>
      </p:sp>
    </p:spTree>
    <p:extLst>
      <p:ext uri="{BB962C8B-B14F-4D97-AF65-F5344CB8AC3E}">
        <p14:creationId xmlns:p14="http://schemas.microsoft.com/office/powerpoint/2010/main" val="1107850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ltLang="en-US"/>
              <a:t>Viscosity</a:t>
            </a:r>
          </a:p>
        </p:txBody>
      </p:sp>
      <p:sp>
        <p:nvSpPr>
          <p:cNvPr id="189445" name="Rectangle 5"/>
          <p:cNvSpPr>
            <a:spLocks noGrp="1" noChangeArrowheads="1"/>
          </p:cNvSpPr>
          <p:nvPr>
            <p:ph type="body" sz="half" idx="2"/>
          </p:nvPr>
        </p:nvSpPr>
        <p:spPr/>
        <p:txBody>
          <a:bodyPr/>
          <a:lstStyle/>
          <a:p>
            <a:pPr>
              <a:lnSpc>
                <a:spcPct val="90000"/>
              </a:lnSpc>
            </a:pPr>
            <a:r>
              <a:rPr lang="en-US" altLang="en-US" sz="2800" b="1"/>
              <a:t>Viscosity</a:t>
            </a:r>
            <a:r>
              <a:rPr lang="en-US" altLang="en-US" sz="2800"/>
              <a:t> is a property that represents the internal resistance of a fluid to motion. </a:t>
            </a:r>
          </a:p>
          <a:p>
            <a:pPr>
              <a:lnSpc>
                <a:spcPct val="90000"/>
              </a:lnSpc>
            </a:pPr>
            <a:r>
              <a:rPr lang="en-US" altLang="en-US" sz="2800"/>
              <a:t>The force a flowing fluid exerts on a body in the flow direction is called the </a:t>
            </a:r>
            <a:r>
              <a:rPr lang="en-US" altLang="en-US" sz="2800" b="1"/>
              <a:t>drag force</a:t>
            </a:r>
            <a:r>
              <a:rPr lang="en-US" altLang="en-US" sz="2800"/>
              <a:t>, and the magnitude of this force depends, in part, on viscosity. </a:t>
            </a:r>
          </a:p>
        </p:txBody>
      </p:sp>
      <p:pic>
        <p:nvPicPr>
          <p:cNvPr id="189446" name="Picture 6" descr="cen72367_020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709738"/>
            <a:ext cx="4191000" cy="3929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5529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ltLang="en-US"/>
              <a:t>Viscosity</a:t>
            </a:r>
          </a:p>
        </p:txBody>
      </p:sp>
      <p:sp>
        <p:nvSpPr>
          <p:cNvPr id="191493" name="Rectangle 5"/>
          <p:cNvSpPr>
            <a:spLocks noGrp="1" noChangeArrowheads="1"/>
          </p:cNvSpPr>
          <p:nvPr>
            <p:ph type="body" sz="half" idx="2"/>
          </p:nvPr>
        </p:nvSpPr>
        <p:spPr>
          <a:xfrm>
            <a:off x="4648200" y="1295400"/>
            <a:ext cx="4267200" cy="4830763"/>
          </a:xfrm>
        </p:spPr>
        <p:txBody>
          <a:bodyPr>
            <a:normAutofit fontScale="92500" lnSpcReduction="20000"/>
          </a:bodyPr>
          <a:lstStyle/>
          <a:p>
            <a:pPr>
              <a:lnSpc>
                <a:spcPct val="90000"/>
              </a:lnSpc>
            </a:pPr>
            <a:r>
              <a:rPr lang="en-US" altLang="en-US" sz="2000" dirty="0"/>
              <a:t>To obtain a relation for viscosity, consider a fluid layer between two very large parallel plates separated by a distance </a:t>
            </a:r>
            <a:r>
              <a:rPr lang="en-US" altLang="en-US" sz="2000" dirty="0">
                <a:cs typeface="Arial" charset="0"/>
              </a:rPr>
              <a:t>ℓ</a:t>
            </a:r>
          </a:p>
          <a:p>
            <a:pPr>
              <a:lnSpc>
                <a:spcPct val="90000"/>
              </a:lnSpc>
            </a:pPr>
            <a:r>
              <a:rPr lang="en-US" altLang="en-US" sz="2000" dirty="0"/>
              <a:t>Definition of shear stress is </a:t>
            </a:r>
            <a:r>
              <a:rPr lang="en-US" altLang="en-US" sz="2000" i="1" dirty="0">
                <a:latin typeface="Symbol" pitchFamily="18" charset="2"/>
              </a:rPr>
              <a:t>t</a:t>
            </a:r>
            <a:r>
              <a:rPr lang="en-US" altLang="en-US" sz="2000" i="1" dirty="0"/>
              <a:t> = F/A</a:t>
            </a:r>
            <a:r>
              <a:rPr lang="en-US" altLang="en-US" sz="2000" dirty="0"/>
              <a:t>.</a:t>
            </a:r>
          </a:p>
          <a:p>
            <a:pPr>
              <a:lnSpc>
                <a:spcPct val="90000"/>
              </a:lnSpc>
            </a:pPr>
            <a:r>
              <a:rPr lang="en-US" altLang="en-US" sz="2000" dirty="0"/>
              <a:t>Using the no-slip condition, </a:t>
            </a:r>
            <a:br>
              <a:rPr lang="en-US" altLang="en-US" sz="2000" dirty="0"/>
            </a:br>
            <a:r>
              <a:rPr lang="en-US" altLang="en-US" sz="2000" i="1" dirty="0"/>
              <a:t>u(0) = 0</a:t>
            </a:r>
            <a:r>
              <a:rPr lang="en-US" altLang="en-US" sz="2000" dirty="0"/>
              <a:t> and </a:t>
            </a:r>
            <a:r>
              <a:rPr lang="en-US" altLang="en-US" sz="2000" i="1" dirty="0"/>
              <a:t>u(</a:t>
            </a:r>
            <a:r>
              <a:rPr lang="en-US" altLang="en-US" sz="2000" i="1" dirty="0">
                <a:cs typeface="Arial" charset="0"/>
              </a:rPr>
              <a:t>ℓ</a:t>
            </a:r>
            <a:r>
              <a:rPr lang="en-US" altLang="en-US" sz="2000" i="1" dirty="0"/>
              <a:t>) = V</a:t>
            </a:r>
            <a:r>
              <a:rPr lang="en-US" altLang="en-US" sz="2000" dirty="0"/>
              <a:t>, the velocity profile and gradient are </a:t>
            </a:r>
            <a:r>
              <a:rPr lang="en-US" altLang="en-US" sz="2000" i="1" dirty="0"/>
              <a:t>u(y)= </a:t>
            </a:r>
            <a:r>
              <a:rPr lang="en-US" altLang="en-US" sz="2000" i="1" dirty="0" err="1"/>
              <a:t>Vy</a:t>
            </a:r>
            <a:r>
              <a:rPr lang="en-US" altLang="en-US" sz="2000" i="1" dirty="0"/>
              <a:t>/</a:t>
            </a:r>
            <a:r>
              <a:rPr lang="en-US" altLang="en-US" sz="2000" i="1" dirty="0">
                <a:cs typeface="Arial" charset="0"/>
              </a:rPr>
              <a:t>ℓ</a:t>
            </a:r>
            <a:r>
              <a:rPr lang="en-US" altLang="en-US" sz="2000" dirty="0"/>
              <a:t> and </a:t>
            </a:r>
            <a:r>
              <a:rPr lang="en-US" altLang="en-US" sz="2000" i="1" dirty="0"/>
              <a:t>du/</a:t>
            </a:r>
            <a:r>
              <a:rPr lang="en-US" altLang="en-US" sz="2000" i="1" dirty="0" err="1"/>
              <a:t>dy</a:t>
            </a:r>
            <a:r>
              <a:rPr lang="en-US" altLang="en-US" sz="2000" i="1" dirty="0"/>
              <a:t>=V/</a:t>
            </a:r>
            <a:r>
              <a:rPr lang="en-US" altLang="en-US" sz="2000" i="1" dirty="0">
                <a:cs typeface="Arial" charset="0"/>
              </a:rPr>
              <a:t>ℓ</a:t>
            </a:r>
            <a:endParaRPr lang="en-US" altLang="en-US" sz="2000" i="1" dirty="0"/>
          </a:p>
          <a:p>
            <a:pPr>
              <a:lnSpc>
                <a:spcPct val="90000"/>
              </a:lnSpc>
            </a:pPr>
            <a:r>
              <a:rPr lang="en-US" altLang="en-US" sz="2000" dirty="0"/>
              <a:t>Shear stress for Newtonian fluid:  </a:t>
            </a:r>
            <a:r>
              <a:rPr lang="en-US" altLang="en-US" sz="2000" dirty="0" smtClean="0"/>
              <a:t>       </a:t>
            </a:r>
          </a:p>
          <a:p>
            <a:pPr marL="0" indent="0">
              <a:lnSpc>
                <a:spcPct val="90000"/>
              </a:lnSpc>
              <a:buNone/>
            </a:pPr>
            <a:r>
              <a:rPr lang="en-US" altLang="en-US" sz="2000" dirty="0" smtClean="0">
                <a:latin typeface="Symbol" pitchFamily="18" charset="2"/>
              </a:rPr>
              <a:t>      t </a:t>
            </a:r>
            <a:r>
              <a:rPr lang="en-US" altLang="en-US" sz="2000" dirty="0"/>
              <a:t>= </a:t>
            </a:r>
            <a:r>
              <a:rPr lang="en-US" altLang="en-US" sz="2000" dirty="0">
                <a:latin typeface="Symbol" pitchFamily="18" charset="2"/>
              </a:rPr>
              <a:t>m </a:t>
            </a:r>
            <a:r>
              <a:rPr lang="en-US" altLang="en-US" sz="2000" dirty="0"/>
              <a:t>du/</a:t>
            </a:r>
            <a:r>
              <a:rPr lang="en-US" altLang="en-US" sz="2000" dirty="0" err="1"/>
              <a:t>dy</a:t>
            </a:r>
            <a:endParaRPr lang="en-US" altLang="en-US" sz="2000" dirty="0"/>
          </a:p>
          <a:p>
            <a:pPr>
              <a:lnSpc>
                <a:spcPct val="90000"/>
              </a:lnSpc>
            </a:pPr>
            <a:r>
              <a:rPr lang="en-US" altLang="en-US" sz="2000" i="1" dirty="0">
                <a:latin typeface="Symbol" pitchFamily="18" charset="2"/>
              </a:rPr>
              <a:t>m</a:t>
            </a:r>
            <a:r>
              <a:rPr lang="en-US" altLang="en-US" sz="2000" dirty="0"/>
              <a:t> is the </a:t>
            </a:r>
            <a:r>
              <a:rPr lang="en-US" altLang="en-US" sz="2000" b="1" dirty="0"/>
              <a:t>dynamic viscosity</a:t>
            </a:r>
            <a:r>
              <a:rPr lang="en-US" altLang="en-US" sz="2000" dirty="0"/>
              <a:t> and has </a:t>
            </a:r>
            <a:endParaRPr lang="en-US" altLang="en-US" sz="2000" dirty="0" smtClean="0"/>
          </a:p>
          <a:p>
            <a:pPr marL="0" indent="0">
              <a:lnSpc>
                <a:spcPct val="90000"/>
              </a:lnSpc>
              <a:buNone/>
            </a:pPr>
            <a:r>
              <a:rPr lang="en-US" altLang="en-US" sz="2000" dirty="0" smtClean="0"/>
              <a:t>      units </a:t>
            </a:r>
            <a:r>
              <a:rPr lang="en-US" altLang="en-US" sz="2000" dirty="0"/>
              <a:t>of </a:t>
            </a:r>
            <a:r>
              <a:rPr lang="en-US" altLang="en-US" sz="2000" i="1" dirty="0"/>
              <a:t>kg/</a:t>
            </a:r>
            <a:r>
              <a:rPr lang="en-US" altLang="en-US" sz="2000" i="1" dirty="0" err="1"/>
              <a:t>m</a:t>
            </a:r>
            <a:r>
              <a:rPr lang="en-US" altLang="en-US" sz="2000" i="1" dirty="0" err="1">
                <a:cs typeface="Arial" charset="0"/>
              </a:rPr>
              <a:t>·s</a:t>
            </a:r>
            <a:r>
              <a:rPr lang="en-US" altLang="en-US" sz="2000" dirty="0"/>
              <a:t>, </a:t>
            </a:r>
            <a:r>
              <a:rPr lang="en-US" altLang="en-US" sz="2000" i="1" dirty="0" err="1"/>
              <a:t>Pa</a:t>
            </a:r>
            <a:r>
              <a:rPr lang="en-US" altLang="en-US" sz="2000" i="1" dirty="0" err="1">
                <a:cs typeface="Arial" charset="0"/>
              </a:rPr>
              <a:t>·</a:t>
            </a:r>
            <a:r>
              <a:rPr lang="en-US" altLang="en-US" sz="2000" i="1" dirty="0" err="1"/>
              <a:t>s</a:t>
            </a:r>
            <a:r>
              <a:rPr lang="en-US" altLang="en-US" sz="2000" dirty="0"/>
              <a:t>, or </a:t>
            </a:r>
            <a:r>
              <a:rPr lang="en-US" altLang="en-US" sz="2000" b="1" dirty="0" smtClean="0"/>
              <a:t>poise         </a:t>
            </a:r>
            <a:r>
              <a:rPr lang="en-US" altLang="en-US" sz="2000" b="1" dirty="0" smtClean="0"/>
              <a:t>    </a:t>
            </a:r>
          </a:p>
          <a:p>
            <a:pPr marL="0" indent="0">
              <a:lnSpc>
                <a:spcPct val="90000"/>
              </a:lnSpc>
              <a:buNone/>
            </a:pPr>
            <a:r>
              <a:rPr lang="en-US" altLang="en-US" sz="2000" b="1" dirty="0" smtClean="0"/>
              <a:t>      </a:t>
            </a:r>
            <a:r>
              <a:rPr lang="en-US" altLang="en-US" sz="2000" dirty="0" smtClean="0"/>
              <a:t>(</a:t>
            </a:r>
            <a:r>
              <a:rPr lang="en-US" altLang="en-US" sz="2000" dirty="0" smtClean="0"/>
              <a:t>1 poise = 0.1 Pa S).</a:t>
            </a:r>
          </a:p>
          <a:p>
            <a:pPr>
              <a:lnSpc>
                <a:spcPct val="90000"/>
              </a:lnSpc>
            </a:pPr>
            <a:r>
              <a:rPr lang="it-IT" altLang="en-US" sz="2000" dirty="0" smtClean="0"/>
              <a:t>The </a:t>
            </a:r>
            <a:r>
              <a:rPr lang="it-IT" altLang="en-US" sz="2000" dirty="0" err="1" smtClean="0"/>
              <a:t>viscosity</a:t>
            </a:r>
            <a:r>
              <a:rPr lang="it-IT" altLang="en-US" sz="2000" dirty="0" smtClean="0"/>
              <a:t> of water </a:t>
            </a:r>
            <a:r>
              <a:rPr lang="it-IT" altLang="en-US" sz="2000" dirty="0" err="1" smtClean="0"/>
              <a:t>at</a:t>
            </a:r>
            <a:r>
              <a:rPr lang="it-IT" altLang="en-US" sz="2000" dirty="0" smtClean="0"/>
              <a:t> 20°C </a:t>
            </a:r>
            <a:r>
              <a:rPr lang="it-IT" altLang="en-US" sz="2000" dirty="0" err="1" smtClean="0"/>
              <a:t>is</a:t>
            </a:r>
            <a:r>
              <a:rPr lang="it-IT" altLang="en-US" sz="2000" dirty="0" smtClean="0"/>
              <a:t> 1 </a:t>
            </a:r>
            <a:r>
              <a:rPr lang="it-IT" altLang="en-US" sz="2000" dirty="0" err="1" smtClean="0"/>
              <a:t>cP</a:t>
            </a:r>
            <a:endParaRPr lang="it-IT" altLang="en-US" sz="2000" dirty="0" smtClean="0"/>
          </a:p>
          <a:p>
            <a:pPr marL="0" indent="0">
              <a:lnSpc>
                <a:spcPct val="90000"/>
              </a:lnSpc>
              <a:buNone/>
            </a:pPr>
            <a:r>
              <a:rPr lang="it-IT" altLang="en-US" sz="2000" dirty="0"/>
              <a:t> </a:t>
            </a:r>
            <a:r>
              <a:rPr lang="it-IT" altLang="en-US" sz="2000" dirty="0" smtClean="0"/>
              <a:t>     (</a:t>
            </a:r>
            <a:r>
              <a:rPr lang="it-IT" altLang="en-US" sz="2000" dirty="0" err="1" smtClean="0"/>
              <a:t>cP</a:t>
            </a:r>
            <a:r>
              <a:rPr lang="it-IT" altLang="en-US" sz="2000" dirty="0" smtClean="0"/>
              <a:t> = </a:t>
            </a:r>
            <a:r>
              <a:rPr lang="it-IT" altLang="en-US" sz="2000" dirty="0" err="1" smtClean="0"/>
              <a:t>centiPoise</a:t>
            </a:r>
            <a:r>
              <a:rPr lang="it-IT" altLang="en-US" sz="2000" dirty="0" smtClean="0"/>
              <a:t>)</a:t>
            </a:r>
            <a:endParaRPr lang="it-IT" altLang="en-US" sz="2000" dirty="0" smtClean="0"/>
          </a:p>
          <a:p>
            <a:pPr>
              <a:lnSpc>
                <a:spcPct val="90000"/>
              </a:lnSpc>
            </a:pPr>
            <a:r>
              <a:rPr lang="it-IT" altLang="en-US" sz="2000" dirty="0" smtClean="0"/>
              <a:t>The </a:t>
            </a:r>
            <a:r>
              <a:rPr lang="it-IT" altLang="en-US" sz="2000" b="1" dirty="0" err="1" smtClean="0"/>
              <a:t>kinematic</a:t>
            </a:r>
            <a:r>
              <a:rPr lang="it-IT" altLang="en-US" sz="2000" b="1" dirty="0" smtClean="0"/>
              <a:t> </a:t>
            </a:r>
            <a:r>
              <a:rPr lang="it-IT" altLang="en-US" sz="2000" b="1" dirty="0" err="1" smtClean="0"/>
              <a:t>viscosity</a:t>
            </a:r>
            <a:r>
              <a:rPr lang="it-IT" altLang="en-US" sz="2000" b="1" dirty="0" smtClean="0"/>
              <a:t> </a:t>
            </a:r>
            <a:r>
              <a:rPr lang="it-IT" altLang="en-US" sz="2000" dirty="0" smtClean="0"/>
              <a:t>of water </a:t>
            </a:r>
            <a:r>
              <a:rPr lang="it-IT" altLang="en-US" sz="2000" dirty="0" err="1" smtClean="0"/>
              <a:t>at</a:t>
            </a:r>
            <a:r>
              <a:rPr lang="it-IT" altLang="en-US" sz="2000" dirty="0" smtClean="0"/>
              <a:t> </a:t>
            </a:r>
          </a:p>
          <a:p>
            <a:pPr marL="0" indent="0">
              <a:lnSpc>
                <a:spcPct val="90000"/>
              </a:lnSpc>
              <a:buNone/>
            </a:pPr>
            <a:r>
              <a:rPr lang="it-IT" altLang="en-US" sz="2000" dirty="0"/>
              <a:t> </a:t>
            </a:r>
            <a:r>
              <a:rPr lang="it-IT" altLang="en-US" sz="2000" dirty="0" smtClean="0"/>
              <a:t>     20°C </a:t>
            </a:r>
            <a:r>
              <a:rPr lang="it-IT" altLang="en-US" sz="2000" dirty="0" err="1" smtClean="0"/>
              <a:t>is</a:t>
            </a:r>
            <a:r>
              <a:rPr lang="it-IT" altLang="en-US" sz="2000" dirty="0" smtClean="0"/>
              <a:t> 1 </a:t>
            </a:r>
            <a:r>
              <a:rPr lang="it-IT" altLang="en-US" sz="2000" dirty="0" err="1" smtClean="0"/>
              <a:t>cSt</a:t>
            </a:r>
            <a:r>
              <a:rPr lang="it-IT" altLang="en-US" sz="2000" dirty="0" smtClean="0"/>
              <a:t> (</a:t>
            </a:r>
            <a:r>
              <a:rPr lang="it-IT" altLang="en-US" sz="2000" dirty="0" err="1" smtClean="0"/>
              <a:t>cSt</a:t>
            </a:r>
            <a:r>
              <a:rPr lang="it-IT" altLang="en-US" sz="2000" dirty="0" smtClean="0"/>
              <a:t> = </a:t>
            </a:r>
            <a:r>
              <a:rPr lang="it-IT" altLang="en-US" sz="2000" dirty="0" err="1" smtClean="0"/>
              <a:t>centiStoke</a:t>
            </a:r>
            <a:r>
              <a:rPr lang="it-IT" altLang="en-US" sz="2000" dirty="0" smtClean="0"/>
              <a:t>) </a:t>
            </a:r>
          </a:p>
          <a:p>
            <a:pPr marL="0" indent="0">
              <a:lnSpc>
                <a:spcPct val="90000"/>
              </a:lnSpc>
              <a:buNone/>
            </a:pPr>
            <a:r>
              <a:rPr lang="it-IT" altLang="en-US" sz="2000" dirty="0" smtClean="0"/>
              <a:t>      (1 St = 1 </a:t>
            </a:r>
            <a:r>
              <a:rPr lang="it-IT" altLang="en-US" sz="2000" i="1" dirty="0" smtClean="0"/>
              <a:t>cm</a:t>
            </a:r>
            <a:r>
              <a:rPr lang="it-IT" altLang="en-US" sz="2000" i="1" baseline="30000" dirty="0" smtClean="0"/>
              <a:t>2</a:t>
            </a:r>
            <a:r>
              <a:rPr lang="it-IT" altLang="en-US" sz="2000" i="1" dirty="0" smtClean="0"/>
              <a:t>/s</a:t>
            </a:r>
            <a:r>
              <a:rPr lang="it-IT" altLang="en-US" sz="2000" dirty="0" smtClean="0"/>
              <a:t>)</a:t>
            </a:r>
            <a:endParaRPr lang="en-US" altLang="en-US" sz="2000" dirty="0"/>
          </a:p>
        </p:txBody>
      </p:sp>
      <p:pic>
        <p:nvPicPr>
          <p:cNvPr id="191494" name="Picture 6" descr="cen72367_020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2286000"/>
            <a:ext cx="4267200" cy="312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7681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ltLang="en-US"/>
              <a:t>Viscometry</a:t>
            </a:r>
          </a:p>
        </p:txBody>
      </p:sp>
      <p:sp>
        <p:nvSpPr>
          <p:cNvPr id="193541" name="Rectangle 5"/>
          <p:cNvSpPr>
            <a:spLocks noGrp="1" noChangeArrowheads="1"/>
          </p:cNvSpPr>
          <p:nvPr>
            <p:ph type="body" sz="half" idx="3"/>
          </p:nvPr>
        </p:nvSpPr>
        <p:spPr>
          <a:xfrm>
            <a:off x="4191000" y="1295400"/>
            <a:ext cx="4876800" cy="4830763"/>
          </a:xfrm>
        </p:spPr>
        <p:txBody>
          <a:bodyPr/>
          <a:lstStyle/>
          <a:p>
            <a:pPr>
              <a:lnSpc>
                <a:spcPct val="80000"/>
              </a:lnSpc>
            </a:pPr>
            <a:r>
              <a:rPr lang="en-US" altLang="en-US" sz="2000"/>
              <a:t>How is viscosity measured?  A rotating viscometer.</a:t>
            </a:r>
          </a:p>
          <a:p>
            <a:pPr lvl="1">
              <a:lnSpc>
                <a:spcPct val="80000"/>
              </a:lnSpc>
            </a:pPr>
            <a:r>
              <a:rPr lang="en-US" altLang="en-US" sz="1800"/>
              <a:t>Two concentric cylinders with a fluid in the small gap </a:t>
            </a:r>
            <a:r>
              <a:rPr lang="en-US" altLang="en-US" sz="1800" i="1">
                <a:cs typeface="Arial" charset="0"/>
              </a:rPr>
              <a:t>ℓ</a:t>
            </a:r>
            <a:r>
              <a:rPr lang="en-US" altLang="en-US" sz="1800"/>
              <a:t>.</a:t>
            </a:r>
          </a:p>
          <a:p>
            <a:pPr lvl="1">
              <a:lnSpc>
                <a:spcPct val="80000"/>
              </a:lnSpc>
            </a:pPr>
            <a:r>
              <a:rPr lang="en-US" altLang="en-US" sz="1800"/>
              <a:t>Inner cylinder is rotating, outer one is fixed.</a:t>
            </a:r>
          </a:p>
          <a:p>
            <a:pPr>
              <a:lnSpc>
                <a:spcPct val="80000"/>
              </a:lnSpc>
            </a:pPr>
            <a:r>
              <a:rPr lang="en-US" altLang="en-US" sz="2000"/>
              <a:t>Use definition of shear force:</a:t>
            </a:r>
            <a:br>
              <a:rPr lang="en-US" altLang="en-US" sz="2000"/>
            </a:br>
            <a:r>
              <a:rPr lang="en-US" altLang="en-US" sz="2000"/>
              <a:t/>
            </a:r>
            <a:br>
              <a:rPr lang="en-US" altLang="en-US" sz="2000"/>
            </a:br>
            <a:endParaRPr lang="en-US" altLang="en-US" sz="2000"/>
          </a:p>
          <a:p>
            <a:pPr>
              <a:lnSpc>
                <a:spcPct val="80000"/>
              </a:lnSpc>
            </a:pPr>
            <a:endParaRPr lang="en-US" altLang="en-US" sz="2000"/>
          </a:p>
          <a:p>
            <a:pPr>
              <a:lnSpc>
                <a:spcPct val="80000"/>
              </a:lnSpc>
            </a:pPr>
            <a:r>
              <a:rPr lang="en-US" altLang="en-US" sz="2000"/>
              <a:t>If </a:t>
            </a:r>
            <a:r>
              <a:rPr lang="en-US" altLang="en-US" sz="2000" i="1">
                <a:cs typeface="Arial" charset="0"/>
              </a:rPr>
              <a:t>ℓ/</a:t>
            </a:r>
            <a:r>
              <a:rPr lang="en-US" altLang="en-US" sz="2000" i="1"/>
              <a:t>R</a:t>
            </a:r>
            <a:r>
              <a:rPr lang="en-US" altLang="en-US" sz="2000"/>
              <a:t> &lt;&lt; 1, then cylinders can be modeled as flat plates.</a:t>
            </a:r>
          </a:p>
          <a:p>
            <a:pPr>
              <a:lnSpc>
                <a:spcPct val="80000"/>
              </a:lnSpc>
            </a:pPr>
            <a:r>
              <a:rPr lang="en-US" altLang="en-US" sz="2000"/>
              <a:t>Torque </a:t>
            </a:r>
            <a:r>
              <a:rPr lang="en-US" altLang="en-US" sz="2000" i="1"/>
              <a:t>T = FR</a:t>
            </a:r>
            <a:r>
              <a:rPr lang="en-US" altLang="en-US" sz="2000"/>
              <a:t>, and tangential velocity </a:t>
            </a:r>
            <a:r>
              <a:rPr lang="en-US" altLang="en-US" sz="2000" i="1"/>
              <a:t>V=</a:t>
            </a:r>
            <a:r>
              <a:rPr lang="en-US" altLang="en-US" sz="2000" i="1">
                <a:latin typeface="Symbol" pitchFamily="18" charset="2"/>
              </a:rPr>
              <a:t>w</a:t>
            </a:r>
            <a:r>
              <a:rPr lang="en-US" altLang="en-US" sz="2000" i="1"/>
              <a:t>R</a:t>
            </a:r>
          </a:p>
          <a:p>
            <a:pPr>
              <a:lnSpc>
                <a:spcPct val="80000"/>
              </a:lnSpc>
            </a:pPr>
            <a:r>
              <a:rPr lang="en-US" altLang="en-US" sz="2000"/>
              <a:t>Wetted surface area </a:t>
            </a:r>
            <a:r>
              <a:rPr lang="en-US" altLang="en-US" sz="2000" i="1"/>
              <a:t>A=2</a:t>
            </a:r>
            <a:r>
              <a:rPr lang="en-US" altLang="en-US" sz="2000" i="1">
                <a:latin typeface="Symbol" pitchFamily="18" charset="2"/>
              </a:rPr>
              <a:t>p</a:t>
            </a:r>
            <a:r>
              <a:rPr lang="en-US" altLang="en-US" sz="2000" i="1"/>
              <a:t>RL</a:t>
            </a:r>
            <a:r>
              <a:rPr lang="en-US" altLang="en-US" sz="2000"/>
              <a:t>.</a:t>
            </a:r>
          </a:p>
          <a:p>
            <a:pPr>
              <a:lnSpc>
                <a:spcPct val="80000"/>
              </a:lnSpc>
            </a:pPr>
            <a:r>
              <a:rPr lang="en-US" altLang="en-US" sz="2000"/>
              <a:t>Measure </a:t>
            </a:r>
            <a:r>
              <a:rPr lang="en-US" altLang="en-US" sz="2000" i="1"/>
              <a:t>T</a:t>
            </a:r>
            <a:r>
              <a:rPr lang="en-US" altLang="en-US" sz="2000"/>
              <a:t> and </a:t>
            </a:r>
            <a:r>
              <a:rPr lang="en-US" altLang="en-US" sz="2000" i="1">
                <a:latin typeface="Symbol" pitchFamily="18" charset="2"/>
              </a:rPr>
              <a:t>w</a:t>
            </a:r>
            <a:r>
              <a:rPr lang="en-US" altLang="en-US" sz="2000"/>
              <a:t> to compute </a:t>
            </a:r>
            <a:r>
              <a:rPr lang="en-US" altLang="en-US" sz="2000" i="1">
                <a:latin typeface="Symbol" pitchFamily="18" charset="2"/>
              </a:rPr>
              <a:t>m</a:t>
            </a:r>
          </a:p>
        </p:txBody>
      </p:sp>
      <p:graphicFrame>
        <p:nvGraphicFramePr>
          <p:cNvPr id="193543" name="Object 7"/>
          <p:cNvGraphicFramePr>
            <a:graphicFrameLocks noGrp="1" noChangeAspect="1"/>
          </p:cNvGraphicFramePr>
          <p:nvPr>
            <p:ph sz="quarter" idx="2"/>
            <p:extLst>
              <p:ext uri="{D42A27DB-BD31-4B8C-83A1-F6EECF244321}">
                <p14:modId xmlns:p14="http://schemas.microsoft.com/office/powerpoint/2010/main" val="2679106897"/>
              </p:ext>
            </p:extLst>
          </p:nvPr>
        </p:nvGraphicFramePr>
        <p:xfrm>
          <a:off x="5520905" y="3122113"/>
          <a:ext cx="1810109" cy="723801"/>
        </p:xfrm>
        <a:graphic>
          <a:graphicData uri="http://schemas.openxmlformats.org/presentationml/2006/ole">
            <mc:AlternateContent xmlns:mc="http://schemas.openxmlformats.org/markup-compatibility/2006">
              <mc:Choice xmlns:v="urn:schemas-microsoft-com:vml" Requires="v">
                <p:oleObj spid="_x0000_s3134" name="Equation" r:id="rId3" imgW="1523880" imgH="609480" progId="Equation.DSMT4">
                  <p:embed/>
                </p:oleObj>
              </mc:Choice>
              <mc:Fallback>
                <p:oleObj name="Equation" r:id="rId3" imgW="152388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905" y="3122113"/>
                        <a:ext cx="1810109" cy="723801"/>
                      </a:xfrm>
                      <a:prstGeom prst="rect">
                        <a:avLst/>
                      </a:prstGeom>
                      <a:noFill/>
                      <a:ln>
                        <a:noFill/>
                      </a:ln>
                      <a:effectLst/>
                    </p:spPr>
                  </p:pic>
                </p:oleObj>
              </mc:Fallback>
            </mc:AlternateContent>
          </a:graphicData>
        </a:graphic>
      </p:graphicFrame>
      <p:pic>
        <p:nvPicPr>
          <p:cNvPr id="193545" name="Picture 9" descr="cen72367_0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1524000"/>
            <a:ext cx="388937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300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en-US"/>
              <a:t>Surface Tension</a:t>
            </a:r>
          </a:p>
        </p:txBody>
      </p:sp>
      <p:sp>
        <p:nvSpPr>
          <p:cNvPr id="196613" name="Rectangle 5"/>
          <p:cNvSpPr>
            <a:spLocks noGrp="1" noChangeArrowheads="1"/>
          </p:cNvSpPr>
          <p:nvPr>
            <p:ph type="body" sz="half" idx="2"/>
          </p:nvPr>
        </p:nvSpPr>
        <p:spPr>
          <a:xfrm>
            <a:off x="4648200" y="1295400"/>
            <a:ext cx="4267200" cy="4830763"/>
          </a:xfrm>
        </p:spPr>
        <p:txBody>
          <a:bodyPr/>
          <a:lstStyle/>
          <a:p>
            <a:pPr>
              <a:lnSpc>
                <a:spcPct val="90000"/>
              </a:lnSpc>
            </a:pPr>
            <a:r>
              <a:rPr lang="en-US" altLang="en-US" sz="2000"/>
              <a:t>Liquid droplets behave like small spherical balloons filled with liquid, and the surface of the liquid acts like a stretched elastic membrane under tension.</a:t>
            </a:r>
          </a:p>
          <a:p>
            <a:pPr>
              <a:lnSpc>
                <a:spcPct val="90000"/>
              </a:lnSpc>
            </a:pPr>
            <a:r>
              <a:rPr lang="en-US" altLang="en-US" sz="2000"/>
              <a:t>The pulling force that causes this is </a:t>
            </a:r>
          </a:p>
          <a:p>
            <a:pPr lvl="1">
              <a:lnSpc>
                <a:spcPct val="90000"/>
              </a:lnSpc>
            </a:pPr>
            <a:r>
              <a:rPr lang="en-US" altLang="en-US" sz="1800"/>
              <a:t>due to the attractive forces between molecules </a:t>
            </a:r>
          </a:p>
          <a:p>
            <a:pPr lvl="1">
              <a:lnSpc>
                <a:spcPct val="90000"/>
              </a:lnSpc>
            </a:pPr>
            <a:r>
              <a:rPr lang="en-US" altLang="en-US" sz="1800"/>
              <a:t>called </a:t>
            </a:r>
            <a:r>
              <a:rPr lang="en-US" altLang="en-US" sz="1800" b="1"/>
              <a:t>surface tension</a:t>
            </a:r>
            <a:r>
              <a:rPr lang="en-US" altLang="en-US" sz="1800"/>
              <a:t> </a:t>
            </a:r>
            <a:r>
              <a:rPr lang="en-US" altLang="en-US" sz="1800" i="1">
                <a:latin typeface="Symbol" pitchFamily="18" charset="2"/>
              </a:rPr>
              <a:t>s</a:t>
            </a:r>
            <a:r>
              <a:rPr lang="en-US" altLang="en-US" sz="1800" i="1" baseline="-25000"/>
              <a:t>s</a:t>
            </a:r>
            <a:r>
              <a:rPr lang="en-US" altLang="en-US" sz="1800" i="1"/>
              <a:t>.</a:t>
            </a:r>
          </a:p>
          <a:p>
            <a:pPr>
              <a:lnSpc>
                <a:spcPct val="90000"/>
              </a:lnSpc>
            </a:pPr>
            <a:r>
              <a:rPr lang="en-US" altLang="en-US" sz="2000"/>
              <a:t>Attractive force on surface molecule is not symmetric.</a:t>
            </a:r>
          </a:p>
          <a:p>
            <a:pPr>
              <a:lnSpc>
                <a:spcPct val="90000"/>
              </a:lnSpc>
            </a:pPr>
            <a:r>
              <a:rPr lang="en-US" altLang="en-US" sz="2000"/>
              <a:t>Repulsive forces from interior molecules causes the liquid to minimize its surface area and attain a spherical shape.</a:t>
            </a:r>
          </a:p>
        </p:txBody>
      </p:sp>
      <p:pic>
        <p:nvPicPr>
          <p:cNvPr id="196614" name="Picture 6" descr="cen72367_0202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981200"/>
            <a:ext cx="4267200" cy="357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0845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en-US"/>
              <a:t>Capillary Effect</a:t>
            </a:r>
          </a:p>
        </p:txBody>
      </p:sp>
      <p:sp>
        <p:nvSpPr>
          <p:cNvPr id="198662" name="Rectangle 6"/>
          <p:cNvSpPr>
            <a:spLocks noGrp="1" noChangeArrowheads="1"/>
          </p:cNvSpPr>
          <p:nvPr>
            <p:ph type="body" sz="half" idx="3"/>
          </p:nvPr>
        </p:nvSpPr>
        <p:spPr>
          <a:xfrm>
            <a:off x="4648200" y="1295400"/>
            <a:ext cx="4267200" cy="4830763"/>
          </a:xfrm>
        </p:spPr>
        <p:txBody>
          <a:bodyPr/>
          <a:lstStyle/>
          <a:p>
            <a:pPr>
              <a:lnSpc>
                <a:spcPct val="80000"/>
              </a:lnSpc>
            </a:pPr>
            <a:r>
              <a:rPr lang="en-US" altLang="en-US" sz="2400" b="1"/>
              <a:t>Capillary effect</a:t>
            </a:r>
            <a:r>
              <a:rPr lang="en-US" altLang="en-US" sz="2400"/>
              <a:t> is the rise or fall of a liquid in a small-diameter tube.</a:t>
            </a:r>
          </a:p>
          <a:p>
            <a:pPr>
              <a:lnSpc>
                <a:spcPct val="80000"/>
              </a:lnSpc>
            </a:pPr>
            <a:r>
              <a:rPr lang="en-US" altLang="en-US" sz="2400"/>
              <a:t>The curved free surface in the tube is call the </a:t>
            </a:r>
            <a:r>
              <a:rPr lang="en-US" altLang="en-US" sz="2400" b="1"/>
              <a:t>meniscus</a:t>
            </a:r>
            <a:r>
              <a:rPr lang="en-US" altLang="en-US" sz="2400"/>
              <a:t>.</a:t>
            </a:r>
          </a:p>
          <a:p>
            <a:pPr>
              <a:lnSpc>
                <a:spcPct val="80000"/>
              </a:lnSpc>
            </a:pPr>
            <a:r>
              <a:rPr lang="en-US" altLang="en-US" sz="2400"/>
              <a:t>Water meniscus curves up because water is a </a:t>
            </a:r>
            <a:r>
              <a:rPr lang="en-US" altLang="en-US" sz="2400" i="1"/>
              <a:t>wetting fluid.</a:t>
            </a:r>
          </a:p>
          <a:p>
            <a:pPr>
              <a:lnSpc>
                <a:spcPct val="80000"/>
              </a:lnSpc>
            </a:pPr>
            <a:r>
              <a:rPr lang="en-US" altLang="en-US" sz="2400"/>
              <a:t>Mercury meniscus curves down because mercury is a </a:t>
            </a:r>
            <a:r>
              <a:rPr lang="en-US" altLang="en-US" sz="2400" i="1"/>
              <a:t>nonwetting fluid</a:t>
            </a:r>
            <a:r>
              <a:rPr lang="en-US" altLang="en-US" sz="2400"/>
              <a:t>.</a:t>
            </a:r>
          </a:p>
          <a:p>
            <a:pPr>
              <a:lnSpc>
                <a:spcPct val="80000"/>
              </a:lnSpc>
            </a:pPr>
            <a:r>
              <a:rPr lang="en-US" altLang="en-US" sz="2400"/>
              <a:t>Force balance can describe magnitude of capillary rise.</a:t>
            </a:r>
          </a:p>
        </p:txBody>
      </p:sp>
      <p:pic>
        <p:nvPicPr>
          <p:cNvPr id="198663" name="Picture 7" descr="cen72367_0202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34988" y="1143000"/>
            <a:ext cx="3656012" cy="2328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8664" name="Picture 8" descr="cen72367_0202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3657600"/>
            <a:ext cx="3656013" cy="260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0889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4" y="109134"/>
            <a:ext cx="7418004" cy="584776"/>
          </a:xfrm>
          <a:prstGeom prst="rect">
            <a:avLst/>
          </a:prstGeom>
          <a:noFill/>
        </p:spPr>
        <p:txBody>
          <a:bodyPr wrap="square" rtlCol="0">
            <a:spAutoFit/>
          </a:bodyPr>
          <a:lstStyle/>
          <a:p>
            <a:pPr algn="ctr"/>
            <a:r>
              <a:rPr lang="en-US" sz="3200" b="1" dirty="0" smtClean="0">
                <a:solidFill>
                  <a:schemeClr val="bg1"/>
                </a:solidFill>
                <a:latin typeface="Arial"/>
                <a:cs typeface="Arial"/>
              </a:rPr>
              <a:t>Fluids Kinematics</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6996794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en-US" altLang="en-US" dirty="0"/>
              <a:t>Overview</a:t>
            </a:r>
          </a:p>
        </p:txBody>
      </p:sp>
      <p:sp>
        <p:nvSpPr>
          <p:cNvPr id="288771" name="Rectangle 3"/>
          <p:cNvSpPr>
            <a:spLocks noGrp="1" noChangeArrowheads="1"/>
          </p:cNvSpPr>
          <p:nvPr>
            <p:ph type="body" idx="1"/>
          </p:nvPr>
        </p:nvSpPr>
        <p:spPr/>
        <p:txBody>
          <a:bodyPr>
            <a:normAutofit lnSpcReduction="10000"/>
          </a:bodyPr>
          <a:lstStyle/>
          <a:p>
            <a:r>
              <a:rPr lang="en-US" altLang="en-US" sz="2800" dirty="0"/>
              <a:t>Fluid Kinematics deals with the motion of fluids without considering the forces and moments which create the motion.</a:t>
            </a:r>
          </a:p>
          <a:p>
            <a:r>
              <a:rPr lang="en-US" altLang="en-US" sz="2800" dirty="0"/>
              <a:t>Items discussed </a:t>
            </a:r>
            <a:r>
              <a:rPr lang="en-US" altLang="en-US" sz="2800" dirty="0" smtClean="0"/>
              <a:t>here: </a:t>
            </a:r>
            <a:endParaRPr lang="en-US" altLang="en-US" sz="2800" dirty="0"/>
          </a:p>
          <a:p>
            <a:pPr lvl="1"/>
            <a:r>
              <a:rPr lang="en-US" altLang="en-US" sz="2400" dirty="0"/>
              <a:t>Material derivative and its relationship to </a:t>
            </a:r>
            <a:r>
              <a:rPr lang="en-US" altLang="en-US" sz="2400" dirty="0" err="1"/>
              <a:t>Lagrangian</a:t>
            </a:r>
            <a:r>
              <a:rPr lang="en-US" altLang="en-US" sz="2400" dirty="0"/>
              <a:t> and Eulerian descriptions of fluid flow.</a:t>
            </a:r>
          </a:p>
          <a:p>
            <a:pPr lvl="1"/>
            <a:r>
              <a:rPr lang="en-US" altLang="en-US" sz="2400" dirty="0"/>
              <a:t>Flow visualization.</a:t>
            </a:r>
          </a:p>
          <a:p>
            <a:pPr lvl="1"/>
            <a:r>
              <a:rPr lang="en-US" altLang="en-US" sz="2400" dirty="0"/>
              <a:t>Plotting flow data.</a:t>
            </a:r>
          </a:p>
          <a:p>
            <a:pPr lvl="1"/>
            <a:r>
              <a:rPr lang="en-US" altLang="en-US" sz="2400" dirty="0"/>
              <a:t>Fundamental kinematic properties of fluid motion and deformation.</a:t>
            </a:r>
          </a:p>
          <a:p>
            <a:pPr lvl="1"/>
            <a:r>
              <a:rPr lang="en-US" altLang="en-US" sz="2400" dirty="0"/>
              <a:t>Reynolds Transport Theorem</a:t>
            </a:r>
          </a:p>
        </p:txBody>
      </p:sp>
    </p:spTree>
    <p:extLst>
      <p:ext uri="{BB962C8B-B14F-4D97-AF65-F5344CB8AC3E}">
        <p14:creationId xmlns:p14="http://schemas.microsoft.com/office/powerpoint/2010/main" val="32527157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ltLang="en-US"/>
              <a:t>Lagrangian Description</a:t>
            </a:r>
          </a:p>
        </p:txBody>
      </p:sp>
      <p:sp>
        <p:nvSpPr>
          <p:cNvPr id="290819" name="Rectangle 3"/>
          <p:cNvSpPr>
            <a:spLocks noGrp="1" noChangeArrowheads="1"/>
          </p:cNvSpPr>
          <p:nvPr>
            <p:ph type="body" idx="1"/>
          </p:nvPr>
        </p:nvSpPr>
        <p:spPr/>
        <p:txBody>
          <a:bodyPr/>
          <a:lstStyle/>
          <a:p>
            <a:pPr>
              <a:lnSpc>
                <a:spcPct val="80000"/>
              </a:lnSpc>
            </a:pPr>
            <a:r>
              <a:rPr lang="en-US" altLang="en-US" sz="2800"/>
              <a:t>Lagrangian description of fluid flow tracks the position and velocity of individual particles.</a:t>
            </a:r>
          </a:p>
          <a:p>
            <a:pPr>
              <a:lnSpc>
                <a:spcPct val="80000"/>
              </a:lnSpc>
            </a:pPr>
            <a:r>
              <a:rPr lang="en-US" altLang="en-US" sz="2800"/>
              <a:t>Based upon Newton's laws of motion. </a:t>
            </a:r>
          </a:p>
          <a:p>
            <a:pPr>
              <a:lnSpc>
                <a:spcPct val="80000"/>
              </a:lnSpc>
            </a:pPr>
            <a:r>
              <a:rPr lang="en-US" altLang="en-US" sz="2800"/>
              <a:t>Difficult to use for practical flow analysis.</a:t>
            </a:r>
          </a:p>
          <a:p>
            <a:pPr lvl="1">
              <a:lnSpc>
                <a:spcPct val="80000"/>
              </a:lnSpc>
            </a:pPr>
            <a:r>
              <a:rPr lang="en-US" altLang="en-US" sz="2400"/>
              <a:t>Fluids are composed of </a:t>
            </a:r>
            <a:r>
              <a:rPr lang="en-US" altLang="en-US" sz="2400" i="1"/>
              <a:t>billions</a:t>
            </a:r>
            <a:r>
              <a:rPr lang="en-US" altLang="en-US" sz="2400"/>
              <a:t> of molecules.</a:t>
            </a:r>
          </a:p>
          <a:p>
            <a:pPr lvl="1">
              <a:lnSpc>
                <a:spcPct val="80000"/>
              </a:lnSpc>
            </a:pPr>
            <a:r>
              <a:rPr lang="en-US" altLang="en-US" sz="2400"/>
              <a:t>Interaction between molecules hard to describe/model. </a:t>
            </a:r>
          </a:p>
          <a:p>
            <a:pPr>
              <a:lnSpc>
                <a:spcPct val="80000"/>
              </a:lnSpc>
            </a:pPr>
            <a:r>
              <a:rPr lang="en-US" altLang="en-US" sz="2800"/>
              <a:t>However, useful for specialized applications</a:t>
            </a:r>
          </a:p>
          <a:p>
            <a:pPr lvl="1">
              <a:lnSpc>
                <a:spcPct val="80000"/>
              </a:lnSpc>
            </a:pPr>
            <a:r>
              <a:rPr lang="en-US" altLang="en-US" sz="2400"/>
              <a:t>Sprays, particles, bubble dynamics, rarefied gases.</a:t>
            </a:r>
          </a:p>
          <a:p>
            <a:pPr lvl="1">
              <a:lnSpc>
                <a:spcPct val="80000"/>
              </a:lnSpc>
            </a:pPr>
            <a:r>
              <a:rPr lang="en-US" altLang="en-US" sz="2400"/>
              <a:t>Coupled Eulerian-Lagrangian methods.</a:t>
            </a:r>
          </a:p>
          <a:p>
            <a:pPr>
              <a:lnSpc>
                <a:spcPct val="80000"/>
              </a:lnSpc>
            </a:pPr>
            <a:r>
              <a:rPr lang="en-US" altLang="en-US" sz="2800"/>
              <a:t>Named after Italian mathematician Joseph Louis Lagrange (1736-1813).</a:t>
            </a:r>
          </a:p>
        </p:txBody>
      </p:sp>
    </p:spTree>
    <p:extLst>
      <p:ext uri="{BB962C8B-B14F-4D97-AF65-F5344CB8AC3E}">
        <p14:creationId xmlns:p14="http://schemas.microsoft.com/office/powerpoint/2010/main" val="3537297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altLang="en-US"/>
              <a:t>Eulerian Description</a:t>
            </a:r>
          </a:p>
        </p:txBody>
      </p:sp>
      <p:sp>
        <p:nvSpPr>
          <p:cNvPr id="289795" name="Rectangle 3"/>
          <p:cNvSpPr>
            <a:spLocks noGrp="1" noChangeArrowheads="1"/>
          </p:cNvSpPr>
          <p:nvPr>
            <p:ph type="body" sz="half" idx="1"/>
          </p:nvPr>
        </p:nvSpPr>
        <p:spPr>
          <a:xfrm>
            <a:off x="457200" y="1295400"/>
            <a:ext cx="8305800" cy="4830763"/>
          </a:xfrm>
        </p:spPr>
        <p:txBody>
          <a:bodyPr/>
          <a:lstStyle/>
          <a:p>
            <a:pPr>
              <a:lnSpc>
                <a:spcPct val="90000"/>
              </a:lnSpc>
            </a:pPr>
            <a:r>
              <a:rPr lang="en-US" altLang="en-US" sz="2000"/>
              <a:t>Eulerian description of fluid flow: a </a:t>
            </a:r>
            <a:r>
              <a:rPr lang="en-US" altLang="en-US" sz="2000" b="1"/>
              <a:t>flow domain</a:t>
            </a:r>
            <a:r>
              <a:rPr lang="en-US" altLang="en-US" sz="2000"/>
              <a:t> or </a:t>
            </a:r>
            <a:r>
              <a:rPr lang="en-US" altLang="en-US" sz="2000" b="1"/>
              <a:t>control volume</a:t>
            </a:r>
            <a:r>
              <a:rPr lang="en-US" altLang="en-US" sz="2000"/>
              <a:t> is defined by which fluid flows in and out.</a:t>
            </a:r>
          </a:p>
          <a:p>
            <a:pPr>
              <a:lnSpc>
                <a:spcPct val="90000"/>
              </a:lnSpc>
            </a:pPr>
            <a:r>
              <a:rPr lang="en-US" altLang="en-US" sz="2000"/>
              <a:t>We define </a:t>
            </a:r>
            <a:r>
              <a:rPr lang="en-US" altLang="en-US" sz="2000" b="1"/>
              <a:t>field variables</a:t>
            </a:r>
            <a:r>
              <a:rPr lang="en-US" altLang="en-US" sz="2000"/>
              <a:t> which are functions of space and time.</a:t>
            </a:r>
          </a:p>
          <a:p>
            <a:pPr lvl="1">
              <a:lnSpc>
                <a:spcPct val="90000"/>
              </a:lnSpc>
            </a:pPr>
            <a:r>
              <a:rPr lang="en-US" altLang="en-US" sz="1800"/>
              <a:t>Pressure field, P=P(x,y,z,t)</a:t>
            </a:r>
          </a:p>
          <a:p>
            <a:pPr lvl="1">
              <a:lnSpc>
                <a:spcPct val="90000"/>
              </a:lnSpc>
            </a:pPr>
            <a:r>
              <a:rPr lang="en-US" altLang="en-US" sz="1800"/>
              <a:t>Velocity field,</a:t>
            </a:r>
          </a:p>
          <a:p>
            <a:pPr lvl="1">
              <a:lnSpc>
                <a:spcPct val="90000"/>
              </a:lnSpc>
              <a:buFontTx/>
              <a:buNone/>
            </a:pPr>
            <a:endParaRPr lang="en-US" altLang="en-US" sz="1800"/>
          </a:p>
          <a:p>
            <a:pPr lvl="1">
              <a:lnSpc>
                <a:spcPct val="90000"/>
              </a:lnSpc>
              <a:buFontTx/>
              <a:buNone/>
            </a:pPr>
            <a:endParaRPr lang="en-US" altLang="en-US" sz="1800"/>
          </a:p>
          <a:p>
            <a:pPr lvl="1">
              <a:lnSpc>
                <a:spcPct val="90000"/>
              </a:lnSpc>
            </a:pPr>
            <a:r>
              <a:rPr lang="en-US" altLang="en-US" sz="1800"/>
              <a:t>Acceleration field,</a:t>
            </a:r>
          </a:p>
          <a:p>
            <a:pPr lvl="1">
              <a:lnSpc>
                <a:spcPct val="90000"/>
              </a:lnSpc>
            </a:pPr>
            <a:endParaRPr lang="en-US" altLang="en-US" sz="1800"/>
          </a:p>
          <a:p>
            <a:pPr lvl="1">
              <a:lnSpc>
                <a:spcPct val="90000"/>
              </a:lnSpc>
              <a:buFontTx/>
              <a:buNone/>
            </a:pPr>
            <a:endParaRPr lang="en-US" altLang="en-US" sz="1800"/>
          </a:p>
          <a:p>
            <a:pPr lvl="1">
              <a:lnSpc>
                <a:spcPct val="90000"/>
              </a:lnSpc>
            </a:pPr>
            <a:r>
              <a:rPr lang="en-US" altLang="en-US" sz="1800"/>
              <a:t>These (and other) field variables define the </a:t>
            </a:r>
            <a:r>
              <a:rPr lang="en-US" altLang="en-US" sz="1800" b="1"/>
              <a:t>flow field</a:t>
            </a:r>
            <a:r>
              <a:rPr lang="en-US" altLang="en-US" sz="1800"/>
              <a:t>.</a:t>
            </a:r>
          </a:p>
          <a:p>
            <a:pPr>
              <a:lnSpc>
                <a:spcPct val="90000"/>
              </a:lnSpc>
            </a:pPr>
            <a:r>
              <a:rPr lang="en-US" altLang="en-US" sz="2000"/>
              <a:t>Well suited for formulation of initial boundary-value problems (PDE's).</a:t>
            </a:r>
          </a:p>
          <a:p>
            <a:pPr>
              <a:lnSpc>
                <a:spcPct val="90000"/>
              </a:lnSpc>
            </a:pPr>
            <a:r>
              <a:rPr lang="en-US" altLang="en-US" sz="2000"/>
              <a:t>Named after Swiss mathematician Leonhard Euler (1707-1783).</a:t>
            </a:r>
          </a:p>
        </p:txBody>
      </p:sp>
      <p:graphicFrame>
        <p:nvGraphicFramePr>
          <p:cNvPr id="289796" name="Object 4"/>
          <p:cNvGraphicFramePr>
            <a:graphicFrameLocks noGrp="1" noChangeAspect="1"/>
          </p:cNvGraphicFramePr>
          <p:nvPr>
            <p:ph sz="quarter" idx="2"/>
          </p:nvPr>
        </p:nvGraphicFramePr>
        <p:xfrm>
          <a:off x="2590800" y="3001963"/>
          <a:ext cx="4038600" cy="350837"/>
        </p:xfrm>
        <a:graphic>
          <a:graphicData uri="http://schemas.openxmlformats.org/presentationml/2006/ole">
            <mc:AlternateContent xmlns:mc="http://schemas.openxmlformats.org/markup-compatibility/2006">
              <mc:Choice xmlns:v="urn:schemas-microsoft-com:vml" Requires="v">
                <p:oleObj spid="_x0000_s4334" name="Equation" r:id="rId3" imgW="4241520" imgH="368280" progId="Equation.DSMT4">
                  <p:embed/>
                </p:oleObj>
              </mc:Choice>
              <mc:Fallback>
                <p:oleObj name="Equation" r:id="rId3" imgW="4241520" imgH="368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01963"/>
                        <a:ext cx="4038600"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9798" name="Object 6"/>
          <p:cNvGraphicFramePr>
            <a:graphicFrameLocks noGrp="1" noChangeAspect="1"/>
          </p:cNvGraphicFramePr>
          <p:nvPr>
            <p:ph sz="quarter" idx="3"/>
          </p:nvPr>
        </p:nvGraphicFramePr>
        <p:xfrm>
          <a:off x="2590800" y="3894138"/>
          <a:ext cx="4038600" cy="333375"/>
        </p:xfrm>
        <a:graphic>
          <a:graphicData uri="http://schemas.openxmlformats.org/presentationml/2006/ole">
            <mc:AlternateContent xmlns:mc="http://schemas.openxmlformats.org/markup-compatibility/2006">
              <mc:Choice xmlns:v="urn:schemas-microsoft-com:vml" Requires="v">
                <p:oleObj spid="_x0000_s4335" name="Equation" r:id="rId5" imgW="4470120" imgH="368280" progId="Equation.DSMT4">
                  <p:embed/>
                </p:oleObj>
              </mc:Choice>
              <mc:Fallback>
                <p:oleObj name="Equation" r:id="rId5" imgW="4470120" imgH="368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894138"/>
                        <a:ext cx="40386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9800" name="Object 8"/>
          <p:cNvGraphicFramePr>
            <a:graphicFrameLocks noChangeAspect="1"/>
          </p:cNvGraphicFramePr>
          <p:nvPr/>
        </p:nvGraphicFramePr>
        <p:xfrm>
          <a:off x="3276600" y="3476625"/>
          <a:ext cx="1250950" cy="309563"/>
        </p:xfrm>
        <a:graphic>
          <a:graphicData uri="http://schemas.openxmlformats.org/presentationml/2006/ole">
            <mc:AlternateContent xmlns:mc="http://schemas.openxmlformats.org/markup-compatibility/2006">
              <mc:Choice xmlns:v="urn:schemas-microsoft-com:vml" Requires="v">
                <p:oleObj spid="_x0000_s4336" name="Equation" r:id="rId7" imgW="1384200" imgH="342720" progId="Equation.DSMT4">
                  <p:embed/>
                </p:oleObj>
              </mc:Choice>
              <mc:Fallback>
                <p:oleObj name="Equation" r:id="rId7" imgW="138420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476625"/>
                        <a:ext cx="12509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9801" name="Object 9"/>
          <p:cNvGraphicFramePr>
            <a:graphicFrameLocks noChangeAspect="1"/>
          </p:cNvGraphicFramePr>
          <p:nvPr/>
        </p:nvGraphicFramePr>
        <p:xfrm>
          <a:off x="2743200" y="2574925"/>
          <a:ext cx="1296988" cy="320675"/>
        </p:xfrm>
        <a:graphic>
          <a:graphicData uri="http://schemas.openxmlformats.org/presentationml/2006/ole">
            <mc:AlternateContent xmlns:mc="http://schemas.openxmlformats.org/markup-compatibility/2006">
              <mc:Choice xmlns:v="urn:schemas-microsoft-com:vml" Requires="v">
                <p:oleObj spid="_x0000_s4337" name="Equation" r:id="rId9" imgW="1434960" imgH="355320" progId="Equation.DSMT4">
                  <p:embed/>
                </p:oleObj>
              </mc:Choice>
              <mc:Fallback>
                <p:oleObj name="Equation" r:id="rId9" imgW="1434960" imgH="3553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2574925"/>
                        <a:ext cx="1296988"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42561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ltLang="en-US"/>
              <a:t>Acceleration Field</a:t>
            </a:r>
          </a:p>
        </p:txBody>
      </p:sp>
      <p:sp>
        <p:nvSpPr>
          <p:cNvPr id="299011" name="Rectangle 3"/>
          <p:cNvSpPr>
            <a:spLocks noGrp="1" noChangeArrowheads="1"/>
          </p:cNvSpPr>
          <p:nvPr>
            <p:ph type="body" sz="half" idx="1"/>
          </p:nvPr>
        </p:nvSpPr>
        <p:spPr>
          <a:xfrm>
            <a:off x="457200" y="1295400"/>
            <a:ext cx="8305800" cy="4830763"/>
          </a:xfrm>
        </p:spPr>
        <p:txBody>
          <a:bodyPr/>
          <a:lstStyle/>
          <a:p>
            <a:r>
              <a:rPr lang="en-US" altLang="en-US" sz="2400"/>
              <a:t>Consider a fluid particle and Newton's second law, </a:t>
            </a:r>
          </a:p>
          <a:p>
            <a:endParaRPr lang="en-US" altLang="en-US" sz="2400"/>
          </a:p>
          <a:p>
            <a:pPr>
              <a:buFontTx/>
              <a:buNone/>
            </a:pPr>
            <a:endParaRPr lang="en-US" altLang="en-US" sz="2400"/>
          </a:p>
          <a:p>
            <a:r>
              <a:rPr lang="en-US" altLang="en-US" sz="2400"/>
              <a:t>The acceleration of the particle is the time derivative of the particle's velocity.</a:t>
            </a:r>
          </a:p>
          <a:p>
            <a:pPr>
              <a:buFontTx/>
              <a:buNone/>
            </a:pPr>
            <a:r>
              <a:rPr lang="en-US" altLang="en-US" sz="2400"/>
              <a:t> </a:t>
            </a:r>
          </a:p>
          <a:p>
            <a:r>
              <a:rPr lang="en-US" altLang="en-US" sz="2400"/>
              <a:t>However, particle velocity at a point is the same as the fluid velocity,</a:t>
            </a:r>
          </a:p>
          <a:p>
            <a:r>
              <a:rPr lang="en-US" altLang="en-US" sz="2400"/>
              <a:t>To take the time derivative of, chain rule must be used.</a:t>
            </a:r>
          </a:p>
        </p:txBody>
      </p:sp>
      <p:graphicFrame>
        <p:nvGraphicFramePr>
          <p:cNvPr id="299012" name="Object 4"/>
          <p:cNvGraphicFramePr>
            <a:graphicFrameLocks noGrp="1" noChangeAspect="1"/>
          </p:cNvGraphicFramePr>
          <p:nvPr>
            <p:ph sz="quarter" idx="2"/>
          </p:nvPr>
        </p:nvGraphicFramePr>
        <p:xfrm>
          <a:off x="3124200" y="1828800"/>
          <a:ext cx="2635250" cy="469900"/>
        </p:xfrm>
        <a:graphic>
          <a:graphicData uri="http://schemas.openxmlformats.org/presentationml/2006/ole">
            <mc:AlternateContent xmlns:mc="http://schemas.openxmlformats.org/markup-compatibility/2006">
              <mc:Choice xmlns:v="urn:schemas-microsoft-com:vml" Requires="v">
                <p:oleObj spid="_x0000_s5358" name="Equation" r:id="rId3" imgW="1993680" imgH="355320" progId="Equation.DSMT4">
                  <p:embed/>
                </p:oleObj>
              </mc:Choice>
              <mc:Fallback>
                <p:oleObj name="Equation" r:id="rId3" imgW="1993680" imgH="355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828800"/>
                        <a:ext cx="26352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9014" name="Object 6"/>
          <p:cNvGraphicFramePr>
            <a:graphicFrameLocks noGrp="1" noChangeAspect="1"/>
          </p:cNvGraphicFramePr>
          <p:nvPr>
            <p:ph sz="quarter" idx="3"/>
          </p:nvPr>
        </p:nvGraphicFramePr>
        <p:xfrm>
          <a:off x="3232150" y="3146425"/>
          <a:ext cx="2025650" cy="815975"/>
        </p:xfrm>
        <a:graphic>
          <a:graphicData uri="http://schemas.openxmlformats.org/presentationml/2006/ole">
            <mc:AlternateContent xmlns:mc="http://schemas.openxmlformats.org/markup-compatibility/2006">
              <mc:Choice xmlns:v="urn:schemas-microsoft-com:vml" Requires="v">
                <p:oleObj spid="_x0000_s5359" name="Equation" r:id="rId5" imgW="1574640" imgH="634680" progId="Equation.DSMT4">
                  <p:embed/>
                </p:oleObj>
              </mc:Choice>
              <mc:Fallback>
                <p:oleObj name="Equation" r:id="rId5" imgW="1574640" imgH="634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150" y="3146425"/>
                        <a:ext cx="2025650"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9016" name="Object 8"/>
          <p:cNvGraphicFramePr>
            <a:graphicFrameLocks noChangeAspect="1"/>
          </p:cNvGraphicFramePr>
          <p:nvPr/>
        </p:nvGraphicFramePr>
        <p:xfrm>
          <a:off x="2743200" y="4248150"/>
          <a:ext cx="4983163" cy="504825"/>
        </p:xfrm>
        <a:graphic>
          <a:graphicData uri="http://schemas.openxmlformats.org/presentationml/2006/ole">
            <mc:AlternateContent xmlns:mc="http://schemas.openxmlformats.org/markup-compatibility/2006">
              <mc:Choice xmlns:v="urn:schemas-microsoft-com:vml" Requires="v">
                <p:oleObj spid="_x0000_s5360" name="Equation" r:id="rId7" imgW="3873240" imgH="393480" progId="Equation.DSMT4">
                  <p:embed/>
                </p:oleObj>
              </mc:Choice>
              <mc:Fallback>
                <p:oleObj name="Equation" r:id="rId7" imgW="387324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248150"/>
                        <a:ext cx="498316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9017" name="Object 9"/>
          <p:cNvGraphicFramePr>
            <a:graphicFrameLocks noChangeAspect="1"/>
          </p:cNvGraphicFramePr>
          <p:nvPr/>
        </p:nvGraphicFramePr>
        <p:xfrm>
          <a:off x="1295400" y="5129213"/>
          <a:ext cx="6648450" cy="814387"/>
        </p:xfrm>
        <a:graphic>
          <a:graphicData uri="http://schemas.openxmlformats.org/presentationml/2006/ole">
            <mc:AlternateContent xmlns:mc="http://schemas.openxmlformats.org/markup-compatibility/2006">
              <mc:Choice xmlns:v="urn:schemas-microsoft-com:vml" Requires="v">
                <p:oleObj spid="_x0000_s5361" name="Equation" r:id="rId9" imgW="5168880" imgH="634680" progId="Equation.DSMT4">
                  <p:embed/>
                </p:oleObj>
              </mc:Choice>
              <mc:Fallback>
                <p:oleObj name="Equation" r:id="rId9" imgW="5168880" imgH="6346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5129213"/>
                        <a:ext cx="6648450" cy="81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77531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ChangeArrowheads="1"/>
          </p:cNvSpPr>
          <p:nvPr/>
        </p:nvSpPr>
        <p:spPr bwMode="auto">
          <a:xfrm>
            <a:off x="838200" y="1981200"/>
            <a:ext cx="7696200" cy="1219200"/>
          </a:xfrm>
          <a:prstGeom prst="rect">
            <a:avLst/>
          </a:prstGeom>
          <a:solidFill>
            <a:srgbClr val="FFFF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929796" name="Rectangle 4"/>
          <p:cNvSpPr>
            <a:spLocks noGrp="1" noChangeArrowheads="1"/>
          </p:cNvSpPr>
          <p:nvPr>
            <p:ph type="body" sz="half" idx="1"/>
          </p:nvPr>
        </p:nvSpPr>
        <p:spPr>
          <a:xfrm>
            <a:off x="457200" y="1295400"/>
            <a:ext cx="8148638" cy="4830763"/>
          </a:xfrm>
        </p:spPr>
        <p:txBody>
          <a:bodyPr/>
          <a:lstStyle/>
          <a:p>
            <a:pPr>
              <a:lnSpc>
                <a:spcPct val="90000"/>
              </a:lnSpc>
            </a:pPr>
            <a:r>
              <a:rPr lang="en-US" altLang="en-US" sz="2400" dirty="0"/>
              <a:t>From mid-1800’s to 1960’s, research in fluid mechanics focused upon</a:t>
            </a:r>
          </a:p>
          <a:p>
            <a:pPr lvl="1">
              <a:lnSpc>
                <a:spcPct val="90000"/>
              </a:lnSpc>
            </a:pPr>
            <a:r>
              <a:rPr lang="en-US" altLang="en-US" sz="2000" dirty="0"/>
              <a:t>Analytical </a:t>
            </a:r>
            <a:r>
              <a:rPr lang="en-US" altLang="en-US" sz="2000" dirty="0" smtClean="0"/>
              <a:t>methods</a:t>
            </a:r>
            <a:endParaRPr lang="en-US" altLang="en-US" sz="2000" b="1" i="1" dirty="0"/>
          </a:p>
          <a:p>
            <a:pPr lvl="2">
              <a:lnSpc>
                <a:spcPct val="90000"/>
              </a:lnSpc>
            </a:pPr>
            <a:r>
              <a:rPr lang="en-US" altLang="en-US" sz="1800" dirty="0"/>
              <a:t>Exact solution to </a:t>
            </a:r>
            <a:r>
              <a:rPr lang="en-US" altLang="en-US" sz="1800" dirty="0" err="1"/>
              <a:t>Navier</a:t>
            </a:r>
            <a:r>
              <a:rPr lang="en-US" altLang="en-US" sz="1800" dirty="0"/>
              <a:t>-Stokes equations </a:t>
            </a:r>
            <a:r>
              <a:rPr lang="en-US" altLang="en-US" sz="1800" dirty="0" smtClean="0"/>
              <a:t>(~ 80 </a:t>
            </a:r>
            <a:r>
              <a:rPr lang="en-US" altLang="en-US" sz="1800" dirty="0"/>
              <a:t>known for simple problems, e.g., laminar pipe flow)</a:t>
            </a:r>
          </a:p>
          <a:p>
            <a:pPr lvl="2">
              <a:lnSpc>
                <a:spcPct val="90000"/>
              </a:lnSpc>
            </a:pPr>
            <a:r>
              <a:rPr lang="en-US" altLang="en-US" sz="1800" dirty="0"/>
              <a:t>Approximate methods, e.g., Ideal flow, Boundary layer theory</a:t>
            </a:r>
          </a:p>
          <a:p>
            <a:pPr lvl="1">
              <a:lnSpc>
                <a:spcPct val="90000"/>
              </a:lnSpc>
            </a:pPr>
            <a:r>
              <a:rPr lang="en-US" altLang="en-US" sz="2000" dirty="0"/>
              <a:t>Experimental methods</a:t>
            </a:r>
          </a:p>
          <a:p>
            <a:pPr lvl="2">
              <a:lnSpc>
                <a:spcPct val="90000"/>
              </a:lnSpc>
            </a:pPr>
            <a:r>
              <a:rPr lang="en-US" altLang="en-US" sz="1800" dirty="0"/>
              <a:t>Scale models:  wind tunnels, water tunnels, towing-tanks, flumes,...</a:t>
            </a:r>
          </a:p>
          <a:p>
            <a:pPr lvl="2">
              <a:lnSpc>
                <a:spcPct val="90000"/>
              </a:lnSpc>
            </a:pPr>
            <a:r>
              <a:rPr lang="en-US" altLang="en-US" sz="1800" dirty="0"/>
              <a:t>Measurement techniques:  pitot probes; hot-wire probes; anemometers; laser-</a:t>
            </a:r>
            <a:r>
              <a:rPr lang="en-US" altLang="en-US" sz="1800" dirty="0" err="1"/>
              <a:t>doppler</a:t>
            </a:r>
            <a:r>
              <a:rPr lang="en-US" altLang="en-US" sz="1800" dirty="0"/>
              <a:t> velocimetry; particle-image velocimetry</a:t>
            </a:r>
          </a:p>
          <a:p>
            <a:pPr lvl="2">
              <a:lnSpc>
                <a:spcPct val="90000"/>
              </a:lnSpc>
            </a:pPr>
            <a:r>
              <a:rPr lang="en-US" altLang="en-US" sz="1800" dirty="0"/>
              <a:t>Most man-made systems (e.g., airplane) engineered using build-and-test iteration.</a:t>
            </a:r>
          </a:p>
          <a:p>
            <a:pPr>
              <a:lnSpc>
                <a:spcPct val="90000"/>
              </a:lnSpc>
            </a:pPr>
            <a:r>
              <a:rPr lang="en-US" altLang="en-US" sz="2400" dirty="0"/>
              <a:t>1950’s – present :  rise of computational fluid dynamics (CFD)</a:t>
            </a:r>
          </a:p>
        </p:txBody>
      </p:sp>
      <p:sp>
        <p:nvSpPr>
          <p:cNvPr id="929795" name="Rectangle 3"/>
          <p:cNvSpPr>
            <a:spLocks noGrp="1" noChangeArrowheads="1"/>
          </p:cNvSpPr>
          <p:nvPr>
            <p:ph type="title"/>
          </p:nvPr>
        </p:nvSpPr>
        <p:spPr/>
        <p:txBody>
          <a:bodyPr>
            <a:normAutofit fontScale="90000"/>
          </a:bodyPr>
          <a:lstStyle/>
          <a:p>
            <a:r>
              <a:rPr lang="en-US" altLang="en-US" sz="3200"/>
              <a:t>Introduction</a:t>
            </a:r>
            <a:br>
              <a:rPr lang="en-US" altLang="en-US" sz="3200"/>
            </a:br>
            <a:r>
              <a:rPr lang="en-US" altLang="en-US" sz="2800" i="1"/>
              <a:t>Fluid Mechanics</a:t>
            </a:r>
          </a:p>
        </p:txBody>
      </p:sp>
    </p:spTree>
    <p:extLst>
      <p:ext uri="{BB962C8B-B14F-4D97-AF65-F5344CB8AC3E}">
        <p14:creationId xmlns:p14="http://schemas.microsoft.com/office/powerpoint/2010/main" val="1677336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altLang="en-US"/>
              <a:t>Acceleration Field	</a:t>
            </a:r>
          </a:p>
        </p:txBody>
      </p:sp>
      <p:sp>
        <p:nvSpPr>
          <p:cNvPr id="302083" name="Rectangle 3"/>
          <p:cNvSpPr>
            <a:spLocks noGrp="1" noChangeArrowheads="1"/>
          </p:cNvSpPr>
          <p:nvPr>
            <p:ph type="body" sz="half" idx="1"/>
          </p:nvPr>
        </p:nvSpPr>
        <p:spPr>
          <a:xfrm>
            <a:off x="457200" y="1295400"/>
            <a:ext cx="8229600" cy="4830763"/>
          </a:xfrm>
        </p:spPr>
        <p:txBody>
          <a:bodyPr/>
          <a:lstStyle/>
          <a:p>
            <a:r>
              <a:rPr lang="en-US" altLang="en-US" sz="2000"/>
              <a:t>Since</a:t>
            </a:r>
          </a:p>
          <a:p>
            <a:endParaRPr lang="en-US" altLang="en-US" sz="2000"/>
          </a:p>
          <a:p>
            <a:endParaRPr lang="en-US" altLang="en-US" sz="2000"/>
          </a:p>
          <a:p>
            <a:pPr>
              <a:buFontTx/>
              <a:buNone/>
            </a:pPr>
            <a:endParaRPr lang="en-US" altLang="en-US" sz="2000"/>
          </a:p>
          <a:p>
            <a:r>
              <a:rPr lang="en-US" altLang="en-US" sz="2000"/>
              <a:t>In vector form, the acceleration can be written as</a:t>
            </a:r>
          </a:p>
          <a:p>
            <a:endParaRPr lang="en-US" altLang="en-US" sz="2000"/>
          </a:p>
          <a:p>
            <a:endParaRPr lang="en-US" altLang="en-US" sz="2000"/>
          </a:p>
          <a:p>
            <a:endParaRPr lang="en-US" altLang="en-US" sz="2000"/>
          </a:p>
          <a:p>
            <a:r>
              <a:rPr lang="en-US" altLang="en-US" sz="2000"/>
              <a:t>First term is called the </a:t>
            </a:r>
            <a:r>
              <a:rPr lang="en-US" altLang="en-US" sz="2000" b="1"/>
              <a:t>local acceleration</a:t>
            </a:r>
            <a:r>
              <a:rPr lang="en-US" altLang="en-US" sz="2000"/>
              <a:t> and is nonzero only for unsteady flows.</a:t>
            </a:r>
          </a:p>
          <a:p>
            <a:r>
              <a:rPr lang="en-US" altLang="en-US" sz="2000"/>
              <a:t>Second term is called the </a:t>
            </a:r>
            <a:r>
              <a:rPr lang="en-US" altLang="en-US" sz="2000" b="1"/>
              <a:t>advective acceleration</a:t>
            </a:r>
            <a:r>
              <a:rPr lang="en-US" altLang="en-US" sz="2000"/>
              <a:t> and accounts for the effect of the fluid particle moving to a new location in the flow, where the velocity is different.</a:t>
            </a:r>
          </a:p>
        </p:txBody>
      </p:sp>
      <p:graphicFrame>
        <p:nvGraphicFramePr>
          <p:cNvPr id="302086" name="Object 6"/>
          <p:cNvGraphicFramePr>
            <a:graphicFrameLocks noGrp="1" noChangeAspect="1"/>
          </p:cNvGraphicFramePr>
          <p:nvPr>
            <p:ph sz="quarter" idx="3"/>
          </p:nvPr>
        </p:nvGraphicFramePr>
        <p:xfrm>
          <a:off x="2286000" y="3276600"/>
          <a:ext cx="4495800" cy="873125"/>
        </p:xfrm>
        <a:graphic>
          <a:graphicData uri="http://schemas.openxmlformats.org/presentationml/2006/ole">
            <mc:AlternateContent xmlns:mc="http://schemas.openxmlformats.org/markup-compatibility/2006">
              <mc:Choice xmlns:v="urn:schemas-microsoft-com:vml" Requires="v">
                <p:oleObj spid="_x0000_s6323" name="Equation" r:id="rId3" imgW="3073320" imgH="596880" progId="Equation.DSMT4">
                  <p:embed/>
                </p:oleObj>
              </mc:Choice>
              <mc:Fallback>
                <p:oleObj name="Equation" r:id="rId3" imgW="3073320" imgH="596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276600"/>
                        <a:ext cx="4495800"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2089" name="Object 9"/>
          <p:cNvGraphicFramePr>
            <a:graphicFrameLocks noGrp="1" noChangeAspect="1"/>
          </p:cNvGraphicFramePr>
          <p:nvPr>
            <p:ph sz="quarter" idx="2"/>
          </p:nvPr>
        </p:nvGraphicFramePr>
        <p:xfrm>
          <a:off x="2224088" y="1938338"/>
          <a:ext cx="4405312" cy="881062"/>
        </p:xfrm>
        <a:graphic>
          <a:graphicData uri="http://schemas.openxmlformats.org/presentationml/2006/ole">
            <mc:AlternateContent xmlns:mc="http://schemas.openxmlformats.org/markup-compatibility/2006">
              <mc:Choice xmlns:v="urn:schemas-microsoft-com:vml" Requires="v">
                <p:oleObj spid="_x0000_s6324" name="Equation" r:id="rId5" imgW="3174840" imgH="634680" progId="Equation.DSMT4">
                  <p:embed/>
                </p:oleObj>
              </mc:Choice>
              <mc:Fallback>
                <p:oleObj name="Equation" r:id="rId5" imgW="3174840" imgH="634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088" y="1938338"/>
                        <a:ext cx="4405312" cy="88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2090" name="Object 10"/>
          <p:cNvGraphicFramePr>
            <a:graphicFrameLocks noChangeAspect="1"/>
          </p:cNvGraphicFramePr>
          <p:nvPr/>
        </p:nvGraphicFramePr>
        <p:xfrm>
          <a:off x="1676400" y="1127125"/>
          <a:ext cx="4191000" cy="746125"/>
        </p:xfrm>
        <a:graphic>
          <a:graphicData uri="http://schemas.openxmlformats.org/presentationml/2006/ole">
            <mc:AlternateContent xmlns:mc="http://schemas.openxmlformats.org/markup-compatibility/2006">
              <mc:Choice xmlns:v="urn:schemas-microsoft-com:vml" Requires="v">
                <p:oleObj spid="_x0000_s6325" name="Equation" r:id="rId7" imgW="3352680" imgH="596880" progId="Equation.DSMT4">
                  <p:embed/>
                </p:oleObj>
              </mc:Choice>
              <mc:Fallback>
                <p:oleObj name="Equation" r:id="rId7" imgW="3352680" imgH="596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127125"/>
                        <a:ext cx="41910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681882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altLang="en-US"/>
              <a:t>Material Derivative</a:t>
            </a:r>
          </a:p>
        </p:txBody>
      </p:sp>
      <p:sp>
        <p:nvSpPr>
          <p:cNvPr id="305155" name="Rectangle 3"/>
          <p:cNvSpPr>
            <a:spLocks noGrp="1" noChangeArrowheads="1"/>
          </p:cNvSpPr>
          <p:nvPr>
            <p:ph type="body" sz="half" idx="1"/>
          </p:nvPr>
        </p:nvSpPr>
        <p:spPr>
          <a:xfrm>
            <a:off x="457200" y="1295400"/>
            <a:ext cx="8458200" cy="4830763"/>
          </a:xfrm>
        </p:spPr>
        <p:txBody>
          <a:bodyPr/>
          <a:lstStyle/>
          <a:p>
            <a:pPr>
              <a:lnSpc>
                <a:spcPct val="90000"/>
              </a:lnSpc>
            </a:pPr>
            <a:r>
              <a:rPr lang="en-US" altLang="en-US" sz="2400"/>
              <a:t>The total derivative operator d/dt is call the </a:t>
            </a:r>
            <a:r>
              <a:rPr lang="en-US" altLang="en-US" sz="2400" b="1"/>
              <a:t>material derivative </a:t>
            </a:r>
            <a:r>
              <a:rPr lang="en-US" altLang="en-US" sz="2400"/>
              <a:t>and is often given special notation, D/Dt.</a:t>
            </a:r>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r>
              <a:rPr lang="en-US" altLang="en-US" sz="2400"/>
              <a:t>Advective acceleration is nonlinear:  source of many phenomenon and primary challenge in solving fluid flow problems.</a:t>
            </a:r>
          </a:p>
          <a:p>
            <a:pPr>
              <a:lnSpc>
                <a:spcPct val="90000"/>
              </a:lnSpc>
            </a:pPr>
            <a:r>
              <a:rPr lang="en-US" altLang="en-US" sz="2400"/>
              <a:t>Provides ``transformation'' between Lagrangian and Eulerian frames.</a:t>
            </a:r>
          </a:p>
          <a:p>
            <a:pPr>
              <a:lnSpc>
                <a:spcPct val="90000"/>
              </a:lnSpc>
            </a:pPr>
            <a:r>
              <a:rPr lang="en-US" altLang="en-US" sz="2400"/>
              <a:t>Other names for the material derivative include:  </a:t>
            </a:r>
            <a:r>
              <a:rPr lang="en-US" altLang="en-US" sz="2400" b="1"/>
              <a:t>total, particle, Lagrangian, Eulerian,</a:t>
            </a:r>
            <a:r>
              <a:rPr lang="en-US" altLang="en-US" sz="2400"/>
              <a:t> and </a:t>
            </a:r>
            <a:r>
              <a:rPr lang="en-US" altLang="en-US" sz="2400" b="1"/>
              <a:t>substantial</a:t>
            </a:r>
            <a:r>
              <a:rPr lang="en-US" altLang="en-US" sz="2400"/>
              <a:t> derivative. </a:t>
            </a:r>
          </a:p>
        </p:txBody>
      </p:sp>
      <p:graphicFrame>
        <p:nvGraphicFramePr>
          <p:cNvPr id="305158" name="Object 6"/>
          <p:cNvGraphicFramePr>
            <a:graphicFrameLocks noGrp="1" noChangeAspect="1"/>
          </p:cNvGraphicFramePr>
          <p:nvPr>
            <p:ph sz="half" idx="2"/>
          </p:nvPr>
        </p:nvGraphicFramePr>
        <p:xfrm>
          <a:off x="2133600" y="2062163"/>
          <a:ext cx="4572000" cy="1108075"/>
        </p:xfrm>
        <a:graphic>
          <a:graphicData uri="http://schemas.openxmlformats.org/presentationml/2006/ole">
            <mc:AlternateContent xmlns:mc="http://schemas.openxmlformats.org/markup-compatibility/2006">
              <mc:Choice xmlns:v="urn:schemas-microsoft-com:vml" Requires="v">
                <p:oleObj spid="_x0000_s7229" name="Equation" r:id="rId3" imgW="2463480" imgH="596880" progId="Equation.DSMT4">
                  <p:embed/>
                </p:oleObj>
              </mc:Choice>
              <mc:Fallback>
                <p:oleObj name="Equation" r:id="rId3" imgW="2463480" imgH="596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062163"/>
                        <a:ext cx="4572000"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12978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a:t>Flow Visualization</a:t>
            </a:r>
          </a:p>
        </p:txBody>
      </p:sp>
      <p:sp>
        <p:nvSpPr>
          <p:cNvPr id="308227" name="Rectangle 3"/>
          <p:cNvSpPr>
            <a:spLocks noGrp="1" noChangeArrowheads="1"/>
          </p:cNvSpPr>
          <p:nvPr>
            <p:ph type="body" idx="1"/>
          </p:nvPr>
        </p:nvSpPr>
        <p:spPr/>
        <p:txBody>
          <a:bodyPr>
            <a:normAutofit lnSpcReduction="10000"/>
          </a:bodyPr>
          <a:lstStyle/>
          <a:p>
            <a:pPr>
              <a:lnSpc>
                <a:spcPct val="90000"/>
              </a:lnSpc>
            </a:pPr>
            <a:r>
              <a:rPr lang="en-US" altLang="en-US" sz="2800"/>
              <a:t>Flow visualization is the visual examination of flow-field features.</a:t>
            </a:r>
          </a:p>
          <a:p>
            <a:pPr>
              <a:lnSpc>
                <a:spcPct val="90000"/>
              </a:lnSpc>
            </a:pPr>
            <a:r>
              <a:rPr lang="en-US" altLang="en-US" sz="2800"/>
              <a:t>Important for both physical experiments and numerical (CFD) solutions.</a:t>
            </a:r>
          </a:p>
          <a:p>
            <a:pPr>
              <a:lnSpc>
                <a:spcPct val="90000"/>
              </a:lnSpc>
            </a:pPr>
            <a:r>
              <a:rPr lang="en-US" altLang="en-US" sz="2800"/>
              <a:t>Numerous methods</a:t>
            </a:r>
          </a:p>
          <a:p>
            <a:pPr lvl="1">
              <a:lnSpc>
                <a:spcPct val="90000"/>
              </a:lnSpc>
            </a:pPr>
            <a:r>
              <a:rPr lang="en-US" altLang="en-US" sz="2400"/>
              <a:t>Streamlines and streamtubes</a:t>
            </a:r>
          </a:p>
          <a:p>
            <a:pPr lvl="1">
              <a:lnSpc>
                <a:spcPct val="90000"/>
              </a:lnSpc>
            </a:pPr>
            <a:r>
              <a:rPr lang="en-US" altLang="en-US" sz="2400"/>
              <a:t>Pathlines</a:t>
            </a:r>
          </a:p>
          <a:p>
            <a:pPr lvl="1">
              <a:lnSpc>
                <a:spcPct val="90000"/>
              </a:lnSpc>
            </a:pPr>
            <a:r>
              <a:rPr lang="en-US" altLang="en-US" sz="2400"/>
              <a:t>Streaklines</a:t>
            </a:r>
          </a:p>
          <a:p>
            <a:pPr lvl="1">
              <a:lnSpc>
                <a:spcPct val="90000"/>
              </a:lnSpc>
            </a:pPr>
            <a:r>
              <a:rPr lang="en-US" altLang="en-US" sz="2400"/>
              <a:t>Timelines</a:t>
            </a:r>
          </a:p>
          <a:p>
            <a:pPr lvl="1">
              <a:lnSpc>
                <a:spcPct val="90000"/>
              </a:lnSpc>
            </a:pPr>
            <a:r>
              <a:rPr lang="en-US" altLang="en-US" sz="2400"/>
              <a:t>Refractive techniques</a:t>
            </a:r>
          </a:p>
          <a:p>
            <a:pPr lvl="1">
              <a:lnSpc>
                <a:spcPct val="90000"/>
              </a:lnSpc>
            </a:pPr>
            <a:r>
              <a:rPr lang="en-US" altLang="en-US" sz="2400"/>
              <a:t>Surface flow techniques</a:t>
            </a:r>
          </a:p>
        </p:txBody>
      </p:sp>
    </p:spTree>
    <p:extLst>
      <p:ext uri="{BB962C8B-B14F-4D97-AF65-F5344CB8AC3E}">
        <p14:creationId xmlns:p14="http://schemas.microsoft.com/office/powerpoint/2010/main" val="325558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r>
              <a:rPr lang="en-US" altLang="en-US"/>
              <a:t>Streamlines</a:t>
            </a:r>
          </a:p>
        </p:txBody>
      </p:sp>
      <p:sp>
        <p:nvSpPr>
          <p:cNvPr id="309254" name="Rectangle 6"/>
          <p:cNvSpPr>
            <a:spLocks noGrp="1" noChangeArrowheads="1"/>
          </p:cNvSpPr>
          <p:nvPr>
            <p:ph type="body" sz="half" idx="3"/>
          </p:nvPr>
        </p:nvSpPr>
        <p:spPr>
          <a:xfrm>
            <a:off x="4648200" y="1143000"/>
            <a:ext cx="4038600" cy="4830763"/>
          </a:xfrm>
        </p:spPr>
        <p:txBody>
          <a:bodyPr/>
          <a:lstStyle/>
          <a:p>
            <a:r>
              <a:rPr lang="en-US" altLang="en-US" sz="2000"/>
              <a:t>A </a:t>
            </a:r>
            <a:r>
              <a:rPr lang="en-US" altLang="en-US" sz="2000" b="1"/>
              <a:t>Streamline</a:t>
            </a:r>
            <a:r>
              <a:rPr lang="en-US" altLang="en-US" sz="2000"/>
              <a:t> is a curve that is everywhere tangent to the </a:t>
            </a:r>
            <a:r>
              <a:rPr lang="en-US" altLang="en-US" sz="2000" i="1"/>
              <a:t>instantaneous </a:t>
            </a:r>
            <a:r>
              <a:rPr lang="en-US" altLang="en-US" sz="2000"/>
              <a:t>local velocity vector.</a:t>
            </a:r>
          </a:p>
          <a:p>
            <a:r>
              <a:rPr lang="en-US" altLang="en-US" sz="2000"/>
              <a:t>Consider an arc length </a:t>
            </a:r>
          </a:p>
          <a:p>
            <a:endParaRPr lang="en-US" altLang="en-US" sz="2000"/>
          </a:p>
          <a:p>
            <a:endParaRPr lang="en-US" altLang="en-US" sz="2000"/>
          </a:p>
          <a:p>
            <a:r>
              <a:rPr lang="en-US" altLang="en-US" sz="2000"/>
              <a:t>     must be parallel to the local velocity vector </a:t>
            </a:r>
          </a:p>
          <a:p>
            <a:pPr>
              <a:buFontTx/>
              <a:buNone/>
            </a:pPr>
            <a:endParaRPr lang="en-US" altLang="en-US" sz="2000"/>
          </a:p>
          <a:p>
            <a:pPr>
              <a:buFontTx/>
              <a:buNone/>
            </a:pPr>
            <a:endParaRPr lang="en-US" altLang="en-US" sz="2000"/>
          </a:p>
          <a:p>
            <a:r>
              <a:rPr lang="en-US" altLang="en-US" sz="2000"/>
              <a:t>Geometric arguments results in the equation for a streamline</a:t>
            </a:r>
          </a:p>
        </p:txBody>
      </p:sp>
      <p:pic>
        <p:nvPicPr>
          <p:cNvPr id="309255" name="Picture 7" descr="cen72367_04016"/>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85800" y="1095375"/>
            <a:ext cx="3429000" cy="2333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256" name="Picture 8" descr="cen72367_0401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125538" y="3413125"/>
            <a:ext cx="2562225"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9257" name="Object 9"/>
          <p:cNvGraphicFramePr>
            <a:graphicFrameLocks noChangeAspect="1"/>
          </p:cNvGraphicFramePr>
          <p:nvPr/>
        </p:nvGraphicFramePr>
        <p:xfrm>
          <a:off x="4953000" y="2819400"/>
          <a:ext cx="3048000" cy="534988"/>
        </p:xfrm>
        <a:graphic>
          <a:graphicData uri="http://schemas.openxmlformats.org/presentationml/2006/ole">
            <mc:AlternateContent xmlns:mc="http://schemas.openxmlformats.org/markup-compatibility/2006">
              <mc:Choice xmlns:v="urn:schemas-microsoft-com:vml" Requires="v">
                <p:oleObj spid="_x0000_s8430" name="Equation" r:id="rId5" imgW="1879560" imgH="330120" progId="Equation.DSMT4">
                  <p:embed/>
                </p:oleObj>
              </mc:Choice>
              <mc:Fallback>
                <p:oleObj name="Equation" r:id="rId5" imgW="1879560" imgH="3301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819400"/>
                        <a:ext cx="3048000"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58" name="Object 10"/>
          <p:cNvGraphicFramePr>
            <a:graphicFrameLocks noChangeAspect="1"/>
          </p:cNvGraphicFramePr>
          <p:nvPr/>
        </p:nvGraphicFramePr>
        <p:xfrm>
          <a:off x="5067300" y="3581400"/>
          <a:ext cx="352425" cy="288925"/>
        </p:xfrm>
        <a:graphic>
          <a:graphicData uri="http://schemas.openxmlformats.org/presentationml/2006/ole">
            <mc:AlternateContent xmlns:mc="http://schemas.openxmlformats.org/markup-compatibility/2006">
              <mc:Choice xmlns:v="urn:schemas-microsoft-com:vml" Requires="v">
                <p:oleObj spid="_x0000_s8431" name="Equation" r:id="rId7" imgW="279360" imgH="228600" progId="Equation.DSMT4">
                  <p:embed/>
                </p:oleObj>
              </mc:Choice>
              <mc:Fallback>
                <p:oleObj name="Equation" r:id="rId7" imgW="2793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300" y="3581400"/>
                        <a:ext cx="3524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9259" name="Object 11"/>
          <p:cNvGraphicFramePr>
            <a:graphicFrameLocks noChangeAspect="1"/>
          </p:cNvGraphicFramePr>
          <p:nvPr/>
        </p:nvGraphicFramePr>
        <p:xfrm>
          <a:off x="5383213" y="4267200"/>
          <a:ext cx="2492375" cy="534988"/>
        </p:xfrm>
        <a:graphic>
          <a:graphicData uri="http://schemas.openxmlformats.org/presentationml/2006/ole">
            <mc:AlternateContent xmlns:mc="http://schemas.openxmlformats.org/markup-compatibility/2006">
              <mc:Choice xmlns:v="urn:schemas-microsoft-com:vml" Requires="v">
                <p:oleObj spid="_x0000_s8432" name="Equation" r:id="rId9" imgW="1536480" imgH="330120" progId="Equation.DSMT4">
                  <p:embed/>
                </p:oleObj>
              </mc:Choice>
              <mc:Fallback>
                <p:oleObj name="Equation" r:id="rId9" imgW="1536480" imgH="3301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3213" y="4267200"/>
                        <a:ext cx="2492375"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9260" name="Object 12"/>
          <p:cNvGraphicFramePr>
            <a:graphicFrameLocks noChangeAspect="1"/>
          </p:cNvGraphicFramePr>
          <p:nvPr/>
        </p:nvGraphicFramePr>
        <p:xfrm>
          <a:off x="5372100" y="5465763"/>
          <a:ext cx="2667000" cy="874712"/>
        </p:xfrm>
        <a:graphic>
          <a:graphicData uri="http://schemas.openxmlformats.org/presentationml/2006/ole">
            <mc:AlternateContent xmlns:mc="http://schemas.openxmlformats.org/markup-compatibility/2006">
              <mc:Choice xmlns:v="urn:schemas-microsoft-com:vml" Requires="v">
                <p:oleObj spid="_x0000_s8433" name="Equation" r:id="rId11" imgW="1739880" imgH="571320" progId="Equation.DSMT4">
                  <p:embed/>
                </p:oleObj>
              </mc:Choice>
              <mc:Fallback>
                <p:oleObj name="Equation" r:id="rId11" imgW="1739880" imgH="5713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2100" y="5465763"/>
                        <a:ext cx="2667000" cy="874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78431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Grp="1" noChangeArrowheads="1"/>
          </p:cNvSpPr>
          <p:nvPr>
            <p:ph type="title"/>
          </p:nvPr>
        </p:nvSpPr>
        <p:spPr/>
        <p:txBody>
          <a:bodyPr/>
          <a:lstStyle/>
          <a:p>
            <a:r>
              <a:rPr lang="en-US" altLang="en-US"/>
              <a:t>Streamlines</a:t>
            </a:r>
          </a:p>
        </p:txBody>
      </p:sp>
      <p:pic>
        <p:nvPicPr>
          <p:cNvPr id="311303" name="Picture 7" descr="tecplot_stream_nasc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047875"/>
            <a:ext cx="4038600" cy="3355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04" name="Picture 8" descr="tecplot_stream_cf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035175"/>
            <a:ext cx="4038600" cy="367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1305" name="Text Box 9"/>
          <p:cNvSpPr txBox="1">
            <a:spLocks noChangeArrowheads="1"/>
          </p:cNvSpPr>
          <p:nvPr/>
        </p:nvSpPr>
        <p:spPr bwMode="auto">
          <a:xfrm>
            <a:off x="457200" y="1331913"/>
            <a:ext cx="3978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NASCAR surface pressure contours and streamlines</a:t>
            </a:r>
          </a:p>
        </p:txBody>
      </p:sp>
      <p:sp>
        <p:nvSpPr>
          <p:cNvPr id="311306" name="Text Box 10"/>
          <p:cNvSpPr txBox="1">
            <a:spLocks noChangeArrowheads="1"/>
          </p:cNvSpPr>
          <p:nvPr/>
        </p:nvSpPr>
        <p:spPr bwMode="auto">
          <a:xfrm>
            <a:off x="4708525" y="1143000"/>
            <a:ext cx="3978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Airplane surface pressure contours, volume streamlines, and surface streamlines </a:t>
            </a:r>
          </a:p>
        </p:txBody>
      </p:sp>
    </p:spTree>
    <p:extLst>
      <p:ext uri="{BB962C8B-B14F-4D97-AF65-F5344CB8AC3E}">
        <p14:creationId xmlns:p14="http://schemas.microsoft.com/office/powerpoint/2010/main" val="4071545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US" altLang="en-US"/>
              <a:t>Pathlines</a:t>
            </a:r>
          </a:p>
        </p:txBody>
      </p:sp>
      <p:pic>
        <p:nvPicPr>
          <p:cNvPr id="313350" name="Picture 6" descr="cen72367_0402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28600" y="2124075"/>
            <a:ext cx="4572000" cy="275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3349" name="Rectangle 5"/>
          <p:cNvSpPr>
            <a:spLocks noGrp="1" noChangeArrowheads="1"/>
          </p:cNvSpPr>
          <p:nvPr>
            <p:ph type="body" sz="half" idx="3"/>
          </p:nvPr>
        </p:nvSpPr>
        <p:spPr/>
        <p:txBody>
          <a:bodyPr/>
          <a:lstStyle/>
          <a:p>
            <a:pPr>
              <a:lnSpc>
                <a:spcPct val="80000"/>
              </a:lnSpc>
            </a:pPr>
            <a:r>
              <a:rPr lang="en-US" altLang="en-US" sz="2000"/>
              <a:t>A </a:t>
            </a:r>
            <a:r>
              <a:rPr lang="en-US" altLang="en-US" sz="2000" b="1"/>
              <a:t>Pathline</a:t>
            </a:r>
            <a:r>
              <a:rPr lang="en-US" altLang="en-US" sz="2000"/>
              <a:t> is the actual path traveled by an individual fluid particle over some time period.</a:t>
            </a:r>
          </a:p>
          <a:p>
            <a:pPr>
              <a:lnSpc>
                <a:spcPct val="80000"/>
              </a:lnSpc>
            </a:pPr>
            <a:r>
              <a:rPr lang="en-US" altLang="en-US" sz="2000"/>
              <a:t>Same as the fluid particle's material position vector </a:t>
            </a:r>
          </a:p>
          <a:p>
            <a:pPr>
              <a:lnSpc>
                <a:spcPct val="80000"/>
              </a:lnSpc>
              <a:buFontTx/>
              <a:buNone/>
            </a:pPr>
            <a:endParaRPr lang="en-US" altLang="en-US" sz="2000"/>
          </a:p>
          <a:p>
            <a:pPr>
              <a:lnSpc>
                <a:spcPct val="80000"/>
              </a:lnSpc>
              <a:buFontTx/>
              <a:buNone/>
            </a:pPr>
            <a:endParaRPr lang="en-US" altLang="en-US" sz="2000"/>
          </a:p>
          <a:p>
            <a:pPr>
              <a:lnSpc>
                <a:spcPct val="80000"/>
              </a:lnSpc>
            </a:pPr>
            <a:r>
              <a:rPr lang="en-US" altLang="en-US" sz="2000"/>
              <a:t>Particle location at time t: </a:t>
            </a:r>
          </a:p>
          <a:p>
            <a:pPr>
              <a:lnSpc>
                <a:spcPct val="80000"/>
              </a:lnSpc>
            </a:pPr>
            <a:endParaRPr lang="en-US" altLang="en-US" sz="2000"/>
          </a:p>
          <a:p>
            <a:pPr>
              <a:lnSpc>
                <a:spcPct val="80000"/>
              </a:lnSpc>
            </a:pPr>
            <a:endParaRPr lang="en-US" altLang="en-US" sz="2000"/>
          </a:p>
          <a:p>
            <a:pPr>
              <a:lnSpc>
                <a:spcPct val="80000"/>
              </a:lnSpc>
              <a:buFontTx/>
              <a:buNone/>
            </a:pPr>
            <a:endParaRPr lang="en-US" altLang="en-US" sz="2000"/>
          </a:p>
          <a:p>
            <a:pPr>
              <a:lnSpc>
                <a:spcPct val="80000"/>
              </a:lnSpc>
            </a:pPr>
            <a:r>
              <a:rPr lang="en-US" altLang="en-US" sz="2000"/>
              <a:t>Particle Image Velocimetry (PIV) is a modern experimental technique to measure velocity field over a plane in the flow field.</a:t>
            </a:r>
          </a:p>
          <a:p>
            <a:pPr>
              <a:lnSpc>
                <a:spcPct val="80000"/>
              </a:lnSpc>
            </a:pPr>
            <a:endParaRPr lang="en-US" altLang="en-US" sz="2000"/>
          </a:p>
        </p:txBody>
      </p:sp>
      <p:graphicFrame>
        <p:nvGraphicFramePr>
          <p:cNvPr id="313351" name="Object 7"/>
          <p:cNvGraphicFramePr>
            <a:graphicFrameLocks noGrp="1" noChangeAspect="1"/>
          </p:cNvGraphicFramePr>
          <p:nvPr>
            <p:ph sz="quarter" idx="2"/>
          </p:nvPr>
        </p:nvGraphicFramePr>
        <p:xfrm>
          <a:off x="5100638" y="2667000"/>
          <a:ext cx="3509962" cy="473075"/>
        </p:xfrm>
        <a:graphic>
          <a:graphicData uri="http://schemas.openxmlformats.org/presentationml/2006/ole">
            <mc:AlternateContent xmlns:mc="http://schemas.openxmlformats.org/markup-compatibility/2006">
              <mc:Choice xmlns:v="urn:schemas-microsoft-com:vml" Requires="v">
                <p:oleObj spid="_x0000_s9336" name="Equation" r:id="rId4" imgW="2920680" imgH="393480" progId="Equation.DSMT4">
                  <p:embed/>
                </p:oleObj>
              </mc:Choice>
              <mc:Fallback>
                <p:oleObj name="Equation" r:id="rId4" imgW="292068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638" y="2667000"/>
                        <a:ext cx="3509962"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3353" name="Object 9"/>
          <p:cNvGraphicFramePr>
            <a:graphicFrameLocks noChangeAspect="1"/>
          </p:cNvGraphicFramePr>
          <p:nvPr/>
        </p:nvGraphicFramePr>
        <p:xfrm>
          <a:off x="5638800" y="3527425"/>
          <a:ext cx="2159000" cy="982663"/>
        </p:xfrm>
        <a:graphic>
          <a:graphicData uri="http://schemas.openxmlformats.org/presentationml/2006/ole">
            <mc:AlternateContent xmlns:mc="http://schemas.openxmlformats.org/markup-compatibility/2006">
              <mc:Choice xmlns:v="urn:schemas-microsoft-com:vml" Requires="v">
                <p:oleObj spid="_x0000_s9337" name="Equation" r:id="rId6" imgW="1562040" imgH="711000" progId="Equation.DSMT4">
                  <p:embed/>
                </p:oleObj>
              </mc:Choice>
              <mc:Fallback>
                <p:oleObj name="Equation" r:id="rId6" imgW="1562040" imgH="711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527425"/>
                        <a:ext cx="2159000" cy="98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79777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n-US" altLang="en-US"/>
              <a:t>Streaklines</a:t>
            </a:r>
          </a:p>
        </p:txBody>
      </p:sp>
      <p:sp>
        <p:nvSpPr>
          <p:cNvPr id="316422" name="Rectangle 6"/>
          <p:cNvSpPr>
            <a:spLocks noGrp="1" noChangeArrowheads="1"/>
          </p:cNvSpPr>
          <p:nvPr>
            <p:ph type="body" sz="half" idx="3"/>
          </p:nvPr>
        </p:nvSpPr>
        <p:spPr/>
        <p:txBody>
          <a:bodyPr/>
          <a:lstStyle/>
          <a:p>
            <a:r>
              <a:rPr lang="en-US" altLang="en-US" sz="2800"/>
              <a:t>A </a:t>
            </a:r>
            <a:r>
              <a:rPr lang="en-US" altLang="en-US" sz="2800" b="1"/>
              <a:t>Streakline</a:t>
            </a:r>
            <a:r>
              <a:rPr lang="en-US" altLang="en-US" sz="2800"/>
              <a:t> is the locus of fluid particles that have passed sequentially through a prescribed point in the flow.</a:t>
            </a:r>
          </a:p>
          <a:p>
            <a:r>
              <a:rPr lang="en-US" altLang="en-US" sz="2800"/>
              <a:t>Easy to generate in experiments:  dye in a water flow, or smoke in an airflow.</a:t>
            </a:r>
          </a:p>
        </p:txBody>
      </p:sp>
      <p:pic>
        <p:nvPicPr>
          <p:cNvPr id="316423" name="Picture 7" descr="h30Jet-f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4838" y="1295400"/>
            <a:ext cx="3741737" cy="2338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6424" name="Picture 8" descr="harri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12825" y="3786188"/>
            <a:ext cx="2927350" cy="2339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52457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altLang="en-US"/>
              <a:t>Comparisons</a:t>
            </a:r>
          </a:p>
        </p:txBody>
      </p:sp>
      <p:sp>
        <p:nvSpPr>
          <p:cNvPr id="318467" name="Rectangle 3"/>
          <p:cNvSpPr>
            <a:spLocks noGrp="1" noChangeArrowheads="1"/>
          </p:cNvSpPr>
          <p:nvPr>
            <p:ph type="body" idx="1"/>
          </p:nvPr>
        </p:nvSpPr>
        <p:spPr/>
        <p:txBody>
          <a:bodyPr/>
          <a:lstStyle/>
          <a:p>
            <a:r>
              <a:rPr lang="en-US" altLang="en-US" sz="2800"/>
              <a:t>For steady flow, streamlines, pathlines, and streaklines are identical. </a:t>
            </a:r>
          </a:p>
          <a:p>
            <a:r>
              <a:rPr lang="en-US" altLang="en-US" sz="2800"/>
              <a:t>For unsteady flow, they can be very different. </a:t>
            </a:r>
          </a:p>
          <a:p>
            <a:pPr lvl="1"/>
            <a:r>
              <a:rPr lang="en-US" altLang="en-US" sz="2400"/>
              <a:t>Streamlines are an instantaneous picture of the flow field</a:t>
            </a:r>
          </a:p>
          <a:p>
            <a:pPr lvl="1"/>
            <a:r>
              <a:rPr lang="en-US" altLang="en-US" sz="2400"/>
              <a:t>Pathlines and Streaklines are flow patterns that have a time history associated with them. </a:t>
            </a:r>
          </a:p>
          <a:p>
            <a:pPr lvl="1"/>
            <a:r>
              <a:rPr lang="en-US" altLang="en-US" sz="2400"/>
              <a:t>Streakline:  instantaneous snapshot of a time-integrated flow pattern.</a:t>
            </a:r>
          </a:p>
          <a:p>
            <a:pPr lvl="1"/>
            <a:r>
              <a:rPr lang="en-US" altLang="en-US" sz="2400"/>
              <a:t>Pathline:  time-exposed flow path of an individual particle.</a:t>
            </a:r>
          </a:p>
        </p:txBody>
      </p:sp>
    </p:spTree>
    <p:extLst>
      <p:ext uri="{BB962C8B-B14F-4D97-AF65-F5344CB8AC3E}">
        <p14:creationId xmlns:p14="http://schemas.microsoft.com/office/powerpoint/2010/main" val="406291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altLang="en-US"/>
              <a:t>Timelines</a:t>
            </a:r>
          </a:p>
        </p:txBody>
      </p:sp>
      <p:sp>
        <p:nvSpPr>
          <p:cNvPr id="319493" name="Rectangle 5"/>
          <p:cNvSpPr>
            <a:spLocks noGrp="1" noChangeArrowheads="1"/>
          </p:cNvSpPr>
          <p:nvPr>
            <p:ph type="body" sz="half" idx="2"/>
          </p:nvPr>
        </p:nvSpPr>
        <p:spPr/>
        <p:txBody>
          <a:bodyPr/>
          <a:lstStyle/>
          <a:p>
            <a:r>
              <a:rPr lang="en-US" altLang="en-US" sz="2800"/>
              <a:t>A </a:t>
            </a:r>
            <a:r>
              <a:rPr lang="en-US" altLang="en-US" sz="2800" b="1"/>
              <a:t>Timeline</a:t>
            </a:r>
            <a:r>
              <a:rPr lang="en-US" altLang="en-US" sz="2800"/>
              <a:t> is the locus of fluid particles that have passed sequentially through a prescribed point in the flow.</a:t>
            </a:r>
          </a:p>
          <a:p>
            <a:r>
              <a:rPr lang="en-US" altLang="en-US" sz="2800"/>
              <a:t>Timelines can be generated using a hydrogen bubble wire.</a:t>
            </a:r>
          </a:p>
        </p:txBody>
      </p:sp>
      <p:pic>
        <p:nvPicPr>
          <p:cNvPr id="319494" name="Picture 6" descr="tecplot_stream_cfd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247900"/>
            <a:ext cx="4038600" cy="292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3283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altLang="en-US"/>
              <a:t>Plots of Data</a:t>
            </a:r>
          </a:p>
        </p:txBody>
      </p:sp>
      <p:sp>
        <p:nvSpPr>
          <p:cNvPr id="321539" name="Rectangle 3"/>
          <p:cNvSpPr>
            <a:spLocks noGrp="1" noChangeArrowheads="1"/>
          </p:cNvSpPr>
          <p:nvPr>
            <p:ph type="body" idx="1"/>
          </p:nvPr>
        </p:nvSpPr>
        <p:spPr/>
        <p:txBody>
          <a:bodyPr>
            <a:normAutofit lnSpcReduction="10000"/>
          </a:bodyPr>
          <a:lstStyle/>
          <a:p>
            <a:r>
              <a:rPr lang="en-US" altLang="en-US"/>
              <a:t>A </a:t>
            </a:r>
            <a:r>
              <a:rPr lang="en-US" altLang="en-US" b="1"/>
              <a:t>Profile plot</a:t>
            </a:r>
            <a:r>
              <a:rPr lang="en-US" altLang="en-US"/>
              <a:t> indicates how the value of a scalar property varies along some desired direction in the flow field.</a:t>
            </a:r>
          </a:p>
          <a:p>
            <a:r>
              <a:rPr lang="en-US" altLang="en-US"/>
              <a:t>A </a:t>
            </a:r>
            <a:r>
              <a:rPr lang="en-US" altLang="en-US" b="1"/>
              <a:t>Vector plot</a:t>
            </a:r>
            <a:r>
              <a:rPr lang="en-US" altLang="en-US"/>
              <a:t> is an array of arrows indicating the magnitude and direction of a vector property at an instant in time.</a:t>
            </a:r>
          </a:p>
          <a:p>
            <a:r>
              <a:rPr lang="en-US" altLang="en-US"/>
              <a:t>A </a:t>
            </a:r>
            <a:r>
              <a:rPr lang="en-US" altLang="en-US" b="1"/>
              <a:t>Contour plot</a:t>
            </a:r>
            <a:r>
              <a:rPr lang="en-US" altLang="en-US"/>
              <a:t> shows curves of constant values of a scalar property for magnitude of a vector property at an instant in time.</a:t>
            </a:r>
          </a:p>
        </p:txBody>
      </p:sp>
    </p:spTree>
    <p:extLst>
      <p:ext uri="{BB962C8B-B14F-4D97-AF65-F5344CB8AC3E}">
        <p14:creationId xmlns:p14="http://schemas.microsoft.com/office/powerpoint/2010/main" val="2673915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4" y="109134"/>
            <a:ext cx="7418004" cy="584776"/>
          </a:xfrm>
          <a:prstGeom prst="rect">
            <a:avLst/>
          </a:prstGeom>
          <a:noFill/>
        </p:spPr>
        <p:txBody>
          <a:bodyPr wrap="square" rtlCol="0">
            <a:spAutoFit/>
          </a:bodyPr>
          <a:lstStyle/>
          <a:p>
            <a:pPr algn="ctr"/>
            <a:r>
              <a:rPr lang="it-IT" sz="3200" b="1" dirty="0" smtClean="0">
                <a:solidFill>
                  <a:schemeClr val="bg1"/>
                </a:solidFill>
                <a:latin typeface="Arial"/>
                <a:cs typeface="Arial"/>
              </a:rPr>
              <a:t>Basic </a:t>
            </a:r>
            <a:r>
              <a:rPr lang="it-IT" sz="3200" b="1" dirty="0" err="1" smtClean="0">
                <a:solidFill>
                  <a:schemeClr val="bg1"/>
                </a:solidFill>
                <a:latin typeface="Arial"/>
                <a:cs typeface="Arial"/>
              </a:rPr>
              <a:t>concepts</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14088575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altLang="en-US"/>
              <a:t>Kinematic Description</a:t>
            </a:r>
          </a:p>
        </p:txBody>
      </p:sp>
      <p:sp>
        <p:nvSpPr>
          <p:cNvPr id="322565" name="Rectangle 5"/>
          <p:cNvSpPr>
            <a:spLocks noGrp="1" noChangeArrowheads="1"/>
          </p:cNvSpPr>
          <p:nvPr>
            <p:ph type="body" sz="half" idx="2"/>
          </p:nvPr>
        </p:nvSpPr>
        <p:spPr/>
        <p:txBody>
          <a:bodyPr/>
          <a:lstStyle/>
          <a:p>
            <a:pPr marL="381000" indent="-381000">
              <a:lnSpc>
                <a:spcPct val="80000"/>
              </a:lnSpc>
            </a:pPr>
            <a:r>
              <a:rPr lang="en-US" altLang="en-US" sz="2000"/>
              <a:t>In fluid mechanics, an element may undergo four fundamental types of motion. </a:t>
            </a:r>
          </a:p>
          <a:p>
            <a:pPr lvl="1">
              <a:lnSpc>
                <a:spcPct val="80000"/>
              </a:lnSpc>
              <a:buFontTx/>
              <a:buAutoNum type="alphaLcParenR"/>
            </a:pPr>
            <a:r>
              <a:rPr lang="en-US" altLang="en-US" sz="1800"/>
              <a:t>Translation</a:t>
            </a:r>
          </a:p>
          <a:p>
            <a:pPr lvl="1">
              <a:lnSpc>
                <a:spcPct val="80000"/>
              </a:lnSpc>
              <a:buFontTx/>
              <a:buAutoNum type="alphaLcParenR"/>
            </a:pPr>
            <a:r>
              <a:rPr lang="en-US" altLang="en-US" sz="1800"/>
              <a:t>Rotation</a:t>
            </a:r>
          </a:p>
          <a:p>
            <a:pPr lvl="1">
              <a:lnSpc>
                <a:spcPct val="80000"/>
              </a:lnSpc>
              <a:buFontTx/>
              <a:buAutoNum type="alphaLcParenR"/>
            </a:pPr>
            <a:r>
              <a:rPr lang="en-US" altLang="en-US" sz="1800"/>
              <a:t>Linear strain</a:t>
            </a:r>
          </a:p>
          <a:p>
            <a:pPr lvl="1">
              <a:lnSpc>
                <a:spcPct val="80000"/>
              </a:lnSpc>
              <a:buFontTx/>
              <a:buAutoNum type="alphaLcParenR"/>
            </a:pPr>
            <a:r>
              <a:rPr lang="en-US" altLang="en-US" sz="1800"/>
              <a:t>Shear strain</a:t>
            </a:r>
          </a:p>
          <a:p>
            <a:pPr marL="381000" indent="-381000">
              <a:lnSpc>
                <a:spcPct val="80000"/>
              </a:lnSpc>
            </a:pPr>
            <a:r>
              <a:rPr lang="en-US" altLang="en-US" sz="2000"/>
              <a:t>Because fluids are in constant motion, motion and deformation is best described in terms of rates </a:t>
            </a:r>
          </a:p>
          <a:p>
            <a:pPr lvl="1">
              <a:lnSpc>
                <a:spcPct val="80000"/>
              </a:lnSpc>
              <a:buFontTx/>
              <a:buAutoNum type="alphaLcParenR"/>
            </a:pPr>
            <a:r>
              <a:rPr lang="en-US" altLang="en-US" sz="1800"/>
              <a:t>velocity: rate of translation</a:t>
            </a:r>
          </a:p>
          <a:p>
            <a:pPr lvl="1">
              <a:lnSpc>
                <a:spcPct val="80000"/>
              </a:lnSpc>
              <a:buFontTx/>
              <a:buAutoNum type="alphaLcParenR"/>
            </a:pPr>
            <a:r>
              <a:rPr lang="en-US" altLang="en-US" sz="1800"/>
              <a:t>angular velocity: rate of rotation</a:t>
            </a:r>
          </a:p>
          <a:p>
            <a:pPr lvl="1">
              <a:lnSpc>
                <a:spcPct val="80000"/>
              </a:lnSpc>
              <a:buFontTx/>
              <a:buAutoNum type="alphaLcParenR"/>
            </a:pPr>
            <a:r>
              <a:rPr lang="en-US" altLang="en-US" sz="1800"/>
              <a:t>linear strain rate: rate of linear strain</a:t>
            </a:r>
          </a:p>
          <a:p>
            <a:pPr lvl="1">
              <a:lnSpc>
                <a:spcPct val="80000"/>
              </a:lnSpc>
              <a:buFontTx/>
              <a:buAutoNum type="alphaLcParenR"/>
            </a:pPr>
            <a:r>
              <a:rPr lang="en-US" altLang="en-US" sz="1800"/>
              <a:t>shear strain rate:  rate of shear strain</a:t>
            </a:r>
          </a:p>
        </p:txBody>
      </p:sp>
      <p:pic>
        <p:nvPicPr>
          <p:cNvPr id="322566" name="Picture 6" descr="cen72367_0403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85825" y="1143000"/>
            <a:ext cx="3114675"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2314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6" name="Rectangle 8"/>
          <p:cNvSpPr>
            <a:spLocks noGrp="1" noChangeArrowheads="1"/>
          </p:cNvSpPr>
          <p:nvPr>
            <p:ph type="title"/>
          </p:nvPr>
        </p:nvSpPr>
        <p:spPr/>
        <p:txBody>
          <a:bodyPr/>
          <a:lstStyle/>
          <a:p>
            <a:r>
              <a:rPr lang="en-US" altLang="en-US"/>
              <a:t>Rate of Translation and Rotation</a:t>
            </a:r>
          </a:p>
        </p:txBody>
      </p:sp>
      <p:sp>
        <p:nvSpPr>
          <p:cNvPr id="324611" name="Rectangle 3"/>
          <p:cNvSpPr>
            <a:spLocks noGrp="1" noChangeArrowheads="1"/>
          </p:cNvSpPr>
          <p:nvPr>
            <p:ph type="body" sz="half" idx="1"/>
          </p:nvPr>
        </p:nvSpPr>
        <p:spPr>
          <a:xfrm>
            <a:off x="457200" y="1295400"/>
            <a:ext cx="8458200" cy="4830763"/>
          </a:xfrm>
        </p:spPr>
        <p:txBody>
          <a:bodyPr/>
          <a:lstStyle/>
          <a:p>
            <a:r>
              <a:rPr lang="en-US" altLang="en-US" sz="2400"/>
              <a:t>To be useful, these rates must be expressed in terms of velocity and derivatives of velocity</a:t>
            </a:r>
          </a:p>
          <a:p>
            <a:r>
              <a:rPr lang="en-US" altLang="en-US" sz="2400"/>
              <a:t>The </a:t>
            </a:r>
            <a:r>
              <a:rPr lang="en-US" altLang="en-US" sz="2400" b="1"/>
              <a:t>rate of translation vector</a:t>
            </a:r>
            <a:r>
              <a:rPr lang="en-US" altLang="en-US" sz="2400"/>
              <a:t> is described as the velocity vector.  In Cartesian coordinates:</a:t>
            </a:r>
          </a:p>
          <a:p>
            <a:endParaRPr lang="en-US" altLang="en-US" sz="2400"/>
          </a:p>
          <a:p>
            <a:pPr>
              <a:buFontTx/>
              <a:buNone/>
            </a:pPr>
            <a:endParaRPr lang="en-US" altLang="en-US" sz="2400"/>
          </a:p>
          <a:p>
            <a:r>
              <a:rPr lang="en-US" altLang="en-US" sz="2400" b="1"/>
              <a:t>Rate of rotation</a:t>
            </a:r>
            <a:r>
              <a:rPr lang="en-US" altLang="en-US" sz="2400"/>
              <a:t> at a point is defined as the average rotation rate of two initially perpendicular lines that intersect at that point. The rate of rotation vector in Cartesian coordinates:</a:t>
            </a:r>
          </a:p>
        </p:txBody>
      </p:sp>
      <p:graphicFrame>
        <p:nvGraphicFramePr>
          <p:cNvPr id="324612" name="Object 4"/>
          <p:cNvGraphicFramePr>
            <a:graphicFrameLocks noGrp="1" noChangeAspect="1"/>
          </p:cNvGraphicFramePr>
          <p:nvPr>
            <p:ph sz="quarter" idx="2"/>
          </p:nvPr>
        </p:nvGraphicFramePr>
        <p:xfrm>
          <a:off x="2971800" y="2895600"/>
          <a:ext cx="3200400" cy="687388"/>
        </p:xfrm>
        <a:graphic>
          <a:graphicData uri="http://schemas.openxmlformats.org/presentationml/2006/ole">
            <mc:AlternateContent xmlns:mc="http://schemas.openxmlformats.org/markup-compatibility/2006">
              <mc:Choice xmlns:v="urn:schemas-microsoft-com:vml" Requires="v">
                <p:oleObj spid="_x0000_s10360" name="Equation" r:id="rId3" imgW="1536480" imgH="330120" progId="Equation.DSMT4">
                  <p:embed/>
                </p:oleObj>
              </mc:Choice>
              <mc:Fallback>
                <p:oleObj name="Equation" r:id="rId3" imgW="1536480" imgH="3301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95600"/>
                        <a:ext cx="3200400"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4615" name="Object 7"/>
          <p:cNvGraphicFramePr>
            <a:graphicFrameLocks noGrp="1" noChangeAspect="1"/>
          </p:cNvGraphicFramePr>
          <p:nvPr>
            <p:ph sz="quarter" idx="3"/>
          </p:nvPr>
        </p:nvGraphicFramePr>
        <p:xfrm>
          <a:off x="1676400" y="5294313"/>
          <a:ext cx="6019800" cy="855662"/>
        </p:xfrm>
        <a:graphic>
          <a:graphicData uri="http://schemas.openxmlformats.org/presentationml/2006/ole">
            <mc:AlternateContent xmlns:mc="http://schemas.openxmlformats.org/markup-compatibility/2006">
              <mc:Choice xmlns:v="urn:schemas-microsoft-com:vml" Requires="v">
                <p:oleObj spid="_x0000_s10361" name="Equation" r:id="rId5" imgW="4724280" imgH="672840" progId="Equation.DSMT4">
                  <p:embed/>
                </p:oleObj>
              </mc:Choice>
              <mc:Fallback>
                <p:oleObj name="Equation" r:id="rId5" imgW="4724280" imgH="6728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294313"/>
                        <a:ext cx="6019800"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146446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US" altLang="en-US"/>
              <a:t>Linear Strain Rate</a:t>
            </a:r>
          </a:p>
        </p:txBody>
      </p:sp>
      <p:sp>
        <p:nvSpPr>
          <p:cNvPr id="327683" name="Rectangle 3"/>
          <p:cNvSpPr>
            <a:spLocks noGrp="1" noChangeArrowheads="1"/>
          </p:cNvSpPr>
          <p:nvPr>
            <p:ph type="body" sz="half" idx="1"/>
          </p:nvPr>
        </p:nvSpPr>
        <p:spPr>
          <a:xfrm>
            <a:off x="457200" y="1295400"/>
            <a:ext cx="8458200" cy="4830763"/>
          </a:xfrm>
        </p:spPr>
        <p:txBody>
          <a:bodyPr/>
          <a:lstStyle/>
          <a:p>
            <a:r>
              <a:rPr lang="en-US" altLang="en-US" sz="2000" b="1" dirty="0"/>
              <a:t>Linear Strain Rate</a:t>
            </a:r>
            <a:r>
              <a:rPr lang="en-US" altLang="en-US" sz="2000" dirty="0"/>
              <a:t> is defined as the rate of increase in length per unit length.</a:t>
            </a:r>
          </a:p>
          <a:p>
            <a:r>
              <a:rPr lang="en-US" altLang="en-US" sz="2000" dirty="0"/>
              <a:t>In Cartesian coordinates</a:t>
            </a:r>
          </a:p>
          <a:p>
            <a:endParaRPr lang="en-US" altLang="en-US" sz="2000" dirty="0"/>
          </a:p>
          <a:p>
            <a:pPr>
              <a:buFontTx/>
              <a:buNone/>
            </a:pPr>
            <a:r>
              <a:rPr lang="en-US" altLang="en-US" sz="2000" dirty="0"/>
              <a:t> </a:t>
            </a:r>
          </a:p>
          <a:p>
            <a:r>
              <a:rPr lang="en-US" altLang="en-US" sz="2000" dirty="0"/>
              <a:t>Volumetric strain rate in Cartesian coordinates</a:t>
            </a:r>
          </a:p>
          <a:p>
            <a:endParaRPr lang="en-US" altLang="en-US" sz="2000" dirty="0"/>
          </a:p>
          <a:p>
            <a:endParaRPr lang="en-US" altLang="en-US" sz="2000" dirty="0"/>
          </a:p>
          <a:p>
            <a:pPr>
              <a:buFontTx/>
              <a:buNone/>
            </a:pPr>
            <a:endParaRPr lang="en-US" altLang="en-US" sz="2000" dirty="0"/>
          </a:p>
          <a:p>
            <a:r>
              <a:rPr lang="en-US" altLang="en-US" sz="2000" dirty="0"/>
              <a:t>Since the volume of a fluid element is constant for an incompressible flow, the volumetric strain rate must be zero.</a:t>
            </a:r>
          </a:p>
          <a:p>
            <a:endParaRPr lang="en-US" altLang="en-US" sz="2000" dirty="0"/>
          </a:p>
        </p:txBody>
      </p:sp>
      <p:graphicFrame>
        <p:nvGraphicFramePr>
          <p:cNvPr id="327684" name="Object 4"/>
          <p:cNvGraphicFramePr>
            <a:graphicFrameLocks noGrp="1" noChangeAspect="1"/>
          </p:cNvGraphicFramePr>
          <p:nvPr>
            <p:ph sz="quarter" idx="2"/>
            <p:extLst>
              <p:ext uri="{D42A27DB-BD31-4B8C-83A1-F6EECF244321}">
                <p14:modId xmlns:p14="http://schemas.microsoft.com/office/powerpoint/2010/main" val="1811797807"/>
              </p:ext>
            </p:extLst>
          </p:nvPr>
        </p:nvGraphicFramePr>
        <p:xfrm>
          <a:off x="2661249" y="2043981"/>
          <a:ext cx="3338513" cy="812800"/>
        </p:xfrm>
        <a:graphic>
          <a:graphicData uri="http://schemas.openxmlformats.org/presentationml/2006/ole">
            <mc:AlternateContent xmlns:mc="http://schemas.openxmlformats.org/markup-compatibility/2006">
              <mc:Choice xmlns:v="urn:schemas-microsoft-com:vml" Requires="v">
                <p:oleObj spid="_x0000_s11384" name="Equation" r:id="rId3" imgW="2501640" imgH="609480" progId="Equation.DSMT4">
                  <p:embed/>
                </p:oleObj>
              </mc:Choice>
              <mc:Fallback>
                <p:oleObj name="Equation" r:id="rId3" imgW="250164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249" y="2043981"/>
                        <a:ext cx="3338513"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689" name="Object 9"/>
          <p:cNvGraphicFramePr>
            <a:graphicFrameLocks noGrp="1" noChangeAspect="1"/>
          </p:cNvGraphicFramePr>
          <p:nvPr>
            <p:ph sz="quarter" idx="3"/>
            <p:extLst>
              <p:ext uri="{D42A27DB-BD31-4B8C-83A1-F6EECF244321}">
                <p14:modId xmlns:p14="http://schemas.microsoft.com/office/powerpoint/2010/main" val="2041163353"/>
              </p:ext>
            </p:extLst>
          </p:nvPr>
        </p:nvGraphicFramePr>
        <p:xfrm>
          <a:off x="2133600" y="3247516"/>
          <a:ext cx="5181600" cy="901700"/>
        </p:xfrm>
        <a:graphic>
          <a:graphicData uri="http://schemas.openxmlformats.org/presentationml/2006/ole">
            <mc:AlternateContent xmlns:mc="http://schemas.openxmlformats.org/markup-compatibility/2006">
              <mc:Choice xmlns:v="urn:schemas-microsoft-com:vml" Requires="v">
                <p:oleObj spid="_x0000_s11385" name="Equation" r:id="rId5" imgW="3504960" imgH="609480" progId="Equation.DSMT4">
                  <p:embed/>
                </p:oleObj>
              </mc:Choice>
              <mc:Fallback>
                <p:oleObj name="Equation" r:id="rId5" imgW="3504960" imgH="609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247516"/>
                        <a:ext cx="5181600"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770464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altLang="en-US"/>
              <a:t>Shear Strain Rate</a:t>
            </a:r>
          </a:p>
        </p:txBody>
      </p:sp>
      <p:sp>
        <p:nvSpPr>
          <p:cNvPr id="330755" name="Rectangle 3"/>
          <p:cNvSpPr>
            <a:spLocks noGrp="1" noChangeArrowheads="1"/>
          </p:cNvSpPr>
          <p:nvPr>
            <p:ph type="body" sz="half" idx="1"/>
          </p:nvPr>
        </p:nvSpPr>
        <p:spPr>
          <a:xfrm>
            <a:off x="457200" y="1295400"/>
            <a:ext cx="8153400" cy="4830763"/>
          </a:xfrm>
        </p:spPr>
        <p:txBody>
          <a:bodyPr/>
          <a:lstStyle/>
          <a:p>
            <a:r>
              <a:rPr lang="en-US" altLang="en-US" sz="2800" b="1"/>
              <a:t>Shear Strain Rate</a:t>
            </a:r>
            <a:r>
              <a:rPr lang="en-US" altLang="en-US" sz="2800"/>
              <a:t> at a point is defined as </a:t>
            </a:r>
            <a:r>
              <a:rPr lang="en-US" altLang="en-US" sz="2800" i="1"/>
              <a:t>half of the rate of decrease of the angle between two initially perpendicular lines that intersect at a point</a:t>
            </a:r>
            <a:r>
              <a:rPr lang="en-US" altLang="en-US" sz="2800"/>
              <a:t>.</a:t>
            </a:r>
          </a:p>
          <a:p>
            <a:r>
              <a:rPr lang="en-US" altLang="en-US" sz="2800"/>
              <a:t>Shear strain rate can be expressed in Cartesian coordinates as: </a:t>
            </a:r>
          </a:p>
        </p:txBody>
      </p:sp>
      <p:graphicFrame>
        <p:nvGraphicFramePr>
          <p:cNvPr id="330756" name="Object 4"/>
          <p:cNvGraphicFramePr>
            <a:graphicFrameLocks noGrp="1" noChangeAspect="1"/>
          </p:cNvGraphicFramePr>
          <p:nvPr>
            <p:ph sz="half" idx="2"/>
            <p:extLst>
              <p:ext uri="{D42A27DB-BD31-4B8C-83A1-F6EECF244321}">
                <p14:modId xmlns:p14="http://schemas.microsoft.com/office/powerpoint/2010/main" val="3400994219"/>
              </p:ext>
            </p:extLst>
          </p:nvPr>
        </p:nvGraphicFramePr>
        <p:xfrm>
          <a:off x="533400" y="3906329"/>
          <a:ext cx="8153400" cy="1071563"/>
        </p:xfrm>
        <a:graphic>
          <a:graphicData uri="http://schemas.openxmlformats.org/presentationml/2006/ole">
            <mc:AlternateContent xmlns:mc="http://schemas.openxmlformats.org/markup-compatibility/2006">
              <mc:Choice xmlns:v="urn:schemas-microsoft-com:vml" Requires="v">
                <p:oleObj spid="_x0000_s12349" name="Equation" r:id="rId3" imgW="5130720" imgH="672840" progId="Equation.DSMT4">
                  <p:embed/>
                </p:oleObj>
              </mc:Choice>
              <mc:Fallback>
                <p:oleObj name="Equation" r:id="rId3" imgW="5130720" imgH="672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06329"/>
                        <a:ext cx="8153400" cy="107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59840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altLang="en-US"/>
              <a:t>Shear Strain Rate</a:t>
            </a:r>
          </a:p>
        </p:txBody>
      </p:sp>
      <p:sp>
        <p:nvSpPr>
          <p:cNvPr id="332803" name="Rectangle 3"/>
          <p:cNvSpPr>
            <a:spLocks noGrp="1" noChangeArrowheads="1"/>
          </p:cNvSpPr>
          <p:nvPr>
            <p:ph type="body" sz="half" idx="1"/>
          </p:nvPr>
        </p:nvSpPr>
        <p:spPr>
          <a:xfrm>
            <a:off x="457200" y="1295400"/>
            <a:ext cx="8229600" cy="4830763"/>
          </a:xfrm>
        </p:spPr>
        <p:txBody>
          <a:bodyPr/>
          <a:lstStyle/>
          <a:p>
            <a:pPr marL="0" indent="0">
              <a:buFontTx/>
              <a:buNone/>
            </a:pPr>
            <a:r>
              <a:rPr lang="en-US" altLang="en-US" sz="2800"/>
              <a:t>We can combine linear strain rate and shear strain rate into one symmetric second-order tensor called the </a:t>
            </a:r>
            <a:r>
              <a:rPr lang="en-US" altLang="en-US" sz="2800" b="1"/>
              <a:t>strain-rate tensor.</a:t>
            </a:r>
          </a:p>
          <a:p>
            <a:pPr marL="0" indent="0"/>
            <a:endParaRPr lang="en-US" altLang="en-US" sz="2800" b="1"/>
          </a:p>
        </p:txBody>
      </p:sp>
      <p:graphicFrame>
        <p:nvGraphicFramePr>
          <p:cNvPr id="332804" name="Object 4"/>
          <p:cNvGraphicFramePr>
            <a:graphicFrameLocks noGrp="1" noChangeAspect="1"/>
          </p:cNvGraphicFramePr>
          <p:nvPr>
            <p:ph sz="half" idx="2"/>
          </p:nvPr>
        </p:nvGraphicFramePr>
        <p:xfrm>
          <a:off x="457200" y="3048000"/>
          <a:ext cx="8382000" cy="2863850"/>
        </p:xfrm>
        <a:graphic>
          <a:graphicData uri="http://schemas.openxmlformats.org/presentationml/2006/ole">
            <mc:AlternateContent xmlns:mc="http://schemas.openxmlformats.org/markup-compatibility/2006">
              <mc:Choice xmlns:v="urn:schemas-microsoft-com:vml" Requires="v">
                <p:oleObj spid="_x0000_s13373" name="Equation" r:id="rId3" imgW="6286320" imgH="2145960" progId="Equation.DSMT4">
                  <p:embed/>
                </p:oleObj>
              </mc:Choice>
              <mc:Fallback>
                <p:oleObj name="Equation" r:id="rId3" imgW="6286320" imgH="2145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0"/>
                        <a:ext cx="8382000" cy="286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867166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ltLang="en-US"/>
              <a:t>Shear Strain Rate</a:t>
            </a:r>
          </a:p>
        </p:txBody>
      </p:sp>
      <p:sp>
        <p:nvSpPr>
          <p:cNvPr id="334851" name="Rectangle 3"/>
          <p:cNvSpPr>
            <a:spLocks noGrp="1" noChangeArrowheads="1"/>
          </p:cNvSpPr>
          <p:nvPr>
            <p:ph type="body" idx="1"/>
          </p:nvPr>
        </p:nvSpPr>
        <p:spPr/>
        <p:txBody>
          <a:bodyPr/>
          <a:lstStyle/>
          <a:p>
            <a:pPr>
              <a:lnSpc>
                <a:spcPct val="90000"/>
              </a:lnSpc>
            </a:pPr>
            <a:r>
              <a:rPr lang="en-US" altLang="en-US" sz="2800"/>
              <a:t>Purpose of our discussion of fluid element kinematics:  </a:t>
            </a:r>
          </a:p>
          <a:p>
            <a:pPr lvl="1">
              <a:lnSpc>
                <a:spcPct val="90000"/>
              </a:lnSpc>
            </a:pPr>
            <a:r>
              <a:rPr lang="en-US" altLang="en-US" sz="2400"/>
              <a:t>Better appreciation of the inherent complexity of fluid dynamics </a:t>
            </a:r>
          </a:p>
          <a:p>
            <a:pPr lvl="1">
              <a:lnSpc>
                <a:spcPct val="90000"/>
              </a:lnSpc>
            </a:pPr>
            <a:r>
              <a:rPr lang="en-US" altLang="en-US" sz="2400"/>
              <a:t>Mathematical sophistication required to fully describe fluid motion</a:t>
            </a:r>
          </a:p>
          <a:p>
            <a:pPr>
              <a:lnSpc>
                <a:spcPct val="90000"/>
              </a:lnSpc>
            </a:pPr>
            <a:r>
              <a:rPr lang="en-US" altLang="en-US" sz="2800"/>
              <a:t>Strain-rate tensor is important for numerous reasons.  For example,</a:t>
            </a:r>
          </a:p>
          <a:p>
            <a:pPr lvl="1">
              <a:lnSpc>
                <a:spcPct val="90000"/>
              </a:lnSpc>
            </a:pPr>
            <a:r>
              <a:rPr lang="en-US" altLang="en-US" sz="2400"/>
              <a:t>Develop relationships between fluid stress and strain rate. </a:t>
            </a:r>
          </a:p>
          <a:p>
            <a:pPr lvl="1">
              <a:lnSpc>
                <a:spcPct val="90000"/>
              </a:lnSpc>
            </a:pPr>
            <a:r>
              <a:rPr lang="en-US" altLang="en-US" sz="2400"/>
              <a:t>Feature extraction and flow visualization in CFD simulations.</a:t>
            </a:r>
          </a:p>
        </p:txBody>
      </p:sp>
    </p:spTree>
    <p:extLst>
      <p:ext uri="{BB962C8B-B14F-4D97-AF65-F5344CB8AC3E}">
        <p14:creationId xmlns:p14="http://schemas.microsoft.com/office/powerpoint/2010/main" val="1649998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ltLang="en-US"/>
              <a:t>Shear Strain Rate</a:t>
            </a:r>
          </a:p>
        </p:txBody>
      </p:sp>
      <p:pic>
        <p:nvPicPr>
          <p:cNvPr id="335876" name="Picture 4" descr="swir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9213" y="1524000"/>
            <a:ext cx="5767387" cy="4062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5880" name="Text Box 8"/>
          <p:cNvSpPr txBox="1">
            <a:spLocks noChangeArrowheads="1"/>
          </p:cNvSpPr>
          <p:nvPr/>
        </p:nvSpPr>
        <p:spPr bwMode="auto">
          <a:xfrm>
            <a:off x="349250" y="1154113"/>
            <a:ext cx="8566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a:t>Example:  Visualization of trailing-edge turbulent eddies </a:t>
            </a:r>
            <a:br>
              <a:rPr lang="en-US" altLang="en-US" sz="2000"/>
            </a:br>
            <a:r>
              <a:rPr lang="en-US" altLang="en-US" sz="2000"/>
              <a:t>for a hydrofoil with a beveled trailing edge</a:t>
            </a:r>
          </a:p>
        </p:txBody>
      </p:sp>
      <p:sp>
        <p:nvSpPr>
          <p:cNvPr id="335881" name="Text Box 9"/>
          <p:cNvSpPr txBox="1">
            <a:spLocks noChangeArrowheads="1"/>
          </p:cNvSpPr>
          <p:nvPr/>
        </p:nvSpPr>
        <p:spPr bwMode="auto">
          <a:xfrm>
            <a:off x="412750" y="5562600"/>
            <a:ext cx="835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Feature extraction method is based upon eigen-analysis of the strain-rate tensor.</a:t>
            </a:r>
          </a:p>
        </p:txBody>
      </p:sp>
    </p:spTree>
    <p:extLst>
      <p:ext uri="{BB962C8B-B14F-4D97-AF65-F5344CB8AC3E}">
        <p14:creationId xmlns:p14="http://schemas.microsoft.com/office/powerpoint/2010/main" val="388132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altLang="en-US"/>
              <a:t>Vorticity and Rotationality</a:t>
            </a:r>
          </a:p>
        </p:txBody>
      </p:sp>
      <p:sp>
        <p:nvSpPr>
          <p:cNvPr id="338947" name="Rectangle 3"/>
          <p:cNvSpPr>
            <a:spLocks noGrp="1" noChangeArrowheads="1"/>
          </p:cNvSpPr>
          <p:nvPr>
            <p:ph type="body" sz="half" idx="1"/>
          </p:nvPr>
        </p:nvSpPr>
        <p:spPr>
          <a:xfrm>
            <a:off x="457200" y="1295400"/>
            <a:ext cx="8305800" cy="4830763"/>
          </a:xfrm>
        </p:spPr>
        <p:txBody>
          <a:bodyPr/>
          <a:lstStyle/>
          <a:p>
            <a:pPr>
              <a:lnSpc>
                <a:spcPct val="90000"/>
              </a:lnSpc>
            </a:pPr>
            <a:r>
              <a:rPr lang="en-US" altLang="en-US" sz="2400"/>
              <a:t>The </a:t>
            </a:r>
            <a:r>
              <a:rPr lang="en-US" altLang="en-US" sz="2400" b="1"/>
              <a:t>vorticity vector</a:t>
            </a:r>
            <a:r>
              <a:rPr lang="en-US" altLang="en-US" sz="2400"/>
              <a:t> is defined as the curl of the velocity vector</a:t>
            </a:r>
          </a:p>
          <a:p>
            <a:pPr>
              <a:lnSpc>
                <a:spcPct val="90000"/>
              </a:lnSpc>
            </a:pPr>
            <a:r>
              <a:rPr lang="en-US" altLang="en-US" sz="2400"/>
              <a:t>Vorticity is equal to twice the angular velocity of a fluid particle. </a:t>
            </a:r>
            <a:br>
              <a:rPr lang="en-US" altLang="en-US" sz="2400"/>
            </a:br>
            <a:r>
              <a:rPr lang="en-US" altLang="en-US" sz="2400"/>
              <a:t>Cartesian coordinates</a:t>
            </a:r>
            <a:br>
              <a:rPr lang="en-US" altLang="en-US" sz="2400"/>
            </a:br>
            <a:endParaRPr lang="en-US" altLang="en-US" sz="2400"/>
          </a:p>
          <a:p>
            <a:pPr>
              <a:lnSpc>
                <a:spcPct val="90000"/>
              </a:lnSpc>
              <a:buFontTx/>
              <a:buNone/>
            </a:pPr>
            <a:r>
              <a:rPr lang="en-US" altLang="en-US" sz="2400"/>
              <a:t/>
            </a:r>
            <a:br>
              <a:rPr lang="en-US" altLang="en-US" sz="2400"/>
            </a:br>
            <a:r>
              <a:rPr lang="en-US" altLang="en-US" sz="2400"/>
              <a:t>Cylindrical coordinates</a:t>
            </a:r>
          </a:p>
          <a:p>
            <a:pPr>
              <a:lnSpc>
                <a:spcPct val="90000"/>
              </a:lnSpc>
            </a:pPr>
            <a:endParaRPr lang="en-US" altLang="en-US" sz="2400"/>
          </a:p>
          <a:p>
            <a:pPr>
              <a:lnSpc>
                <a:spcPct val="90000"/>
              </a:lnSpc>
              <a:buFontTx/>
              <a:buNone/>
            </a:pPr>
            <a:endParaRPr lang="en-US" altLang="en-US" sz="2400"/>
          </a:p>
          <a:p>
            <a:pPr>
              <a:lnSpc>
                <a:spcPct val="90000"/>
              </a:lnSpc>
            </a:pPr>
            <a:r>
              <a:rPr lang="en-US" altLang="en-US" sz="2400"/>
              <a:t>In regions where </a:t>
            </a:r>
            <a:r>
              <a:rPr lang="en-US" altLang="en-US" sz="2400">
                <a:latin typeface="Symbol" pitchFamily="18" charset="2"/>
              </a:rPr>
              <a:t>z</a:t>
            </a:r>
            <a:r>
              <a:rPr lang="en-US" altLang="en-US" sz="2400"/>
              <a:t> = 0, the flow is called </a:t>
            </a:r>
            <a:r>
              <a:rPr lang="en-US" altLang="en-US" sz="2400" b="1"/>
              <a:t>irrotational.</a:t>
            </a:r>
          </a:p>
          <a:p>
            <a:pPr>
              <a:lnSpc>
                <a:spcPct val="90000"/>
              </a:lnSpc>
            </a:pPr>
            <a:r>
              <a:rPr lang="en-US" altLang="en-US" sz="2400"/>
              <a:t>Elsewhere, the flow is called </a:t>
            </a:r>
            <a:r>
              <a:rPr lang="en-US" altLang="en-US" sz="2400" b="1"/>
              <a:t>rotational.</a:t>
            </a:r>
          </a:p>
        </p:txBody>
      </p:sp>
      <p:graphicFrame>
        <p:nvGraphicFramePr>
          <p:cNvPr id="338948" name="Object 4"/>
          <p:cNvGraphicFramePr>
            <a:graphicFrameLocks noGrp="1" noChangeAspect="1"/>
          </p:cNvGraphicFramePr>
          <p:nvPr>
            <p:ph sz="quarter" idx="2"/>
            <p:extLst>
              <p:ext uri="{D42A27DB-BD31-4B8C-83A1-F6EECF244321}">
                <p14:modId xmlns:p14="http://schemas.microsoft.com/office/powerpoint/2010/main" val="1370763083"/>
              </p:ext>
            </p:extLst>
          </p:nvPr>
        </p:nvGraphicFramePr>
        <p:xfrm>
          <a:off x="2165230" y="2046288"/>
          <a:ext cx="1066800" cy="369888"/>
        </p:xfrm>
        <a:graphic>
          <a:graphicData uri="http://schemas.openxmlformats.org/presentationml/2006/ole">
            <mc:AlternateContent xmlns:mc="http://schemas.openxmlformats.org/markup-compatibility/2006">
              <mc:Choice xmlns:v="urn:schemas-microsoft-com:vml" Requires="v">
                <p:oleObj spid="_x0000_s14574" name="Equation" r:id="rId3" imgW="914400" imgH="317160" progId="Equation.DSMT4">
                  <p:embed/>
                </p:oleObj>
              </mc:Choice>
              <mc:Fallback>
                <p:oleObj name="Equation" r:id="rId3" imgW="914400" imgH="3171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230" y="2046288"/>
                        <a:ext cx="106680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950" name="Object 6"/>
          <p:cNvGraphicFramePr>
            <a:graphicFrameLocks noGrp="1" noChangeAspect="1"/>
          </p:cNvGraphicFramePr>
          <p:nvPr>
            <p:ph sz="quarter" idx="3"/>
            <p:extLst>
              <p:ext uri="{D42A27DB-BD31-4B8C-83A1-F6EECF244321}">
                <p14:modId xmlns:p14="http://schemas.microsoft.com/office/powerpoint/2010/main" val="3254294656"/>
              </p:ext>
            </p:extLst>
          </p:nvPr>
        </p:nvGraphicFramePr>
        <p:xfrm>
          <a:off x="3870385" y="2046288"/>
          <a:ext cx="838200" cy="381000"/>
        </p:xfrm>
        <a:graphic>
          <a:graphicData uri="http://schemas.openxmlformats.org/presentationml/2006/ole">
            <mc:AlternateContent xmlns:mc="http://schemas.openxmlformats.org/markup-compatibility/2006">
              <mc:Choice xmlns:v="urn:schemas-microsoft-com:vml" Requires="v">
                <p:oleObj spid="_x0000_s14575" name="Equation" r:id="rId5" imgW="698400" imgH="317160" progId="Equation.DSMT4">
                  <p:embed/>
                </p:oleObj>
              </mc:Choice>
              <mc:Fallback>
                <p:oleObj name="Equation" r:id="rId5" imgW="698400" imgH="3171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85" y="2046288"/>
                        <a:ext cx="838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952" name="Object 8"/>
          <p:cNvGraphicFramePr>
            <a:graphicFrameLocks noChangeAspect="1"/>
          </p:cNvGraphicFramePr>
          <p:nvPr>
            <p:extLst>
              <p:ext uri="{D42A27DB-BD31-4B8C-83A1-F6EECF244321}">
                <p14:modId xmlns:p14="http://schemas.microsoft.com/office/powerpoint/2010/main" val="3899056855"/>
              </p:ext>
            </p:extLst>
          </p:nvPr>
        </p:nvGraphicFramePr>
        <p:xfrm>
          <a:off x="1981200" y="2741762"/>
          <a:ext cx="5029200" cy="808038"/>
        </p:xfrm>
        <a:graphic>
          <a:graphicData uri="http://schemas.openxmlformats.org/presentationml/2006/ole">
            <mc:AlternateContent xmlns:mc="http://schemas.openxmlformats.org/markup-compatibility/2006">
              <mc:Choice xmlns:v="urn:schemas-microsoft-com:vml" Requires="v">
                <p:oleObj spid="_x0000_s14576" name="Equation" r:id="rId7" imgW="4190760" imgH="672840" progId="Equation.DSMT4">
                  <p:embed/>
                </p:oleObj>
              </mc:Choice>
              <mc:Fallback>
                <p:oleObj name="Equation" r:id="rId7" imgW="4190760" imgH="6728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2741762"/>
                        <a:ext cx="5029200"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954" name="Object 10"/>
          <p:cNvGraphicFramePr>
            <a:graphicFrameLocks noChangeAspect="1"/>
          </p:cNvGraphicFramePr>
          <p:nvPr>
            <p:extLst>
              <p:ext uri="{D42A27DB-BD31-4B8C-83A1-F6EECF244321}">
                <p14:modId xmlns:p14="http://schemas.microsoft.com/office/powerpoint/2010/main" val="1050400061"/>
              </p:ext>
            </p:extLst>
          </p:nvPr>
        </p:nvGraphicFramePr>
        <p:xfrm>
          <a:off x="1452877" y="3812759"/>
          <a:ext cx="6155621" cy="813966"/>
        </p:xfrm>
        <a:graphic>
          <a:graphicData uri="http://schemas.openxmlformats.org/presentationml/2006/ole">
            <mc:AlternateContent xmlns:mc="http://schemas.openxmlformats.org/markup-compatibility/2006">
              <mc:Choice xmlns:v="urn:schemas-microsoft-com:vml" Requires="v">
                <p:oleObj spid="_x0000_s14577" name="Equation" r:id="rId9" imgW="5283000" imgH="698400" progId="Equation.DSMT4">
                  <p:embed/>
                </p:oleObj>
              </mc:Choice>
              <mc:Fallback>
                <p:oleObj name="Equation" r:id="rId9" imgW="5283000" imgH="698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2877" y="3812759"/>
                        <a:ext cx="6155621" cy="81396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683205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r>
              <a:rPr lang="en-US" altLang="en-US"/>
              <a:t>Vorticity and Rotationality</a:t>
            </a:r>
          </a:p>
        </p:txBody>
      </p:sp>
      <p:pic>
        <p:nvPicPr>
          <p:cNvPr id="342020" name="Picture 4" descr="cen72367_040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758950"/>
            <a:ext cx="8610600" cy="393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050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8" name="Rectangle 4"/>
          <p:cNvSpPr>
            <a:spLocks noGrp="1" noChangeArrowheads="1"/>
          </p:cNvSpPr>
          <p:nvPr>
            <p:ph type="title"/>
          </p:nvPr>
        </p:nvSpPr>
        <p:spPr/>
        <p:txBody>
          <a:bodyPr/>
          <a:lstStyle/>
          <a:p>
            <a:r>
              <a:rPr lang="en-US" altLang="en-US"/>
              <a:t>Comparison of Two Circular Flows</a:t>
            </a:r>
          </a:p>
        </p:txBody>
      </p:sp>
      <p:pic>
        <p:nvPicPr>
          <p:cNvPr id="344071" name="Picture 7" descr="cen72367_0404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57094"/>
          <a:stretch>
            <a:fillRect/>
          </a:stretch>
        </p:blipFill>
        <p:spPr>
          <a:xfrm>
            <a:off x="838200" y="1600200"/>
            <a:ext cx="33528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4072" name="Text Box 8"/>
          <p:cNvSpPr txBox="1">
            <a:spLocks noChangeArrowheads="1"/>
          </p:cNvSpPr>
          <p:nvPr/>
        </p:nvSpPr>
        <p:spPr bwMode="auto">
          <a:xfrm>
            <a:off x="687388" y="1066800"/>
            <a:ext cx="7999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Special case:  consider two flows with circular streamlines</a:t>
            </a:r>
          </a:p>
        </p:txBody>
      </p:sp>
      <p:pic>
        <p:nvPicPr>
          <p:cNvPr id="344073" name="Picture 9" descr="cen72367_0404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1903"/>
          <a:stretch>
            <a:fillRect/>
          </a:stretch>
        </p:blipFill>
        <p:spPr>
          <a:xfrm>
            <a:off x="4876800" y="1524000"/>
            <a:ext cx="3429000" cy="3287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44087" name="Object 23"/>
          <p:cNvGraphicFramePr>
            <a:graphicFrameLocks noChangeAspect="1"/>
          </p:cNvGraphicFramePr>
          <p:nvPr/>
        </p:nvGraphicFramePr>
        <p:xfrm>
          <a:off x="300038" y="4648200"/>
          <a:ext cx="4202112" cy="1054100"/>
        </p:xfrm>
        <a:graphic>
          <a:graphicData uri="http://schemas.openxmlformats.org/presentationml/2006/ole">
            <mc:AlternateContent xmlns:mc="http://schemas.openxmlformats.org/markup-compatibility/2006">
              <mc:Choice xmlns:v="urn:schemas-microsoft-com:vml" Requires="v">
                <p:oleObj spid="_x0000_s15480" name="Equation" r:id="rId4" imgW="4711680" imgH="1180800" progId="Equation.DSMT4">
                  <p:embed/>
                </p:oleObj>
              </mc:Choice>
              <mc:Fallback>
                <p:oleObj name="Equation" r:id="rId4" imgW="4711680" imgH="1180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4648200"/>
                        <a:ext cx="4202112"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4088" name="Object 24"/>
          <p:cNvGraphicFramePr>
            <a:graphicFrameLocks noChangeAspect="1"/>
          </p:cNvGraphicFramePr>
          <p:nvPr/>
        </p:nvGraphicFramePr>
        <p:xfrm>
          <a:off x="5002213" y="4592638"/>
          <a:ext cx="3836987" cy="1146175"/>
        </p:xfrm>
        <a:graphic>
          <a:graphicData uri="http://schemas.openxmlformats.org/presentationml/2006/ole">
            <mc:AlternateContent xmlns:mc="http://schemas.openxmlformats.org/markup-compatibility/2006">
              <mc:Choice xmlns:v="urn:schemas-microsoft-com:vml" Requires="v">
                <p:oleObj spid="_x0000_s15481" name="Equation" r:id="rId6" imgW="4381200" imgH="1307880" progId="Equation.DSMT4">
                  <p:embed/>
                </p:oleObj>
              </mc:Choice>
              <mc:Fallback>
                <p:oleObj name="Equation" r:id="rId6" imgW="4381200" imgH="1307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2213" y="4592638"/>
                        <a:ext cx="3836987"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76307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4" name="Rectangle 12"/>
          <p:cNvSpPr>
            <a:spLocks noChangeArrowheads="1"/>
          </p:cNvSpPr>
          <p:nvPr/>
        </p:nvSpPr>
        <p:spPr bwMode="auto">
          <a:xfrm>
            <a:off x="4572000" y="4343400"/>
            <a:ext cx="4495800" cy="1828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Rectangle 11"/>
          <p:cNvSpPr>
            <a:spLocks noChangeArrowheads="1"/>
          </p:cNvSpPr>
          <p:nvPr/>
        </p:nvSpPr>
        <p:spPr bwMode="auto">
          <a:xfrm>
            <a:off x="304800" y="4343400"/>
            <a:ext cx="4343400" cy="1828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4" name="Rectangle 2"/>
          <p:cNvSpPr>
            <a:spLocks noGrp="1" noChangeArrowheads="1"/>
          </p:cNvSpPr>
          <p:nvPr>
            <p:ph type="title"/>
          </p:nvPr>
        </p:nvSpPr>
        <p:spPr/>
        <p:txBody>
          <a:bodyPr/>
          <a:lstStyle/>
          <a:p>
            <a:r>
              <a:rPr lang="en-US" altLang="en-US"/>
              <a:t>What is a fluid?</a:t>
            </a:r>
          </a:p>
        </p:txBody>
      </p:sp>
      <p:sp>
        <p:nvSpPr>
          <p:cNvPr id="95235" name="Rectangle 3"/>
          <p:cNvSpPr>
            <a:spLocks noGrp="1" noChangeArrowheads="1"/>
          </p:cNvSpPr>
          <p:nvPr>
            <p:ph type="body" sz="half" idx="1"/>
          </p:nvPr>
        </p:nvSpPr>
        <p:spPr>
          <a:xfrm>
            <a:off x="457200" y="1066800"/>
            <a:ext cx="8229600" cy="3200400"/>
          </a:xfrm>
        </p:spPr>
        <p:txBody>
          <a:bodyPr/>
          <a:lstStyle/>
          <a:p>
            <a:r>
              <a:rPr lang="en-US" altLang="en-US" sz="2800"/>
              <a:t>A fluid is a substance in the gaseous or liquid form</a:t>
            </a:r>
          </a:p>
          <a:p>
            <a:r>
              <a:rPr lang="en-US" altLang="en-US" sz="2800"/>
              <a:t>Distinction between solid and fluid?</a:t>
            </a:r>
          </a:p>
          <a:p>
            <a:pPr lvl="1"/>
            <a:r>
              <a:rPr lang="en-US" altLang="en-US" sz="2400"/>
              <a:t>Solid:  can resist an applied shear by deforming.  Stress is proportional to strain</a:t>
            </a:r>
          </a:p>
          <a:p>
            <a:pPr lvl="1"/>
            <a:r>
              <a:rPr lang="en-US" altLang="en-US" sz="2400"/>
              <a:t>Fluid:  deforms continuously under applied shear.  Stress is proportional to strain rate</a:t>
            </a:r>
          </a:p>
        </p:txBody>
      </p:sp>
      <p:graphicFrame>
        <p:nvGraphicFramePr>
          <p:cNvPr id="95236" name="Object 4"/>
          <p:cNvGraphicFramePr>
            <a:graphicFrameLocks noGrp="1" noChangeAspect="1"/>
          </p:cNvGraphicFramePr>
          <p:nvPr>
            <p:ph sz="quarter" idx="2"/>
          </p:nvPr>
        </p:nvGraphicFramePr>
        <p:xfrm>
          <a:off x="333375" y="4876800"/>
          <a:ext cx="1333500" cy="736600"/>
        </p:xfrm>
        <a:graphic>
          <a:graphicData uri="http://schemas.openxmlformats.org/presentationml/2006/ole">
            <mc:AlternateContent xmlns:mc="http://schemas.openxmlformats.org/markup-compatibility/2006">
              <mc:Choice xmlns:v="urn:schemas-microsoft-com:vml" Requires="v">
                <p:oleObj spid="_x0000_s1150" name="Equation" r:id="rId3" imgW="1104840" imgH="609480" progId="Equation.DSMT4">
                  <p:embed/>
                </p:oleObj>
              </mc:Choice>
              <mc:Fallback>
                <p:oleObj name="Equation" r:id="rId3" imgW="1104840" imgH="609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4876800"/>
                        <a:ext cx="13335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5240" name="Picture 8" descr="cen72367_01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419600"/>
            <a:ext cx="28194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95242" name="Picture 10" descr="cen72367_090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113" y="4533900"/>
            <a:ext cx="2819400" cy="14001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5238" name="Object 6"/>
          <p:cNvGraphicFramePr>
            <a:graphicFrameLocks noGrp="1" noChangeAspect="1"/>
          </p:cNvGraphicFramePr>
          <p:nvPr>
            <p:ph sz="quarter" idx="3"/>
          </p:nvPr>
        </p:nvGraphicFramePr>
        <p:xfrm>
          <a:off x="7586663" y="4876800"/>
          <a:ext cx="1409700" cy="638175"/>
        </p:xfrm>
        <a:graphic>
          <a:graphicData uri="http://schemas.openxmlformats.org/presentationml/2006/ole">
            <mc:AlternateContent xmlns:mc="http://schemas.openxmlformats.org/markup-compatibility/2006">
              <mc:Choice xmlns:v="urn:schemas-microsoft-com:vml" Requires="v">
                <p:oleObj spid="_x0000_s1151" name="Equation" r:id="rId7" imgW="1346040" imgH="609480" progId="Equation.DSMT4">
                  <p:embed/>
                </p:oleObj>
              </mc:Choice>
              <mc:Fallback>
                <p:oleObj name="Equation" r:id="rId7" imgW="1346040" imgH="609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6663" y="4876800"/>
                        <a:ext cx="14097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5245" name="Rectangle 13"/>
          <p:cNvSpPr>
            <a:spLocks noChangeArrowheads="1"/>
          </p:cNvSpPr>
          <p:nvPr/>
        </p:nvSpPr>
        <p:spPr bwMode="auto">
          <a:xfrm>
            <a:off x="533400" y="4394200"/>
            <a:ext cx="750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3300"/>
                </a:solidFill>
              </a:rPr>
              <a:t>Solid</a:t>
            </a:r>
          </a:p>
        </p:txBody>
      </p:sp>
      <p:sp>
        <p:nvSpPr>
          <p:cNvPr id="95246" name="Rectangle 14"/>
          <p:cNvSpPr>
            <a:spLocks noChangeArrowheads="1"/>
          </p:cNvSpPr>
          <p:nvPr/>
        </p:nvSpPr>
        <p:spPr bwMode="auto">
          <a:xfrm>
            <a:off x="8102600" y="4403725"/>
            <a:ext cx="73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3300"/>
                </a:solidFill>
              </a:rPr>
              <a:t>Fluid</a:t>
            </a:r>
          </a:p>
        </p:txBody>
      </p:sp>
    </p:spTree>
    <p:extLst>
      <p:ext uri="{BB962C8B-B14F-4D97-AF65-F5344CB8AC3E}">
        <p14:creationId xmlns:p14="http://schemas.microsoft.com/office/powerpoint/2010/main" val="19210092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normAutofit fontScale="90000"/>
          </a:bodyPr>
          <a:lstStyle/>
          <a:p>
            <a:r>
              <a:rPr lang="en-US" altLang="en-US"/>
              <a:t>Reynolds—Transport Theorem (RTT)</a:t>
            </a:r>
          </a:p>
        </p:txBody>
      </p:sp>
      <p:sp>
        <p:nvSpPr>
          <p:cNvPr id="352259" name="Rectangle 3"/>
          <p:cNvSpPr>
            <a:spLocks noGrp="1" noChangeArrowheads="1"/>
          </p:cNvSpPr>
          <p:nvPr>
            <p:ph type="body" idx="1"/>
          </p:nvPr>
        </p:nvSpPr>
        <p:spPr/>
        <p:txBody>
          <a:bodyPr/>
          <a:lstStyle/>
          <a:p>
            <a:pPr>
              <a:lnSpc>
                <a:spcPct val="80000"/>
              </a:lnSpc>
            </a:pPr>
            <a:r>
              <a:rPr lang="en-US" altLang="en-US" sz="2400"/>
              <a:t>A </a:t>
            </a:r>
            <a:r>
              <a:rPr lang="en-US" altLang="en-US" sz="2400" b="1"/>
              <a:t>system</a:t>
            </a:r>
            <a:r>
              <a:rPr lang="en-US" altLang="en-US" sz="2400"/>
              <a:t> is a quantity of matter of fixed identity. </a:t>
            </a:r>
            <a:r>
              <a:rPr lang="en-US" altLang="en-US" sz="2400" i="1"/>
              <a:t>No mass can cross a system boundary.</a:t>
            </a:r>
          </a:p>
          <a:p>
            <a:pPr>
              <a:lnSpc>
                <a:spcPct val="80000"/>
              </a:lnSpc>
            </a:pPr>
            <a:r>
              <a:rPr lang="en-US" altLang="en-US" sz="2400"/>
              <a:t>A </a:t>
            </a:r>
            <a:r>
              <a:rPr lang="en-US" altLang="en-US" sz="2400" b="1"/>
              <a:t>control volume</a:t>
            </a:r>
            <a:r>
              <a:rPr lang="en-US" altLang="en-US" sz="2400"/>
              <a:t> is a region in space chosen for study. Mass can cross a control surface.</a:t>
            </a:r>
          </a:p>
          <a:p>
            <a:pPr>
              <a:lnSpc>
                <a:spcPct val="80000"/>
              </a:lnSpc>
            </a:pPr>
            <a:r>
              <a:rPr lang="en-US" altLang="en-US" sz="2400"/>
              <a:t>The fundamental conservation laws (conservation of mass, energy, and momentum) apply directly to systems.</a:t>
            </a:r>
          </a:p>
          <a:p>
            <a:pPr>
              <a:lnSpc>
                <a:spcPct val="80000"/>
              </a:lnSpc>
            </a:pPr>
            <a:r>
              <a:rPr lang="en-US" altLang="en-US" sz="2400"/>
              <a:t>However, in most fluid mechanics problems, control volume analysis is preferred over system analysis (for the same reason that the Eulerian description is usually preferred over the Lagrangian description).</a:t>
            </a:r>
          </a:p>
          <a:p>
            <a:pPr>
              <a:lnSpc>
                <a:spcPct val="80000"/>
              </a:lnSpc>
            </a:pPr>
            <a:r>
              <a:rPr lang="en-US" altLang="en-US" sz="2400"/>
              <a:t>Therefore, we need to transform the conservation laws from a system to a control volume. This is accomplished with the Reynolds transport theorem (RTT).</a:t>
            </a:r>
          </a:p>
        </p:txBody>
      </p:sp>
    </p:spTree>
    <p:extLst>
      <p:ext uri="{BB962C8B-B14F-4D97-AF65-F5344CB8AC3E}">
        <p14:creationId xmlns:p14="http://schemas.microsoft.com/office/powerpoint/2010/main" val="20544426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normAutofit fontScale="90000"/>
          </a:bodyPr>
          <a:lstStyle/>
          <a:p>
            <a:r>
              <a:rPr lang="en-US" altLang="en-US"/>
              <a:t>Reynolds—Transport Theorem (RTT)</a:t>
            </a:r>
          </a:p>
        </p:txBody>
      </p:sp>
      <p:sp>
        <p:nvSpPr>
          <p:cNvPr id="353284" name="Rectangle 4"/>
          <p:cNvSpPr>
            <a:spLocks noGrp="1" noChangeArrowheads="1"/>
          </p:cNvSpPr>
          <p:nvPr>
            <p:ph sz="half" idx="1"/>
          </p:nvPr>
        </p:nvSpPr>
        <p:spPr/>
        <p:txBody>
          <a:bodyPr/>
          <a:lstStyle/>
          <a:p>
            <a:endParaRPr lang="en-US" altLang="en-US" sz="2800"/>
          </a:p>
        </p:txBody>
      </p:sp>
      <p:sp>
        <p:nvSpPr>
          <p:cNvPr id="353285" name="Rectangle 5"/>
          <p:cNvSpPr>
            <a:spLocks noGrp="1" noChangeArrowheads="1"/>
          </p:cNvSpPr>
          <p:nvPr>
            <p:ph type="body" sz="half" idx="2"/>
          </p:nvPr>
        </p:nvSpPr>
        <p:spPr>
          <a:xfrm>
            <a:off x="457200" y="4495800"/>
            <a:ext cx="8229600" cy="1630363"/>
          </a:xfrm>
        </p:spPr>
        <p:txBody>
          <a:bodyPr/>
          <a:lstStyle/>
          <a:p>
            <a:pPr marL="0" indent="0">
              <a:lnSpc>
                <a:spcPct val="80000"/>
              </a:lnSpc>
              <a:buFontTx/>
              <a:buNone/>
            </a:pPr>
            <a:r>
              <a:rPr lang="en-US" altLang="en-US" sz="2400"/>
              <a:t>There is a direct analogy between the transformation from Lagrangian to Eulerian descriptions (for differential analysis using infinitesimally small fluid elements) and the transformation from systems to control volumes (for integral analysis using large, finite flow fields).</a:t>
            </a:r>
          </a:p>
        </p:txBody>
      </p:sp>
      <p:pic>
        <p:nvPicPr>
          <p:cNvPr id="353286" name="Picture 6" descr="Fig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206500"/>
            <a:ext cx="8377237" cy="3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5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altLang="en-US" dirty="0"/>
              <a:t>Reynolds—Transport Theorem (RTT)</a:t>
            </a:r>
          </a:p>
        </p:txBody>
      </p:sp>
      <p:sp>
        <p:nvSpPr>
          <p:cNvPr id="355331" name="Rectangle 3"/>
          <p:cNvSpPr>
            <a:spLocks noGrp="1" noChangeArrowheads="1"/>
          </p:cNvSpPr>
          <p:nvPr>
            <p:ph type="body" idx="1"/>
          </p:nvPr>
        </p:nvSpPr>
        <p:spPr/>
        <p:txBody>
          <a:bodyPr>
            <a:normAutofit lnSpcReduction="10000"/>
          </a:bodyPr>
          <a:lstStyle/>
          <a:p>
            <a:pPr>
              <a:lnSpc>
                <a:spcPct val="80000"/>
              </a:lnSpc>
            </a:pPr>
            <a:r>
              <a:rPr lang="en-US" altLang="en-US" sz="1800" dirty="0"/>
              <a:t>Material derivative (differential analysis):</a:t>
            </a:r>
          </a:p>
          <a:p>
            <a:pPr>
              <a:lnSpc>
                <a:spcPct val="80000"/>
              </a:lnSpc>
            </a:pPr>
            <a:endParaRPr lang="en-US" altLang="en-US" sz="1800" dirty="0"/>
          </a:p>
          <a:p>
            <a:pPr>
              <a:lnSpc>
                <a:spcPct val="80000"/>
              </a:lnSpc>
              <a:buFontTx/>
              <a:buNone/>
            </a:pPr>
            <a:endParaRPr lang="en-US" altLang="en-US" sz="1800" dirty="0"/>
          </a:p>
          <a:p>
            <a:pPr>
              <a:lnSpc>
                <a:spcPct val="80000"/>
              </a:lnSpc>
              <a:buFontTx/>
              <a:buNone/>
            </a:pPr>
            <a:endParaRPr lang="en-US" altLang="en-US" sz="1800" dirty="0"/>
          </a:p>
          <a:p>
            <a:pPr>
              <a:lnSpc>
                <a:spcPct val="80000"/>
              </a:lnSpc>
            </a:pPr>
            <a:r>
              <a:rPr lang="en-US" altLang="en-US" sz="1800" dirty="0"/>
              <a:t>General RTT, </a:t>
            </a:r>
            <a:r>
              <a:rPr lang="en-US" altLang="en-US" sz="1800" dirty="0" err="1"/>
              <a:t>nonfixed</a:t>
            </a:r>
            <a:r>
              <a:rPr lang="en-US" altLang="en-US" sz="1800" dirty="0"/>
              <a:t> CV (integral analysis):</a:t>
            </a:r>
          </a:p>
          <a:p>
            <a:pPr>
              <a:lnSpc>
                <a:spcPct val="80000"/>
              </a:lnSpc>
            </a:pPr>
            <a:endParaRPr lang="en-US" altLang="en-US" sz="1800" dirty="0"/>
          </a:p>
          <a:p>
            <a:pPr>
              <a:lnSpc>
                <a:spcPct val="80000"/>
              </a:lnSpc>
            </a:pPr>
            <a:endParaRPr lang="en-US" altLang="en-US" sz="1800" dirty="0"/>
          </a:p>
          <a:p>
            <a:pPr>
              <a:lnSpc>
                <a:spcPct val="80000"/>
              </a:lnSpc>
              <a:buFontTx/>
              <a:buNone/>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endParaRPr lang="en-US" altLang="en-US" sz="1800" dirty="0"/>
          </a:p>
          <a:p>
            <a:pPr>
              <a:lnSpc>
                <a:spcPct val="80000"/>
              </a:lnSpc>
            </a:pPr>
            <a:r>
              <a:rPr lang="en-US" altLang="en-US" sz="1800" dirty="0" smtClean="0"/>
              <a:t>Typically, RTT is applied to </a:t>
            </a:r>
            <a:r>
              <a:rPr lang="en-US" altLang="en-US" sz="1800" dirty="0"/>
              <a:t>conservation of mass, energy, linear </a:t>
            </a:r>
            <a:r>
              <a:rPr lang="en-US" altLang="en-US" sz="1800" dirty="0" smtClean="0"/>
              <a:t>momentum </a:t>
            </a:r>
            <a:r>
              <a:rPr lang="en-US" altLang="en-US" sz="1800" dirty="0"/>
              <a:t>and angular momentum.</a:t>
            </a:r>
          </a:p>
        </p:txBody>
      </p:sp>
      <p:graphicFrame>
        <p:nvGraphicFramePr>
          <p:cNvPr id="355332" name="Object 4"/>
          <p:cNvGraphicFramePr>
            <a:graphicFrameLocks noChangeAspect="1"/>
          </p:cNvGraphicFramePr>
          <p:nvPr>
            <p:extLst>
              <p:ext uri="{D42A27DB-BD31-4B8C-83A1-F6EECF244321}">
                <p14:modId xmlns:p14="http://schemas.microsoft.com/office/powerpoint/2010/main" val="2692913227"/>
              </p:ext>
            </p:extLst>
          </p:nvPr>
        </p:nvGraphicFramePr>
        <p:xfrm>
          <a:off x="3048000" y="1764102"/>
          <a:ext cx="2362200" cy="765175"/>
        </p:xfrm>
        <a:graphic>
          <a:graphicData uri="http://schemas.openxmlformats.org/presentationml/2006/ole">
            <mc:AlternateContent xmlns:mc="http://schemas.openxmlformats.org/markup-compatibility/2006">
              <mc:Choice xmlns:v="urn:schemas-microsoft-com:vml" Requires="v">
                <p:oleObj spid="_x0000_s16740" name="Equation" r:id="rId3" imgW="1765080" imgH="571320" progId="Equation.DSMT4">
                  <p:embed/>
                </p:oleObj>
              </mc:Choice>
              <mc:Fallback>
                <p:oleObj name="Equation" r:id="rId3" imgW="1765080" imgH="571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64102"/>
                        <a:ext cx="2362200"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5333" name="Object 5"/>
          <p:cNvGraphicFramePr>
            <a:graphicFrameLocks noChangeAspect="1"/>
          </p:cNvGraphicFramePr>
          <p:nvPr>
            <p:extLst>
              <p:ext uri="{D42A27DB-BD31-4B8C-83A1-F6EECF244321}">
                <p14:modId xmlns:p14="http://schemas.microsoft.com/office/powerpoint/2010/main" val="82804604"/>
              </p:ext>
            </p:extLst>
          </p:nvPr>
        </p:nvGraphicFramePr>
        <p:xfrm>
          <a:off x="2180821" y="2777706"/>
          <a:ext cx="4538662" cy="800100"/>
        </p:xfrm>
        <a:graphic>
          <a:graphicData uri="http://schemas.openxmlformats.org/presentationml/2006/ole">
            <mc:AlternateContent xmlns:mc="http://schemas.openxmlformats.org/markup-compatibility/2006">
              <mc:Choice xmlns:v="urn:schemas-microsoft-com:vml" Requires="v">
                <p:oleObj spid="_x0000_s16741" name="Equation" r:id="rId5" imgW="3390840" imgH="596880" progId="Equation.DSMT4">
                  <p:embed/>
                </p:oleObj>
              </mc:Choice>
              <mc:Fallback>
                <p:oleObj name="Equation" r:id="rId5" imgW="3390840" imgH="596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821" y="2777706"/>
                        <a:ext cx="4538662"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5391" name="Group 63"/>
          <p:cNvGraphicFramePr>
            <a:graphicFrameLocks noGrp="1"/>
          </p:cNvGraphicFramePr>
          <p:nvPr/>
        </p:nvGraphicFramePr>
        <p:xfrm>
          <a:off x="381000" y="3810000"/>
          <a:ext cx="8229600" cy="1493520"/>
        </p:xfrm>
        <a:graphic>
          <a:graphicData uri="http://schemas.openxmlformats.org/drawingml/2006/table">
            <a:tbl>
              <a:tblPr/>
              <a:tblGrid>
                <a:gridCol w="2819400"/>
                <a:gridCol w="838200"/>
                <a:gridCol w="1600200"/>
                <a:gridCol w="1325563"/>
                <a:gridCol w="1646237"/>
              </a:tblGrid>
              <a:tr h="5508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Mass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Momentum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Energy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Angular 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B, Extensive properties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charset="0"/>
                        </a:rPr>
                        <a:t>b, Intensive properties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marL="920750">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marL="1835150">
                        <a:spcBef>
                          <a:spcPct val="20000"/>
                        </a:spcBef>
                        <a:defRPr>
                          <a:solidFill>
                            <a:schemeClr val="tx1"/>
                          </a:solidFill>
                          <a:latin typeface="Arial" charset="0"/>
                        </a:defRPr>
                      </a:lvl5pPr>
                      <a:lvl6pPr marL="2292350" fontAlgn="base">
                        <a:spcBef>
                          <a:spcPct val="20000"/>
                        </a:spcBef>
                        <a:spcAft>
                          <a:spcPct val="0"/>
                        </a:spcAft>
                        <a:defRPr>
                          <a:solidFill>
                            <a:schemeClr val="tx1"/>
                          </a:solidFill>
                          <a:latin typeface="Arial" charset="0"/>
                        </a:defRPr>
                      </a:lvl6pPr>
                      <a:lvl7pPr marL="2749550" fontAlgn="base">
                        <a:spcBef>
                          <a:spcPct val="20000"/>
                        </a:spcBef>
                        <a:spcAft>
                          <a:spcPct val="0"/>
                        </a:spcAft>
                        <a:defRPr>
                          <a:solidFill>
                            <a:schemeClr val="tx1"/>
                          </a:solidFill>
                          <a:latin typeface="Arial" charset="0"/>
                        </a:defRPr>
                      </a:lvl7pPr>
                      <a:lvl8pPr marL="3206750" fontAlgn="base">
                        <a:spcBef>
                          <a:spcPct val="20000"/>
                        </a:spcBef>
                        <a:spcAft>
                          <a:spcPct val="0"/>
                        </a:spcAft>
                        <a:defRPr>
                          <a:solidFill>
                            <a:schemeClr val="tx1"/>
                          </a:solidFill>
                          <a:latin typeface="Arial" charset="0"/>
                        </a:defRPr>
                      </a:lvl8pPr>
                      <a:lvl9pPr marL="366395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55382" name="Object 54"/>
          <p:cNvGraphicFramePr>
            <a:graphicFrameLocks noChangeAspect="1"/>
          </p:cNvGraphicFramePr>
          <p:nvPr/>
        </p:nvGraphicFramePr>
        <p:xfrm>
          <a:off x="4648200" y="4543425"/>
          <a:ext cx="381000" cy="279400"/>
        </p:xfrm>
        <a:graphic>
          <a:graphicData uri="http://schemas.openxmlformats.org/presentationml/2006/ole">
            <mc:AlternateContent xmlns:mc="http://schemas.openxmlformats.org/markup-compatibility/2006">
              <mc:Choice xmlns:v="urn:schemas-microsoft-com:vml" Requires="v">
                <p:oleObj spid="_x0000_s16742" name="Equation" r:id="rId7" imgW="380880" imgH="279360" progId="Equation.DSMT4">
                  <p:embed/>
                </p:oleObj>
              </mc:Choice>
              <mc:Fallback>
                <p:oleObj name="Equation" r:id="rId7" imgW="380880" imgH="2793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543425"/>
                        <a:ext cx="3810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5383" name="Object 55"/>
          <p:cNvGraphicFramePr>
            <a:graphicFrameLocks noChangeAspect="1"/>
          </p:cNvGraphicFramePr>
          <p:nvPr/>
        </p:nvGraphicFramePr>
        <p:xfrm>
          <a:off x="4743450" y="4937125"/>
          <a:ext cx="190500" cy="279400"/>
        </p:xfrm>
        <a:graphic>
          <a:graphicData uri="http://schemas.openxmlformats.org/presentationml/2006/ole">
            <mc:AlternateContent xmlns:mc="http://schemas.openxmlformats.org/markup-compatibility/2006">
              <mc:Choice xmlns:v="urn:schemas-microsoft-com:vml" Requires="v">
                <p:oleObj spid="_x0000_s16743" name="Equation" r:id="rId9" imgW="190440" imgH="279360" progId="Equation.DSMT4">
                  <p:embed/>
                </p:oleObj>
              </mc:Choice>
              <mc:Fallback>
                <p:oleObj name="Equation" r:id="rId9" imgW="190440" imgH="2793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3450" y="4937125"/>
                        <a:ext cx="1905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5384" name="Object 56"/>
          <p:cNvGraphicFramePr>
            <a:graphicFrameLocks noChangeAspect="1"/>
          </p:cNvGraphicFramePr>
          <p:nvPr/>
        </p:nvGraphicFramePr>
        <p:xfrm>
          <a:off x="7613650" y="4578350"/>
          <a:ext cx="241300" cy="290513"/>
        </p:xfrm>
        <a:graphic>
          <a:graphicData uri="http://schemas.openxmlformats.org/presentationml/2006/ole">
            <mc:AlternateContent xmlns:mc="http://schemas.openxmlformats.org/markup-compatibility/2006">
              <mc:Choice xmlns:v="urn:schemas-microsoft-com:vml" Requires="v">
                <p:oleObj spid="_x0000_s16744" name="Equation" r:id="rId11" imgW="241200" imgH="266400" progId="Equation.DSMT4">
                  <p:embed/>
                </p:oleObj>
              </mc:Choice>
              <mc:Fallback>
                <p:oleObj name="Equation" r:id="rId11" imgW="241200" imgH="266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13650" y="4578350"/>
                        <a:ext cx="24130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5389" name="Object 61"/>
          <p:cNvGraphicFramePr>
            <a:graphicFrameLocks noChangeAspect="1"/>
          </p:cNvGraphicFramePr>
          <p:nvPr/>
        </p:nvGraphicFramePr>
        <p:xfrm>
          <a:off x="7439025" y="4870450"/>
          <a:ext cx="673100" cy="455613"/>
        </p:xfrm>
        <a:graphic>
          <a:graphicData uri="http://schemas.openxmlformats.org/presentationml/2006/ole">
            <mc:AlternateContent xmlns:mc="http://schemas.openxmlformats.org/markup-compatibility/2006">
              <mc:Choice xmlns:v="urn:schemas-microsoft-com:vml" Requires="v">
                <p:oleObj spid="_x0000_s16745" name="Equation" r:id="rId13" imgW="672840" imgH="419040" progId="Equation.DSMT4">
                  <p:embed/>
                </p:oleObj>
              </mc:Choice>
              <mc:Fallback>
                <p:oleObj name="Equation" r:id="rId13" imgW="672840" imgH="419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39025" y="4870450"/>
                        <a:ext cx="6731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sellaDiTesto 1"/>
          <p:cNvSpPr txBox="1"/>
          <p:nvPr/>
        </p:nvSpPr>
        <p:spPr>
          <a:xfrm>
            <a:off x="4724673" y="1909344"/>
            <a:ext cx="248786" cy="400110"/>
          </a:xfrm>
          <a:prstGeom prst="rect">
            <a:avLst/>
          </a:prstGeom>
          <a:noFill/>
        </p:spPr>
        <p:txBody>
          <a:bodyPr wrap="none" rtlCol="0">
            <a:spAutoFit/>
          </a:bodyPr>
          <a:lstStyle/>
          <a:p>
            <a:r>
              <a:rPr lang="it-IT" sz="2000" dirty="0" smtClean="0"/>
              <a:t>.</a:t>
            </a:r>
            <a:endParaRPr lang="en-US" sz="2000" dirty="0"/>
          </a:p>
        </p:txBody>
      </p:sp>
      <p:sp>
        <p:nvSpPr>
          <p:cNvPr id="12" name="CasellaDiTesto 11"/>
          <p:cNvSpPr txBox="1"/>
          <p:nvPr/>
        </p:nvSpPr>
        <p:spPr>
          <a:xfrm>
            <a:off x="6041639" y="2967518"/>
            <a:ext cx="248786" cy="400110"/>
          </a:xfrm>
          <a:prstGeom prst="rect">
            <a:avLst/>
          </a:prstGeom>
          <a:noFill/>
        </p:spPr>
        <p:txBody>
          <a:bodyPr wrap="none" rtlCol="0">
            <a:spAutoFit/>
          </a:bodyPr>
          <a:lstStyle/>
          <a:p>
            <a:r>
              <a:rPr lang="it-IT" sz="2000" dirty="0" smtClean="0"/>
              <a:t>.</a:t>
            </a:r>
            <a:endParaRPr lang="en-US" sz="2000" dirty="0"/>
          </a:p>
        </p:txBody>
      </p:sp>
    </p:spTree>
    <p:extLst>
      <p:ext uri="{BB962C8B-B14F-4D97-AF65-F5344CB8AC3E}">
        <p14:creationId xmlns:p14="http://schemas.microsoft.com/office/powerpoint/2010/main" val="3526951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normAutofit fontScale="90000"/>
          </a:bodyPr>
          <a:lstStyle/>
          <a:p>
            <a:r>
              <a:rPr lang="en-US" altLang="en-US"/>
              <a:t>Reynolds—Transport Theorem (RTT)</a:t>
            </a:r>
          </a:p>
        </p:txBody>
      </p:sp>
      <p:sp>
        <p:nvSpPr>
          <p:cNvPr id="356358" name="Rectangle 6"/>
          <p:cNvSpPr>
            <a:spLocks noGrp="1" noChangeArrowheads="1"/>
          </p:cNvSpPr>
          <p:nvPr>
            <p:ph type="body" idx="1"/>
          </p:nvPr>
        </p:nvSpPr>
        <p:spPr/>
        <p:txBody>
          <a:bodyPr/>
          <a:lstStyle/>
          <a:p>
            <a:r>
              <a:rPr lang="en-US" altLang="en-US"/>
              <a:t>Interpretation of the RTT:</a:t>
            </a:r>
          </a:p>
          <a:p>
            <a:pPr lvl="1"/>
            <a:r>
              <a:rPr lang="en-US" altLang="en-US"/>
              <a:t>Time rate of change of the property B of the system is equal to (Term 1) + (Term 2)</a:t>
            </a:r>
          </a:p>
          <a:p>
            <a:pPr lvl="1"/>
            <a:r>
              <a:rPr lang="en-US" altLang="en-US"/>
              <a:t>Term 1:  the time rate of change of B of the control volume</a:t>
            </a:r>
          </a:p>
          <a:p>
            <a:pPr lvl="1"/>
            <a:r>
              <a:rPr lang="en-US" altLang="en-US"/>
              <a:t>Term 2:  the net flux of B out of the control volume by mass crossing the control surface</a:t>
            </a:r>
          </a:p>
        </p:txBody>
      </p:sp>
      <p:graphicFrame>
        <p:nvGraphicFramePr>
          <p:cNvPr id="356359" name="Object 7"/>
          <p:cNvGraphicFramePr>
            <a:graphicFrameLocks noChangeAspect="1"/>
          </p:cNvGraphicFramePr>
          <p:nvPr/>
        </p:nvGraphicFramePr>
        <p:xfrm>
          <a:off x="1219200" y="4876800"/>
          <a:ext cx="6934200" cy="1222375"/>
        </p:xfrm>
        <a:graphic>
          <a:graphicData uri="http://schemas.openxmlformats.org/presentationml/2006/ole">
            <mc:AlternateContent xmlns:mc="http://schemas.openxmlformats.org/markup-compatibility/2006">
              <mc:Choice xmlns:v="urn:schemas-microsoft-com:vml" Requires="v">
                <p:oleObj spid="_x0000_s17469" name="Equation" r:id="rId3" imgW="3390840" imgH="596880" progId="Equation.DSMT4">
                  <p:embed/>
                </p:oleObj>
              </mc:Choice>
              <mc:Fallback>
                <p:oleObj name="Equation" r:id="rId3" imgW="3390840" imgH="596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876800"/>
                        <a:ext cx="69342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CasellaDiTesto 4"/>
          <p:cNvSpPr txBox="1"/>
          <p:nvPr/>
        </p:nvSpPr>
        <p:spPr>
          <a:xfrm>
            <a:off x="7174575" y="5282273"/>
            <a:ext cx="248786" cy="400110"/>
          </a:xfrm>
          <a:prstGeom prst="rect">
            <a:avLst/>
          </a:prstGeom>
          <a:noFill/>
        </p:spPr>
        <p:txBody>
          <a:bodyPr wrap="none" rtlCol="0">
            <a:spAutoFit/>
          </a:bodyPr>
          <a:lstStyle/>
          <a:p>
            <a:r>
              <a:rPr lang="it-IT" sz="2000" dirty="0" smtClean="0"/>
              <a:t>.</a:t>
            </a:r>
            <a:endParaRPr lang="en-US" sz="2000" dirty="0"/>
          </a:p>
        </p:txBody>
      </p:sp>
    </p:spTree>
    <p:extLst>
      <p:ext uri="{BB962C8B-B14F-4D97-AF65-F5344CB8AC3E}">
        <p14:creationId xmlns:p14="http://schemas.microsoft.com/office/powerpoint/2010/main" val="25493326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tLang="en-US"/>
              <a:t>RTT Special Cases</a:t>
            </a:r>
          </a:p>
        </p:txBody>
      </p:sp>
      <p:sp>
        <p:nvSpPr>
          <p:cNvPr id="357379" name="Rectangle 3"/>
          <p:cNvSpPr>
            <a:spLocks noGrp="1" noChangeArrowheads="1"/>
          </p:cNvSpPr>
          <p:nvPr>
            <p:ph type="body" idx="1"/>
          </p:nvPr>
        </p:nvSpPr>
        <p:spPr/>
        <p:txBody>
          <a:bodyPr/>
          <a:lstStyle/>
          <a:p>
            <a:pPr marL="350838" indent="-350838">
              <a:buFontTx/>
              <a:buNone/>
            </a:pPr>
            <a:r>
              <a:rPr lang="en-US" altLang="en-US" sz="2800" dirty="0"/>
              <a:t>For </a:t>
            </a:r>
            <a:r>
              <a:rPr lang="en-US" altLang="en-US" sz="2800" b="1" dirty="0"/>
              <a:t>moving</a:t>
            </a:r>
            <a:r>
              <a:rPr lang="en-US" altLang="en-US" sz="2800" dirty="0"/>
              <a:t> and/or </a:t>
            </a:r>
            <a:r>
              <a:rPr lang="en-US" altLang="en-US" sz="2800" b="1" dirty="0"/>
              <a:t>deforming</a:t>
            </a:r>
            <a:r>
              <a:rPr lang="en-US" altLang="en-US" sz="2800" dirty="0"/>
              <a:t> control volumes, </a:t>
            </a:r>
          </a:p>
          <a:p>
            <a:pPr marL="350838" indent="-350838"/>
            <a:endParaRPr lang="en-US" altLang="en-US" sz="2800" dirty="0"/>
          </a:p>
          <a:p>
            <a:pPr marL="350838" indent="-350838"/>
            <a:endParaRPr lang="en-US" altLang="en-US" sz="2800" dirty="0"/>
          </a:p>
          <a:p>
            <a:pPr marL="350838" indent="-350838"/>
            <a:endParaRPr lang="en-US" altLang="en-US" sz="2800" dirty="0"/>
          </a:p>
          <a:p>
            <a:pPr marL="350838" indent="-350838"/>
            <a:r>
              <a:rPr lang="en-US" altLang="en-US" sz="2800" dirty="0"/>
              <a:t>Where the absolute velocity </a:t>
            </a:r>
            <a:r>
              <a:rPr lang="en-US" altLang="en-US" sz="2800" i="1" dirty="0"/>
              <a:t>V</a:t>
            </a:r>
            <a:r>
              <a:rPr lang="en-US" altLang="en-US" sz="2800" dirty="0"/>
              <a:t> in the second term is replaced by the </a:t>
            </a:r>
            <a:r>
              <a:rPr lang="en-US" altLang="en-US" sz="2800" b="1" dirty="0"/>
              <a:t>relative velocity</a:t>
            </a:r>
            <a:r>
              <a:rPr lang="en-US" altLang="en-US" sz="2800" dirty="0"/>
              <a:t> </a:t>
            </a:r>
            <a:br>
              <a:rPr lang="en-US" altLang="en-US" sz="2800" dirty="0"/>
            </a:br>
            <a:r>
              <a:rPr lang="en-US" altLang="en-US" sz="2800" i="1" dirty="0" err="1"/>
              <a:t>V</a:t>
            </a:r>
            <a:r>
              <a:rPr lang="en-US" altLang="en-US" sz="2800" i="1" baseline="-25000" dirty="0" err="1"/>
              <a:t>r</a:t>
            </a:r>
            <a:r>
              <a:rPr lang="en-US" altLang="en-US" sz="2800" i="1" dirty="0"/>
              <a:t> = V -V</a:t>
            </a:r>
            <a:r>
              <a:rPr lang="en-US" altLang="en-US" sz="2800" i="1" baseline="-25000" dirty="0"/>
              <a:t>CS</a:t>
            </a:r>
            <a:endParaRPr lang="en-US" altLang="en-US" sz="2800" b="1" i="1" baseline="-25000" dirty="0"/>
          </a:p>
          <a:p>
            <a:pPr marL="350838" indent="-350838"/>
            <a:r>
              <a:rPr lang="en-US" altLang="en-US" sz="2800" i="1" dirty="0" err="1"/>
              <a:t>V</a:t>
            </a:r>
            <a:r>
              <a:rPr lang="en-US" altLang="en-US" sz="2800" i="1" baseline="-25000" dirty="0" err="1"/>
              <a:t>r</a:t>
            </a:r>
            <a:r>
              <a:rPr lang="en-US" altLang="en-US" sz="2800" i="1" dirty="0"/>
              <a:t> </a:t>
            </a:r>
            <a:r>
              <a:rPr lang="en-US" altLang="en-US" sz="2800" dirty="0"/>
              <a:t>is the fluid velocity expressed relative to a coordinate system moving </a:t>
            </a:r>
            <a:r>
              <a:rPr lang="en-US" altLang="en-US" sz="2800" b="1" dirty="0"/>
              <a:t>with</a:t>
            </a:r>
            <a:r>
              <a:rPr lang="en-US" altLang="en-US" sz="2800" dirty="0"/>
              <a:t> the control volume.</a:t>
            </a:r>
          </a:p>
        </p:txBody>
      </p:sp>
      <p:graphicFrame>
        <p:nvGraphicFramePr>
          <p:cNvPr id="357380" name="Object 4"/>
          <p:cNvGraphicFramePr>
            <a:graphicFrameLocks noChangeAspect="1"/>
          </p:cNvGraphicFramePr>
          <p:nvPr/>
        </p:nvGraphicFramePr>
        <p:xfrm>
          <a:off x="1570038" y="2209800"/>
          <a:ext cx="5394325" cy="941388"/>
        </p:xfrm>
        <a:graphic>
          <a:graphicData uri="http://schemas.openxmlformats.org/presentationml/2006/ole">
            <mc:AlternateContent xmlns:mc="http://schemas.openxmlformats.org/markup-compatibility/2006">
              <mc:Choice xmlns:v="urn:schemas-microsoft-com:vml" Requires="v">
                <p:oleObj spid="_x0000_s18493" name="Equation" r:id="rId3" imgW="3429000" imgH="596880" progId="Equation.DSMT4">
                  <p:embed/>
                </p:oleObj>
              </mc:Choice>
              <mc:Fallback>
                <p:oleObj name="Equation" r:id="rId3" imgW="3429000" imgH="596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038" y="2209800"/>
                        <a:ext cx="5394325"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CasellaDiTesto 4"/>
          <p:cNvSpPr txBox="1"/>
          <p:nvPr/>
        </p:nvSpPr>
        <p:spPr>
          <a:xfrm>
            <a:off x="6156658" y="2470061"/>
            <a:ext cx="248786" cy="400110"/>
          </a:xfrm>
          <a:prstGeom prst="rect">
            <a:avLst/>
          </a:prstGeom>
          <a:noFill/>
        </p:spPr>
        <p:txBody>
          <a:bodyPr wrap="none" rtlCol="0">
            <a:spAutoFit/>
          </a:bodyPr>
          <a:lstStyle/>
          <a:p>
            <a:r>
              <a:rPr lang="it-IT" sz="2000" dirty="0" smtClean="0"/>
              <a:t>.</a:t>
            </a:r>
            <a:endParaRPr lang="en-US" sz="2000" dirty="0"/>
          </a:p>
        </p:txBody>
      </p:sp>
    </p:spTree>
    <p:extLst>
      <p:ext uri="{BB962C8B-B14F-4D97-AF65-F5344CB8AC3E}">
        <p14:creationId xmlns:p14="http://schemas.microsoft.com/office/powerpoint/2010/main" val="26937240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3041"/>
          </a:xfrm>
          <a:prstGeom prst="rect">
            <a:avLst/>
          </a:prstGeom>
          <a:solidFill>
            <a:srgbClr val="2952B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97013" y="109134"/>
            <a:ext cx="7694895" cy="584775"/>
          </a:xfrm>
          <a:prstGeom prst="rect">
            <a:avLst/>
          </a:prstGeom>
          <a:noFill/>
        </p:spPr>
        <p:txBody>
          <a:bodyPr wrap="square" rtlCol="0">
            <a:spAutoFit/>
          </a:bodyPr>
          <a:lstStyle/>
          <a:p>
            <a:pPr algn="ctr"/>
            <a:r>
              <a:rPr lang="en-US" sz="3200" b="1" dirty="0" smtClean="0">
                <a:solidFill>
                  <a:schemeClr val="bg1"/>
                </a:solidFill>
                <a:latin typeface="Arial"/>
                <a:cs typeface="Arial"/>
              </a:rPr>
              <a:t>Balance equations in differential form</a:t>
            </a:r>
            <a:endParaRPr lang="en-US" sz="3200" b="1" dirty="0">
              <a:solidFill>
                <a:schemeClr val="bg1"/>
              </a:solidFill>
              <a:latin typeface="Arial"/>
              <a:cs typeface="Arial"/>
            </a:endParaRPr>
          </a:p>
        </p:txBody>
      </p:sp>
    </p:spTree>
    <p:extLst>
      <p:ext uri="{BB962C8B-B14F-4D97-AF65-F5344CB8AC3E}">
        <p14:creationId xmlns:p14="http://schemas.microsoft.com/office/powerpoint/2010/main" val="6996794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r>
              <a:rPr lang="en-US" altLang="en-US"/>
              <a:t>Conservation of Mass</a:t>
            </a:r>
          </a:p>
        </p:txBody>
      </p:sp>
      <p:sp>
        <p:nvSpPr>
          <p:cNvPr id="573443" name="Rectangle 3"/>
          <p:cNvSpPr>
            <a:spLocks noGrp="1" noChangeArrowheads="1"/>
          </p:cNvSpPr>
          <p:nvPr>
            <p:ph type="body" idx="1"/>
          </p:nvPr>
        </p:nvSpPr>
        <p:spPr/>
        <p:txBody>
          <a:bodyPr/>
          <a:lstStyle/>
          <a:p>
            <a:r>
              <a:rPr lang="en-US" altLang="en-US" dirty="0"/>
              <a:t>F</a:t>
            </a:r>
            <a:r>
              <a:rPr lang="en-US" altLang="en-US" dirty="0" smtClean="0"/>
              <a:t>rom </a:t>
            </a:r>
            <a:r>
              <a:rPr lang="en-US" altLang="en-US" dirty="0"/>
              <a:t>Reynolds Transport Theorem (RTT)</a:t>
            </a:r>
          </a:p>
          <a:p>
            <a:endParaRPr lang="en-US" altLang="en-US" dirty="0"/>
          </a:p>
          <a:p>
            <a:endParaRPr lang="en-US" altLang="en-US" dirty="0"/>
          </a:p>
          <a:p>
            <a:r>
              <a:rPr lang="en-US" altLang="en-US" dirty="0"/>
              <a:t>We’ll examine two methods to derive differential form of conservation of mass</a:t>
            </a:r>
          </a:p>
          <a:p>
            <a:pPr lvl="1"/>
            <a:r>
              <a:rPr lang="en-US" altLang="en-US" dirty="0"/>
              <a:t>Divergence (Gauss) Theorem</a:t>
            </a:r>
          </a:p>
          <a:p>
            <a:pPr lvl="1"/>
            <a:r>
              <a:rPr lang="en-US" altLang="en-US" dirty="0"/>
              <a:t>Differential CV and Taylor series expansions</a:t>
            </a:r>
          </a:p>
        </p:txBody>
      </p:sp>
      <p:pic>
        <p:nvPicPr>
          <p:cNvPr id="573444"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101" y="2338268"/>
            <a:ext cx="5676900" cy="91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373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Divergence Theorem</a:t>
            </a:r>
            <a:endParaRPr lang="en-US" altLang="en-US"/>
          </a:p>
        </p:txBody>
      </p:sp>
      <p:sp>
        <p:nvSpPr>
          <p:cNvPr id="574467" name="Rectangle 3"/>
          <p:cNvSpPr>
            <a:spLocks noGrp="1" noChangeArrowheads="1"/>
          </p:cNvSpPr>
          <p:nvPr>
            <p:ph type="body" idx="1"/>
          </p:nvPr>
        </p:nvSpPr>
        <p:spPr/>
        <p:txBody>
          <a:bodyPr/>
          <a:lstStyle/>
          <a:p>
            <a:r>
              <a:rPr lang="en-US" altLang="en-US"/>
              <a:t>Divergence theorem allows us to transform a volume integral of the divergence of a vector into an area integral over the surface that defines the volume.</a:t>
            </a:r>
          </a:p>
        </p:txBody>
      </p:sp>
      <p:pic>
        <p:nvPicPr>
          <p:cNvPr id="574468"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4003675"/>
            <a:ext cx="71120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011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Divergence Theorem</a:t>
            </a:r>
            <a:endParaRPr lang="en-US" altLang="en-US"/>
          </a:p>
        </p:txBody>
      </p:sp>
      <p:sp>
        <p:nvSpPr>
          <p:cNvPr id="575491" name="Rectangle 3"/>
          <p:cNvSpPr>
            <a:spLocks noGrp="1" noChangeArrowheads="1"/>
          </p:cNvSpPr>
          <p:nvPr>
            <p:ph type="body" idx="1"/>
          </p:nvPr>
        </p:nvSpPr>
        <p:spPr/>
        <p:txBody>
          <a:bodyPr/>
          <a:lstStyle/>
          <a:p>
            <a:r>
              <a:rPr lang="en-US" altLang="en-US" sz="2800"/>
              <a:t>Rewrite conservation of mass</a:t>
            </a:r>
          </a:p>
          <a:p>
            <a:endParaRPr lang="en-US" altLang="en-US" sz="2800"/>
          </a:p>
          <a:p>
            <a:endParaRPr lang="en-US" altLang="en-US" sz="2800"/>
          </a:p>
          <a:p>
            <a:r>
              <a:rPr lang="en-US" altLang="en-US" sz="2800"/>
              <a:t>Using divergence theorem, replace area integral with volume integral and collect terms</a:t>
            </a:r>
          </a:p>
          <a:p>
            <a:endParaRPr lang="en-US" altLang="en-US" sz="2800"/>
          </a:p>
          <a:p>
            <a:endParaRPr lang="en-US" altLang="en-US" sz="2800"/>
          </a:p>
          <a:p>
            <a:r>
              <a:rPr lang="en-US" altLang="en-US" sz="2800"/>
              <a:t>Integral holds for </a:t>
            </a:r>
            <a:r>
              <a:rPr lang="en-US" altLang="en-US" sz="2800" b="1" i="1" u="sng"/>
              <a:t>ANY</a:t>
            </a:r>
            <a:r>
              <a:rPr lang="en-US" altLang="en-US" sz="2800"/>
              <a:t> CV, therefore:</a:t>
            </a:r>
            <a:endParaRPr lang="en-US" altLang="en-US"/>
          </a:p>
        </p:txBody>
      </p:sp>
      <p:pic>
        <p:nvPicPr>
          <p:cNvPr id="575494" name="Picture 6"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 y="4271124"/>
            <a:ext cx="3317875" cy="684212"/>
          </a:xfrm>
          <a:prstGeom prst="rect">
            <a:avLst/>
          </a:prstGeom>
          <a:noFill/>
          <a:extLst>
            <a:ext uri="{909E8E84-426E-40DD-AFC4-6F175D3DCCD1}">
              <a14:hiddenFill xmlns:a14="http://schemas.microsoft.com/office/drawing/2010/main">
                <a:solidFill>
                  <a:srgbClr val="FFFFFF"/>
                </a:solidFill>
              </a14:hiddenFill>
            </a:ext>
          </a:extLst>
        </p:spPr>
      </p:pic>
      <p:pic>
        <p:nvPicPr>
          <p:cNvPr id="575496" name="Picture 8"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5682591"/>
            <a:ext cx="2449513"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75497" name="Picture 9"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4228845"/>
            <a:ext cx="3117850" cy="684213"/>
          </a:xfrm>
          <a:prstGeom prst="rect">
            <a:avLst/>
          </a:prstGeom>
          <a:noFill/>
          <a:extLst>
            <a:ext uri="{909E8E84-426E-40DD-AFC4-6F175D3DCCD1}">
              <a14:hiddenFill xmlns:a14="http://schemas.microsoft.com/office/drawing/2010/main">
                <a:solidFill>
                  <a:srgbClr val="FFFFFF"/>
                </a:solidFill>
              </a14:hiddenFill>
            </a:ext>
          </a:extLst>
        </p:spPr>
      </p:pic>
      <p:pic>
        <p:nvPicPr>
          <p:cNvPr id="575499" name="Picture 11"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949" y="2278722"/>
            <a:ext cx="3675062" cy="685800"/>
          </a:xfrm>
          <a:prstGeom prst="rect">
            <a:avLst/>
          </a:prstGeom>
          <a:noFill/>
          <a:extLst>
            <a:ext uri="{909E8E84-426E-40DD-AFC4-6F175D3DCCD1}">
              <a14:hiddenFill xmlns:a14="http://schemas.microsoft.com/office/drawing/2010/main">
                <a:solidFill>
                  <a:srgbClr val="FFFFFF"/>
                </a:solidFill>
              </a14:hiddenFill>
            </a:ext>
          </a:extLst>
        </p:spPr>
      </p:pic>
      <p:sp>
        <p:nvSpPr>
          <p:cNvPr id="575500" name="AutoShape 12"/>
          <p:cNvSpPr>
            <a:spLocks noChangeArrowheads="1"/>
          </p:cNvSpPr>
          <p:nvPr/>
        </p:nvSpPr>
        <p:spPr bwMode="auto">
          <a:xfrm>
            <a:off x="4314031" y="4461413"/>
            <a:ext cx="695325" cy="219075"/>
          </a:xfrm>
          <a:prstGeom prst="rightArrow">
            <a:avLst>
              <a:gd name="adj1" fmla="val 50000"/>
              <a:gd name="adj2" fmla="val 793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804119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Differential CV and Taylor series</a:t>
            </a:r>
          </a:p>
        </p:txBody>
      </p:sp>
      <p:sp>
        <p:nvSpPr>
          <p:cNvPr id="584707" name="Rectangle 3"/>
          <p:cNvSpPr>
            <a:spLocks noGrp="1" noChangeArrowheads="1"/>
          </p:cNvSpPr>
          <p:nvPr>
            <p:ph type="body" sz="half" idx="1"/>
          </p:nvPr>
        </p:nvSpPr>
        <p:spPr>
          <a:xfrm>
            <a:off x="381000" y="1282700"/>
            <a:ext cx="4495800" cy="4830763"/>
          </a:xfrm>
        </p:spPr>
        <p:txBody>
          <a:bodyPr/>
          <a:lstStyle/>
          <a:p>
            <a:r>
              <a:rPr lang="en-US" altLang="en-US" sz="2400"/>
              <a:t>First, define an infinitesimal control volume </a:t>
            </a:r>
            <a:r>
              <a:rPr lang="en-US" altLang="en-US" sz="2400" i="1"/>
              <a:t>dx</a:t>
            </a:r>
            <a:r>
              <a:rPr lang="en-US" altLang="en-US" sz="2400"/>
              <a:t> </a:t>
            </a:r>
            <a:r>
              <a:rPr lang="en-US" altLang="en-US" sz="2400" i="1"/>
              <a:t>dy</a:t>
            </a:r>
            <a:r>
              <a:rPr lang="en-US" altLang="en-US" sz="2400"/>
              <a:t> </a:t>
            </a:r>
            <a:r>
              <a:rPr lang="en-US" altLang="en-US" sz="2400" i="1"/>
              <a:t>dz </a:t>
            </a:r>
            <a:r>
              <a:rPr lang="en-US" altLang="en-US" sz="2400"/>
              <a:t>around a central point </a:t>
            </a:r>
            <a:r>
              <a:rPr lang="en-US" altLang="en-US" sz="2400" b="1" i="1">
                <a:latin typeface="Times New Roman" pitchFamily="18" charset="0"/>
              </a:rPr>
              <a:t>P</a:t>
            </a:r>
          </a:p>
          <a:p>
            <a:r>
              <a:rPr lang="en-US" altLang="en-US" sz="2400"/>
              <a:t>Next, we approximate the mass flow rate into or out of each of the 6 faces  using Taylor series expansions around the center point, e.g., at the right face</a:t>
            </a:r>
          </a:p>
        </p:txBody>
      </p:sp>
      <p:pic>
        <p:nvPicPr>
          <p:cNvPr id="584709" name="Picture 5" descr="cen72367_09005"/>
          <p:cNvPicPr>
            <a:picLocks noChangeAspect="1" noChangeArrowheads="1"/>
          </p:cNvPicPr>
          <p:nvPr/>
        </p:nvPicPr>
        <p:blipFill>
          <a:blip r:embed="rId3">
            <a:extLst>
              <a:ext uri="{28A0092B-C50C-407E-A947-70E740481C1C}">
                <a14:useLocalDpi xmlns:a14="http://schemas.microsoft.com/office/drawing/2010/main" val="0"/>
              </a:ext>
            </a:extLst>
          </a:blip>
          <a:srcRect l="27971" t="16231" r="28145" b="13737"/>
          <a:stretch>
            <a:fillRect/>
          </a:stretch>
        </p:blipFill>
        <p:spPr bwMode="auto">
          <a:xfrm>
            <a:off x="5289550" y="1143000"/>
            <a:ext cx="3235325" cy="3479800"/>
          </a:xfrm>
          <a:prstGeom prst="rect">
            <a:avLst/>
          </a:prstGeom>
          <a:noFill/>
          <a:extLst>
            <a:ext uri="{909E8E84-426E-40DD-AFC4-6F175D3DCCD1}">
              <a14:hiddenFill xmlns:a14="http://schemas.microsoft.com/office/drawing/2010/main">
                <a:solidFill>
                  <a:srgbClr val="FFFFFF"/>
                </a:solidFill>
              </a14:hiddenFill>
            </a:ext>
          </a:extLst>
        </p:spPr>
      </p:pic>
      <p:pic>
        <p:nvPicPr>
          <p:cNvPr id="584711" name="Picture 7"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5273675"/>
            <a:ext cx="8537575" cy="915988"/>
          </a:xfrm>
          <a:prstGeom prst="rect">
            <a:avLst/>
          </a:prstGeom>
          <a:noFill/>
          <a:extLst>
            <a:ext uri="{909E8E84-426E-40DD-AFC4-6F175D3DCCD1}">
              <a14:hiddenFill xmlns:a14="http://schemas.microsoft.com/office/drawing/2010/main">
                <a:solidFill>
                  <a:srgbClr val="FFFFFF"/>
                </a:solidFill>
              </a14:hiddenFill>
            </a:ext>
          </a:extLst>
        </p:spPr>
      </p:pic>
      <p:sp>
        <p:nvSpPr>
          <p:cNvPr id="584712" name="Line 8"/>
          <p:cNvSpPr>
            <a:spLocks noChangeShapeType="1"/>
          </p:cNvSpPr>
          <p:nvPr/>
        </p:nvSpPr>
        <p:spPr bwMode="auto">
          <a:xfrm flipV="1">
            <a:off x="5694363" y="5256213"/>
            <a:ext cx="1774825" cy="8890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3" name="Text Box 9"/>
          <p:cNvSpPr txBox="1">
            <a:spLocks noChangeArrowheads="1"/>
          </p:cNvSpPr>
          <p:nvPr/>
        </p:nvSpPr>
        <p:spPr bwMode="auto">
          <a:xfrm>
            <a:off x="5438775" y="4875213"/>
            <a:ext cx="3586163" cy="376237"/>
          </a:xfrm>
          <a:prstGeom prst="rect">
            <a:avLst/>
          </a:prstGeom>
          <a:solidFill>
            <a:srgbClr val="FFFF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Ignore terms higher than order </a:t>
            </a:r>
            <a:r>
              <a:rPr lang="en-US" altLang="en-US" i="1">
                <a:solidFill>
                  <a:srgbClr val="FF0000"/>
                </a:solidFill>
              </a:rPr>
              <a:t>dx</a:t>
            </a:r>
            <a:endParaRPr lang="en-US" altLang="en-US">
              <a:solidFill>
                <a:srgbClr val="FF0000"/>
              </a:solidFill>
            </a:endParaRPr>
          </a:p>
        </p:txBody>
      </p:sp>
      <p:sp>
        <p:nvSpPr>
          <p:cNvPr id="584714" name="AutoShape 10"/>
          <p:cNvSpPr>
            <a:spLocks noChangeArrowheads="1"/>
          </p:cNvSpPr>
          <p:nvPr/>
        </p:nvSpPr>
        <p:spPr bwMode="auto">
          <a:xfrm>
            <a:off x="6900863" y="2887663"/>
            <a:ext cx="203200" cy="196850"/>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5" name="Text Box 11"/>
          <p:cNvSpPr txBox="1">
            <a:spLocks noChangeArrowheads="1"/>
          </p:cNvSpPr>
          <p:nvPr/>
        </p:nvSpPr>
        <p:spPr bwMode="auto">
          <a:xfrm>
            <a:off x="6983413" y="26416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b="1" i="1">
                <a:latin typeface="Times New Roman" pitchFamily="18" charset="0"/>
              </a:rPr>
              <a:t>P</a:t>
            </a:r>
          </a:p>
        </p:txBody>
      </p:sp>
    </p:spTree>
    <p:extLst>
      <p:ext uri="{BB962C8B-B14F-4D97-AF65-F5344CB8AC3E}">
        <p14:creationId xmlns:p14="http://schemas.microsoft.com/office/powerpoint/2010/main" val="3981136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en-US"/>
              <a:t>What is a fluid?</a:t>
            </a:r>
          </a:p>
        </p:txBody>
      </p:sp>
      <p:sp>
        <p:nvSpPr>
          <p:cNvPr id="147461" name="Rectangle 5"/>
          <p:cNvSpPr>
            <a:spLocks noGrp="1" noChangeArrowheads="1"/>
          </p:cNvSpPr>
          <p:nvPr>
            <p:ph type="body" sz="half" idx="2"/>
          </p:nvPr>
        </p:nvSpPr>
        <p:spPr>
          <a:xfrm>
            <a:off x="4724400" y="1295400"/>
            <a:ext cx="4267200" cy="4830763"/>
          </a:xfrm>
        </p:spPr>
        <p:txBody>
          <a:bodyPr/>
          <a:lstStyle/>
          <a:p>
            <a:r>
              <a:rPr lang="en-US" altLang="en-US" sz="2800"/>
              <a:t>Stress is defined as the force per unit area. </a:t>
            </a:r>
          </a:p>
          <a:p>
            <a:r>
              <a:rPr lang="en-US" altLang="en-US" sz="2800"/>
              <a:t>Normal component:  normal stress</a:t>
            </a:r>
          </a:p>
          <a:p>
            <a:pPr lvl="1"/>
            <a:r>
              <a:rPr lang="en-US" altLang="en-US" sz="2400"/>
              <a:t>In a fluid at rest, the normal stress is called </a:t>
            </a:r>
            <a:r>
              <a:rPr lang="en-US" altLang="en-US" sz="2400" b="1"/>
              <a:t>pressure</a:t>
            </a:r>
          </a:p>
          <a:p>
            <a:r>
              <a:rPr lang="en-US" altLang="en-US" sz="2800"/>
              <a:t>Tangential component:  shear stress</a:t>
            </a:r>
          </a:p>
        </p:txBody>
      </p:sp>
      <p:pic>
        <p:nvPicPr>
          <p:cNvPr id="147462" name="Picture 6" descr="cen72367_0100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 y="2057400"/>
            <a:ext cx="4570413" cy="325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3699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a:xfrm>
            <a:off x="457200" y="162495"/>
            <a:ext cx="8229600" cy="1143000"/>
          </a:xfrm>
        </p:spPr>
        <p:txBody>
          <a:bodyPr>
            <a:normAutofit fontScale="90000"/>
          </a:bodyPr>
          <a:lstStyle/>
          <a:p>
            <a:r>
              <a:rPr lang="en-US" altLang="en-US" dirty="0"/>
              <a:t>Conservation of Mass</a:t>
            </a:r>
            <a:br>
              <a:rPr lang="en-US" altLang="en-US" dirty="0"/>
            </a:br>
            <a:r>
              <a:rPr lang="en-US" altLang="en-US" sz="2800" i="1" dirty="0"/>
              <a:t>Differential CV and Taylor series</a:t>
            </a:r>
          </a:p>
        </p:txBody>
      </p:sp>
      <p:pic>
        <p:nvPicPr>
          <p:cNvPr id="582659" name="Picture 3" descr="cen72367_09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7" y="1305495"/>
            <a:ext cx="7372350" cy="4968875"/>
          </a:xfrm>
          <a:prstGeom prst="rect">
            <a:avLst/>
          </a:prstGeom>
          <a:noFill/>
          <a:extLst>
            <a:ext uri="{909E8E84-426E-40DD-AFC4-6F175D3DCCD1}">
              <a14:hiddenFill xmlns:a14="http://schemas.microsoft.com/office/drawing/2010/main">
                <a:solidFill>
                  <a:srgbClr val="FFFFFF"/>
                </a:solidFill>
              </a14:hiddenFill>
            </a:ext>
          </a:extLst>
        </p:spPr>
      </p:pic>
      <p:sp>
        <p:nvSpPr>
          <p:cNvPr id="582660" name="Text Box 4"/>
          <p:cNvSpPr txBox="1">
            <a:spLocks noChangeArrowheads="1"/>
          </p:cNvSpPr>
          <p:nvPr/>
        </p:nvSpPr>
        <p:spPr bwMode="auto">
          <a:xfrm>
            <a:off x="128588" y="2414588"/>
            <a:ext cx="2951162" cy="650875"/>
          </a:xfrm>
          <a:prstGeom prst="rect">
            <a:avLst/>
          </a:prstGeom>
          <a:solidFill>
            <a:srgbClr val="FFFF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Infinitesimal control volume</a:t>
            </a:r>
            <a:br>
              <a:rPr lang="en-US" altLang="en-US">
                <a:solidFill>
                  <a:srgbClr val="FF0000"/>
                </a:solidFill>
              </a:rPr>
            </a:br>
            <a:r>
              <a:rPr lang="en-US" altLang="en-US">
                <a:solidFill>
                  <a:srgbClr val="FF0000"/>
                </a:solidFill>
              </a:rPr>
              <a:t>of dimensions </a:t>
            </a:r>
            <a:r>
              <a:rPr lang="en-US" altLang="en-US" i="1">
                <a:solidFill>
                  <a:srgbClr val="FF0000"/>
                </a:solidFill>
              </a:rPr>
              <a:t>dx, dy, dz</a:t>
            </a:r>
            <a:endParaRPr lang="en-US" altLang="en-US">
              <a:solidFill>
                <a:srgbClr val="FF0000"/>
              </a:solidFill>
            </a:endParaRPr>
          </a:p>
        </p:txBody>
      </p:sp>
      <p:sp>
        <p:nvSpPr>
          <p:cNvPr id="582661" name="Line 5"/>
          <p:cNvSpPr>
            <a:spLocks noChangeShapeType="1"/>
          </p:cNvSpPr>
          <p:nvPr/>
        </p:nvSpPr>
        <p:spPr bwMode="auto">
          <a:xfrm>
            <a:off x="3094038" y="2757488"/>
            <a:ext cx="492125" cy="1222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2" name="Text Box 6"/>
          <p:cNvSpPr txBox="1">
            <a:spLocks noChangeArrowheads="1"/>
          </p:cNvSpPr>
          <p:nvPr/>
        </p:nvSpPr>
        <p:spPr bwMode="auto">
          <a:xfrm>
            <a:off x="7540625" y="2876550"/>
            <a:ext cx="1438275" cy="650875"/>
          </a:xfrm>
          <a:prstGeom prst="rect">
            <a:avLst/>
          </a:prstGeom>
          <a:solidFill>
            <a:srgbClr val="FFFF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0000"/>
                </a:solidFill>
              </a:rPr>
              <a:t>Area of right</a:t>
            </a:r>
            <a:br>
              <a:rPr lang="en-US" altLang="en-US" dirty="0">
                <a:solidFill>
                  <a:srgbClr val="FF0000"/>
                </a:solidFill>
              </a:rPr>
            </a:br>
            <a:r>
              <a:rPr lang="en-US" altLang="en-US" dirty="0">
                <a:solidFill>
                  <a:srgbClr val="FF0000"/>
                </a:solidFill>
              </a:rPr>
              <a:t>face = </a:t>
            </a:r>
            <a:r>
              <a:rPr lang="en-US" altLang="en-US" i="1" dirty="0" err="1">
                <a:solidFill>
                  <a:srgbClr val="FF0000"/>
                </a:solidFill>
              </a:rPr>
              <a:t>dy</a:t>
            </a:r>
            <a:r>
              <a:rPr lang="en-US" altLang="en-US" i="1" dirty="0">
                <a:solidFill>
                  <a:srgbClr val="FF0000"/>
                </a:solidFill>
              </a:rPr>
              <a:t> </a:t>
            </a:r>
            <a:r>
              <a:rPr lang="en-US" altLang="en-US" i="1" dirty="0" err="1">
                <a:solidFill>
                  <a:srgbClr val="FF0000"/>
                </a:solidFill>
              </a:rPr>
              <a:t>dz</a:t>
            </a:r>
            <a:endParaRPr lang="en-US" altLang="en-US" dirty="0">
              <a:solidFill>
                <a:srgbClr val="FF0000"/>
              </a:solidFill>
            </a:endParaRPr>
          </a:p>
        </p:txBody>
      </p:sp>
      <p:sp>
        <p:nvSpPr>
          <p:cNvPr id="582663" name="Line 7"/>
          <p:cNvSpPr>
            <a:spLocks noChangeShapeType="1"/>
          </p:cNvSpPr>
          <p:nvPr/>
        </p:nvSpPr>
        <p:spPr bwMode="auto">
          <a:xfrm flipH="1">
            <a:off x="7961312" y="3530555"/>
            <a:ext cx="136525" cy="38258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4" name="AutoShape 8"/>
          <p:cNvSpPr>
            <a:spLocks/>
          </p:cNvSpPr>
          <p:nvPr/>
        </p:nvSpPr>
        <p:spPr bwMode="auto">
          <a:xfrm rot="-5400000">
            <a:off x="7196138" y="3344863"/>
            <a:ext cx="192087" cy="2008187"/>
          </a:xfrm>
          <a:prstGeom prst="leftBrace">
            <a:avLst>
              <a:gd name="adj1" fmla="val 87121"/>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2665" name="Text Box 9"/>
          <p:cNvSpPr txBox="1">
            <a:spLocks noChangeArrowheads="1"/>
          </p:cNvSpPr>
          <p:nvPr/>
        </p:nvSpPr>
        <p:spPr bwMode="auto">
          <a:xfrm>
            <a:off x="6080125" y="4911725"/>
            <a:ext cx="2506663" cy="925513"/>
          </a:xfrm>
          <a:prstGeom prst="rect">
            <a:avLst/>
          </a:prstGeom>
          <a:solidFill>
            <a:srgbClr val="FFFF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0000"/>
                </a:solidFill>
              </a:rPr>
              <a:t>Mass flow rate through</a:t>
            </a:r>
            <a:br>
              <a:rPr lang="en-US" altLang="en-US" dirty="0">
                <a:solidFill>
                  <a:srgbClr val="FF0000"/>
                </a:solidFill>
              </a:rPr>
            </a:br>
            <a:r>
              <a:rPr lang="en-US" altLang="en-US" dirty="0">
                <a:solidFill>
                  <a:srgbClr val="FF0000"/>
                </a:solidFill>
              </a:rPr>
              <a:t>the right face of the </a:t>
            </a:r>
            <a:br>
              <a:rPr lang="en-US" altLang="en-US" dirty="0">
                <a:solidFill>
                  <a:srgbClr val="FF0000"/>
                </a:solidFill>
              </a:rPr>
            </a:br>
            <a:r>
              <a:rPr lang="en-US" altLang="en-US" dirty="0">
                <a:solidFill>
                  <a:srgbClr val="FF0000"/>
                </a:solidFill>
              </a:rPr>
              <a:t>control volume</a:t>
            </a:r>
          </a:p>
        </p:txBody>
      </p:sp>
      <p:sp>
        <p:nvSpPr>
          <p:cNvPr id="582666" name="Line 10"/>
          <p:cNvSpPr>
            <a:spLocks noChangeShapeType="1"/>
          </p:cNvSpPr>
          <p:nvPr/>
        </p:nvSpPr>
        <p:spPr bwMode="auto">
          <a:xfrm flipV="1">
            <a:off x="7073900" y="4478338"/>
            <a:ext cx="190500" cy="4508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63057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Differential CV and Taylor series</a:t>
            </a:r>
          </a:p>
        </p:txBody>
      </p:sp>
      <p:sp>
        <p:nvSpPr>
          <p:cNvPr id="585731" name="Rectangle 3"/>
          <p:cNvSpPr>
            <a:spLocks noGrp="1" noChangeArrowheads="1"/>
          </p:cNvSpPr>
          <p:nvPr>
            <p:ph type="body" idx="1"/>
          </p:nvPr>
        </p:nvSpPr>
        <p:spPr/>
        <p:txBody>
          <a:bodyPr/>
          <a:lstStyle/>
          <a:p>
            <a:r>
              <a:rPr lang="en-US" altLang="en-US" sz="2800" dirty="0"/>
              <a:t>Now, sum up the mass flow rates into and out of the 6 faces of the CV</a:t>
            </a:r>
          </a:p>
          <a:p>
            <a:endParaRPr lang="en-US" altLang="en-US" sz="2800" dirty="0"/>
          </a:p>
          <a:p>
            <a:endParaRPr lang="en-US" altLang="en-US" sz="2800" dirty="0"/>
          </a:p>
          <a:p>
            <a:endParaRPr lang="en-US" altLang="en-US" sz="2800" dirty="0"/>
          </a:p>
          <a:p>
            <a:endParaRPr lang="en-US" altLang="en-US" sz="2800" dirty="0"/>
          </a:p>
          <a:p>
            <a:endParaRPr lang="en-US" altLang="en-US" sz="2800" dirty="0"/>
          </a:p>
          <a:p>
            <a:r>
              <a:rPr lang="en-US" altLang="en-US" sz="2800" dirty="0"/>
              <a:t>Plug into integral conservation of mass equation</a:t>
            </a:r>
          </a:p>
        </p:txBody>
      </p:sp>
      <p:pic>
        <p:nvPicPr>
          <p:cNvPr id="585732"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6860"/>
            <a:ext cx="9144000" cy="747712"/>
          </a:xfrm>
          <a:prstGeom prst="rect">
            <a:avLst/>
          </a:prstGeom>
          <a:noFill/>
          <a:extLst>
            <a:ext uri="{909E8E84-426E-40DD-AFC4-6F175D3DCCD1}">
              <a14:hiddenFill xmlns:a14="http://schemas.microsoft.com/office/drawing/2010/main">
                <a:solidFill>
                  <a:srgbClr val="FFFFFF"/>
                </a:solidFill>
              </a14:hiddenFill>
            </a:ext>
          </a:extLst>
        </p:spPr>
      </p:pic>
      <p:pic>
        <p:nvPicPr>
          <p:cNvPr id="585733" name="Picture 5"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4251655"/>
            <a:ext cx="9144000" cy="738187"/>
          </a:xfrm>
          <a:prstGeom prst="rect">
            <a:avLst/>
          </a:prstGeom>
          <a:noFill/>
          <a:extLst>
            <a:ext uri="{909E8E84-426E-40DD-AFC4-6F175D3DCCD1}">
              <a14:hiddenFill xmlns:a14="http://schemas.microsoft.com/office/drawing/2010/main">
                <a:solidFill>
                  <a:srgbClr val="FFFFFF"/>
                </a:solidFill>
              </a14:hiddenFill>
            </a:ext>
          </a:extLst>
        </p:spPr>
      </p:pic>
      <p:sp>
        <p:nvSpPr>
          <p:cNvPr id="585734" name="Text Box 6"/>
          <p:cNvSpPr txBox="1">
            <a:spLocks noChangeArrowheads="1"/>
          </p:cNvSpPr>
          <p:nvPr/>
        </p:nvSpPr>
        <p:spPr bwMode="auto">
          <a:xfrm>
            <a:off x="57150" y="2519797"/>
            <a:ext cx="2963862" cy="376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Net mass flow rate into CV:</a:t>
            </a:r>
          </a:p>
        </p:txBody>
      </p:sp>
      <p:sp>
        <p:nvSpPr>
          <p:cNvPr id="585735" name="Text Box 7"/>
          <p:cNvSpPr txBox="1">
            <a:spLocks noChangeArrowheads="1"/>
          </p:cNvSpPr>
          <p:nvPr/>
        </p:nvSpPr>
        <p:spPr bwMode="auto">
          <a:xfrm>
            <a:off x="57150" y="3858585"/>
            <a:ext cx="3167063" cy="376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Net mass flow rate out of CV:</a:t>
            </a:r>
          </a:p>
        </p:txBody>
      </p:sp>
      <p:pic>
        <p:nvPicPr>
          <p:cNvPr id="585736" name="Picture 8"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212" y="5668169"/>
            <a:ext cx="3794125" cy="91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695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Differential CV and Taylor series</a:t>
            </a:r>
          </a:p>
        </p:txBody>
      </p:sp>
      <p:sp>
        <p:nvSpPr>
          <p:cNvPr id="586755" name="Rectangle 3"/>
          <p:cNvSpPr>
            <a:spLocks noGrp="1" noChangeArrowheads="1"/>
          </p:cNvSpPr>
          <p:nvPr>
            <p:ph type="body" idx="1"/>
          </p:nvPr>
        </p:nvSpPr>
        <p:spPr/>
        <p:txBody>
          <a:bodyPr/>
          <a:lstStyle/>
          <a:p>
            <a:r>
              <a:rPr lang="en-US" altLang="en-US" dirty="0"/>
              <a:t>After substitution,</a:t>
            </a:r>
          </a:p>
          <a:p>
            <a:pPr marL="0" indent="0">
              <a:buNone/>
            </a:pPr>
            <a:endParaRPr lang="en-US" altLang="en-US" dirty="0"/>
          </a:p>
          <a:p>
            <a:r>
              <a:rPr lang="en-US" altLang="en-US" dirty="0"/>
              <a:t>Dividing through by volume </a:t>
            </a:r>
            <a:r>
              <a:rPr lang="en-US" altLang="en-US" i="1" dirty="0" err="1"/>
              <a:t>dxdydz</a:t>
            </a:r>
            <a:endParaRPr lang="en-US" altLang="en-US" i="1" dirty="0"/>
          </a:p>
        </p:txBody>
      </p:sp>
      <p:pic>
        <p:nvPicPr>
          <p:cNvPr id="586756"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097088"/>
            <a:ext cx="8605837" cy="735012"/>
          </a:xfrm>
          <a:prstGeom prst="rect">
            <a:avLst/>
          </a:prstGeom>
          <a:noFill/>
          <a:extLst>
            <a:ext uri="{909E8E84-426E-40DD-AFC4-6F175D3DCCD1}">
              <a14:hiddenFill xmlns:a14="http://schemas.microsoft.com/office/drawing/2010/main">
                <a:solidFill>
                  <a:srgbClr val="FFFFFF"/>
                </a:solidFill>
              </a14:hiddenFill>
            </a:ext>
          </a:extLst>
        </p:spPr>
      </p:pic>
      <p:pic>
        <p:nvPicPr>
          <p:cNvPr id="586757" name="Picture 5"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3572593"/>
            <a:ext cx="5795963" cy="9493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86758"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2932" y="5210175"/>
            <a:ext cx="3271837" cy="9159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86759" name="Text Box 7"/>
          <p:cNvSpPr txBox="1">
            <a:spLocks noChangeArrowheads="1"/>
          </p:cNvSpPr>
          <p:nvPr/>
        </p:nvSpPr>
        <p:spPr bwMode="auto">
          <a:xfrm>
            <a:off x="1355396" y="4728969"/>
            <a:ext cx="617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Or, if we apply the definition of the divergence of a vector</a:t>
            </a:r>
          </a:p>
        </p:txBody>
      </p:sp>
    </p:spTree>
    <p:extLst>
      <p:ext uri="{BB962C8B-B14F-4D97-AF65-F5344CB8AC3E}">
        <p14:creationId xmlns:p14="http://schemas.microsoft.com/office/powerpoint/2010/main" val="1722496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Alternative form</a:t>
            </a:r>
            <a:endParaRPr lang="en-US" altLang="en-US"/>
          </a:p>
        </p:txBody>
      </p:sp>
      <p:sp>
        <p:nvSpPr>
          <p:cNvPr id="587779" name="Rectangle 3"/>
          <p:cNvSpPr>
            <a:spLocks noGrp="1" noChangeArrowheads="1"/>
          </p:cNvSpPr>
          <p:nvPr>
            <p:ph type="body" idx="1"/>
          </p:nvPr>
        </p:nvSpPr>
        <p:spPr>
          <a:xfrm>
            <a:off x="395288" y="1282700"/>
            <a:ext cx="8229600" cy="4830763"/>
          </a:xfrm>
        </p:spPr>
        <p:txBody>
          <a:bodyPr/>
          <a:lstStyle/>
          <a:p>
            <a:r>
              <a:rPr lang="en-US" altLang="en-US"/>
              <a:t>Use product rule on divergence term</a:t>
            </a:r>
          </a:p>
        </p:txBody>
      </p:sp>
      <p:pic>
        <p:nvPicPr>
          <p:cNvPr id="587780"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990725"/>
            <a:ext cx="7277100" cy="915988"/>
          </a:xfrm>
          <a:prstGeom prst="rect">
            <a:avLst/>
          </a:prstGeom>
          <a:noFill/>
          <a:extLst>
            <a:ext uri="{909E8E84-426E-40DD-AFC4-6F175D3DCCD1}">
              <a14:hiddenFill xmlns:a14="http://schemas.microsoft.com/office/drawing/2010/main">
                <a:solidFill>
                  <a:srgbClr val="FFFFFF"/>
                </a:solidFill>
              </a14:hiddenFill>
            </a:ext>
          </a:extLst>
        </p:spPr>
      </p:pic>
      <p:pic>
        <p:nvPicPr>
          <p:cNvPr id="587781" name="Picture 5"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3619500"/>
            <a:ext cx="29432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587782"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5513" y="4972050"/>
            <a:ext cx="2797175" cy="9128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87783" name="AutoShape 7"/>
          <p:cNvSpPr>
            <a:spLocks/>
          </p:cNvSpPr>
          <p:nvPr/>
        </p:nvSpPr>
        <p:spPr bwMode="auto">
          <a:xfrm rot="-5428807">
            <a:off x="4391025" y="1924050"/>
            <a:ext cx="296863" cy="2144713"/>
          </a:xfrm>
          <a:prstGeom prst="leftBrace">
            <a:avLst>
              <a:gd name="adj1" fmla="val 60205"/>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4" name="Rectangle 8"/>
          <p:cNvSpPr>
            <a:spLocks noChangeArrowheads="1"/>
          </p:cNvSpPr>
          <p:nvPr/>
        </p:nvSpPr>
        <p:spPr bwMode="auto">
          <a:xfrm>
            <a:off x="3454400" y="3592513"/>
            <a:ext cx="765175" cy="968375"/>
          </a:xfrm>
          <a:prstGeom prst="rect">
            <a:avLst/>
          </a:prstGeom>
          <a:noFill/>
          <a:ln w="254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5" name="Line 9"/>
          <p:cNvSpPr>
            <a:spLocks noChangeShapeType="1"/>
          </p:cNvSpPr>
          <p:nvPr/>
        </p:nvSpPr>
        <p:spPr bwMode="auto">
          <a:xfrm flipH="1">
            <a:off x="4097338" y="3168650"/>
            <a:ext cx="422275" cy="4222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6" name="AutoShape 10"/>
          <p:cNvSpPr>
            <a:spLocks/>
          </p:cNvSpPr>
          <p:nvPr/>
        </p:nvSpPr>
        <p:spPr bwMode="auto">
          <a:xfrm rot="-5428807" flipH="1" flipV="1">
            <a:off x="5627688" y="784225"/>
            <a:ext cx="304800" cy="2657475"/>
          </a:xfrm>
          <a:prstGeom prst="leftBrace">
            <a:avLst>
              <a:gd name="adj1" fmla="val 72656"/>
              <a:gd name="adj2" fmla="val 47722"/>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7" name="Rectangle 11"/>
          <p:cNvSpPr>
            <a:spLocks noChangeArrowheads="1"/>
          </p:cNvSpPr>
          <p:nvPr/>
        </p:nvSpPr>
        <p:spPr bwMode="auto">
          <a:xfrm>
            <a:off x="1528763" y="2035175"/>
            <a:ext cx="1543050" cy="846138"/>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9" name="Freeform 13"/>
          <p:cNvSpPr>
            <a:spLocks/>
          </p:cNvSpPr>
          <p:nvPr/>
        </p:nvSpPr>
        <p:spPr bwMode="auto">
          <a:xfrm>
            <a:off x="3071813" y="1884363"/>
            <a:ext cx="2759075" cy="150812"/>
          </a:xfrm>
          <a:custGeom>
            <a:avLst/>
            <a:gdLst>
              <a:gd name="T0" fmla="*/ 0 w 1738"/>
              <a:gd name="T1" fmla="*/ 95 h 95"/>
              <a:gd name="T2" fmla="*/ 310 w 1738"/>
              <a:gd name="T3" fmla="*/ 0 h 95"/>
              <a:gd name="T4" fmla="*/ 1463 w 1738"/>
              <a:gd name="T5" fmla="*/ 0 h 95"/>
              <a:gd name="T6" fmla="*/ 1738 w 1738"/>
              <a:gd name="T7" fmla="*/ 69 h 95"/>
            </a:gdLst>
            <a:ahLst/>
            <a:cxnLst>
              <a:cxn ang="0">
                <a:pos x="T0" y="T1"/>
              </a:cxn>
              <a:cxn ang="0">
                <a:pos x="T2" y="T3"/>
              </a:cxn>
              <a:cxn ang="0">
                <a:pos x="T4" y="T5"/>
              </a:cxn>
              <a:cxn ang="0">
                <a:pos x="T6" y="T7"/>
              </a:cxn>
            </a:cxnLst>
            <a:rect l="0" t="0" r="r" b="b"/>
            <a:pathLst>
              <a:path w="1738" h="95">
                <a:moveTo>
                  <a:pt x="0" y="95"/>
                </a:moveTo>
                <a:lnTo>
                  <a:pt x="310" y="0"/>
                </a:lnTo>
                <a:lnTo>
                  <a:pt x="1463" y="0"/>
                </a:lnTo>
                <a:lnTo>
                  <a:pt x="1738" y="69"/>
                </a:lnTo>
              </a:path>
            </a:pathLst>
          </a:custGeom>
          <a:noFill/>
          <a:ln w="9525">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420403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423863" y="-1407"/>
            <a:ext cx="8229600" cy="1143000"/>
          </a:xfrm>
        </p:spPr>
        <p:txBody>
          <a:bodyPr>
            <a:normAutofit fontScale="90000"/>
          </a:bodyPr>
          <a:lstStyle/>
          <a:p>
            <a:r>
              <a:rPr lang="en-US" altLang="en-US" dirty="0"/>
              <a:t>Conservation of Mass</a:t>
            </a:r>
            <a:br>
              <a:rPr lang="en-US" altLang="en-US" dirty="0"/>
            </a:br>
            <a:r>
              <a:rPr lang="en-US" altLang="en-US" sz="2800" i="1" dirty="0"/>
              <a:t>Cylindrical coordinates</a:t>
            </a:r>
            <a:endParaRPr lang="en-US" altLang="en-US" dirty="0"/>
          </a:p>
        </p:txBody>
      </p:sp>
      <p:sp>
        <p:nvSpPr>
          <p:cNvPr id="588803" name="Rectangle 3"/>
          <p:cNvSpPr>
            <a:spLocks noGrp="1" noChangeArrowheads="1"/>
          </p:cNvSpPr>
          <p:nvPr>
            <p:ph type="body" idx="1"/>
          </p:nvPr>
        </p:nvSpPr>
        <p:spPr>
          <a:xfrm>
            <a:off x="395288" y="1282700"/>
            <a:ext cx="8229600" cy="1922463"/>
          </a:xfrm>
        </p:spPr>
        <p:txBody>
          <a:bodyPr/>
          <a:lstStyle/>
          <a:p>
            <a:pPr>
              <a:lnSpc>
                <a:spcPct val="90000"/>
              </a:lnSpc>
            </a:pPr>
            <a:r>
              <a:rPr lang="en-US" altLang="en-US" sz="2400"/>
              <a:t>There are many problems which are simpler to solve if the equations are written in cylindrical-polar coordinates</a:t>
            </a:r>
          </a:p>
          <a:p>
            <a:pPr>
              <a:lnSpc>
                <a:spcPct val="90000"/>
              </a:lnSpc>
            </a:pPr>
            <a:r>
              <a:rPr lang="en-US" altLang="en-US" sz="2400"/>
              <a:t>Easiest way to convert from Cartesian is to use vector form and definition of divergence operator in cylindrical coordinates</a:t>
            </a:r>
            <a:endParaRPr lang="en-US" altLang="en-US" sz="2800"/>
          </a:p>
        </p:txBody>
      </p:sp>
      <p:pic>
        <p:nvPicPr>
          <p:cNvPr id="588813" name="Picture 13" descr="cen72367_09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3132138"/>
            <a:ext cx="3840162" cy="3097212"/>
          </a:xfrm>
          <a:prstGeom prst="rect">
            <a:avLst/>
          </a:prstGeom>
          <a:noFill/>
          <a:extLst>
            <a:ext uri="{909E8E84-426E-40DD-AFC4-6F175D3DCCD1}">
              <a14:hiddenFill xmlns:a14="http://schemas.microsoft.com/office/drawing/2010/main">
                <a:solidFill>
                  <a:srgbClr val="FFFFFF"/>
                </a:solidFill>
              </a14:hiddenFill>
            </a:ext>
          </a:extLst>
        </p:spPr>
      </p:pic>
      <p:pic>
        <p:nvPicPr>
          <p:cNvPr id="588814" name="Picture 14" descr="cen72367_09010"/>
          <p:cNvPicPr>
            <a:picLocks noChangeAspect="1" noChangeArrowheads="1"/>
          </p:cNvPicPr>
          <p:nvPr/>
        </p:nvPicPr>
        <p:blipFill>
          <a:blip r:embed="rId4">
            <a:extLst>
              <a:ext uri="{28A0092B-C50C-407E-A947-70E740481C1C}">
                <a14:useLocalDpi xmlns:a14="http://schemas.microsoft.com/office/drawing/2010/main" val="0"/>
              </a:ext>
            </a:extLst>
          </a:blip>
          <a:srcRect b="56149"/>
          <a:stretch>
            <a:fillRect/>
          </a:stretch>
        </p:blipFill>
        <p:spPr bwMode="auto">
          <a:xfrm>
            <a:off x="4676775" y="3284538"/>
            <a:ext cx="3963988" cy="292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275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Cylindrical coordinates</a:t>
            </a:r>
            <a:endParaRPr lang="en-US" altLang="en-US"/>
          </a:p>
        </p:txBody>
      </p:sp>
      <p:pic>
        <p:nvPicPr>
          <p:cNvPr id="589830" name="Picture 6"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2482850"/>
            <a:ext cx="4208463" cy="1177925"/>
          </a:xfrm>
          <a:prstGeom prst="rect">
            <a:avLst/>
          </a:prstGeom>
          <a:noFill/>
          <a:extLst>
            <a:ext uri="{909E8E84-426E-40DD-AFC4-6F175D3DCCD1}">
              <a14:hiddenFill xmlns:a14="http://schemas.microsoft.com/office/drawing/2010/main">
                <a:solidFill>
                  <a:srgbClr val="FFFFFF"/>
                </a:solidFill>
              </a14:hiddenFill>
            </a:ext>
          </a:extLst>
        </p:spPr>
      </p:pic>
      <p:pic>
        <p:nvPicPr>
          <p:cNvPr id="589831" name="Picture 7"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4359275"/>
            <a:ext cx="8301038" cy="11080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89832" name="Picture 8"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1371600"/>
            <a:ext cx="4338637" cy="601663"/>
          </a:xfrm>
          <a:prstGeom prst="rect">
            <a:avLst/>
          </a:prstGeom>
          <a:noFill/>
          <a:ln w="28575"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89833" name="Line 9"/>
          <p:cNvSpPr>
            <a:spLocks noChangeShapeType="1"/>
          </p:cNvSpPr>
          <p:nvPr/>
        </p:nvSpPr>
        <p:spPr bwMode="auto">
          <a:xfrm flipH="1">
            <a:off x="5053013" y="2006600"/>
            <a:ext cx="968375" cy="73818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89834" name="Picture 10"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563" y="1355725"/>
            <a:ext cx="3460750" cy="625475"/>
          </a:xfrm>
          <a:prstGeom prst="rect">
            <a:avLst/>
          </a:prstGeom>
          <a:noFill/>
          <a:ln w="28575"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89835" name="Line 11"/>
          <p:cNvSpPr>
            <a:spLocks noChangeShapeType="1"/>
          </p:cNvSpPr>
          <p:nvPr/>
        </p:nvSpPr>
        <p:spPr bwMode="auto">
          <a:xfrm>
            <a:off x="2211388" y="2020888"/>
            <a:ext cx="1298575" cy="736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253743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Special Cases</a:t>
            </a:r>
          </a:p>
        </p:txBody>
      </p:sp>
      <p:sp>
        <p:nvSpPr>
          <p:cNvPr id="596995" name="Rectangle 3"/>
          <p:cNvSpPr>
            <a:spLocks noGrp="1" noChangeArrowheads="1"/>
          </p:cNvSpPr>
          <p:nvPr>
            <p:ph type="body" idx="1"/>
          </p:nvPr>
        </p:nvSpPr>
        <p:spPr>
          <a:xfrm>
            <a:off x="493713" y="1289050"/>
            <a:ext cx="8229600" cy="4830763"/>
          </a:xfrm>
        </p:spPr>
        <p:txBody>
          <a:bodyPr/>
          <a:lstStyle/>
          <a:p>
            <a:r>
              <a:rPr lang="en-US" altLang="en-US"/>
              <a:t>Steady compressible flow</a:t>
            </a:r>
          </a:p>
        </p:txBody>
      </p:sp>
      <p:pic>
        <p:nvPicPr>
          <p:cNvPr id="596996"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275" y="1792288"/>
            <a:ext cx="4208463" cy="1177925"/>
          </a:xfrm>
          <a:prstGeom prst="rect">
            <a:avLst/>
          </a:prstGeom>
          <a:noFill/>
          <a:extLst>
            <a:ext uri="{909E8E84-426E-40DD-AFC4-6F175D3DCCD1}">
              <a14:hiddenFill xmlns:a14="http://schemas.microsoft.com/office/drawing/2010/main">
                <a:solidFill>
                  <a:srgbClr val="FFFFFF"/>
                </a:solidFill>
              </a14:hiddenFill>
            </a:ext>
          </a:extLst>
        </p:spPr>
      </p:pic>
      <p:sp>
        <p:nvSpPr>
          <p:cNvPr id="596997" name="Line 5"/>
          <p:cNvSpPr>
            <a:spLocks noChangeShapeType="1"/>
          </p:cNvSpPr>
          <p:nvPr/>
        </p:nvSpPr>
        <p:spPr bwMode="auto">
          <a:xfrm flipV="1">
            <a:off x="2157413" y="1889125"/>
            <a:ext cx="928687" cy="966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6998" name="Picture 6" descr="latex-image-1"/>
          <p:cNvPicPr>
            <a:picLocks noChangeAspect="1" noChangeArrowheads="1"/>
          </p:cNvPicPr>
          <p:nvPr/>
        </p:nvPicPr>
        <p:blipFill>
          <a:blip r:embed="rId3">
            <a:extLst>
              <a:ext uri="{28A0092B-C50C-407E-A947-70E740481C1C}">
                <a14:useLocalDpi xmlns:a14="http://schemas.microsoft.com/office/drawing/2010/main" val="0"/>
              </a:ext>
            </a:extLst>
          </a:blip>
          <a:srcRect l="29196"/>
          <a:stretch>
            <a:fillRect/>
          </a:stretch>
        </p:blipFill>
        <p:spPr bwMode="auto">
          <a:xfrm>
            <a:off x="3441700" y="2940050"/>
            <a:ext cx="2979738" cy="11779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6999" name="Picture 7"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8" y="5314950"/>
            <a:ext cx="58785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597000" name="Picture 8" descr="latex-image-1"/>
          <p:cNvPicPr>
            <a:picLocks noChangeAspect="1" noChangeArrowheads="1"/>
          </p:cNvPicPr>
          <p:nvPr/>
        </p:nvPicPr>
        <p:blipFill>
          <a:blip r:embed="rId5">
            <a:extLst>
              <a:ext uri="{28A0092B-C50C-407E-A947-70E740481C1C}">
                <a14:useLocalDpi xmlns:a14="http://schemas.microsoft.com/office/drawing/2010/main" val="0"/>
              </a:ext>
            </a:extLst>
          </a:blip>
          <a:srcRect l="17345"/>
          <a:stretch>
            <a:fillRect/>
          </a:stretch>
        </p:blipFill>
        <p:spPr bwMode="auto">
          <a:xfrm>
            <a:off x="2416175" y="4354513"/>
            <a:ext cx="4616450" cy="914400"/>
          </a:xfrm>
          <a:prstGeom prst="rect">
            <a:avLst/>
          </a:prstGeom>
          <a:noFill/>
          <a:extLst>
            <a:ext uri="{909E8E84-426E-40DD-AFC4-6F175D3DCCD1}">
              <a14:hiddenFill xmlns:a14="http://schemas.microsoft.com/office/drawing/2010/main">
                <a:solidFill>
                  <a:srgbClr val="FFFFFF"/>
                </a:solidFill>
              </a14:hiddenFill>
            </a:ext>
          </a:extLst>
        </p:spPr>
      </p:pic>
      <p:sp>
        <p:nvSpPr>
          <p:cNvPr id="597001" name="Text Box 9"/>
          <p:cNvSpPr txBox="1">
            <a:spLocks noChangeArrowheads="1"/>
          </p:cNvSpPr>
          <p:nvPr/>
        </p:nvSpPr>
        <p:spPr bwMode="auto">
          <a:xfrm>
            <a:off x="303213" y="4708525"/>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Cartesian</a:t>
            </a:r>
          </a:p>
        </p:txBody>
      </p:sp>
      <p:sp>
        <p:nvSpPr>
          <p:cNvPr id="597002" name="Text Box 10"/>
          <p:cNvSpPr txBox="1">
            <a:spLocks noChangeArrowheads="1"/>
          </p:cNvSpPr>
          <p:nvPr/>
        </p:nvSpPr>
        <p:spPr bwMode="auto">
          <a:xfrm>
            <a:off x="342900" y="5610225"/>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Cylindrical</a:t>
            </a:r>
          </a:p>
        </p:txBody>
      </p:sp>
      <p:sp>
        <p:nvSpPr>
          <p:cNvPr id="597003" name="Rectangle 11"/>
          <p:cNvSpPr>
            <a:spLocks noChangeArrowheads="1"/>
          </p:cNvSpPr>
          <p:nvPr/>
        </p:nvSpPr>
        <p:spPr bwMode="auto">
          <a:xfrm>
            <a:off x="1600200" y="5338763"/>
            <a:ext cx="793750" cy="88741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869773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normAutofit fontScale="90000"/>
          </a:bodyPr>
          <a:lstStyle/>
          <a:p>
            <a:r>
              <a:rPr lang="en-US" altLang="en-US"/>
              <a:t>Conservation of Mass</a:t>
            </a:r>
            <a:br>
              <a:rPr lang="en-US" altLang="en-US"/>
            </a:br>
            <a:r>
              <a:rPr lang="en-US" altLang="en-US" sz="2800" i="1"/>
              <a:t>Special Cases</a:t>
            </a:r>
          </a:p>
        </p:txBody>
      </p:sp>
      <p:sp>
        <p:nvSpPr>
          <p:cNvPr id="598019" name="Rectangle 3"/>
          <p:cNvSpPr>
            <a:spLocks noGrp="1" noChangeArrowheads="1"/>
          </p:cNvSpPr>
          <p:nvPr>
            <p:ph type="body" idx="1"/>
          </p:nvPr>
        </p:nvSpPr>
        <p:spPr>
          <a:xfrm>
            <a:off x="493713" y="1289050"/>
            <a:ext cx="8229600" cy="4830763"/>
          </a:xfrm>
        </p:spPr>
        <p:txBody>
          <a:bodyPr/>
          <a:lstStyle/>
          <a:p>
            <a:r>
              <a:rPr lang="en-US" altLang="en-US"/>
              <a:t>Incompressible flow</a:t>
            </a:r>
          </a:p>
        </p:txBody>
      </p:sp>
      <p:sp>
        <p:nvSpPr>
          <p:cNvPr id="598025" name="Text Box 9"/>
          <p:cNvSpPr txBox="1">
            <a:spLocks noChangeArrowheads="1"/>
          </p:cNvSpPr>
          <p:nvPr/>
        </p:nvSpPr>
        <p:spPr bwMode="auto">
          <a:xfrm>
            <a:off x="303213" y="4708525"/>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Cartesian</a:t>
            </a:r>
          </a:p>
        </p:txBody>
      </p:sp>
      <p:sp>
        <p:nvSpPr>
          <p:cNvPr id="598026" name="Text Box 10"/>
          <p:cNvSpPr txBox="1">
            <a:spLocks noChangeArrowheads="1"/>
          </p:cNvSpPr>
          <p:nvPr/>
        </p:nvSpPr>
        <p:spPr bwMode="auto">
          <a:xfrm>
            <a:off x="342900" y="5610225"/>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Cylindrical</a:t>
            </a:r>
          </a:p>
        </p:txBody>
      </p:sp>
      <p:pic>
        <p:nvPicPr>
          <p:cNvPr id="598027" name="Picture 11"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757363"/>
            <a:ext cx="1520825" cy="1057275"/>
          </a:xfrm>
          <a:prstGeom prst="rect">
            <a:avLst/>
          </a:prstGeom>
          <a:noFill/>
          <a:extLst>
            <a:ext uri="{909E8E84-426E-40DD-AFC4-6F175D3DCCD1}">
              <a14:hiddenFill xmlns:a14="http://schemas.microsoft.com/office/drawing/2010/main">
                <a:solidFill>
                  <a:srgbClr val="FFFFFF"/>
                </a:solidFill>
              </a14:hiddenFill>
            </a:ext>
          </a:extLst>
        </p:spPr>
      </p:pic>
      <p:sp>
        <p:nvSpPr>
          <p:cNvPr id="598029" name="Text Box 13"/>
          <p:cNvSpPr txBox="1">
            <a:spLocks noChangeArrowheads="1"/>
          </p:cNvSpPr>
          <p:nvPr/>
        </p:nvSpPr>
        <p:spPr bwMode="auto">
          <a:xfrm>
            <a:off x="3465513" y="2035175"/>
            <a:ext cx="3297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and </a:t>
            </a:r>
            <a:r>
              <a:rPr lang="en-US" altLang="en-US" sz="2800" i="1">
                <a:latin typeface="Symbol" pitchFamily="1" charset="2"/>
                <a:sym typeface="Symbol" pitchFamily="1" charset="2"/>
              </a:rPr>
              <a:t></a:t>
            </a:r>
            <a:r>
              <a:rPr lang="en-US" altLang="en-US" sz="2800"/>
              <a:t> = constant </a:t>
            </a:r>
          </a:p>
        </p:txBody>
      </p:sp>
      <p:pic>
        <p:nvPicPr>
          <p:cNvPr id="598030" name="Picture 14"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938" y="5329238"/>
            <a:ext cx="5392737" cy="917575"/>
          </a:xfrm>
          <a:prstGeom prst="rect">
            <a:avLst/>
          </a:prstGeom>
          <a:noFill/>
          <a:extLst>
            <a:ext uri="{909E8E84-426E-40DD-AFC4-6F175D3DCCD1}">
              <a14:hiddenFill xmlns:a14="http://schemas.microsoft.com/office/drawing/2010/main">
                <a:solidFill>
                  <a:srgbClr val="FFFFFF"/>
                </a:solidFill>
              </a14:hiddenFill>
            </a:ext>
          </a:extLst>
        </p:spPr>
      </p:pic>
      <p:pic>
        <p:nvPicPr>
          <p:cNvPr id="598031" name="Picture 15"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4359275"/>
            <a:ext cx="3336925" cy="917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138" y="2854325"/>
            <a:ext cx="2794000" cy="8509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080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r>
              <a:rPr lang="en-US" altLang="en-US"/>
              <a:t>Conservation of Mass</a:t>
            </a:r>
          </a:p>
        </p:txBody>
      </p:sp>
      <p:sp>
        <p:nvSpPr>
          <p:cNvPr id="599043" name="Rectangle 3"/>
          <p:cNvSpPr>
            <a:spLocks noGrp="1" noChangeArrowheads="1"/>
          </p:cNvSpPr>
          <p:nvPr>
            <p:ph type="body" idx="1"/>
          </p:nvPr>
        </p:nvSpPr>
        <p:spPr/>
        <p:txBody>
          <a:bodyPr/>
          <a:lstStyle/>
          <a:p>
            <a:pPr marL="609600" indent="-609600"/>
            <a:r>
              <a:rPr lang="en-US" altLang="en-US"/>
              <a:t>In general, continuity equation cannot be used by itself to solve for flow field, however it can be used to </a:t>
            </a:r>
          </a:p>
          <a:p>
            <a:pPr marL="609600" indent="-609600">
              <a:buFontTx/>
              <a:buNone/>
            </a:pPr>
            <a:endParaRPr lang="en-US" altLang="en-US" sz="2000"/>
          </a:p>
          <a:p>
            <a:pPr marL="990600" lvl="1" indent="-533400">
              <a:buFontTx/>
              <a:buAutoNum type="arabicPeriod"/>
            </a:pPr>
            <a:r>
              <a:rPr lang="en-US" altLang="en-US"/>
              <a:t>Determine if velocity field is incompressible</a:t>
            </a:r>
          </a:p>
          <a:p>
            <a:pPr marL="990600" lvl="1" indent="-533400">
              <a:buFontTx/>
              <a:buAutoNum type="arabicPeriod"/>
            </a:pPr>
            <a:r>
              <a:rPr lang="en-US" altLang="en-US"/>
              <a:t>Find missing velocity component</a:t>
            </a:r>
          </a:p>
        </p:txBody>
      </p:sp>
    </p:spTree>
    <p:extLst>
      <p:ext uri="{BB962C8B-B14F-4D97-AF65-F5344CB8AC3E}">
        <p14:creationId xmlns:p14="http://schemas.microsoft.com/office/powerpoint/2010/main" val="2004358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r>
              <a:rPr lang="en-US" altLang="en-US"/>
              <a:t>The Stream Function</a:t>
            </a:r>
          </a:p>
        </p:txBody>
      </p:sp>
      <p:sp>
        <p:nvSpPr>
          <p:cNvPr id="600067" name="Rectangle 3"/>
          <p:cNvSpPr>
            <a:spLocks noGrp="1" noChangeArrowheads="1"/>
          </p:cNvSpPr>
          <p:nvPr>
            <p:ph type="body" idx="1"/>
          </p:nvPr>
        </p:nvSpPr>
        <p:spPr/>
        <p:txBody>
          <a:bodyPr/>
          <a:lstStyle/>
          <a:p>
            <a:r>
              <a:rPr lang="en-US" altLang="en-US" sz="2800" dirty="0"/>
              <a:t>Consider the continuity equation for  an </a:t>
            </a:r>
            <a:r>
              <a:rPr lang="en-US" altLang="en-US" sz="2800" u="sng" dirty="0"/>
              <a:t>incompressible 2D</a:t>
            </a:r>
            <a:r>
              <a:rPr lang="en-US" altLang="en-US" sz="2800" dirty="0"/>
              <a:t> flow</a:t>
            </a:r>
          </a:p>
          <a:p>
            <a:endParaRPr lang="en-US" altLang="en-US" sz="2800" dirty="0"/>
          </a:p>
          <a:p>
            <a:endParaRPr lang="en-US" altLang="en-US" sz="2800" dirty="0"/>
          </a:p>
          <a:p>
            <a:r>
              <a:rPr lang="en-US" altLang="en-US" sz="2800" dirty="0"/>
              <a:t>Substituting the clever transformation</a:t>
            </a:r>
          </a:p>
          <a:p>
            <a:endParaRPr lang="en-US" altLang="en-US" sz="2800" dirty="0"/>
          </a:p>
          <a:p>
            <a:endParaRPr lang="en-US" altLang="en-US" sz="2800" dirty="0" smtClean="0"/>
          </a:p>
          <a:p>
            <a:r>
              <a:rPr lang="en-US" altLang="en-US" sz="2800" dirty="0" smtClean="0"/>
              <a:t>Gives</a:t>
            </a:r>
            <a:endParaRPr lang="en-US" altLang="en-US" sz="2800" dirty="0"/>
          </a:p>
        </p:txBody>
      </p:sp>
      <p:pic>
        <p:nvPicPr>
          <p:cNvPr id="600068"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3" y="2600205"/>
            <a:ext cx="2303462" cy="917575"/>
          </a:xfrm>
          <a:prstGeom prst="rect">
            <a:avLst/>
          </a:prstGeom>
          <a:noFill/>
          <a:extLst>
            <a:ext uri="{909E8E84-426E-40DD-AFC4-6F175D3DCCD1}">
              <a14:hiddenFill xmlns:a14="http://schemas.microsoft.com/office/drawing/2010/main">
                <a:solidFill>
                  <a:srgbClr val="FFFFFF"/>
                </a:solidFill>
              </a14:hiddenFill>
            </a:ext>
          </a:extLst>
        </p:spPr>
      </p:pic>
      <p:pic>
        <p:nvPicPr>
          <p:cNvPr id="600069" name="Picture 5"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531" y="4083050"/>
            <a:ext cx="3400425" cy="912813"/>
          </a:xfrm>
          <a:prstGeom prst="rect">
            <a:avLst/>
          </a:prstGeom>
          <a:noFill/>
          <a:extLst>
            <a:ext uri="{909E8E84-426E-40DD-AFC4-6F175D3DCCD1}">
              <a14:hiddenFill xmlns:a14="http://schemas.microsoft.com/office/drawing/2010/main">
                <a:solidFill>
                  <a:srgbClr val="FFFFFF"/>
                </a:solidFill>
              </a14:hiddenFill>
            </a:ext>
          </a:extLst>
        </p:spPr>
      </p:pic>
      <p:pic>
        <p:nvPicPr>
          <p:cNvPr id="600070"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036000"/>
            <a:ext cx="2770188" cy="914400"/>
          </a:xfrm>
          <a:prstGeom prst="rect">
            <a:avLst/>
          </a:prstGeom>
          <a:noFill/>
          <a:extLst>
            <a:ext uri="{909E8E84-426E-40DD-AFC4-6F175D3DCCD1}">
              <a14:hiddenFill xmlns:a14="http://schemas.microsoft.com/office/drawing/2010/main">
                <a:solidFill>
                  <a:srgbClr val="FFFFFF"/>
                </a:solidFill>
              </a14:hiddenFill>
            </a:ext>
          </a:extLst>
        </p:spPr>
      </p:pic>
      <p:sp>
        <p:nvSpPr>
          <p:cNvPr id="600071" name="Text Box 7"/>
          <p:cNvSpPr txBox="1">
            <a:spLocks noChangeArrowheads="1"/>
          </p:cNvSpPr>
          <p:nvPr/>
        </p:nvSpPr>
        <p:spPr bwMode="auto">
          <a:xfrm>
            <a:off x="5929313" y="5158237"/>
            <a:ext cx="2906712" cy="669925"/>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This is true for any smooth</a:t>
            </a:r>
            <a:br>
              <a:rPr lang="en-US" altLang="en-US">
                <a:solidFill>
                  <a:srgbClr val="FF0000"/>
                </a:solidFill>
              </a:rPr>
            </a:br>
            <a:r>
              <a:rPr lang="en-US" altLang="en-US">
                <a:solidFill>
                  <a:srgbClr val="FF0000"/>
                </a:solidFill>
              </a:rPr>
              <a:t>function </a:t>
            </a:r>
            <a:r>
              <a:rPr lang="en-US" altLang="en-US">
                <a:solidFill>
                  <a:srgbClr val="FF0000"/>
                </a:solidFill>
                <a:latin typeface="Symbol" pitchFamily="1" charset="2"/>
                <a:sym typeface="Symbol" pitchFamily="1" charset="2"/>
              </a:rPr>
              <a:t></a:t>
            </a:r>
            <a:r>
              <a:rPr lang="en-US" altLang="en-US">
                <a:solidFill>
                  <a:srgbClr val="FF0000"/>
                </a:solidFill>
              </a:rPr>
              <a:t>(x,y)</a:t>
            </a:r>
          </a:p>
        </p:txBody>
      </p:sp>
    </p:spTree>
    <p:extLst>
      <p:ext uri="{BB962C8B-B14F-4D97-AF65-F5344CB8AC3E}">
        <p14:creationId xmlns:p14="http://schemas.microsoft.com/office/powerpoint/2010/main" val="2301561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a:t>What is a fluid?</a:t>
            </a:r>
          </a:p>
        </p:txBody>
      </p:sp>
      <p:sp>
        <p:nvSpPr>
          <p:cNvPr id="149507" name="Rectangle 3"/>
          <p:cNvSpPr>
            <a:spLocks noGrp="1" noChangeArrowheads="1"/>
          </p:cNvSpPr>
          <p:nvPr>
            <p:ph type="body" sz="half" idx="2"/>
          </p:nvPr>
        </p:nvSpPr>
        <p:spPr>
          <a:xfrm>
            <a:off x="4724400" y="1295400"/>
            <a:ext cx="4267200" cy="4830763"/>
          </a:xfrm>
        </p:spPr>
        <p:txBody>
          <a:bodyPr/>
          <a:lstStyle/>
          <a:p>
            <a:r>
              <a:rPr lang="en-US" altLang="en-US" sz="2400"/>
              <a:t>A liquid takes the shape of the container it is in and forms a free surface in the presence of gravity</a:t>
            </a:r>
          </a:p>
          <a:p>
            <a:r>
              <a:rPr lang="en-US" altLang="en-US" sz="2400"/>
              <a:t>A gas expands until it encounters the walls of the container and fills the entire available space.  Gases cannot form a free surface   </a:t>
            </a:r>
          </a:p>
          <a:p>
            <a:r>
              <a:rPr lang="en-US" altLang="en-US" sz="2400"/>
              <a:t>Gas and vapor are often used as synonymous words</a:t>
            </a:r>
          </a:p>
          <a:p>
            <a:endParaRPr lang="en-US" altLang="en-US" sz="2400"/>
          </a:p>
        </p:txBody>
      </p:sp>
      <p:pic>
        <p:nvPicPr>
          <p:cNvPr id="149510" name="Picture 6" descr="cen72367_0100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4648200" cy="3236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20912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r>
              <a:rPr lang="en-US" altLang="en-US"/>
              <a:t>The Stream Function</a:t>
            </a:r>
          </a:p>
        </p:txBody>
      </p:sp>
      <p:sp>
        <p:nvSpPr>
          <p:cNvPr id="602115" name="Rectangle 3"/>
          <p:cNvSpPr>
            <a:spLocks noGrp="1" noChangeArrowheads="1"/>
          </p:cNvSpPr>
          <p:nvPr>
            <p:ph type="body" idx="1"/>
          </p:nvPr>
        </p:nvSpPr>
        <p:spPr/>
        <p:txBody>
          <a:bodyPr/>
          <a:lstStyle/>
          <a:p>
            <a:pPr marL="609600" indent="-609600"/>
            <a:r>
              <a:rPr lang="en-US" altLang="en-US" dirty="0"/>
              <a:t>Why do this?</a:t>
            </a:r>
          </a:p>
          <a:p>
            <a:pPr marL="990600" lvl="1" indent="-533400"/>
            <a:r>
              <a:rPr lang="en-US" altLang="en-US" dirty="0"/>
              <a:t>Single variable </a:t>
            </a:r>
            <a:r>
              <a:rPr lang="en-US" altLang="en-US" i="1" dirty="0">
                <a:latin typeface="Symbol" pitchFamily="1" charset="2"/>
                <a:sym typeface="Symbol" pitchFamily="1" charset="2"/>
              </a:rPr>
              <a:t></a:t>
            </a:r>
            <a:r>
              <a:rPr lang="en-US" altLang="en-US" dirty="0"/>
              <a:t> </a:t>
            </a:r>
            <a:r>
              <a:rPr lang="en-US" altLang="en-US" dirty="0" smtClean="0"/>
              <a:t> replaces </a:t>
            </a:r>
            <a:r>
              <a:rPr lang="en-US" altLang="en-US" dirty="0"/>
              <a:t>(</a:t>
            </a:r>
            <a:r>
              <a:rPr lang="en-US" altLang="en-US" i="1" dirty="0" err="1"/>
              <a:t>u,v</a:t>
            </a:r>
            <a:r>
              <a:rPr lang="en-US" altLang="en-US" dirty="0"/>
              <a:t>).  Once </a:t>
            </a:r>
            <a:r>
              <a:rPr lang="en-US" altLang="en-US" i="1" dirty="0">
                <a:latin typeface="Symbol" pitchFamily="1" charset="2"/>
                <a:sym typeface="Symbol" pitchFamily="1" charset="2"/>
              </a:rPr>
              <a:t></a:t>
            </a:r>
            <a:r>
              <a:rPr lang="en-US" altLang="en-US" dirty="0"/>
              <a:t> </a:t>
            </a:r>
            <a:r>
              <a:rPr lang="en-US" altLang="en-US" dirty="0" smtClean="0"/>
              <a:t> is </a:t>
            </a:r>
            <a:r>
              <a:rPr lang="en-US" altLang="en-US" dirty="0"/>
              <a:t>known, (</a:t>
            </a:r>
            <a:r>
              <a:rPr lang="en-US" altLang="en-US" i="1" dirty="0" err="1"/>
              <a:t>u,v</a:t>
            </a:r>
            <a:r>
              <a:rPr lang="en-US" altLang="en-US" dirty="0"/>
              <a:t>) can be computed.</a:t>
            </a:r>
          </a:p>
          <a:p>
            <a:pPr marL="990600" lvl="1" indent="-533400"/>
            <a:r>
              <a:rPr lang="en-US" altLang="en-US" dirty="0"/>
              <a:t>Physical significance</a:t>
            </a:r>
          </a:p>
          <a:p>
            <a:pPr marL="1377950" lvl="2" indent="-457200">
              <a:buFontTx/>
              <a:buAutoNum type="arabicPeriod"/>
            </a:pPr>
            <a:r>
              <a:rPr lang="en-US" altLang="en-US" dirty="0"/>
              <a:t>Curves of constant </a:t>
            </a:r>
            <a:r>
              <a:rPr lang="en-US" altLang="en-US" i="1" dirty="0">
                <a:latin typeface="Symbol" pitchFamily="1" charset="2"/>
                <a:sym typeface="Symbol" pitchFamily="1" charset="2"/>
              </a:rPr>
              <a:t></a:t>
            </a:r>
            <a:r>
              <a:rPr lang="en-US" altLang="en-US" dirty="0"/>
              <a:t> are streamlines of the flow</a:t>
            </a:r>
          </a:p>
          <a:p>
            <a:pPr marL="1377950" lvl="2" indent="-457200">
              <a:buFontTx/>
              <a:buAutoNum type="arabicPeriod"/>
            </a:pPr>
            <a:r>
              <a:rPr lang="en-US" altLang="en-US" dirty="0"/>
              <a:t>Difference in </a:t>
            </a:r>
            <a:r>
              <a:rPr lang="en-US" altLang="en-US" i="1" dirty="0">
                <a:latin typeface="Symbol" pitchFamily="1" charset="2"/>
                <a:sym typeface="Symbol" pitchFamily="1" charset="2"/>
              </a:rPr>
              <a:t></a:t>
            </a:r>
            <a:r>
              <a:rPr lang="en-US" altLang="en-US" i="1" dirty="0"/>
              <a:t> </a:t>
            </a:r>
            <a:r>
              <a:rPr lang="en-US" altLang="en-US" dirty="0"/>
              <a:t>between streamlines is equal to volume flow rate between streamlines</a:t>
            </a:r>
          </a:p>
        </p:txBody>
      </p:sp>
    </p:spTree>
    <p:extLst>
      <p:ext uri="{BB962C8B-B14F-4D97-AF65-F5344CB8AC3E}">
        <p14:creationId xmlns:p14="http://schemas.microsoft.com/office/powerpoint/2010/main" val="2531932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normAutofit fontScale="90000"/>
          </a:bodyPr>
          <a:lstStyle/>
          <a:p>
            <a:r>
              <a:rPr lang="en-US" altLang="en-US"/>
              <a:t>The Stream Function</a:t>
            </a:r>
            <a:br>
              <a:rPr lang="en-US" altLang="en-US"/>
            </a:br>
            <a:r>
              <a:rPr lang="en-US" altLang="en-US" sz="2800" i="1"/>
              <a:t>Physical Significance</a:t>
            </a:r>
            <a:endParaRPr lang="en-US" altLang="en-US"/>
          </a:p>
        </p:txBody>
      </p:sp>
      <p:sp>
        <p:nvSpPr>
          <p:cNvPr id="604165" name="Rectangle 5"/>
          <p:cNvSpPr>
            <a:spLocks noGrp="1" noChangeArrowheads="1"/>
          </p:cNvSpPr>
          <p:nvPr>
            <p:ph type="body" sz="half" idx="3"/>
          </p:nvPr>
        </p:nvSpPr>
        <p:spPr>
          <a:xfrm>
            <a:off x="4485737" y="1614578"/>
            <a:ext cx="4440776" cy="4830763"/>
          </a:xfrm>
        </p:spPr>
        <p:txBody>
          <a:bodyPr/>
          <a:lstStyle/>
          <a:p>
            <a:pPr marL="0" indent="0">
              <a:buFontTx/>
              <a:buNone/>
            </a:pPr>
            <a:r>
              <a:rPr lang="en-US" altLang="en-US" sz="2800" dirty="0"/>
              <a:t>Recall </a:t>
            </a:r>
            <a:r>
              <a:rPr lang="en-US" altLang="en-US" sz="2800" dirty="0" smtClean="0"/>
              <a:t>that </a:t>
            </a:r>
            <a:r>
              <a:rPr lang="en-US" altLang="en-US" sz="2800" dirty="0"/>
              <a:t>along a streamline</a:t>
            </a:r>
          </a:p>
        </p:txBody>
      </p:sp>
      <p:pic>
        <p:nvPicPr>
          <p:cNvPr id="604166" name="Picture 6" descr="cen72367_09017"/>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343025" y="1282700"/>
            <a:ext cx="2138363" cy="2338388"/>
          </a:xfrm>
        </p:spPr>
      </p:pic>
      <p:pic>
        <p:nvPicPr>
          <p:cNvPr id="604167" name="Picture 7" descr="cen72367_0901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58825" y="3773488"/>
            <a:ext cx="3282950" cy="2339975"/>
          </a:xfrm>
        </p:spPr>
      </p:pic>
      <p:pic>
        <p:nvPicPr>
          <p:cNvPr id="604168" name="Picture 8"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138" y="2443163"/>
            <a:ext cx="1284287" cy="822325"/>
          </a:xfrm>
          <a:prstGeom prst="rect">
            <a:avLst/>
          </a:prstGeom>
          <a:noFill/>
          <a:extLst>
            <a:ext uri="{909E8E84-426E-40DD-AFC4-6F175D3DCCD1}">
              <a14:hiddenFill xmlns:a14="http://schemas.microsoft.com/office/drawing/2010/main">
                <a:solidFill>
                  <a:srgbClr val="FFFFFF"/>
                </a:solidFill>
              </a14:hiddenFill>
            </a:ext>
          </a:extLst>
        </p:spPr>
      </p:pic>
      <p:pic>
        <p:nvPicPr>
          <p:cNvPr id="604169" name="Picture 9"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3025" y="2641600"/>
            <a:ext cx="2544763" cy="430213"/>
          </a:xfrm>
          <a:prstGeom prst="rect">
            <a:avLst/>
          </a:prstGeom>
          <a:noFill/>
          <a:extLst>
            <a:ext uri="{909E8E84-426E-40DD-AFC4-6F175D3DCCD1}">
              <a14:hiddenFill xmlns:a14="http://schemas.microsoft.com/office/drawing/2010/main">
                <a:solidFill>
                  <a:srgbClr val="FFFFFF"/>
                </a:solidFill>
              </a14:hiddenFill>
            </a:ext>
          </a:extLst>
        </p:spPr>
      </p:pic>
      <p:pic>
        <p:nvPicPr>
          <p:cNvPr id="604170" name="Picture 10"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4900" y="3692525"/>
            <a:ext cx="2741613" cy="817563"/>
          </a:xfrm>
          <a:prstGeom prst="rect">
            <a:avLst/>
          </a:prstGeom>
          <a:noFill/>
          <a:extLst>
            <a:ext uri="{909E8E84-426E-40DD-AFC4-6F175D3DCCD1}">
              <a14:hiddenFill xmlns:a14="http://schemas.microsoft.com/office/drawing/2010/main">
                <a:solidFill>
                  <a:srgbClr val="FFFFFF"/>
                </a:solidFill>
              </a14:hiddenFill>
            </a:ext>
          </a:extLst>
        </p:spPr>
      </p:pic>
      <p:pic>
        <p:nvPicPr>
          <p:cNvPr id="604171" name="Picture 11" descr="latex-imag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6738" y="4543425"/>
            <a:ext cx="1474787" cy="563563"/>
          </a:xfrm>
          <a:prstGeom prst="rect">
            <a:avLst/>
          </a:prstGeom>
          <a:noFill/>
          <a:extLst>
            <a:ext uri="{909E8E84-426E-40DD-AFC4-6F175D3DCCD1}">
              <a14:hiddenFill xmlns:a14="http://schemas.microsoft.com/office/drawing/2010/main">
                <a:solidFill>
                  <a:srgbClr val="FFFFFF"/>
                </a:solidFill>
              </a14:hiddenFill>
            </a:ext>
          </a:extLst>
        </p:spPr>
      </p:pic>
      <p:sp>
        <p:nvSpPr>
          <p:cNvPr id="604172" name="AutoShape 12"/>
          <p:cNvSpPr>
            <a:spLocks noChangeArrowheads="1"/>
          </p:cNvSpPr>
          <p:nvPr/>
        </p:nvSpPr>
        <p:spPr bwMode="auto">
          <a:xfrm>
            <a:off x="5592763" y="2668588"/>
            <a:ext cx="795337" cy="333375"/>
          </a:xfrm>
          <a:prstGeom prst="rightArrow">
            <a:avLst>
              <a:gd name="adj1" fmla="val 50000"/>
              <a:gd name="adj2" fmla="val 596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173" name="AutoShape 13"/>
          <p:cNvSpPr>
            <a:spLocks noChangeArrowheads="1"/>
          </p:cNvSpPr>
          <p:nvPr/>
        </p:nvSpPr>
        <p:spPr bwMode="auto">
          <a:xfrm>
            <a:off x="7531100" y="3027363"/>
            <a:ext cx="320675" cy="628650"/>
          </a:xfrm>
          <a:prstGeom prst="downArrow">
            <a:avLst>
              <a:gd name="adj1" fmla="val 50000"/>
              <a:gd name="adj2" fmla="val 4901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174" name="Text Box 14"/>
          <p:cNvSpPr txBox="1">
            <a:spLocks noChangeArrowheads="1"/>
          </p:cNvSpPr>
          <p:nvPr/>
        </p:nvSpPr>
        <p:spPr bwMode="auto">
          <a:xfrm>
            <a:off x="5111750" y="5368925"/>
            <a:ext cx="3597275" cy="8509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r>
              <a:rPr lang="en-US" altLang="en-US" sz="2400">
                <a:sym typeface="Symbol" pitchFamily="1" charset="2"/>
              </a:rPr>
              <a:t> Change in </a:t>
            </a:r>
            <a:r>
              <a:rPr lang="en-US" altLang="en-US" sz="2400" i="1">
                <a:latin typeface="Symbol" pitchFamily="1" charset="2"/>
                <a:sym typeface="Symbol" pitchFamily="1" charset="2"/>
              </a:rPr>
              <a:t></a:t>
            </a:r>
            <a:r>
              <a:rPr lang="en-US" altLang="en-US" sz="2400">
                <a:sym typeface="Symbol" pitchFamily="1" charset="2"/>
              </a:rPr>
              <a:t> along streamline is zero</a:t>
            </a:r>
            <a:endParaRPr lang="en-US" altLang="en-US"/>
          </a:p>
        </p:txBody>
      </p:sp>
    </p:spTree>
    <p:extLst>
      <p:ext uri="{BB962C8B-B14F-4D97-AF65-F5344CB8AC3E}">
        <p14:creationId xmlns:p14="http://schemas.microsoft.com/office/powerpoint/2010/main" val="25720086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normAutofit fontScale="90000"/>
          </a:bodyPr>
          <a:lstStyle/>
          <a:p>
            <a:r>
              <a:rPr lang="en-US" altLang="en-US" dirty="0"/>
              <a:t>The Stream Function</a:t>
            </a:r>
            <a:br>
              <a:rPr lang="en-US" altLang="en-US" dirty="0"/>
            </a:br>
            <a:r>
              <a:rPr lang="en-US" altLang="en-US" sz="2800" i="1" dirty="0"/>
              <a:t>Physical Significance</a:t>
            </a:r>
            <a:endParaRPr lang="en-US" altLang="en-US" dirty="0"/>
          </a:p>
        </p:txBody>
      </p:sp>
      <p:sp>
        <p:nvSpPr>
          <p:cNvPr id="605187" name="Rectangle 3"/>
          <p:cNvSpPr>
            <a:spLocks noGrp="1" noChangeArrowheads="1"/>
          </p:cNvSpPr>
          <p:nvPr>
            <p:ph type="body" sz="half" idx="2"/>
          </p:nvPr>
        </p:nvSpPr>
        <p:spPr>
          <a:xfrm>
            <a:off x="4572000" y="1860550"/>
            <a:ext cx="4308475" cy="4252913"/>
          </a:xfrm>
        </p:spPr>
        <p:txBody>
          <a:bodyPr/>
          <a:lstStyle/>
          <a:p>
            <a:pPr marL="0" indent="0">
              <a:buFontTx/>
              <a:buNone/>
            </a:pPr>
            <a:r>
              <a:rPr lang="en-US" altLang="en-US" sz="2800" dirty="0"/>
              <a:t>Difference in </a:t>
            </a:r>
            <a:r>
              <a:rPr lang="en-US" altLang="en-US" sz="2800" i="1" dirty="0">
                <a:latin typeface="Symbol" pitchFamily="1" charset="2"/>
                <a:sym typeface="Symbol" pitchFamily="1" charset="2"/>
              </a:rPr>
              <a:t></a:t>
            </a:r>
            <a:r>
              <a:rPr lang="en-US" altLang="en-US" sz="2800" dirty="0"/>
              <a:t> between streamlines is equal to volume flow rate between streamlines</a:t>
            </a:r>
          </a:p>
        </p:txBody>
      </p:sp>
      <p:pic>
        <p:nvPicPr>
          <p:cNvPr id="605192" name="Picture 8" descr="cen72367_0902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973263"/>
            <a:ext cx="4038600" cy="3449637"/>
          </a:xfrm>
        </p:spPr>
      </p:pic>
      <p:pic>
        <p:nvPicPr>
          <p:cNvPr id="605193" name="Picture 9"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838" y="3933825"/>
            <a:ext cx="4006850" cy="684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05194" name="Text Box 10"/>
          <p:cNvSpPr txBox="1">
            <a:spLocks noChangeArrowheads="1"/>
          </p:cNvSpPr>
          <p:nvPr/>
        </p:nvSpPr>
        <p:spPr bwMode="auto">
          <a:xfrm>
            <a:off x="4625975" y="5135563"/>
            <a:ext cx="362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a:t>(by definition, </a:t>
            </a:r>
            <a:r>
              <a:rPr lang="it-IT" altLang="en-US" i="1"/>
              <a:t>no flow can cross a </a:t>
            </a:r>
          </a:p>
          <a:p>
            <a:r>
              <a:rPr lang="it-IT" altLang="en-US" i="1"/>
              <a:t>streamline</a:t>
            </a:r>
            <a:r>
              <a:rPr lang="it-IT" altLang="en-US"/>
              <a:t>)</a:t>
            </a:r>
          </a:p>
        </p:txBody>
      </p:sp>
    </p:spTree>
    <p:extLst>
      <p:ext uri="{BB962C8B-B14F-4D97-AF65-F5344CB8AC3E}">
        <p14:creationId xmlns:p14="http://schemas.microsoft.com/office/powerpoint/2010/main" val="2920134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altLang="en-US"/>
              <a:t>Newton’s Laws</a:t>
            </a:r>
          </a:p>
        </p:txBody>
      </p:sp>
      <p:sp>
        <p:nvSpPr>
          <p:cNvPr id="403459" name="Rectangle 3"/>
          <p:cNvSpPr>
            <a:spLocks noGrp="1" noChangeArrowheads="1"/>
          </p:cNvSpPr>
          <p:nvPr>
            <p:ph type="body" idx="1"/>
          </p:nvPr>
        </p:nvSpPr>
        <p:spPr/>
        <p:txBody>
          <a:bodyPr/>
          <a:lstStyle/>
          <a:p>
            <a:r>
              <a:rPr lang="en-US" altLang="en-US" sz="2400">
                <a:latin typeface="Helvetica" pitchFamily="1" charset="0"/>
              </a:rPr>
              <a:t>Newton’s laws are relations between motions of bodies and the forces acting on them.</a:t>
            </a:r>
            <a:endParaRPr lang="en-US" altLang="en-US" sz="2800">
              <a:latin typeface="Helvetica" pitchFamily="1" charset="0"/>
            </a:endParaRPr>
          </a:p>
          <a:p>
            <a:pPr lvl="1"/>
            <a:r>
              <a:rPr lang="en-US" altLang="en-US" sz="2000" b="1">
                <a:latin typeface="Helvetica" pitchFamily="1" charset="0"/>
              </a:rPr>
              <a:t>First law</a:t>
            </a:r>
            <a:r>
              <a:rPr lang="en-US" altLang="en-US" sz="2000">
                <a:latin typeface="Helvetica" pitchFamily="1" charset="0"/>
              </a:rPr>
              <a:t>: a body at rest remains at rest, and a body in motion remains in motion at the same velocity in a straight path when the net force acting on it is zero.</a:t>
            </a:r>
          </a:p>
          <a:p>
            <a:pPr lvl="1"/>
            <a:r>
              <a:rPr lang="en-US" altLang="en-US" sz="2000" b="1">
                <a:latin typeface="Helvetica" pitchFamily="1" charset="0"/>
              </a:rPr>
              <a:t>Second law</a:t>
            </a:r>
            <a:r>
              <a:rPr lang="en-US" altLang="en-US" sz="2000">
                <a:latin typeface="Helvetica" pitchFamily="1" charset="0"/>
              </a:rPr>
              <a:t>: the acceleration of a body is proportional to the net force acting on it and is inversely proportional to its mass.</a:t>
            </a:r>
          </a:p>
          <a:p>
            <a:pPr lvl="1"/>
            <a:endParaRPr lang="en-US" altLang="en-US" sz="2000">
              <a:latin typeface="Helvetica" pitchFamily="1" charset="0"/>
            </a:endParaRPr>
          </a:p>
          <a:p>
            <a:pPr lvl="1"/>
            <a:endParaRPr lang="en-US" altLang="en-US" sz="2000">
              <a:latin typeface="Helvetica" pitchFamily="1" charset="0"/>
            </a:endParaRPr>
          </a:p>
          <a:p>
            <a:pPr lvl="1">
              <a:buFontTx/>
              <a:buNone/>
            </a:pPr>
            <a:endParaRPr lang="en-US" altLang="en-US" sz="2000">
              <a:latin typeface="Helvetica" pitchFamily="1" charset="0"/>
            </a:endParaRPr>
          </a:p>
          <a:p>
            <a:pPr lvl="1"/>
            <a:r>
              <a:rPr lang="en-US" altLang="en-US" sz="2000" b="1"/>
              <a:t>Third law</a:t>
            </a:r>
            <a:r>
              <a:rPr lang="en-US" altLang="en-US" sz="2000"/>
              <a:t>: when a body exerts a force on a second body, the second body exerts an equal and opposite force on the first.</a:t>
            </a:r>
            <a:endParaRPr lang="en-US" altLang="en-US" sz="2400"/>
          </a:p>
        </p:txBody>
      </p:sp>
      <p:pic>
        <p:nvPicPr>
          <p:cNvPr id="403460" name="Picture 4"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85" y="4096110"/>
            <a:ext cx="4339087" cy="100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51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ltLang="en-US">
                <a:solidFill>
                  <a:srgbClr val="FFFFFF"/>
                </a:solidFill>
                <a:latin typeface="Helvetica" pitchFamily="1" charset="0"/>
              </a:rPr>
              <a:t>Forces Acting on a CV</a:t>
            </a:r>
          </a:p>
        </p:txBody>
      </p:sp>
      <p:sp>
        <p:nvSpPr>
          <p:cNvPr id="411651" name="Rectangle 3"/>
          <p:cNvSpPr>
            <a:spLocks noGrp="1" noChangeArrowheads="1"/>
          </p:cNvSpPr>
          <p:nvPr>
            <p:ph type="body" sz="half" idx="1"/>
          </p:nvPr>
        </p:nvSpPr>
        <p:spPr>
          <a:xfrm>
            <a:off x="457200" y="1062486"/>
            <a:ext cx="8229600" cy="2338388"/>
          </a:xfrm>
        </p:spPr>
        <p:txBody>
          <a:bodyPr/>
          <a:lstStyle/>
          <a:p>
            <a:r>
              <a:rPr lang="en-US" altLang="en-US" sz="2400" dirty="0">
                <a:latin typeface="Helvetica" pitchFamily="1" charset="0"/>
              </a:rPr>
              <a:t>Forces acting on CV consist of </a:t>
            </a:r>
            <a:r>
              <a:rPr lang="en-US" altLang="en-US" sz="2400" b="1" dirty="0">
                <a:latin typeface="Helvetica" pitchFamily="1" charset="0"/>
              </a:rPr>
              <a:t>body forces </a:t>
            </a:r>
            <a:r>
              <a:rPr lang="en-US" altLang="en-US" sz="2400" dirty="0">
                <a:latin typeface="Helvetica" pitchFamily="1" charset="0"/>
              </a:rPr>
              <a:t>that act throughout the entire body of the CV (such as gravity, electric, and magnetic forces) and </a:t>
            </a:r>
            <a:r>
              <a:rPr lang="en-US" altLang="en-US" sz="2400" b="1" dirty="0">
                <a:latin typeface="Helvetica" pitchFamily="1" charset="0"/>
              </a:rPr>
              <a:t>surface forces </a:t>
            </a:r>
            <a:r>
              <a:rPr lang="en-US" altLang="en-US" sz="2400" dirty="0">
                <a:latin typeface="Helvetica" pitchFamily="1" charset="0"/>
              </a:rPr>
              <a:t>that act on the control surface (such as pressure and viscous forces, and reaction forces at points of contact).</a:t>
            </a:r>
          </a:p>
        </p:txBody>
      </p:sp>
      <p:sp>
        <p:nvSpPr>
          <p:cNvPr id="411653" name="Text Box 5"/>
          <p:cNvSpPr txBox="1">
            <a:spLocks noChangeArrowheads="1"/>
          </p:cNvSpPr>
          <p:nvPr/>
        </p:nvSpPr>
        <p:spPr bwMode="auto">
          <a:xfrm>
            <a:off x="4038600" y="3506788"/>
            <a:ext cx="4800600" cy="182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Tx/>
              <a:buChar char="•"/>
            </a:pPr>
            <a:r>
              <a:rPr lang="en-US" altLang="en-US" sz="2400">
                <a:latin typeface="Helvetica" pitchFamily="1" charset="0"/>
              </a:rPr>
              <a:t>Body forces act on each volumetric portion </a:t>
            </a:r>
            <a:r>
              <a:rPr lang="en-US" altLang="en-US" sz="2400" i="1">
                <a:latin typeface="Helvetica" pitchFamily="1" charset="0"/>
              </a:rPr>
              <a:t>dV</a:t>
            </a:r>
            <a:r>
              <a:rPr lang="en-US" altLang="en-US" sz="2400">
                <a:latin typeface="Comic Sans MS" pitchFamily="1" charset="0"/>
              </a:rPr>
              <a:t> </a:t>
            </a:r>
            <a:r>
              <a:rPr lang="en-US" altLang="en-US" sz="2400">
                <a:latin typeface="Helvetica" pitchFamily="1" charset="0"/>
              </a:rPr>
              <a:t>of the CV.</a:t>
            </a:r>
          </a:p>
          <a:p>
            <a:pPr>
              <a:buFontTx/>
              <a:buChar char="•"/>
            </a:pPr>
            <a:r>
              <a:rPr lang="en-US" altLang="en-US" sz="2400">
                <a:latin typeface="Helvetica" pitchFamily="1" charset="0"/>
              </a:rPr>
              <a:t>Surface forces act on each portion </a:t>
            </a:r>
            <a:r>
              <a:rPr lang="en-US" altLang="en-US" sz="2400" i="1">
                <a:latin typeface="Helvetica" pitchFamily="1" charset="0"/>
              </a:rPr>
              <a:t>dA </a:t>
            </a:r>
            <a:r>
              <a:rPr lang="en-US" altLang="en-US" sz="2400">
                <a:latin typeface="Helvetica" pitchFamily="1" charset="0"/>
              </a:rPr>
              <a:t>of the CS.</a:t>
            </a:r>
            <a:endParaRPr lang="en-US" altLang="en-US">
              <a:latin typeface="Helvetica" pitchFamily="1" charset="0"/>
            </a:endParaRPr>
          </a:p>
          <a:p>
            <a:endParaRPr lang="en-US" altLang="en-US"/>
          </a:p>
        </p:txBody>
      </p:sp>
      <p:pic>
        <p:nvPicPr>
          <p:cNvPr id="411654" name="Picture 6" descr="cen72367_0600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3178175"/>
            <a:ext cx="3429000" cy="2971800"/>
          </a:xfrm>
        </p:spPr>
      </p:pic>
    </p:spTree>
    <p:extLst>
      <p:ext uri="{BB962C8B-B14F-4D97-AF65-F5344CB8AC3E}">
        <p14:creationId xmlns:p14="http://schemas.microsoft.com/office/powerpoint/2010/main" val="30932258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altLang="en-US"/>
              <a:t>Body Forces</a:t>
            </a:r>
          </a:p>
        </p:txBody>
      </p:sp>
      <p:sp>
        <p:nvSpPr>
          <p:cNvPr id="414724" name="Rectangle 4"/>
          <p:cNvSpPr>
            <a:spLocks noGrp="1" noChangeArrowheads="1"/>
          </p:cNvSpPr>
          <p:nvPr>
            <p:ph type="body" sz="half" idx="2"/>
          </p:nvPr>
        </p:nvSpPr>
        <p:spPr>
          <a:xfrm>
            <a:off x="4191000" y="1295400"/>
            <a:ext cx="4800600" cy="4830763"/>
          </a:xfrm>
        </p:spPr>
        <p:txBody>
          <a:bodyPr/>
          <a:lstStyle/>
          <a:p>
            <a:r>
              <a:rPr lang="en-US" altLang="en-US" sz="2400"/>
              <a:t>The most common body force is gravity, which exerts a downward force on every differential element of the CV</a:t>
            </a:r>
          </a:p>
          <a:p>
            <a:r>
              <a:rPr lang="en-US" altLang="en-US" sz="2400"/>
              <a:t>The different body force</a:t>
            </a:r>
          </a:p>
          <a:p>
            <a:pPr>
              <a:buFontTx/>
              <a:buNone/>
            </a:pPr>
            <a:r>
              <a:rPr lang="en-US" altLang="en-US" sz="2400"/>
              <a:t> </a:t>
            </a:r>
          </a:p>
          <a:p>
            <a:r>
              <a:rPr lang="en-US" altLang="en-US" sz="2400"/>
              <a:t>Typical convention is that</a:t>
            </a:r>
            <a:br>
              <a:rPr lang="en-US" altLang="en-US" sz="2400"/>
            </a:br>
            <a:r>
              <a:rPr lang="en-US" altLang="en-US" sz="2400"/>
              <a:t>acts in the negative </a:t>
            </a:r>
            <a:r>
              <a:rPr lang="en-US" altLang="en-US" sz="2400" i="1"/>
              <a:t>z</a:t>
            </a:r>
            <a:r>
              <a:rPr lang="en-US" altLang="en-US" sz="2400"/>
              <a:t>-direction,</a:t>
            </a:r>
            <a:br>
              <a:rPr lang="en-US" altLang="en-US" sz="2400"/>
            </a:br>
            <a:endParaRPr lang="en-US" altLang="en-US" sz="2400"/>
          </a:p>
          <a:p>
            <a:r>
              <a:rPr lang="en-US" altLang="en-US" sz="2400"/>
              <a:t>Total body force acting on CV</a:t>
            </a:r>
          </a:p>
        </p:txBody>
      </p:sp>
      <p:pic>
        <p:nvPicPr>
          <p:cNvPr id="414725" name="Picture 5" descr="cen72367_0600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600200"/>
            <a:ext cx="4038600" cy="4124325"/>
          </a:xfrm>
        </p:spPr>
      </p:pic>
      <p:pic>
        <p:nvPicPr>
          <p:cNvPr id="414730" name="Picture 10"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610" y="4471984"/>
            <a:ext cx="1302589" cy="469904"/>
          </a:xfrm>
          <a:prstGeom prst="rect">
            <a:avLst/>
          </a:prstGeom>
          <a:noFill/>
          <a:extLst>
            <a:ext uri="{909E8E84-426E-40DD-AFC4-6F175D3DCCD1}">
              <a14:hiddenFill xmlns:a14="http://schemas.microsoft.com/office/drawing/2010/main">
                <a:solidFill>
                  <a:srgbClr val="FFFFFF"/>
                </a:solidFill>
              </a14:hiddenFill>
            </a:ext>
          </a:extLst>
        </p:spPr>
      </p:pic>
      <p:pic>
        <p:nvPicPr>
          <p:cNvPr id="414731" name="Picture 11"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2763" y="3733800"/>
            <a:ext cx="255587" cy="403225"/>
          </a:xfrm>
          <a:prstGeom prst="rect">
            <a:avLst/>
          </a:prstGeom>
          <a:noFill/>
          <a:extLst>
            <a:ext uri="{909E8E84-426E-40DD-AFC4-6F175D3DCCD1}">
              <a14:hiddenFill xmlns:a14="http://schemas.microsoft.com/office/drawing/2010/main">
                <a:solidFill>
                  <a:srgbClr val="FFFFFF"/>
                </a:solidFill>
              </a14:hiddenFill>
            </a:ext>
          </a:extLst>
        </p:spPr>
      </p:pic>
      <p:pic>
        <p:nvPicPr>
          <p:cNvPr id="414732" name="Picture 12"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260725"/>
            <a:ext cx="3657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4733" name="Picture 13"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5410200"/>
            <a:ext cx="4278313"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696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ltLang="en-US"/>
              <a:t>Surface Forces</a:t>
            </a:r>
          </a:p>
        </p:txBody>
      </p:sp>
      <p:sp>
        <p:nvSpPr>
          <p:cNvPr id="418820" name="Rectangle 4"/>
          <p:cNvSpPr>
            <a:spLocks noGrp="1" noChangeArrowheads="1"/>
          </p:cNvSpPr>
          <p:nvPr>
            <p:ph type="body" sz="half" idx="2"/>
          </p:nvPr>
        </p:nvSpPr>
        <p:spPr>
          <a:xfrm>
            <a:off x="3810000" y="1295400"/>
            <a:ext cx="5105400" cy="4830763"/>
          </a:xfrm>
        </p:spPr>
        <p:txBody>
          <a:bodyPr/>
          <a:lstStyle/>
          <a:p>
            <a:r>
              <a:rPr lang="en-US" altLang="en-US" sz="2000"/>
              <a:t>Surface forces are not as simple to analyze since they include both normal and tangential components</a:t>
            </a:r>
          </a:p>
          <a:p>
            <a:r>
              <a:rPr lang="en-US" altLang="en-US" sz="2000"/>
              <a:t>Diagonal components </a:t>
            </a:r>
            <a:r>
              <a:rPr lang="en-US" altLang="en-US" sz="2000" i="1">
                <a:latin typeface="Symbol" pitchFamily="1" charset="2"/>
                <a:sym typeface="Symbol" pitchFamily="1" charset="2"/>
              </a:rPr>
              <a:t></a:t>
            </a:r>
            <a:r>
              <a:rPr lang="en-US" altLang="en-US" sz="2000" i="1" baseline="-25000"/>
              <a:t>xx</a:t>
            </a:r>
            <a:r>
              <a:rPr lang="en-US" altLang="en-US" sz="2000" i="1"/>
              <a:t>, </a:t>
            </a:r>
            <a:r>
              <a:rPr lang="en-US" altLang="en-US" sz="2000" i="1">
                <a:latin typeface="Symbol" pitchFamily="1" charset="2"/>
                <a:sym typeface="Symbol" pitchFamily="1" charset="2"/>
              </a:rPr>
              <a:t></a:t>
            </a:r>
            <a:r>
              <a:rPr lang="en-US" altLang="en-US" sz="2000" i="1" baseline="-25000"/>
              <a:t>yy</a:t>
            </a:r>
            <a:r>
              <a:rPr lang="en-US" altLang="en-US" sz="2000" i="1">
                <a:latin typeface="Symbol" pitchFamily="1" charset="2"/>
                <a:sym typeface="Symbol" pitchFamily="1" charset="2"/>
              </a:rPr>
              <a:t></a:t>
            </a:r>
            <a:r>
              <a:rPr lang="en-US" altLang="en-US" sz="2000" i="1" baseline="-25000"/>
              <a:t>zz</a:t>
            </a:r>
            <a:r>
              <a:rPr lang="en-US" altLang="en-US" sz="2000"/>
              <a:t> are called </a:t>
            </a:r>
            <a:r>
              <a:rPr lang="en-US" altLang="en-US" sz="2000" b="1"/>
              <a:t>normal stresses</a:t>
            </a:r>
            <a:r>
              <a:rPr lang="en-US" altLang="en-US" sz="2000"/>
              <a:t> and are due to pressure and viscous stresses</a:t>
            </a:r>
          </a:p>
          <a:p>
            <a:r>
              <a:rPr lang="en-US" altLang="en-US" sz="2000"/>
              <a:t>Off-diagonal components </a:t>
            </a:r>
            <a:r>
              <a:rPr lang="en-US" altLang="en-US" sz="2000" i="1">
                <a:latin typeface="Symbol" pitchFamily="1" charset="2"/>
                <a:sym typeface="Symbol" pitchFamily="1" charset="2"/>
              </a:rPr>
              <a:t></a:t>
            </a:r>
            <a:r>
              <a:rPr lang="en-US" altLang="en-US" sz="2000" i="1" baseline="-25000"/>
              <a:t>xy</a:t>
            </a:r>
            <a:r>
              <a:rPr lang="en-US" altLang="en-US" sz="2000" i="1"/>
              <a:t>, </a:t>
            </a:r>
            <a:r>
              <a:rPr lang="en-US" altLang="en-US" sz="2000" i="1">
                <a:latin typeface="Symbol" pitchFamily="1" charset="2"/>
                <a:sym typeface="Symbol" pitchFamily="1" charset="2"/>
              </a:rPr>
              <a:t></a:t>
            </a:r>
            <a:r>
              <a:rPr lang="en-US" altLang="en-US" sz="2000" i="1" baseline="-25000"/>
              <a:t>xz</a:t>
            </a:r>
            <a:r>
              <a:rPr lang="en-US" altLang="en-US" sz="2000" i="1">
                <a:latin typeface="Symbol" pitchFamily="1" charset="2"/>
                <a:sym typeface="Symbol" pitchFamily="1" charset="2"/>
              </a:rPr>
              <a:t></a:t>
            </a:r>
            <a:r>
              <a:rPr lang="en-US" altLang="en-US" sz="2000" i="1"/>
              <a:t> </a:t>
            </a:r>
            <a:r>
              <a:rPr lang="en-US" altLang="en-US" sz="2000"/>
              <a:t>etc.,</a:t>
            </a:r>
            <a:r>
              <a:rPr lang="en-US" altLang="en-US" sz="2000" i="1"/>
              <a:t> </a:t>
            </a:r>
            <a:r>
              <a:rPr lang="en-US" altLang="en-US" sz="2000"/>
              <a:t>are called </a:t>
            </a:r>
            <a:r>
              <a:rPr lang="en-US" altLang="en-US" sz="2000" b="1"/>
              <a:t>shear stresses</a:t>
            </a:r>
            <a:r>
              <a:rPr lang="en-US" altLang="en-US" sz="2000"/>
              <a:t> and are due solely to viscous stresses</a:t>
            </a:r>
          </a:p>
          <a:p>
            <a:r>
              <a:rPr lang="en-US" altLang="en-US" sz="2000"/>
              <a:t>Total surface force acting on CS</a:t>
            </a:r>
            <a:r>
              <a:rPr lang="en-US" altLang="en-US" sz="2000" i="1" baseline="-25000"/>
              <a:t> </a:t>
            </a:r>
            <a:r>
              <a:rPr lang="en-US" altLang="en-US" sz="2000"/>
              <a:t> </a:t>
            </a:r>
          </a:p>
        </p:txBody>
      </p:sp>
      <p:pic>
        <p:nvPicPr>
          <p:cNvPr id="418821" name="Picture 5" descr="cen72367_0600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143000"/>
            <a:ext cx="3429000" cy="3206750"/>
          </a:xfrm>
        </p:spPr>
      </p:pic>
      <p:pic>
        <p:nvPicPr>
          <p:cNvPr id="418822"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953000"/>
            <a:ext cx="4114800" cy="822325"/>
          </a:xfrm>
          <a:prstGeom prst="rect">
            <a:avLst/>
          </a:prstGeom>
          <a:noFill/>
          <a:extLst>
            <a:ext uri="{909E8E84-426E-40DD-AFC4-6F175D3DCCD1}">
              <a14:hiddenFill xmlns:a14="http://schemas.microsoft.com/office/drawing/2010/main">
                <a:solidFill>
                  <a:srgbClr val="FFFFFF"/>
                </a:solidFill>
              </a14:hiddenFill>
            </a:ext>
          </a:extLst>
        </p:spPr>
      </p:pic>
      <p:pic>
        <p:nvPicPr>
          <p:cNvPr id="418823" name="Picture 7"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765675"/>
            <a:ext cx="3962400" cy="125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97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r>
              <a:rPr lang="en-US" altLang="en-US"/>
              <a:t>Conservation of Linear Momentum</a:t>
            </a:r>
          </a:p>
        </p:txBody>
      </p:sp>
      <p:sp>
        <p:nvSpPr>
          <p:cNvPr id="615428" name="Rectangle 4"/>
          <p:cNvSpPr>
            <a:spLocks noGrp="1" noChangeArrowheads="1"/>
          </p:cNvSpPr>
          <p:nvPr>
            <p:ph type="body" idx="1"/>
          </p:nvPr>
        </p:nvSpPr>
        <p:spPr>
          <a:xfrm>
            <a:off x="407988" y="1270000"/>
            <a:ext cx="8229600" cy="4830763"/>
          </a:xfrm>
        </p:spPr>
        <p:txBody>
          <a:bodyPr/>
          <a:lstStyle/>
          <a:p>
            <a:r>
              <a:rPr lang="en-US" altLang="en-US" sz="2800"/>
              <a:t>Recall CV form from Chap. 6</a:t>
            </a:r>
          </a:p>
          <a:p>
            <a:endParaRPr lang="en-US" altLang="en-US" sz="2800"/>
          </a:p>
          <a:p>
            <a:endParaRPr lang="en-US" altLang="en-US" sz="2800"/>
          </a:p>
          <a:p>
            <a:endParaRPr lang="en-US" altLang="en-US" sz="2800"/>
          </a:p>
          <a:p>
            <a:endParaRPr lang="en-US" altLang="en-US" sz="2800"/>
          </a:p>
          <a:p>
            <a:r>
              <a:rPr lang="en-US" altLang="en-US" sz="2800"/>
              <a:t>Using the divergence theorem to convert area integrals</a:t>
            </a:r>
          </a:p>
        </p:txBody>
      </p:sp>
      <p:grpSp>
        <p:nvGrpSpPr>
          <p:cNvPr id="615437" name="Group 13"/>
          <p:cNvGrpSpPr>
            <a:grpSpLocks/>
          </p:cNvGrpSpPr>
          <p:nvPr/>
        </p:nvGrpSpPr>
        <p:grpSpPr bwMode="auto">
          <a:xfrm>
            <a:off x="158750" y="1839913"/>
            <a:ext cx="8796338" cy="1436687"/>
            <a:chOff x="100" y="1719"/>
            <a:chExt cx="5541" cy="905"/>
          </a:xfrm>
        </p:grpSpPr>
        <p:pic>
          <p:nvPicPr>
            <p:cNvPr id="615429" name="Picture 5"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 y="1719"/>
              <a:ext cx="5537" cy="441"/>
            </a:xfrm>
            <a:prstGeom prst="rect">
              <a:avLst/>
            </a:prstGeom>
            <a:noFill/>
            <a:extLst>
              <a:ext uri="{909E8E84-426E-40DD-AFC4-6F175D3DCCD1}">
                <a14:hiddenFill xmlns:a14="http://schemas.microsoft.com/office/drawing/2010/main">
                  <a:solidFill>
                    <a:srgbClr val="FFFFFF"/>
                  </a:solidFill>
                </a14:hiddenFill>
              </a:ext>
            </a:extLst>
          </p:spPr>
        </p:pic>
        <p:sp>
          <p:nvSpPr>
            <p:cNvPr id="615430" name="AutoShape 6"/>
            <p:cNvSpPr>
              <a:spLocks/>
            </p:cNvSpPr>
            <p:nvPr/>
          </p:nvSpPr>
          <p:spPr bwMode="auto">
            <a:xfrm rot="-5375781">
              <a:off x="1002" y="1746"/>
              <a:ext cx="154" cy="824"/>
            </a:xfrm>
            <a:prstGeom prst="leftBrace">
              <a:avLst>
                <a:gd name="adj1" fmla="val 445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31" name="AutoShape 7"/>
            <p:cNvSpPr>
              <a:spLocks/>
            </p:cNvSpPr>
            <p:nvPr/>
          </p:nvSpPr>
          <p:spPr bwMode="auto">
            <a:xfrm rot="-5375781">
              <a:off x="2063" y="1647"/>
              <a:ext cx="152" cy="1034"/>
            </a:xfrm>
            <a:prstGeom prst="leftBrace">
              <a:avLst>
                <a:gd name="adj1" fmla="val 566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32" name="Text Box 8"/>
            <p:cNvSpPr txBox="1">
              <a:spLocks noChangeArrowheads="1"/>
            </p:cNvSpPr>
            <p:nvPr/>
          </p:nvSpPr>
          <p:spPr bwMode="auto">
            <a:xfrm>
              <a:off x="812" y="2214"/>
              <a:ext cx="5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Body Force</a:t>
              </a:r>
            </a:p>
          </p:txBody>
        </p:sp>
        <p:sp>
          <p:nvSpPr>
            <p:cNvPr id="615433" name="Text Box 9"/>
            <p:cNvSpPr txBox="1">
              <a:spLocks noChangeArrowheads="1"/>
            </p:cNvSpPr>
            <p:nvPr/>
          </p:nvSpPr>
          <p:spPr bwMode="auto">
            <a:xfrm>
              <a:off x="1772" y="2220"/>
              <a:ext cx="76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Surface Force</a:t>
              </a:r>
            </a:p>
          </p:txBody>
        </p:sp>
        <p:sp>
          <p:nvSpPr>
            <p:cNvPr id="615434" name="Rectangle 10"/>
            <p:cNvSpPr>
              <a:spLocks noChangeArrowheads="1"/>
            </p:cNvSpPr>
            <p:nvPr/>
          </p:nvSpPr>
          <p:spPr bwMode="auto">
            <a:xfrm>
              <a:off x="1641" y="1722"/>
              <a:ext cx="1026" cy="403"/>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35" name="Rectangle 11"/>
            <p:cNvSpPr>
              <a:spLocks noChangeArrowheads="1"/>
            </p:cNvSpPr>
            <p:nvPr/>
          </p:nvSpPr>
          <p:spPr bwMode="auto">
            <a:xfrm>
              <a:off x="4243" y="1728"/>
              <a:ext cx="1398" cy="437"/>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5438" name="Text Box 14"/>
          <p:cNvSpPr txBox="1">
            <a:spLocks noChangeArrowheads="1"/>
          </p:cNvSpPr>
          <p:nvPr/>
        </p:nvSpPr>
        <p:spPr bwMode="auto">
          <a:xfrm>
            <a:off x="874713" y="3387725"/>
            <a:ext cx="5586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latin typeface="Symbol" pitchFamily="1" charset="2"/>
                <a:sym typeface="Symbol" pitchFamily="1" charset="2"/>
              </a:rPr>
              <a:t></a:t>
            </a:r>
            <a:r>
              <a:rPr lang="en-US" altLang="en-US" sz="2000" i="1" baseline="-25000"/>
              <a:t>ij</a:t>
            </a:r>
            <a:r>
              <a:rPr lang="en-US" altLang="en-US" sz="2000"/>
              <a:t> = stress tensor</a:t>
            </a:r>
            <a:endParaRPr lang="en-US" altLang="en-US" sz="1200"/>
          </a:p>
        </p:txBody>
      </p:sp>
      <p:pic>
        <p:nvPicPr>
          <p:cNvPr id="615439" name="Picture 1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0" y="4627563"/>
            <a:ext cx="3544888" cy="681037"/>
          </a:xfrm>
          <a:prstGeom prst="rect">
            <a:avLst/>
          </a:prstGeom>
          <a:noFill/>
          <a:extLst>
            <a:ext uri="{909E8E84-426E-40DD-AFC4-6F175D3DCCD1}">
              <a14:hiddenFill xmlns:a14="http://schemas.microsoft.com/office/drawing/2010/main">
                <a:solidFill>
                  <a:srgbClr val="FFFFFF"/>
                </a:solidFill>
              </a14:hiddenFill>
            </a:ext>
          </a:extLst>
        </p:spPr>
      </p:pic>
      <p:pic>
        <p:nvPicPr>
          <p:cNvPr id="615440" name="Picture 1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038" y="5494338"/>
            <a:ext cx="4689475" cy="685800"/>
          </a:xfrm>
          <a:prstGeom prst="rect">
            <a:avLst/>
          </a:prstGeom>
          <a:noFill/>
          <a:extLst>
            <a:ext uri="{909E8E84-426E-40DD-AFC4-6F175D3DCCD1}">
              <a14:hiddenFill xmlns:a14="http://schemas.microsoft.com/office/drawing/2010/main">
                <a:solidFill>
                  <a:srgbClr val="FFFFFF"/>
                </a:solidFill>
              </a14:hiddenFill>
            </a:ext>
          </a:extLst>
        </p:spPr>
      </p:pic>
      <p:sp>
        <p:nvSpPr>
          <p:cNvPr id="615442" name="Freeform 18"/>
          <p:cNvSpPr>
            <a:spLocks/>
          </p:cNvSpPr>
          <p:nvPr/>
        </p:nvSpPr>
        <p:spPr bwMode="auto">
          <a:xfrm>
            <a:off x="7402513" y="2552700"/>
            <a:ext cx="1320800" cy="3219450"/>
          </a:xfrm>
          <a:custGeom>
            <a:avLst/>
            <a:gdLst>
              <a:gd name="T0" fmla="*/ 832 w 832"/>
              <a:gd name="T1" fmla="*/ 0 h 2028"/>
              <a:gd name="T2" fmla="*/ 832 w 832"/>
              <a:gd name="T3" fmla="*/ 1826 h 2028"/>
              <a:gd name="T4" fmla="*/ 0 w 832"/>
              <a:gd name="T5" fmla="*/ 2028 h 2028"/>
            </a:gdLst>
            <a:ahLst/>
            <a:cxnLst>
              <a:cxn ang="0">
                <a:pos x="T0" y="T1"/>
              </a:cxn>
              <a:cxn ang="0">
                <a:pos x="T2" y="T3"/>
              </a:cxn>
              <a:cxn ang="0">
                <a:pos x="T4" y="T5"/>
              </a:cxn>
            </a:cxnLst>
            <a:rect l="0" t="0" r="r" b="b"/>
            <a:pathLst>
              <a:path w="832" h="2028">
                <a:moveTo>
                  <a:pt x="832" y="0"/>
                </a:moveTo>
                <a:lnTo>
                  <a:pt x="832" y="1826"/>
                </a:lnTo>
                <a:lnTo>
                  <a:pt x="0" y="2028"/>
                </a:lnTo>
              </a:path>
            </a:pathLst>
          </a:custGeom>
          <a:noFill/>
          <a:ln w="28575" cap="rnd" cmpd="sng">
            <a:solidFill>
              <a:srgbClr val="FF00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44" name="Freeform 20"/>
          <p:cNvSpPr>
            <a:spLocks/>
          </p:cNvSpPr>
          <p:nvPr/>
        </p:nvSpPr>
        <p:spPr bwMode="auto">
          <a:xfrm>
            <a:off x="3746500" y="2489200"/>
            <a:ext cx="512763" cy="2320925"/>
          </a:xfrm>
          <a:custGeom>
            <a:avLst/>
            <a:gdLst>
              <a:gd name="T0" fmla="*/ 0 w 323"/>
              <a:gd name="T1" fmla="*/ 0 h 1462"/>
              <a:gd name="T2" fmla="*/ 323 w 323"/>
              <a:gd name="T3" fmla="*/ 1131 h 1462"/>
              <a:gd name="T4" fmla="*/ 323 w 323"/>
              <a:gd name="T5" fmla="*/ 1462 h 1462"/>
            </a:gdLst>
            <a:ahLst/>
            <a:cxnLst>
              <a:cxn ang="0">
                <a:pos x="T0" y="T1"/>
              </a:cxn>
              <a:cxn ang="0">
                <a:pos x="T2" y="T3"/>
              </a:cxn>
              <a:cxn ang="0">
                <a:pos x="T4" y="T5"/>
              </a:cxn>
            </a:cxnLst>
            <a:rect l="0" t="0" r="r" b="b"/>
            <a:pathLst>
              <a:path w="323" h="1462">
                <a:moveTo>
                  <a:pt x="0" y="0"/>
                </a:moveTo>
                <a:lnTo>
                  <a:pt x="323" y="1131"/>
                </a:lnTo>
                <a:lnTo>
                  <a:pt x="323" y="1462"/>
                </a:lnTo>
              </a:path>
            </a:pathLst>
          </a:custGeom>
          <a:noFill/>
          <a:ln w="28575" cap="rnd" cmpd="sng">
            <a:solidFill>
              <a:srgbClr val="FF0000"/>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857199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r>
              <a:rPr lang="en-US" altLang="en-US"/>
              <a:t>Conservation of Linear Momentum</a:t>
            </a:r>
          </a:p>
        </p:txBody>
      </p:sp>
      <p:sp>
        <p:nvSpPr>
          <p:cNvPr id="617475" name="Rectangle 3"/>
          <p:cNvSpPr>
            <a:spLocks noGrp="1" noChangeArrowheads="1"/>
          </p:cNvSpPr>
          <p:nvPr>
            <p:ph type="body" idx="1"/>
          </p:nvPr>
        </p:nvSpPr>
        <p:spPr/>
        <p:txBody>
          <a:bodyPr/>
          <a:lstStyle/>
          <a:p>
            <a:r>
              <a:rPr lang="en-US" altLang="en-US" dirty="0"/>
              <a:t>Substituting volume integrals gives,</a:t>
            </a:r>
          </a:p>
          <a:p>
            <a:endParaRPr lang="en-US" altLang="en-US" dirty="0"/>
          </a:p>
          <a:p>
            <a:endParaRPr lang="en-US" altLang="en-US" dirty="0"/>
          </a:p>
          <a:p>
            <a:r>
              <a:rPr lang="en-US" altLang="en-US" dirty="0"/>
              <a:t>Recognizing that this holds for </a:t>
            </a:r>
            <a:r>
              <a:rPr lang="en-US" altLang="en-US" b="1" u="sng" dirty="0"/>
              <a:t>any</a:t>
            </a:r>
            <a:r>
              <a:rPr lang="en-US" altLang="en-US" dirty="0"/>
              <a:t> CV, the integral may be dropped</a:t>
            </a:r>
          </a:p>
        </p:txBody>
      </p:sp>
      <p:pic>
        <p:nvPicPr>
          <p:cNvPr id="617476"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43" y="2358231"/>
            <a:ext cx="7496175" cy="912813"/>
          </a:xfrm>
          <a:prstGeom prst="rect">
            <a:avLst/>
          </a:prstGeom>
          <a:noFill/>
          <a:extLst>
            <a:ext uri="{909E8E84-426E-40DD-AFC4-6F175D3DCCD1}">
              <a14:hiddenFill xmlns:a14="http://schemas.microsoft.com/office/drawing/2010/main">
                <a:solidFill>
                  <a:srgbClr val="FFFFFF"/>
                </a:solidFill>
              </a14:hiddenFill>
            </a:ext>
          </a:extLst>
        </p:spPr>
      </p:pic>
      <p:pic>
        <p:nvPicPr>
          <p:cNvPr id="617477" name="Picture 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575" y="4453387"/>
            <a:ext cx="6180138" cy="9159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00"/>
                </a:solidFill>
              </a14:hiddenFill>
            </a:ext>
          </a:extLst>
        </p:spPr>
      </p:pic>
      <p:sp>
        <p:nvSpPr>
          <p:cNvPr id="617478" name="Text Box 6"/>
          <p:cNvSpPr txBox="1">
            <a:spLocks noChangeArrowheads="1"/>
          </p:cNvSpPr>
          <p:nvPr/>
        </p:nvSpPr>
        <p:spPr bwMode="auto">
          <a:xfrm>
            <a:off x="2320925" y="5275263"/>
            <a:ext cx="43894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800" i="1" u="sng" dirty="0" smtClean="0"/>
          </a:p>
          <a:p>
            <a:r>
              <a:rPr lang="en-US" altLang="en-US" sz="2800" i="1" u="sng" dirty="0" smtClean="0"/>
              <a:t>This </a:t>
            </a:r>
            <a:r>
              <a:rPr lang="en-US" altLang="en-US" sz="2800" i="1" u="sng" dirty="0"/>
              <a:t>is Cauchy’s Equation</a:t>
            </a:r>
            <a:endParaRPr lang="en-US" altLang="en-US" sz="2800" i="1" dirty="0"/>
          </a:p>
        </p:txBody>
      </p:sp>
      <p:sp>
        <p:nvSpPr>
          <p:cNvPr id="617479" name="Text Box 7"/>
          <p:cNvSpPr txBox="1">
            <a:spLocks noChangeArrowheads="1"/>
          </p:cNvSpPr>
          <p:nvPr/>
        </p:nvSpPr>
        <p:spPr bwMode="auto">
          <a:xfrm>
            <a:off x="701673" y="6227992"/>
            <a:ext cx="61631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Can also be derived using infinitesimal CV and Newton’s 2nd l</a:t>
            </a:r>
            <a:r>
              <a:rPr lang="en-US" altLang="en-US" dirty="0" smtClean="0"/>
              <a:t>aw</a:t>
            </a:r>
            <a:endParaRPr lang="en-US" altLang="en-US" dirty="0"/>
          </a:p>
        </p:txBody>
      </p:sp>
    </p:spTree>
    <p:extLst>
      <p:ext uri="{BB962C8B-B14F-4D97-AF65-F5344CB8AC3E}">
        <p14:creationId xmlns:p14="http://schemas.microsoft.com/office/powerpoint/2010/main" val="8075834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r>
              <a:rPr lang="en-US" altLang="en-US"/>
              <a:t>Conservation of Linear Momentum</a:t>
            </a:r>
          </a:p>
        </p:txBody>
      </p:sp>
      <p:sp>
        <p:nvSpPr>
          <p:cNvPr id="618499" name="Rectangle 3"/>
          <p:cNvSpPr>
            <a:spLocks noGrp="1" noChangeArrowheads="1"/>
          </p:cNvSpPr>
          <p:nvPr>
            <p:ph type="body" idx="1"/>
          </p:nvPr>
        </p:nvSpPr>
        <p:spPr/>
        <p:txBody>
          <a:bodyPr/>
          <a:lstStyle/>
          <a:p>
            <a:r>
              <a:rPr lang="en-US" altLang="en-US" sz="2800"/>
              <a:t>Alternate form of the Cauchy Equation can be derived by introducing</a:t>
            </a:r>
          </a:p>
          <a:p>
            <a:endParaRPr lang="en-US" altLang="en-US" sz="2800"/>
          </a:p>
          <a:p>
            <a:endParaRPr lang="en-US" altLang="en-US" sz="2800"/>
          </a:p>
          <a:p>
            <a:endParaRPr lang="en-US" altLang="en-US" sz="2800"/>
          </a:p>
          <a:p>
            <a:r>
              <a:rPr lang="en-US" altLang="en-US" sz="2800"/>
              <a:t>Inserting these into Cauchy Equation and rearranging gives</a:t>
            </a:r>
            <a:endParaRPr lang="en-US" altLang="en-US"/>
          </a:p>
        </p:txBody>
      </p:sp>
      <p:pic>
        <p:nvPicPr>
          <p:cNvPr id="618500" name="Picture 4" descr="latex-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4" y="2504626"/>
            <a:ext cx="2970213" cy="911225"/>
          </a:xfrm>
          <a:prstGeom prst="rect">
            <a:avLst/>
          </a:prstGeom>
          <a:noFill/>
          <a:extLst>
            <a:ext uri="{909E8E84-426E-40DD-AFC4-6F175D3DCCD1}">
              <a14:hiddenFill xmlns:a14="http://schemas.microsoft.com/office/drawing/2010/main">
                <a:solidFill>
                  <a:srgbClr val="FFFFFF"/>
                </a:solidFill>
              </a14:hiddenFill>
            </a:ext>
          </a:extLst>
        </p:spPr>
      </p:pic>
      <p:pic>
        <p:nvPicPr>
          <p:cNvPr id="618501" name="Picture 5"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788" y="3474857"/>
            <a:ext cx="5080749" cy="628382"/>
          </a:xfrm>
          <a:prstGeom prst="rect">
            <a:avLst/>
          </a:prstGeom>
          <a:noFill/>
          <a:extLst>
            <a:ext uri="{909E8E84-426E-40DD-AFC4-6F175D3DCCD1}">
              <a14:hiddenFill xmlns:a14="http://schemas.microsoft.com/office/drawing/2010/main">
                <a:solidFill>
                  <a:srgbClr val="FFFFFF"/>
                </a:solidFill>
              </a14:hiddenFill>
            </a:ext>
          </a:extLst>
        </p:spPr>
      </p:pic>
      <p:pic>
        <p:nvPicPr>
          <p:cNvPr id="618502" name="Picture 6"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4633913"/>
            <a:ext cx="4278313" cy="914400"/>
          </a:xfrm>
          <a:prstGeom prst="rect">
            <a:avLst/>
          </a:prstGeom>
          <a:noFill/>
          <a:extLst>
            <a:ext uri="{909E8E84-426E-40DD-AFC4-6F175D3DCCD1}">
              <a14:hiddenFill xmlns:a14="http://schemas.microsoft.com/office/drawing/2010/main">
                <a:solidFill>
                  <a:srgbClr val="FFFFFF"/>
                </a:solidFill>
              </a14:hiddenFill>
            </a:ext>
          </a:extLst>
        </p:spPr>
      </p:pic>
      <p:sp>
        <p:nvSpPr>
          <p:cNvPr id="618503" name="Text Box 7"/>
          <p:cNvSpPr txBox="1">
            <a:spLocks noChangeArrowheads="1"/>
          </p:cNvSpPr>
          <p:nvPr/>
        </p:nvSpPr>
        <p:spPr bwMode="auto">
          <a:xfrm>
            <a:off x="5726936" y="2932891"/>
            <a:ext cx="1878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(Chain Rule)</a:t>
            </a:r>
          </a:p>
        </p:txBody>
      </p:sp>
      <p:pic>
        <p:nvPicPr>
          <p:cNvPr id="618504" name="Picture 8"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013" y="5487988"/>
            <a:ext cx="2501900" cy="74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59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a:t>What is a fluid?</a:t>
            </a:r>
          </a:p>
        </p:txBody>
      </p:sp>
      <p:pic>
        <p:nvPicPr>
          <p:cNvPr id="150537" name="Picture 9" descr="cen72367_0100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630363"/>
            <a:ext cx="6172200" cy="210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0538" name="Picture 10" descr="cen72367_0100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9400" y="3352800"/>
            <a:ext cx="2133600"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9" name="Text Box 11"/>
          <p:cNvSpPr txBox="1">
            <a:spLocks noChangeArrowheads="1"/>
          </p:cNvSpPr>
          <p:nvPr/>
        </p:nvSpPr>
        <p:spPr bwMode="auto">
          <a:xfrm>
            <a:off x="152400" y="3733800"/>
            <a:ext cx="6019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           </a:t>
            </a:r>
            <a:r>
              <a:rPr lang="en-US" altLang="en-US">
                <a:solidFill>
                  <a:srgbClr val="FF3300"/>
                </a:solidFill>
              </a:rPr>
              <a:t>solid</a:t>
            </a:r>
          </a:p>
          <a:p>
            <a:endParaRPr lang="en-US" altLang="en-US"/>
          </a:p>
          <a:p>
            <a:endParaRPr lang="en-US" altLang="en-US"/>
          </a:p>
          <a:p>
            <a:endParaRPr lang="en-US" altLang="en-US"/>
          </a:p>
          <a:p>
            <a:r>
              <a:rPr lang="en-US" altLang="en-US"/>
              <a:t>         </a:t>
            </a:r>
            <a:r>
              <a:rPr lang="en-US" altLang="en-US" i="1"/>
              <a:t>strong                          </a:t>
            </a:r>
            <a:r>
              <a:rPr lang="en-US" altLang="en-US" i="1">
                <a:sym typeface="Wingdings" pitchFamily="2" charset="2"/>
              </a:rPr>
              <a:t>                              weak</a:t>
            </a:r>
            <a:endParaRPr lang="en-US" altLang="en-US" i="1"/>
          </a:p>
          <a:p>
            <a:endParaRPr lang="en-US" altLang="en-US" i="1"/>
          </a:p>
          <a:p>
            <a:r>
              <a:rPr lang="en-US" altLang="en-US" i="1"/>
              <a:t>                           intermolecular bonds</a:t>
            </a:r>
          </a:p>
        </p:txBody>
      </p:sp>
      <p:sp>
        <p:nvSpPr>
          <p:cNvPr id="150540" name="Text Box 12"/>
          <p:cNvSpPr txBox="1">
            <a:spLocks noChangeArrowheads="1"/>
          </p:cNvSpPr>
          <p:nvPr/>
        </p:nvSpPr>
        <p:spPr bwMode="auto">
          <a:xfrm>
            <a:off x="2971800" y="373380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liquid</a:t>
            </a:r>
          </a:p>
        </p:txBody>
      </p:sp>
      <p:sp>
        <p:nvSpPr>
          <p:cNvPr id="150541" name="Text Box 13"/>
          <p:cNvSpPr txBox="1">
            <a:spLocks noChangeArrowheads="1"/>
          </p:cNvSpPr>
          <p:nvPr/>
        </p:nvSpPr>
        <p:spPr bwMode="auto">
          <a:xfrm>
            <a:off x="5162550" y="373380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3300"/>
                </a:solidFill>
              </a:rPr>
              <a:t>gas</a:t>
            </a:r>
          </a:p>
        </p:txBody>
      </p:sp>
      <p:sp>
        <p:nvSpPr>
          <p:cNvPr id="150542" name="Text Box 14"/>
          <p:cNvSpPr txBox="1">
            <a:spLocks noChangeArrowheads="1"/>
          </p:cNvSpPr>
          <p:nvPr/>
        </p:nvSpPr>
        <p:spPr bwMode="auto">
          <a:xfrm>
            <a:off x="6400800" y="5461000"/>
            <a:ext cx="25574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400"/>
              <a:t>Pressure can be measured on</a:t>
            </a:r>
          </a:p>
          <a:p>
            <a:r>
              <a:rPr lang="it-IT" altLang="en-US" sz="1400"/>
              <a:t>a macroscopic scale …</a:t>
            </a:r>
          </a:p>
        </p:txBody>
      </p:sp>
    </p:spTree>
    <p:extLst>
      <p:ext uri="{BB962C8B-B14F-4D97-AF65-F5344CB8AC3E}">
        <p14:creationId xmlns:p14="http://schemas.microsoft.com/office/powerpoint/2010/main" val="1435318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r>
              <a:rPr lang="en-US" altLang="en-US"/>
              <a:t>Conservation of Linear Momentum</a:t>
            </a:r>
          </a:p>
        </p:txBody>
      </p:sp>
      <p:sp>
        <p:nvSpPr>
          <p:cNvPr id="619523" name="Rectangle 3"/>
          <p:cNvSpPr>
            <a:spLocks noGrp="1" noChangeArrowheads="1"/>
          </p:cNvSpPr>
          <p:nvPr>
            <p:ph type="body" idx="1"/>
          </p:nvPr>
        </p:nvSpPr>
        <p:spPr/>
        <p:txBody>
          <a:bodyPr/>
          <a:lstStyle/>
          <a:p>
            <a:r>
              <a:rPr lang="en-US" altLang="en-US"/>
              <a:t>Unfortunately, this equation is not very useful</a:t>
            </a:r>
          </a:p>
          <a:p>
            <a:pPr lvl="1"/>
            <a:r>
              <a:rPr lang="en-US" altLang="en-US"/>
              <a:t>10 unknowns</a:t>
            </a:r>
          </a:p>
          <a:p>
            <a:pPr lvl="2"/>
            <a:r>
              <a:rPr lang="en-US" altLang="en-US"/>
              <a:t>Stress tensor,</a:t>
            </a:r>
            <a:r>
              <a:rPr lang="en-US" altLang="en-US" i="1"/>
              <a:t> </a:t>
            </a:r>
            <a:r>
              <a:rPr lang="en-US" altLang="en-US" i="1">
                <a:latin typeface="Symbol" pitchFamily="1" charset="2"/>
                <a:sym typeface="Symbol" pitchFamily="1" charset="2"/>
              </a:rPr>
              <a:t></a:t>
            </a:r>
            <a:r>
              <a:rPr lang="en-US" altLang="en-US" i="1" baseline="-25000"/>
              <a:t>ij</a:t>
            </a:r>
            <a:r>
              <a:rPr lang="en-US" altLang="en-US" baseline="-25000"/>
              <a:t> </a:t>
            </a:r>
            <a:r>
              <a:rPr lang="en-US" altLang="en-US"/>
              <a:t>: 6 independent components</a:t>
            </a:r>
          </a:p>
          <a:p>
            <a:pPr lvl="2"/>
            <a:r>
              <a:rPr lang="en-US" altLang="en-US"/>
              <a:t>Density </a:t>
            </a:r>
            <a:r>
              <a:rPr lang="en-US" altLang="en-US" i="1">
                <a:latin typeface="Symbol" pitchFamily="1" charset="2"/>
                <a:sym typeface="Symbol" pitchFamily="1" charset="2"/>
              </a:rPr>
              <a:t></a:t>
            </a:r>
          </a:p>
          <a:p>
            <a:pPr lvl="2"/>
            <a:r>
              <a:rPr lang="en-US" altLang="en-US"/>
              <a:t>Velocity, </a:t>
            </a:r>
            <a:r>
              <a:rPr lang="en-US" altLang="en-US" i="1"/>
              <a:t>V</a:t>
            </a:r>
            <a:r>
              <a:rPr lang="en-US" altLang="en-US"/>
              <a:t> : 3 independent components</a:t>
            </a:r>
          </a:p>
          <a:p>
            <a:pPr lvl="1"/>
            <a:r>
              <a:rPr lang="en-US" altLang="en-US"/>
              <a:t>4 equations (continuity + momentum)</a:t>
            </a:r>
          </a:p>
          <a:p>
            <a:pPr lvl="1"/>
            <a:r>
              <a:rPr lang="en-US" altLang="en-US"/>
              <a:t>6 more equations required to close problem!</a:t>
            </a:r>
          </a:p>
        </p:txBody>
      </p:sp>
      <p:sp>
        <p:nvSpPr>
          <p:cNvPr id="619524" name="Line 4"/>
          <p:cNvSpPr>
            <a:spLocks noChangeShapeType="1"/>
          </p:cNvSpPr>
          <p:nvPr/>
        </p:nvSpPr>
        <p:spPr bwMode="auto">
          <a:xfrm>
            <a:off x="3033713" y="3784600"/>
            <a:ext cx="153987" cy="0"/>
          </a:xfrm>
          <a:prstGeom prst="line">
            <a:avLst/>
          </a:prstGeom>
          <a:noFill/>
          <a:ln w="9525">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596948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p:txBody>
          <a:bodyPr/>
          <a:lstStyle/>
          <a:p>
            <a:r>
              <a:rPr lang="en-US" altLang="en-US" dirty="0" err="1">
                <a:solidFill>
                  <a:srgbClr val="FF0000"/>
                </a:solidFill>
              </a:rPr>
              <a:t>Navier</a:t>
            </a:r>
            <a:r>
              <a:rPr lang="en-US" altLang="en-US" dirty="0">
                <a:solidFill>
                  <a:srgbClr val="FF0000"/>
                </a:solidFill>
              </a:rPr>
              <a:t>-Stokes Equation</a:t>
            </a:r>
          </a:p>
        </p:txBody>
      </p:sp>
      <p:sp>
        <p:nvSpPr>
          <p:cNvPr id="620547" name="Rectangle 3"/>
          <p:cNvSpPr>
            <a:spLocks noGrp="1" noChangeArrowheads="1"/>
          </p:cNvSpPr>
          <p:nvPr>
            <p:ph type="body" idx="1"/>
          </p:nvPr>
        </p:nvSpPr>
        <p:spPr>
          <a:xfrm>
            <a:off x="420688" y="1295400"/>
            <a:ext cx="8474075" cy="4830763"/>
          </a:xfrm>
        </p:spPr>
        <p:txBody>
          <a:bodyPr/>
          <a:lstStyle/>
          <a:p>
            <a:pPr>
              <a:lnSpc>
                <a:spcPct val="90000"/>
              </a:lnSpc>
            </a:pPr>
            <a:r>
              <a:rPr lang="en-US" altLang="en-US" dirty="0"/>
              <a:t>First step is to separate </a:t>
            </a:r>
            <a:r>
              <a:rPr lang="en-US" altLang="en-US" i="1" dirty="0">
                <a:latin typeface="Symbol" pitchFamily="1" charset="2"/>
                <a:sym typeface="Symbol" pitchFamily="1" charset="2"/>
              </a:rPr>
              <a:t></a:t>
            </a:r>
            <a:r>
              <a:rPr lang="en-US" altLang="en-US" i="1" baseline="-25000" dirty="0" err="1"/>
              <a:t>ij</a:t>
            </a:r>
            <a:r>
              <a:rPr lang="en-US" altLang="en-US" baseline="-25000" dirty="0"/>
              <a:t> </a:t>
            </a:r>
            <a:r>
              <a:rPr lang="en-US" altLang="en-US" dirty="0"/>
              <a:t>into pressure and viscous stresses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r>
              <a:rPr lang="en-US" altLang="en-US" dirty="0"/>
              <a:t>Situation not yet improved</a:t>
            </a:r>
          </a:p>
          <a:p>
            <a:pPr lvl="1">
              <a:lnSpc>
                <a:spcPct val="90000"/>
              </a:lnSpc>
            </a:pPr>
            <a:r>
              <a:rPr lang="en-US" altLang="en-US" dirty="0"/>
              <a:t>6 unknowns in </a:t>
            </a:r>
            <a:r>
              <a:rPr lang="en-US" altLang="en-US" i="1" dirty="0">
                <a:latin typeface="Symbol" pitchFamily="1" charset="2"/>
                <a:sym typeface="Symbol" pitchFamily="1" charset="2"/>
              </a:rPr>
              <a:t></a:t>
            </a:r>
            <a:r>
              <a:rPr lang="en-US" altLang="en-US" i="1" baseline="-25000" dirty="0" err="1"/>
              <a:t>ij</a:t>
            </a:r>
            <a:r>
              <a:rPr lang="en-US" altLang="en-US" dirty="0"/>
              <a:t>  </a:t>
            </a:r>
            <a:r>
              <a:rPr lang="en-US" altLang="en-US" dirty="0">
                <a:sym typeface="Symbol" pitchFamily="1" charset="2"/>
              </a:rPr>
              <a:t>  </a:t>
            </a:r>
            <a:r>
              <a:rPr lang="en-US" altLang="en-US" dirty="0"/>
              <a:t>6 unknowns in </a:t>
            </a:r>
            <a:r>
              <a:rPr lang="en-US" altLang="en-US" i="1" dirty="0">
                <a:latin typeface="Symbol" pitchFamily="1" charset="2"/>
                <a:sym typeface="Symbol" pitchFamily="1" charset="2"/>
              </a:rPr>
              <a:t></a:t>
            </a:r>
            <a:r>
              <a:rPr lang="en-US" altLang="en-US" i="1" baseline="-25000" dirty="0" err="1"/>
              <a:t>ij</a:t>
            </a:r>
            <a:r>
              <a:rPr lang="en-US" altLang="en-US" i="1" baseline="-25000" dirty="0"/>
              <a:t> </a:t>
            </a:r>
            <a:r>
              <a:rPr lang="en-US" altLang="en-US" i="1" dirty="0"/>
              <a:t>+ </a:t>
            </a:r>
            <a:r>
              <a:rPr lang="en-US" altLang="en-US" dirty="0"/>
              <a:t>1 in </a:t>
            </a:r>
            <a:r>
              <a:rPr lang="en-US" altLang="en-US" i="1" dirty="0"/>
              <a:t>P, which means that we’ve added 1!</a:t>
            </a:r>
            <a:endParaRPr lang="en-US" altLang="en-US" i="1" baseline="-25000" dirty="0"/>
          </a:p>
        </p:txBody>
      </p:sp>
      <p:graphicFrame>
        <p:nvGraphicFramePr>
          <p:cNvPr id="620548" name="Object 4"/>
          <p:cNvGraphicFramePr>
            <a:graphicFrameLocks noChangeAspect="1"/>
          </p:cNvGraphicFramePr>
          <p:nvPr/>
        </p:nvGraphicFramePr>
        <p:xfrm>
          <a:off x="168275" y="2320925"/>
          <a:ext cx="8728075" cy="1692275"/>
        </p:xfrm>
        <a:graphic>
          <a:graphicData uri="http://schemas.openxmlformats.org/presentationml/2006/ole">
            <mc:AlternateContent xmlns:mc="http://schemas.openxmlformats.org/markup-compatibility/2006">
              <mc:Choice xmlns:v="urn:schemas-microsoft-com:vml" Requires="v">
                <p:oleObj spid="_x0000_s22582" name="Equation" r:id="rId3" imgW="7073900" imgH="1371600" progId="Equation.3">
                  <p:embed/>
                </p:oleObj>
              </mc:Choice>
              <mc:Fallback>
                <p:oleObj name="Equation" r:id="rId3" imgW="7073900" imgH="1371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2320925"/>
                        <a:ext cx="87280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0549" name="Text Box 5"/>
          <p:cNvSpPr txBox="1">
            <a:spLocks noChangeArrowheads="1"/>
          </p:cNvSpPr>
          <p:nvPr/>
        </p:nvSpPr>
        <p:spPr bwMode="auto">
          <a:xfrm>
            <a:off x="6689725" y="4211638"/>
            <a:ext cx="2047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t>Viscous (Deviatoric) </a:t>
            </a:r>
          </a:p>
          <a:p>
            <a:pPr algn="ctr"/>
            <a:r>
              <a:rPr lang="en-US" altLang="en-US" sz="1600"/>
              <a:t>Stress Tensor</a:t>
            </a:r>
          </a:p>
        </p:txBody>
      </p:sp>
      <p:sp>
        <p:nvSpPr>
          <p:cNvPr id="620550" name="AutoShape 6"/>
          <p:cNvSpPr>
            <a:spLocks/>
          </p:cNvSpPr>
          <p:nvPr/>
        </p:nvSpPr>
        <p:spPr bwMode="auto">
          <a:xfrm rot="-5377116">
            <a:off x="7611269" y="2847182"/>
            <a:ext cx="184150" cy="2500312"/>
          </a:xfrm>
          <a:prstGeom prst="leftBrace">
            <a:avLst>
              <a:gd name="adj1" fmla="val 1131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48144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en-US" altLang="en-US"/>
              <a:t>Navier-Stokes Equation</a:t>
            </a:r>
          </a:p>
        </p:txBody>
      </p:sp>
      <p:pic>
        <p:nvPicPr>
          <p:cNvPr id="621573" name="Picture 5" descr="cen72367_0903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8300" y="1270000"/>
            <a:ext cx="4038600" cy="3971925"/>
          </a:xfrm>
        </p:spPr>
      </p:pic>
      <p:sp>
        <p:nvSpPr>
          <p:cNvPr id="621574" name="Text Box 6"/>
          <p:cNvSpPr txBox="1">
            <a:spLocks noChangeArrowheads="1"/>
          </p:cNvSpPr>
          <p:nvPr/>
        </p:nvSpPr>
        <p:spPr bwMode="auto">
          <a:xfrm>
            <a:off x="3132138" y="1785938"/>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(toothpaste)</a:t>
            </a:r>
          </a:p>
        </p:txBody>
      </p:sp>
      <p:sp>
        <p:nvSpPr>
          <p:cNvPr id="621575" name="Text Box 7"/>
          <p:cNvSpPr txBox="1">
            <a:spLocks noChangeArrowheads="1"/>
          </p:cNvSpPr>
          <p:nvPr/>
        </p:nvSpPr>
        <p:spPr bwMode="auto">
          <a:xfrm>
            <a:off x="2779713" y="2727325"/>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(paint)</a:t>
            </a:r>
          </a:p>
        </p:txBody>
      </p:sp>
      <p:sp>
        <p:nvSpPr>
          <p:cNvPr id="621576" name="Text Box 8"/>
          <p:cNvSpPr txBox="1">
            <a:spLocks noChangeArrowheads="1"/>
          </p:cNvSpPr>
          <p:nvPr/>
        </p:nvSpPr>
        <p:spPr bwMode="auto">
          <a:xfrm>
            <a:off x="3067050" y="4110038"/>
            <a:ext cx="1103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(quicksand)</a:t>
            </a:r>
            <a:endParaRPr lang="en-US" altLang="en-US" sz="1600"/>
          </a:p>
        </p:txBody>
      </p:sp>
      <p:sp>
        <p:nvSpPr>
          <p:cNvPr id="621577" name="Rectangle 9"/>
          <p:cNvSpPr>
            <a:spLocks noGrp="1" noChangeArrowheads="1"/>
          </p:cNvSpPr>
          <p:nvPr>
            <p:ph type="body" sz="half" idx="2"/>
          </p:nvPr>
        </p:nvSpPr>
        <p:spPr>
          <a:xfrm>
            <a:off x="4648200" y="1295400"/>
            <a:ext cx="4288766" cy="4830763"/>
          </a:xfrm>
        </p:spPr>
        <p:txBody>
          <a:bodyPr/>
          <a:lstStyle/>
          <a:p>
            <a:r>
              <a:rPr lang="en-US" altLang="en-US" sz="2800" dirty="0"/>
              <a:t>Reduction in the </a:t>
            </a:r>
            <a:r>
              <a:rPr lang="en-US" altLang="en-US" sz="2800" dirty="0"/>
              <a:t> </a:t>
            </a:r>
            <a:r>
              <a:rPr lang="en-US" altLang="en-US" sz="2800" dirty="0" smtClean="0"/>
              <a:t> </a:t>
            </a:r>
            <a:r>
              <a:rPr lang="en-US" altLang="en-US" sz="2800" dirty="0" smtClean="0"/>
              <a:t>number </a:t>
            </a:r>
            <a:r>
              <a:rPr lang="en-US" altLang="en-US" sz="2800" dirty="0"/>
              <a:t>of variables is achieved by relating shear stress to </a:t>
            </a:r>
            <a:r>
              <a:rPr lang="en-US" altLang="en-US" sz="2800" dirty="0" smtClean="0"/>
              <a:t>         strain-rate </a:t>
            </a:r>
            <a:r>
              <a:rPr lang="en-US" altLang="en-US" sz="2800" dirty="0"/>
              <a:t>tensor.</a:t>
            </a:r>
          </a:p>
          <a:p>
            <a:r>
              <a:rPr lang="en-US" altLang="en-US" sz="2800" dirty="0"/>
              <a:t>For Newtonian fluid </a:t>
            </a:r>
            <a:r>
              <a:rPr lang="en-US" altLang="en-US" sz="2800" dirty="0" smtClean="0"/>
              <a:t>   with </a:t>
            </a:r>
            <a:r>
              <a:rPr lang="en-US" altLang="en-US" sz="2800" dirty="0"/>
              <a:t>constant </a:t>
            </a:r>
            <a:r>
              <a:rPr lang="en-US" altLang="en-US" sz="2800" dirty="0" smtClean="0"/>
              <a:t>properties (with                     </a:t>
            </a:r>
            <a:r>
              <a:rPr lang="en-US" altLang="en-US" sz="2800" dirty="0" smtClean="0"/>
              <a:t>)</a:t>
            </a:r>
            <a:endParaRPr lang="en-US" altLang="en-US" sz="2800" dirty="0"/>
          </a:p>
        </p:txBody>
      </p:sp>
      <p:pic>
        <p:nvPicPr>
          <p:cNvPr id="621578" name="Picture 10" descr="latex-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8" y="4946650"/>
            <a:ext cx="2387600" cy="685800"/>
          </a:xfrm>
          <a:prstGeom prst="rect">
            <a:avLst/>
          </a:prstGeom>
          <a:noFill/>
          <a:extLst>
            <a:ext uri="{909E8E84-426E-40DD-AFC4-6F175D3DCCD1}">
              <a14:hiddenFill xmlns:a14="http://schemas.microsoft.com/office/drawing/2010/main">
                <a:solidFill>
                  <a:srgbClr val="FFFFFF"/>
                </a:solidFill>
              </a14:hiddenFill>
            </a:ext>
          </a:extLst>
        </p:spPr>
      </p:pic>
      <p:sp>
        <p:nvSpPr>
          <p:cNvPr id="621579" name="Text Box 11"/>
          <p:cNvSpPr txBox="1">
            <a:spLocks noChangeArrowheads="1"/>
          </p:cNvSpPr>
          <p:nvPr/>
        </p:nvSpPr>
        <p:spPr bwMode="auto">
          <a:xfrm>
            <a:off x="280988" y="5497513"/>
            <a:ext cx="414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Newtonian fluid includes </a:t>
            </a:r>
            <a:r>
              <a:rPr lang="en-US" altLang="en-US" u="sng"/>
              <a:t>most</a:t>
            </a:r>
            <a:r>
              <a:rPr lang="en-US" altLang="en-US"/>
              <a:t> common</a:t>
            </a:r>
            <a:br>
              <a:rPr lang="en-US" altLang="en-US"/>
            </a:br>
            <a:r>
              <a:rPr lang="en-US" altLang="en-US"/>
              <a:t>fluids:  air, other gases, water, gasoline</a:t>
            </a:r>
          </a:p>
        </p:txBody>
      </p:sp>
      <p:sp>
        <p:nvSpPr>
          <p:cNvPr id="621580" name="Text Box 12"/>
          <p:cNvSpPr txBox="1">
            <a:spLocks noChangeArrowheads="1"/>
          </p:cNvSpPr>
          <p:nvPr/>
        </p:nvSpPr>
        <p:spPr bwMode="auto">
          <a:xfrm>
            <a:off x="4938713" y="5651500"/>
            <a:ext cx="3732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Newtonian closure is analogous</a:t>
            </a:r>
            <a:br>
              <a:rPr lang="en-US" altLang="en-US"/>
            </a:br>
            <a:r>
              <a:rPr lang="en-US" altLang="en-US"/>
              <a:t>to Hooke’s Law for elastic solids</a:t>
            </a:r>
          </a:p>
        </p:txBody>
      </p:sp>
      <p:pic>
        <p:nvPicPr>
          <p:cNvPr id="11" name="Picture 12" descr="latex-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414838"/>
            <a:ext cx="1505338" cy="45844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5354638" y="4946650"/>
            <a:ext cx="2478147" cy="704850"/>
          </a:xfrm>
          <a:prstGeom prst="rect">
            <a:avLst/>
          </a:prstGeom>
          <a:solidFill>
            <a:srgbClr val="67E9EF">
              <a:alpha val="43922"/>
            </a:srgbClr>
          </a:solidFill>
          <a:ln>
            <a:solidFill>
              <a:srgbClr val="67E9E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4623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en-US" altLang="en-US" dirty="0" smtClean="0"/>
              <a:t>An excursus in rheology</a:t>
            </a:r>
            <a:endParaRPr lang="en-US" altLang="en-US" dirty="0"/>
          </a:p>
        </p:txBody>
      </p:sp>
      <p:pic>
        <p:nvPicPr>
          <p:cNvPr id="621573" name="Picture 5" descr="cen72367_0903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8300" y="1270000"/>
            <a:ext cx="4038600" cy="3971925"/>
          </a:xfrm>
        </p:spPr>
      </p:pic>
      <p:sp>
        <p:nvSpPr>
          <p:cNvPr id="621574" name="Text Box 6"/>
          <p:cNvSpPr txBox="1">
            <a:spLocks noChangeArrowheads="1"/>
          </p:cNvSpPr>
          <p:nvPr/>
        </p:nvSpPr>
        <p:spPr bwMode="auto">
          <a:xfrm>
            <a:off x="3132138" y="1785938"/>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(toothpaste)</a:t>
            </a:r>
          </a:p>
        </p:txBody>
      </p:sp>
      <p:sp>
        <p:nvSpPr>
          <p:cNvPr id="621575" name="Text Box 7"/>
          <p:cNvSpPr txBox="1">
            <a:spLocks noChangeArrowheads="1"/>
          </p:cNvSpPr>
          <p:nvPr/>
        </p:nvSpPr>
        <p:spPr bwMode="auto">
          <a:xfrm>
            <a:off x="2779713" y="2727325"/>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(paint)</a:t>
            </a:r>
          </a:p>
        </p:txBody>
      </p:sp>
      <p:sp>
        <p:nvSpPr>
          <p:cNvPr id="621576" name="Text Box 8"/>
          <p:cNvSpPr txBox="1">
            <a:spLocks noChangeArrowheads="1"/>
          </p:cNvSpPr>
          <p:nvPr/>
        </p:nvSpPr>
        <p:spPr bwMode="auto">
          <a:xfrm>
            <a:off x="3067050" y="4110038"/>
            <a:ext cx="1103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(quicksand)</a:t>
            </a:r>
            <a:endParaRPr lang="en-US" altLang="en-US" sz="1600"/>
          </a:p>
        </p:txBody>
      </p:sp>
      <p:sp>
        <p:nvSpPr>
          <p:cNvPr id="2" name="Rettangolo 1"/>
          <p:cNvSpPr/>
          <p:nvPr/>
        </p:nvSpPr>
        <p:spPr>
          <a:xfrm>
            <a:off x="4406899" y="944563"/>
            <a:ext cx="4335463" cy="5355312"/>
          </a:xfrm>
          <a:prstGeom prst="rect">
            <a:avLst/>
          </a:prstGeom>
        </p:spPr>
        <p:txBody>
          <a:bodyPr wrap="square">
            <a:spAutoFit/>
          </a:bodyPr>
          <a:lstStyle/>
          <a:p>
            <a:r>
              <a:rPr lang="en-US" altLang="en-US" dirty="0"/>
              <a:t>“Rheology is the study of the flow of materials that behave in an interesting or unusual manner. Oil and water flow in familiar, normal ways, whereas mayonnaise, peanut butter, chocolate, bread dough, and silly putty flow in complex and unusual ways. In rheology, we study the flows of unusual materials.”</a:t>
            </a:r>
          </a:p>
          <a:p>
            <a:endParaRPr lang="en-US" altLang="en-US" dirty="0"/>
          </a:p>
          <a:p>
            <a:r>
              <a:rPr lang="en-US" altLang="en-US" dirty="0"/>
              <a:t>“… all normal or Newtonian fluids (air, water, oil, honey) follow the same scientific laws. On the other hand, there are also fluids that do not follow the Newtonian flow laws. These non-Newtonian fluids, for example mayo, paint, molten plastics, foams, clays, and many other fluids, behave in a wide variety of ways. The science of studying these types of unusual materials is called rheology”</a:t>
            </a:r>
          </a:p>
        </p:txBody>
      </p:sp>
      <p:sp>
        <p:nvSpPr>
          <p:cNvPr id="3" name="Rettangolo 2"/>
          <p:cNvSpPr/>
          <p:nvPr/>
        </p:nvSpPr>
        <p:spPr>
          <a:xfrm>
            <a:off x="50561" y="6421698"/>
            <a:ext cx="8712678" cy="307777"/>
          </a:xfrm>
          <a:prstGeom prst="rect">
            <a:avLst/>
          </a:prstGeom>
        </p:spPr>
        <p:txBody>
          <a:bodyPr wrap="square">
            <a:spAutoFit/>
          </a:bodyPr>
          <a:lstStyle/>
          <a:p>
            <a:r>
              <a:rPr lang="en-US" altLang="en-US" sz="1400" dirty="0"/>
              <a:t>Faith Morrison, “The News and Information Publication of The Society of Rheology”, </a:t>
            </a:r>
            <a:r>
              <a:rPr lang="en-US" altLang="en-US" sz="1400" dirty="0" err="1"/>
              <a:t>Vol</a:t>
            </a:r>
            <a:r>
              <a:rPr lang="en-US" altLang="en-US" sz="1400" dirty="0"/>
              <a:t> 73(1) Jan 2004, pp 8-10</a:t>
            </a:r>
            <a:endParaRPr lang="en-US" altLang="en-US" sz="1400" dirty="0"/>
          </a:p>
        </p:txBody>
      </p:sp>
    </p:spTree>
    <p:extLst>
      <p:ext uri="{BB962C8B-B14F-4D97-AF65-F5344CB8AC3E}">
        <p14:creationId xmlns:p14="http://schemas.microsoft.com/office/powerpoint/2010/main" val="1611359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639763"/>
          </a:xfrm>
        </p:spPr>
        <p:txBody>
          <a:bodyPr>
            <a:normAutofit fontScale="90000"/>
          </a:bodyPr>
          <a:lstStyle/>
          <a:p>
            <a:pPr eaLnBrk="1" hangingPunct="1"/>
            <a:r>
              <a:rPr lang="en-US" altLang="en-US" dirty="0" smtClean="0"/>
              <a:t>Examples of Complex Fluids</a:t>
            </a:r>
          </a:p>
        </p:txBody>
      </p:sp>
      <p:sp>
        <p:nvSpPr>
          <p:cNvPr id="10243" name="Rectangle 3"/>
          <p:cNvSpPr>
            <a:spLocks noGrp="1" noChangeArrowheads="1"/>
          </p:cNvSpPr>
          <p:nvPr>
            <p:ph type="body" idx="1"/>
          </p:nvPr>
        </p:nvSpPr>
        <p:spPr>
          <a:xfrm>
            <a:off x="457200" y="762000"/>
            <a:ext cx="8229600" cy="5791200"/>
          </a:xfrm>
        </p:spPr>
        <p:txBody>
          <a:bodyPr/>
          <a:lstStyle/>
          <a:p>
            <a:pPr eaLnBrk="1" hangingPunct="1">
              <a:lnSpc>
                <a:spcPct val="80000"/>
              </a:lnSpc>
            </a:pPr>
            <a:r>
              <a:rPr lang="en-US" altLang="en-US" sz="1900" dirty="0" smtClean="0"/>
              <a:t>Foods</a:t>
            </a:r>
          </a:p>
          <a:p>
            <a:pPr lvl="1" eaLnBrk="1" hangingPunct="1">
              <a:lnSpc>
                <a:spcPct val="80000"/>
              </a:lnSpc>
            </a:pPr>
            <a:r>
              <a:rPr lang="en-US" altLang="en-US" sz="1700" dirty="0" smtClean="0"/>
              <a:t>Emulsions (</a:t>
            </a:r>
            <a:r>
              <a:rPr lang="en-US" altLang="en-US" sz="1700" dirty="0" err="1" smtClean="0"/>
              <a:t>mayonaisse</a:t>
            </a:r>
            <a:r>
              <a:rPr lang="en-US" altLang="en-US" sz="1700" dirty="0" smtClean="0"/>
              <a:t>, ice cream)</a:t>
            </a:r>
          </a:p>
          <a:p>
            <a:pPr lvl="1" eaLnBrk="1" hangingPunct="1">
              <a:lnSpc>
                <a:spcPct val="80000"/>
              </a:lnSpc>
            </a:pPr>
            <a:r>
              <a:rPr lang="en-US" altLang="en-US" sz="1700" dirty="0" smtClean="0"/>
              <a:t>Foams (ice cream, whipped cream) </a:t>
            </a:r>
          </a:p>
          <a:p>
            <a:pPr lvl="1" eaLnBrk="1" hangingPunct="1">
              <a:lnSpc>
                <a:spcPct val="80000"/>
              </a:lnSpc>
            </a:pPr>
            <a:r>
              <a:rPr lang="en-US" altLang="en-US" sz="1700" dirty="0" smtClean="0"/>
              <a:t>Suspensions (mustard, chocolate)</a:t>
            </a:r>
          </a:p>
          <a:p>
            <a:pPr lvl="1" eaLnBrk="1" hangingPunct="1">
              <a:lnSpc>
                <a:spcPct val="80000"/>
              </a:lnSpc>
            </a:pPr>
            <a:r>
              <a:rPr lang="en-US" altLang="en-US" sz="1700" dirty="0" smtClean="0"/>
              <a:t>Gels (cheese)</a:t>
            </a:r>
          </a:p>
          <a:p>
            <a:pPr eaLnBrk="1" hangingPunct="1">
              <a:lnSpc>
                <a:spcPct val="80000"/>
              </a:lnSpc>
            </a:pPr>
            <a:r>
              <a:rPr lang="en-US" altLang="en-US" sz="1900" dirty="0" err="1" smtClean="0"/>
              <a:t>Biofluids</a:t>
            </a:r>
            <a:endParaRPr lang="en-US" altLang="en-US" sz="1900" dirty="0" smtClean="0"/>
          </a:p>
          <a:p>
            <a:pPr lvl="1" eaLnBrk="1" hangingPunct="1">
              <a:lnSpc>
                <a:spcPct val="80000"/>
              </a:lnSpc>
            </a:pPr>
            <a:r>
              <a:rPr lang="en-US" altLang="en-US" sz="1700" dirty="0" smtClean="0"/>
              <a:t>Suspension (blood)</a:t>
            </a:r>
          </a:p>
          <a:p>
            <a:pPr lvl="1" eaLnBrk="1" hangingPunct="1">
              <a:lnSpc>
                <a:spcPct val="80000"/>
              </a:lnSpc>
            </a:pPr>
            <a:r>
              <a:rPr lang="en-US" altLang="en-US" sz="1700" dirty="0" smtClean="0"/>
              <a:t>Gel (</a:t>
            </a:r>
            <a:r>
              <a:rPr lang="en-US" altLang="en-US" sz="1700" dirty="0" err="1" smtClean="0"/>
              <a:t>mucin</a:t>
            </a:r>
            <a:r>
              <a:rPr lang="en-US" altLang="en-US" sz="1700" dirty="0" smtClean="0"/>
              <a:t>)</a:t>
            </a:r>
          </a:p>
          <a:p>
            <a:pPr lvl="1" eaLnBrk="1" hangingPunct="1">
              <a:lnSpc>
                <a:spcPct val="80000"/>
              </a:lnSpc>
            </a:pPr>
            <a:r>
              <a:rPr lang="en-US" altLang="en-US" sz="1700" dirty="0" smtClean="0"/>
              <a:t>Solutions (spittle)</a:t>
            </a:r>
          </a:p>
          <a:p>
            <a:pPr eaLnBrk="1" hangingPunct="1">
              <a:lnSpc>
                <a:spcPct val="80000"/>
              </a:lnSpc>
            </a:pPr>
            <a:r>
              <a:rPr lang="en-US" altLang="en-US" sz="1900" dirty="0" smtClean="0"/>
              <a:t>Personal Care Products</a:t>
            </a:r>
          </a:p>
          <a:p>
            <a:pPr lvl="1" eaLnBrk="1" hangingPunct="1">
              <a:lnSpc>
                <a:spcPct val="80000"/>
              </a:lnSpc>
            </a:pPr>
            <a:r>
              <a:rPr lang="en-US" altLang="en-US" sz="1700" dirty="0" smtClean="0"/>
              <a:t>Suspensions (nail polish, face scrubs)</a:t>
            </a:r>
          </a:p>
          <a:p>
            <a:pPr lvl="1" eaLnBrk="1" hangingPunct="1">
              <a:lnSpc>
                <a:spcPct val="80000"/>
              </a:lnSpc>
            </a:pPr>
            <a:r>
              <a:rPr lang="en-US" altLang="en-US" sz="1700" dirty="0" smtClean="0"/>
              <a:t>Solutions/Gels (shampoos, conditioners)</a:t>
            </a:r>
          </a:p>
          <a:p>
            <a:pPr lvl="1" eaLnBrk="1" hangingPunct="1">
              <a:lnSpc>
                <a:spcPct val="80000"/>
              </a:lnSpc>
            </a:pPr>
            <a:r>
              <a:rPr lang="en-US" altLang="en-US" sz="1700" dirty="0" smtClean="0"/>
              <a:t>Foams (shaving cream)</a:t>
            </a:r>
          </a:p>
          <a:p>
            <a:pPr eaLnBrk="1" hangingPunct="1">
              <a:lnSpc>
                <a:spcPct val="80000"/>
              </a:lnSpc>
            </a:pPr>
            <a:r>
              <a:rPr lang="en-US" altLang="en-US" sz="1900" dirty="0" smtClean="0"/>
              <a:t>Electronic and Optical  Materials</a:t>
            </a:r>
          </a:p>
          <a:p>
            <a:pPr lvl="1" eaLnBrk="1" hangingPunct="1">
              <a:lnSpc>
                <a:spcPct val="80000"/>
              </a:lnSpc>
            </a:pPr>
            <a:r>
              <a:rPr lang="en-US" altLang="en-US" sz="1700" dirty="0" smtClean="0"/>
              <a:t>Liquid Crystals (Monitor displays)</a:t>
            </a:r>
          </a:p>
          <a:p>
            <a:pPr lvl="1" eaLnBrk="1" hangingPunct="1">
              <a:lnSpc>
                <a:spcPct val="80000"/>
              </a:lnSpc>
            </a:pPr>
            <a:r>
              <a:rPr lang="en-US" altLang="en-US" sz="1700" dirty="0" smtClean="0"/>
              <a:t>Melts (soldering paste)</a:t>
            </a:r>
          </a:p>
          <a:p>
            <a:pPr eaLnBrk="1" hangingPunct="1">
              <a:lnSpc>
                <a:spcPct val="80000"/>
              </a:lnSpc>
            </a:pPr>
            <a:r>
              <a:rPr lang="en-US" altLang="en-US" sz="1900" dirty="0" smtClean="0"/>
              <a:t>Pharmaceuticals</a:t>
            </a:r>
          </a:p>
          <a:p>
            <a:pPr lvl="1" eaLnBrk="1" hangingPunct="1">
              <a:lnSpc>
                <a:spcPct val="80000"/>
              </a:lnSpc>
            </a:pPr>
            <a:r>
              <a:rPr lang="en-US" altLang="en-US" sz="1700" dirty="0" smtClean="0"/>
              <a:t>Gels (creams, particle precursors)</a:t>
            </a:r>
          </a:p>
          <a:p>
            <a:pPr lvl="1" eaLnBrk="1" hangingPunct="1">
              <a:lnSpc>
                <a:spcPct val="80000"/>
              </a:lnSpc>
            </a:pPr>
            <a:r>
              <a:rPr lang="en-US" altLang="en-US" sz="1700" dirty="0" smtClean="0"/>
              <a:t>Emulsions (creams)</a:t>
            </a:r>
          </a:p>
          <a:p>
            <a:pPr lvl="1" eaLnBrk="1" hangingPunct="1">
              <a:lnSpc>
                <a:spcPct val="80000"/>
              </a:lnSpc>
            </a:pPr>
            <a:r>
              <a:rPr lang="en-US" altLang="en-US" sz="1700" dirty="0" smtClean="0"/>
              <a:t>Aerosols (nasal sprays)</a:t>
            </a:r>
          </a:p>
          <a:p>
            <a:pPr eaLnBrk="1" hangingPunct="1">
              <a:lnSpc>
                <a:spcPct val="80000"/>
              </a:lnSpc>
            </a:pPr>
            <a:r>
              <a:rPr lang="en-US" altLang="en-US" sz="1900" dirty="0" smtClean="0"/>
              <a:t>Polymers</a:t>
            </a:r>
          </a:p>
        </p:txBody>
      </p:sp>
    </p:spTree>
    <p:extLst>
      <p:ext uri="{BB962C8B-B14F-4D97-AF65-F5344CB8AC3E}">
        <p14:creationId xmlns:p14="http://schemas.microsoft.com/office/powerpoint/2010/main" val="16867103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33375"/>
            <a:ext cx="7543800" cy="428625"/>
          </a:xfrm>
        </p:spPr>
        <p:txBody>
          <a:bodyPr>
            <a:noAutofit/>
          </a:bodyPr>
          <a:lstStyle/>
          <a:p>
            <a:pPr eaLnBrk="1" hangingPunct="1"/>
            <a:r>
              <a:rPr lang="en-US" altLang="en-US" sz="3600" b="0" dirty="0" smtClean="0"/>
              <a:t>Rheology’s Goals</a:t>
            </a:r>
          </a:p>
        </p:txBody>
      </p:sp>
      <p:sp>
        <p:nvSpPr>
          <p:cNvPr id="11267" name="Rectangle 3"/>
          <p:cNvSpPr>
            <a:spLocks noGrp="1" noChangeArrowheads="1"/>
          </p:cNvSpPr>
          <p:nvPr>
            <p:ph type="body" idx="1"/>
          </p:nvPr>
        </p:nvSpPr>
        <p:spPr>
          <a:xfrm>
            <a:off x="457200" y="1371600"/>
            <a:ext cx="8001000" cy="4759325"/>
          </a:xfrm>
        </p:spPr>
        <p:txBody>
          <a:bodyPr/>
          <a:lstStyle/>
          <a:p>
            <a:pPr marL="571500" indent="-571500" eaLnBrk="1" hangingPunct="1">
              <a:buFont typeface="Wingdings" pitchFamily="2" charset="2"/>
              <a:buAutoNum type="arabicPeriod"/>
            </a:pPr>
            <a:r>
              <a:rPr lang="en-US" altLang="en-US" sz="2800" dirty="0" smtClean="0"/>
              <a:t>Establishing the relationship between applied forces and geometrical effects induced by these forces at a point (in a fluid</a:t>
            </a:r>
            <a:r>
              <a:rPr lang="en-US" altLang="en-US" sz="2800" dirty="0" smtClean="0"/>
              <a:t>).</a:t>
            </a:r>
          </a:p>
          <a:p>
            <a:pPr marL="0" indent="0" eaLnBrk="1" hangingPunct="1">
              <a:buNone/>
            </a:pPr>
            <a:endParaRPr lang="en-US" altLang="en-US" sz="1400" dirty="0" smtClean="0"/>
          </a:p>
          <a:p>
            <a:pPr marL="839788" lvl="1" indent="-495300" eaLnBrk="1" hangingPunct="1"/>
            <a:r>
              <a:rPr lang="en-US" altLang="en-US" sz="2400" dirty="0" smtClean="0"/>
              <a:t>The mathematical form of this relationship is called the rheological equation of state, or </a:t>
            </a:r>
            <a:r>
              <a:rPr lang="en-US" altLang="en-US" sz="2400" b="1" dirty="0" smtClean="0"/>
              <a:t>the constitutive equation.</a:t>
            </a:r>
          </a:p>
          <a:p>
            <a:pPr marL="839788" lvl="1" indent="-495300" eaLnBrk="1" hangingPunct="1"/>
            <a:r>
              <a:rPr lang="en-US" altLang="en-US" sz="2400" dirty="0" smtClean="0"/>
              <a:t>The constitutive equations are used to solve macroscopic problems related to continuum mechanics of these materials.</a:t>
            </a:r>
          </a:p>
          <a:p>
            <a:pPr marL="839788" lvl="1" indent="-495300" eaLnBrk="1" hangingPunct="1"/>
            <a:r>
              <a:rPr lang="en-US" altLang="en-US" sz="2400" dirty="0" smtClean="0"/>
              <a:t>Any equation is just a model of physical reality.</a:t>
            </a:r>
          </a:p>
        </p:txBody>
      </p:sp>
    </p:spTree>
    <p:extLst>
      <p:ext uri="{BB962C8B-B14F-4D97-AF65-F5344CB8AC3E}">
        <p14:creationId xmlns:p14="http://schemas.microsoft.com/office/powerpoint/2010/main" val="30401779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33375"/>
            <a:ext cx="7543800" cy="428625"/>
          </a:xfrm>
        </p:spPr>
        <p:txBody>
          <a:bodyPr>
            <a:noAutofit/>
          </a:bodyPr>
          <a:lstStyle/>
          <a:p>
            <a:pPr eaLnBrk="1" hangingPunct="1"/>
            <a:r>
              <a:rPr lang="en-US" altLang="en-US" sz="3600" b="0" dirty="0" smtClean="0"/>
              <a:t>Rheology’s Goals</a:t>
            </a:r>
          </a:p>
        </p:txBody>
      </p:sp>
      <p:sp>
        <p:nvSpPr>
          <p:cNvPr id="12291" name="Rectangle 3"/>
          <p:cNvSpPr>
            <a:spLocks noGrp="1" noChangeArrowheads="1"/>
          </p:cNvSpPr>
          <p:nvPr>
            <p:ph type="body" idx="1"/>
          </p:nvPr>
        </p:nvSpPr>
        <p:spPr>
          <a:xfrm>
            <a:off x="457200" y="1219200"/>
            <a:ext cx="8001000" cy="4911725"/>
          </a:xfrm>
        </p:spPr>
        <p:txBody>
          <a:bodyPr/>
          <a:lstStyle/>
          <a:p>
            <a:pPr marL="571500" indent="-571500" eaLnBrk="1" hangingPunct="1">
              <a:lnSpc>
                <a:spcPct val="90000"/>
              </a:lnSpc>
              <a:buFont typeface="Wingdings" pitchFamily="2" charset="2"/>
              <a:buAutoNum type="arabicPeriod"/>
            </a:pPr>
            <a:r>
              <a:rPr lang="en-US" altLang="en-US" sz="2800" smtClean="0"/>
              <a:t>Establishing the relationship between rheological properties of material and its molecular structure (composition). </a:t>
            </a:r>
          </a:p>
          <a:p>
            <a:pPr marL="571500" indent="-571500" eaLnBrk="1" hangingPunct="1">
              <a:lnSpc>
                <a:spcPct val="90000"/>
              </a:lnSpc>
              <a:buFont typeface="Wingdings" pitchFamily="2" charset="2"/>
              <a:buNone/>
            </a:pPr>
            <a:endParaRPr lang="en-US" altLang="en-US" sz="2800" smtClean="0"/>
          </a:p>
          <a:p>
            <a:pPr marL="839788" lvl="1" indent="-495300" eaLnBrk="1" hangingPunct="1">
              <a:lnSpc>
                <a:spcPct val="90000"/>
              </a:lnSpc>
            </a:pPr>
            <a:r>
              <a:rPr lang="en-US" altLang="en-US" sz="2400" smtClean="0"/>
              <a:t>Related to:</a:t>
            </a:r>
          </a:p>
          <a:p>
            <a:pPr marL="1131888" lvl="2" indent="-438150" eaLnBrk="1" hangingPunct="1">
              <a:lnSpc>
                <a:spcPct val="90000"/>
              </a:lnSpc>
            </a:pPr>
            <a:r>
              <a:rPr lang="en-US" altLang="en-US" sz="2100" smtClean="0"/>
              <a:t>Estimating quality of materials</a:t>
            </a:r>
          </a:p>
          <a:p>
            <a:pPr marL="1131888" lvl="2" indent="-438150" eaLnBrk="1" hangingPunct="1">
              <a:lnSpc>
                <a:spcPct val="90000"/>
              </a:lnSpc>
            </a:pPr>
            <a:r>
              <a:rPr lang="en-US" altLang="en-US" sz="2100" smtClean="0"/>
              <a:t>Understanding laws of molecular movements</a:t>
            </a:r>
          </a:p>
          <a:p>
            <a:pPr marL="1131888" lvl="2" indent="-438150" eaLnBrk="1" hangingPunct="1">
              <a:lnSpc>
                <a:spcPct val="90000"/>
              </a:lnSpc>
            </a:pPr>
            <a:r>
              <a:rPr lang="en-US" altLang="en-US" sz="2100" smtClean="0"/>
              <a:t>Intermolecular interactions</a:t>
            </a:r>
          </a:p>
          <a:p>
            <a:pPr marL="839788" lvl="1" indent="-495300" eaLnBrk="1" hangingPunct="1">
              <a:lnSpc>
                <a:spcPct val="90000"/>
              </a:lnSpc>
            </a:pPr>
            <a:r>
              <a:rPr lang="en-US" altLang="en-US" sz="2400" smtClean="0"/>
              <a:t>Interested in what happens inside a point during deformation of the medium. </a:t>
            </a:r>
          </a:p>
          <a:p>
            <a:pPr marL="839788" lvl="1" indent="-495300" eaLnBrk="1" hangingPunct="1">
              <a:lnSpc>
                <a:spcPct val="90000"/>
              </a:lnSpc>
            </a:pPr>
            <a:endParaRPr lang="en-US" altLang="en-US" sz="2400" smtClean="0"/>
          </a:p>
          <a:p>
            <a:pPr marL="839788" lvl="1" indent="-495300" eaLnBrk="1" hangingPunct="1">
              <a:lnSpc>
                <a:spcPct val="90000"/>
              </a:lnSpc>
              <a:buFont typeface="Wingdings" pitchFamily="2" charset="2"/>
              <a:buNone/>
            </a:pPr>
            <a:r>
              <a:rPr lang="en-US" altLang="en-US" sz="2400" smtClean="0"/>
              <a:t>What happens inside a point?</a:t>
            </a:r>
          </a:p>
        </p:txBody>
      </p:sp>
    </p:spTree>
    <p:extLst>
      <p:ext uri="{BB962C8B-B14F-4D97-AF65-F5344CB8AC3E}">
        <p14:creationId xmlns:p14="http://schemas.microsoft.com/office/powerpoint/2010/main" val="41124408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04800"/>
            <a:ext cx="7543800" cy="428625"/>
          </a:xfrm>
        </p:spPr>
        <p:txBody>
          <a:bodyPr>
            <a:noAutofit/>
          </a:bodyPr>
          <a:lstStyle/>
          <a:p>
            <a:pPr eaLnBrk="1" hangingPunct="1"/>
            <a:r>
              <a:rPr lang="en-US" altLang="en-US" sz="3600" b="0" dirty="0" smtClean="0"/>
              <a:t>(Material) Structure</a:t>
            </a:r>
          </a:p>
        </p:txBody>
      </p:sp>
      <p:sp>
        <p:nvSpPr>
          <p:cNvPr id="13315" name="Rectangle 3"/>
          <p:cNvSpPr>
            <a:spLocks noGrp="1" noChangeArrowheads="1"/>
          </p:cNvSpPr>
          <p:nvPr>
            <p:ph type="body" idx="1"/>
          </p:nvPr>
        </p:nvSpPr>
        <p:spPr>
          <a:xfrm>
            <a:off x="304800" y="1066800"/>
            <a:ext cx="7924800" cy="4724400"/>
          </a:xfrm>
        </p:spPr>
        <p:txBody>
          <a:bodyPr/>
          <a:lstStyle/>
          <a:p>
            <a:pPr marL="571500" indent="-571500" eaLnBrk="1" hangingPunct="1"/>
            <a:r>
              <a:rPr lang="en-US" altLang="en-US" sz="2000" dirty="0" smtClean="0"/>
              <a:t>More or less well-organized and regularly spaced shapes</a:t>
            </a:r>
          </a:p>
          <a:p>
            <a:pPr marL="571500" indent="-571500" eaLnBrk="1" hangingPunct="1">
              <a:lnSpc>
                <a:spcPct val="60000"/>
              </a:lnSpc>
              <a:buFont typeface="Wingdings" pitchFamily="2" charset="2"/>
              <a:buAutoNum type="arabicPeriod"/>
            </a:pPr>
            <a:endParaRPr lang="en-US" altLang="en-US" sz="2000" dirty="0" smtClean="0"/>
          </a:p>
          <a:p>
            <a:pPr marL="571500" indent="-571500" eaLnBrk="1" hangingPunct="1"/>
            <a:r>
              <a:rPr lang="en-US" altLang="en-US" sz="2000" dirty="0" smtClean="0"/>
              <a:t>Arrangements, organization or intermolecular interactions</a:t>
            </a:r>
          </a:p>
          <a:p>
            <a:pPr marL="571500" indent="-571500" eaLnBrk="1" hangingPunct="1">
              <a:lnSpc>
                <a:spcPct val="30000"/>
              </a:lnSpc>
              <a:buFont typeface="Wingdings" pitchFamily="2" charset="2"/>
              <a:buAutoNum type="arabicPeriod"/>
            </a:pPr>
            <a:endParaRPr lang="en-US" altLang="en-US" sz="2000" dirty="0" smtClean="0"/>
          </a:p>
          <a:p>
            <a:pPr marL="571500" indent="-571500" eaLnBrk="1" hangingPunct="1"/>
            <a:r>
              <a:rPr lang="en-US" altLang="en-US" sz="2000" dirty="0" smtClean="0"/>
              <a:t>Structured Materials – properties change due to the influence of applied of applied forces on the structure of matter </a:t>
            </a:r>
          </a:p>
          <a:p>
            <a:pPr marL="571500" indent="-571500" eaLnBrk="1" hangingPunct="1">
              <a:lnSpc>
                <a:spcPct val="30000"/>
              </a:lnSpc>
            </a:pPr>
            <a:endParaRPr lang="en-US" altLang="en-US" sz="2000" dirty="0" smtClean="0"/>
          </a:p>
          <a:p>
            <a:pPr marL="571500" indent="-571500" eaLnBrk="1" hangingPunct="1"/>
            <a:r>
              <a:rPr lang="en-US" altLang="en-US" sz="2000" dirty="0" smtClean="0"/>
              <a:t>Rheology sometimes is referred to as mechanical spectroscopy.</a:t>
            </a:r>
          </a:p>
          <a:p>
            <a:pPr marL="571500" indent="-571500" eaLnBrk="1" hangingPunct="1">
              <a:lnSpc>
                <a:spcPct val="120000"/>
              </a:lnSpc>
            </a:pPr>
            <a:r>
              <a:rPr lang="en-US" altLang="en-US" sz="2000" dirty="0" smtClean="0"/>
              <a:t>“Structure Mechanisms” are usually proposed, analogous to reaction mechanisms in reaction kinetics</a:t>
            </a:r>
          </a:p>
          <a:p>
            <a:pPr marL="571500" indent="-571500" eaLnBrk="1" hangingPunct="1">
              <a:lnSpc>
                <a:spcPct val="120000"/>
              </a:lnSpc>
            </a:pPr>
            <a:r>
              <a:rPr lang="en-US" altLang="en-US" sz="2000" dirty="0" smtClean="0"/>
              <a:t>Structural probes are used to support rheological studies and proposed mechanisms.</a:t>
            </a:r>
          </a:p>
        </p:txBody>
      </p:sp>
      <p:sp>
        <p:nvSpPr>
          <p:cNvPr id="13316" name="Text Box 4"/>
          <p:cNvSpPr txBox="1">
            <a:spLocks noChangeArrowheads="1"/>
          </p:cNvSpPr>
          <p:nvPr/>
        </p:nvSpPr>
        <p:spPr bwMode="auto">
          <a:xfrm>
            <a:off x="1828800" y="5791200"/>
            <a:ext cx="54795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smtClean="0"/>
              <a:t>Do </a:t>
            </a:r>
            <a:r>
              <a:rPr lang="en-US" altLang="en-US" sz="2000" dirty="0"/>
              <a:t>Newtonian fluids suffer structural changes?</a:t>
            </a:r>
          </a:p>
        </p:txBody>
      </p:sp>
    </p:spTree>
    <p:extLst>
      <p:ext uri="{BB962C8B-B14F-4D97-AF65-F5344CB8AC3E}">
        <p14:creationId xmlns:p14="http://schemas.microsoft.com/office/powerpoint/2010/main" val="4339811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671512"/>
            <a:ext cx="7543800" cy="428625"/>
          </a:xfrm>
        </p:spPr>
        <p:txBody>
          <a:bodyPr>
            <a:noAutofit/>
          </a:bodyPr>
          <a:lstStyle/>
          <a:p>
            <a:pPr eaLnBrk="1" hangingPunct="1"/>
            <a:r>
              <a:rPr lang="en-US" altLang="en-US" sz="3600" b="0" dirty="0" smtClean="0"/>
              <a:t>Rheological analysis is based on the use of continuum theories</a:t>
            </a:r>
          </a:p>
        </p:txBody>
      </p:sp>
      <p:sp>
        <p:nvSpPr>
          <p:cNvPr id="14339" name="Rectangle 3"/>
          <p:cNvSpPr>
            <a:spLocks noGrp="1" noChangeArrowheads="1"/>
          </p:cNvSpPr>
          <p:nvPr>
            <p:ph type="body" idx="1"/>
          </p:nvPr>
        </p:nvSpPr>
        <p:spPr>
          <a:xfrm>
            <a:off x="457200" y="1219200"/>
            <a:ext cx="8001000" cy="4911725"/>
          </a:xfrm>
        </p:spPr>
        <p:txBody>
          <a:bodyPr/>
          <a:lstStyle/>
          <a:p>
            <a:pPr marL="571500" indent="-571500" eaLnBrk="1" hangingPunct="1">
              <a:buFont typeface="Wingdings" pitchFamily="2" charset="2"/>
              <a:buNone/>
            </a:pPr>
            <a:endParaRPr lang="en-US" altLang="en-US" sz="2400" dirty="0" smtClean="0"/>
          </a:p>
          <a:p>
            <a:pPr marL="571500" indent="-571500" eaLnBrk="1" hangingPunct="1">
              <a:buFont typeface="Wingdings" pitchFamily="2" charset="2"/>
              <a:buNone/>
            </a:pPr>
            <a:r>
              <a:rPr lang="en-US" altLang="en-US" sz="2400" dirty="0" smtClean="0"/>
              <a:t>meaning </a:t>
            </a:r>
            <a:r>
              <a:rPr lang="en-US" altLang="en-US" sz="2400" dirty="0" smtClean="0"/>
              <a:t>that:</a:t>
            </a:r>
          </a:p>
          <a:p>
            <a:pPr marL="839788" lvl="1" indent="-495300" eaLnBrk="1" hangingPunct="1"/>
            <a:r>
              <a:rPr lang="en-US" altLang="en-US" sz="2000" dirty="0" smtClean="0"/>
              <a:t>There is no discontinuity in transition from one geometrical point to another, and the mathematical analysis of infinitesimal quantities can be used; discontinuities appear only at boundaries</a:t>
            </a:r>
          </a:p>
          <a:p>
            <a:pPr marL="839788" lvl="1" indent="-495300" eaLnBrk="1" hangingPunct="1"/>
            <a:endParaRPr lang="en-US" altLang="en-US" sz="2000" dirty="0" smtClean="0"/>
          </a:p>
          <a:p>
            <a:pPr marL="839788" lvl="1" indent="-495300" eaLnBrk="1" hangingPunct="1"/>
            <a:r>
              <a:rPr lang="en-US" altLang="en-US" sz="2000" dirty="0" smtClean="0"/>
              <a:t>Properties of materials may change in space (due to gradients) but such changes occur gradually</a:t>
            </a:r>
          </a:p>
          <a:p>
            <a:pPr marL="1131888" lvl="2" indent="-438150" eaLnBrk="1" hangingPunct="1"/>
            <a:r>
              <a:rPr lang="en-US" altLang="en-US" sz="1900" dirty="0" smtClean="0"/>
              <a:t>changes are reflected in space dependencies of material properties entering equations of continuum theories</a:t>
            </a:r>
          </a:p>
          <a:p>
            <a:pPr marL="839788" lvl="1" indent="-495300" eaLnBrk="1" hangingPunct="1"/>
            <a:endParaRPr lang="en-US" altLang="en-US" sz="2000" dirty="0" smtClean="0"/>
          </a:p>
          <a:p>
            <a:pPr marL="839788" lvl="1" indent="-495300" eaLnBrk="1" hangingPunct="1"/>
            <a:r>
              <a:rPr lang="en-US" altLang="en-US" sz="2000" dirty="0" smtClean="0"/>
              <a:t>Continuity theories may include an idea of anisotropy of properties of material along different directions. </a:t>
            </a:r>
          </a:p>
        </p:txBody>
      </p:sp>
    </p:spTree>
    <p:extLst>
      <p:ext uri="{BB962C8B-B14F-4D97-AF65-F5344CB8AC3E}">
        <p14:creationId xmlns:p14="http://schemas.microsoft.com/office/powerpoint/2010/main" val="32116351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442912"/>
            <a:ext cx="7543800" cy="428625"/>
          </a:xfrm>
        </p:spPr>
        <p:txBody>
          <a:bodyPr>
            <a:noAutofit/>
          </a:bodyPr>
          <a:lstStyle/>
          <a:p>
            <a:pPr eaLnBrk="1" hangingPunct="1"/>
            <a:r>
              <a:rPr lang="en-US" altLang="en-US" sz="3600" b="0" dirty="0" smtClean="0"/>
              <a:t>Rheology as an Interdisciplinary Science</a:t>
            </a:r>
          </a:p>
        </p:txBody>
      </p:sp>
      <p:sp>
        <p:nvSpPr>
          <p:cNvPr id="17411" name="Oval 5"/>
          <p:cNvSpPr>
            <a:spLocks noChangeArrowheads="1"/>
          </p:cNvSpPr>
          <p:nvPr/>
        </p:nvSpPr>
        <p:spPr bwMode="auto">
          <a:xfrm>
            <a:off x="3200400" y="2590800"/>
            <a:ext cx="2286000" cy="17526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t>Rheology</a:t>
            </a:r>
          </a:p>
          <a:p>
            <a:pPr algn="ctr" eaLnBrk="1" hangingPunct="1"/>
            <a:r>
              <a:rPr lang="en-US" altLang="en-US" sz="2800"/>
              <a:t>(of Liquids)</a:t>
            </a:r>
          </a:p>
        </p:txBody>
      </p:sp>
      <p:sp>
        <p:nvSpPr>
          <p:cNvPr id="27655" name="Line 7"/>
          <p:cNvSpPr>
            <a:spLocks noChangeShapeType="1"/>
          </p:cNvSpPr>
          <p:nvPr/>
        </p:nvSpPr>
        <p:spPr bwMode="auto">
          <a:xfrm>
            <a:off x="3048000" y="1981200"/>
            <a:ext cx="68580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6" name="Line 8"/>
          <p:cNvSpPr>
            <a:spLocks noChangeShapeType="1"/>
          </p:cNvSpPr>
          <p:nvPr/>
        </p:nvSpPr>
        <p:spPr bwMode="auto">
          <a:xfrm flipV="1">
            <a:off x="4953000" y="2057400"/>
            <a:ext cx="609600" cy="381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7" name="Oval 9"/>
          <p:cNvSpPr>
            <a:spLocks noChangeArrowheads="1"/>
          </p:cNvSpPr>
          <p:nvPr/>
        </p:nvSpPr>
        <p:spPr bwMode="auto">
          <a:xfrm>
            <a:off x="838200" y="990600"/>
            <a:ext cx="1905000" cy="10668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t>Physics</a:t>
            </a:r>
          </a:p>
        </p:txBody>
      </p:sp>
      <p:sp>
        <p:nvSpPr>
          <p:cNvPr id="27658" name="Oval 10"/>
          <p:cNvSpPr>
            <a:spLocks noChangeArrowheads="1"/>
          </p:cNvSpPr>
          <p:nvPr/>
        </p:nvSpPr>
        <p:spPr bwMode="auto">
          <a:xfrm>
            <a:off x="5943600" y="1066800"/>
            <a:ext cx="1981200" cy="10668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t>Chemistry</a:t>
            </a:r>
          </a:p>
        </p:txBody>
      </p:sp>
      <p:sp>
        <p:nvSpPr>
          <p:cNvPr id="27664" name="Line 16"/>
          <p:cNvSpPr>
            <a:spLocks noChangeShapeType="1"/>
          </p:cNvSpPr>
          <p:nvPr/>
        </p:nvSpPr>
        <p:spPr bwMode="auto">
          <a:xfrm flipV="1">
            <a:off x="2667000" y="3886200"/>
            <a:ext cx="609600" cy="3810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7665" name="Oval 17"/>
          <p:cNvSpPr>
            <a:spLocks noChangeArrowheads="1"/>
          </p:cNvSpPr>
          <p:nvPr/>
        </p:nvSpPr>
        <p:spPr bwMode="auto">
          <a:xfrm>
            <a:off x="304800" y="4038600"/>
            <a:ext cx="2514600" cy="17526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t>Mechanics </a:t>
            </a:r>
          </a:p>
          <a:p>
            <a:pPr algn="ctr" eaLnBrk="1" hangingPunct="1"/>
            <a:r>
              <a:rPr lang="en-US" altLang="en-US" sz="2800"/>
              <a:t>of</a:t>
            </a:r>
          </a:p>
          <a:p>
            <a:pPr algn="ctr" eaLnBrk="1" hangingPunct="1"/>
            <a:r>
              <a:rPr lang="en-US" altLang="en-US" sz="2800"/>
              <a:t>Continuum</a:t>
            </a:r>
          </a:p>
        </p:txBody>
      </p:sp>
      <p:sp>
        <p:nvSpPr>
          <p:cNvPr id="27666" name="Line 18"/>
          <p:cNvSpPr>
            <a:spLocks noChangeShapeType="1"/>
          </p:cNvSpPr>
          <p:nvPr/>
        </p:nvSpPr>
        <p:spPr bwMode="auto">
          <a:xfrm>
            <a:off x="5334000" y="40386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7" name="Oval 19"/>
          <p:cNvSpPr>
            <a:spLocks noChangeArrowheads="1"/>
          </p:cNvSpPr>
          <p:nvPr/>
        </p:nvSpPr>
        <p:spPr bwMode="auto">
          <a:xfrm>
            <a:off x="6096000" y="4038600"/>
            <a:ext cx="2286000" cy="1447800"/>
          </a:xfrm>
          <a:prstGeom prst="ellipse">
            <a:avLst/>
          </a:prstGeom>
          <a:solidFill>
            <a:schemeClr val="folHlink"/>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a:t>Technology/</a:t>
            </a:r>
          </a:p>
          <a:p>
            <a:pPr algn="ctr" eaLnBrk="1" hangingPunct="1"/>
            <a:r>
              <a:rPr lang="en-US" altLang="en-US" sz="2800"/>
              <a:t>Engineering</a:t>
            </a:r>
          </a:p>
        </p:txBody>
      </p:sp>
    </p:spTree>
    <p:extLst>
      <p:ext uri="{BB962C8B-B14F-4D97-AF65-F5344CB8AC3E}">
        <p14:creationId xmlns:p14="http://schemas.microsoft.com/office/powerpoint/2010/main" val="704909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P spid="27656" grpId="0" animBg="1"/>
      <p:bldP spid="27657" grpId="0" animBg="1"/>
      <p:bldP spid="27658" grpId="0" animBg="1"/>
      <p:bldP spid="27664" grpId="0" animBg="1"/>
      <p:bldP spid="27665" grpId="0" animBg="1"/>
      <p:bldP spid="27666" grpId="0" animBg="1"/>
      <p:bldP spid="2766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3624</TotalTime>
  <Words>10177</Words>
  <Application>Microsoft Office PowerPoint</Application>
  <PresentationFormat>Presentazione su schermo (4:3)</PresentationFormat>
  <Paragraphs>1483</Paragraphs>
  <Slides>214</Slides>
  <Notes>114</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214</vt:i4>
      </vt:variant>
    </vt:vector>
  </HeadingPairs>
  <TitlesOfParts>
    <vt:vector size="217" baseType="lpstr">
      <vt:lpstr>Office Theme</vt:lpstr>
      <vt:lpstr>Equation</vt:lpstr>
      <vt:lpstr>Microsoft Equation 3.0</vt:lpstr>
      <vt:lpstr>Presentazione standard di PowerPoint</vt:lpstr>
      <vt:lpstr>Presentazione standard di PowerPoint</vt:lpstr>
      <vt:lpstr>Introduction Fluid Mechanics</vt:lpstr>
      <vt:lpstr>Introduction Fluid Mechanics</vt:lpstr>
      <vt:lpstr>Presentazione standard di PowerPoint</vt:lpstr>
      <vt:lpstr>What is a fluid?</vt:lpstr>
      <vt:lpstr>What is a fluid?</vt:lpstr>
      <vt:lpstr>What is a fluid?</vt:lpstr>
      <vt:lpstr>What is a fluid?</vt:lpstr>
      <vt:lpstr>No-slip condition</vt:lpstr>
      <vt:lpstr>Classification of Flows</vt:lpstr>
      <vt:lpstr>Classification of Flows</vt:lpstr>
      <vt:lpstr>Viscous vs. Inviscid Regions of Flow</vt:lpstr>
      <vt:lpstr>Internal vs. External Flow</vt:lpstr>
      <vt:lpstr>Compressible vs. Incompressible Flow</vt:lpstr>
      <vt:lpstr>Laminar vs. Turbulent Flow</vt:lpstr>
      <vt:lpstr>Steady vs. Unsteady Flow</vt:lpstr>
      <vt:lpstr>One-, Two-, and Three-Dimensional Flows</vt:lpstr>
      <vt:lpstr>System and Control Volume</vt:lpstr>
      <vt:lpstr>Dimensions and Units</vt:lpstr>
      <vt:lpstr>Accuracy, Precision, and Significant Digits</vt:lpstr>
      <vt:lpstr>Example of Accuracy and Precision</vt:lpstr>
      <vt:lpstr>Physical characteristics</vt:lpstr>
      <vt:lpstr>Continuum</vt:lpstr>
      <vt:lpstr>Density and Specific Gravity</vt:lpstr>
      <vt:lpstr>Density of Ideal Gases</vt:lpstr>
      <vt:lpstr>Vapor Pressure and Cavitation</vt:lpstr>
      <vt:lpstr>Energy and Specific Heats</vt:lpstr>
      <vt:lpstr>Coefficient of Compressibility</vt:lpstr>
      <vt:lpstr>Viscosity</vt:lpstr>
      <vt:lpstr>Viscosity</vt:lpstr>
      <vt:lpstr>Viscometry</vt:lpstr>
      <vt:lpstr>Surface Tension</vt:lpstr>
      <vt:lpstr>Capillary Effect</vt:lpstr>
      <vt:lpstr>Presentazione standard di PowerPoint</vt:lpstr>
      <vt:lpstr>Overview</vt:lpstr>
      <vt:lpstr>Lagrangian Description</vt:lpstr>
      <vt:lpstr>Eulerian Description</vt:lpstr>
      <vt:lpstr>Acceleration Field</vt:lpstr>
      <vt:lpstr>Acceleration Field </vt:lpstr>
      <vt:lpstr>Material Derivative</vt:lpstr>
      <vt:lpstr>Flow Visualization</vt:lpstr>
      <vt:lpstr>Streamlines</vt:lpstr>
      <vt:lpstr>Streamlines</vt:lpstr>
      <vt:lpstr>Pathlines</vt:lpstr>
      <vt:lpstr>Streaklines</vt:lpstr>
      <vt:lpstr>Comparisons</vt:lpstr>
      <vt:lpstr>Timelines</vt:lpstr>
      <vt:lpstr>Plots of Data</vt:lpstr>
      <vt:lpstr>Kinematic Description</vt:lpstr>
      <vt:lpstr>Rate of Translation and Rotation</vt:lpstr>
      <vt:lpstr>Linear Strain Rate</vt:lpstr>
      <vt:lpstr>Shear Strain Rate</vt:lpstr>
      <vt:lpstr>Shear Strain Rate</vt:lpstr>
      <vt:lpstr>Shear Strain Rate</vt:lpstr>
      <vt:lpstr>Shear Strain Rate</vt:lpstr>
      <vt:lpstr>Vorticity and Rotationality</vt:lpstr>
      <vt:lpstr>Vorticity and Rotationality</vt:lpstr>
      <vt:lpstr>Comparison of Two Circular Flows</vt:lpstr>
      <vt:lpstr>Reynolds—Transport Theorem (RTT)</vt:lpstr>
      <vt:lpstr>Reynolds—Transport Theorem (RTT)</vt:lpstr>
      <vt:lpstr>Reynolds—Transport Theorem (RTT)</vt:lpstr>
      <vt:lpstr>Reynolds—Transport Theorem (RTT)</vt:lpstr>
      <vt:lpstr>RTT Special Cases</vt:lpstr>
      <vt:lpstr>Presentazione standard di PowerPoint</vt:lpstr>
      <vt:lpstr>Conservation of Mass</vt:lpstr>
      <vt:lpstr>Conservation of Mass Divergence Theorem</vt:lpstr>
      <vt:lpstr>Conservation of Mass Divergence Theorem</vt:lpstr>
      <vt:lpstr>Conservation of Mass Differential CV and Taylor series</vt:lpstr>
      <vt:lpstr>Conservation of Mass Differential CV and Taylor series</vt:lpstr>
      <vt:lpstr>Conservation of Mass Differential CV and Taylor series</vt:lpstr>
      <vt:lpstr>Conservation of Mass Differential CV and Taylor series</vt:lpstr>
      <vt:lpstr>Conservation of Mass Alternative form</vt:lpstr>
      <vt:lpstr>Conservation of Mass Cylindrical coordinates</vt:lpstr>
      <vt:lpstr>Conservation of Mass Cylindrical coordinates</vt:lpstr>
      <vt:lpstr>Conservation of Mass Special Cases</vt:lpstr>
      <vt:lpstr>Conservation of Mass Special Cases</vt:lpstr>
      <vt:lpstr>Conservation of Mass</vt:lpstr>
      <vt:lpstr>The Stream Function</vt:lpstr>
      <vt:lpstr>The Stream Function</vt:lpstr>
      <vt:lpstr>The Stream Function Physical Significance</vt:lpstr>
      <vt:lpstr>The Stream Function Physical Significance</vt:lpstr>
      <vt:lpstr>Newton’s Laws</vt:lpstr>
      <vt:lpstr>Forces Acting on a CV</vt:lpstr>
      <vt:lpstr>Body Forces</vt:lpstr>
      <vt:lpstr>Surface Forces</vt:lpstr>
      <vt:lpstr>Conservation of Linear Momentum</vt:lpstr>
      <vt:lpstr>Conservation of Linear Momentum</vt:lpstr>
      <vt:lpstr>Conservation of Linear Momentum</vt:lpstr>
      <vt:lpstr>Conservation of Linear Momentum</vt:lpstr>
      <vt:lpstr>Navier-Stokes Equation</vt:lpstr>
      <vt:lpstr>Navier-Stokes Equation</vt:lpstr>
      <vt:lpstr>An excursus in rheology</vt:lpstr>
      <vt:lpstr>Examples of Complex Fluids</vt:lpstr>
      <vt:lpstr>Rheology’s Goals</vt:lpstr>
      <vt:lpstr>Rheology’s Goals</vt:lpstr>
      <vt:lpstr>(Material) Structure</vt:lpstr>
      <vt:lpstr>Rheological analysis is based on the use of continuum theories</vt:lpstr>
      <vt:lpstr>Rheology as an Interdisciplinary Science</vt:lpstr>
      <vt:lpstr>Common Non-Newtonian Behavior</vt:lpstr>
      <vt:lpstr>Shear Thinning</vt:lpstr>
      <vt:lpstr>Shear Thickening</vt:lpstr>
      <vt:lpstr>Phenomenological Modeling of Shear Thinning and Thickening</vt:lpstr>
      <vt:lpstr>Modeling of Shear Thinning and Thickening</vt:lpstr>
      <vt:lpstr>Yield Stress</vt:lpstr>
      <vt:lpstr>Elastic and Viscoelastic Effects</vt:lpstr>
      <vt:lpstr>Elastic and Viscoelastic Effects</vt:lpstr>
      <vt:lpstr>Elastic and Viscoelastic Effects</vt:lpstr>
      <vt:lpstr>Elastic and Viscoelastic Effects – Die Swell </vt:lpstr>
      <vt:lpstr>BACK TO GOOD OLD ‘‘SIMPLE’’ NEWTONIAN FLUIDS, IN THE INCOMPRESSIBLE FLOW LIMIT</vt:lpstr>
      <vt:lpstr>Navier-Stokes Equation</vt:lpstr>
      <vt:lpstr>Navier-Stokes Equation</vt:lpstr>
      <vt:lpstr>Navier-Stokes Equation</vt:lpstr>
      <vt:lpstr>Navier-Stokes Equation Cartesian Coordinates</vt:lpstr>
      <vt:lpstr>Navier-Stokes Equation Tensor and Vector Notation</vt:lpstr>
      <vt:lpstr>Differential Analysis of Fluid Flow Problems</vt:lpstr>
      <vt:lpstr>Exact Solutions of the NSE</vt:lpstr>
      <vt:lpstr>Boundary conditions</vt:lpstr>
      <vt:lpstr>No-slip boundary condition</vt:lpstr>
      <vt:lpstr>Interface boundary condition</vt:lpstr>
      <vt:lpstr>Interface boundary condition</vt:lpstr>
      <vt:lpstr>Example exact solution (Ex. 9-15) Fully Developed Couette Flow</vt:lpstr>
      <vt:lpstr>Example exact solution  Fully Developed Couette Flow</vt:lpstr>
      <vt:lpstr>Example exact solution  Fully Developed Couette Flow</vt:lpstr>
      <vt:lpstr>Example exact solution  Fully Developed Couette Flow</vt:lpstr>
      <vt:lpstr>Example exact solution  Fully Developed Couette Flow</vt:lpstr>
      <vt:lpstr>Example exact solution  Fully Developed Couette Flow</vt:lpstr>
      <vt:lpstr>Example exact solution  Fully Developed Couette Flow</vt:lpstr>
      <vt:lpstr>Example exact solution (Ex. 9-15) Fully Developed Couette Flow</vt:lpstr>
      <vt:lpstr>Adimensionalization of equations  and boundary conditions [appearance of (at least 52!) dimensionless numbers]</vt:lpstr>
      <vt:lpstr>Presentazione standard di PowerPoint</vt:lpstr>
      <vt:lpstr>The compressible equations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Introduction</vt:lpstr>
      <vt:lpstr>Introduction</vt:lpstr>
      <vt:lpstr>Introduction History of computing</vt:lpstr>
      <vt:lpstr>Introduction High-performance computing</vt:lpstr>
      <vt:lpstr>Outline</vt:lpstr>
      <vt:lpstr>Model Equations</vt:lpstr>
      <vt:lpstr>Discretization Grid Generation</vt:lpstr>
      <vt:lpstr>Structured Grids</vt:lpstr>
      <vt:lpstr>Structured Overset Grids</vt:lpstr>
      <vt:lpstr>Unstructured Grids</vt:lpstr>
      <vt:lpstr>Discretization Algebraic equations</vt:lpstr>
      <vt:lpstr>Boundary Conditions</vt:lpstr>
      <vt:lpstr>Solve</vt:lpstr>
      <vt:lpstr>Uncertainty Assessment</vt:lpstr>
      <vt:lpstr>Conclusions</vt:lpstr>
      <vt:lpstr>Conclusions</vt:lpstr>
      <vt:lpstr>Conclusions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joegi</dc:creator>
  <cp:lastModifiedBy>Alessandro Bottaro</cp:lastModifiedBy>
  <cp:revision>1082</cp:revision>
  <cp:lastPrinted>2012-05-25T22:01:26Z</cp:lastPrinted>
  <dcterms:created xsi:type="dcterms:W3CDTF">2012-05-25T18:32:56Z</dcterms:created>
  <dcterms:modified xsi:type="dcterms:W3CDTF">2015-02-25T17:54:37Z</dcterms:modified>
</cp:coreProperties>
</file>