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2"/>
  </p:notesMasterIdLst>
  <p:sldIdLst>
    <p:sldId id="256" r:id="rId2"/>
    <p:sldId id="286" r:id="rId3"/>
    <p:sldId id="257" r:id="rId4"/>
    <p:sldId id="264" r:id="rId5"/>
    <p:sldId id="289" r:id="rId6"/>
    <p:sldId id="258" r:id="rId7"/>
    <p:sldId id="287" r:id="rId8"/>
    <p:sldId id="259" r:id="rId9"/>
    <p:sldId id="270" r:id="rId10"/>
    <p:sldId id="272" r:id="rId11"/>
    <p:sldId id="273" r:id="rId12"/>
    <p:sldId id="274" r:id="rId13"/>
    <p:sldId id="261" r:id="rId14"/>
    <p:sldId id="275" r:id="rId15"/>
    <p:sldId id="260" r:id="rId16"/>
    <p:sldId id="284" r:id="rId17"/>
    <p:sldId id="267" r:id="rId18"/>
    <p:sldId id="285" r:id="rId19"/>
    <p:sldId id="276" r:id="rId20"/>
    <p:sldId id="278" r:id="rId21"/>
    <p:sldId id="277" r:id="rId22"/>
    <p:sldId id="279" r:id="rId23"/>
    <p:sldId id="281" r:id="rId24"/>
    <p:sldId id="283" r:id="rId25"/>
    <p:sldId id="269" r:id="rId26"/>
    <p:sldId id="262" r:id="rId27"/>
    <p:sldId id="288" r:id="rId28"/>
    <p:sldId id="292" r:id="rId29"/>
    <p:sldId id="293" r:id="rId30"/>
    <p:sldId id="291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6" autoAdjust="0"/>
    <p:restoredTop sz="94727" autoAdjust="0"/>
  </p:normalViewPr>
  <p:slideViewPr>
    <p:cSldViewPr>
      <p:cViewPr varScale="1">
        <p:scale>
          <a:sx n="105" d="100"/>
          <a:sy n="105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2DFF-8235-4460-8E8A-07F496888CFE}" type="datetimeFigureOut">
              <a:rPr lang="it-IT" smtClean="0"/>
              <a:t>27/07/2015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75F35-F2E0-43E2-8B9E-998791500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5F35-F2E0-43E2-8B9E-998791500A2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81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5F35-F2E0-43E2-8B9E-998791500A2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84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5F35-F2E0-43E2-8B9E-998791500A2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92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CD436C4-3011-4918-8B53-C5FA011F6A5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24/07/2015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26.png"/><Relationship Id="rId4" Type="http://schemas.openxmlformats.org/officeDocument/2006/relationships/image" Target="../media/image24.emf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8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6397" y="2924944"/>
            <a:ext cx="6753944" cy="1718047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An </a:t>
            </a:r>
            <a:r>
              <a:rPr lang="it-IT" sz="3600" dirty="0" err="1" smtClean="0"/>
              <a:t>experimental</a:t>
            </a:r>
            <a:r>
              <a:rPr lang="it-IT" sz="3600" dirty="0" smtClean="0"/>
              <a:t> setup to investigate  </a:t>
            </a:r>
            <a:r>
              <a:rPr lang="it-IT" sz="3600" dirty="0" err="1" smtClean="0"/>
              <a:t>intermittency</a:t>
            </a:r>
            <a:r>
              <a:rPr lang="it-IT" sz="3600" dirty="0" smtClean="0"/>
              <a:t> in pipe </a:t>
            </a:r>
            <a:r>
              <a:rPr lang="it-IT" sz="3600" dirty="0" err="1" smtClean="0"/>
              <a:t>systems</a:t>
            </a:r>
            <a:endParaRPr lang="it-IT" sz="3600" dirty="0"/>
          </a:p>
        </p:txBody>
      </p:sp>
      <p:pic>
        <p:nvPicPr>
          <p:cNvPr id="1026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3" y="185489"/>
            <a:ext cx="129614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25" y="160337"/>
            <a:ext cx="1097358" cy="9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2964"/>
            <a:ext cx="1152128" cy="10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NGO project | Marie Curi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68" y="232759"/>
            <a:ext cx="972346" cy="9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0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2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4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0" y="1844824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Università degli Studi di Genova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Corso di Laurea Magistrale in Ingegneria Meccanica Energia &amp; Aeronautica</a:t>
            </a:r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2771800" y="2204864"/>
            <a:ext cx="2907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60375" y="5445224"/>
            <a:ext cx="2457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Relatori:</a:t>
            </a:r>
          </a:p>
          <a:p>
            <a:r>
              <a:rPr lang="it-IT" dirty="0" smtClean="0"/>
              <a:t>Prof. Alessandro </a:t>
            </a:r>
            <a:r>
              <a:rPr lang="it-IT" dirty="0" err="1" smtClean="0"/>
              <a:t>Bottaro</a:t>
            </a:r>
            <a:endParaRPr lang="it-IT" dirty="0" smtClean="0"/>
          </a:p>
          <a:p>
            <a:r>
              <a:rPr lang="it-IT" dirty="0" smtClean="0"/>
              <a:t>Prof. R.I. </a:t>
            </a:r>
            <a:r>
              <a:rPr lang="it-IT" dirty="0" err="1" smtClean="0"/>
              <a:t>Sujith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940152" y="56612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Candidato:</a:t>
            </a:r>
          </a:p>
          <a:p>
            <a:r>
              <a:rPr lang="it-IT" dirty="0" smtClean="0"/>
              <a:t>Diego Zangrillo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347864" y="630757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Luglio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2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26"/>
            <a:ext cx="81369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4027" y="88126"/>
            <a:ext cx="939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 </a:t>
            </a:r>
            <a:r>
              <a:rPr lang="it-IT" sz="1600" dirty="0" err="1" smtClean="0"/>
              <a:t>Orifice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251520" y="620688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(A)</a:t>
            </a:r>
          </a:p>
          <a:p>
            <a:pPr algn="ctr"/>
            <a:r>
              <a:rPr lang="it-IT" sz="1400" dirty="0" smtClean="0"/>
              <a:t>Re =  3097</a:t>
            </a:r>
          </a:p>
          <a:p>
            <a:pPr algn="ctr"/>
            <a:r>
              <a:rPr lang="it-IT" sz="1400" dirty="0" smtClean="0"/>
              <a:t>Ma = 0.014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251520" y="2077269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(B)</a:t>
            </a:r>
          </a:p>
          <a:p>
            <a:pPr algn="ctr"/>
            <a:r>
              <a:rPr lang="it-IT" sz="1400" dirty="0" smtClean="0"/>
              <a:t>Re =  4588</a:t>
            </a:r>
          </a:p>
          <a:p>
            <a:pPr algn="ctr"/>
            <a:r>
              <a:rPr lang="it-IT" sz="1400" dirty="0" smtClean="0"/>
              <a:t>Ma = 0.021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251520" y="3604864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(C)</a:t>
            </a:r>
          </a:p>
          <a:p>
            <a:pPr algn="ctr"/>
            <a:r>
              <a:rPr lang="it-IT" sz="1400" dirty="0" smtClean="0"/>
              <a:t>Re =  4818</a:t>
            </a:r>
          </a:p>
          <a:p>
            <a:pPr algn="ctr"/>
            <a:r>
              <a:rPr lang="it-IT" sz="1400" dirty="0" smtClean="0"/>
              <a:t>Ma = 0.022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251520" y="5073216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(D)</a:t>
            </a:r>
          </a:p>
          <a:p>
            <a:pPr algn="ctr"/>
            <a:r>
              <a:rPr lang="it-IT" sz="1400" dirty="0" smtClean="0"/>
              <a:t>Re =  5047</a:t>
            </a:r>
          </a:p>
          <a:p>
            <a:pPr algn="ctr"/>
            <a:r>
              <a:rPr lang="it-IT" sz="1400" dirty="0" smtClean="0"/>
              <a:t>Ma = 0.023</a:t>
            </a:r>
            <a:endParaRPr lang="it-IT" sz="1400" dirty="0"/>
          </a:p>
        </p:txBody>
      </p:sp>
      <p:pic>
        <p:nvPicPr>
          <p:cNvPr id="11" name="Picture 3" descr="D:\Documenti\Università\Magistrale\Tesi India\temi\Experiment\Diego data\22_01_2015_10mm(25slpm to127  )\plot\ts&amp;FFT\forward\Pressure FFT 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30"/>
            <a:ext cx="8403147" cy="68248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47864" y="55412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Case (B)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22" y="3072539"/>
            <a:ext cx="3343309" cy="352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e 8"/>
          <p:cNvSpPr/>
          <p:nvPr/>
        </p:nvSpPr>
        <p:spPr>
          <a:xfrm>
            <a:off x="4031230" y="625095"/>
            <a:ext cx="332918" cy="1780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4364148" y="1948084"/>
            <a:ext cx="792088" cy="10652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10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17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termittente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74277" y="4941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26"/>
            <a:ext cx="81369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Documenti\Università\Magistrale\Tesi India\temi\Experiment\Diego data\22_01_2015_10mm(25slpm to127  )\plot\ts&amp;FFT\forward\Pressure FFT 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4027" y="88126"/>
            <a:ext cx="939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 </a:t>
            </a:r>
            <a:r>
              <a:rPr lang="it-IT" sz="1600" dirty="0" err="1" smtClean="0"/>
              <a:t>Orifice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251520" y="620688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(A)</a:t>
            </a:r>
          </a:p>
          <a:p>
            <a:pPr algn="ctr"/>
            <a:r>
              <a:rPr lang="it-IT" sz="1400" dirty="0" smtClean="0"/>
              <a:t>Re =  3097</a:t>
            </a:r>
          </a:p>
          <a:p>
            <a:pPr algn="ctr"/>
            <a:r>
              <a:rPr lang="it-IT" sz="1400" dirty="0" smtClean="0"/>
              <a:t>Ma = 0.014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251520" y="2077269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(B)</a:t>
            </a:r>
          </a:p>
          <a:p>
            <a:pPr algn="ctr"/>
            <a:r>
              <a:rPr lang="it-IT" sz="1400" dirty="0" smtClean="0"/>
              <a:t>Re =  4588</a:t>
            </a:r>
          </a:p>
          <a:p>
            <a:pPr algn="ctr"/>
            <a:r>
              <a:rPr lang="it-IT" sz="1400" dirty="0" smtClean="0"/>
              <a:t>Ma = 0.021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251520" y="3604864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(C)</a:t>
            </a:r>
          </a:p>
          <a:p>
            <a:pPr algn="ctr"/>
            <a:r>
              <a:rPr lang="it-IT" sz="1400" dirty="0" smtClean="0"/>
              <a:t>Re =  4818</a:t>
            </a:r>
          </a:p>
          <a:p>
            <a:pPr algn="ctr"/>
            <a:r>
              <a:rPr lang="it-IT" sz="1400" dirty="0" smtClean="0"/>
              <a:t>Ma = 0.022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251520" y="5073216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(D)</a:t>
            </a:r>
          </a:p>
          <a:p>
            <a:pPr algn="ctr"/>
            <a:r>
              <a:rPr lang="it-IT" sz="1400" dirty="0" smtClean="0"/>
              <a:t>Re =  5047</a:t>
            </a:r>
          </a:p>
          <a:p>
            <a:pPr algn="ctr"/>
            <a:r>
              <a:rPr lang="it-IT" sz="1400" dirty="0" smtClean="0"/>
              <a:t>Ma = 0.023</a:t>
            </a:r>
            <a:endParaRPr lang="it-IT" sz="1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71800" y="53012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Case (C)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11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19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26"/>
            <a:ext cx="81369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Documenti\Università\Magistrale\Tesi India\temi\Experiment\Diego data\22_01_2015_10mm(25slpm to127  )\plot\ts&amp;FFT\forward\Pressure FFT 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96"/>
            <a:ext cx="8423919" cy="66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4027" y="88126"/>
            <a:ext cx="939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 </a:t>
            </a:r>
            <a:r>
              <a:rPr lang="it-IT" sz="1600" dirty="0" err="1" smtClean="0"/>
              <a:t>Orifice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251520" y="620688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(A)</a:t>
            </a:r>
          </a:p>
          <a:p>
            <a:pPr algn="ctr"/>
            <a:r>
              <a:rPr lang="it-IT" sz="1400" dirty="0" smtClean="0"/>
              <a:t>Re =  3097</a:t>
            </a:r>
          </a:p>
          <a:p>
            <a:pPr algn="ctr"/>
            <a:r>
              <a:rPr lang="it-IT" sz="1400" dirty="0" smtClean="0"/>
              <a:t>Ma = 0.014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251520" y="2077269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(B)</a:t>
            </a:r>
          </a:p>
          <a:p>
            <a:pPr algn="ctr"/>
            <a:r>
              <a:rPr lang="it-IT" sz="1400" dirty="0" smtClean="0"/>
              <a:t>Re =  4588</a:t>
            </a:r>
          </a:p>
          <a:p>
            <a:pPr algn="ctr"/>
            <a:r>
              <a:rPr lang="it-IT" sz="1400" dirty="0" smtClean="0"/>
              <a:t>Ma = 0.021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251520" y="3604864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(C)</a:t>
            </a:r>
          </a:p>
          <a:p>
            <a:pPr algn="ctr"/>
            <a:r>
              <a:rPr lang="it-IT" sz="1400" dirty="0" smtClean="0"/>
              <a:t>Re =  4818</a:t>
            </a:r>
          </a:p>
          <a:p>
            <a:pPr algn="ctr"/>
            <a:r>
              <a:rPr lang="it-IT" sz="1400" dirty="0" smtClean="0"/>
              <a:t>Ma = 0.022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251520" y="5073216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(D)</a:t>
            </a:r>
          </a:p>
          <a:p>
            <a:pPr algn="ctr"/>
            <a:r>
              <a:rPr lang="it-IT" sz="1400" dirty="0" smtClean="0"/>
              <a:t>Re =  5047</a:t>
            </a:r>
          </a:p>
          <a:p>
            <a:pPr algn="ctr"/>
            <a:r>
              <a:rPr lang="it-IT" sz="1400" dirty="0" smtClean="0"/>
              <a:t>Ma = 0.023</a:t>
            </a:r>
            <a:endParaRPr lang="it-IT" sz="1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080189" y="5446011"/>
            <a:ext cx="285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Case (D)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61" y="3560857"/>
            <a:ext cx="3372357" cy="310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5433780" y="913156"/>
            <a:ext cx="134253" cy="1636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5568033" y="2391451"/>
            <a:ext cx="1343789" cy="1169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12</a:t>
            </a:fld>
            <a:endParaRPr lang="it-IT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17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Frequency</a:t>
            </a:r>
            <a:r>
              <a:rPr lang="it-IT" sz="2400" dirty="0" smtClean="0"/>
              <a:t> vs Air Flow Rate vs </a:t>
            </a:r>
            <a:r>
              <a:rPr lang="it-IT" sz="2400" dirty="0" err="1" smtClean="0"/>
              <a:t>Amplitude</a:t>
            </a:r>
            <a:endParaRPr lang="it-IT" sz="24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13</a:t>
            </a:fld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373" y="785241"/>
            <a:ext cx="973486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504" y="5805264"/>
            <a:ext cx="5405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59791" y="5528307"/>
            <a:ext cx="2515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1047043" y="4447447"/>
            <a:ext cx="504056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1407277" y="4951502"/>
            <a:ext cx="72008" cy="433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650100" y="2348880"/>
            <a:ext cx="57606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cxnSp>
        <p:nvCxnSpPr>
          <p:cNvPr id="20" name="Connettore 2 19"/>
          <p:cNvCxnSpPr>
            <a:stCxn id="13" idx="0"/>
          </p:cNvCxnSpPr>
          <p:nvPr/>
        </p:nvCxnSpPr>
        <p:spPr>
          <a:xfrm flipH="1" flipV="1">
            <a:off x="1650101" y="2060848"/>
            <a:ext cx="28803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 flipH="1">
            <a:off x="2227794" y="3891920"/>
            <a:ext cx="576066" cy="569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1741743" y="4222890"/>
            <a:ext cx="522260" cy="476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16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err="1" smtClean="0"/>
              <a:t>Hurst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Exponent</a:t>
            </a:r>
            <a:endParaRPr lang="it-I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003232" cy="532859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b="1" i="1" dirty="0"/>
                  <a:t>Hurst exponent</a:t>
                </a:r>
                <a:r>
                  <a:rPr lang="en-US" sz="2400" i="1" dirty="0"/>
                  <a:t> </a:t>
                </a:r>
                <a:r>
                  <a:rPr lang="en-US" sz="2400" dirty="0"/>
                  <a:t>is used as a measure of long-term </a:t>
                </a:r>
                <a:r>
                  <a:rPr lang="en-US" sz="2400" dirty="0" smtClean="0"/>
                  <a:t>memory of time series. It </a:t>
                </a:r>
                <a:r>
                  <a:rPr lang="en-US" sz="2400" dirty="0"/>
                  <a:t>is defined in terms of the </a:t>
                </a:r>
                <a:r>
                  <a:rPr lang="en-US" sz="2400" dirty="0" smtClean="0"/>
                  <a:t>asymptotic </a:t>
                </a:r>
                <a:r>
                  <a:rPr lang="en-US" sz="2400" dirty="0" err="1"/>
                  <a:t>behaviour</a:t>
                </a:r>
                <a:r>
                  <a:rPr lang="en-US" sz="2400" dirty="0"/>
                  <a:t> of the rescaled </a:t>
                </a:r>
                <a:r>
                  <a:rPr lang="en-US" sz="2400" dirty="0" smtClean="0"/>
                  <a:t>range </a:t>
                </a:r>
                <a:r>
                  <a:rPr lang="en-US" sz="2400" dirty="0"/>
                  <a:t>as a function of the time span of a time series as </a:t>
                </a:r>
                <a:r>
                  <a:rPr lang="en-US" sz="2400" dirty="0" smtClean="0"/>
                  <a:t>follows:</a:t>
                </a:r>
              </a:p>
              <a:p>
                <a:pPr marL="0" indent="0">
                  <a:buNone/>
                </a:pPr>
                <a:endParaRPr lang="en-US" sz="2400" b="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𝐸</m:t>
                    </m:r>
                    <m:r>
                      <a:rPr lang="it-IT" sz="24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it-IT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it-IT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it-IT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it-IT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it-IT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it-IT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it-IT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it-IT" sz="2400" b="0" i="1" smtClean="0">
                        <a:latin typeface="Cambria Math"/>
                      </a:rPr>
                      <m:t>=</m:t>
                    </m:r>
                    <m:r>
                      <a:rPr lang="it-IT" sz="2400" b="0" i="1" smtClean="0">
                        <a:latin typeface="Cambria Math"/>
                      </a:rPr>
                      <m:t>𝐶</m:t>
                    </m:r>
                    <m:r>
                      <a:rPr lang="it-IT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it-IT" sz="2400" b="0" i="1" smtClean="0">
                            <a:latin typeface="Cambria Math"/>
                          </a:rPr>
                          <m:t>𝐻</m:t>
                        </m:r>
                      </m:sup>
                    </m:sSup>
                    <m:r>
                      <a:rPr lang="it-IT" sz="2400" b="0" i="1" smtClean="0">
                        <a:latin typeface="Cambria Math"/>
                      </a:rPr>
                      <m:t>       </m:t>
                    </m:r>
                    <m:r>
                      <a:rPr lang="it-IT" sz="2400" b="0" i="1" smtClean="0">
                        <a:latin typeface="Cambria Math"/>
                      </a:rPr>
                      <m:t>𝑛</m:t>
                    </m:r>
                    <m:r>
                      <a:rPr lang="it-IT" sz="2400" b="0" i="1" smtClean="0">
                        <a:latin typeface="Cambria Math"/>
                      </a:rPr>
                      <m:t> → ∞</m:t>
                    </m:r>
                  </m:oMath>
                </a14:m>
                <a:r>
                  <a:rPr lang="en-US" sz="2400" dirty="0" smtClean="0"/>
                  <a:t>                            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Where: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it-IT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range </a:t>
                </a:r>
                <a:r>
                  <a:rPr lang="en-US" sz="2400" dirty="0"/>
                  <a:t>of the first values, and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it-IT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their standard deviation</a:t>
                </a:r>
              </a:p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it-IT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t-IT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the expected value</a:t>
                </a:r>
              </a:p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𝑛</m:t>
                    </m:r>
                    <m:r>
                      <a:rPr lang="it-IT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the time span of the observation (number of data points in a time series)</a:t>
                </a:r>
              </a:p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𝐶</m:t>
                    </m:r>
                    <m:r>
                      <a:rPr lang="it-IT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a constant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  <a:ea typeface="Cambria Math"/>
                      </a:rPr>
                      <m:t>0≤</m:t>
                    </m:r>
                    <m:r>
                      <a:rPr lang="it-IT" sz="2400" b="0" i="1" smtClean="0">
                        <a:latin typeface="Cambria Math"/>
                      </a:rPr>
                      <m:t>𝐻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&lt;0.5 →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i="1" dirty="0" smtClean="0"/>
                  <a:t>Anti-persistent signal        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𝐻</m:t>
                    </m:r>
                    <m:r>
                      <a:rPr lang="it-IT" sz="2400" b="0" i="1" smtClean="0">
                        <a:latin typeface="Cambria Math"/>
                      </a:rPr>
                      <m:t>=0.5 →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i="1" dirty="0" smtClean="0"/>
                  <a:t>Uncorrelated signal</a:t>
                </a:r>
                <a:endParaRPr lang="en-US" sz="2400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0.5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 ≤1 →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i="1" dirty="0" smtClean="0"/>
                  <a:t>Persistent signal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003232" cy="5328592"/>
              </a:xfrm>
              <a:blipFill rotWithShape="1">
                <a:blip r:embed="rId2"/>
                <a:stretch>
                  <a:fillRect l="-762" t="-1602" r="-5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14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Hurst</a:t>
            </a:r>
            <a:r>
              <a:rPr lang="it-IT" sz="3200" dirty="0" smtClean="0"/>
              <a:t> </a:t>
            </a:r>
            <a:r>
              <a:rPr lang="it-IT" sz="3200" dirty="0" err="1" smtClean="0"/>
              <a:t>Exponent</a:t>
            </a:r>
            <a:endParaRPr lang="it-IT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0568" y="1046721"/>
            <a:ext cx="9684568" cy="582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15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/>
              <a:t>Recurrence</a:t>
            </a:r>
            <a:r>
              <a:rPr lang="it-IT" sz="2400" dirty="0" smtClean="0"/>
              <a:t> Plot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2"/>
                <a:ext cx="7560840" cy="547260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Recurrence is a fundamental property of dynamical systems, which can be exploited to </a:t>
                </a:r>
                <a:r>
                  <a:rPr lang="en-US" sz="2000" dirty="0" err="1"/>
                  <a:t>characterise</a:t>
                </a:r>
                <a:r>
                  <a:rPr lang="en-US" sz="2000" dirty="0"/>
                  <a:t> the system’s </a:t>
                </a:r>
                <a:r>
                  <a:rPr lang="en-US" sz="2000" dirty="0" err="1"/>
                  <a:t>behaviour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in phase </a:t>
                </a:r>
                <a:r>
                  <a:rPr lang="en-US" sz="2000" dirty="0"/>
                  <a:t>space</a:t>
                </a:r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In </a:t>
                </a:r>
                <a:r>
                  <a:rPr lang="en-US" sz="2000" dirty="0"/>
                  <a:t>1987, </a:t>
                </a:r>
                <a:r>
                  <a:rPr lang="en-US" sz="2000" dirty="0" err="1"/>
                  <a:t>Eckmann</a:t>
                </a:r>
                <a:r>
                  <a:rPr lang="en-US" sz="2000" dirty="0"/>
                  <a:t> et al. introduced the method of </a:t>
                </a:r>
                <a:r>
                  <a:rPr lang="en-US" sz="2000" i="1" dirty="0"/>
                  <a:t>recurrence plots </a:t>
                </a:r>
                <a:r>
                  <a:rPr lang="en-US" sz="2000" dirty="0"/>
                  <a:t>(</a:t>
                </a:r>
                <a:r>
                  <a:rPr lang="en-US" sz="2000" i="1" dirty="0"/>
                  <a:t>RPs</a:t>
                </a:r>
                <a:r>
                  <a:rPr lang="en-US" sz="2000" dirty="0"/>
                  <a:t>) to </a:t>
                </a:r>
                <a:r>
                  <a:rPr lang="en-US" sz="2000" dirty="0" err="1"/>
                  <a:t>visualise</a:t>
                </a:r>
                <a:r>
                  <a:rPr lang="en-US" sz="2000" dirty="0"/>
                  <a:t> the recurrences of </a:t>
                </a:r>
                <a:r>
                  <a:rPr lang="en-US" sz="2000" dirty="0" smtClean="0"/>
                  <a:t>dynamical systems</a:t>
                </a:r>
                <a:r>
                  <a:rPr lang="en-US" sz="2000" dirty="0"/>
                  <a:t>. Suppose we have a trajectory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it-IT" sz="20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it-IT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  <m:r>
                          <a:rPr lang="it-IT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it-IT" sz="2000" i="1">
                            <a:latin typeface="Cambria Math"/>
                          </a:rPr>
                          <m:t>𝑁</m:t>
                        </m:r>
                      </m:sup>
                    </m:sSubSup>
                    <m:r>
                      <a:rPr lang="it-IT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of </a:t>
                </a:r>
                <a:r>
                  <a:rPr lang="en-US" sz="2000" dirty="0"/>
                  <a:t>a system in its phase </a:t>
                </a:r>
                <a:r>
                  <a:rPr lang="en-US" sz="2000" dirty="0" smtClean="0"/>
                  <a:t>space. </a:t>
                </a:r>
                <a:r>
                  <a:rPr lang="en-US" sz="2000" dirty="0"/>
                  <a:t>The components of these </a:t>
                </a:r>
                <a:r>
                  <a:rPr lang="en-US" sz="2000" dirty="0" smtClean="0"/>
                  <a:t>vectors could be, the </a:t>
                </a:r>
                <a:r>
                  <a:rPr lang="en-US" sz="2000" dirty="0"/>
                  <a:t>position and velocity of a pendulum or quantities such as temperature, air pressure, humidity and </a:t>
                </a:r>
                <a:r>
                  <a:rPr lang="en-US" sz="2000" dirty="0" smtClean="0"/>
                  <a:t>many others </a:t>
                </a:r>
                <a:r>
                  <a:rPr lang="en-US" sz="2000" dirty="0"/>
                  <a:t>for the atmosphere. The development of the systems is then described by a series of these vectors, </a:t>
                </a:r>
                <a:r>
                  <a:rPr lang="en-US" sz="2000" dirty="0" smtClean="0"/>
                  <a:t>representing a </a:t>
                </a:r>
                <a:r>
                  <a:rPr lang="en-US" sz="2000" dirty="0"/>
                  <a:t>trajectory in an abstract mathematical space. Then, the corresponding RP is based on the </a:t>
                </a:r>
                <a:r>
                  <a:rPr lang="en-US" sz="2000" dirty="0" smtClean="0"/>
                  <a:t>following recurrence </a:t>
                </a:r>
                <a:r>
                  <a:rPr lang="it-IT" sz="2000" dirty="0" err="1" smtClean="0"/>
                  <a:t>matrix</a:t>
                </a:r>
                <a:r>
                  <a:rPr lang="it-IT" sz="2000" dirty="0" smtClean="0"/>
                  <a:t>:</a:t>
                </a:r>
              </a:p>
              <a:p>
                <a:pPr marL="0" indent="0">
                  <a:buNone/>
                </a:pPr>
                <a:endParaRPr lang="it-IT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1 :   </m:t>
                              </m:r>
                              <m:acc>
                                <m:accPr>
                                  <m:chr m:val="⃗"/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0 </m:t>
                              </m:r>
                              <m:r>
                                <a:rPr lang="it-IT" sz="2000" i="1">
                                  <a:latin typeface="Cambria Math"/>
                                </a:rPr>
                                <m:t>:   </m:t>
                              </m:r>
                              <m:acc>
                                <m:accPr>
                                  <m:chr m:val="⃗"/>
                                  <m:ctrlPr>
                                    <a:rPr lang="it-IT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≠ </m:t>
                              </m:r>
                              <m:acc>
                                <m:accPr>
                                  <m:chr m:val="⃗"/>
                                  <m:ctrlP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sz="2000" b="0" i="0" smtClean="0">
                          <a:latin typeface="Cambria Math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/>
                        </a:rPr>
                        <m:t>i</m:t>
                      </m:r>
                      <m:r>
                        <a:rPr lang="it-IT" sz="2000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/>
                        </a:rPr>
                        <m:t>j</m:t>
                      </m:r>
                      <m:r>
                        <a:rPr lang="it-IT" sz="2000" b="0" i="0" smtClean="0">
                          <a:latin typeface="Cambria Math"/>
                        </a:rPr>
                        <m:t>=1,…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it-IT" sz="2000" dirty="0" smtClean="0"/>
              </a:p>
              <a:p>
                <a:pPr marL="0" indent="0">
                  <a:buNone/>
                </a:pPr>
                <a:r>
                  <a:rPr lang="it-IT" sz="2000" dirty="0" err="1" smtClean="0"/>
                  <a:t>Where</a:t>
                </a:r>
                <a:r>
                  <a:rPr lang="it-IT" sz="20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𝑁</m:t>
                    </m:r>
                    <m:r>
                      <a:rPr lang="it-IT" sz="2000" b="0" i="1" smtClean="0">
                        <a:latin typeface="Cambria Math"/>
                      </a:rPr>
                      <m:t> :</m:t>
                    </m:r>
                  </m:oMath>
                </a14:m>
                <a:r>
                  <a:rPr lang="it-IT" sz="2000" dirty="0" smtClean="0"/>
                  <a:t> </a:t>
                </a:r>
                <a:r>
                  <a:rPr lang="it-IT" sz="2000" dirty="0" err="1" smtClean="0"/>
                  <a:t>Number</a:t>
                </a:r>
                <a:r>
                  <a:rPr lang="it-IT" sz="2000" dirty="0" smtClean="0"/>
                  <a:t> of </a:t>
                </a:r>
                <a:r>
                  <a:rPr lang="it-IT" sz="2000" dirty="0" err="1" smtClean="0"/>
                  <a:t>considered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states</a:t>
                </a:r>
                <a:endParaRPr lang="it-IT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it-IT" sz="2000" i="1">
                        <a:latin typeface="Cambria Math"/>
                      </a:rPr>
                      <m:t> </m:t>
                    </m:r>
                    <m:r>
                      <a:rPr lang="it-IT" sz="2000" i="1">
                        <a:latin typeface="Cambria Math"/>
                        <a:ea typeface="Cambria Math"/>
                      </a:rPr>
                      <m:t>≈ </m:t>
                    </m:r>
                    <m:acc>
                      <m:accPr>
                        <m:chr m:val="⃗"/>
                        <m:ctrlPr>
                          <a:rPr lang="it-IT" sz="20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it-IT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 means </a:t>
                </a:r>
                <a:r>
                  <a:rPr lang="en-US" sz="2000" dirty="0"/>
                  <a:t>equality up to an error (or distance) </a:t>
                </a:r>
                <a:r>
                  <a:rPr lang="en-US" sz="2000" i="1" dirty="0"/>
                  <a:t>ε</a:t>
                </a:r>
                <a:r>
                  <a:rPr lang="en-US" sz="2000" dirty="0"/>
                  <a:t>.</a:t>
                </a:r>
                <a:endParaRPr lang="it-IT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2"/>
                <a:ext cx="7560840" cy="5472608"/>
              </a:xfrm>
              <a:blipFill rotWithShape="1">
                <a:blip r:embed="rId3"/>
                <a:stretch>
                  <a:fillRect l="-887" t="-1114" r="-7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16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9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2989" y="6515409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N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Marwan, M. Carmen Romano, M. Thiel, J.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Kurths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Recurrence plots for the analysis of complex systems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Potsdam, 2006</a:t>
            </a: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" y="0"/>
            <a:ext cx="845510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26"/>
            <a:ext cx="8460431" cy="49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6"/>
            <a:ext cx="846043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880"/>
            <a:ext cx="8460432" cy="4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18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RQA </a:t>
            </a:r>
            <a:r>
              <a:rPr lang="it-IT" sz="2400" dirty="0" err="1" smtClean="0"/>
              <a:t>parameters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The first recurrence variable is </a:t>
                </a:r>
                <a:r>
                  <a:rPr lang="en-US" sz="2400" b="1" i="1" dirty="0"/>
                  <a:t>%</a:t>
                </a:r>
                <a:r>
                  <a:rPr lang="en-US" sz="2400" b="1" i="1" dirty="0" smtClean="0"/>
                  <a:t>recurrence rate </a:t>
                </a:r>
                <a:r>
                  <a:rPr lang="en-US" sz="2400" b="1" dirty="0"/>
                  <a:t>(%</a:t>
                </a:r>
                <a:r>
                  <a:rPr lang="en-US" sz="2400" b="1" dirty="0" smtClean="0"/>
                  <a:t>RR)</a:t>
                </a:r>
                <a:r>
                  <a:rPr lang="en-US" sz="2400" dirty="0" smtClean="0"/>
                  <a:t>. %RR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quantifies </a:t>
                </a:r>
                <a:r>
                  <a:rPr lang="en-US" sz="2400" dirty="0"/>
                  <a:t>the percentage of recurrent points falling within the </a:t>
                </a:r>
                <a:r>
                  <a:rPr lang="en-US" sz="2400" dirty="0" smtClean="0"/>
                  <a:t>specified radius</a:t>
                </a:r>
                <a:r>
                  <a:rPr lang="en-US" sz="2400" dirty="0"/>
                  <a:t>. This variable can range from 0% (no recurrent points) to 100</a:t>
                </a:r>
                <a:r>
                  <a:rPr lang="en-US" sz="2400" dirty="0" smtClean="0"/>
                  <a:t>% </a:t>
                </a:r>
                <a:r>
                  <a:rPr lang="it-IT" sz="2400" dirty="0" smtClean="0"/>
                  <a:t>(</a:t>
                </a:r>
                <a:r>
                  <a:rPr lang="it-IT" sz="2400" dirty="0" err="1"/>
                  <a:t>all</a:t>
                </a:r>
                <a:r>
                  <a:rPr lang="it-IT" sz="2400" dirty="0"/>
                  <a:t> </a:t>
                </a:r>
                <a:r>
                  <a:rPr lang="it-IT" sz="2400" dirty="0" err="1"/>
                  <a:t>points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recurrent</a:t>
                </a:r>
                <a:r>
                  <a:rPr lang="it-IT" sz="2400" dirty="0" smtClean="0"/>
                  <a:t>).</a:t>
                </a:r>
              </a:p>
              <a:p>
                <a:endParaRPr lang="it-IT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%</m:t>
                      </m:r>
                      <m:r>
                        <a:rPr lang="it-IT" sz="2400" b="0" i="1" smtClean="0">
                          <a:latin typeface="Cambria Math"/>
                        </a:rPr>
                        <m:t>𝑅𝑅</m:t>
                      </m:r>
                      <m:r>
                        <a:rPr lang="it-IT" sz="2400" b="0" i="1" smtClean="0">
                          <a:latin typeface="Cambria Math"/>
                        </a:rPr>
                        <m:t>=100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sz="2400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19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 flipH="1">
            <a:off x="755576" y="6466663"/>
            <a:ext cx="7376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</a:t>
            </a: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C. L. Webber Jr, J. P. </a:t>
            </a:r>
            <a:r>
              <a:rPr lang="it-IT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Zbilut</a:t>
            </a: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Recurrence Quantification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 Dynamical Systems</a:t>
            </a:r>
            <a:endParaRPr lang="it-IT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058" y="465580"/>
            <a:ext cx="5419070" cy="580925"/>
          </a:xfrm>
        </p:spPr>
        <p:txBody>
          <a:bodyPr/>
          <a:lstStyle/>
          <a:p>
            <a:r>
              <a:rPr lang="it-IT" sz="3600" dirty="0" err="1" smtClean="0"/>
              <a:t>Indian</a:t>
            </a:r>
            <a:r>
              <a:rPr lang="it-IT" sz="3600" dirty="0" smtClean="0"/>
              <a:t> </a:t>
            </a:r>
            <a:r>
              <a:rPr lang="it-IT" sz="3600" dirty="0" err="1" smtClean="0"/>
              <a:t>Institute</a:t>
            </a:r>
            <a:r>
              <a:rPr lang="it-IT" sz="3600" dirty="0" smtClean="0"/>
              <a:t> of Technology Madras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600" dirty="0" smtClean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24/07/2015</a:t>
            </a:r>
          </a:p>
        </p:txBody>
      </p:sp>
      <p:pic>
        <p:nvPicPr>
          <p:cNvPr id="9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8" y="1484784"/>
            <a:ext cx="3096450" cy="18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5919"/>
            <a:ext cx="1605616" cy="14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ego\Pictures\India - IIT Madras\WP_20140903_08_17_27_Sma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69" y="2880620"/>
            <a:ext cx="2827379" cy="37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8" y="3422862"/>
            <a:ext cx="4286700" cy="32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1642070" cy="173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2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20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7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RQA </a:t>
            </a:r>
            <a:r>
              <a:rPr lang="it-IT" sz="2400" dirty="0" err="1" smtClean="0"/>
              <a:t>parameters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second recurrence variable is </a:t>
                </a:r>
                <a:r>
                  <a:rPr lang="en-US" sz="2400" i="1" dirty="0"/>
                  <a:t>%determinism </a:t>
                </a:r>
                <a:r>
                  <a:rPr lang="en-US" sz="2400" dirty="0"/>
                  <a:t>(%DET). %DET measures the proportion of recurrent points forming diagonal </a:t>
                </a:r>
                <a:r>
                  <a:rPr lang="it-IT" sz="2400" dirty="0"/>
                  <a:t>line </a:t>
                </a:r>
                <a:r>
                  <a:rPr lang="it-IT" sz="2400" dirty="0" err="1"/>
                  <a:t>structures</a:t>
                </a:r>
                <a:r>
                  <a:rPr lang="it-IT" sz="2400" dirty="0"/>
                  <a:t>. </a:t>
                </a:r>
                <a:r>
                  <a:rPr lang="en-US" sz="2400" dirty="0"/>
                  <a:t>Periodic signals will give very long diagonal lines, chaotic signals will give very short diagonal lines, and stochastic signals will give no diagonal lines at all.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/>
                        </a:rPr>
                        <m:t>%</m:t>
                      </m:r>
                      <m:r>
                        <a:rPr lang="it-IT" sz="2400" i="1">
                          <a:latin typeface="Cambria Math"/>
                        </a:rPr>
                        <m:t>𝐷𝐸𝑇</m:t>
                      </m:r>
                      <m:r>
                        <a:rPr lang="it-IT" sz="2400" i="1">
                          <a:latin typeface="Cambria Math"/>
                        </a:rPr>
                        <m:t>=100 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</a:rPr>
                            <m:t>𝑛𝑢𝑚𝑏𝑒𝑟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𝑝𝑜𝑖𝑛𝑡𝑠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𝑖𝑛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𝑑𝑖𝑎𝑔𝑜𝑛𝑎𝑙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𝑙𝑖𝑛𝑒</m:t>
                          </m:r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𝑛𝑢𝑚𝑏𝑒𝑟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𝑟𝑒𝑐𝑢𝑟𝑟𝑒𝑛𝑡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𝑝𝑜𝑖𝑛𝑡𝑠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2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21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115616" y="6453336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</a:t>
            </a: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L. Webber Jr, J. P. </a:t>
            </a:r>
            <a:r>
              <a:rPr lang="it-IT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Zbilut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Recurrence Quantification Analysis of Nonlinear Dynamical Systems</a:t>
            </a:r>
            <a:endParaRPr lang="it-IT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71651"/>
            <a:ext cx="96845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7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RQA </a:t>
            </a:r>
            <a:r>
              <a:rPr lang="it-IT" sz="2400" dirty="0" err="1" smtClean="0"/>
              <a:t>parameters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71878"/>
                <a:ext cx="7776864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The third </a:t>
                </a:r>
                <a:r>
                  <a:rPr lang="en-US" sz="2400" dirty="0"/>
                  <a:t>recurrence variable is </a:t>
                </a:r>
                <a:r>
                  <a:rPr lang="en-US" sz="2400" i="1" dirty="0" err="1"/>
                  <a:t>linemax</a:t>
                </a:r>
                <a:r>
                  <a:rPr lang="en-US" sz="2400" i="1" dirty="0"/>
                  <a:t> </a:t>
                </a:r>
                <a:r>
                  <a:rPr lang="en-US" sz="2400" dirty="0"/>
                  <a:t>(LMAX), which is </a:t>
                </a:r>
                <a:r>
                  <a:rPr lang="en-US" sz="2400" dirty="0" smtClean="0"/>
                  <a:t>simply the </a:t>
                </a:r>
                <a:r>
                  <a:rPr lang="en-US" sz="2400" dirty="0"/>
                  <a:t>length of the longest diagonal line segment in the plot, </a:t>
                </a:r>
                <a:r>
                  <a:rPr lang="en-US" sz="2400" dirty="0" smtClean="0"/>
                  <a:t>excluding the </a:t>
                </a:r>
                <a:r>
                  <a:rPr lang="en-US" sz="2400" dirty="0"/>
                  <a:t>main diagonal line of identity 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j</a:t>
                </a:r>
                <a:r>
                  <a:rPr lang="en-US" sz="2400" dirty="0" smtClean="0"/>
                  <a:t>).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3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3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it-IT" sz="23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it-IT" sz="23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300"/>
                        <m:t>length</m:t>
                      </m:r>
                      <m:r>
                        <m:rPr>
                          <m:nor/>
                        </m:rPr>
                        <a:rPr lang="en-US" sz="2300"/>
                        <m:t> </m:t>
                      </m:r>
                      <m:r>
                        <m:rPr>
                          <m:nor/>
                        </m:rPr>
                        <a:rPr lang="en-US" sz="2300"/>
                        <m:t>of</m:t>
                      </m:r>
                      <m:r>
                        <m:rPr>
                          <m:nor/>
                        </m:rPr>
                        <a:rPr lang="en-US" sz="2300"/>
                        <m:t> </m:t>
                      </m:r>
                      <m:r>
                        <m:rPr>
                          <m:nor/>
                        </m:rPr>
                        <a:rPr lang="en-US" sz="2300"/>
                        <m:t>longest</m:t>
                      </m:r>
                      <m:r>
                        <m:rPr>
                          <m:nor/>
                        </m:rPr>
                        <a:rPr lang="en-US" sz="2300"/>
                        <m:t> </m:t>
                      </m:r>
                      <m:r>
                        <m:rPr>
                          <m:nor/>
                        </m:rPr>
                        <a:rPr lang="en-US" sz="2300"/>
                        <m:t>diagonal</m:t>
                      </m:r>
                      <m:r>
                        <m:rPr>
                          <m:nor/>
                        </m:rPr>
                        <a:rPr lang="en-US" sz="2300"/>
                        <m:t> </m:t>
                      </m:r>
                      <m:r>
                        <m:rPr>
                          <m:nor/>
                        </m:rPr>
                        <a:rPr lang="en-US" sz="2300"/>
                        <m:t>line</m:t>
                      </m:r>
                      <m:r>
                        <m:rPr>
                          <m:nor/>
                        </m:rPr>
                        <a:rPr lang="en-US" sz="2300"/>
                        <m:t> </m:t>
                      </m:r>
                      <m:r>
                        <m:rPr>
                          <m:nor/>
                        </m:rPr>
                        <a:rPr lang="en-US" sz="2300"/>
                        <m:t>in</m:t>
                      </m:r>
                      <m:r>
                        <m:rPr>
                          <m:nor/>
                        </m:rPr>
                        <a:rPr lang="en-US" sz="2300"/>
                        <m:t> </m:t>
                      </m:r>
                      <m:r>
                        <m:rPr>
                          <m:nor/>
                        </m:rPr>
                        <a:rPr lang="en-US" sz="2300"/>
                        <m:t>recurrence</m:t>
                      </m:r>
                      <m:r>
                        <m:rPr>
                          <m:nor/>
                        </m:rPr>
                        <a:rPr lang="it-IT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/>
                        <m:t>plot</m:t>
                      </m:r>
                    </m:oMath>
                  </m:oMathPara>
                </a14:m>
                <a:endParaRPr lang="it-IT" sz="2300" dirty="0"/>
              </a:p>
              <a:p>
                <a:pPr marL="0" indent="0" algn="ctr">
                  <a:buNone/>
                </a:pPr>
                <a:endParaRPr lang="it-IT" sz="23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71878"/>
                <a:ext cx="7776864" cy="4525963"/>
              </a:xfrm>
              <a:blipFill rotWithShape="1">
                <a:blip r:embed="rId2"/>
                <a:stretch>
                  <a:fillRect l="-1255" t="-1078" r="-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23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43608" y="6478743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</a:t>
            </a: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L. Webber Jr, J. P. </a:t>
            </a:r>
            <a:r>
              <a:rPr lang="it-IT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Zbilut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Recurrence Quantification Analysis of Nonlinear Dynamical Systems</a:t>
            </a:r>
            <a:endParaRPr lang="it-IT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8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9828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 dirty="0"/>
          </a:p>
        </p:txBody>
      </p:sp>
      <p:pic>
        <p:nvPicPr>
          <p:cNvPr id="7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Conclusions</a:t>
            </a:r>
            <a:r>
              <a:rPr lang="it-IT" dirty="0"/>
              <a:t> </a:t>
            </a:r>
            <a:r>
              <a:rPr lang="it-IT" dirty="0" smtClean="0"/>
              <a:t>and future </a:t>
            </a:r>
            <a:r>
              <a:rPr lang="it-IT" dirty="0" err="1" smtClean="0"/>
              <a:t>developments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3200" dirty="0" err="1"/>
              <a:t>I</a:t>
            </a:r>
            <a:r>
              <a:rPr lang="it-IT" sz="3200" dirty="0" err="1" smtClean="0"/>
              <a:t>ntermittency</a:t>
            </a:r>
            <a:r>
              <a:rPr lang="it-IT" sz="3200" dirty="0" smtClean="0"/>
              <a:t> </a:t>
            </a:r>
            <a:r>
              <a:rPr lang="it-IT" sz="3200" dirty="0" err="1" smtClean="0"/>
              <a:t>found</a:t>
            </a:r>
            <a:r>
              <a:rPr lang="it-IT" sz="3200" dirty="0" smtClean="0"/>
              <a:t> in a </a:t>
            </a:r>
            <a:r>
              <a:rPr lang="it-IT" sz="3200" dirty="0" err="1" smtClean="0"/>
              <a:t>simple</a:t>
            </a:r>
            <a:r>
              <a:rPr lang="it-IT" sz="3200" dirty="0" smtClean="0"/>
              <a:t> aeroacoustic </a:t>
            </a:r>
            <a:r>
              <a:rPr lang="it-IT" sz="3200" dirty="0" err="1" smtClean="0"/>
              <a:t>system</a:t>
            </a:r>
            <a:endParaRPr lang="it-IT" sz="3200" dirty="0" smtClean="0"/>
          </a:p>
          <a:p>
            <a:endParaRPr lang="it-IT" sz="3200" dirty="0"/>
          </a:p>
          <a:p>
            <a:r>
              <a:rPr lang="it-IT" sz="3200" dirty="0" err="1" smtClean="0"/>
              <a:t>Need</a:t>
            </a:r>
            <a:r>
              <a:rPr lang="it-IT" sz="3200" dirty="0" smtClean="0"/>
              <a:t> to focus on the first </a:t>
            </a:r>
            <a:r>
              <a:rPr lang="it-IT" sz="3200" dirty="0" err="1" smtClean="0"/>
              <a:t>transition</a:t>
            </a:r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err="1" smtClean="0"/>
              <a:t>Detection</a:t>
            </a:r>
            <a:r>
              <a:rPr lang="it-IT" sz="3200" dirty="0" smtClean="0"/>
              <a:t> of the </a:t>
            </a:r>
            <a:r>
              <a:rPr lang="it-IT" sz="3200" dirty="0" err="1" smtClean="0"/>
              <a:t>intermittency</a:t>
            </a:r>
            <a:r>
              <a:rPr lang="it-IT" sz="3200" dirty="0" smtClean="0"/>
              <a:t> </a:t>
            </a:r>
            <a:r>
              <a:rPr lang="it-IT" sz="3200" dirty="0" err="1" smtClean="0"/>
              <a:t>type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25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Thanks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6397" y="2924944"/>
            <a:ext cx="6753944" cy="1718047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An </a:t>
            </a:r>
            <a:r>
              <a:rPr lang="it-IT" sz="3600" dirty="0" err="1" smtClean="0"/>
              <a:t>experimental</a:t>
            </a:r>
            <a:r>
              <a:rPr lang="it-IT" sz="3600" dirty="0" smtClean="0"/>
              <a:t> setup to investigate  </a:t>
            </a:r>
            <a:r>
              <a:rPr lang="it-IT" sz="3600" dirty="0" err="1" smtClean="0"/>
              <a:t>intermittency</a:t>
            </a:r>
            <a:r>
              <a:rPr lang="it-IT" sz="3600" dirty="0" smtClean="0"/>
              <a:t> in pipe </a:t>
            </a:r>
            <a:r>
              <a:rPr lang="it-IT" sz="3600" dirty="0" err="1" smtClean="0"/>
              <a:t>systems</a:t>
            </a:r>
            <a:endParaRPr lang="it-IT" sz="3600" dirty="0"/>
          </a:p>
        </p:txBody>
      </p:sp>
      <p:pic>
        <p:nvPicPr>
          <p:cNvPr id="1026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3" y="185489"/>
            <a:ext cx="129614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25" y="160337"/>
            <a:ext cx="1097358" cy="9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2964"/>
            <a:ext cx="1152128" cy="10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NGO project | Marie Curi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68" y="232759"/>
            <a:ext cx="972346" cy="9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2F2B20"/>
              </a:solidFill>
            </a:endParaRPr>
          </a:p>
        </p:txBody>
      </p:sp>
      <p:sp>
        <p:nvSpPr>
          <p:cNvPr id="8" name="AutoShape 8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2F2B20"/>
              </a:solidFill>
            </a:endParaRPr>
          </a:p>
        </p:txBody>
      </p:sp>
      <p:sp>
        <p:nvSpPr>
          <p:cNvPr id="9" name="AutoShape 10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2F2B20"/>
              </a:solidFill>
            </a:endParaRPr>
          </a:p>
        </p:txBody>
      </p:sp>
      <p:sp>
        <p:nvSpPr>
          <p:cNvPr id="10" name="AutoShape 12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2F2B20"/>
              </a:solidFill>
            </a:endParaRPr>
          </a:p>
        </p:txBody>
      </p:sp>
      <p:sp>
        <p:nvSpPr>
          <p:cNvPr id="11" name="AutoShape 14" descr="Risultati immagini per università degli studi di genov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2F2B2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1844824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2F2B20"/>
                </a:solidFill>
              </a:rPr>
              <a:t>Università degli Studi di Genova</a:t>
            </a:r>
          </a:p>
          <a:p>
            <a:pPr algn="ctr"/>
            <a:endParaRPr lang="it-IT" dirty="0">
              <a:solidFill>
                <a:srgbClr val="2F2B20"/>
              </a:solidFill>
            </a:endParaRPr>
          </a:p>
          <a:p>
            <a:pPr algn="ctr"/>
            <a:r>
              <a:rPr lang="it-IT" dirty="0" smtClean="0">
                <a:solidFill>
                  <a:srgbClr val="2F2B20"/>
                </a:solidFill>
              </a:rPr>
              <a:t>Corso di Laurea Magistrale in Ingegneria Meccanica Energia &amp; Aeronautica</a:t>
            </a:r>
            <a:endParaRPr lang="it-IT" dirty="0">
              <a:solidFill>
                <a:srgbClr val="2F2B2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771800" y="2204864"/>
            <a:ext cx="2907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60375" y="5445224"/>
            <a:ext cx="2457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F2B20"/>
                </a:solidFill>
              </a:rPr>
              <a:t>Relatori:</a:t>
            </a:r>
          </a:p>
          <a:p>
            <a:r>
              <a:rPr lang="it-IT" dirty="0" smtClean="0">
                <a:solidFill>
                  <a:srgbClr val="2F2B20"/>
                </a:solidFill>
              </a:rPr>
              <a:t>Prof. Alessandro </a:t>
            </a:r>
            <a:r>
              <a:rPr lang="it-IT" dirty="0" err="1" smtClean="0">
                <a:solidFill>
                  <a:srgbClr val="2F2B20"/>
                </a:solidFill>
              </a:rPr>
              <a:t>Bottaro</a:t>
            </a:r>
            <a:endParaRPr lang="it-IT" dirty="0" smtClean="0">
              <a:solidFill>
                <a:srgbClr val="2F2B20"/>
              </a:solidFill>
            </a:endParaRPr>
          </a:p>
          <a:p>
            <a:r>
              <a:rPr lang="it-IT" dirty="0" smtClean="0">
                <a:solidFill>
                  <a:srgbClr val="2F2B20"/>
                </a:solidFill>
              </a:rPr>
              <a:t>Prof. R.I. </a:t>
            </a:r>
            <a:r>
              <a:rPr lang="it-IT" dirty="0" err="1" smtClean="0">
                <a:solidFill>
                  <a:srgbClr val="2F2B20"/>
                </a:solidFill>
              </a:rPr>
              <a:t>Sujith</a:t>
            </a:r>
            <a:endParaRPr lang="it-IT" dirty="0">
              <a:solidFill>
                <a:srgbClr val="2F2B2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40152" y="56612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F2B20"/>
                </a:solidFill>
              </a:rPr>
              <a:t>Candidato:</a:t>
            </a:r>
          </a:p>
          <a:p>
            <a:r>
              <a:rPr lang="it-IT" dirty="0" smtClean="0">
                <a:solidFill>
                  <a:srgbClr val="2F2B20"/>
                </a:solidFill>
              </a:rPr>
              <a:t>Diego Zangrillo</a:t>
            </a:r>
            <a:endParaRPr lang="it-IT" dirty="0">
              <a:solidFill>
                <a:srgbClr val="2F2B2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347864" y="630757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2F2B20"/>
                </a:solidFill>
              </a:rPr>
              <a:t>Luglio 2015</a:t>
            </a:r>
            <a:endParaRPr lang="it-IT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RQA </a:t>
            </a:r>
            <a:r>
              <a:rPr lang="it-IT" sz="2400" dirty="0" err="1" smtClean="0"/>
              <a:t>parameters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The third recurrence variable is </a:t>
                </a:r>
                <a:r>
                  <a:rPr lang="en-US" sz="2400" i="1" dirty="0" smtClean="0"/>
                  <a:t>%</a:t>
                </a:r>
                <a:r>
                  <a:rPr lang="en-US" sz="2400" i="1" dirty="0" err="1" smtClean="0"/>
                  <a:t>laminarity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(%LAM). </a:t>
                </a:r>
                <a:r>
                  <a:rPr lang="it-IT" sz="2400" dirty="0"/>
                  <a:t>%LAM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analogous</a:t>
                </a:r>
                <a:r>
                  <a:rPr lang="it-IT" sz="2400" dirty="0"/>
                  <a:t> </a:t>
                </a:r>
                <a:r>
                  <a:rPr lang="it-IT" sz="2400" dirty="0" smtClean="0"/>
                  <a:t>to </a:t>
                </a:r>
                <a:r>
                  <a:rPr lang="en-US" sz="2400" dirty="0" smtClean="0"/>
                  <a:t>%DET </a:t>
                </a:r>
                <a:r>
                  <a:rPr lang="en-US" sz="2400" dirty="0"/>
                  <a:t>except that it measures the percentage of recurrent </a:t>
                </a:r>
                <a:r>
                  <a:rPr lang="en-US" sz="2400" dirty="0" smtClean="0"/>
                  <a:t>points comprising </a:t>
                </a:r>
                <a:r>
                  <a:rPr lang="en-US" sz="2400" dirty="0"/>
                  <a:t>vertical line structures rather than diagonal line </a:t>
                </a:r>
                <a:r>
                  <a:rPr lang="en-US" sz="2400" dirty="0" smtClean="0"/>
                  <a:t>structures. The </a:t>
                </a:r>
                <a:r>
                  <a:rPr lang="en-US" sz="2400" dirty="0"/>
                  <a:t>line parameter still governs the minimum length of vertical lines </a:t>
                </a:r>
                <a:r>
                  <a:rPr lang="en-US" sz="2400" dirty="0" smtClean="0"/>
                  <a:t>to </a:t>
                </a:r>
                <a:r>
                  <a:rPr lang="it-IT" sz="2400" dirty="0" smtClean="0"/>
                  <a:t>be </a:t>
                </a:r>
                <a:r>
                  <a:rPr lang="it-IT" sz="2400" dirty="0" err="1"/>
                  <a:t>included</a:t>
                </a:r>
                <a:r>
                  <a:rPr lang="it-IT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/>
                        </a:rPr>
                        <m:t>%</m:t>
                      </m:r>
                      <m:r>
                        <a:rPr lang="it-IT" sz="2400" b="0" i="1" smtClean="0">
                          <a:latin typeface="Cambria Math"/>
                        </a:rPr>
                        <m:t>𝐿𝐴𝑀</m:t>
                      </m:r>
                      <m:r>
                        <a:rPr lang="it-IT" sz="2400" i="1">
                          <a:latin typeface="Cambria Math"/>
                        </a:rPr>
                        <m:t>=100 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</a:rPr>
                            <m:t>𝑛𝑢𝑚𝑏𝑒𝑟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𝑝𝑜𝑖𝑛𝑡𝑠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𝑖𝑛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𝑣𝑒𝑟𝑡𝑖𝑐𝑎𝑙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𝑙𝑖𝑛𝑒𝑠</m:t>
                          </m:r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𝑛𝑢𝑚𝑏𝑒𝑟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𝑟𝑒𝑐𝑢𝑟𝑟𝑒𝑛𝑡</m:t>
                          </m:r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𝑝𝑜𝑖𝑛𝑡𝑠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28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31/03/2015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64827"/>
            <a:ext cx="9756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29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31/03/2015</a:t>
            </a:r>
            <a:endParaRPr lang="it-IT"/>
          </a:p>
        </p:txBody>
      </p:sp>
      <p:pic>
        <p:nvPicPr>
          <p:cNvPr id="7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Purpose</a:t>
            </a:r>
            <a:r>
              <a:rPr lang="it-IT" dirty="0" smtClean="0"/>
              <a:t> of the 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Investigate </a:t>
            </a:r>
            <a:r>
              <a:rPr lang="en-US" i="1" dirty="0" smtClean="0"/>
              <a:t>Aeroacoustic </a:t>
            </a:r>
            <a:r>
              <a:rPr lang="en-US" i="1" dirty="0"/>
              <a:t>Intermittency </a:t>
            </a:r>
            <a:r>
              <a:rPr lang="en-US" dirty="0"/>
              <a:t>in </a:t>
            </a:r>
            <a:r>
              <a:rPr lang="en-US" dirty="0" smtClean="0"/>
              <a:t>a very simple </a:t>
            </a:r>
            <a:r>
              <a:rPr lang="en-US" dirty="0"/>
              <a:t>experimental </a:t>
            </a:r>
            <a:r>
              <a:rPr lang="en-US" dirty="0" smtClean="0"/>
              <a:t>setup to understand, predict and </a:t>
            </a:r>
            <a:r>
              <a:rPr lang="en-US" dirty="0"/>
              <a:t>avoid it in real systems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endParaRPr lang="en-US" dirty="0"/>
          </a:p>
          <a:p>
            <a:r>
              <a:rPr lang="en-US" dirty="0"/>
              <a:t>In compressor stations of gas </a:t>
            </a:r>
            <a:r>
              <a:rPr lang="en-US" dirty="0" smtClean="0"/>
              <a:t>transport</a:t>
            </a:r>
            <a:endParaRPr lang="en-US" dirty="0"/>
          </a:p>
          <a:p>
            <a:r>
              <a:rPr lang="en-US" dirty="0"/>
              <a:t>In combustor of </a:t>
            </a:r>
            <a:r>
              <a:rPr lang="it-IT" dirty="0" err="1" smtClean="0"/>
              <a:t>aircraft</a:t>
            </a:r>
            <a:r>
              <a:rPr lang="it-IT" dirty="0" smtClean="0"/>
              <a:t> </a:t>
            </a:r>
            <a:r>
              <a:rPr lang="it-IT" dirty="0" err="1" smtClean="0"/>
              <a:t>engines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/>
              <a:t>valves</a:t>
            </a:r>
            <a:r>
              <a:rPr lang="it-IT" dirty="0"/>
              <a:t> on boilers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3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100" dirty="0" err="1" smtClean="0"/>
              <a:t>Multifractal</a:t>
            </a:r>
            <a:r>
              <a:rPr lang="it-IT" sz="4100" dirty="0" smtClean="0"/>
              <a:t> </a:t>
            </a:r>
            <a:r>
              <a:rPr lang="it-IT" sz="4100" dirty="0" err="1" smtClean="0"/>
              <a:t>Spectrum</a:t>
            </a:r>
            <a:r>
              <a:rPr lang="it-IT" sz="4100" dirty="0" smtClean="0"/>
              <a:t>: I </a:t>
            </a:r>
            <a:r>
              <a:rPr lang="it-IT" sz="4100" dirty="0" err="1" smtClean="0"/>
              <a:t>transition</a:t>
            </a:r>
            <a:endParaRPr lang="it-IT" sz="41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30</a:t>
            </a:fld>
            <a:endParaRPr lang="it-IT"/>
          </a:p>
        </p:txBody>
      </p:sp>
      <p:pic>
        <p:nvPicPr>
          <p:cNvPr id="1026" name="Picture 2" descr="C:\Users\Diego\Desktop\tesi completa\multifractal1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704856" cy="51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Example of events which happened in the past because of </a:t>
            </a:r>
            <a:r>
              <a:rPr lang="en-US" sz="3600" i="1" dirty="0" smtClean="0"/>
              <a:t>Aeroacoustic Instabilities:</a:t>
            </a:r>
            <a:endParaRPr lang="it-IT" sz="36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861048"/>
            <a:ext cx="3077423" cy="236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4</a:t>
            </a:fld>
            <a:endParaRPr lang="it-IT"/>
          </a:p>
        </p:txBody>
      </p:sp>
      <p:pic>
        <p:nvPicPr>
          <p:cNvPr id="3075" name="Picture 3" descr="C:\Users\Diego\Desktop\T_P_Val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7" y="1484784"/>
            <a:ext cx="2667731" cy="20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33945" y="155189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Oklahoma Gas and </a:t>
            </a:r>
            <a:r>
              <a:rPr lang="it-IT" sz="2400" dirty="0" err="1" smtClean="0"/>
              <a:t>Electric</a:t>
            </a:r>
            <a:r>
              <a:rPr lang="it-IT" sz="2400" dirty="0" smtClean="0"/>
              <a:t> Company:</a:t>
            </a:r>
          </a:p>
          <a:p>
            <a:r>
              <a:rPr lang="it-IT" sz="2400" dirty="0" err="1"/>
              <a:t>s</a:t>
            </a:r>
            <a:r>
              <a:rPr lang="it-IT" sz="2400" dirty="0" err="1" smtClean="0"/>
              <a:t>afety</a:t>
            </a:r>
            <a:r>
              <a:rPr lang="it-IT" sz="2400" dirty="0" smtClean="0"/>
              <a:t> </a:t>
            </a:r>
            <a:r>
              <a:rPr lang="it-IT" sz="2400" dirty="0" err="1" smtClean="0"/>
              <a:t>valves</a:t>
            </a:r>
            <a:r>
              <a:rPr lang="it-IT" sz="2400" dirty="0" smtClean="0"/>
              <a:t> </a:t>
            </a:r>
            <a:r>
              <a:rPr lang="it-IT" sz="2400" dirty="0" err="1" smtClean="0"/>
              <a:t>installed</a:t>
            </a:r>
            <a:r>
              <a:rPr lang="it-IT" sz="2400" dirty="0" smtClean="0"/>
              <a:t> on boilers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6117" y="4682753"/>
            <a:ext cx="373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steam</a:t>
            </a:r>
            <a:r>
              <a:rPr lang="it-IT" sz="2400" dirty="0" smtClean="0"/>
              <a:t> </a:t>
            </a:r>
            <a:r>
              <a:rPr lang="it-IT" sz="2400" dirty="0" err="1" smtClean="0"/>
              <a:t>dryer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boiling</a:t>
            </a:r>
            <a:r>
              <a:rPr lang="it-IT" sz="2400" dirty="0" smtClean="0"/>
              <a:t> water </a:t>
            </a:r>
            <a:r>
              <a:rPr lang="it-IT" sz="2400" dirty="0" err="1" smtClean="0"/>
              <a:t>reactor</a:t>
            </a:r>
            <a:r>
              <a:rPr lang="it-IT" sz="2400" dirty="0" smtClean="0"/>
              <a:t> (BWR) of </a:t>
            </a:r>
            <a:r>
              <a:rPr lang="it-IT" sz="2400" dirty="0" err="1" smtClean="0"/>
              <a:t>Quad</a:t>
            </a:r>
            <a:r>
              <a:rPr lang="it-IT" sz="2400" dirty="0" smtClean="0"/>
              <a:t> </a:t>
            </a:r>
            <a:r>
              <a:rPr lang="it-IT" sz="2400" dirty="0" err="1" smtClean="0"/>
              <a:t>Cities</a:t>
            </a:r>
            <a:r>
              <a:rPr lang="it-IT" sz="2400" dirty="0" smtClean="0"/>
              <a:t> Unit 2 (QC2)</a:t>
            </a:r>
            <a:endParaRPr lang="it-IT" sz="2400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12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6525344"/>
            <a:ext cx="7532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it-IT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Tonon</a:t>
            </a: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</a:t>
            </a:r>
            <a:r>
              <a:rPr lang="it-IT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Hirschberg</a:t>
            </a: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</a:t>
            </a:r>
            <a:r>
              <a:rPr lang="it-IT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Golliard</a:t>
            </a: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S. </a:t>
            </a:r>
            <a:r>
              <a:rPr lang="it-IT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Ziada</a:t>
            </a: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Aeroacoustics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pipe </a:t>
            </a:r>
            <a:r>
              <a:rPr lang="it-IT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it-IT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</a:t>
            </a:r>
            <a:r>
              <a:rPr lang="it-IT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Eindhoven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it-IT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7388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100" dirty="0" err="1" smtClean="0"/>
              <a:t>Between</a:t>
            </a:r>
            <a:r>
              <a:rPr lang="it-IT" sz="4100" dirty="0" smtClean="0"/>
              <a:t> </a:t>
            </a:r>
            <a:r>
              <a:rPr lang="it-IT" sz="4100" dirty="0" err="1" smtClean="0"/>
              <a:t>chaos</a:t>
            </a:r>
            <a:r>
              <a:rPr lang="it-IT" sz="4100" dirty="0" smtClean="0"/>
              <a:t> and </a:t>
            </a:r>
            <a:r>
              <a:rPr lang="it-IT" sz="4100" dirty="0" err="1" smtClean="0"/>
              <a:t>order</a:t>
            </a:r>
            <a:r>
              <a:rPr lang="it-IT" sz="4100" dirty="0" smtClean="0"/>
              <a:t>: </a:t>
            </a:r>
            <a:r>
              <a:rPr lang="it-IT" sz="4100" dirty="0" err="1" smtClean="0"/>
              <a:t>Intermittency</a:t>
            </a:r>
            <a:endParaRPr lang="it-IT" sz="41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5</a:t>
            </a:fld>
            <a:endParaRPr lang="it-IT"/>
          </a:p>
        </p:txBody>
      </p:sp>
      <p:pic>
        <p:nvPicPr>
          <p:cNvPr id="6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77048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6603"/>
            <a:ext cx="8229600" cy="750109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Experimental</a:t>
            </a:r>
            <a:r>
              <a:rPr lang="it-IT" dirty="0" smtClean="0"/>
              <a:t> Setup</a:t>
            </a:r>
            <a:endParaRPr lang="it-I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" y="1052736"/>
            <a:ext cx="3859280" cy="218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6</a:t>
            </a:fld>
            <a:endParaRPr lang="it-IT"/>
          </a:p>
        </p:txBody>
      </p:sp>
      <p:pic>
        <p:nvPicPr>
          <p:cNvPr id="2050" name="Picture 2" descr="D:\Documenti\Università\Magistrale\Tesi India\temi\Foto setup\WP_20150125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50" y="1052735"/>
            <a:ext cx="4209077" cy="566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6029"/>
            <a:ext cx="2232248" cy="21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3652699"/>
            <a:ext cx="3978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Sampling</a:t>
            </a:r>
            <a:r>
              <a:rPr lang="it-IT" dirty="0" smtClean="0"/>
              <a:t> Time= 30 s</a:t>
            </a:r>
          </a:p>
          <a:p>
            <a:endParaRPr lang="it-IT" dirty="0"/>
          </a:p>
          <a:p>
            <a:r>
              <a:rPr lang="it-IT" dirty="0" err="1" smtClean="0"/>
              <a:t>F</a:t>
            </a:r>
            <a:r>
              <a:rPr lang="it-IT" baseline="-25000" dirty="0" err="1" smtClean="0"/>
              <a:t>s</a:t>
            </a:r>
            <a:r>
              <a:rPr lang="it-IT" baseline="-25000" dirty="0" smtClean="0"/>
              <a:t> </a:t>
            </a:r>
            <a:r>
              <a:rPr lang="it-IT" dirty="0" smtClean="0"/>
              <a:t>= 10 KHz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5474588" y="3728880"/>
            <a:ext cx="72008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4300349" y="3692497"/>
            <a:ext cx="1174239" cy="600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microphone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7488324" y="3099744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orifice</a:t>
            </a:r>
            <a:endParaRPr lang="it-IT" sz="1400" dirty="0"/>
          </a:p>
        </p:txBody>
      </p:sp>
      <p:cxnSp>
        <p:nvCxnSpPr>
          <p:cNvPr id="14" name="Connettore 2 13"/>
          <p:cNvCxnSpPr>
            <a:stCxn id="12" idx="1"/>
          </p:cNvCxnSpPr>
          <p:nvPr/>
        </p:nvCxnSpPr>
        <p:spPr>
          <a:xfrm flipH="1">
            <a:off x="6696236" y="3387776"/>
            <a:ext cx="792088" cy="151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488323" y="141277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Settling</a:t>
            </a:r>
            <a:r>
              <a:rPr lang="it-IT" dirty="0" smtClean="0"/>
              <a:t> </a:t>
            </a:r>
            <a:r>
              <a:rPr lang="it-IT" sz="1400" dirty="0" err="1" smtClean="0"/>
              <a:t>chamber</a:t>
            </a:r>
            <a:endParaRPr lang="it-IT" sz="1400" dirty="0"/>
          </a:p>
        </p:txBody>
      </p:sp>
      <p:cxnSp>
        <p:nvCxnSpPr>
          <p:cNvPr id="20" name="Connettore 2 19"/>
          <p:cNvCxnSpPr>
            <a:stCxn id="18" idx="1"/>
          </p:cNvCxnSpPr>
          <p:nvPr/>
        </p:nvCxnSpPr>
        <p:spPr>
          <a:xfrm flipH="1">
            <a:off x="7092279" y="1844824"/>
            <a:ext cx="3960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4478190" y="5898133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o</a:t>
            </a:r>
            <a:r>
              <a:rPr lang="it-IT" sz="1400" dirty="0" smtClean="0"/>
              <a:t>pen end</a:t>
            </a:r>
            <a:endParaRPr lang="it-IT" sz="1400" dirty="0"/>
          </a:p>
        </p:txBody>
      </p:sp>
      <p:cxnSp>
        <p:nvCxnSpPr>
          <p:cNvPr id="23" name="Connettore 2 22"/>
          <p:cNvCxnSpPr>
            <a:stCxn id="21" idx="3"/>
          </p:cNvCxnSpPr>
          <p:nvPr/>
        </p:nvCxnSpPr>
        <p:spPr>
          <a:xfrm>
            <a:off x="5558310" y="615016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644165" y="4407857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Dimensions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dirty="0" smtClean="0"/>
              <a:t>L = 600 mm</a:t>
            </a:r>
          </a:p>
          <a:p>
            <a:r>
              <a:rPr lang="it-IT" dirty="0" smtClean="0"/>
              <a:t>D = 50 mm</a:t>
            </a:r>
          </a:p>
          <a:p>
            <a:r>
              <a:rPr lang="it-IT" dirty="0"/>
              <a:t>d</a:t>
            </a:r>
            <a:r>
              <a:rPr lang="it-IT" baseline="-25000" dirty="0" smtClean="0"/>
              <a:t>0</a:t>
            </a:r>
            <a:r>
              <a:rPr lang="it-IT" dirty="0" smtClean="0"/>
              <a:t>= 10 mm</a:t>
            </a:r>
          </a:p>
          <a:p>
            <a:r>
              <a:rPr lang="it-IT" dirty="0" smtClean="0"/>
              <a:t>t = 5 mm</a:t>
            </a:r>
          </a:p>
          <a:p>
            <a:r>
              <a:rPr lang="it-IT" dirty="0" smtClean="0"/>
              <a:t>L</a:t>
            </a:r>
            <a:r>
              <a:rPr lang="it-IT" baseline="-25000" dirty="0" smtClean="0"/>
              <a:t>c</a:t>
            </a:r>
            <a:r>
              <a:rPr lang="it-IT" dirty="0" smtClean="0"/>
              <a:t> = 300 mm</a:t>
            </a:r>
          </a:p>
          <a:p>
            <a:r>
              <a:rPr lang="it-IT" dirty="0" smtClean="0"/>
              <a:t>d</a:t>
            </a:r>
            <a:r>
              <a:rPr lang="it-IT" baseline="-25000" dirty="0" smtClean="0"/>
              <a:t>c</a:t>
            </a:r>
            <a:r>
              <a:rPr lang="it-IT" dirty="0" smtClean="0"/>
              <a:t> = 300 mm   </a:t>
            </a:r>
            <a:endParaRPr lang="it-IT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22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77556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63413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100" dirty="0" err="1" smtClean="0"/>
              <a:t>Acquiring</a:t>
            </a:r>
            <a:r>
              <a:rPr lang="it-IT" sz="4100" dirty="0" smtClean="0"/>
              <a:t> System</a:t>
            </a:r>
            <a:endParaRPr lang="it-IT" sz="41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7</a:t>
            </a:fld>
            <a:endParaRPr lang="it-IT"/>
          </a:p>
        </p:txBody>
      </p:sp>
      <p:pic>
        <p:nvPicPr>
          <p:cNvPr id="6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77556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63413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iego\Desktop\tesi completa\acquiring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4001"/>
            <a:ext cx="6360481" cy="25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ego\Desktop\tesi completa\massflowcontroll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9786"/>
            <a:ext cx="1702026" cy="16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ego\Desktop\tesi completa\microph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69786"/>
            <a:ext cx="1521616" cy="14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" y="0"/>
            <a:ext cx="83884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" y="58316"/>
            <a:ext cx="841500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dirty="0" smtClean="0"/>
              <a:t>Data Analysis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Fast Fourier </a:t>
            </a:r>
            <a:r>
              <a:rPr lang="it-IT" dirty="0" err="1" smtClean="0"/>
              <a:t>Transform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Hurst</a:t>
            </a:r>
            <a:r>
              <a:rPr lang="it-IT" dirty="0" smtClean="0"/>
              <a:t> </a:t>
            </a:r>
            <a:r>
              <a:rPr lang="it-IT" dirty="0" err="1" smtClean="0"/>
              <a:t>exponent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Recurrence</a:t>
            </a:r>
            <a:r>
              <a:rPr lang="it-IT" dirty="0" smtClean="0"/>
              <a:t> Plot</a:t>
            </a:r>
          </a:p>
          <a:p>
            <a:endParaRPr lang="it-IT" dirty="0"/>
          </a:p>
          <a:p>
            <a:r>
              <a:rPr lang="it-IT" dirty="0" err="1"/>
              <a:t>Recurrence</a:t>
            </a:r>
            <a:r>
              <a:rPr lang="it-IT" dirty="0"/>
              <a:t> </a:t>
            </a:r>
            <a:r>
              <a:rPr lang="it-IT" dirty="0" err="1"/>
              <a:t>Quantification</a:t>
            </a:r>
            <a:r>
              <a:rPr lang="it-IT" dirty="0"/>
              <a:t> Analysis 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8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8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26"/>
            <a:ext cx="81369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ocumenti\Università\Magistrale\Tesi India\temi\Experiment\Diego data\22_01_2015_10mm(25slpm to127  )\plot\ts&amp;FFT\forward\Pressure FFT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9" y="67494"/>
            <a:ext cx="8275473" cy="67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4027" y="88126"/>
            <a:ext cx="939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 </a:t>
            </a:r>
            <a:r>
              <a:rPr lang="it-IT" sz="1600" dirty="0" err="1" smtClean="0"/>
              <a:t>Orifice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251520" y="620688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(A)</a:t>
            </a:r>
          </a:p>
          <a:p>
            <a:pPr algn="ctr"/>
            <a:r>
              <a:rPr lang="it-IT" sz="1400" dirty="0" smtClean="0"/>
              <a:t>Re =  3097</a:t>
            </a:r>
          </a:p>
          <a:p>
            <a:pPr algn="ctr"/>
            <a:r>
              <a:rPr lang="it-IT" sz="1400" dirty="0" smtClean="0"/>
              <a:t>Ma = 0.014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251520" y="2077269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(B)</a:t>
            </a:r>
          </a:p>
          <a:p>
            <a:pPr algn="ctr"/>
            <a:r>
              <a:rPr lang="it-IT" sz="1400" dirty="0" smtClean="0"/>
              <a:t>Re =  4588</a:t>
            </a:r>
          </a:p>
          <a:p>
            <a:pPr algn="ctr"/>
            <a:r>
              <a:rPr lang="it-IT" sz="1400" dirty="0" smtClean="0"/>
              <a:t>Ma = 0.021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251520" y="3604864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(C)</a:t>
            </a:r>
          </a:p>
          <a:p>
            <a:pPr algn="ctr"/>
            <a:r>
              <a:rPr lang="it-IT" sz="1400" dirty="0" smtClean="0"/>
              <a:t>Re =  4818</a:t>
            </a:r>
          </a:p>
          <a:p>
            <a:pPr algn="ctr"/>
            <a:r>
              <a:rPr lang="it-IT" sz="1400" dirty="0" smtClean="0"/>
              <a:t>Ma = 0.022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251520" y="5073216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Case (D)</a:t>
            </a:r>
          </a:p>
          <a:p>
            <a:pPr algn="ctr"/>
            <a:r>
              <a:rPr lang="it-IT" sz="1400" dirty="0" smtClean="0"/>
              <a:t>Re =  5047</a:t>
            </a:r>
          </a:p>
          <a:p>
            <a:pPr algn="ctr"/>
            <a:r>
              <a:rPr lang="it-IT" sz="1400" dirty="0" smtClean="0"/>
              <a:t>Ma = 0.023</a:t>
            </a:r>
            <a:endParaRPr lang="it-IT" sz="1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524125" y="553514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Case (A)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36C4-3011-4918-8B53-C5FA011F6A5A}" type="slidenum">
              <a:rPr lang="it-IT" smtClean="0"/>
              <a:t>9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24/07/2015</a:t>
            </a:r>
            <a:endParaRPr lang="it-IT"/>
          </a:p>
        </p:txBody>
      </p:sp>
      <p:pic>
        <p:nvPicPr>
          <p:cNvPr id="15" name="Picture 2" descr="TANGO network - thermo-acoustics, Combustion instabilities, Active contr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0648"/>
            <a:ext cx="432048" cy="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dicca.unige.it/natali/pics/uni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6505"/>
            <a:ext cx="576064" cy="5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https://encrypted-tbn3.gstatic.com/images?q=tbn:ANd9GcQwEB1wbOJnWJ_Wh8DY7MLdNCR4WrfKw4zkqy1MbPmwDM6rf1upu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12" y="34587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inuo (mp3cut.net)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44715" y="4540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3620</TotalTime>
  <Words>1265</Words>
  <Application>Microsoft Office PowerPoint</Application>
  <PresentationFormat>Presentazione su schermo (4:3)</PresentationFormat>
  <Paragraphs>233</Paragraphs>
  <Slides>30</Slides>
  <Notes>3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Adiacente</vt:lpstr>
      <vt:lpstr>An experimental setup to investigate  intermittency in pipe systems</vt:lpstr>
      <vt:lpstr>Indian Institute of Technology Madras</vt:lpstr>
      <vt:lpstr>Purpose of the work</vt:lpstr>
      <vt:lpstr>Example of events which happened in the past because of Aeroacoustic Instabilities:</vt:lpstr>
      <vt:lpstr>Between chaos and order: Intermittency</vt:lpstr>
      <vt:lpstr>Experimental Setup</vt:lpstr>
      <vt:lpstr>Acquiring System</vt:lpstr>
      <vt:lpstr>Data Analysis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Frequency vs Air Flow Rate vs Amplitude</vt:lpstr>
      <vt:lpstr>Hurst Exponent</vt:lpstr>
      <vt:lpstr>Hurst Exponent</vt:lpstr>
      <vt:lpstr>Recurrence Plot</vt:lpstr>
      <vt:lpstr>Presentazione standard di PowerPoint</vt:lpstr>
      <vt:lpstr>Presentazione standard di PowerPoint</vt:lpstr>
      <vt:lpstr>RQA parameters</vt:lpstr>
      <vt:lpstr>Presentazione standard di PowerPoint</vt:lpstr>
      <vt:lpstr>RQA parameters</vt:lpstr>
      <vt:lpstr>Presentazione standard di PowerPoint</vt:lpstr>
      <vt:lpstr>RQA parameters</vt:lpstr>
      <vt:lpstr>Presentazione standard di PowerPoint</vt:lpstr>
      <vt:lpstr>Conclusions and future developments</vt:lpstr>
      <vt:lpstr>Thanks for your attention</vt:lpstr>
      <vt:lpstr>An experimental setup to investigate  intermittency in pipe systems</vt:lpstr>
      <vt:lpstr>RQA parameters</vt:lpstr>
      <vt:lpstr>Presentazione standard di PowerPoint</vt:lpstr>
      <vt:lpstr>Multifractal Spectrum: I transition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experimental setup to investigate the intermittency in pipe systems</dc:title>
  <dc:creator>Diego Zangrillo</dc:creator>
  <cp:lastModifiedBy>Alessandro Bottaro</cp:lastModifiedBy>
  <cp:revision>108</cp:revision>
  <dcterms:created xsi:type="dcterms:W3CDTF">2015-03-12T16:21:48Z</dcterms:created>
  <dcterms:modified xsi:type="dcterms:W3CDTF">2015-07-27T16:24:10Z</dcterms:modified>
</cp:coreProperties>
</file>