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6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75" r:id="rId12"/>
    <p:sldId id="276" r:id="rId13"/>
    <p:sldId id="273" r:id="rId14"/>
    <p:sldId id="274" r:id="rId15"/>
    <p:sldId id="269" r:id="rId16"/>
    <p:sldId id="267" r:id="rId17"/>
    <p:sldId id="271" r:id="rId1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47EFF9B3-E3D2-0443-B4BA-34B3D7C0CA02}">
          <p14:sldIdLst>
            <p14:sldId id="256"/>
            <p14:sldId id="257"/>
            <p14:sldId id="258"/>
            <p14:sldId id="259"/>
            <p14:sldId id="261"/>
            <p14:sldId id="262"/>
            <p14:sldId id="263"/>
            <p14:sldId id="264"/>
            <p14:sldId id="265"/>
            <p14:sldId id="266"/>
            <p14:sldId id="275"/>
            <p14:sldId id="276"/>
            <p14:sldId id="273"/>
            <p14:sldId id="274"/>
            <p14:sldId id="269"/>
            <p14:sldId id="267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8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2472E-ED74-6A49-8199-8329FFA96818}" type="datetimeFigureOut">
              <a:t>7/24/2015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303FB-E7AE-3644-A306-03F0AD39F72E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11249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666E1-04EA-FC41-B4E5-139C89599465}" type="datetimeFigureOut">
              <a:t>7/24/2015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033DE-FD9C-764D-B62E-9C2B6ACAAC87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49146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t>‹N›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4B79-CF2B-8846-8E2D-96567580C6F4}" type="datetime1">
              <a:t>7/24/2015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Luca Co - University of Genova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71A1C-3BB9-F64E-A20B-D5F0D8925113}" type="datetime1">
              <a:t>7/24/2015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Luca Co - University of Genova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Fare clic per modificare gli stili del testo dello schema</a:t>
            </a:r>
          </a:p>
          <a:p>
            <a:pPr lvl="1"/>
            <a:r>
              <a:rPr lang="en-US" dirty="0" smtClean="0"/>
              <a:t>Secondo livello</a:t>
            </a:r>
          </a:p>
          <a:p>
            <a:pPr lvl="2"/>
            <a:r>
              <a:rPr lang="en-US" dirty="0" smtClean="0"/>
              <a:t>Terzo livello</a:t>
            </a:r>
          </a:p>
          <a:p>
            <a:pPr lvl="3"/>
            <a:r>
              <a:rPr lang="en-US" dirty="0" smtClean="0"/>
              <a:t>Quarto livello</a:t>
            </a:r>
          </a:p>
          <a:p>
            <a:pPr lvl="4"/>
            <a:r>
              <a:rPr lang="en-US" dirty="0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746E-DC53-2E41-AF75-F5BE0884DC52}" type="datetime1">
              <a:t>7/24/2015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Luca Co - University of Genova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4A5BE6C9-2B39-E244-B199-C9DDDBC1BC5E}" type="datetime1">
              <a:t>7/24/2015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r>
              <a:rPr lang="it-IT"/>
              <a:t>Luca Co - University of Genova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t>‹N›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7E85AC3F-0885-204C-BF4F-9A6E7602B8C5}" type="datetime1">
              <a:t>7/24/2015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r>
              <a:rPr lang="it-IT"/>
              <a:t>Luca Co - University of Genova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EF4F646A-143A-B146-AEF2-55D294FF2BA7}" type="datetime1">
              <a:t>7/24/2015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r>
              <a:rPr lang="it-IT"/>
              <a:t>Luca Co - University of Genova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Fare clic per modificare gli stili del testo dello schema</a:t>
            </a:r>
          </a:p>
          <a:p>
            <a:pPr lvl="1"/>
            <a:r>
              <a:rPr lang="en-US" dirty="0" smtClean="0"/>
              <a:t>Secondo livello</a:t>
            </a:r>
          </a:p>
          <a:p>
            <a:pPr lvl="2"/>
            <a:r>
              <a:rPr lang="en-US" dirty="0" smtClean="0"/>
              <a:t>Terzo livello</a:t>
            </a:r>
          </a:p>
          <a:p>
            <a:pPr lvl="3"/>
            <a:r>
              <a:rPr lang="en-US" dirty="0" smtClean="0"/>
              <a:t>Quarto livello</a:t>
            </a:r>
          </a:p>
          <a:p>
            <a:pPr lvl="4"/>
            <a:r>
              <a:rPr lang="en-US" dirty="0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463D2-23ED-A148-BC84-1FF237750CE6}" type="datetime1">
              <a:t>7/24/2015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Luca Co - University of Genova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Fare clic per modificare gli stili del testo dello schema</a:t>
            </a:r>
          </a:p>
          <a:p>
            <a:pPr lvl="1"/>
            <a:r>
              <a:rPr lang="en-US" dirty="0" smtClean="0"/>
              <a:t>Secondo livello</a:t>
            </a:r>
          </a:p>
          <a:p>
            <a:pPr lvl="2"/>
            <a:r>
              <a:rPr lang="en-US" dirty="0" smtClean="0"/>
              <a:t>Terzo livello</a:t>
            </a:r>
          </a:p>
          <a:p>
            <a:pPr lvl="3"/>
            <a:r>
              <a:rPr lang="en-US" dirty="0" smtClean="0"/>
              <a:t>Quarto livello</a:t>
            </a:r>
          </a:p>
          <a:p>
            <a:pPr lvl="4"/>
            <a:r>
              <a:rPr lang="en-US" dirty="0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563B-72A2-4548-8C4D-971BF390BF5C}" type="datetime1">
              <a:t>7/24/2015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Luca Co - University of Genova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Fare clic per modificare gli stili del testo dello schema</a:t>
            </a:r>
          </a:p>
          <a:p>
            <a:pPr lvl="1"/>
            <a:r>
              <a:rPr lang="en-US" dirty="0" smtClean="0"/>
              <a:t>Secondo livello</a:t>
            </a:r>
          </a:p>
          <a:p>
            <a:pPr lvl="2"/>
            <a:r>
              <a:rPr lang="en-US" dirty="0" smtClean="0"/>
              <a:t>Terzo livello</a:t>
            </a:r>
          </a:p>
          <a:p>
            <a:pPr lvl="3"/>
            <a:r>
              <a:rPr lang="en-US" dirty="0" smtClean="0"/>
              <a:t>Quarto livello</a:t>
            </a:r>
          </a:p>
          <a:p>
            <a:pPr lvl="4"/>
            <a:r>
              <a:rPr lang="en-US" dirty="0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98EF-B554-A046-99DA-81731B6E075A}" type="datetime1">
              <a:t>7/24/2015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Luca Co - University of Genova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D92AC-577B-074C-BB23-78AD986F227D}" type="datetime1">
              <a:t>7/24/2015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Luca Co - University of Genova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Fare clic per modificare gli stili del testo dello schema</a:t>
            </a:r>
          </a:p>
          <a:p>
            <a:pPr lvl="1"/>
            <a:r>
              <a:rPr lang="en-US" dirty="0" smtClean="0"/>
              <a:t>Secondo livello</a:t>
            </a:r>
          </a:p>
          <a:p>
            <a:pPr lvl="2"/>
            <a:r>
              <a:rPr lang="en-US" dirty="0" smtClean="0"/>
              <a:t>Terzo livello</a:t>
            </a:r>
          </a:p>
          <a:p>
            <a:pPr lvl="3"/>
            <a:r>
              <a:rPr lang="en-US" dirty="0" smtClean="0"/>
              <a:t>Quarto livello</a:t>
            </a:r>
          </a:p>
          <a:p>
            <a:pPr lvl="4"/>
            <a:r>
              <a:rPr lang="en-US" dirty="0" smtClean="0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Fare clic per modificare gli stili del testo dello schema</a:t>
            </a:r>
          </a:p>
          <a:p>
            <a:pPr lvl="1"/>
            <a:r>
              <a:rPr lang="en-US" dirty="0" smtClean="0"/>
              <a:t>Secondo livello</a:t>
            </a:r>
          </a:p>
          <a:p>
            <a:pPr lvl="2"/>
            <a:r>
              <a:rPr lang="en-US" dirty="0" smtClean="0"/>
              <a:t>Terzo livello</a:t>
            </a:r>
          </a:p>
          <a:p>
            <a:pPr lvl="3"/>
            <a:r>
              <a:rPr lang="en-US" dirty="0" smtClean="0"/>
              <a:t>Quarto livello</a:t>
            </a:r>
          </a:p>
          <a:p>
            <a:pPr lvl="4"/>
            <a:r>
              <a:rPr lang="en-US" dirty="0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DD94-2A42-8C48-8B32-F6C4C6C6E974}" type="datetime1">
              <a:t>7/24/2015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Luca Co - University of Genova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Fare clic per modificare gli stili del testo dello schema</a:t>
            </a:r>
          </a:p>
          <a:p>
            <a:pPr lvl="1"/>
            <a:r>
              <a:rPr lang="en-US" dirty="0" smtClean="0"/>
              <a:t>Secondo livello</a:t>
            </a:r>
          </a:p>
          <a:p>
            <a:pPr lvl="2"/>
            <a:r>
              <a:rPr lang="en-US" dirty="0" smtClean="0"/>
              <a:t>Terzo livello</a:t>
            </a:r>
          </a:p>
          <a:p>
            <a:pPr lvl="3"/>
            <a:r>
              <a:rPr lang="en-US" dirty="0" smtClean="0"/>
              <a:t>Quarto livello</a:t>
            </a:r>
          </a:p>
          <a:p>
            <a:pPr lvl="4"/>
            <a:r>
              <a:rPr lang="en-US" dirty="0" smtClean="0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Fare clic per modificare gli stili del testo dello schema</a:t>
            </a:r>
          </a:p>
          <a:p>
            <a:pPr lvl="1"/>
            <a:r>
              <a:rPr lang="en-US" dirty="0" smtClean="0"/>
              <a:t>Secondo livello</a:t>
            </a:r>
          </a:p>
          <a:p>
            <a:pPr lvl="2"/>
            <a:r>
              <a:rPr lang="en-US" dirty="0" smtClean="0"/>
              <a:t>Terzo livello</a:t>
            </a:r>
          </a:p>
          <a:p>
            <a:pPr lvl="3"/>
            <a:r>
              <a:rPr lang="en-US" dirty="0" smtClean="0"/>
              <a:t>Quarto livello</a:t>
            </a:r>
          </a:p>
          <a:p>
            <a:pPr lvl="4"/>
            <a:r>
              <a:rPr lang="en-US" dirty="0" smtClean="0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ED64-42BA-1F43-94B7-8DB9E0487622}" type="datetime1">
              <a:t>7/24/2015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Luca Co - University of Genova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t>‹N›</a:t>
            </a:fld>
            <a:endParaRPr lang="it-IT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to, sopra e so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Fare clic per modificare gli stili del testo dello schema</a:t>
            </a:r>
          </a:p>
          <a:p>
            <a:pPr lvl="1"/>
            <a:r>
              <a:rPr lang="en-US" dirty="0" smtClean="0"/>
              <a:t>Secondo livello</a:t>
            </a:r>
          </a:p>
          <a:p>
            <a:pPr lvl="2"/>
            <a:r>
              <a:rPr lang="en-US" dirty="0" smtClean="0"/>
              <a:t>Terzo livello</a:t>
            </a:r>
          </a:p>
          <a:p>
            <a:pPr lvl="3"/>
            <a:r>
              <a:rPr lang="en-US" dirty="0" smtClean="0"/>
              <a:t>Quarto livello</a:t>
            </a:r>
          </a:p>
          <a:p>
            <a:pPr lvl="4"/>
            <a:r>
              <a:rPr lang="en-US" dirty="0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FA1A0-AD14-2949-8792-DABB94BCAE37}" type="datetime1">
              <a:t>7/24/2015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Luca Co - University of Genova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t>‹N›</a:t>
            </a:fld>
            <a:endParaRPr lang="it-IT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Fare clic per modificare gli stili del testo dello schema</a:t>
            </a:r>
          </a:p>
          <a:p>
            <a:pPr lvl="1"/>
            <a:r>
              <a:rPr lang="en-US" dirty="0" smtClean="0"/>
              <a:t>Secondo livello</a:t>
            </a:r>
          </a:p>
          <a:p>
            <a:pPr lvl="2"/>
            <a:r>
              <a:rPr lang="en-US" dirty="0" smtClean="0"/>
              <a:t>Terzo livello</a:t>
            </a:r>
          </a:p>
          <a:p>
            <a:pPr lvl="3"/>
            <a:r>
              <a:rPr lang="en-US" dirty="0" smtClean="0"/>
              <a:t>Quarto livello</a:t>
            </a:r>
          </a:p>
          <a:p>
            <a:pPr lvl="4"/>
            <a:r>
              <a:rPr lang="en-US" dirty="0" smtClean="0"/>
              <a:t>Quinto livello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Fare clic per modificare gli stili del testo dello schema</a:t>
            </a:r>
          </a:p>
          <a:p>
            <a:pPr lvl="1"/>
            <a:r>
              <a:rPr lang="en-US" dirty="0" smtClean="0"/>
              <a:t>Secondo livello</a:t>
            </a:r>
          </a:p>
          <a:p>
            <a:pPr lvl="2"/>
            <a:r>
              <a:rPr lang="en-US" dirty="0" smtClean="0"/>
              <a:t>Terzo livello</a:t>
            </a:r>
          </a:p>
          <a:p>
            <a:pPr lvl="3"/>
            <a:r>
              <a:rPr lang="en-US" dirty="0" smtClean="0"/>
              <a:t>Quarto livello</a:t>
            </a:r>
          </a:p>
          <a:p>
            <a:pPr lvl="4"/>
            <a:r>
              <a:rPr lang="en-US" dirty="0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348DC-DAFE-AB4A-A0FD-A814159D88C9}" type="datetime1">
              <a:t>7/24/2015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Luca Co - University of Genova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t>‹N›</a:t>
            </a:fld>
            <a:endParaRPr lang="it-IT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Fare clic per modificare gli stili del testo dello schema</a:t>
            </a:r>
          </a:p>
          <a:p>
            <a:pPr lvl="1"/>
            <a:r>
              <a:rPr lang="en-US" dirty="0" smtClean="0"/>
              <a:t>Secondo livello</a:t>
            </a:r>
          </a:p>
          <a:p>
            <a:pPr lvl="2"/>
            <a:r>
              <a:rPr lang="en-US" dirty="0" smtClean="0"/>
              <a:t>Terzo livello</a:t>
            </a:r>
          </a:p>
          <a:p>
            <a:pPr lvl="3"/>
            <a:r>
              <a:rPr lang="en-US" dirty="0" smtClean="0"/>
              <a:t>Quarto livello</a:t>
            </a:r>
          </a:p>
          <a:p>
            <a:pPr lvl="4"/>
            <a:r>
              <a:rPr lang="en-US" dirty="0" smtClean="0"/>
              <a:t>Quinto livello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Fare clic per modificare gli stili del testo dello schema</a:t>
            </a:r>
          </a:p>
          <a:p>
            <a:pPr lvl="1"/>
            <a:r>
              <a:rPr lang="en-US" dirty="0" smtClean="0"/>
              <a:t>Secondo livello</a:t>
            </a:r>
          </a:p>
          <a:p>
            <a:pPr lvl="2"/>
            <a:r>
              <a:rPr lang="en-US" dirty="0" smtClean="0"/>
              <a:t>Terzo livello</a:t>
            </a:r>
          </a:p>
          <a:p>
            <a:pPr lvl="3"/>
            <a:r>
              <a:rPr lang="en-US" dirty="0" smtClean="0"/>
              <a:t>Quarto livello</a:t>
            </a:r>
          </a:p>
          <a:p>
            <a:pPr lvl="4"/>
            <a:r>
              <a:rPr lang="en-US" dirty="0" smtClean="0"/>
              <a:t>Quinto livello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E56A-4E60-3842-B61E-2CA4CA5EA12E}" type="datetime1">
              <a:t>7/24/2015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Luca Co - University of Genova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t>‹N›</a:t>
            </a:fld>
            <a:endParaRPr lang="it-IT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Fare clic per modificare gli stili del testo dello schema</a:t>
            </a:r>
          </a:p>
          <a:p>
            <a:pPr lvl="1"/>
            <a:r>
              <a:rPr lang="en-US" dirty="0" smtClean="0"/>
              <a:t>Secondo livello</a:t>
            </a:r>
          </a:p>
          <a:p>
            <a:pPr lvl="2"/>
            <a:r>
              <a:rPr lang="en-US" dirty="0" smtClean="0"/>
              <a:t>Terzo livello</a:t>
            </a:r>
          </a:p>
          <a:p>
            <a:pPr lvl="3"/>
            <a:r>
              <a:rPr lang="en-US" dirty="0" smtClean="0"/>
              <a:t>Quarto livello</a:t>
            </a:r>
          </a:p>
          <a:p>
            <a:pPr lvl="4"/>
            <a:r>
              <a:rPr lang="en-US" dirty="0" smtClean="0"/>
              <a:t>Quinto livello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Fare clic per modificare gli stili del testo dello schema</a:t>
            </a:r>
          </a:p>
          <a:p>
            <a:pPr lvl="1"/>
            <a:r>
              <a:rPr lang="en-US" dirty="0" smtClean="0"/>
              <a:t>Secondo livello</a:t>
            </a:r>
          </a:p>
          <a:p>
            <a:pPr lvl="2"/>
            <a:r>
              <a:rPr lang="en-US" dirty="0" smtClean="0"/>
              <a:t>Terzo livello</a:t>
            </a:r>
          </a:p>
          <a:p>
            <a:pPr lvl="3"/>
            <a:r>
              <a:rPr lang="en-US" dirty="0" smtClean="0"/>
              <a:t>Quarto livello</a:t>
            </a:r>
          </a:p>
          <a:p>
            <a:pPr lvl="4"/>
            <a:r>
              <a:rPr lang="en-US" dirty="0" smtClean="0"/>
              <a:t>Quinto livello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Fare clic per modificare gli stili del testo dello schema</a:t>
            </a:r>
          </a:p>
          <a:p>
            <a:pPr lvl="1"/>
            <a:r>
              <a:rPr lang="en-US" dirty="0" smtClean="0"/>
              <a:t>Secondo livello</a:t>
            </a:r>
          </a:p>
          <a:p>
            <a:pPr lvl="2"/>
            <a:r>
              <a:rPr lang="en-US" dirty="0" smtClean="0"/>
              <a:t>Terzo livello</a:t>
            </a:r>
          </a:p>
          <a:p>
            <a:pPr lvl="3"/>
            <a:r>
              <a:rPr lang="en-US" dirty="0" smtClean="0"/>
              <a:t>Quarto livello</a:t>
            </a:r>
          </a:p>
          <a:p>
            <a:pPr lvl="4"/>
            <a:r>
              <a:rPr lang="en-US" dirty="0" smtClean="0"/>
              <a:t>Quinto livello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Fare clic per modificare gli stili del testo dello schema</a:t>
            </a:r>
          </a:p>
          <a:p>
            <a:pPr lvl="1"/>
            <a:r>
              <a:rPr lang="en-US" dirty="0" smtClean="0"/>
              <a:t>Secondo livello</a:t>
            </a:r>
          </a:p>
          <a:p>
            <a:pPr lvl="2"/>
            <a:r>
              <a:rPr lang="en-US" dirty="0" smtClean="0"/>
              <a:t>Terzo livello</a:t>
            </a:r>
          </a:p>
          <a:p>
            <a:pPr lvl="3"/>
            <a:r>
              <a:rPr lang="en-US" dirty="0" smtClean="0"/>
              <a:t>Quarto livello</a:t>
            </a:r>
          </a:p>
          <a:p>
            <a:pPr lvl="4"/>
            <a:r>
              <a:rPr lang="en-US" dirty="0" smtClean="0"/>
              <a:t>Quinto livello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E4AB3-5541-9847-8B37-B64F5063E139}" type="datetime1">
              <a:t>7/24/2015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Luca Co - University of Genova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Fare clic per modificare gli stili del testo dello schema</a:t>
            </a:r>
          </a:p>
          <a:p>
            <a:pPr lvl="1"/>
            <a:r>
              <a:rPr lang="en-US" dirty="0" smtClean="0"/>
              <a:t>Secondo livello</a:t>
            </a:r>
          </a:p>
          <a:p>
            <a:pPr lvl="2"/>
            <a:r>
              <a:rPr lang="en-US" dirty="0" smtClean="0"/>
              <a:t>Terzo livello</a:t>
            </a:r>
          </a:p>
          <a:p>
            <a:pPr lvl="3"/>
            <a:r>
              <a:rPr lang="en-US" dirty="0" smtClean="0"/>
              <a:t>Quarto livello</a:t>
            </a:r>
          </a:p>
          <a:p>
            <a:pPr lvl="4"/>
            <a:r>
              <a:rPr lang="en-US" dirty="0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D974894-6CF2-4343-BBCF-D2562E747477}" type="datetime1">
              <a:t>7/24/2015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it-IT"/>
              <a:t>Luca Co - University of Genova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22D28D4-6FBC-3F40-84D2-23259CE3A65B}" type="slidenum"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3853031"/>
            <a:ext cx="9144000" cy="2087422"/>
          </a:xfrm>
        </p:spPr>
        <p:txBody>
          <a:bodyPr>
            <a:noAutofit/>
          </a:bodyPr>
          <a:lstStyle/>
          <a:p>
            <a:pPr algn="ctr"/>
            <a:r>
              <a:rPr lang="it-IT" sz="2000">
                <a:solidFill>
                  <a:srgbClr val="FFFFFF"/>
                </a:solidFill>
              </a:rPr>
              <a:t>Student: </a:t>
            </a:r>
            <a:r>
              <a:rPr lang="it-IT" sz="2000" b="1">
                <a:solidFill>
                  <a:srgbClr val="FFFFFF"/>
                </a:solidFill>
              </a:rPr>
              <a:t>Luca Cò</a:t>
            </a:r>
            <a:r>
              <a:rPr lang="it-IT" sz="2000">
                <a:solidFill>
                  <a:srgbClr val="FFFFFF"/>
                </a:solidFill>
              </a:rPr>
              <a:t/>
            </a:r>
            <a:br>
              <a:rPr lang="it-IT" sz="2000">
                <a:solidFill>
                  <a:srgbClr val="FFFFFF"/>
                </a:solidFill>
              </a:rPr>
            </a:br>
            <a:r>
              <a:rPr lang="it-IT" sz="2000">
                <a:solidFill>
                  <a:srgbClr val="FFFFFF"/>
                </a:solidFill>
              </a:rPr>
              <a:t/>
            </a:r>
            <a:br>
              <a:rPr lang="it-IT" sz="2000">
                <a:solidFill>
                  <a:srgbClr val="FFFFFF"/>
                </a:solidFill>
              </a:rPr>
            </a:br>
            <a:r>
              <a:rPr lang="it-IT" sz="2000">
                <a:solidFill>
                  <a:srgbClr val="FFFFFF"/>
                </a:solidFill>
              </a:rPr>
              <a:t>Supervisor: </a:t>
            </a:r>
            <a:r>
              <a:rPr lang="it-IT" sz="2000" b="1">
                <a:solidFill>
                  <a:srgbClr val="FFFFFF"/>
                </a:solidFill>
              </a:rPr>
              <a:t>Prof. Alessandro Bottaro </a:t>
            </a:r>
            <a:r>
              <a:rPr lang="it-IT" sz="2000">
                <a:solidFill>
                  <a:srgbClr val="FFFFFF"/>
                </a:solidFill>
              </a:rPr>
              <a:t/>
            </a:r>
            <a:br>
              <a:rPr lang="it-IT" sz="2000">
                <a:solidFill>
                  <a:srgbClr val="FFFFFF"/>
                </a:solidFill>
              </a:rPr>
            </a:br>
            <a:r>
              <a:rPr lang="it-IT" sz="2000">
                <a:solidFill>
                  <a:srgbClr val="FFFFFF"/>
                </a:solidFill>
              </a:rPr>
              <a:t/>
            </a:r>
            <a:br>
              <a:rPr lang="it-IT" sz="2000">
                <a:solidFill>
                  <a:srgbClr val="FFFFFF"/>
                </a:solidFill>
              </a:rPr>
            </a:br>
            <a:r>
              <a:rPr lang="it-IT" sz="2000">
                <a:solidFill>
                  <a:srgbClr val="FFFFFF"/>
                </a:solidFill>
              </a:rPr>
              <a:t>Correlator: </a:t>
            </a:r>
            <a:r>
              <a:rPr lang="it-IT" sz="2000" b="1">
                <a:solidFill>
                  <a:srgbClr val="FFFFFF"/>
                </a:solidFill>
              </a:rPr>
              <a:t>Prof.</a:t>
            </a:r>
            <a:r>
              <a:rPr lang="it-IT" sz="2000">
                <a:solidFill>
                  <a:srgbClr val="FFFFFF"/>
                </a:solidFill>
              </a:rPr>
              <a:t> </a:t>
            </a:r>
            <a:r>
              <a:rPr lang="it-IT" sz="2000" b="1">
                <a:solidFill>
                  <a:srgbClr val="FFFFFF"/>
                </a:solidFill>
              </a:rPr>
              <a:t>Nicolas Mazellier</a:t>
            </a:r>
            <a:br>
              <a:rPr lang="it-IT" sz="2000" b="1">
                <a:solidFill>
                  <a:srgbClr val="FFFFFF"/>
                </a:solidFill>
              </a:rPr>
            </a:br>
            <a:endParaRPr lang="it-IT" sz="2000" b="1">
              <a:solidFill>
                <a:srgbClr val="FFFFFF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5814704"/>
            <a:ext cx="9144000" cy="865353"/>
          </a:xfrm>
        </p:spPr>
        <p:txBody>
          <a:bodyPr>
            <a:noAutofit/>
          </a:bodyPr>
          <a:lstStyle/>
          <a:p>
            <a:pPr algn="ctr"/>
            <a:r>
              <a:rPr lang="it-IT" sz="2000">
                <a:solidFill>
                  <a:srgbClr val="FFFFFF"/>
                </a:solidFill>
              </a:rPr>
              <a:t>Bachelor’s thesis</a:t>
            </a:r>
          </a:p>
          <a:p>
            <a:pPr algn="ctr"/>
            <a:r>
              <a:rPr lang="it-IT" sz="2000">
                <a:solidFill>
                  <a:srgbClr val="FFFFFF"/>
                </a:solidFill>
              </a:rPr>
              <a:t>Genova, 24th  July 2015</a:t>
            </a:r>
          </a:p>
        </p:txBody>
      </p:sp>
      <p:sp>
        <p:nvSpPr>
          <p:cNvPr id="6" name="Rettangolo 5"/>
          <p:cNvSpPr/>
          <p:nvPr/>
        </p:nvSpPr>
        <p:spPr>
          <a:xfrm>
            <a:off x="0" y="38401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i="1">
                <a:solidFill>
                  <a:schemeClr val="bg1"/>
                </a:solidFill>
              </a:rPr>
              <a:t>Drag reduction and terminal velocity</a:t>
            </a:r>
            <a:endParaRPr lang="en-US" sz="3200">
              <a:solidFill>
                <a:schemeClr val="bg1"/>
              </a:solidFill>
            </a:endParaRPr>
          </a:p>
          <a:p>
            <a:pPr algn="ctr"/>
            <a:r>
              <a:rPr lang="it-IT" sz="3200" i="1">
                <a:solidFill>
                  <a:schemeClr val="bg1"/>
                </a:solidFill>
              </a:rPr>
              <a:t>measurements on superhydrophobic spheres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0" y="1798201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>
                <a:solidFill>
                  <a:srgbClr val="FFFFFF"/>
                </a:solidFill>
              </a:rPr>
              <a:t>University of Genova – Polytech Orleans</a:t>
            </a:r>
          </a:p>
          <a:p>
            <a:pPr algn="ctr"/>
            <a:endParaRPr lang="it-IT">
              <a:solidFill>
                <a:srgbClr val="FFFFFF"/>
              </a:solidFill>
            </a:endParaRPr>
          </a:p>
          <a:p>
            <a:pPr algn="ctr"/>
            <a:endParaRPr lang="it-IT">
              <a:solidFill>
                <a:srgbClr val="FFFFFF"/>
              </a:solidFill>
            </a:endParaRPr>
          </a:p>
        </p:txBody>
      </p:sp>
      <p:pic>
        <p:nvPicPr>
          <p:cNvPr id="12" name="Immagin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988" y="2200595"/>
            <a:ext cx="1211163" cy="1747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 descr="Logo_Polytech_Orlea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111" y="2355743"/>
            <a:ext cx="3874008" cy="120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1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9463" y="245128"/>
            <a:ext cx="7583487" cy="679263"/>
          </a:xfrm>
        </p:spPr>
        <p:txBody>
          <a:bodyPr/>
          <a:lstStyle/>
          <a:p>
            <a:pPr algn="ctr"/>
            <a:r>
              <a:rPr lang="it-IT"/>
              <a:t>Laboratory</a:t>
            </a:r>
          </a:p>
        </p:txBody>
      </p:sp>
      <p:pic>
        <p:nvPicPr>
          <p:cNvPr id="6" name="Segnaposto contenuto 5" descr="DSC_001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157" r="-110157"/>
          <a:stretch>
            <a:fillRect/>
          </a:stretch>
        </p:blipFill>
        <p:spPr>
          <a:xfrm>
            <a:off x="-317501" y="1047750"/>
            <a:ext cx="9648621" cy="5355105"/>
          </a:xfr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Luca Co - University of Genova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78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Luca Co - University of Genova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t>11</a:t>
            </a:fld>
            <a:endParaRPr lang="it-IT"/>
          </a:p>
        </p:txBody>
      </p:sp>
      <p:pic>
        <p:nvPicPr>
          <p:cNvPr id="3074" name="Picture 2" descr="C:\Users\bottaro\Downloads\SphereMo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78" y="1128683"/>
            <a:ext cx="7242772" cy="490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47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Luca Co - University of Genova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t>12</a:t>
            </a:fld>
            <a:endParaRPr lang="it-IT"/>
          </a:p>
        </p:txBody>
      </p:sp>
      <p:pic>
        <p:nvPicPr>
          <p:cNvPr id="4098" name="Picture 2" descr="C:\Users\bottaro\Downloads\Trajecto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54" y="682979"/>
            <a:ext cx="7320691" cy="549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10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9463" y="149878"/>
            <a:ext cx="7583487" cy="647513"/>
          </a:xfrm>
        </p:spPr>
        <p:txBody>
          <a:bodyPr/>
          <a:lstStyle/>
          <a:p>
            <a:pPr algn="ctr"/>
            <a:r>
              <a:rPr lang="it-IT"/>
              <a:t>Results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Luca Co - University of Genova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t>13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461727" y="81326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err="1" smtClean="0">
                <a:solidFill>
                  <a:srgbClr val="FFFFFF"/>
                </a:solidFill>
              </a:rPr>
              <a:t>Initial</a:t>
            </a:r>
            <a:r>
              <a:rPr lang="it-IT" i="1" dirty="0" smtClean="0">
                <a:solidFill>
                  <a:srgbClr val="FFFFFF"/>
                </a:solidFill>
              </a:rPr>
              <a:t> </a:t>
            </a:r>
            <a:r>
              <a:rPr lang="it-IT" i="1" dirty="0" err="1" smtClean="0">
                <a:solidFill>
                  <a:srgbClr val="FFFFFF"/>
                </a:solidFill>
              </a:rPr>
              <a:t>tests</a:t>
            </a:r>
            <a:r>
              <a:rPr lang="it-IT" i="1" dirty="0" smtClean="0">
                <a:solidFill>
                  <a:srgbClr val="FFFFFF"/>
                </a:solidFill>
              </a:rPr>
              <a:t> with </a:t>
            </a:r>
            <a:r>
              <a:rPr lang="it-IT" i="1" dirty="0" err="1" smtClean="0">
                <a:solidFill>
                  <a:srgbClr val="FFFFFF"/>
                </a:solidFill>
              </a:rPr>
              <a:t>different</a:t>
            </a:r>
            <a:r>
              <a:rPr lang="it-IT" i="1" dirty="0" smtClean="0">
                <a:solidFill>
                  <a:srgbClr val="FFFFFF"/>
                </a:solidFill>
              </a:rPr>
              <a:t> </a:t>
            </a:r>
            <a:r>
              <a:rPr lang="it-IT" i="1" dirty="0" err="1" smtClean="0">
                <a:solidFill>
                  <a:srgbClr val="FFFFFF"/>
                </a:solidFill>
              </a:rPr>
              <a:t>spheres</a:t>
            </a:r>
            <a:r>
              <a:rPr lang="it-IT" i="1" dirty="0" smtClean="0">
                <a:solidFill>
                  <a:srgbClr val="FFFFFF"/>
                </a:solidFill>
              </a:rPr>
              <a:t> </a:t>
            </a:r>
            <a:r>
              <a:rPr lang="it-IT" i="1" dirty="0" err="1" smtClean="0">
                <a:solidFill>
                  <a:srgbClr val="FFFFFF"/>
                </a:solidFill>
              </a:rPr>
              <a:t>falling</a:t>
            </a:r>
            <a:r>
              <a:rPr lang="it-IT" i="1" dirty="0" smtClean="0">
                <a:solidFill>
                  <a:srgbClr val="FFFFFF"/>
                </a:solidFill>
              </a:rPr>
              <a:t> in water</a:t>
            </a:r>
            <a:endParaRPr lang="it-IT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0" y="1542553"/>
            <a:ext cx="2860795" cy="2289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814" y="1549585"/>
            <a:ext cx="2846974" cy="226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10" y="4001632"/>
            <a:ext cx="2871935" cy="228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523" y="4001632"/>
            <a:ext cx="2879556" cy="228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31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9463" y="149878"/>
            <a:ext cx="7583487" cy="647513"/>
          </a:xfrm>
        </p:spPr>
        <p:txBody>
          <a:bodyPr/>
          <a:lstStyle/>
          <a:p>
            <a:pPr algn="ctr"/>
            <a:r>
              <a:rPr lang="it-IT"/>
              <a:t>Results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Luca Co - University of Genova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t>14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461727" y="81326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err="1" smtClean="0">
                <a:solidFill>
                  <a:srgbClr val="FFFFFF"/>
                </a:solidFill>
              </a:rPr>
              <a:t>Initial</a:t>
            </a:r>
            <a:r>
              <a:rPr lang="it-IT" i="1" dirty="0" smtClean="0">
                <a:solidFill>
                  <a:srgbClr val="FFFFFF"/>
                </a:solidFill>
              </a:rPr>
              <a:t> </a:t>
            </a:r>
            <a:r>
              <a:rPr lang="it-IT" i="1" dirty="0" err="1" smtClean="0">
                <a:solidFill>
                  <a:srgbClr val="FFFFFF"/>
                </a:solidFill>
              </a:rPr>
              <a:t>tests</a:t>
            </a:r>
            <a:r>
              <a:rPr lang="it-IT" i="1" dirty="0" smtClean="0">
                <a:solidFill>
                  <a:srgbClr val="FFFFFF"/>
                </a:solidFill>
              </a:rPr>
              <a:t> with </a:t>
            </a:r>
            <a:r>
              <a:rPr lang="it-IT" i="1" dirty="0" err="1" smtClean="0">
                <a:solidFill>
                  <a:srgbClr val="FFFFFF"/>
                </a:solidFill>
              </a:rPr>
              <a:t>different</a:t>
            </a:r>
            <a:r>
              <a:rPr lang="it-IT" i="1" dirty="0" smtClean="0">
                <a:solidFill>
                  <a:srgbClr val="FFFFFF"/>
                </a:solidFill>
              </a:rPr>
              <a:t> </a:t>
            </a:r>
            <a:r>
              <a:rPr lang="it-IT" i="1" dirty="0" err="1" smtClean="0">
                <a:solidFill>
                  <a:srgbClr val="FFFFFF"/>
                </a:solidFill>
              </a:rPr>
              <a:t>spheres</a:t>
            </a:r>
            <a:r>
              <a:rPr lang="it-IT" i="1" dirty="0" smtClean="0">
                <a:solidFill>
                  <a:srgbClr val="FFFFFF"/>
                </a:solidFill>
              </a:rPr>
              <a:t> </a:t>
            </a:r>
            <a:r>
              <a:rPr lang="it-IT" i="1" dirty="0" err="1" smtClean="0">
                <a:solidFill>
                  <a:srgbClr val="FFFFFF"/>
                </a:solidFill>
              </a:rPr>
              <a:t>falling</a:t>
            </a:r>
            <a:r>
              <a:rPr lang="it-IT" i="1" dirty="0" smtClean="0">
                <a:solidFill>
                  <a:srgbClr val="FFFFFF"/>
                </a:solidFill>
              </a:rPr>
              <a:t> in water</a:t>
            </a:r>
            <a:endParaRPr lang="it-IT" dirty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156" y="1430446"/>
            <a:ext cx="5493060" cy="429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73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9463" y="177986"/>
            <a:ext cx="7583487" cy="615763"/>
          </a:xfrm>
        </p:spPr>
        <p:txBody>
          <a:bodyPr/>
          <a:lstStyle/>
          <a:p>
            <a:pPr algn="ctr"/>
            <a:r>
              <a:rPr lang="it-IT"/>
              <a:t>Results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Luca Co - University of Genova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t>15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0" y="825498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err="1">
                <a:solidFill>
                  <a:srgbClr val="FFFFFF"/>
                </a:solidFill>
              </a:rPr>
              <a:t>Overlap</a:t>
            </a:r>
            <a:r>
              <a:rPr lang="it-IT" i="1" dirty="0">
                <a:solidFill>
                  <a:srgbClr val="FFFFFF"/>
                </a:solidFill>
              </a:rPr>
              <a:t> of SH and </a:t>
            </a:r>
            <a:r>
              <a:rPr lang="it-IT" i="1" dirty="0" err="1">
                <a:solidFill>
                  <a:srgbClr val="FFFFFF"/>
                </a:solidFill>
              </a:rPr>
              <a:t>uncoated</a:t>
            </a:r>
            <a:r>
              <a:rPr lang="it-IT" i="1" dirty="0">
                <a:solidFill>
                  <a:srgbClr val="FFFFFF"/>
                </a:solidFill>
              </a:rPr>
              <a:t> 10mm </a:t>
            </a:r>
            <a:r>
              <a:rPr lang="it-IT" i="1" dirty="0" err="1">
                <a:solidFill>
                  <a:srgbClr val="FFFFFF"/>
                </a:solidFill>
              </a:rPr>
              <a:t>sphere</a:t>
            </a:r>
            <a:r>
              <a:rPr lang="it-IT" i="1" dirty="0">
                <a:solidFill>
                  <a:srgbClr val="FFFFFF"/>
                </a:solidFill>
              </a:rPr>
              <a:t> </a:t>
            </a:r>
            <a:r>
              <a:rPr lang="it-IT" i="1" dirty="0" err="1">
                <a:solidFill>
                  <a:srgbClr val="FFFFFF"/>
                </a:solidFill>
              </a:rPr>
              <a:t>falling</a:t>
            </a:r>
            <a:r>
              <a:rPr lang="it-IT" i="1" dirty="0">
                <a:solidFill>
                  <a:srgbClr val="FFFFFF"/>
                </a:solidFill>
              </a:rPr>
              <a:t> </a:t>
            </a:r>
            <a:r>
              <a:rPr lang="it-IT" i="1" dirty="0" smtClean="0">
                <a:solidFill>
                  <a:srgbClr val="FFFFFF"/>
                </a:solidFill>
              </a:rPr>
              <a:t>in </a:t>
            </a:r>
            <a:r>
              <a:rPr lang="en-US" i="1" dirty="0">
                <a:solidFill>
                  <a:srgbClr val="FFFFFF"/>
                </a:solidFill>
              </a:rPr>
              <a:t>water</a:t>
            </a:r>
          </a:p>
          <a:p>
            <a:pPr algn="ctr"/>
            <a:endParaRPr lang="it-IT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623484"/>
              </p:ext>
            </p:extLst>
          </p:nvPr>
        </p:nvGraphicFramePr>
        <p:xfrm>
          <a:off x="460375" y="5271471"/>
          <a:ext cx="8130615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0205"/>
                <a:gridCol w="3608045"/>
                <a:gridCol w="1812365"/>
              </a:tblGrid>
              <a:tr h="370840">
                <a:tc>
                  <a:txBody>
                    <a:bodyPr/>
                    <a:lstStyle/>
                    <a:p>
                      <a:endParaRPr lang="it-IT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kern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Terminal velocity </a:t>
                      </a:r>
                      <a:r>
                        <a:rPr lang="en-US" sz="1800" kern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[m/s]</a:t>
                      </a:r>
                      <a:r>
                        <a:rPr lang="en-US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endParaRPr lang="it-IT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rgbClr val="FFFFFF"/>
                          </a:solidFill>
                        </a:rPr>
                        <a:t>Re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rgbClr val="FFFFFF"/>
                          </a:solidFill>
                        </a:rPr>
                        <a:t>Uncoated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1,261</a:t>
                      </a:r>
                      <a:r>
                        <a:rPr lang="en-US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endParaRPr lang="it-IT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14112</a:t>
                      </a:r>
                      <a:r>
                        <a:rPr lang="en-US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endParaRPr lang="it-IT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rgbClr val="FF0000"/>
                          </a:solidFill>
                        </a:rPr>
                        <a:t>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1,153</a:t>
                      </a:r>
                      <a:r>
                        <a:rPr lang="en-US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it-IT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12903</a:t>
                      </a:r>
                      <a:r>
                        <a:rPr lang="en-US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it-IT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Segnaposto contenuto 9" descr="Superpose.wate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394" b="-16394"/>
          <a:stretch>
            <a:fillRect/>
          </a:stretch>
        </p:blipFill>
        <p:spPr>
          <a:xfrm>
            <a:off x="779463" y="1148663"/>
            <a:ext cx="7997840" cy="4438901"/>
          </a:xfrm>
        </p:spPr>
      </p:pic>
    </p:spTree>
    <p:extLst>
      <p:ext uri="{BB962C8B-B14F-4D97-AF65-F5344CB8AC3E}">
        <p14:creationId xmlns:p14="http://schemas.microsoft.com/office/powerpoint/2010/main" val="208760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9463" y="149878"/>
            <a:ext cx="7583487" cy="647513"/>
          </a:xfrm>
        </p:spPr>
        <p:txBody>
          <a:bodyPr/>
          <a:lstStyle/>
          <a:p>
            <a:pPr algn="ctr"/>
            <a:r>
              <a:rPr lang="it-IT"/>
              <a:t>Results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Luca Co - University of Genova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t>16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0" y="81326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err="1">
                <a:solidFill>
                  <a:srgbClr val="FFFFFF"/>
                </a:solidFill>
              </a:rPr>
              <a:t>Overlap</a:t>
            </a:r>
            <a:r>
              <a:rPr lang="it-IT" i="1" dirty="0">
                <a:solidFill>
                  <a:srgbClr val="FFFFFF"/>
                </a:solidFill>
              </a:rPr>
              <a:t> of SH and </a:t>
            </a:r>
            <a:r>
              <a:rPr lang="it-IT" i="1" dirty="0" err="1">
                <a:solidFill>
                  <a:srgbClr val="FFFFFF"/>
                </a:solidFill>
              </a:rPr>
              <a:t>uncoated</a:t>
            </a:r>
            <a:r>
              <a:rPr lang="it-IT" i="1" dirty="0">
                <a:solidFill>
                  <a:srgbClr val="FFFFFF"/>
                </a:solidFill>
              </a:rPr>
              <a:t> 10mm </a:t>
            </a:r>
            <a:r>
              <a:rPr lang="it-IT" i="1" dirty="0" err="1">
                <a:solidFill>
                  <a:srgbClr val="FFFFFF"/>
                </a:solidFill>
              </a:rPr>
              <a:t>sphere</a:t>
            </a:r>
            <a:r>
              <a:rPr lang="it-IT" i="1" dirty="0">
                <a:solidFill>
                  <a:srgbClr val="FFFFFF"/>
                </a:solidFill>
              </a:rPr>
              <a:t> </a:t>
            </a:r>
            <a:r>
              <a:rPr lang="it-IT" i="1" dirty="0" err="1">
                <a:solidFill>
                  <a:srgbClr val="FFFFFF"/>
                </a:solidFill>
              </a:rPr>
              <a:t>falling</a:t>
            </a:r>
            <a:r>
              <a:rPr lang="it-IT" i="1" dirty="0">
                <a:solidFill>
                  <a:srgbClr val="FFFFFF"/>
                </a:solidFill>
              </a:rPr>
              <a:t> </a:t>
            </a:r>
            <a:r>
              <a:rPr lang="it-IT" i="1" dirty="0" smtClean="0">
                <a:solidFill>
                  <a:srgbClr val="FFFFFF"/>
                </a:solidFill>
              </a:rPr>
              <a:t>in </a:t>
            </a:r>
            <a:r>
              <a:rPr lang="it-IT" i="1" dirty="0" err="1">
                <a:solidFill>
                  <a:srgbClr val="FFFFFF"/>
                </a:solidFill>
              </a:rPr>
              <a:t>glycerol</a:t>
            </a:r>
            <a:endParaRPr lang="en-US" i="1" dirty="0">
              <a:solidFill>
                <a:srgbClr val="FFFFFF"/>
              </a:solidFill>
            </a:endParaRPr>
          </a:p>
          <a:p>
            <a:pPr algn="ctr"/>
            <a:endParaRPr lang="it-IT" dirty="0">
              <a:solidFill>
                <a:srgbClr val="FFFFFF"/>
              </a:solidFill>
            </a:endParaRPr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81710"/>
              </p:ext>
            </p:extLst>
          </p:nvPr>
        </p:nvGraphicFramePr>
        <p:xfrm>
          <a:off x="496046" y="5257837"/>
          <a:ext cx="8130615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0205"/>
                <a:gridCol w="3608045"/>
                <a:gridCol w="1812365"/>
              </a:tblGrid>
              <a:tr h="370840">
                <a:tc>
                  <a:txBody>
                    <a:bodyPr/>
                    <a:lstStyle/>
                    <a:p>
                      <a:endParaRPr lang="it-IT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kern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Terminal velocity </a:t>
                      </a:r>
                      <a:r>
                        <a:rPr lang="en-US" sz="1800" kern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[m/s]</a:t>
                      </a:r>
                      <a:r>
                        <a:rPr lang="en-US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endParaRPr lang="it-IT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rgbClr val="FFFFFF"/>
                          </a:solidFill>
                        </a:rPr>
                        <a:t>Re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rgbClr val="FFFFFF"/>
                          </a:solidFill>
                        </a:rPr>
                        <a:t>Uncoated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0,3057</a:t>
                      </a:r>
                      <a:r>
                        <a:rPr lang="en-US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endParaRPr lang="it-IT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3,675</a:t>
                      </a:r>
                      <a:endParaRPr lang="it-IT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rgbClr val="FF0000"/>
                          </a:solidFill>
                        </a:rPr>
                        <a:t>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0,3074</a:t>
                      </a:r>
                      <a:r>
                        <a:rPr lang="en-US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it-IT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3,696</a:t>
                      </a:r>
                      <a:r>
                        <a:rPr lang="en-US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it-IT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Segnaposto contenuto 11" descr="Superpose.glycero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394" b="-16394"/>
          <a:stretch>
            <a:fillRect/>
          </a:stretch>
        </p:blipFill>
        <p:spPr>
          <a:xfrm>
            <a:off x="1050202" y="1136431"/>
            <a:ext cx="7650430" cy="4233279"/>
          </a:xfrm>
        </p:spPr>
      </p:pic>
    </p:spTree>
    <p:extLst>
      <p:ext uri="{BB962C8B-B14F-4D97-AF65-F5344CB8AC3E}">
        <p14:creationId xmlns:p14="http://schemas.microsoft.com/office/powerpoint/2010/main" val="279558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9463" y="0"/>
            <a:ext cx="7583487" cy="840628"/>
          </a:xfrm>
        </p:spPr>
        <p:txBody>
          <a:bodyPr/>
          <a:lstStyle/>
          <a:p>
            <a:r>
              <a:rPr lang="it-IT" sz="3600"/>
              <a:t>Conclusions and future applications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Luca Co - University of Genova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rPr lang="it-IT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407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6330"/>
            <a:ext cx="9143999" cy="1044388"/>
          </a:xfrm>
        </p:spPr>
        <p:txBody>
          <a:bodyPr/>
          <a:lstStyle/>
          <a:p>
            <a:r>
              <a:rPr lang="it-IT"/>
              <a:t>   Outline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201173" y="2024548"/>
            <a:ext cx="8942825" cy="4640113"/>
          </a:xfrm>
        </p:spPr>
        <p:txBody>
          <a:bodyPr/>
          <a:lstStyle/>
          <a:p>
            <a:r>
              <a:rPr lang="it-IT"/>
              <a:t>Ultra Ever Dry® painture</a:t>
            </a:r>
            <a:endParaRPr lang="en-US"/>
          </a:p>
          <a:p>
            <a:r>
              <a:rPr lang="en-US"/>
              <a:t>Wettability</a:t>
            </a:r>
            <a:r>
              <a:rPr lang="en-US">
                <a:effectLst/>
              </a:rPr>
              <a:t> a</a:t>
            </a:r>
            <a:r>
              <a:rPr lang="en-US"/>
              <a:t>nd superhydrophobicity</a:t>
            </a:r>
            <a:r>
              <a:rPr lang="en-US">
                <a:effectLst/>
              </a:rPr>
              <a:t> </a:t>
            </a:r>
          </a:p>
          <a:p>
            <a:r>
              <a:rPr lang="en-US"/>
              <a:t>Wenzel and Cassie-Baxter</a:t>
            </a:r>
            <a:r>
              <a:rPr lang="en-US">
                <a:effectLst/>
              </a:rPr>
              <a:t> state</a:t>
            </a:r>
          </a:p>
          <a:p>
            <a:r>
              <a:rPr lang="it-IT"/>
              <a:t>Laboratory</a:t>
            </a:r>
          </a:p>
          <a:p>
            <a:r>
              <a:rPr lang="it-IT"/>
              <a:t>Measurements </a:t>
            </a:r>
          </a:p>
          <a:p>
            <a:r>
              <a:rPr lang="it-IT"/>
              <a:t>Conclusions and future applications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Luca Co - University of Genova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923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9463" y="0"/>
            <a:ext cx="7583487" cy="779639"/>
          </a:xfrm>
        </p:spPr>
        <p:txBody>
          <a:bodyPr/>
          <a:lstStyle/>
          <a:p>
            <a:pPr algn="ctr"/>
            <a:r>
              <a:rPr lang="it-IT"/>
              <a:t>Static contact angle</a:t>
            </a:r>
          </a:p>
        </p:txBody>
      </p:sp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" b="1682"/>
          <a:stretch>
            <a:fillRect/>
          </a:stretch>
        </p:blipFill>
        <p:spPr bwMode="auto">
          <a:xfrm>
            <a:off x="2112329" y="3168858"/>
            <a:ext cx="4289171" cy="245209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/>
          <p:cNvSpPr txBox="1"/>
          <p:nvPr/>
        </p:nvSpPr>
        <p:spPr>
          <a:xfrm>
            <a:off x="0" y="5805931"/>
            <a:ext cx="91440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FFFFFF"/>
                </a:solidFill>
              </a:rPr>
              <a:t>A = </a:t>
            </a:r>
            <a:r>
              <a:rPr lang="it-IT" sz="3200" dirty="0" err="1">
                <a:solidFill>
                  <a:srgbClr val="FFFFFF"/>
                </a:solidFill>
              </a:rPr>
              <a:t>γ</a:t>
            </a:r>
            <a:r>
              <a:rPr lang="it-IT" sz="3200" baseline="-25000" dirty="0" err="1">
                <a:solidFill>
                  <a:srgbClr val="FFFFFF"/>
                </a:solidFill>
              </a:rPr>
              <a:t>SG</a:t>
            </a:r>
            <a:r>
              <a:rPr lang="it-IT" sz="3200" dirty="0">
                <a:solidFill>
                  <a:srgbClr val="FFFFFF"/>
                </a:solidFill>
              </a:rPr>
              <a:t> </a:t>
            </a:r>
            <a:r>
              <a:rPr lang="it-IT" sz="3200" dirty="0" smtClean="0">
                <a:solidFill>
                  <a:srgbClr val="FFFFFF"/>
                </a:solidFill>
              </a:rPr>
              <a:t>− </a:t>
            </a:r>
            <a:r>
              <a:rPr lang="it-IT" sz="3200" dirty="0" err="1" smtClean="0">
                <a:solidFill>
                  <a:srgbClr val="FFFFFF"/>
                </a:solidFill>
              </a:rPr>
              <a:t>γ</a:t>
            </a:r>
            <a:r>
              <a:rPr lang="it-IT" sz="3200" baseline="-25000" dirty="0" err="1" smtClean="0">
                <a:solidFill>
                  <a:srgbClr val="FFFFFF"/>
                </a:solidFill>
              </a:rPr>
              <a:t>LS</a:t>
            </a:r>
            <a:r>
              <a:rPr lang="it-IT" sz="3200" dirty="0" smtClean="0">
                <a:solidFill>
                  <a:srgbClr val="FFFFFF"/>
                </a:solidFill>
              </a:rPr>
              <a:t> </a:t>
            </a:r>
            <a:r>
              <a:rPr lang="it-IT" sz="3200" dirty="0">
                <a:solidFill>
                  <a:srgbClr val="FFFFFF"/>
                </a:solidFill>
              </a:rPr>
              <a:t>= </a:t>
            </a:r>
            <a:r>
              <a:rPr lang="it-IT" sz="3200" dirty="0" err="1">
                <a:solidFill>
                  <a:srgbClr val="FFFFFF"/>
                </a:solidFill>
              </a:rPr>
              <a:t>γ</a:t>
            </a:r>
            <a:r>
              <a:rPr lang="it-IT" sz="3200" baseline="-25000" dirty="0" err="1">
                <a:solidFill>
                  <a:srgbClr val="FFFFFF"/>
                </a:solidFill>
              </a:rPr>
              <a:t>GL</a:t>
            </a:r>
            <a:r>
              <a:rPr lang="it-IT" sz="3200" dirty="0">
                <a:solidFill>
                  <a:srgbClr val="FFFFFF"/>
                </a:solidFill>
              </a:rPr>
              <a:t> </a:t>
            </a:r>
            <a:r>
              <a:rPr lang="en-US" sz="3200" dirty="0" smtClean="0">
                <a:solidFill>
                  <a:srgbClr val="FFFFFF"/>
                </a:solidFill>
              </a:rPr>
              <a:t>cos α</a:t>
            </a:r>
            <a:endParaRPr lang="en-US" sz="3200" dirty="0">
              <a:solidFill>
                <a:srgbClr val="FFFFFF"/>
              </a:solidFill>
            </a:endParaRPr>
          </a:p>
          <a:p>
            <a:endParaRPr lang="it-IT" sz="3200" dirty="0">
              <a:solidFill>
                <a:srgbClr val="FFFFFF"/>
              </a:solidFill>
            </a:endParaRPr>
          </a:p>
        </p:txBody>
      </p:sp>
      <p:pic>
        <p:nvPicPr>
          <p:cNvPr id="6" name="Immagin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656" y="955687"/>
            <a:ext cx="2186438" cy="200447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Luca Cò - University of Genova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149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1086" y="1816225"/>
            <a:ext cx="6714279" cy="4208930"/>
          </a:xfrm>
        </p:spPr>
        <p:txBody>
          <a:bodyPr>
            <a:normAutofit/>
          </a:bodyPr>
          <a:lstStyle/>
          <a:p>
            <a:r>
              <a:rPr lang="en-US" sz="2000"/>
              <a:t>hydrophilic</a:t>
            </a:r>
            <a:r>
              <a:rPr lang="en-US" sz="2000">
                <a:effectLst/>
              </a:rPr>
              <a:t> , high wettability ,</a:t>
            </a:r>
            <a:r>
              <a:rPr lang="en-US" sz="2000"/>
              <a:t> 0° &lt; α &lt; 90°</a:t>
            </a:r>
          </a:p>
          <a:p>
            <a:endParaRPr lang="en-US" sz="2000"/>
          </a:p>
          <a:p>
            <a:endParaRPr lang="en-US" sz="2000"/>
          </a:p>
          <a:p>
            <a:r>
              <a:rPr lang="en-US" sz="2000"/>
              <a:t>Hydrophobic, low wettability , α &gt; 90°</a:t>
            </a:r>
          </a:p>
          <a:p>
            <a:endParaRPr lang="en-US" sz="2000"/>
          </a:p>
          <a:p>
            <a:endParaRPr lang="en-US" sz="2000"/>
          </a:p>
          <a:p>
            <a:r>
              <a:rPr lang="en-US" sz="2000"/>
              <a:t>Superhydrophobic, very low wettability, α &gt; 150°</a:t>
            </a:r>
          </a:p>
          <a:p>
            <a:endParaRPr lang="it-IT" sz="200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Luca Co - University of Genova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t>4</a:t>
            </a:fld>
            <a:endParaRPr lang="it-IT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779463" y="88024"/>
            <a:ext cx="7583487" cy="729340"/>
          </a:xfrm>
        </p:spPr>
        <p:txBody>
          <a:bodyPr/>
          <a:lstStyle/>
          <a:p>
            <a:pPr algn="ctr"/>
            <a:r>
              <a:rPr lang="it-IT"/>
              <a:t>Static contact angle</a:t>
            </a:r>
          </a:p>
        </p:txBody>
      </p:sp>
      <p:pic>
        <p:nvPicPr>
          <p:cNvPr id="7" name="Immagin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032" y="1131735"/>
            <a:ext cx="2186438" cy="2112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032" y="3912584"/>
            <a:ext cx="2186438" cy="21125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288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9463" y="36169"/>
            <a:ext cx="7583487" cy="840628"/>
          </a:xfrm>
        </p:spPr>
        <p:txBody>
          <a:bodyPr/>
          <a:lstStyle/>
          <a:p>
            <a:pPr algn="ctr"/>
            <a:r>
              <a:rPr lang="it-IT"/>
              <a:t>Wenzel state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79463" y="4605138"/>
            <a:ext cx="7583487" cy="14325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dirty="0"/>
              <a:t>c</a:t>
            </a:r>
            <a:r>
              <a:rPr lang="it-IT" sz="2800" dirty="0" smtClean="0"/>
              <a:t>os α</a:t>
            </a:r>
            <a:r>
              <a:rPr lang="it-IT" sz="2800" baseline="-25000" dirty="0" smtClean="0"/>
              <a:t>W</a:t>
            </a:r>
            <a:r>
              <a:rPr lang="it-IT" sz="2800" dirty="0" smtClean="0"/>
              <a:t> = r cos α </a:t>
            </a:r>
            <a:endParaRPr lang="it-IT" sz="2800" dirty="0"/>
          </a:p>
          <a:p>
            <a:pPr marL="0" indent="0" algn="ctr">
              <a:buNone/>
            </a:pPr>
            <a:r>
              <a:rPr lang="es-ES_tradnl" sz="4000" dirty="0"/>
              <a:t>r A = </a:t>
            </a:r>
            <a:r>
              <a:rPr lang="it-IT" sz="4000" dirty="0" err="1">
                <a:solidFill>
                  <a:srgbClr val="FFFFFF"/>
                </a:solidFill>
              </a:rPr>
              <a:t>γ</a:t>
            </a:r>
            <a:r>
              <a:rPr lang="it-IT" sz="4000" baseline="-25000" dirty="0" err="1">
                <a:solidFill>
                  <a:srgbClr val="FFFFFF"/>
                </a:solidFill>
              </a:rPr>
              <a:t>GL</a:t>
            </a:r>
            <a:r>
              <a:rPr lang="es-ES_tradnl" sz="4000" dirty="0"/>
              <a:t> cos α</a:t>
            </a:r>
            <a:r>
              <a:rPr lang="es-ES_tradnl" sz="4000" baseline="-25000" dirty="0"/>
              <a:t>W</a:t>
            </a:r>
            <a:r>
              <a:rPr lang="es-ES_tradnl" sz="4000" dirty="0"/>
              <a:t> </a:t>
            </a:r>
          </a:p>
          <a:p>
            <a:pPr marL="0" indent="0" algn="ctr">
              <a:buNone/>
            </a:pPr>
            <a:endParaRPr lang="it-IT" sz="28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Luca Co - University of Genova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t>5</a:t>
            </a:fld>
            <a:endParaRPr lang="it-IT"/>
          </a:p>
        </p:txBody>
      </p:sp>
      <p:pic>
        <p:nvPicPr>
          <p:cNvPr id="9" name="Immagin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841" y="1115234"/>
            <a:ext cx="5406263" cy="2895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061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9463" y="145556"/>
            <a:ext cx="7583487" cy="647513"/>
          </a:xfrm>
        </p:spPr>
        <p:txBody>
          <a:bodyPr/>
          <a:lstStyle/>
          <a:p>
            <a:pPr algn="ctr"/>
            <a:r>
              <a:rPr lang="it-IT"/>
              <a:t>Cassie-Baxter State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Luca Co - University of Genova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t>6</a:t>
            </a:fld>
            <a:endParaRPr lang="it-IT"/>
          </a:p>
        </p:txBody>
      </p:sp>
      <p:pic>
        <p:nvPicPr>
          <p:cNvPr id="6" name="Segnaposto contenuto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" b="4116"/>
          <a:stretch>
            <a:fillRect/>
          </a:stretch>
        </p:blipFill>
        <p:spPr bwMode="auto">
          <a:xfrm>
            <a:off x="1620078" y="3307349"/>
            <a:ext cx="2902346" cy="17512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Connettore 2 7"/>
          <p:cNvCxnSpPr/>
          <p:nvPr/>
        </p:nvCxnSpPr>
        <p:spPr>
          <a:xfrm>
            <a:off x="2848077" y="4840473"/>
            <a:ext cx="2274569" cy="15393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magine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16"/>
          <a:stretch/>
        </p:blipFill>
        <p:spPr bwMode="auto">
          <a:xfrm>
            <a:off x="5122646" y="3657804"/>
            <a:ext cx="3281765" cy="226323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sellaDiTesto 10"/>
          <p:cNvSpPr txBox="1"/>
          <p:nvPr/>
        </p:nvSpPr>
        <p:spPr>
          <a:xfrm>
            <a:off x="291953" y="5510296"/>
            <a:ext cx="450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FFFFFF"/>
                </a:solidFill>
              </a:rPr>
              <a:t>c</a:t>
            </a:r>
            <a:r>
              <a:rPr lang="el-GR" sz="3600" dirty="0" smtClean="0">
                <a:solidFill>
                  <a:srgbClr val="FFFFFF"/>
                </a:solidFill>
              </a:rPr>
              <a:t>os</a:t>
            </a:r>
            <a:r>
              <a:rPr lang="en-US" sz="3600" dirty="0" smtClean="0">
                <a:solidFill>
                  <a:srgbClr val="FFFFFF"/>
                </a:solidFill>
              </a:rPr>
              <a:t> </a:t>
            </a:r>
            <a:r>
              <a:rPr lang="el-GR" sz="3600" dirty="0" smtClean="0">
                <a:solidFill>
                  <a:srgbClr val="FFFFFF"/>
                </a:solidFill>
              </a:rPr>
              <a:t>α</a:t>
            </a:r>
            <a:r>
              <a:rPr lang="el-GR" sz="3600" baseline="-25000" dirty="0" smtClean="0">
                <a:solidFill>
                  <a:srgbClr val="FFFFFF"/>
                </a:solidFill>
              </a:rPr>
              <a:t>F</a:t>
            </a:r>
            <a:r>
              <a:rPr lang="el-GR" sz="3600" dirty="0" smtClean="0">
                <a:solidFill>
                  <a:srgbClr val="FFFFFF"/>
                </a:solidFill>
              </a:rPr>
              <a:t> =</a:t>
            </a:r>
            <a:r>
              <a:rPr lang="it-IT" sz="3600" dirty="0" smtClean="0">
                <a:solidFill>
                  <a:srgbClr val="FFFFFF"/>
                </a:solidFill>
              </a:rPr>
              <a:t> </a:t>
            </a:r>
            <a:r>
              <a:rPr lang="el-GR" sz="3600" dirty="0" smtClean="0">
                <a:solidFill>
                  <a:srgbClr val="FFFFFF"/>
                </a:solidFill>
              </a:rPr>
              <a:t>f</a:t>
            </a:r>
            <a:r>
              <a:rPr lang="el-GR" sz="3600" baseline="-25000" dirty="0" smtClean="0">
                <a:solidFill>
                  <a:srgbClr val="FFFFFF"/>
                </a:solidFill>
              </a:rPr>
              <a:t>1</a:t>
            </a:r>
            <a:r>
              <a:rPr lang="it-IT" sz="3600" baseline="-25000" dirty="0" smtClean="0">
                <a:solidFill>
                  <a:srgbClr val="FFFFFF"/>
                </a:solidFill>
              </a:rPr>
              <a:t> </a:t>
            </a:r>
            <a:r>
              <a:rPr lang="el-GR" sz="3600" dirty="0" smtClean="0">
                <a:solidFill>
                  <a:srgbClr val="FFFFFF"/>
                </a:solidFill>
              </a:rPr>
              <a:t>cos</a:t>
            </a:r>
            <a:r>
              <a:rPr lang="it-IT" sz="3600" dirty="0" smtClean="0">
                <a:solidFill>
                  <a:srgbClr val="FFFFFF"/>
                </a:solidFill>
              </a:rPr>
              <a:t> </a:t>
            </a:r>
            <a:r>
              <a:rPr lang="el-GR" sz="3600" dirty="0" smtClean="0">
                <a:solidFill>
                  <a:srgbClr val="FFFFFF"/>
                </a:solidFill>
              </a:rPr>
              <a:t>α</a:t>
            </a:r>
            <a:r>
              <a:rPr lang="it-IT" sz="3600" dirty="0" smtClean="0">
                <a:solidFill>
                  <a:srgbClr val="FFFFFF"/>
                </a:solidFill>
              </a:rPr>
              <a:t> </a:t>
            </a:r>
            <a:r>
              <a:rPr lang="el-GR" sz="3600" dirty="0" smtClean="0">
                <a:solidFill>
                  <a:srgbClr val="FFFFFF"/>
                </a:solidFill>
              </a:rPr>
              <a:t>−</a:t>
            </a:r>
            <a:r>
              <a:rPr lang="it-IT" sz="3600" dirty="0" smtClean="0">
                <a:solidFill>
                  <a:srgbClr val="FFFFFF"/>
                </a:solidFill>
              </a:rPr>
              <a:t> </a:t>
            </a:r>
            <a:r>
              <a:rPr lang="el-GR" sz="3600" dirty="0" smtClean="0">
                <a:solidFill>
                  <a:srgbClr val="FFFFFF"/>
                </a:solidFill>
              </a:rPr>
              <a:t>f</a:t>
            </a:r>
            <a:r>
              <a:rPr lang="el-GR" sz="3600" baseline="-25000" dirty="0" smtClean="0">
                <a:solidFill>
                  <a:srgbClr val="FFFFFF"/>
                </a:solidFill>
              </a:rPr>
              <a:t>2</a:t>
            </a:r>
            <a:r>
              <a:rPr lang="en-US" sz="3600" dirty="0" smtClean="0">
                <a:solidFill>
                  <a:srgbClr val="FFFFFF"/>
                </a:solidFill>
              </a:rPr>
              <a:t>          </a:t>
            </a:r>
            <a:r>
              <a:rPr lang="el-GR" sz="3600" dirty="0" smtClean="0">
                <a:solidFill>
                  <a:srgbClr val="FFFFFF"/>
                </a:solidFill>
              </a:rPr>
              <a:t> </a:t>
            </a:r>
            <a:endParaRPr lang="el-GR" sz="3600" dirty="0">
              <a:solidFill>
                <a:srgbClr val="FFFFFF"/>
              </a:solidFill>
            </a:endParaRPr>
          </a:p>
          <a:p>
            <a:endParaRPr lang="it-IT" sz="3600" dirty="0">
              <a:solidFill>
                <a:srgbClr val="FFFFFF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118844" y="5921036"/>
            <a:ext cx="3014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f</a:t>
            </a:r>
            <a:r>
              <a:rPr lang="en-US" baseline="-25000" dirty="0">
                <a:solidFill>
                  <a:srgbClr val="FFFFFF"/>
                </a:solidFill>
              </a:rPr>
              <a:t>1</a:t>
            </a:r>
            <a:r>
              <a:rPr lang="en-US" dirty="0">
                <a:solidFill>
                  <a:srgbClr val="FFFFFF"/>
                </a:solidFill>
              </a:rPr>
              <a:t> = 1 − w/b </a:t>
            </a:r>
          </a:p>
          <a:p>
            <a:r>
              <a:rPr lang="en-US" dirty="0">
                <a:solidFill>
                  <a:srgbClr val="FFFFFF"/>
                </a:solidFill>
              </a:rPr>
              <a:t>f</a:t>
            </a:r>
            <a:r>
              <a:rPr lang="en-US" baseline="-25000" dirty="0">
                <a:solidFill>
                  <a:srgbClr val="FFFFFF"/>
                </a:solidFill>
              </a:rPr>
              <a:t>2</a:t>
            </a:r>
            <a:r>
              <a:rPr lang="en-US" dirty="0">
                <a:solidFill>
                  <a:srgbClr val="FFFFFF"/>
                </a:solidFill>
              </a:rPr>
              <a:t> = w/b </a:t>
            </a:r>
          </a:p>
          <a:p>
            <a:endParaRPr lang="it-IT" dirty="0">
              <a:solidFill>
                <a:srgbClr val="FFFFFF"/>
              </a:solidFill>
            </a:endParaRPr>
          </a:p>
        </p:txBody>
      </p:sp>
      <p:pic>
        <p:nvPicPr>
          <p:cNvPr id="18" name="Immagine 17" descr="lotus effec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06" y="793069"/>
            <a:ext cx="2586797" cy="166294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798251" y="2425608"/>
            <a:ext cx="1732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>
                <a:solidFill>
                  <a:srgbClr val="FFFFFF"/>
                </a:solidFill>
              </a:rPr>
              <a:t>Lotus leaf</a:t>
            </a:r>
          </a:p>
        </p:txBody>
      </p:sp>
      <p:pic>
        <p:nvPicPr>
          <p:cNvPr id="21" name="Segnaposto contenuto 6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531" b="-17531"/>
          <a:stretch>
            <a:fillRect/>
          </a:stretch>
        </p:blipFill>
        <p:spPr bwMode="auto">
          <a:xfrm>
            <a:off x="4262309" y="793069"/>
            <a:ext cx="4281056" cy="2514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206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9463" y="38482"/>
            <a:ext cx="7583487" cy="745521"/>
          </a:xfrm>
        </p:spPr>
        <p:txBody>
          <a:bodyPr/>
          <a:lstStyle/>
          <a:p>
            <a:pPr algn="ctr"/>
            <a:r>
              <a:rPr lang="it-IT"/>
              <a:t>Tilt angle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Luca Co - University of Genova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t>7</a:t>
            </a:fld>
            <a:endParaRPr lang="it-IT"/>
          </a:p>
        </p:txBody>
      </p:sp>
      <p:pic>
        <p:nvPicPr>
          <p:cNvPr id="6" name="Segnaposto contenuto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14" r="-19714"/>
          <a:stretch>
            <a:fillRect/>
          </a:stretch>
        </p:blipFill>
        <p:spPr bwMode="auto">
          <a:xfrm>
            <a:off x="1424039" y="885110"/>
            <a:ext cx="6105014" cy="32669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/>
          <p:cNvSpPr txBox="1"/>
          <p:nvPr/>
        </p:nvSpPr>
        <p:spPr>
          <a:xfrm>
            <a:off x="0" y="441272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FFFF"/>
                </a:solidFill>
              </a:rPr>
              <a:t>Δϑ</a:t>
            </a:r>
            <a:r>
              <a:rPr lang="it-IT" sz="2800" dirty="0">
                <a:solidFill>
                  <a:srgbClr val="FFFFFF"/>
                </a:solidFill>
              </a:rPr>
              <a:t> = </a:t>
            </a:r>
            <a:r>
              <a:rPr lang="en-US" sz="2800" dirty="0" err="1">
                <a:solidFill>
                  <a:srgbClr val="FFFFFF"/>
                </a:solidFill>
              </a:rPr>
              <a:t>θ</a:t>
            </a:r>
            <a:r>
              <a:rPr lang="en-US" sz="2800" baseline="-25000" dirty="0" err="1">
                <a:solidFill>
                  <a:srgbClr val="FFFFFF"/>
                </a:solidFill>
              </a:rPr>
              <a:t>f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it-IT" sz="2800" dirty="0">
                <a:solidFill>
                  <a:srgbClr val="FFFFFF"/>
                </a:solidFill>
              </a:rPr>
              <a:t>– </a:t>
            </a:r>
            <a:r>
              <a:rPr lang="en-US" sz="2800" dirty="0" err="1">
                <a:solidFill>
                  <a:srgbClr val="FFFFFF"/>
                </a:solidFill>
              </a:rPr>
              <a:t>θ</a:t>
            </a:r>
            <a:r>
              <a:rPr lang="en-US" sz="2800" baseline="-25000" dirty="0" err="1">
                <a:solidFill>
                  <a:srgbClr val="FFFFFF"/>
                </a:solidFill>
              </a:rPr>
              <a:t>r</a:t>
            </a:r>
            <a:endParaRPr lang="en-US" sz="2800" baseline="-25000" dirty="0">
              <a:solidFill>
                <a:srgbClr val="FFFFFF"/>
              </a:solidFill>
            </a:endParaRPr>
          </a:p>
          <a:p>
            <a:endParaRPr lang="it-IT" sz="2800" dirty="0">
              <a:solidFill>
                <a:srgbClr val="FFFFFF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560569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</a:rPr>
              <a:t>Δϑ &lt;10 ° for superhydrophobic surfaces</a:t>
            </a:r>
            <a:r>
              <a:rPr lang="en-US" sz="2800">
                <a:solidFill>
                  <a:srgbClr val="FFFFFF"/>
                </a:solidFill>
                <a:effectLst/>
              </a:rPr>
              <a:t> </a:t>
            </a:r>
            <a:endParaRPr lang="it-IT" sz="2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85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Luca Co - University of Genova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t>8</a:t>
            </a:fld>
            <a:endParaRPr lang="it-IT"/>
          </a:p>
        </p:txBody>
      </p:sp>
      <p:pic>
        <p:nvPicPr>
          <p:cNvPr id="6" name="Segnaposto contenuto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77" r="-13277"/>
          <a:stretch>
            <a:fillRect/>
          </a:stretch>
        </p:blipFill>
        <p:spPr bwMode="auto">
          <a:xfrm>
            <a:off x="902733" y="896743"/>
            <a:ext cx="7053561" cy="3671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615" y="4989214"/>
            <a:ext cx="2426261" cy="12995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/>
          <p:cNvSpPr txBox="1"/>
          <p:nvPr/>
        </p:nvSpPr>
        <p:spPr>
          <a:xfrm>
            <a:off x="2111478" y="158439"/>
            <a:ext cx="425355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800">
                <a:solidFill>
                  <a:schemeClr val="bg1"/>
                </a:solidFill>
              </a:rPr>
              <a:t>Slip lenght</a:t>
            </a:r>
          </a:p>
        </p:txBody>
      </p:sp>
    </p:spTree>
    <p:extLst>
      <p:ext uri="{BB962C8B-B14F-4D97-AF65-F5344CB8AC3E}">
        <p14:creationId xmlns:p14="http://schemas.microsoft.com/office/powerpoint/2010/main" val="401127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9463" y="253066"/>
            <a:ext cx="7583487" cy="663388"/>
          </a:xfrm>
        </p:spPr>
        <p:txBody>
          <a:bodyPr/>
          <a:lstStyle/>
          <a:p>
            <a:pPr algn="ctr"/>
            <a:r>
              <a:rPr lang="it-IT"/>
              <a:t>Laboratory</a:t>
            </a:r>
          </a:p>
        </p:txBody>
      </p:sp>
      <p:pic>
        <p:nvPicPr>
          <p:cNvPr id="6" name="Segnaposto contenuto 5" descr="DSC_001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" b="671"/>
          <a:stretch>
            <a:fillRect/>
          </a:stretch>
        </p:blipFill>
        <p:spPr>
          <a:xfrm>
            <a:off x="421710" y="1412875"/>
            <a:ext cx="8332885" cy="4624855"/>
          </a:xfr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Luca Co - University of Genova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28D4-6FBC-3F40-84D2-23259CE3A65B}" type="slidenum"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21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voluzione">
  <a:themeElements>
    <a:clrScheme name="Rivoluzione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ivoluzione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ivoluzione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Rivoluzione.thmx</Template>
  <TotalTime>4554</TotalTime>
  <Words>325</Words>
  <Application>Microsoft Office PowerPoint</Application>
  <PresentationFormat>Presentazione su schermo (4:3)</PresentationFormat>
  <Paragraphs>94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Rivoluzione</vt:lpstr>
      <vt:lpstr>Student: Luca Cò  Supervisor: Prof. Alessandro Bottaro   Correlator: Prof. Nicolas Mazellier </vt:lpstr>
      <vt:lpstr>   Outline</vt:lpstr>
      <vt:lpstr>Static contact angle</vt:lpstr>
      <vt:lpstr>Static contact angle</vt:lpstr>
      <vt:lpstr>Wenzel state</vt:lpstr>
      <vt:lpstr>Cassie-Baxter State</vt:lpstr>
      <vt:lpstr>Tilt angle</vt:lpstr>
      <vt:lpstr>Presentazione standard di PowerPoint</vt:lpstr>
      <vt:lpstr>Laboratory</vt:lpstr>
      <vt:lpstr>Laboratory</vt:lpstr>
      <vt:lpstr>Presentazione standard di PowerPoint</vt:lpstr>
      <vt:lpstr>Presentazione standard di PowerPoint</vt:lpstr>
      <vt:lpstr>Results</vt:lpstr>
      <vt:lpstr>Results</vt:lpstr>
      <vt:lpstr>Results</vt:lpstr>
      <vt:lpstr>Results</vt:lpstr>
      <vt:lpstr>Conclusions and future applications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Allievo: Luca Co  Relatore: Chiar.mo Prof. Alessandro Bottaro   Correlatore: Nicolas Mazellier </dc:title>
  <dc:creator>Luca Co</dc:creator>
  <cp:lastModifiedBy>Alessandro Bottaro</cp:lastModifiedBy>
  <cp:revision>35</cp:revision>
  <dcterms:created xsi:type="dcterms:W3CDTF">2015-07-20T08:19:34Z</dcterms:created>
  <dcterms:modified xsi:type="dcterms:W3CDTF">2015-07-24T08:14:53Z</dcterms:modified>
</cp:coreProperties>
</file>