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82" r:id="rId5"/>
    <p:sldId id="259" r:id="rId6"/>
    <p:sldId id="261" r:id="rId7"/>
    <p:sldId id="264" r:id="rId8"/>
    <p:sldId id="262" r:id="rId9"/>
    <p:sldId id="263" r:id="rId10"/>
    <p:sldId id="278" r:id="rId11"/>
    <p:sldId id="267" r:id="rId12"/>
    <p:sldId id="266" r:id="rId13"/>
    <p:sldId id="272" r:id="rId14"/>
    <p:sldId id="277" r:id="rId15"/>
    <p:sldId id="273" r:id="rId16"/>
    <p:sldId id="276" r:id="rId17"/>
    <p:sldId id="283" r:id="rId18"/>
    <p:sldId id="274" r:id="rId19"/>
    <p:sldId id="287" r:id="rId20"/>
    <p:sldId id="279" r:id="rId21"/>
    <p:sldId id="280" r:id="rId22"/>
    <p:sldId id="284" r:id="rId23"/>
    <p:sldId id="285" r:id="rId24"/>
    <p:sldId id="281" r:id="rId25"/>
    <p:sldId id="28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D3C22-4C43-4D45-A7B7-8D4E7C8B30CB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832B5-165E-4429-84A0-A46B63AE8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94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32B5-165E-4429-84A0-A46B63AE8DC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55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9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2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2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20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96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91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0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7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0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1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8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79000">
              <a:srgbClr val="CECDCD"/>
            </a:gs>
            <a:gs pos="100000">
              <a:schemeClr val="bg2">
                <a:shade val="63000"/>
                <a:satMod val="12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556E-81E9-418E-9769-B0F7851188FC}" type="datetimeFigureOut">
              <a:rPr lang="it-IT" smtClean="0"/>
              <a:t>03/04/2017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A504-F517-4DB2-9378-F8EF86C4B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0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176"/>
            <a:ext cx="9144000" cy="1752723"/>
          </a:xfrm>
        </p:spPr>
        <p:txBody>
          <a:bodyPr>
            <a:normAutofit/>
          </a:bodyPr>
          <a:lstStyle/>
          <a:p>
            <a:r>
              <a:rPr lang="it-IT" dirty="0" smtClean="0"/>
              <a:t>Teoria dell’omogeneizzazione applicata alla tribologia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Candidati:</a:t>
            </a:r>
          </a:p>
          <a:p>
            <a:r>
              <a:rPr lang="it-IT" dirty="0" smtClean="0"/>
              <a:t>Elisa </a:t>
            </a:r>
            <a:r>
              <a:rPr lang="it-IT" dirty="0" err="1" smtClean="0"/>
              <a:t>Lascialfari</a:t>
            </a:r>
            <a:endParaRPr lang="it-IT" dirty="0" smtClean="0"/>
          </a:p>
          <a:p>
            <a:r>
              <a:rPr lang="it-IT" dirty="0" smtClean="0"/>
              <a:t>Francesco Cattaneo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435939"/>
            <a:ext cx="40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Relatore: </a:t>
            </a:r>
          </a:p>
          <a:p>
            <a:r>
              <a:rPr lang="it-IT" sz="2000" dirty="0"/>
              <a:t>Prof. Ing. Alessandro Bottaro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5612" y="5435939"/>
            <a:ext cx="226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Correlatore:</a:t>
            </a:r>
          </a:p>
          <a:p>
            <a:r>
              <a:rPr lang="it-IT" sz="2000" dirty="0"/>
              <a:t>Ing. Edoardo Alinovi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</p:spTree>
    <p:extLst>
      <p:ext uri="{BB962C8B-B14F-4D97-AF65-F5344CB8AC3E}">
        <p14:creationId xmlns:p14="http://schemas.microsoft.com/office/powerpoint/2010/main" val="38711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79000">
              <a:srgbClr val="CECDCD"/>
            </a:gs>
            <a:gs pos="100000">
              <a:schemeClr val="bg2">
                <a:shade val="63000"/>
                <a:satMod val="12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6880" y="998564"/>
            <a:ext cx="6882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Teoria dell’omogeneizzazione</a:t>
            </a:r>
            <a:endParaRPr lang="it-IT" sz="4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89428" y="3436024"/>
            <a:ext cx="499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Analisi per ordini                               :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6" y="3400378"/>
            <a:ext cx="568529" cy="4169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03" y="3411564"/>
            <a:ext cx="571336" cy="41692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2" y="3389190"/>
            <a:ext cx="366079" cy="43929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989428" y="2435750"/>
            <a:ext cx="364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Problema </a:t>
            </a:r>
            <a:r>
              <a:rPr lang="it-IT" sz="2400" dirty="0" err="1" smtClean="0"/>
              <a:t>multiscala</a:t>
            </a:r>
            <a:r>
              <a:rPr lang="it-IT" sz="2400" dirty="0" smtClean="0"/>
              <a:t>;</a:t>
            </a:r>
            <a:endParaRPr lang="it-IT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957590" y="4184938"/>
            <a:ext cx="864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Agli </a:t>
            </a:r>
            <a:r>
              <a:rPr lang="it-IT" sz="2400" b="1" dirty="0" smtClean="0"/>
              <a:t>ordini inferiori </a:t>
            </a:r>
            <a:r>
              <a:rPr lang="it-IT" sz="2400" dirty="0" smtClean="0"/>
              <a:t>ottengo problemi da risolvere sulle celle microscopiche e i coefficienti dell’equazione all’ordine principale.</a:t>
            </a:r>
          </a:p>
          <a:p>
            <a:endParaRPr lang="it-IT" sz="2400" dirty="0" smtClean="0"/>
          </a:p>
          <a:p>
            <a:r>
              <a:rPr lang="it-IT" sz="2400" dirty="0"/>
              <a:t>All’</a:t>
            </a:r>
            <a:r>
              <a:rPr lang="it-IT" sz="2400" b="1" dirty="0"/>
              <a:t>ordine principale</a:t>
            </a:r>
            <a:r>
              <a:rPr lang="it-IT" sz="2400" dirty="0"/>
              <a:t> ho l’equazione di Reynolds </a:t>
            </a:r>
            <a:r>
              <a:rPr lang="it-IT" sz="2400" dirty="0" smtClean="0"/>
              <a:t>omogeneizzata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8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562454" y="1906292"/>
            <a:ext cx="1797804" cy="404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4" y="1221134"/>
            <a:ext cx="5448162" cy="21281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78" y="1220157"/>
            <a:ext cx="5450662" cy="2129165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4288961"/>
            <a:ext cx="11542615" cy="953846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2544032">
            <a:off x="2959732" y="3660524"/>
            <a:ext cx="536025" cy="317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03855" y="5632267"/>
            <a:ext cx="677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Eq</a:t>
            </a:r>
            <a:r>
              <a:rPr lang="it-IT" sz="2400" dirty="0" smtClean="0"/>
              <a:t>. di Reynolds omogeneizzata</a:t>
            </a:r>
            <a:endParaRPr lang="it-IT" sz="24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03664" y="280223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503664" y="203610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219978" y="126997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6219978" y="203610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6219978" y="280223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503664" y="1249838"/>
            <a:ext cx="485764" cy="480963"/>
          </a:xfrm>
          <a:prstGeom prst="round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8020757">
            <a:off x="8265828" y="3660525"/>
            <a:ext cx="536025" cy="317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066" y="1775969"/>
            <a:ext cx="674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problema, nel caso monodimensionale, si riduce a:</a:t>
            </a:r>
            <a:endParaRPr lang="it-I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03729" y="2494917"/>
            <a:ext cx="402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Determinare le funzioni </a:t>
            </a:r>
            <a:r>
              <a:rPr lang="el-GR" sz="2400" b="1" dirty="0" smtClean="0"/>
              <a:t>α</a:t>
            </a:r>
            <a:r>
              <a:rPr lang="it-IT" sz="2400" dirty="0" smtClean="0"/>
              <a:t> e </a:t>
            </a:r>
            <a:r>
              <a:rPr lang="el-GR" sz="2400" b="1" dirty="0" smtClean="0"/>
              <a:t>γ</a:t>
            </a:r>
            <a:r>
              <a:rPr lang="it-IT" sz="2400" dirty="0" smtClean="0"/>
              <a:t>, imponendo per ogni j-esimo </a:t>
            </a:r>
            <a:r>
              <a:rPr lang="it-IT" sz="2400" dirty="0" err="1" smtClean="0"/>
              <a:t>sottointervallo</a:t>
            </a:r>
            <a:r>
              <a:rPr lang="it-IT" sz="2400" dirty="0" smtClean="0"/>
              <a:t> microscopico</a:t>
            </a:r>
          </a:p>
          <a:p>
            <a:r>
              <a:rPr lang="it-IT" sz="2400" dirty="0" smtClean="0"/>
              <a:t>periodicità e media nulla: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1316" y="2833635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Dato il sistema:</a:t>
            </a:r>
            <a:endParaRPr lang="it-IT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4" y="4232788"/>
            <a:ext cx="4553311" cy="928785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Soluzione nel caso monodimensionale</a:t>
            </a:r>
            <a:endParaRPr lang="it-IT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16" y="2329085"/>
            <a:ext cx="3352618" cy="1470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9" y="3984997"/>
            <a:ext cx="6070005" cy="28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7300" y="2331400"/>
            <a:ext cx="57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sz="2400" dirty="0" smtClean="0"/>
              <a:t>Calcolo degli </a:t>
            </a:r>
            <a:r>
              <a:rPr lang="it-IT" sz="2400" b="1" dirty="0" smtClean="0"/>
              <a:t>spessori efficaci</a:t>
            </a:r>
            <a:r>
              <a:rPr lang="it-IT" sz="2400" dirty="0" smtClean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53" y="2951334"/>
            <a:ext cx="6245647" cy="84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53" y="3689965"/>
            <a:ext cx="7383568" cy="8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53" y="5619239"/>
            <a:ext cx="3049337" cy="788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0" y="4903029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sz="2400" dirty="0" smtClean="0"/>
              <a:t>Calcolo della </a:t>
            </a:r>
            <a:r>
              <a:rPr lang="it-IT" sz="2400" b="1" dirty="0" smtClean="0"/>
              <a:t>pressione </a:t>
            </a:r>
            <a:r>
              <a:rPr lang="it-IT" sz="2400" dirty="0" smtClean="0"/>
              <a:t>all’ordine principale:</a:t>
            </a:r>
            <a:endParaRPr lang="it-I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50197" y="5690566"/>
            <a:ext cx="364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Equazione di Reynolds omogeneizzata monodimensionale</a:t>
            </a:r>
            <a:endParaRPr lang="it-IT" dirty="0"/>
          </a:p>
        </p:txBody>
      </p:sp>
      <p:sp>
        <p:nvSpPr>
          <p:cNvPr id="10" name="Right Arrow 9"/>
          <p:cNvSpPr/>
          <p:nvPr/>
        </p:nvSpPr>
        <p:spPr>
          <a:xfrm>
            <a:off x="5007750" y="5908499"/>
            <a:ext cx="642447" cy="161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Soluzione nel caso monodimensionale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44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9427" y="1536244"/>
            <a:ext cx="1061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il calcolo numerico abbiamo lavorato sull’ambiente di calcolo </a:t>
            </a:r>
            <a:r>
              <a:rPr lang="it-IT" sz="2400" b="1" dirty="0" smtClean="0"/>
              <a:t>MATLAB</a:t>
            </a:r>
          </a:p>
          <a:p>
            <a:r>
              <a:rPr lang="it-IT" sz="2400" dirty="0" smtClean="0"/>
              <a:t>Per l’implementazione: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427" y="2730274"/>
            <a:ext cx="10498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Metodo delle differenze finite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Regola del trapezio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35" y="3233209"/>
            <a:ext cx="6846565" cy="30251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1" y="5338460"/>
            <a:ext cx="3552620" cy="458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1" y="5796660"/>
            <a:ext cx="3552620" cy="9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8" y="2410509"/>
            <a:ext cx="10058400" cy="4447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428" y="1117482"/>
            <a:ext cx="717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Analisi dei risultati al variare di H e </a:t>
            </a:r>
            <a:r>
              <a:rPr lang="el-GR" sz="3200" dirty="0" smtClean="0"/>
              <a:t>ε</a:t>
            </a:r>
            <a:endParaRPr lang="it-IT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89428" y="1780496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Caso   </a:t>
            </a:r>
            <a:r>
              <a:rPr lang="el-GR" sz="2400" dirty="0" smtClean="0"/>
              <a:t>ε</a:t>
            </a:r>
            <a:r>
              <a:rPr lang="it-IT" sz="2400" dirty="0" smtClean="0"/>
              <a:t>=0.1    H=0.05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941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8" y="2410509"/>
            <a:ext cx="10058400" cy="4447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427" y="1117482"/>
            <a:ext cx="695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Analisi dei risultati al variare di H e </a:t>
            </a:r>
            <a:r>
              <a:rPr lang="el-GR" sz="3200" dirty="0" smtClean="0"/>
              <a:t>ε</a:t>
            </a:r>
            <a:endParaRPr lang="it-IT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89428" y="1780496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Caso   </a:t>
            </a:r>
            <a:r>
              <a:rPr lang="el-GR" sz="2400" dirty="0" smtClean="0"/>
              <a:t>ε</a:t>
            </a:r>
            <a:r>
              <a:rPr lang="it-IT" sz="2400" dirty="0" smtClean="0"/>
              <a:t>=0.1    H=0.3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231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427" y="1117482"/>
            <a:ext cx="695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Analisi dei risultati al variare di H e </a:t>
            </a:r>
            <a:r>
              <a:rPr lang="el-GR" sz="3200" dirty="0" smtClean="0"/>
              <a:t>ε</a:t>
            </a:r>
            <a:endParaRPr lang="it-IT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89428" y="1780496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Caso   </a:t>
            </a:r>
            <a:r>
              <a:rPr lang="el-GR" sz="2400" dirty="0" smtClean="0"/>
              <a:t>ε</a:t>
            </a:r>
            <a:r>
              <a:rPr lang="it-IT" sz="2400" dirty="0" smtClean="0"/>
              <a:t>=0.01    H=0.3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7" y="2410509"/>
            <a:ext cx="10058400" cy="4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89427" y="2182425"/>
            <a:ext cx="843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problema, nel caso bidimensionale consiste analogamente in:</a:t>
            </a:r>
            <a:endParaRPr lang="it-IT" sz="2400" dirty="0"/>
          </a:p>
        </p:txBody>
      </p:sp>
      <p:sp>
        <p:nvSpPr>
          <p:cNvPr id="8" name="TextBox 9"/>
          <p:cNvSpPr txBox="1"/>
          <p:nvPr/>
        </p:nvSpPr>
        <p:spPr>
          <a:xfrm>
            <a:off x="1556097" y="3074009"/>
            <a:ext cx="9906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Risoluzione dei problemi microscopici e definizione di tre funzioni </a:t>
            </a:r>
            <a:r>
              <a:rPr lang="el-GR" sz="2400" b="1" dirty="0" smtClean="0"/>
              <a:t>α</a:t>
            </a:r>
            <a:r>
              <a:rPr lang="it-IT" sz="2400" dirty="0" smtClean="0"/>
              <a:t>, </a:t>
            </a:r>
            <a:r>
              <a:rPr lang="el-GR" sz="2400" b="1" dirty="0" smtClean="0"/>
              <a:t>β</a:t>
            </a:r>
            <a:r>
              <a:rPr lang="it-IT" sz="2400" dirty="0" smtClean="0"/>
              <a:t> e </a:t>
            </a:r>
            <a:r>
              <a:rPr lang="el-GR" sz="2400" b="1" dirty="0" smtClean="0"/>
              <a:t>γ</a:t>
            </a:r>
            <a:r>
              <a:rPr lang="it-IT" sz="2400" dirty="0"/>
              <a:t> su ogni </a:t>
            </a:r>
            <a:r>
              <a:rPr lang="it-IT" sz="2400" dirty="0" smtClean="0"/>
              <a:t>cella;</a:t>
            </a:r>
            <a:endParaRPr lang="it-IT" sz="2400" dirty="0"/>
          </a:p>
          <a:p>
            <a:pPr marL="342900" indent="-342900">
              <a:buFont typeface="+mj-lt"/>
              <a:buAutoNum type="arabicPeriod"/>
            </a:pPr>
            <a:endParaRPr lang="it-IT" sz="2400" dirty="0" smtClean="0"/>
          </a:p>
          <a:p>
            <a:pPr marL="342900" indent="-342900">
              <a:buFont typeface="+mj-lt"/>
              <a:buAutoNum type="arabicPeriod"/>
            </a:pPr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Calcolo dei </a:t>
            </a:r>
            <a:r>
              <a:rPr lang="it-IT" sz="2400" b="1" dirty="0" smtClean="0"/>
              <a:t>sei coefficienti </a:t>
            </a:r>
            <a:r>
              <a:rPr lang="it-IT" sz="3200" dirty="0" err="1" smtClean="0"/>
              <a:t>h</a:t>
            </a:r>
            <a:r>
              <a:rPr lang="it-IT" sz="2000" dirty="0" err="1" smtClean="0"/>
              <a:t>H</a:t>
            </a:r>
            <a:r>
              <a:rPr lang="it-IT" sz="1600" dirty="0" smtClean="0"/>
              <a:t>;</a:t>
            </a:r>
            <a:endParaRPr lang="it-IT" sz="1600" dirty="0"/>
          </a:p>
          <a:p>
            <a:pPr marL="342900" indent="-342900">
              <a:buFont typeface="+mj-lt"/>
              <a:buAutoNum type="arabicPeriod"/>
            </a:pPr>
            <a:endParaRPr lang="it-IT" sz="2400" dirty="0" smtClean="0"/>
          </a:p>
          <a:p>
            <a:pPr marL="342900" indent="-342900">
              <a:buFont typeface="+mj-lt"/>
              <a:buAutoNum type="arabicPeriod"/>
            </a:pPr>
            <a:endParaRPr lang="it-IT" sz="2400" dirty="0"/>
          </a:p>
          <a:p>
            <a:pPr marL="342900" indent="-342900">
              <a:buFont typeface="+mj-lt"/>
              <a:buAutoNum type="arabicPeriod"/>
            </a:pPr>
            <a:endParaRPr lang="it-I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Calcolo della </a:t>
            </a:r>
            <a:r>
              <a:rPr lang="it-IT" sz="2400" b="1" dirty="0" smtClean="0"/>
              <a:t>pressione</a:t>
            </a:r>
            <a:r>
              <a:rPr lang="it-IT" sz="2400" dirty="0" smtClean="0"/>
              <a:t> all’ordine principale.</a:t>
            </a:r>
            <a:endParaRPr lang="it-IT" sz="2400" dirty="0"/>
          </a:p>
        </p:txBody>
      </p:sp>
      <p:sp>
        <p:nvSpPr>
          <p:cNvPr id="11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Soluzione nel caso bidimensionale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5043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89428" y="3462182"/>
            <a:ext cx="9249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Differenze finite con schema del terzo ordine per i termini misti e del secondo ordine per i restanti; 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Regola dei trapezi;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endParaRPr lang="it-IT" sz="2400" dirty="0" smtClean="0"/>
          </a:p>
        </p:txBody>
      </p:sp>
      <p:sp>
        <p:nvSpPr>
          <p:cNvPr id="11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Soluzione nel caso bidimensionale</a:t>
            </a:r>
            <a:endParaRPr lang="it-IT" sz="4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24" y="5774390"/>
            <a:ext cx="3820778" cy="10836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05904" y="2384261"/>
            <a:ext cx="575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l’implementazione in MATLAB: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5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428" y="2459865"/>
            <a:ext cx="9330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Valutare la distribuzione di pressione di un fluido viscoso inserito tra due pareti ravvicinate, una in movimento e una ferma e scabra, usando l’equazione di lubrificazione di Reynolds, con:</a:t>
            </a:r>
          </a:p>
          <a:p>
            <a:endParaRPr lang="it-IT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Calcolo </a:t>
            </a:r>
            <a:r>
              <a:rPr lang="it-IT" sz="2400" dirty="0"/>
              <a:t>analitico esatto; </a:t>
            </a:r>
            <a:endParaRPr lang="it-IT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Calcolo dell’equazione omogeneizzata	.</a:t>
            </a:r>
            <a:endParaRPr lang="it-IT" sz="2400" dirty="0"/>
          </a:p>
        </p:txBody>
      </p:sp>
      <p:sp>
        <p:nvSpPr>
          <p:cNvPr id="9" name="TextBox 9"/>
          <p:cNvSpPr txBox="1"/>
          <p:nvPr/>
        </p:nvSpPr>
        <p:spPr>
          <a:xfrm>
            <a:off x="3684332" y="998564"/>
            <a:ext cx="5433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Obiettivo della tesi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7265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8" y="998565"/>
            <a:ext cx="12956145" cy="585943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84332" y="536899"/>
            <a:ext cx="639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Caso   </a:t>
            </a:r>
            <a:r>
              <a:rPr lang="el-GR" sz="2400" dirty="0"/>
              <a:t>ε</a:t>
            </a:r>
            <a:r>
              <a:rPr lang="it-IT" sz="2400" dirty="0" smtClean="0"/>
              <a:t>=0.02    H=0.05	Non Omogeneizzata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58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998564"/>
            <a:ext cx="13496256" cy="585943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684332" y="536899"/>
            <a:ext cx="599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Caso   </a:t>
            </a:r>
            <a:r>
              <a:rPr lang="el-GR" sz="2400" dirty="0"/>
              <a:t>ε</a:t>
            </a:r>
            <a:r>
              <a:rPr lang="it-IT" sz="2400" dirty="0" smtClean="0"/>
              <a:t>=0.02    H=0.05	Omogeneizzata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392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3" name="Immagin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3" y="998564"/>
            <a:ext cx="12740643" cy="585943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684332" y="536899"/>
            <a:ext cx="639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Caso   </a:t>
            </a:r>
            <a:r>
              <a:rPr lang="el-GR" sz="2400" dirty="0"/>
              <a:t>ε</a:t>
            </a:r>
            <a:r>
              <a:rPr lang="it-IT" sz="2400" dirty="0" smtClean="0"/>
              <a:t>=0.02    H=0.1		Non Omogeneizzata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80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08" y="998564"/>
            <a:ext cx="13265834" cy="5860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684332" y="536899"/>
            <a:ext cx="599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Caso   </a:t>
            </a:r>
            <a:r>
              <a:rPr lang="el-GR" sz="2400" dirty="0"/>
              <a:t>ε</a:t>
            </a:r>
            <a:r>
              <a:rPr lang="it-IT" sz="2400" dirty="0" smtClean="0"/>
              <a:t>=0.02    H=0.1		Omogeneizzata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678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61066" y="2216257"/>
            <a:ext cx="10290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Dalle analisi abbiamo concluso che:</a:t>
            </a:r>
          </a:p>
          <a:p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L’omogeneizzazione media in modo corretto i picchi di pressione;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Un ampiezza delle asperità troppo marcata può provocare errori non sempre trascurabili;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La soluzione omogeneizzata è più affidabile rispetto a soluzioni mediate o comunque paragonabile ad esse per piccoli valori di H;</a:t>
            </a:r>
            <a:endParaRPr lang="it-IT" sz="2400" dirty="0"/>
          </a:p>
        </p:txBody>
      </p:sp>
      <p:sp>
        <p:nvSpPr>
          <p:cNvPr id="5" name="TextBox 9"/>
          <p:cNvSpPr txBox="1"/>
          <p:nvPr/>
        </p:nvSpPr>
        <p:spPr>
          <a:xfrm>
            <a:off x="3684332" y="998564"/>
            <a:ext cx="50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Conclusioni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6906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17462" y="2099257"/>
            <a:ext cx="947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Grazie per l’attenzione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42141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4332" y="998564"/>
            <a:ext cx="5433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Articolazione della tesi</a:t>
            </a:r>
            <a:endParaRPr lang="it-IT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6219" y="2099256"/>
            <a:ext cx="10264463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Parte introduttiva: </a:t>
            </a:r>
            <a:r>
              <a:rPr lang="it-IT" sz="2250" dirty="0" smtClean="0"/>
              <a:t>stato dell’arte sulla teoria dell’omogeneizzazione applicata a problemi di lubrificazione;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Teoria della lubrificazione di Reynolds:</a:t>
            </a:r>
            <a:r>
              <a:rPr lang="it-IT" sz="2400" dirty="0" smtClean="0"/>
              <a:t> </a:t>
            </a:r>
            <a:r>
              <a:rPr lang="it-IT" sz="2250" dirty="0" smtClean="0"/>
              <a:t>derivazione dell’equazione di lubrificazione di Reynolds;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Teoria dell’omogeneizzazione:</a:t>
            </a:r>
            <a:r>
              <a:rPr lang="it-IT" sz="2400" dirty="0" smtClean="0"/>
              <a:t> </a:t>
            </a:r>
            <a:r>
              <a:rPr lang="it-IT" sz="2250" dirty="0" smtClean="0"/>
              <a:t>descrizione della geometria del problema ed derivazione dell’equazione omogeneizzata;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Risultati;</a:t>
            </a:r>
            <a:endParaRPr lang="it-IT" sz="2250" dirty="0" smtClean="0"/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Conclusioni.</a:t>
            </a:r>
          </a:p>
        </p:txBody>
      </p:sp>
    </p:spTree>
    <p:extLst>
      <p:ext uri="{BB962C8B-B14F-4D97-AF65-F5344CB8AC3E}">
        <p14:creationId xmlns:p14="http://schemas.microsoft.com/office/powerpoint/2010/main" val="28755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1066" y="1323865"/>
            <a:ext cx="104276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Tribologia</a:t>
            </a:r>
            <a:r>
              <a:rPr lang="it-IT" sz="2400" b="1" dirty="0" smtClean="0"/>
              <a:t>	        </a:t>
            </a:r>
            <a:r>
              <a:rPr lang="it-IT" sz="2400" dirty="0" smtClean="0"/>
              <a:t>studio di attrito, </a:t>
            </a:r>
            <a:r>
              <a:rPr lang="it-IT" sz="2400" b="1" dirty="0" smtClean="0"/>
              <a:t>lubrificazione</a:t>
            </a:r>
            <a:r>
              <a:rPr lang="it-IT" sz="2400" dirty="0" smtClean="0"/>
              <a:t> e usura tra superfici rugose a 			        contatto in moto reciproco.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285560" y="1486814"/>
            <a:ext cx="753854" cy="281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2795218"/>
            <a:ext cx="3750575" cy="31676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66" y="2790869"/>
            <a:ext cx="3172047" cy="31720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00" y="2790869"/>
            <a:ext cx="4086410" cy="31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78" y="2563008"/>
            <a:ext cx="1777341" cy="884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78" y="3962831"/>
            <a:ext cx="512782" cy="48670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278255" y="4150277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8904668" y="4021518"/>
            <a:ext cx="328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Spessore caratteristico</a:t>
            </a:r>
            <a:endParaRPr lang="it-IT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78" y="4964903"/>
            <a:ext cx="390580" cy="31436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8317815" y="5000153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8972550" y="4871394"/>
            <a:ext cx="303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Lunghezza del canale</a:t>
            </a:r>
            <a:endParaRPr lang="it-IT" sz="2400" dirty="0"/>
          </a:p>
        </p:txBody>
      </p:sp>
      <p:sp>
        <p:nvSpPr>
          <p:cNvPr id="14" name="TextBox 8"/>
          <p:cNvSpPr txBox="1"/>
          <p:nvPr/>
        </p:nvSpPr>
        <p:spPr>
          <a:xfrm>
            <a:off x="989428" y="2095500"/>
            <a:ext cx="362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Condizione geometrica:</a:t>
            </a:r>
            <a:endParaRPr lang="it-IT" sz="2400" b="1" dirty="0"/>
          </a:p>
        </p:txBody>
      </p:sp>
      <p:sp>
        <p:nvSpPr>
          <p:cNvPr id="18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Teoria della lubrificazione di Reynolds</a:t>
            </a:r>
            <a:endParaRPr lang="it-IT" sz="4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2557165"/>
            <a:ext cx="6731832" cy="42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427" y="3314293"/>
            <a:ext cx="473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Normalizzazione:</a:t>
            </a:r>
            <a:endParaRPr lang="it-IT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3" y="3825681"/>
            <a:ext cx="8421275" cy="647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428" y="2095500"/>
            <a:ext cx="362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Ipotesi semplificative:</a:t>
            </a:r>
            <a:endParaRPr 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41" y="4982958"/>
            <a:ext cx="905457" cy="5807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59" y="4927916"/>
            <a:ext cx="1184739" cy="795022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989428" y="5916230"/>
            <a:ext cx="473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Termini inerziali.</a:t>
            </a:r>
            <a:endParaRPr lang="it-IT" sz="2400" dirty="0"/>
          </a:p>
        </p:txBody>
      </p:sp>
      <p:sp>
        <p:nvSpPr>
          <p:cNvPr id="16" name="Right Arrow 11"/>
          <p:cNvSpPr/>
          <p:nvPr/>
        </p:nvSpPr>
        <p:spPr>
          <a:xfrm rot="5400000">
            <a:off x="3170619" y="4672307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ight Arrow 11"/>
          <p:cNvSpPr/>
          <p:nvPr/>
        </p:nvSpPr>
        <p:spPr>
          <a:xfrm rot="5400000">
            <a:off x="8463892" y="4666947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4"/>
          <p:cNvSpPr txBox="1"/>
          <p:nvPr/>
        </p:nvSpPr>
        <p:spPr>
          <a:xfrm>
            <a:off x="989427" y="2628974"/>
            <a:ext cx="473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Incomprimibilità, Stazionarietà;</a:t>
            </a:r>
            <a:endParaRPr lang="it-IT" sz="2400" dirty="0"/>
          </a:p>
        </p:txBody>
      </p:sp>
      <p:sp>
        <p:nvSpPr>
          <p:cNvPr id="14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Teoria della lubrificazione di Reynolds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6946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428" y="2338134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Lavorando sull’equazione di continuità, si perviene all’</a:t>
            </a:r>
            <a:r>
              <a:rPr lang="it-IT" sz="2400" b="1" dirty="0" smtClean="0"/>
              <a:t>equazione di Reynolds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7" y="4995089"/>
            <a:ext cx="4737100" cy="79718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533227" y="3878338"/>
            <a:ext cx="563831" cy="22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9472532" y="4978181"/>
            <a:ext cx="271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Forma </a:t>
            </a:r>
            <a:r>
              <a:rPr lang="it-IT" sz="2400" b="1" dirty="0" smtClean="0"/>
              <a:t>adimensionale</a:t>
            </a:r>
            <a:endParaRPr lang="it-IT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472532" y="3577055"/>
            <a:ext cx="22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Forma </a:t>
            </a:r>
            <a:r>
              <a:rPr lang="it-IT" sz="2400" b="1" dirty="0" smtClean="0"/>
              <a:t>dimensionale</a:t>
            </a:r>
            <a:endParaRPr lang="it-IT" sz="2400" b="1" dirty="0"/>
          </a:p>
        </p:txBody>
      </p:sp>
      <p:sp>
        <p:nvSpPr>
          <p:cNvPr id="14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Teoria della lubrificazione di Reynolds</a:t>
            </a:r>
            <a:endParaRPr lang="it-IT" sz="4400" dirty="0"/>
          </a:p>
        </p:txBody>
      </p:sp>
      <p:sp>
        <p:nvSpPr>
          <p:cNvPr id="15" name="Right Arrow 9"/>
          <p:cNvSpPr/>
          <p:nvPr/>
        </p:nvSpPr>
        <p:spPr>
          <a:xfrm>
            <a:off x="8533227" y="5279464"/>
            <a:ext cx="563831" cy="22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8" y="3593812"/>
            <a:ext cx="7168325" cy="8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3" y="1871534"/>
            <a:ext cx="7611537" cy="479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6" y="2853482"/>
            <a:ext cx="4083642" cy="1628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065" y="2006600"/>
            <a:ext cx="463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Trattazione delle asperità</a:t>
            </a:r>
            <a:endParaRPr lang="it-I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97000" y="5078586"/>
            <a:ext cx="318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Variazione lenta</a:t>
            </a:r>
            <a:endParaRPr lang="it-IT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6" y="5037456"/>
            <a:ext cx="492607" cy="40186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021113" y="5207345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1" y="5740727"/>
            <a:ext cx="401598" cy="439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6999" y="5831591"/>
            <a:ext cx="286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Variazione rapida</a:t>
            </a:r>
            <a:endParaRPr lang="it-IT" sz="2400" dirty="0"/>
          </a:p>
        </p:txBody>
      </p:sp>
      <p:sp>
        <p:nvSpPr>
          <p:cNvPr id="18" name="TextBox 9"/>
          <p:cNvSpPr txBox="1"/>
          <p:nvPr/>
        </p:nvSpPr>
        <p:spPr>
          <a:xfrm>
            <a:off x="2336880" y="998564"/>
            <a:ext cx="946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Teoria dell’omogeneizzazione</a:t>
            </a:r>
            <a:endParaRPr lang="it-IT" sz="4400" dirty="0"/>
          </a:p>
        </p:txBody>
      </p:sp>
      <p:sp>
        <p:nvSpPr>
          <p:cNvPr id="19" name="Right Arrow 12"/>
          <p:cNvSpPr/>
          <p:nvPr/>
        </p:nvSpPr>
        <p:spPr>
          <a:xfrm>
            <a:off x="1021112" y="6006515"/>
            <a:ext cx="375887" cy="1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79000">
              <a:srgbClr val="CECDCD"/>
            </a:gs>
            <a:gs pos="100000">
              <a:schemeClr val="bg2">
                <a:shade val="63000"/>
                <a:satMod val="12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134455"/>
            <a:ext cx="656723" cy="864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989428" y="672135"/>
            <a:ext cx="26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Università degli Studi di Genova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6880" y="998564"/>
            <a:ext cx="6882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Teoria dell’omogeneizzazione</a:t>
            </a:r>
            <a:endParaRPr lang="it-IT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7" y="3295554"/>
            <a:ext cx="1166755" cy="871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65" y="3252519"/>
            <a:ext cx="1112890" cy="95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4" y="3485964"/>
            <a:ext cx="1191469" cy="482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065" y="2600432"/>
            <a:ext cx="177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Assumendo: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43567" y="3533786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</a:t>
            </a:r>
            <a:endParaRPr lang="it-I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528" y="353854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7" y="4986285"/>
            <a:ext cx="10943527" cy="579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528" y="5091401"/>
            <a:ext cx="36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5" name="TextBox 9"/>
          <p:cNvSpPr txBox="1"/>
          <p:nvPr/>
        </p:nvSpPr>
        <p:spPr>
          <a:xfrm>
            <a:off x="661065" y="2006600"/>
            <a:ext cx="495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Trattazione delle asperità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470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3636</TotalTime>
  <Words>616</Words>
  <Application>Microsoft Office PowerPoint</Application>
  <PresentationFormat>Widescreen</PresentationFormat>
  <Paragraphs>139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Teoria dell’omogeneizzazione applicata alla tribologia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dell’omogeneizzazione applicata alla tribologia</dc:title>
  <dc:creator>Elisa Lascialfari</dc:creator>
  <cp:lastModifiedBy>Alessandro Bottaro</cp:lastModifiedBy>
  <cp:revision>120</cp:revision>
  <dcterms:created xsi:type="dcterms:W3CDTF">2017-03-12T15:34:19Z</dcterms:created>
  <dcterms:modified xsi:type="dcterms:W3CDTF">2017-04-03T07:20:23Z</dcterms:modified>
</cp:coreProperties>
</file>