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2"/>
  </p:notesMasterIdLst>
  <p:sldIdLst>
    <p:sldId id="358" r:id="rId5"/>
    <p:sldId id="376" r:id="rId6"/>
    <p:sldId id="377" r:id="rId7"/>
    <p:sldId id="322" r:id="rId8"/>
    <p:sldId id="375" r:id="rId9"/>
    <p:sldId id="317" r:id="rId10"/>
    <p:sldId id="379" r:id="rId11"/>
    <p:sldId id="361" r:id="rId12"/>
    <p:sldId id="362" r:id="rId13"/>
    <p:sldId id="378" r:id="rId14"/>
    <p:sldId id="363" r:id="rId15"/>
    <p:sldId id="367" r:id="rId16"/>
    <p:sldId id="365" r:id="rId17"/>
    <p:sldId id="368" r:id="rId18"/>
    <p:sldId id="369" r:id="rId19"/>
    <p:sldId id="370" r:id="rId20"/>
    <p:sldId id="3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34C6B-1869-41AE-BAA9-ACFC4D372E25}" v="3" dt="2023-09-12T23:49:27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2750" autoAdjust="0"/>
  </p:normalViewPr>
  <p:slideViewPr>
    <p:cSldViewPr snapToGrid="0">
      <p:cViewPr>
        <p:scale>
          <a:sx n="70" d="100"/>
          <a:sy n="70" d="100"/>
        </p:scale>
        <p:origin x="552" y="1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y Single" userId="c13e594be1804e1e" providerId="LiveId" clId="{DE334C6B-1869-41AE-BAA9-ACFC4D372E25}"/>
    <pc:docChg chg="custSel modSld">
      <pc:chgData name="Way Single" userId="c13e594be1804e1e" providerId="LiveId" clId="{DE334C6B-1869-41AE-BAA9-ACFC4D372E25}" dt="2023-09-12T23:49:32.607" v="178" actId="1076"/>
      <pc:docMkLst>
        <pc:docMk/>
      </pc:docMkLst>
      <pc:sldChg chg="addSp modSp mod">
        <pc:chgData name="Way Single" userId="c13e594be1804e1e" providerId="LiveId" clId="{DE334C6B-1869-41AE-BAA9-ACFC4D372E25}" dt="2023-09-12T23:49:32.607" v="178" actId="1076"/>
        <pc:sldMkLst>
          <pc:docMk/>
          <pc:sldMk cId="2556645257" sldId="368"/>
        </pc:sldMkLst>
        <pc:spChg chg="mod">
          <ac:chgData name="Way Single" userId="c13e594be1804e1e" providerId="LiveId" clId="{DE334C6B-1869-41AE-BAA9-ACFC4D372E25}" dt="2023-09-12T23:47:21.088" v="112" actId="1076"/>
          <ac:spMkLst>
            <pc:docMk/>
            <pc:sldMk cId="2556645257" sldId="368"/>
            <ac:spMk id="2" creationId="{85D8A1B0-E700-6A8B-F9B7-7C368E3E10CE}"/>
          </ac:spMkLst>
        </pc:spChg>
        <pc:spChg chg="mod">
          <ac:chgData name="Way Single" userId="c13e594be1804e1e" providerId="LiveId" clId="{DE334C6B-1869-41AE-BAA9-ACFC4D372E25}" dt="2023-09-12T23:47:10.556" v="109" actId="1076"/>
          <ac:spMkLst>
            <pc:docMk/>
            <pc:sldMk cId="2556645257" sldId="368"/>
            <ac:spMk id="3" creationId="{7832DF46-7C2D-1AA7-9DE3-9636DEE4BEC7}"/>
          </ac:spMkLst>
        </pc:spChg>
        <pc:spChg chg="mod">
          <ac:chgData name="Way Single" userId="c13e594be1804e1e" providerId="LiveId" clId="{DE334C6B-1869-41AE-BAA9-ACFC4D372E25}" dt="2023-09-12T23:47:13.384" v="110" actId="1076"/>
          <ac:spMkLst>
            <pc:docMk/>
            <pc:sldMk cId="2556645257" sldId="368"/>
            <ac:spMk id="4" creationId="{36F70878-E9B5-ADBC-CAE6-E071EA417128}"/>
          </ac:spMkLst>
        </pc:spChg>
        <pc:spChg chg="add mod">
          <ac:chgData name="Way Single" userId="c13e594be1804e1e" providerId="LiveId" clId="{DE334C6B-1869-41AE-BAA9-ACFC4D372E25}" dt="2023-09-12T23:47:07.447" v="108" actId="20577"/>
          <ac:spMkLst>
            <pc:docMk/>
            <pc:sldMk cId="2556645257" sldId="368"/>
            <ac:spMk id="5" creationId="{65A189CD-7216-1943-891D-7724C8C048F2}"/>
          </ac:spMkLst>
        </pc:spChg>
        <pc:grpChg chg="add mod">
          <ac:chgData name="Way Single" userId="c13e594be1804e1e" providerId="LiveId" clId="{DE334C6B-1869-41AE-BAA9-ACFC4D372E25}" dt="2023-09-12T23:49:32.607" v="178" actId="1076"/>
          <ac:grpSpMkLst>
            <pc:docMk/>
            <pc:sldMk cId="2556645257" sldId="368"/>
            <ac:grpSpMk id="9" creationId="{DFF12B8D-47F8-CFAA-ECEC-F500B50A9736}"/>
          </ac:grpSpMkLst>
        </pc:grpChg>
        <pc:picChg chg="mod">
          <ac:chgData name="Way Single" userId="c13e594be1804e1e" providerId="LiveId" clId="{DE334C6B-1869-41AE-BAA9-ACFC4D372E25}" dt="2023-09-12T23:49:27.241" v="176" actId="164"/>
          <ac:picMkLst>
            <pc:docMk/>
            <pc:sldMk cId="2556645257" sldId="368"/>
            <ac:picMk id="7" creationId="{611BB44E-F3E3-0384-E2E8-C287B41984ED}"/>
          </ac:picMkLst>
        </pc:picChg>
        <pc:picChg chg="add mod">
          <ac:chgData name="Way Single" userId="c13e594be1804e1e" providerId="LiveId" clId="{DE334C6B-1869-41AE-BAA9-ACFC4D372E25}" dt="2023-09-12T23:49:27.241" v="176" actId="164"/>
          <ac:picMkLst>
            <pc:docMk/>
            <pc:sldMk cId="2556645257" sldId="368"/>
            <ac:picMk id="8" creationId="{A832F400-1745-4AB9-A159-1B4285940291}"/>
          </ac:picMkLst>
        </pc:picChg>
        <pc:picChg chg="mod">
          <ac:chgData name="Way Single" userId="c13e594be1804e1e" providerId="LiveId" clId="{DE334C6B-1869-41AE-BAA9-ACFC4D372E25}" dt="2023-09-12T23:49:27.241" v="176" actId="164"/>
          <ac:picMkLst>
            <pc:docMk/>
            <pc:sldMk cId="2556645257" sldId="368"/>
            <ac:picMk id="10" creationId="{E9FB40C6-3370-07BC-E62D-325F5B496D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0898F-1749-419C-B3CE-43F703702044}" type="datetimeFigureOut">
              <a:rPr lang="it-IT" smtClean="0"/>
              <a:pPr/>
              <a:t>13/09/2023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B0B7D-1B20-4DC7-8FA8-6269186643C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7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7FAC-BCAE-48A5-8B32-595329609C7E}" type="datetime1">
              <a:rPr lang="it-IT" smtClean="0"/>
              <a:pPr/>
              <a:t>13/09/2023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6236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7FAC-BCAE-48A5-8B32-595329609C7E}" type="datetime1">
              <a:rPr lang="it-IT" smtClean="0"/>
              <a:pPr/>
              <a:t>13/09/2023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8055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7FAC-BCAE-48A5-8B32-595329609C7E}" type="datetime1">
              <a:rPr lang="it-IT" smtClean="0"/>
              <a:pPr/>
              <a:t>13/09/2023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4096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0_Copertina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B20E9BEB-920E-4C41-9873-709B3EAC9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0" y="-138906"/>
            <a:ext cx="12505532" cy="7135813"/>
          </a:xfrm>
          <a:prstGeom prst="rect">
            <a:avLst/>
          </a:prstGeom>
          <a:noFill/>
        </p:spPr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993A5C55-262D-44E4-801D-230B4DA7A39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0" y="-2"/>
            <a:ext cx="12192000" cy="6858001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00500818-D6BE-4F45-AA11-98945DBE5F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1275" y="2384471"/>
            <a:ext cx="6012657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400" b="1" spc="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TITOLO EVENTO E DATA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768BA065-976A-4581-8063-FE27515955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275" y="3559175"/>
            <a:ext cx="8600282" cy="10043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Sottotitolo della presentazione, che può anche essere lungo e </a:t>
            </a:r>
          </a:p>
          <a:p>
            <a:r>
              <a:rPr lang="it-IT" dirty="0"/>
              <a:t>stare su due righe oppure se si ha tanto da dire può</a:t>
            </a:r>
          </a:p>
          <a:p>
            <a:r>
              <a:rPr lang="it-IT" dirty="0"/>
              <a:t>stare anche su tre righe.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33102F4E-AE2E-4987-BE44-B831C4CBF9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1275" y="4665015"/>
            <a:ext cx="860028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Cognome, Dipartimento di appartenenza</a:t>
            </a:r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5166556A-EBFF-4B33-ABBE-FE1A8132CB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11275" y="5262563"/>
            <a:ext cx="1423194" cy="87826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Altri loghi</a:t>
            </a:r>
          </a:p>
        </p:txBody>
      </p:sp>
      <p:sp>
        <p:nvSpPr>
          <p:cNvPr id="27" name="Segnaposto immagine 25">
            <a:extLst>
              <a:ext uri="{FF2B5EF4-FFF2-40B4-BE49-F238E27FC236}">
                <a16:creationId xmlns:a16="http://schemas.microsoft.com/office/drawing/2014/main" id="{41706A9E-A7C4-450B-BAED-021B380D82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94409" y="5262563"/>
            <a:ext cx="1423194" cy="87826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Altri loghi</a:t>
            </a:r>
          </a:p>
        </p:txBody>
      </p:sp>
      <p:sp>
        <p:nvSpPr>
          <p:cNvPr id="28" name="Segnaposto immagine 25">
            <a:extLst>
              <a:ext uri="{FF2B5EF4-FFF2-40B4-BE49-F238E27FC236}">
                <a16:creationId xmlns:a16="http://schemas.microsoft.com/office/drawing/2014/main" id="{4633BCEB-7160-4272-B29C-7B144D4115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70003" y="5262563"/>
            <a:ext cx="1423194" cy="87826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Altri loghi</a:t>
            </a:r>
          </a:p>
        </p:txBody>
      </p:sp>
      <p:sp>
        <p:nvSpPr>
          <p:cNvPr id="31" name="Segnaposto testo 5">
            <a:extLst>
              <a:ext uri="{FF2B5EF4-FFF2-40B4-BE49-F238E27FC236}">
                <a16:creationId xmlns:a16="http://schemas.microsoft.com/office/drawing/2014/main" id="{BD3E48F2-597D-4108-BF75-48FEB5B68D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1275" y="2568628"/>
            <a:ext cx="8600282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  <a:lvl2pPr algn="l">
              <a:defRPr>
                <a:latin typeface="+mj-lt"/>
              </a:defRPr>
            </a:lvl2pPr>
            <a:lvl3pPr algn="l">
              <a:defRPr>
                <a:latin typeface="+mj-lt"/>
              </a:defRPr>
            </a:lvl3pPr>
            <a:lvl4pPr algn="l">
              <a:defRPr>
                <a:latin typeface="+mj-lt"/>
              </a:defRPr>
            </a:lvl4pPr>
            <a:lvl5pPr algn="l">
              <a:defRPr>
                <a:latin typeface="+mj-lt"/>
              </a:defRPr>
            </a:lvl5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A57B8FB-5F4A-4E62-86CF-287A9EFBBAC3}"/>
              </a:ext>
            </a:extLst>
          </p:cNvPr>
          <p:cNvSpPr>
            <a:spLocks noGrp="1"/>
          </p:cNvSpPr>
          <p:nvPr>
            <p:ph type="pic" sz="quarter" idx="158" hasCustomPrompt="1"/>
          </p:nvPr>
        </p:nvSpPr>
        <p:spPr>
          <a:xfrm>
            <a:off x="1311275" y="1384461"/>
            <a:ext cx="2737375" cy="70935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FF2F6F04-D656-4861-A681-39086DBC1C93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 rot="16200000" flipH="1" flipV="1">
            <a:off x="760496" y="2800559"/>
            <a:ext cx="803353" cy="28325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347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7FAC-BCAE-48A5-8B32-595329609C7E}" type="datetime1">
              <a:rPr lang="it-IT" smtClean="0"/>
              <a:pPr/>
              <a:t>13/09/2023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0578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7FAC-BCAE-48A5-8B32-595329609C7E}" type="datetime1">
              <a:rPr lang="it-IT" smtClean="0"/>
              <a:pPr/>
              <a:t>13/09/2023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2028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7FAC-BCAE-48A5-8B32-595329609C7E}" type="datetime1">
              <a:rPr lang="it-IT" smtClean="0"/>
              <a:pPr/>
              <a:t>13/09/2023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001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7FAC-BCAE-48A5-8B32-595329609C7E}" type="datetime1">
              <a:rPr lang="it-IT" smtClean="0"/>
              <a:pPr/>
              <a:t>13/09/2023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1565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7FAC-BCAE-48A5-8B32-595329609C7E}" type="datetime1">
              <a:rPr lang="it-IT" smtClean="0"/>
              <a:pPr/>
              <a:t>13/09/2023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0942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7FAC-BCAE-48A5-8B32-595329609C7E}" type="datetime1">
              <a:rPr lang="it-IT" smtClean="0"/>
              <a:pPr/>
              <a:t>13/09/2023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9869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7FAC-BCAE-48A5-8B32-595329609C7E}" type="datetime1">
              <a:rPr lang="it-IT" smtClean="0"/>
              <a:pPr/>
              <a:t>13/09/2023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3898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7FAC-BCAE-48A5-8B32-595329609C7E}" type="datetime1">
              <a:rPr lang="it-IT" smtClean="0"/>
              <a:pPr/>
              <a:t>13/09/2023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8343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7FAC-BCAE-48A5-8B32-595329609C7E}" type="datetime1">
              <a:rPr lang="it-IT" smtClean="0"/>
              <a:pPr/>
              <a:t>13/09/2023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0062-CA79-4D73-AE85-2321C1582B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4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00.png"/><Relationship Id="rId4" Type="http://schemas.openxmlformats.org/officeDocument/2006/relationships/image" Target="../media/image3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5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264020&amp;picture=sea-sponges" TargetMode="External"/><Relationship Id="rId3" Type="http://schemas.openxmlformats.org/officeDocument/2006/relationships/hyperlink" Target="https://peerj.com/articles/5778/" TargetMode="External"/><Relationship Id="rId7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hyperlink" Target="https://en.wikipedia.org/wiki/Leaf" TargetMode="External"/><Relationship Id="rId10" Type="http://schemas.openxmlformats.org/officeDocument/2006/relationships/hyperlink" Target="https://www.flickr.com/photos/jcl86/50664523872/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0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microsoft.com/office/2007/relationships/hdphoto" Target="../media/hdphoto4.wdp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microsoft.com/office/2007/relationships/hdphoto" Target="../media/hdphoto6.wdp"/><Relationship Id="rId2" Type="http://schemas.openxmlformats.org/officeDocument/2006/relationships/image" Target="../media/image2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B46746-F1AE-FCAF-93E1-1A46976D9F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CDD61495-59CD-464A-8CC7-34E1425AC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1275" y="2355503"/>
            <a:ext cx="6012657" cy="193899"/>
          </a:xfrm>
        </p:spPr>
        <p:txBody>
          <a:bodyPr/>
          <a:lstStyle/>
          <a:p>
            <a:r>
              <a:rPr lang="it-IT" dirty="0"/>
              <a:t>14 SETTEMBRE 2023</a:t>
            </a:r>
          </a:p>
        </p:txBody>
      </p:sp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23E7FF6-ED79-4176-8BA4-4C39895BB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1275" y="4082804"/>
            <a:ext cx="8600282" cy="626838"/>
          </a:xfrm>
        </p:spPr>
        <p:txBody>
          <a:bodyPr/>
          <a:lstStyle/>
          <a:p>
            <a:r>
              <a:rPr lang="it-IT" dirty="0"/>
              <a:t>Relatore: Prof. Alessandro Bottaro</a:t>
            </a:r>
          </a:p>
          <a:p>
            <a:r>
              <a:rPr lang="it-IT" dirty="0"/>
              <a:t>Correlatore: Dott.ssa Jiasen Wei</a:t>
            </a:r>
          </a:p>
        </p:txBody>
      </p:sp>
      <p:sp>
        <p:nvSpPr>
          <p:cNvPr id="51" name="Segnaposto testo 50">
            <a:extLst>
              <a:ext uri="{FF2B5EF4-FFF2-40B4-BE49-F238E27FC236}">
                <a16:creationId xmlns:a16="http://schemas.microsoft.com/office/drawing/2014/main" id="{0D957947-0E04-4FF0-8106-592BDF155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1275" y="5017202"/>
            <a:ext cx="8600282" cy="249299"/>
          </a:xfrm>
        </p:spPr>
        <p:txBody>
          <a:bodyPr/>
          <a:lstStyle/>
          <a:p>
            <a:r>
              <a:rPr lang="it-IT" dirty="0"/>
              <a:t>Candidato: Rachele Valcalda</a:t>
            </a:r>
          </a:p>
        </p:txBody>
      </p:sp>
      <p:sp>
        <p:nvSpPr>
          <p:cNvPr id="77" name="Segnaposto testo 76">
            <a:extLst>
              <a:ext uri="{FF2B5EF4-FFF2-40B4-BE49-F238E27FC236}">
                <a16:creationId xmlns:a16="http://schemas.microsoft.com/office/drawing/2014/main" id="{B1C2BEBB-5277-436A-AC0A-CA63B791C3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11275" y="2631687"/>
            <a:ext cx="8600282" cy="13295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Transmission of sound through porous media</a:t>
            </a:r>
            <a:endParaRPr lang="it-IT" dirty="0"/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4" r="-389" b="-5434"/>
          <a:stretch/>
        </p:blipFill>
        <p:spPr>
          <a:xfrm>
            <a:off x="1311275" y="1457752"/>
            <a:ext cx="2764518" cy="7802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237E0A-2A9D-21B3-6FC2-350C35FB1F4F}"/>
              </a:ext>
            </a:extLst>
          </p:cNvPr>
          <p:cNvCxnSpPr/>
          <p:nvPr/>
        </p:nvCxnSpPr>
        <p:spPr>
          <a:xfrm>
            <a:off x="1124712" y="2779848"/>
            <a:ext cx="0" cy="103327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3CBE4B-3369-66FB-32B5-16A83D1AD621}"/>
              </a:ext>
            </a:extLst>
          </p:cNvPr>
          <p:cNvSpPr txBox="1"/>
          <p:nvPr/>
        </p:nvSpPr>
        <p:spPr>
          <a:xfrm>
            <a:off x="7140829" y="1457752"/>
            <a:ext cx="3739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it-IT" sz="1600" b="1" dirty="0">
                <a:solidFill>
                  <a:schemeClr val="bg1"/>
                </a:solidFill>
                <a:latin typeface="+mj-lt"/>
              </a:rPr>
              <a:t>Scuola Politecnica</a:t>
            </a:r>
          </a:p>
          <a:p>
            <a:pPr algn="r"/>
            <a:r>
              <a:rPr lang="it-IT" altLang="it-IT" sz="1600" b="1" dirty="0">
                <a:solidFill>
                  <a:schemeClr val="bg1"/>
                </a:solidFill>
                <a:latin typeface="+mj-lt"/>
              </a:rPr>
              <a:t>Dipartimento di Ingegneria Meccanica, Energetica</a:t>
            </a:r>
          </a:p>
          <a:p>
            <a:pPr algn="r"/>
            <a:r>
              <a:rPr lang="it-IT" altLang="it-IT" sz="1600" b="1" dirty="0">
                <a:solidFill>
                  <a:schemeClr val="bg1"/>
                </a:solidFill>
                <a:latin typeface="+mj-lt"/>
              </a:rPr>
              <a:t>Gestionale e dei trasporti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2860335" y="512856"/>
            <a:ext cx="647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Macroscopic model</a:t>
            </a:r>
          </a:p>
        </p:txBody>
      </p:sp>
      <p:pic>
        <p:nvPicPr>
          <p:cNvPr id="3" name="Picture 2" descr="A math equation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82EE3F4-5A48-C0F8-7D91-029434D146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4" y="1544545"/>
            <a:ext cx="4281311" cy="1331254"/>
          </a:xfrm>
          <a:prstGeom prst="rect">
            <a:avLst/>
          </a:prstGeom>
        </p:spPr>
      </p:pic>
      <p:pic>
        <p:nvPicPr>
          <p:cNvPr id="4" name="Picture 3" descr="A close-up of a black and white font&#10;&#10;Description automatically generated">
            <a:extLst>
              <a:ext uri="{FF2B5EF4-FFF2-40B4-BE49-F238E27FC236}">
                <a16:creationId xmlns:a16="http://schemas.microsoft.com/office/drawing/2014/main" id="{462A0D96-A2C7-DE7C-DB2D-D3EF4FE0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4" y="2875799"/>
            <a:ext cx="5552490" cy="998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A6E370-FDBF-B814-815E-4255110F30E8}"/>
              </a:ext>
            </a:extLst>
          </p:cNvPr>
          <p:cNvSpPr txBox="1"/>
          <p:nvPr/>
        </p:nvSpPr>
        <p:spPr>
          <a:xfrm>
            <a:off x="3032417" y="3144416"/>
            <a:ext cx="290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where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9F89-E0E3-3365-7AC7-B52334B34159}"/>
                  </a:ext>
                </a:extLst>
              </p:cNvPr>
              <p:cNvSpPr txBox="1"/>
              <p:nvPr/>
            </p:nvSpPr>
            <p:spPr>
              <a:xfrm>
                <a:off x="3505307" y="4193672"/>
                <a:ext cx="5552491" cy="1856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It means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it-IT" sz="28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depends 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The tensor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The adimensionalized wave number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9F89-E0E3-3365-7AC7-B52334B34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307" y="4193672"/>
                <a:ext cx="5552491" cy="1856662"/>
              </a:xfrm>
              <a:prstGeom prst="rect">
                <a:avLst/>
              </a:prstGeom>
              <a:blipFill>
                <a:blip r:embed="rId4"/>
                <a:stretch>
                  <a:fillRect l="-2195" t="-3279" b="-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7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2337847" y="259738"/>
            <a:ext cx="82578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Unit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cell</a:t>
            </a:r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solution</a:t>
            </a:r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isotropic</a:t>
            </a:r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 case</a:t>
            </a:r>
          </a:p>
          <a:p>
            <a:endParaRPr lang="it-IT" sz="5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D8838A-87E2-402E-A2B4-40F6077C2DF0}"/>
                  </a:ext>
                </a:extLst>
              </p:cNvPr>
              <p:cNvSpPr txBox="1"/>
              <p:nvPr/>
            </p:nvSpPr>
            <p:spPr>
              <a:xfrm>
                <a:off x="329068" y="1118088"/>
                <a:ext cx="1075526" cy="46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24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GB" sz="4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D8838A-87E2-402E-A2B4-40F6077C2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68" y="1118088"/>
                <a:ext cx="1075526" cy="469809"/>
              </a:xfrm>
              <a:prstGeom prst="rect">
                <a:avLst/>
              </a:prstGeom>
              <a:blipFill>
                <a:blip r:embed="rId2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circle with arrows&#10;&#10;Description automatically generated">
            <a:extLst>
              <a:ext uri="{FF2B5EF4-FFF2-40B4-BE49-F238E27FC236}">
                <a16:creationId xmlns:a16="http://schemas.microsoft.com/office/drawing/2014/main" id="{2CD0A571-A4E3-2B54-1101-BE5C93772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1" y="1075793"/>
            <a:ext cx="3514405" cy="2600661"/>
          </a:xfrm>
          <a:prstGeom prst="rect">
            <a:avLst/>
          </a:prstGeom>
        </p:spPr>
      </p:pic>
      <p:pic>
        <p:nvPicPr>
          <p:cNvPr id="10" name="Picture 9" descr="A colorful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663F1D48-08CF-CB66-18C3-F72F2EBFB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" y="3799000"/>
            <a:ext cx="3514405" cy="2600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E3450E-CBE0-6C6C-64CD-E0F8D6A13608}"/>
                  </a:ext>
                </a:extLst>
              </p:cNvPr>
              <p:cNvSpPr txBox="1"/>
              <p:nvPr/>
            </p:nvSpPr>
            <p:spPr>
              <a:xfrm>
                <a:off x="-769339" y="3723192"/>
                <a:ext cx="3107186" cy="46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24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GB" sz="4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E3450E-CBE0-6C6C-64CD-E0F8D6A13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9339" y="3723192"/>
                <a:ext cx="3107186" cy="4698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graph with a line&#10;&#10;Description automatically generated">
            <a:extLst>
              <a:ext uri="{FF2B5EF4-FFF2-40B4-BE49-F238E27FC236}">
                <a16:creationId xmlns:a16="http://schemas.microsoft.com/office/drawing/2014/main" id="{9CAF5824-C128-D6B9-0E7B-F404184F3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85" y="1075793"/>
            <a:ext cx="5496761" cy="4610186"/>
          </a:xfrm>
          <a:prstGeom prst="rect">
            <a:avLst/>
          </a:prstGeom>
        </p:spPr>
      </p:pic>
      <p:pic>
        <p:nvPicPr>
          <p:cNvPr id="2" name="Picture Placeholder 5" descr="tesi-4.pdf - Personale - Microsoft​ Edge">
            <a:extLst>
              <a:ext uri="{FF2B5EF4-FFF2-40B4-BE49-F238E27FC236}">
                <a16:creationId xmlns:a16="http://schemas.microsoft.com/office/drawing/2014/main" id="{8ED0456D-F2E6-9B45-C5CE-9DEEC0245C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8" b="33366"/>
          <a:stretch/>
        </p:blipFill>
        <p:spPr>
          <a:xfrm>
            <a:off x="5555854" y="5782207"/>
            <a:ext cx="5538026" cy="3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quare with a white rectangle in the middle&#10;&#10;Description automatically generated">
            <a:extLst>
              <a:ext uri="{FF2B5EF4-FFF2-40B4-BE49-F238E27FC236}">
                <a16:creationId xmlns:a16="http://schemas.microsoft.com/office/drawing/2014/main" id="{8F17AD7E-663D-1A88-35C8-163620DCE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45" y="3799000"/>
            <a:ext cx="3499554" cy="2599200"/>
          </a:xfrm>
          <a:prstGeom prst="rect">
            <a:avLst/>
          </a:prstGeom>
        </p:spPr>
      </p:pic>
      <p:pic>
        <p:nvPicPr>
          <p:cNvPr id="2" name="Picture 1" descr="A colorful graph with a white square&#10;&#10;Description automatically generated with medium confidence">
            <a:extLst>
              <a:ext uri="{FF2B5EF4-FFF2-40B4-BE49-F238E27FC236}">
                <a16:creationId xmlns:a16="http://schemas.microsoft.com/office/drawing/2014/main" id="{FA05BBB2-0B5D-B73D-F488-5EE3B25B7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25" y="1077572"/>
            <a:ext cx="3513600" cy="25630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2028354" y="247663"/>
            <a:ext cx="906472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Unit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cell</a:t>
            </a:r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solution</a:t>
            </a:r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non-isotropic</a:t>
            </a:r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 case</a:t>
            </a:r>
          </a:p>
          <a:p>
            <a:endParaRPr lang="it-IT" sz="5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D8838A-87E2-402E-A2B4-40F6077C2DF0}"/>
                  </a:ext>
                </a:extLst>
              </p:cNvPr>
              <p:cNvSpPr txBox="1"/>
              <p:nvPr/>
            </p:nvSpPr>
            <p:spPr>
              <a:xfrm>
                <a:off x="329068" y="1118088"/>
                <a:ext cx="1075526" cy="46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24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GB" sz="4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D8838A-87E2-402E-A2B4-40F6077C2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68" y="1118088"/>
                <a:ext cx="1075526" cy="469809"/>
              </a:xfrm>
              <a:prstGeom prst="rect">
                <a:avLst/>
              </a:prstGeom>
              <a:blipFill>
                <a:blip r:embed="rId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E3450E-CBE0-6C6C-64CD-E0F8D6A13608}"/>
                  </a:ext>
                </a:extLst>
              </p:cNvPr>
              <p:cNvSpPr txBox="1"/>
              <p:nvPr/>
            </p:nvSpPr>
            <p:spPr>
              <a:xfrm>
                <a:off x="-769339" y="3723192"/>
                <a:ext cx="3107186" cy="46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24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GB" sz="4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E3450E-CBE0-6C6C-64CD-E0F8D6A13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9339" y="3723192"/>
                <a:ext cx="3107186" cy="4698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0A451E0-C87E-87B6-717D-AD9B563E28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63" y="1491291"/>
            <a:ext cx="5080512" cy="4217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6806FA-EDEB-F219-82B6-6B51BEF7CA70}"/>
              </a:ext>
            </a:extLst>
          </p:cNvPr>
          <p:cNvSpPr txBox="1"/>
          <p:nvPr/>
        </p:nvSpPr>
        <p:spPr>
          <a:xfrm>
            <a:off x="7579476" y="1075793"/>
            <a:ext cx="331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sym typeface="Symbol" panose="05050102010706020507" pitchFamily="18" charset="2"/>
              </a:rPr>
              <a:t>=3:2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, </a:t>
            </a:r>
            <a:r>
              <a:rPr lang="it-IT" sz="2400" dirty="0">
                <a:solidFill>
                  <a:srgbClr val="00B050"/>
                </a:solidFill>
                <a:sym typeface="Symbol" panose="05050102010706020507" pitchFamily="18" charset="2"/>
              </a:rPr>
              <a:t>=6:5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, </a:t>
            </a:r>
            <a:r>
              <a:rPr 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=1:0.2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3" name="Picture 12" descr="A screenshot of a calculator&#10;&#10;Description automatically generated">
            <a:extLst>
              <a:ext uri="{FF2B5EF4-FFF2-40B4-BE49-F238E27FC236}">
                <a16:creationId xmlns:a16="http://schemas.microsoft.com/office/drawing/2014/main" id="{0339E849-9AB6-DE31-E2FD-CADC44D0D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32" y="5452127"/>
            <a:ext cx="5618343" cy="11582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B5BF6C-3030-D2E2-89A3-674B0CA7098B}"/>
              </a:ext>
            </a:extLst>
          </p:cNvPr>
          <p:cNvSpPr txBox="1"/>
          <p:nvPr/>
        </p:nvSpPr>
        <p:spPr>
          <a:xfrm>
            <a:off x="11093075" y="4990462"/>
            <a:ext cx="63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A1B0-E700-6A8B-F9B7-7C368E3E10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9424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Numerical simulation</a:t>
            </a:r>
            <a:endParaRPr lang="en-US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078905-FE80-0A9F-85FA-F09DB6E66634}"/>
              </a:ext>
            </a:extLst>
          </p:cNvPr>
          <p:cNvGrpSpPr/>
          <p:nvPr/>
        </p:nvGrpSpPr>
        <p:grpSpPr>
          <a:xfrm>
            <a:off x="1406284" y="1474987"/>
            <a:ext cx="9379432" cy="4624549"/>
            <a:chOff x="1406284" y="1474987"/>
            <a:chExt cx="9379432" cy="4624549"/>
          </a:xfrm>
        </p:grpSpPr>
        <p:pic>
          <p:nvPicPr>
            <p:cNvPr id="4" name="Picture 3" descr="A diagram of a model&#10;&#10;Description automatically generated">
              <a:extLst>
                <a:ext uri="{FF2B5EF4-FFF2-40B4-BE49-F238E27FC236}">
                  <a16:creationId xmlns:a16="http://schemas.microsoft.com/office/drawing/2014/main" id="{837DE36C-EF2C-E6C5-BECF-593937624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284" y="1474987"/>
              <a:ext cx="9379432" cy="4578585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722693C3-13CE-23A6-B1A9-6258AD728F4F}"/>
                </a:ext>
              </a:extLst>
            </p:cNvPr>
            <p:cNvSpPr txBox="1"/>
            <p:nvPr/>
          </p:nvSpPr>
          <p:spPr>
            <a:xfrm>
              <a:off x="4759127" y="5730204"/>
              <a:ext cx="17056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Effective media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18A077-3976-76BB-40C1-0354FAE3FB71}"/>
                  </a:ext>
                </a:extLst>
              </p:cNvPr>
              <p:cNvSpPr txBox="1"/>
              <p:nvPr/>
            </p:nvSpPr>
            <p:spPr>
              <a:xfrm>
                <a:off x="6769327" y="3988036"/>
                <a:ext cx="5667152" cy="73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Incident plane wave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it-IT" sz="3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  <m:sup>
                        <m:r>
                          <a:rPr lang="it-IT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18A077-3976-76BB-40C1-0354FAE3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327" y="3988036"/>
                <a:ext cx="5667152" cy="731611"/>
              </a:xfrm>
              <a:prstGeom prst="rect">
                <a:avLst/>
              </a:prstGeom>
              <a:blipFill>
                <a:blip r:embed="rId3"/>
                <a:stretch>
                  <a:fillRect l="-3226" b="-3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6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A1B0-E700-6A8B-F9B7-7C368E3E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73" y="178415"/>
            <a:ext cx="4919363" cy="838018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Meshes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70878-E9B5-ADBC-CAE6-E071EA417128}"/>
              </a:ext>
            </a:extLst>
          </p:cNvPr>
          <p:cNvSpPr txBox="1"/>
          <p:nvPr/>
        </p:nvSpPr>
        <p:spPr>
          <a:xfrm>
            <a:off x="6600358" y="4555863"/>
            <a:ext cx="4242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Two values of porosity: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≈0.6, ≈ 0.9</a:t>
            </a:r>
            <a:endParaRPr lang="en-US" sz="44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FEAE8C-AC8A-E45B-E4AD-EC2EE4CAF513}"/>
              </a:ext>
            </a:extLst>
          </p:cNvPr>
          <p:cNvGrpSpPr/>
          <p:nvPr/>
        </p:nvGrpSpPr>
        <p:grpSpPr>
          <a:xfrm>
            <a:off x="294027" y="1106280"/>
            <a:ext cx="5730261" cy="5376991"/>
            <a:chOff x="164511" y="1203934"/>
            <a:chExt cx="5730261" cy="53769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D01D8F-877B-4F98-AD70-286E24B24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11" y="4810154"/>
              <a:ext cx="5730259" cy="17707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551814-B584-BB91-D55B-C1442ED99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13" y="1203934"/>
              <a:ext cx="5730259" cy="174877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9F0592-770B-5B1B-7A12-D4EA12049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12" y="3007044"/>
              <a:ext cx="5730260" cy="174877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773685E-A187-785C-89FC-3DE72668AB0A}"/>
              </a:ext>
            </a:extLst>
          </p:cNvPr>
          <p:cNvSpPr txBox="1"/>
          <p:nvPr/>
        </p:nvSpPr>
        <p:spPr>
          <a:xfrm>
            <a:off x="6600360" y="1016433"/>
            <a:ext cx="46792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Five different incident  wave frequencies: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20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50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100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200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1000 Hz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A5BAB93-5415-488A-F141-8DACE96C6958}"/>
              </a:ext>
            </a:extLst>
          </p:cNvPr>
          <p:cNvSpPr txBox="1">
            <a:spLocks/>
          </p:cNvSpPr>
          <p:nvPr/>
        </p:nvSpPr>
        <p:spPr>
          <a:xfrm>
            <a:off x="6600360" y="58815"/>
            <a:ext cx="4919363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Tested cases: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66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003B-FE71-F2DD-8288-0AB87616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Simulation results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comparison</a:t>
            </a:r>
          </a:p>
        </p:txBody>
      </p:sp>
      <p:pic>
        <p:nvPicPr>
          <p:cNvPr id="5" name="Picture 4" descr="A graph of a number of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858B15A3-ABF2-44DA-3B5F-C64BE0C98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718"/>
            <a:ext cx="6356038" cy="2103437"/>
          </a:xfrm>
          <a:prstGeom prst="rect">
            <a:avLst/>
          </a:prstGeom>
        </p:spPr>
      </p:pic>
      <p:pic>
        <p:nvPicPr>
          <p:cNvPr id="7" name="Picture 6" descr="A graph of a number of colors&#10;&#10;Description automatically generated with medium confidence">
            <a:extLst>
              <a:ext uri="{FF2B5EF4-FFF2-40B4-BE49-F238E27FC236}">
                <a16:creationId xmlns:a16="http://schemas.microsoft.com/office/drawing/2014/main" id="{D7CC00BE-610D-BC8A-4CF7-F198D6308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454"/>
            <a:ext cx="6356038" cy="2103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C20E5D-0D50-289F-993F-F25D295A81D6}"/>
                  </a:ext>
                </a:extLst>
              </p:cNvPr>
              <p:cNvSpPr txBox="1"/>
              <p:nvPr/>
            </p:nvSpPr>
            <p:spPr>
              <a:xfrm>
                <a:off x="621437" y="1509204"/>
                <a:ext cx="49359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it-IT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C20E5D-0D50-289F-993F-F25D295A8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7" y="1509204"/>
                <a:ext cx="493598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4D4FA7-E27F-06D3-ACFE-E8A1F6625045}"/>
                  </a:ext>
                </a:extLst>
              </p:cNvPr>
              <p:cNvSpPr txBox="1"/>
              <p:nvPr/>
            </p:nvSpPr>
            <p:spPr>
              <a:xfrm>
                <a:off x="6417816" y="1563934"/>
                <a:ext cx="49359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r>
                        <a:rPr lang="it-IT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4D4FA7-E27F-06D3-ACFE-E8A1F6625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16" y="1563934"/>
                <a:ext cx="49359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8D2FE1B-EC7D-6FE6-CFA2-5FD700DFDE2C}"/>
              </a:ext>
            </a:extLst>
          </p:cNvPr>
          <p:cNvSpPr/>
          <p:nvPr/>
        </p:nvSpPr>
        <p:spPr>
          <a:xfrm>
            <a:off x="5681709" y="2325950"/>
            <a:ext cx="414291" cy="405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red striped pattern&#10;&#10;Description automatically generated">
            <a:extLst>
              <a:ext uri="{FF2B5EF4-FFF2-40B4-BE49-F238E27FC236}">
                <a16:creationId xmlns:a16="http://schemas.microsoft.com/office/drawing/2014/main" id="{49A09999-2073-F39D-34DD-70EF3FA889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97" y="4453529"/>
            <a:ext cx="6459931" cy="2130626"/>
          </a:xfrm>
          <a:prstGeom prst="rect">
            <a:avLst/>
          </a:prstGeom>
        </p:spPr>
      </p:pic>
      <p:pic>
        <p:nvPicPr>
          <p:cNvPr id="13" name="Picture 12" descr="A colorful lines with numbers&#10;&#10;Description automatically generated with medium confidence">
            <a:extLst>
              <a:ext uri="{FF2B5EF4-FFF2-40B4-BE49-F238E27FC236}">
                <a16:creationId xmlns:a16="http://schemas.microsoft.com/office/drawing/2014/main" id="{895BA0D5-F381-5766-A7F1-DED3B5360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88" y="2174510"/>
            <a:ext cx="6492240" cy="21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D23EE3-A82E-3CC0-66FC-2494A811E296}"/>
              </a:ext>
            </a:extLst>
          </p:cNvPr>
          <p:cNvGrpSpPr/>
          <p:nvPr/>
        </p:nvGrpSpPr>
        <p:grpSpPr>
          <a:xfrm>
            <a:off x="1710576" y="1205119"/>
            <a:ext cx="10367125" cy="5585633"/>
            <a:chOff x="1795230" y="460380"/>
            <a:chExt cx="12026827" cy="7235151"/>
          </a:xfrm>
        </p:grpSpPr>
        <p:pic>
          <p:nvPicPr>
            <p:cNvPr id="5" name="Picture 4" descr="A diagram of a waveform&#10;&#10;Description automatically generated with medium confidence">
              <a:extLst>
                <a:ext uri="{FF2B5EF4-FFF2-40B4-BE49-F238E27FC236}">
                  <a16:creationId xmlns:a16="http://schemas.microsoft.com/office/drawing/2014/main" id="{564B03EC-4894-64BC-1CCD-F11BB9F7F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00"/>
            <a:stretch/>
          </p:blipFill>
          <p:spPr>
            <a:xfrm>
              <a:off x="1841216" y="4328144"/>
              <a:ext cx="6120000" cy="3342125"/>
            </a:xfrm>
            <a:prstGeom prst="rect">
              <a:avLst/>
            </a:prstGeom>
          </p:spPr>
        </p:pic>
        <p:pic>
          <p:nvPicPr>
            <p:cNvPr id="7" name="Picture 6" descr="A graph of different colored lines&#10;&#10;Description automatically generated">
              <a:extLst>
                <a:ext uri="{FF2B5EF4-FFF2-40B4-BE49-F238E27FC236}">
                  <a16:creationId xmlns:a16="http://schemas.microsoft.com/office/drawing/2014/main" id="{1C4854EB-400C-C765-00CF-2B8BFD2C8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988"/>
            <a:stretch/>
          </p:blipFill>
          <p:spPr>
            <a:xfrm>
              <a:off x="1795230" y="460380"/>
              <a:ext cx="6120000" cy="3377352"/>
            </a:xfrm>
            <a:prstGeom prst="rect">
              <a:avLst/>
            </a:prstGeom>
          </p:spPr>
        </p:pic>
        <p:pic>
          <p:nvPicPr>
            <p:cNvPr id="9" name="Picture 8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FC2CA0F5-76B3-CE18-2994-64B4259AA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057" y="593046"/>
              <a:ext cx="6120000" cy="3327128"/>
            </a:xfrm>
            <a:prstGeom prst="rect">
              <a:avLst/>
            </a:prstGeom>
          </p:spPr>
        </p:pic>
        <p:pic>
          <p:nvPicPr>
            <p:cNvPr id="11" name="Picture 10" descr="A graph of a function&#10;&#10;Description automatically generated with medium confidence">
              <a:extLst>
                <a:ext uri="{FF2B5EF4-FFF2-40B4-BE49-F238E27FC236}">
                  <a16:creationId xmlns:a16="http://schemas.microsoft.com/office/drawing/2014/main" id="{81FCD7D2-EAEB-E920-A6C7-80A03A654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057" y="4302883"/>
              <a:ext cx="6120000" cy="339264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A2FF973-BEB3-BF8A-06BA-C3D940FAECAF}"/>
              </a:ext>
            </a:extLst>
          </p:cNvPr>
          <p:cNvSpPr txBox="1"/>
          <p:nvPr/>
        </p:nvSpPr>
        <p:spPr>
          <a:xfrm>
            <a:off x="197244" y="1307539"/>
            <a:ext cx="1513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Circular cylinders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3B22C9-E5B0-7C93-A612-99E70CAB7AA8}"/>
              </a:ext>
            </a:extLst>
          </p:cNvPr>
          <p:cNvSpPr txBox="1"/>
          <p:nvPr/>
        </p:nvSpPr>
        <p:spPr>
          <a:xfrm>
            <a:off x="7066139" y="594546"/>
            <a:ext cx="466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High porosity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DE6D5-EB36-2DD6-21ED-5B3F0149490F}"/>
              </a:ext>
            </a:extLst>
          </p:cNvPr>
          <p:cNvSpPr txBox="1"/>
          <p:nvPr/>
        </p:nvSpPr>
        <p:spPr>
          <a:xfrm>
            <a:off x="1944957" y="594546"/>
            <a:ext cx="466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Low porosity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ECD7B7-68BB-0FA8-FF08-D7081B6B6F46}"/>
              </a:ext>
            </a:extLst>
          </p:cNvPr>
          <p:cNvSpPr txBox="1"/>
          <p:nvPr/>
        </p:nvSpPr>
        <p:spPr>
          <a:xfrm>
            <a:off x="-181272" y="4101733"/>
            <a:ext cx="1980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Rectangular prisms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6DE6FE-F8F9-DD2D-194D-9889A5787B54}"/>
              </a:ext>
            </a:extLst>
          </p:cNvPr>
          <p:cNvCxnSpPr>
            <a:cxnSpLocks/>
          </p:cNvCxnSpPr>
          <p:nvPr/>
        </p:nvCxnSpPr>
        <p:spPr>
          <a:xfrm>
            <a:off x="1750216" y="738000"/>
            <a:ext cx="0" cy="612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430436-37D7-2F68-8879-655565EA099E}"/>
              </a:ext>
            </a:extLst>
          </p:cNvPr>
          <p:cNvCxnSpPr>
            <a:cxnSpLocks/>
          </p:cNvCxnSpPr>
          <p:nvPr/>
        </p:nvCxnSpPr>
        <p:spPr>
          <a:xfrm flipH="1" flipV="1">
            <a:off x="336000" y="1203900"/>
            <a:ext cx="115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71A816-2489-E71F-7D0D-F6AEDB452368}"/>
              </a:ext>
            </a:extLst>
          </p:cNvPr>
          <p:cNvCxnSpPr>
            <a:cxnSpLocks/>
          </p:cNvCxnSpPr>
          <p:nvPr/>
        </p:nvCxnSpPr>
        <p:spPr>
          <a:xfrm flipH="1" flipV="1">
            <a:off x="443400" y="3898332"/>
            <a:ext cx="115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574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123F-7E8A-1C40-FFC4-C06D81BD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072" y="95948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7AE9-850F-AB0B-F95A-F5925ACF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072" y="2161761"/>
            <a:ext cx="10515600" cy="28997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model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is more effective when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Porosity of media is higher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Frequency of acoustic wave is lower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error is due to the lack of interface condition and failure of long wave assumption for high-frequency waves.</a:t>
            </a:r>
          </a:p>
        </p:txBody>
      </p:sp>
    </p:spTree>
    <p:extLst>
      <p:ext uri="{BB962C8B-B14F-4D97-AF65-F5344CB8AC3E}">
        <p14:creationId xmlns:p14="http://schemas.microsoft.com/office/powerpoint/2010/main" val="387152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diagram of a grid&#10;&#10;Description automatically generated">
            <a:extLst>
              <a:ext uri="{FF2B5EF4-FFF2-40B4-BE49-F238E27FC236}">
                <a16:creationId xmlns:a16="http://schemas.microsoft.com/office/drawing/2014/main" id="{F124764C-A0DB-3D19-64DC-32D5017584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32" y="2477494"/>
            <a:ext cx="5204800" cy="364336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E6E625-B844-776B-4947-8AD322B2E25A}"/>
              </a:ext>
            </a:extLst>
          </p:cNvPr>
          <p:cNvSpPr/>
          <p:nvPr/>
        </p:nvSpPr>
        <p:spPr>
          <a:xfrm>
            <a:off x="6872817" y="2407860"/>
            <a:ext cx="5181600" cy="95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rawing of a jet engine&#10;&#10;Description automatically generated">
            <a:extLst>
              <a:ext uri="{FF2B5EF4-FFF2-40B4-BE49-F238E27FC236}">
                <a16:creationId xmlns:a16="http://schemas.microsoft.com/office/drawing/2014/main" id="{147B04A7-0E8D-BFA2-9268-AB61A51046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57" y="329184"/>
            <a:ext cx="5181600" cy="232848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57614B-5516-C61B-B16E-CB5BC598118E}"/>
              </a:ext>
            </a:extLst>
          </p:cNvPr>
          <p:cNvSpPr/>
          <p:nvPr/>
        </p:nvSpPr>
        <p:spPr>
          <a:xfrm>
            <a:off x="0" y="0"/>
            <a:ext cx="671245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71AC7-7952-279D-C8E0-777338F0B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36" y="676021"/>
            <a:ext cx="452932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Acoustic liners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80919-6B12-1D4D-6969-5F27187377AC}"/>
              </a:ext>
            </a:extLst>
          </p:cNvPr>
          <p:cNvSpPr txBox="1"/>
          <p:nvPr/>
        </p:nvSpPr>
        <p:spPr>
          <a:xfrm>
            <a:off x="783336" y="2321203"/>
            <a:ext cx="5145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Reduce engine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2357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8C2C548-ABC7-DDFC-5D88-9D8ADDA9B9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cmpd="sng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D2B62-F1F0-4674-6046-8AA7B4524584}"/>
              </a:ext>
            </a:extLst>
          </p:cNvPr>
          <p:cNvSpPr txBox="1"/>
          <p:nvPr/>
        </p:nvSpPr>
        <p:spPr>
          <a:xfrm>
            <a:off x="4189019" y="2839069"/>
            <a:ext cx="443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Porous material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311B08-DE95-6A48-1C8C-2485BCB647C8}"/>
              </a:ext>
            </a:extLst>
          </p:cNvPr>
          <p:cNvSpPr/>
          <p:nvPr/>
        </p:nvSpPr>
        <p:spPr>
          <a:xfrm>
            <a:off x="3842175" y="2603267"/>
            <a:ext cx="4648391" cy="1369408"/>
          </a:xfrm>
          <a:custGeom>
            <a:avLst/>
            <a:gdLst>
              <a:gd name="connsiteX0" fmla="*/ 0 w 4648391"/>
              <a:gd name="connsiteY0" fmla="*/ 684704 h 1369408"/>
              <a:gd name="connsiteX1" fmla="*/ 2324196 w 4648391"/>
              <a:gd name="connsiteY1" fmla="*/ 0 h 1369408"/>
              <a:gd name="connsiteX2" fmla="*/ 4648392 w 4648391"/>
              <a:gd name="connsiteY2" fmla="*/ 684704 h 1369408"/>
              <a:gd name="connsiteX3" fmla="*/ 2324196 w 4648391"/>
              <a:gd name="connsiteY3" fmla="*/ 1369408 h 1369408"/>
              <a:gd name="connsiteX4" fmla="*/ 0 w 4648391"/>
              <a:gd name="connsiteY4" fmla="*/ 684704 h 136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391" h="1369408" extrusionOk="0">
                <a:moveTo>
                  <a:pt x="0" y="684704"/>
                </a:moveTo>
                <a:cubicBezTo>
                  <a:pt x="-209722" y="177190"/>
                  <a:pt x="943602" y="36397"/>
                  <a:pt x="2324196" y="0"/>
                </a:cubicBezTo>
                <a:cubicBezTo>
                  <a:pt x="3630340" y="4742"/>
                  <a:pt x="4597878" y="308158"/>
                  <a:pt x="4648392" y="684704"/>
                </a:cubicBezTo>
                <a:cubicBezTo>
                  <a:pt x="4529533" y="1178929"/>
                  <a:pt x="3596206" y="1433571"/>
                  <a:pt x="2324196" y="1369408"/>
                </a:cubicBezTo>
                <a:cubicBezTo>
                  <a:pt x="970564" y="1331102"/>
                  <a:pt x="86192" y="1104039"/>
                  <a:pt x="0" y="684704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EAB032-C1D5-D59D-ECF0-B2654D32E333}"/>
              </a:ext>
            </a:extLst>
          </p:cNvPr>
          <p:cNvGrpSpPr/>
          <p:nvPr/>
        </p:nvGrpSpPr>
        <p:grpSpPr>
          <a:xfrm>
            <a:off x="617541" y="343634"/>
            <a:ext cx="10956918" cy="6170732"/>
            <a:chOff x="707300" y="134218"/>
            <a:chExt cx="10956918" cy="6170732"/>
          </a:xfrm>
        </p:grpSpPr>
        <p:pic>
          <p:nvPicPr>
            <p:cNvPr id="4" name="Picture 3" descr="A close-up of a bone&#10;&#10;Description automatically generated">
              <a:extLst>
                <a:ext uri="{FF2B5EF4-FFF2-40B4-BE49-F238E27FC236}">
                  <a16:creationId xmlns:a16="http://schemas.microsoft.com/office/drawing/2014/main" id="{77B24E75-8410-2B12-A57A-94618CCB3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790679" y="1900499"/>
              <a:ext cx="2873539" cy="1944000"/>
            </a:xfrm>
            <a:prstGeom prst="rect">
              <a:avLst/>
            </a:prstGeom>
          </p:spPr>
        </p:pic>
        <p:pic>
          <p:nvPicPr>
            <p:cNvPr id="6" name="Picture 5" descr="A close up of a leaf&#10;&#10;Description automatically generated">
              <a:extLst>
                <a:ext uri="{FF2B5EF4-FFF2-40B4-BE49-F238E27FC236}">
                  <a16:creationId xmlns:a16="http://schemas.microsoft.com/office/drawing/2014/main" id="{A5E3F87C-687B-1F4D-D4DC-4736ABFC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5400000">
              <a:off x="2737225" y="3893760"/>
              <a:ext cx="1944000" cy="2878379"/>
            </a:xfrm>
            <a:prstGeom prst="rect">
              <a:avLst/>
            </a:prstGeom>
          </p:spPr>
        </p:pic>
        <p:pic>
          <p:nvPicPr>
            <p:cNvPr id="8" name="Picture 7" descr="A group of eggshells&#10;&#10;Description automatically generated">
              <a:extLst>
                <a:ext uri="{FF2B5EF4-FFF2-40B4-BE49-F238E27FC236}">
                  <a16:creationId xmlns:a16="http://schemas.microsoft.com/office/drawing/2014/main" id="{DD65F7BB-B6AA-5B06-1052-8BC59D3CB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586" y="4360949"/>
              <a:ext cx="2893961" cy="1944000"/>
            </a:xfrm>
            <a:prstGeom prst="rect">
              <a:avLst/>
            </a:prstGeom>
          </p:spPr>
        </p:pic>
        <p:pic>
          <p:nvPicPr>
            <p:cNvPr id="10" name="Picture 9" descr="A group of sponges in a pile&#10;&#10;Description automatically generated">
              <a:extLst>
                <a:ext uri="{FF2B5EF4-FFF2-40B4-BE49-F238E27FC236}">
                  <a16:creationId xmlns:a16="http://schemas.microsoft.com/office/drawing/2014/main" id="{49675BEE-AA0E-9541-C675-505C3CD3F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707300" y="1873866"/>
              <a:ext cx="2878380" cy="1944000"/>
            </a:xfrm>
            <a:prstGeom prst="rect">
              <a:avLst/>
            </a:prstGeom>
          </p:spPr>
        </p:pic>
        <p:pic>
          <p:nvPicPr>
            <p:cNvPr id="11" name="Picture 10" descr="A close up of a stone&#10;&#10;Description automatically generated">
              <a:extLst>
                <a:ext uri="{FF2B5EF4-FFF2-40B4-BE49-F238E27FC236}">
                  <a16:creationId xmlns:a16="http://schemas.microsoft.com/office/drawing/2014/main" id="{C3B0FC9D-05D1-17D4-568C-39970B31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4639056" y="134218"/>
              <a:ext cx="2878380" cy="1942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51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BFFA-25D6-51E5-88F8-835177F6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46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Purpose of this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B633-8476-B640-33AF-D3941E585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174"/>
            <a:ext cx="10515600" cy="37349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To study the behavior of acoustic waves propagating through a prototypical acoustic liner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it-IT" altLang="zh-CN" sz="3200" dirty="0">
                <a:solidFill>
                  <a:schemeClr val="accent1">
                    <a:lumMod val="75000"/>
                  </a:schemeClr>
                </a:solidFill>
              </a:rPr>
              <a:t>derive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the acoustic wave equation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To find the effective medium equation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To validate the model with COMSOL Multiphysics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To study the limits of the model</a:t>
            </a:r>
          </a:p>
        </p:txBody>
      </p:sp>
      <p:pic>
        <p:nvPicPr>
          <p:cNvPr id="4" name="Picture 3" descr="A black cylindrical objects stacked together&#10;&#10;Description automatically generated with medium confidence">
            <a:extLst>
              <a:ext uri="{FF2B5EF4-FFF2-40B4-BE49-F238E27FC236}">
                <a16:creationId xmlns:a16="http://schemas.microsoft.com/office/drawing/2014/main" id="{C4519E1B-BCB4-4380-23CF-7520171AC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2" t="5114" r="37088" b="805"/>
          <a:stretch/>
        </p:blipFill>
        <p:spPr>
          <a:xfrm>
            <a:off x="9312853" y="4049803"/>
            <a:ext cx="2591367" cy="25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D0ED-14BB-746D-2618-A72730F7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Porous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041B7-15B1-F2B7-30A4-3969FF0F0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592" y="1952277"/>
            <a:ext cx="5169408" cy="36438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porous medium is a material that contains microscale voids or pores.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is formed by two phases, a solid matrix and a void space, filled by one or more fluids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Porosity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φ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fraction of volume occupied by the fluid over the total volume</a:t>
            </a:r>
          </a:p>
        </p:txBody>
      </p:sp>
      <p:pic>
        <p:nvPicPr>
          <p:cNvPr id="6" name="Content Placeholder 5" descr="A diagram of a tube with a black and white tube&#10;&#10;Description automatically generated with medium confidence">
            <a:extLst>
              <a:ext uri="{FF2B5EF4-FFF2-40B4-BE49-F238E27FC236}">
                <a16:creationId xmlns:a16="http://schemas.microsoft.com/office/drawing/2014/main" id="{AEC96C6A-1B32-EFBB-FF89-BA8ADBE789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95" y="2180877"/>
            <a:ext cx="5542053" cy="2953445"/>
          </a:xfrm>
        </p:spPr>
      </p:pic>
    </p:spTree>
    <p:extLst>
      <p:ext uri="{BB962C8B-B14F-4D97-AF65-F5344CB8AC3E}">
        <p14:creationId xmlns:p14="http://schemas.microsoft.com/office/powerpoint/2010/main" val="123691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2E685167-AD85-D454-B6DE-4A9599D2B6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1" y="3076439"/>
            <a:ext cx="4448941" cy="10055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B53BB0-BAEE-07A2-5162-7170C1D31897}"/>
              </a:ext>
            </a:extLst>
          </p:cNvPr>
          <p:cNvSpPr txBox="1"/>
          <p:nvPr/>
        </p:nvSpPr>
        <p:spPr>
          <a:xfrm>
            <a:off x="634526" y="2502551"/>
            <a:ext cx="468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momentum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5D431F-6A73-7ABC-7A1A-8EA7179CA087}"/>
                  </a:ext>
                </a:extLst>
              </p:cNvPr>
              <p:cNvSpPr txBox="1"/>
              <p:nvPr/>
            </p:nvSpPr>
            <p:spPr>
              <a:xfrm>
                <a:off x="634525" y="4082021"/>
                <a:ext cx="3072911" cy="2289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it-IT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ρ</m:t>
                    </m:r>
                    <m:r>
                      <a:rPr lang="it-IT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e>
                    </m:acc>
                    <m:r>
                      <a:rPr lang="it-IT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ρ</m:t>
                    </m:r>
                    <m:r>
                      <a:rPr lang="it-IT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it-IT" sz="2800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it-IT" sz="28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it-IT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it-IT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it-IT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it-IT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t-IT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el-GR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ρ</m:t>
                    </m:r>
                    <m:r>
                      <a:rPr lang="it-IT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5D431F-6A73-7ABC-7A1A-8EA7179CA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25" y="4082021"/>
                <a:ext cx="3072911" cy="22899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5">
            <a:extLst>
              <a:ext uri="{FF2B5EF4-FFF2-40B4-BE49-F238E27FC236}">
                <a16:creationId xmlns:a16="http://schemas.microsoft.com/office/drawing/2014/main" id="{4DB98DFF-A557-58A6-75AB-6EBDBA71DCE8}"/>
              </a:ext>
            </a:extLst>
          </p:cNvPr>
          <p:cNvSpPr txBox="1"/>
          <p:nvPr/>
        </p:nvSpPr>
        <p:spPr>
          <a:xfrm>
            <a:off x="2860335" y="384114"/>
            <a:ext cx="647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Acoustic wave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173B33-C05B-6AA3-EDD1-DB2F888FB154}"/>
                  </a:ext>
                </a:extLst>
              </p:cNvPr>
              <p:cNvSpPr txBox="1"/>
              <p:nvPr/>
            </p:nvSpPr>
            <p:spPr>
              <a:xfrm>
                <a:off x="6233158" y="3672487"/>
                <a:ext cx="5849259" cy="116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solidFill>
                      <a:schemeClr val="accent1">
                        <a:lumMod val="75000"/>
                      </a:schemeClr>
                    </a:solidFill>
                  </a:rPr>
                  <a:t>where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27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sz="27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7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7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it-IT" sz="27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7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it-IT" sz="27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27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7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7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7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it-IT" sz="27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it-IT" sz="27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7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it-IT" sz="27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700" dirty="0">
                    <a:solidFill>
                      <a:schemeClr val="accent1">
                        <a:lumMod val="75000"/>
                      </a:schemeClr>
                    </a:solidFill>
                  </a:rPr>
                  <a:t> is the wave number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173B33-C05B-6AA3-EDD1-DB2F888FB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58" y="3672487"/>
                <a:ext cx="5849259" cy="1161985"/>
              </a:xfrm>
              <a:prstGeom prst="rect">
                <a:avLst/>
              </a:prstGeom>
              <a:blipFill>
                <a:blip r:embed="rId7"/>
                <a:stretch>
                  <a:fillRect t="-4188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FBDAED-0510-197C-22AD-F0E5EEF8431C}"/>
              </a:ext>
            </a:extLst>
          </p:cNvPr>
          <p:cNvCxnSpPr>
            <a:cxnSpLocks/>
          </p:cNvCxnSpPr>
          <p:nvPr/>
        </p:nvCxnSpPr>
        <p:spPr>
          <a:xfrm>
            <a:off x="6096000" y="1468407"/>
            <a:ext cx="0" cy="4937760"/>
          </a:xfrm>
          <a:prstGeom prst="line">
            <a:avLst/>
          </a:prstGeom>
          <a:ln w="38100" cap="rnd">
            <a:gradFill>
              <a:gsLst>
                <a:gs pos="0">
                  <a:schemeClr val="accent1">
                    <a:lumMod val="62000"/>
                    <a:lumOff val="38000"/>
                  </a:schemeClr>
                </a:gs>
                <a:gs pos="4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22C4EC-3B7B-62A8-4CB6-182D2E0EA239}"/>
                  </a:ext>
                </a:extLst>
              </p:cNvPr>
              <p:cNvSpPr txBox="1"/>
              <p:nvPr/>
            </p:nvSpPr>
            <p:spPr>
              <a:xfrm>
                <a:off x="6725195" y="2564681"/>
                <a:ext cx="486518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it-IT" sz="5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it-IT" sz="5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5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  <m:r>
                        <a:rPr lang="it-IT" sz="5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5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5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it-IT" sz="5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it-IT" sz="5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5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  <m:r>
                        <a:rPr lang="it-IT" sz="5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5400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22C4EC-3B7B-62A8-4CB6-182D2E0EA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95" y="2564681"/>
                <a:ext cx="48651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\mathbf{\nabla}">
            <a:extLst>
              <a:ext uri="{FF2B5EF4-FFF2-40B4-BE49-F238E27FC236}">
                <a16:creationId xmlns:a16="http://schemas.microsoft.com/office/drawing/2014/main" id="{FCADDBCC-2ABF-D051-BA80-98E222C3EE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ECD0B16B-AEEB-D487-AD86-03091ECA0F1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1" y="1727443"/>
            <a:ext cx="2868274" cy="899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433645-FE9E-73A0-2ACE-5189AB5E31E2}"/>
              </a:ext>
            </a:extLst>
          </p:cNvPr>
          <p:cNvSpPr txBox="1"/>
          <p:nvPr/>
        </p:nvSpPr>
        <p:spPr>
          <a:xfrm>
            <a:off x="634525" y="1176019"/>
            <a:ext cx="3653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mass conservation</a:t>
            </a:r>
          </a:p>
        </p:txBody>
      </p:sp>
    </p:spTree>
    <p:extLst>
      <p:ext uri="{BB962C8B-B14F-4D97-AF65-F5344CB8AC3E}">
        <p14:creationId xmlns:p14="http://schemas.microsoft.com/office/powerpoint/2010/main" val="25055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3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A1B0-E700-6A8B-F9B7-7C368E3E10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9424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Homogenization model</a:t>
            </a:r>
            <a:endParaRPr lang="en-US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078905-FE80-0A9F-85FA-F09DB6E66634}"/>
              </a:ext>
            </a:extLst>
          </p:cNvPr>
          <p:cNvGrpSpPr/>
          <p:nvPr/>
        </p:nvGrpSpPr>
        <p:grpSpPr>
          <a:xfrm>
            <a:off x="1406284" y="1474987"/>
            <a:ext cx="9379432" cy="4624549"/>
            <a:chOff x="1406284" y="1474987"/>
            <a:chExt cx="9379432" cy="4624549"/>
          </a:xfrm>
        </p:grpSpPr>
        <p:pic>
          <p:nvPicPr>
            <p:cNvPr id="4" name="Picture 3" descr="A diagram of a model&#10;&#10;Description automatically generated">
              <a:extLst>
                <a:ext uri="{FF2B5EF4-FFF2-40B4-BE49-F238E27FC236}">
                  <a16:creationId xmlns:a16="http://schemas.microsoft.com/office/drawing/2014/main" id="{837DE36C-EF2C-E6C5-BECF-593937624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284" y="1474987"/>
              <a:ext cx="9379432" cy="4578585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722693C3-13CE-23A6-B1A9-6258AD728F4F}"/>
                </a:ext>
              </a:extLst>
            </p:cNvPr>
            <p:cNvSpPr txBox="1"/>
            <p:nvPr/>
          </p:nvSpPr>
          <p:spPr>
            <a:xfrm>
              <a:off x="4759127" y="5730204"/>
              <a:ext cx="17056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Effective 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55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7460004" y="717745"/>
            <a:ext cx="4055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Homogenization method</a:t>
            </a:r>
          </a:p>
        </p:txBody>
      </p:sp>
      <p:pic>
        <p:nvPicPr>
          <p:cNvPr id="30" name="Picture 29" descr="A mathematical equation with numbers&#10;&#10;Description automatically generated with medium confidence">
            <a:extLst>
              <a:ext uri="{FF2B5EF4-FFF2-40B4-BE49-F238E27FC236}">
                <a16:creationId xmlns:a16="http://schemas.microsoft.com/office/drawing/2014/main" id="{FD844444-85A9-7D69-4B81-FDD338A9BE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6" y="4086940"/>
            <a:ext cx="2599944" cy="1006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D1B52E-1A23-6674-2638-AB96A3068F38}"/>
                  </a:ext>
                </a:extLst>
              </p:cNvPr>
              <p:cNvSpPr txBox="1"/>
              <p:nvPr/>
            </p:nvSpPr>
            <p:spPr>
              <a:xfrm>
                <a:off x="689015" y="5110462"/>
                <a:ext cx="56231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</a:rPr>
                  <a:t>where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400" dirty="0">
                    <a:solidFill>
                      <a:schemeClr val="accent1">
                        <a:lumMod val="75000"/>
                      </a:schemeClr>
                    </a:solidFill>
                  </a:rPr>
                  <a:t> for general coordinates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400" dirty="0">
                    <a:solidFill>
                      <a:schemeClr val="accent1">
                        <a:lumMod val="75000"/>
                      </a:schemeClr>
                    </a:solidFill>
                  </a:rPr>
                  <a:t> for macroscopic coordinates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400" dirty="0">
                    <a:solidFill>
                      <a:schemeClr val="accent1">
                        <a:lumMod val="75000"/>
                      </a:schemeClr>
                    </a:solidFill>
                  </a:rPr>
                  <a:t> for microscopic coordinates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D1B52E-1A23-6674-2638-AB96A306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5" y="5110462"/>
                <a:ext cx="5623198" cy="1569660"/>
              </a:xfrm>
              <a:prstGeom prst="rect">
                <a:avLst/>
              </a:prstGeom>
              <a:blipFill>
                <a:blip r:embed="rId4"/>
                <a:stretch>
                  <a:fillRect l="-1627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0C10E797-F96F-B072-D441-54329D1D4ED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51" y="3720327"/>
            <a:ext cx="4489681" cy="186699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73D1FA3-216F-655B-C9DE-1A4ECED76B16}"/>
              </a:ext>
            </a:extLst>
          </p:cNvPr>
          <p:cNvGrpSpPr/>
          <p:nvPr/>
        </p:nvGrpSpPr>
        <p:grpSpPr>
          <a:xfrm>
            <a:off x="614856" y="3213305"/>
            <a:ext cx="5621528" cy="827757"/>
            <a:chOff x="174243" y="3015120"/>
            <a:chExt cx="5621528" cy="82775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33F2E03-69BC-1F17-18C4-F3D101E68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80"/>
            <a:stretch/>
          </p:blipFill>
          <p:spPr>
            <a:xfrm>
              <a:off x="174243" y="3048729"/>
              <a:ext cx="1691133" cy="77737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1EAACFB-556A-E8BC-F312-F8FBD1A0D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27" t="-6481" r="38223" b="-1"/>
            <a:stretch/>
          </p:blipFill>
          <p:spPr>
            <a:xfrm>
              <a:off x="3396149" y="3015120"/>
              <a:ext cx="1307593" cy="82775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F8EDCBF-5410-785D-46E3-1F3A50887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7" r="25599"/>
            <a:stretch/>
          </p:blipFill>
          <p:spPr>
            <a:xfrm>
              <a:off x="2082596" y="3040314"/>
              <a:ext cx="1096333" cy="77737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EE8F854-BDE0-C2F6-B433-2528C68DB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89"/>
            <a:stretch/>
          </p:blipFill>
          <p:spPr>
            <a:xfrm>
              <a:off x="4909324" y="3036654"/>
              <a:ext cx="886447" cy="777371"/>
            </a:xfrm>
            <a:prstGeom prst="rect">
              <a:avLst/>
            </a:prstGeom>
          </p:spPr>
        </p:pic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355C97-DB51-D752-7DA5-7C6EDAF1D888}"/>
              </a:ext>
            </a:extLst>
          </p:cNvPr>
          <p:cNvCxnSpPr>
            <a:cxnSpLocks/>
          </p:cNvCxnSpPr>
          <p:nvPr/>
        </p:nvCxnSpPr>
        <p:spPr>
          <a:xfrm>
            <a:off x="7046976" y="3397883"/>
            <a:ext cx="0" cy="2989160"/>
          </a:xfrm>
          <a:prstGeom prst="line">
            <a:avLst/>
          </a:prstGeom>
          <a:ln w="38100" cap="rnd">
            <a:gradFill>
              <a:gsLst>
                <a:gs pos="0">
                  <a:schemeClr val="accent1">
                    <a:lumMod val="62000"/>
                    <a:lumOff val="38000"/>
                  </a:schemeClr>
                </a:gs>
                <a:gs pos="4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896EB0E6-594D-B2B9-ED31-1B5E5F9DCC1E}"/>
              </a:ext>
            </a:extLst>
          </p:cNvPr>
          <p:cNvSpPr txBox="1"/>
          <p:nvPr/>
        </p:nvSpPr>
        <p:spPr>
          <a:xfrm>
            <a:off x="6271035" y="3382825"/>
            <a:ext cx="886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&lt;&lt;1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D20BC-3723-2D40-129E-7CF880524E12}"/>
              </a:ext>
            </a:extLst>
          </p:cNvPr>
          <p:cNvGrpSpPr/>
          <p:nvPr/>
        </p:nvGrpSpPr>
        <p:grpSpPr>
          <a:xfrm>
            <a:off x="409273" y="-5160"/>
            <a:ext cx="6232851" cy="3145536"/>
            <a:chOff x="409273" y="-5160"/>
            <a:chExt cx="6232851" cy="3145536"/>
          </a:xfrm>
        </p:grpSpPr>
        <p:pic>
          <p:nvPicPr>
            <p:cNvPr id="46" name="Picture 45" descr="A diagram of a circle with a red arrow&#10;&#10;Description automatically generated">
              <a:extLst>
                <a:ext uri="{FF2B5EF4-FFF2-40B4-BE49-F238E27FC236}">
                  <a16:creationId xmlns:a16="http://schemas.microsoft.com/office/drawing/2014/main" id="{025B1832-1BDF-F380-4CD9-73285C52F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73" y="-5160"/>
              <a:ext cx="6232851" cy="3145536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84E7B-111B-846C-3B91-0537EF59AC18}"/>
                </a:ext>
              </a:extLst>
            </p:cNvPr>
            <p:cNvCxnSpPr/>
            <p:nvPr/>
          </p:nvCxnSpPr>
          <p:spPr>
            <a:xfrm flipH="1">
              <a:off x="5582093" y="797442"/>
              <a:ext cx="212651" cy="2870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06AA04F-F0AE-F01F-54FF-5B87853E6E24}"/>
                    </a:ext>
                  </a:extLst>
                </p:cNvPr>
                <p:cNvSpPr txBox="1"/>
                <p:nvPr/>
              </p:nvSpPr>
              <p:spPr>
                <a:xfrm>
                  <a:off x="5582093" y="533079"/>
                  <a:ext cx="8864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it-IT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06AA04F-F0AE-F01F-54FF-5B87853E6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093" y="533079"/>
                  <a:ext cx="886445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88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2860335" y="512856"/>
            <a:ext cx="647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Effective medium equation</a:t>
            </a:r>
          </a:p>
        </p:txBody>
      </p:sp>
      <p:pic>
        <p:nvPicPr>
          <p:cNvPr id="22" name="Picture 21" descr="A black and white image of symbols&#10;&#10;Description automatically generated with medium confidence">
            <a:extLst>
              <a:ext uri="{FF2B5EF4-FFF2-40B4-BE49-F238E27FC236}">
                <a16:creationId xmlns:a16="http://schemas.microsoft.com/office/drawing/2014/main" id="{AEEBB32C-3905-B768-8E2E-51A66E3826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9" y="1886952"/>
            <a:ext cx="4811697" cy="769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EE482C-9A00-5105-B44B-A79E0354E641}"/>
                  </a:ext>
                </a:extLst>
              </p:cNvPr>
              <p:cNvSpPr txBox="1"/>
              <p:nvPr/>
            </p:nvSpPr>
            <p:spPr>
              <a:xfrm>
                <a:off x="638869" y="1394610"/>
                <a:ext cx="48116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Power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expansion</a:t>
                </a:r>
                <a:r>
                  <a:rPr lang="it-IT" sz="3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it-IT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EE482C-9A00-5105-B44B-A79E0354E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69" y="1394610"/>
                <a:ext cx="4811697" cy="584775"/>
              </a:xfrm>
              <a:prstGeom prst="rect">
                <a:avLst/>
              </a:prstGeom>
              <a:blipFill>
                <a:blip r:embed="rId4"/>
                <a:stretch>
                  <a:fillRect l="-329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4970F80B-8F90-C72C-F066-A1D227513EF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34" y="2460288"/>
            <a:ext cx="2159522" cy="10838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D8838A-87E2-402E-A2B4-40F6077C2DF0}"/>
                  </a:ext>
                </a:extLst>
              </p:cNvPr>
              <p:cNvSpPr txBox="1"/>
              <p:nvPr/>
            </p:nvSpPr>
            <p:spPr>
              <a:xfrm>
                <a:off x="5974360" y="1476680"/>
                <a:ext cx="4963872" cy="107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</a:lstStyle>
              <a:p>
                <a:r>
                  <a:rPr lang="it-IT" sz="3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Introduce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32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it-IT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32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3200" dirty="0">
                    <a:cs typeface="Times New Roman" panose="02020603050405020304" pitchFamily="18" charset="0"/>
                  </a:rPr>
                  <a:t> </a:t>
                </a:r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to formulate general solution: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D8838A-87E2-402E-A2B4-40F6077C2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360" y="1476680"/>
                <a:ext cx="4963872" cy="1077539"/>
              </a:xfrm>
              <a:prstGeom prst="rect">
                <a:avLst/>
              </a:prstGeom>
              <a:blipFill>
                <a:blip r:embed="rId6"/>
                <a:stretch>
                  <a:fillRect l="-3071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A5588458-99CD-6860-8DB8-D375D3F2E6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5" t="-3611" r="51060" b="72135"/>
          <a:stretch/>
        </p:blipFill>
        <p:spPr>
          <a:xfrm>
            <a:off x="9331665" y="5301389"/>
            <a:ext cx="2463757" cy="586837"/>
          </a:xfrm>
          <a:prstGeom prst="rect">
            <a:avLst/>
          </a:prstGeom>
        </p:spPr>
      </p:pic>
      <p:pic>
        <p:nvPicPr>
          <p:cNvPr id="41" name="Picture 40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DBD14187-19A1-6F5F-E68E-2A2B1C6DB2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52734" r="42607" b="825"/>
          <a:stretch/>
        </p:blipFill>
        <p:spPr>
          <a:xfrm>
            <a:off x="9331664" y="5955334"/>
            <a:ext cx="2793280" cy="81481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7F0704-B0B7-570C-2529-C336AFD01CA9}"/>
              </a:ext>
            </a:extLst>
          </p:cNvPr>
          <p:cNvSpPr txBox="1"/>
          <p:nvPr/>
        </p:nvSpPr>
        <p:spPr>
          <a:xfrm>
            <a:off x="5974360" y="5141547"/>
            <a:ext cx="3834699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Periodic condition: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Average constraint: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1CAB03-C162-2CFE-1BF7-8EBBCE1C6711}"/>
                  </a:ext>
                </a:extLst>
              </p:cNvPr>
              <p:cNvSpPr txBox="1"/>
              <p:nvPr/>
            </p:nvSpPr>
            <p:spPr>
              <a:xfrm>
                <a:off x="5882640" y="3479229"/>
                <a:ext cx="6096000" cy="585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Problem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in unit cell: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1CAB03-C162-2CFE-1BF7-8EBBCE1C6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0" y="3479229"/>
                <a:ext cx="6096000" cy="585097"/>
              </a:xfrm>
              <a:prstGeom prst="rect">
                <a:avLst/>
              </a:prstGeom>
              <a:blipFill>
                <a:blip r:embed="rId10"/>
                <a:stretch>
                  <a:fillRect l="-250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math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4839DFB9-2D47-32AA-EE6F-4AAA806603F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09" y="5071722"/>
            <a:ext cx="2969697" cy="960784"/>
          </a:xfrm>
          <a:prstGeom prst="rect">
            <a:avLst/>
          </a:prstGeom>
        </p:spPr>
      </p:pic>
      <p:pic>
        <p:nvPicPr>
          <p:cNvPr id="10" name="Picture 9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721946A7-4021-1EE3-CACA-1E5F15C43F7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1" y="5061619"/>
            <a:ext cx="1432768" cy="1042838"/>
          </a:xfrm>
          <a:prstGeom prst="rect">
            <a:avLst/>
          </a:prstGeom>
        </p:spPr>
      </p:pic>
      <p:pic>
        <p:nvPicPr>
          <p:cNvPr id="14" name="Picture 13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35AE8B88-F247-E4EA-5ECA-2BB92CD2109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1" y="3322024"/>
            <a:ext cx="1432768" cy="1072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C1E0A8-9277-6725-E44E-D9952C0BD4EF}"/>
                  </a:ext>
                </a:extLst>
              </p:cNvPr>
              <p:cNvSpPr txBox="1"/>
              <p:nvPr/>
            </p:nvSpPr>
            <p:spPr>
              <a:xfrm>
                <a:off x="730934" y="2773890"/>
                <a:ext cx="3231472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3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3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it-IT" sz="3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order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C1E0A8-9277-6725-E44E-D9952C0BD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34" y="2773890"/>
                <a:ext cx="3231472" cy="595932"/>
              </a:xfrm>
              <a:prstGeom prst="rect">
                <a:avLst/>
              </a:prstGeom>
              <a:blipFill>
                <a:blip r:embed="rId14"/>
                <a:stretch>
                  <a:fillRect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9133E0-550B-6423-CB85-1D20784B9CCA}"/>
                  </a:ext>
                </a:extLst>
              </p:cNvPr>
              <p:cNvSpPr txBox="1"/>
              <p:nvPr/>
            </p:nvSpPr>
            <p:spPr>
              <a:xfrm>
                <a:off x="730934" y="4439250"/>
                <a:ext cx="32314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3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3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it-IT" sz="3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order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9133E0-550B-6423-CB85-1D20784B9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34" y="4439250"/>
                <a:ext cx="3231472" cy="584775"/>
              </a:xfrm>
              <a:prstGeom prst="rect">
                <a:avLst/>
              </a:prstGeom>
              <a:blipFill>
                <a:blip r:embed="rId1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mathematical equation with black letters&#10;&#10;Description automatically generated">
            <a:extLst>
              <a:ext uri="{FF2B5EF4-FFF2-40B4-BE49-F238E27FC236}">
                <a16:creationId xmlns:a16="http://schemas.microsoft.com/office/drawing/2014/main" id="{D286A818-A729-4BD9-EDEA-B628759B029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51" y="3429000"/>
            <a:ext cx="1668317" cy="982991"/>
          </a:xfrm>
          <a:prstGeom prst="rect">
            <a:avLst/>
          </a:prstGeom>
        </p:spPr>
      </p:pic>
      <p:pic>
        <p:nvPicPr>
          <p:cNvPr id="20" name="Picture 19" descr="A black text with a black line&#10;&#10;Description automatically generated">
            <a:extLst>
              <a:ext uri="{FF2B5EF4-FFF2-40B4-BE49-F238E27FC236}">
                <a16:creationId xmlns:a16="http://schemas.microsoft.com/office/drawing/2014/main" id="{5D54CE3F-07AA-A0FD-2F46-4F7641269AF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578"/>
          <a:stretch/>
        </p:blipFill>
        <p:spPr>
          <a:xfrm>
            <a:off x="8504786" y="4064326"/>
            <a:ext cx="2956280" cy="1010250"/>
          </a:xfrm>
          <a:prstGeom prst="rect">
            <a:avLst/>
          </a:prstGeom>
        </p:spPr>
      </p:pic>
      <p:pic>
        <p:nvPicPr>
          <p:cNvPr id="24" name="Picture 23" descr="A black text with black letters&#10;&#10;Description automatically generated with medium confidence">
            <a:extLst>
              <a:ext uri="{FF2B5EF4-FFF2-40B4-BE49-F238E27FC236}">
                <a16:creationId xmlns:a16="http://schemas.microsoft.com/office/drawing/2014/main" id="{444729C7-80B3-90B9-6120-2A550373349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9" b="12903"/>
          <a:stretch/>
        </p:blipFill>
        <p:spPr>
          <a:xfrm>
            <a:off x="6654779" y="4022577"/>
            <a:ext cx="1443510" cy="10102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4827C5-CC79-3C4B-EE83-38B78C6A432E}"/>
              </a:ext>
            </a:extLst>
          </p:cNvPr>
          <p:cNvCxnSpPr>
            <a:cxnSpLocks/>
          </p:cNvCxnSpPr>
          <p:nvPr/>
        </p:nvCxnSpPr>
        <p:spPr>
          <a:xfrm>
            <a:off x="5739384" y="1595446"/>
            <a:ext cx="0" cy="4937760"/>
          </a:xfrm>
          <a:prstGeom prst="line">
            <a:avLst/>
          </a:prstGeom>
          <a:ln w="38100" cap="rnd">
            <a:gradFill>
              <a:gsLst>
                <a:gs pos="0">
                  <a:schemeClr val="accent1">
                    <a:lumMod val="62000"/>
                    <a:lumOff val="38000"/>
                  </a:schemeClr>
                </a:gs>
                <a:gs pos="4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6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42" grpId="0"/>
      <p:bldP spid="7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DA97C7DB8B4643A7049FF57ED0CF14" ma:contentTypeVersion="6" ma:contentTypeDescription="Creare un nuovo documento." ma:contentTypeScope="" ma:versionID="b3e8b8f109db3623a896640e008a1198">
  <xsd:schema xmlns:xsd="http://www.w3.org/2001/XMLSchema" xmlns:xs="http://www.w3.org/2001/XMLSchema" xmlns:p="http://schemas.microsoft.com/office/2006/metadata/properties" xmlns:ns2="faa034d3-d577-4b1e-a017-062be7c444dc" targetNamespace="http://schemas.microsoft.com/office/2006/metadata/properties" ma:root="true" ma:fieldsID="eb96f1396dfcb8d8eff8851cbd5cf6b9" ns2:_="">
    <xsd:import namespace="faa034d3-d577-4b1e-a017-062be7c444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034d3-d577-4b1e-a017-062be7c44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ABFABE-469D-4B72-A45C-AE3277BC0DA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556E2B-0CEC-4C7A-8CB7-C7449442B6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4B09CA-8620-46E2-ACA4-DBFFCF47E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034d3-d577-4b1e-a017-062be7c444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398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Acoustic liners</vt:lpstr>
      <vt:lpstr>PowerPoint Presentation</vt:lpstr>
      <vt:lpstr>Purpose of this thesis</vt:lpstr>
      <vt:lpstr>Porous media</vt:lpstr>
      <vt:lpstr>PowerPoint Presentation</vt:lpstr>
      <vt:lpstr>Homogenization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simulation</vt:lpstr>
      <vt:lpstr>Meshes</vt:lpstr>
      <vt:lpstr>Simulation results: a comparison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Family Tanghetti</dc:creator>
  <cp:lastModifiedBy>Rachele Valcalda</cp:lastModifiedBy>
  <cp:revision>222</cp:revision>
  <dcterms:created xsi:type="dcterms:W3CDTF">2019-07-15T10:43:12Z</dcterms:created>
  <dcterms:modified xsi:type="dcterms:W3CDTF">2023-09-13T09:14:04Z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0x010100E2DA97C7DB8B4643A7049FF57ED0CF14</vt:lpwstr>
  </property>
</Properties>
</file>