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277" r:id="rId3"/>
    <p:sldId id="256" r:id="rId4"/>
    <p:sldId id="258" r:id="rId5"/>
    <p:sldId id="257" r:id="rId6"/>
    <p:sldId id="264" r:id="rId7"/>
    <p:sldId id="265" r:id="rId8"/>
    <p:sldId id="263" r:id="rId9"/>
    <p:sldId id="267" r:id="rId10"/>
    <p:sldId id="262" r:id="rId11"/>
    <p:sldId id="270" r:id="rId12"/>
    <p:sldId id="271" r:id="rId13"/>
    <p:sldId id="273" r:id="rId14"/>
    <p:sldId id="260" r:id="rId15"/>
    <p:sldId id="278" r:id="rId16"/>
    <p:sldId id="274" r:id="rId17"/>
    <p:sldId id="268" r:id="rId18"/>
    <p:sldId id="281" r:id="rId19"/>
    <p:sldId id="282" r:id="rId20"/>
    <p:sldId id="283" r:id="rId21"/>
    <p:sldId id="279" r:id="rId22"/>
    <p:sldId id="280"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31689ADC-CCCE-4CBB-B8C2-104A9BAC78F4}">
          <p14:sldIdLst/>
        </p14:section>
        <p14:section name="Sezione senza titolo" id="{6E23FA03-D250-46BA-B5A9-D8EEBD34B2E4}">
          <p14:sldIdLst>
            <p14:sldId id="276"/>
            <p14:sldId id="277"/>
            <p14:sldId id="256"/>
            <p14:sldId id="258"/>
            <p14:sldId id="257"/>
            <p14:sldId id="264"/>
            <p14:sldId id="265"/>
            <p14:sldId id="263"/>
            <p14:sldId id="267"/>
            <p14:sldId id="262"/>
            <p14:sldId id="270"/>
            <p14:sldId id="271"/>
            <p14:sldId id="273"/>
            <p14:sldId id="260"/>
            <p14:sldId id="278"/>
            <p14:sldId id="274"/>
            <p14:sldId id="268"/>
            <p14:sldId id="281"/>
            <p14:sldId id="282"/>
            <p14:sldId id="283"/>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46" autoAdjust="0"/>
  </p:normalViewPr>
  <p:slideViewPr>
    <p:cSldViewPr snapToGrid="0">
      <p:cViewPr varScale="1">
        <p:scale>
          <a:sx n="56" d="100"/>
          <a:sy n="56" d="100"/>
        </p:scale>
        <p:origin x="102"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88C39-26AA-42F8-B46E-C2EAFAFEC439}" type="datetimeFigureOut">
              <a:rPr lang="it-IT" smtClean="0"/>
              <a:t>16/06/2021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8A22E-20C0-4B46-9040-C8E0400F09FF}" type="slidenum">
              <a:rPr lang="it-IT" smtClean="0"/>
              <a:t>‹N›</a:t>
            </a:fld>
            <a:endParaRPr lang="it-IT"/>
          </a:p>
        </p:txBody>
      </p:sp>
    </p:spTree>
    <p:extLst>
      <p:ext uri="{BB962C8B-B14F-4D97-AF65-F5344CB8AC3E}">
        <p14:creationId xmlns:p14="http://schemas.microsoft.com/office/powerpoint/2010/main" val="184051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L’obbiettivo della seguente trattazione è stato quello di studiare un flusso laminare sopra ad una parete scabra per poterla sostituire con una parete fittizia (piana e liscia) utilizzando delle condizioni al contorno effettive, grazie alla teoria dell’omogenizzazione.</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2</a:t>
            </a:fld>
            <a:endParaRPr lang="it-IT"/>
          </a:p>
        </p:txBody>
      </p:sp>
    </p:spTree>
    <p:extLst>
      <p:ext uri="{BB962C8B-B14F-4D97-AF65-F5344CB8AC3E}">
        <p14:creationId xmlns:p14="http://schemas.microsoft.com/office/powerpoint/2010/main" val="1794666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Indicando con i pedici le derivate parziali, vengono espresse ora le equazioni al campo microscopico. Vediamo per la prima volta, le equazioni a y∞ sviluppate. Esse vanno a esprime l’effetto del dominio macroscopico su quello microscopico e, proprio per questo, tale azione viene considerata solo lungo l’asse y, permettendo di ridurre a tre le componenti il tensore delle tensioni.</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Calibri" panose="020F0502020204030204" pitchFamily="34" charset="0"/>
                <a:ea typeface="Calibri" panose="020F0502020204030204" pitchFamily="34" charset="0"/>
                <a:cs typeface="Times New Roman" panose="02020603050405020304" pitchFamily="18" charset="0"/>
              </a:rPr>
              <a:t>Un ulteriore sviluppo viene fatto scomponendo le grandezze di velocità e pressione insieme alla scomposizione delle derivate parziali.</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11</a:t>
            </a:fld>
            <a:endParaRPr lang="it-IT"/>
          </a:p>
        </p:txBody>
      </p:sp>
    </p:spTree>
    <p:extLst>
      <p:ext uri="{BB962C8B-B14F-4D97-AF65-F5344CB8AC3E}">
        <p14:creationId xmlns:p14="http://schemas.microsoft.com/office/powerpoint/2010/main" val="2328534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Questo ci permette di ricavare le equazioni del campo microscopico fino al primo ordine e queste mostrate sono quelle relativa all’ordine zero. Essendo sistemi lineari possiamo impostare la soluzione come</a:t>
            </a:r>
            <a:r>
              <a:rPr lang="it-IT" sz="1800" dirty="0">
                <a:effectLst/>
                <a:latin typeface="Segoe UI Emoji" panose="020B0502040204020203" pitchFamily="34" charset="0"/>
                <a:ea typeface="Segoe UI Emoji" panose="020B0502040204020203" pitchFamily="34" charset="0"/>
                <a:cs typeface="Segoe UI Emoji" panose="020B0502040204020203" pitchFamily="34" charset="0"/>
              </a:rPr>
              <a:t>: (sotto)</a:t>
            </a:r>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12</a:t>
            </a:fld>
            <a:endParaRPr lang="it-IT"/>
          </a:p>
        </p:txBody>
      </p:sp>
    </p:spTree>
    <p:extLst>
      <p:ext uri="{BB962C8B-B14F-4D97-AF65-F5344CB8AC3E}">
        <p14:creationId xmlns:p14="http://schemas.microsoft.com/office/powerpoint/2010/main" val="3369316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Stesso procedimento per le equazioni sviluppate al primo ordine</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13</a:t>
            </a:fld>
            <a:endParaRPr lang="it-IT"/>
          </a:p>
        </p:txBody>
      </p:sp>
    </p:spTree>
    <p:extLst>
      <p:ext uri="{BB962C8B-B14F-4D97-AF65-F5344CB8AC3E}">
        <p14:creationId xmlns:p14="http://schemas.microsoft.com/office/powerpoint/2010/main" val="54419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Per risolvere le equazioni del campo microscopico è stato utilizzato COMSOL Multiphysics v5.5. Esso permette lo studio di flussi e di campi di moto, definendo una dominio/geometria di studio con relativa definizione delle mesh per la soluzione di equazioni differenziali alle derivate parziali.</a:t>
            </a:r>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14</a:t>
            </a:fld>
            <a:endParaRPr lang="it-IT"/>
          </a:p>
        </p:txBody>
      </p:sp>
    </p:spTree>
    <p:extLst>
      <p:ext uri="{BB962C8B-B14F-4D97-AF65-F5344CB8AC3E}">
        <p14:creationId xmlns:p14="http://schemas.microsoft.com/office/powerpoint/2010/main" val="199780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Vengono mostrate ora alcune delle soluzioni grafiche per i coefficienti i necessari alla scrittura delle condizioni effettive</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15</a:t>
            </a:fld>
            <a:endParaRPr lang="it-IT"/>
          </a:p>
        </p:txBody>
      </p:sp>
    </p:spTree>
    <p:extLst>
      <p:ext uri="{BB962C8B-B14F-4D97-AF65-F5344CB8AC3E}">
        <p14:creationId xmlns:p14="http://schemas.microsoft.com/office/powerpoint/2010/main" val="61555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Invece, qui i valori numerici espressi per diversi fattori di forma e disposizioni per entrambe le geometrie. Sono anche mostrati i valori dei coefficienti lambda e della permeabilità d’interfaccia</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16</a:t>
            </a:fld>
            <a:endParaRPr lang="it-IT"/>
          </a:p>
        </p:txBody>
      </p:sp>
    </p:spTree>
    <p:extLst>
      <p:ext uri="{BB962C8B-B14F-4D97-AF65-F5344CB8AC3E}">
        <p14:creationId xmlns:p14="http://schemas.microsoft.com/office/powerpoint/2010/main" val="1719232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Le condizioni effettive da applicare alla superficie fittizia, devono essere valide sia per il campo microscopico che per il campo macroscopico, infatti le due regioni tenderanno nello stesso punto in Y = 0, per il campo macroscopico, e in y∞ per il campo microscopico. Essendo le grandezze di velocità legate dalla relazione U = eu, allora all’interfaccia deve essere verificata la condizione espressa nel richiamo in alto. Tale legame, quindi, viene espresso con il sistema a sinistra per tutte e tre le componenti andando a sviluppare la velocità fino al primo ordine con a destra la soluzione. Le condizioni effettive, al primo ordine, risultano essere espresse in funzione della slip length mentre al secondo ordine del numero di Re macro e della permeabilità d’interfaccia. Da notare l’eccezione della componente lungo y, che viene espressa solo al primo ordine in funzione del rapporto della slip length e della permeabilità.</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17</a:t>
            </a:fld>
            <a:endParaRPr lang="it-IT"/>
          </a:p>
        </p:txBody>
      </p:sp>
    </p:spTree>
    <p:extLst>
      <p:ext uri="{BB962C8B-B14F-4D97-AF65-F5344CB8AC3E}">
        <p14:creationId xmlns:p14="http://schemas.microsoft.com/office/powerpoint/2010/main" val="2683410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Con le soluzioni macroscopiche abbiamo valutato l’accuratezza delle condizioni al contorno fino al secondo ordine. Nel primo caso (a sinistra), flusso del punto di ristagno di Hiemenz, è stato valutato un flusso che cade sopra ad una fila di coni mentre nel secondo caso, canale con scalino, un flusso che scorre sopra a più file di coni situate dietro ad uno scalino.</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18</a:t>
            </a:fld>
            <a:endParaRPr lang="it-IT"/>
          </a:p>
        </p:txBody>
      </p:sp>
    </p:spTree>
    <p:extLst>
      <p:ext uri="{BB962C8B-B14F-4D97-AF65-F5344CB8AC3E}">
        <p14:creationId xmlns:p14="http://schemas.microsoft.com/office/powerpoint/2010/main" val="3603687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Il problema completo di Hiemenz prevede in realtà una superficie xz infinita lungo l’asse x, simulata con pressione nulla nella sezione d’uscita, e simmetrica rispetto all’asse y e ciò è stato simulato con una condizione di simmetria. Per quanto riguarda la geometria si è scelta una forma conica.</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poter confrontare l’accuratezza delle soluzioni sono stati risolti tre casi di Hiemenz: superficie scabra, parete fittizia con condizioni effettive al primo ordine e parete fittizia con condizioni effettive al secondo ordine.</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Come parametro, è stata valutata la velocità media lungo una linea, z = 0, nel piano xz corrispondente a Y = 0, ovvero dove sono state implementate le condizioni effettive. Come si può notare dai grafici (sotto-Da sinistra a destra, soluzioni per H/D uguale a 0,1 0,2 e 0,4. Con linea continua vengono individuate le soluzioni relative alla superficie scabra, linea tratteggiata per quelle relative alla parete fittizia con condizioni effettive al primo ordine e a punti per quelle del secondo ordine.), considerando solo gli andamenti espressi in nero, i risultati ottenuti sono molto accurati, con una precisione maggiore per le condizioni espresse al secondo ordine che quasi coincidono con la soluzione per parete scabra.</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L’accuratezza delle soluzioni può essere valutata variando epsilon e il numero di Reynolds macroscopico. Infatti, le equazioni relative alla quantità di moto sono state semplificate considerando il numero di Reynolds microscopico come un numero molto piccolo, che risulta essere proprio espresso in funzione di questi due valori. Come è possibile notare nella in basso a destra, se abbassiamo epsilon (andamento espresso in blu) otteniamo un aumento della precisione ad entrambi gli ordini e viceversa se aumentassimo epsilon. Se invece aumentiamo il numero di Reynolds (andamento espresso in rosso), al primo ordine otteniamo delle soluzioni molto distanti da quelle relative alla superficie scabra, ma un netto miglioramento si ha imponendo invece le condizioni al secondo ordine, seppur di minor precisione rispetto a valori di Reynolds più bassi. </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Si può però notare che in prossimità dell’uscita, le soluzioni sono di pessima qualità. Questo fenomeno è dovuto in parte alla bassa qualità delle mesh, ma, prevalentemente dalle condizioni al contorno applicate alla parete di uscita che, insieme alla lunghezza stessa del canale, non rispecchiamo la lunghezza infinita della parete xz che il problema richiede.</a:t>
            </a:r>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19</a:t>
            </a:fld>
            <a:endParaRPr lang="it-IT"/>
          </a:p>
        </p:txBody>
      </p:sp>
    </p:spTree>
    <p:extLst>
      <p:ext uri="{BB962C8B-B14F-4D97-AF65-F5344CB8AC3E}">
        <p14:creationId xmlns:p14="http://schemas.microsoft.com/office/powerpoint/2010/main" val="3285758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Anche qui si è valutata l’accuratezza, ottenendo sempre ottimi risultati nonostante sia una caso più complesso rispetto al precedente.</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20</a:t>
            </a:fld>
            <a:endParaRPr lang="it-IT"/>
          </a:p>
        </p:txBody>
      </p:sp>
    </p:spTree>
    <p:extLst>
      <p:ext uri="{BB962C8B-B14F-4D97-AF65-F5344CB8AC3E}">
        <p14:creationId xmlns:p14="http://schemas.microsoft.com/office/powerpoint/2010/main" val="3935746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Se andassimo ad analizzare varie superfici, naturali e artificiali, noteremo che esse non sono mai lisce ma presentano irregolarità superficiali che possono conferire caratteristiche vantaggiose.</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Alcuni esempi in natura sono:</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 la pelle di squalo: formata da squame denominate squame placoidi, che, rispetto ad una pelle liscia, garantiscono dei vantaggi prestazionali in termini di velocità (6,6%) e del risparmio energetico (5,9%)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 le foglie di loto: sono ricoperte interamente da strutture cerose simili a bastoncini. Appena le foglie vengo a contatto con gocce d’acqua, queste ultime presentano un angolo di contatto di 160° con la superficie, rendendo minima la zona di contatto fra di esse. Grazie al suo stesso peso, la goccia d’acqua sarà libera di scorrere sulla foglia. Tale caratteristica prende il nome di super-idrofobicità.</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-Ali della farfalla Pyrameis Atalanta: hanno una struttura molto complessa, costituita da scaglie atte a ridurre le vibrazioni e a garantire una maggior portanza durante il volo. Quest’ ultima caratteristiche è data dalla porosità delle scaglie, composte da una parte superiore e una inferiore che indentificano una regione cava, all’interno della quale, l’aria viene intrappolata durante il battito, conferendo appunto maggior portanza.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Queste superfici rugose si presentano dunque come irregolarità periodiche o quasi-periodiche e possono essere individuate come uno scostamento regolare da una superficie di riferimento. </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Studiare queste tipologie di superfici e le loro interazioni con un fluido è di notevole complessità a causa delle complesse forme delle irregolarità e alle dimensioni notevolmente ridotte, nell’ordine dei µm, ma di notevole interesse.</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3</a:t>
            </a:fld>
            <a:endParaRPr lang="it-IT"/>
          </a:p>
        </p:txBody>
      </p:sp>
    </p:spTree>
    <p:extLst>
      <p:ext uri="{BB962C8B-B14F-4D97-AF65-F5344CB8AC3E}">
        <p14:creationId xmlns:p14="http://schemas.microsoft.com/office/powerpoint/2010/main" val="3475855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È stata usata la tecnica dell’omogeneizzazione multi scala per studiare il moto di un fluido su un parete scabra con scabrezze tridimensionali, coni e  cilindri. Le soluzioni ottenute sono in ottimo accordo con le soluzioni per parete scabra. </a:t>
            </a:r>
            <a:r>
              <a:rPr lang="it-IT" sz="1800">
                <a:effectLst/>
                <a:latin typeface="Calibri" panose="020F0502020204030204" pitchFamily="34" charset="0"/>
                <a:ea typeface="Calibri" panose="020F0502020204030204" pitchFamily="34" charset="0"/>
                <a:cs typeface="Times New Roman" panose="02020603050405020304" pitchFamily="18" charset="0"/>
              </a:rPr>
              <a:t>Come sviluppo futuro le condizioni effettive verranno impiegate per studiare il moto turbolento su un canale con una parete scabra</a:t>
            </a:r>
            <a:endParaRPr lang="it-IT"/>
          </a:p>
        </p:txBody>
      </p:sp>
      <p:sp>
        <p:nvSpPr>
          <p:cNvPr id="4" name="Segnaposto numero diapositiva 3"/>
          <p:cNvSpPr>
            <a:spLocks noGrp="1"/>
          </p:cNvSpPr>
          <p:nvPr>
            <p:ph type="sldNum" sz="quarter" idx="5"/>
          </p:nvPr>
        </p:nvSpPr>
        <p:spPr/>
        <p:txBody>
          <a:bodyPr/>
          <a:lstStyle/>
          <a:p>
            <a:fld id="{A9F8A22E-20C0-4B46-9040-C8E0400F09FF}" type="slidenum">
              <a:rPr lang="it-IT" smtClean="0"/>
              <a:t>21</a:t>
            </a:fld>
            <a:endParaRPr lang="it-IT"/>
          </a:p>
        </p:txBody>
      </p:sp>
    </p:spTree>
    <p:extLst>
      <p:ext uri="{BB962C8B-B14F-4D97-AF65-F5344CB8AC3E}">
        <p14:creationId xmlns:p14="http://schemas.microsoft.com/office/powerpoint/2010/main" val="3299545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poter semplificarne lo studio, ottenendo vantaggi in termini di tempo e di prestazioni di calcolo, il nostro scopo è quello di studiare le superfici scabre come se fossero piane . Questo viene reso possibile utilizzando una specifica condizione al contorno, redatta da Navier, che prende il nome di slip. Navier suppose che un fluido, in movimento, a contatto con una parete scivolasse su di essa, con una velocità proporzionale ad un coefficiente che prende il nome di slip length. I problemi della fluidodinamica al giorno d’oggi generalmente si risolvono con una condizione di no-slip, sviluppata da Taylor, questa invece, prevede che il fluido a contatto con una parete sia nulla. Tale condizione è stata applicata alla parete scabra, mentre quella di slip al piano fittizio ed esse rappresentano le condizioni effettive. </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4</a:t>
            </a:fld>
            <a:endParaRPr lang="it-IT"/>
          </a:p>
        </p:txBody>
      </p:sp>
    </p:spTree>
    <p:extLst>
      <p:ext uri="{BB962C8B-B14F-4D97-AF65-F5344CB8AC3E}">
        <p14:creationId xmlns:p14="http://schemas.microsoft.com/office/powerpoint/2010/main" val="181496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poter studiare il flusso sulla superficie scabra, e dunque arrivare alla scrittura delle condizioni effettive, si è avvalso della tecnica dell’omogeneizzazione multi-scala. Essa, tramite l’individuazione di un dominio microscopico e uno macroscopico, ci ha permesso di poter studiare il macro-comportamento di un fluido, dalle sue micro-proprietà, definendo formule di up-scaling per il passaggio da un dominio all’altro. Nel corso degli anni la teoria dell’omogeneizzazione si è sviluppata a partire dall’approssimazione media effettiva fino all’attuale omogeneizzazione multi-scala.</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5</a:t>
            </a:fld>
            <a:endParaRPr lang="it-IT"/>
          </a:p>
        </p:txBody>
      </p:sp>
    </p:spTree>
    <p:extLst>
      <p:ext uri="{BB962C8B-B14F-4D97-AF65-F5344CB8AC3E}">
        <p14:creationId xmlns:p14="http://schemas.microsoft.com/office/powerpoint/2010/main" val="342801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Per quanto riguarda la geometria studiata, sono state prese in considerazione due tipologie di forme geometriche: conica e cilindrica; entrambe predisposte secondo due configurazioni: sfalsata e uniforme. Lo studio relativo al campo microscopico è stato effettuato su un singolo elemento di rugosità, valutato all’interno di celle unitarie di unitaria e altezza y∞ variabile.</a:t>
            </a:r>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6</a:t>
            </a:fld>
            <a:endParaRPr lang="it-IT"/>
          </a:p>
        </p:txBody>
      </p:sp>
    </p:spTree>
    <p:extLst>
      <p:ext uri="{BB962C8B-B14F-4D97-AF65-F5344CB8AC3E}">
        <p14:creationId xmlns:p14="http://schemas.microsoft.com/office/powerpoint/2010/main" val="268790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I due campi di studio sono governati da equazioni molto importanti, ovvero: l’equazione di continuità della massa e le equazioni della conservazione della quantità di moto, ricavate dalle equazioni di Cauchy, dalle quali estrarremo anche un importante condizione al contorno da applicare al piano y∞.</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7</a:t>
            </a:fld>
            <a:endParaRPr lang="it-IT"/>
          </a:p>
        </p:txBody>
      </p:sp>
    </p:spTree>
    <p:extLst>
      <p:ext uri="{BB962C8B-B14F-4D97-AF65-F5344CB8AC3E}">
        <p14:creationId xmlns:p14="http://schemas.microsoft.com/office/powerpoint/2010/main" val="422971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A seconda del campo di studio, le grandezze di interesse sono state espresse con caratteri maiuscoli per il campo macroscopico e caratteri minuscoli per il campo microscopico.</a:t>
            </a:r>
          </a:p>
          <a:p>
            <a:pPr>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Inoltre, ogni grandezza è stata normalizzata, ovvero resa priva di unità di misura e resa unitaria. Questo viene fatto dividendo ciascuna di essa per la propria scala che varia anch’essa fra dominio macroscopico e microscopico. Da notare che le grandezze microscopiche sono state espresse con scale macroscopiche tramite un coefficiente epsilon che analizzeremo in seguito. </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8</a:t>
            </a:fld>
            <a:endParaRPr lang="it-IT"/>
          </a:p>
        </p:txBody>
      </p:sp>
    </p:spTree>
    <p:extLst>
      <p:ext uri="{BB962C8B-B14F-4D97-AF65-F5344CB8AC3E}">
        <p14:creationId xmlns:p14="http://schemas.microsoft.com/office/powerpoint/2010/main" val="1939693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Queste sono le equazioni di Navier-Stokes relative alla conservazione della quantità di moto per entrambi i domini in forma normalizzata e vengono ricavate dalle equazioni di Cauchy tramite riscrittura dello Stress Tensor e del deviatore di tensione, insieme allo sviluppo della derivata totale. Tali equazioni sono quelle relative alla conservazione della quantità di moto. Possiamo notare che il numero di Reynolds per il campo microscopico differisce da quello macroscopico per un fattore di epsilon al quadrato.</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9</a:t>
            </a:fld>
            <a:endParaRPr lang="it-IT"/>
          </a:p>
        </p:txBody>
      </p:sp>
    </p:spTree>
    <p:extLst>
      <p:ext uri="{BB962C8B-B14F-4D97-AF65-F5344CB8AC3E}">
        <p14:creationId xmlns:p14="http://schemas.microsoft.com/office/powerpoint/2010/main" val="123648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dirty="0">
                <a:effectLst/>
                <a:latin typeface="Calibri" panose="020F0502020204030204" pitchFamily="34" charset="0"/>
                <a:ea typeface="Calibri" panose="020F0502020204030204" pitchFamily="34" charset="0"/>
                <a:cs typeface="Times New Roman" panose="02020603050405020304" pitchFamily="18" charset="0"/>
              </a:rPr>
              <a:t>Questo coefficiente, espresso come il rapporto tra scala microscopica e quella macroscopica (assumerà un valore molto piccolo), è molto importante perché ci permette di tener conto del campo macroscopico nelle equazioni microscopiche. Infatti, le grandezze di velocità e pressione verranno sviluppate come serie di potenze di tale parametro. (da spiegare meglio)</a:t>
            </a:r>
          </a:p>
          <a:p>
            <a:endParaRPr lang="it-IT" dirty="0"/>
          </a:p>
        </p:txBody>
      </p:sp>
      <p:sp>
        <p:nvSpPr>
          <p:cNvPr id="4" name="Segnaposto numero diapositiva 3"/>
          <p:cNvSpPr>
            <a:spLocks noGrp="1"/>
          </p:cNvSpPr>
          <p:nvPr>
            <p:ph type="sldNum" sz="quarter" idx="5"/>
          </p:nvPr>
        </p:nvSpPr>
        <p:spPr/>
        <p:txBody>
          <a:bodyPr/>
          <a:lstStyle/>
          <a:p>
            <a:fld id="{A9F8A22E-20C0-4B46-9040-C8E0400F09FF}" type="slidenum">
              <a:rPr lang="it-IT" smtClean="0"/>
              <a:t>10</a:t>
            </a:fld>
            <a:endParaRPr lang="it-IT"/>
          </a:p>
        </p:txBody>
      </p:sp>
    </p:spTree>
    <p:extLst>
      <p:ext uri="{BB962C8B-B14F-4D97-AF65-F5344CB8AC3E}">
        <p14:creationId xmlns:p14="http://schemas.microsoft.com/office/powerpoint/2010/main" val="350337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2036DC-EFA9-4033-9D90-E16CFABAB9D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022972C-D9F2-40A0-81CB-58AC465DB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D7FB24A-2254-439B-80C4-3DE7507607B9}"/>
              </a:ext>
            </a:extLst>
          </p:cNvPr>
          <p:cNvSpPr>
            <a:spLocks noGrp="1"/>
          </p:cNvSpPr>
          <p:nvPr>
            <p:ph type="dt" sz="half" idx="10"/>
          </p:nvPr>
        </p:nvSpPr>
        <p:spPr/>
        <p:txBody>
          <a:bodyPr/>
          <a:lstStyle/>
          <a:p>
            <a:fld id="{CB397550-D717-4F0A-88AC-7F8C4227B470}" type="datetimeFigureOut">
              <a:rPr lang="it-IT" smtClean="0"/>
              <a:t>16/06/2021</a:t>
            </a:fld>
            <a:endParaRPr lang="it-IT"/>
          </a:p>
        </p:txBody>
      </p:sp>
      <p:sp>
        <p:nvSpPr>
          <p:cNvPr id="5" name="Segnaposto piè di pagina 4">
            <a:extLst>
              <a:ext uri="{FF2B5EF4-FFF2-40B4-BE49-F238E27FC236}">
                <a16:creationId xmlns:a16="http://schemas.microsoft.com/office/drawing/2014/main" id="{5710C40E-2AC5-4562-9B1F-CB06E8515D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FE3FBA7-CF46-45F3-A71F-29DB8F157A63}"/>
              </a:ext>
            </a:extLst>
          </p:cNvPr>
          <p:cNvSpPr>
            <a:spLocks noGrp="1"/>
          </p:cNvSpPr>
          <p:nvPr>
            <p:ph type="sldNum" sz="quarter" idx="12"/>
          </p:nvPr>
        </p:nvSpPr>
        <p:spPr/>
        <p:txBody>
          <a:bodyPr/>
          <a:lstStyle/>
          <a:p>
            <a:fld id="{ECE6EABC-4B80-4BE7-A709-400D8A7146A2}" type="slidenum">
              <a:rPr lang="it-IT" smtClean="0"/>
              <a:t>‹N›</a:t>
            </a:fld>
            <a:endParaRPr lang="it-IT"/>
          </a:p>
        </p:txBody>
      </p:sp>
    </p:spTree>
    <p:extLst>
      <p:ext uri="{BB962C8B-B14F-4D97-AF65-F5344CB8AC3E}">
        <p14:creationId xmlns:p14="http://schemas.microsoft.com/office/powerpoint/2010/main" val="376675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244ED1-7FDA-47AE-9A5D-2E41CB77BC1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75733F4-5169-4871-9E75-3D95BCB5F90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FDC7B32-7023-4443-A85D-2E1D7EBAE9BA}"/>
              </a:ext>
            </a:extLst>
          </p:cNvPr>
          <p:cNvSpPr>
            <a:spLocks noGrp="1"/>
          </p:cNvSpPr>
          <p:nvPr>
            <p:ph type="dt" sz="half" idx="10"/>
          </p:nvPr>
        </p:nvSpPr>
        <p:spPr/>
        <p:txBody>
          <a:bodyPr/>
          <a:lstStyle/>
          <a:p>
            <a:fld id="{CB397550-D717-4F0A-88AC-7F8C4227B470}" type="datetimeFigureOut">
              <a:rPr lang="it-IT" smtClean="0"/>
              <a:t>16/06/2021</a:t>
            </a:fld>
            <a:endParaRPr lang="it-IT"/>
          </a:p>
        </p:txBody>
      </p:sp>
      <p:sp>
        <p:nvSpPr>
          <p:cNvPr id="5" name="Segnaposto piè di pagina 4">
            <a:extLst>
              <a:ext uri="{FF2B5EF4-FFF2-40B4-BE49-F238E27FC236}">
                <a16:creationId xmlns:a16="http://schemas.microsoft.com/office/drawing/2014/main" id="{098714F9-F602-4BBB-A6AB-1A98A6282B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20EF41-8964-417B-A14D-143E42B65E02}"/>
              </a:ext>
            </a:extLst>
          </p:cNvPr>
          <p:cNvSpPr>
            <a:spLocks noGrp="1"/>
          </p:cNvSpPr>
          <p:nvPr>
            <p:ph type="sldNum" sz="quarter" idx="12"/>
          </p:nvPr>
        </p:nvSpPr>
        <p:spPr/>
        <p:txBody>
          <a:bodyPr/>
          <a:lstStyle/>
          <a:p>
            <a:fld id="{ECE6EABC-4B80-4BE7-A709-400D8A7146A2}" type="slidenum">
              <a:rPr lang="it-IT" smtClean="0"/>
              <a:t>‹N›</a:t>
            </a:fld>
            <a:endParaRPr lang="it-IT"/>
          </a:p>
        </p:txBody>
      </p:sp>
    </p:spTree>
    <p:extLst>
      <p:ext uri="{BB962C8B-B14F-4D97-AF65-F5344CB8AC3E}">
        <p14:creationId xmlns:p14="http://schemas.microsoft.com/office/powerpoint/2010/main" val="89089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C245CB-BBCD-4042-8302-D6EE70D0F03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785CD5E-A33E-4A51-BDD3-A466FDB7E41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4C634C-95C7-4E70-96C5-6418C25D56B1}"/>
              </a:ext>
            </a:extLst>
          </p:cNvPr>
          <p:cNvSpPr>
            <a:spLocks noGrp="1"/>
          </p:cNvSpPr>
          <p:nvPr>
            <p:ph type="dt" sz="half" idx="10"/>
          </p:nvPr>
        </p:nvSpPr>
        <p:spPr/>
        <p:txBody>
          <a:bodyPr/>
          <a:lstStyle/>
          <a:p>
            <a:fld id="{CB397550-D717-4F0A-88AC-7F8C4227B470}" type="datetimeFigureOut">
              <a:rPr lang="it-IT" smtClean="0"/>
              <a:t>16/06/2021</a:t>
            </a:fld>
            <a:endParaRPr lang="it-IT"/>
          </a:p>
        </p:txBody>
      </p:sp>
      <p:sp>
        <p:nvSpPr>
          <p:cNvPr id="5" name="Segnaposto piè di pagina 4">
            <a:extLst>
              <a:ext uri="{FF2B5EF4-FFF2-40B4-BE49-F238E27FC236}">
                <a16:creationId xmlns:a16="http://schemas.microsoft.com/office/drawing/2014/main" id="{FF0DED80-2340-4DBB-9B89-94A8874DF63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403107-964E-41A2-8973-78C1ACCECBAF}"/>
              </a:ext>
            </a:extLst>
          </p:cNvPr>
          <p:cNvSpPr>
            <a:spLocks noGrp="1"/>
          </p:cNvSpPr>
          <p:nvPr>
            <p:ph type="sldNum" sz="quarter" idx="12"/>
          </p:nvPr>
        </p:nvSpPr>
        <p:spPr/>
        <p:txBody>
          <a:bodyPr/>
          <a:lstStyle/>
          <a:p>
            <a:fld id="{ECE6EABC-4B80-4BE7-A709-400D8A7146A2}" type="slidenum">
              <a:rPr lang="it-IT" smtClean="0"/>
              <a:t>‹N›</a:t>
            </a:fld>
            <a:endParaRPr lang="it-IT"/>
          </a:p>
        </p:txBody>
      </p:sp>
    </p:spTree>
    <p:extLst>
      <p:ext uri="{BB962C8B-B14F-4D97-AF65-F5344CB8AC3E}">
        <p14:creationId xmlns:p14="http://schemas.microsoft.com/office/powerpoint/2010/main" val="21981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8924E9-6F3E-4893-9C8E-7122C0D98FD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6A96238-090F-4D67-84B5-688E8029BAF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AF8EE2A-72EE-4179-9A49-25495689669E}"/>
              </a:ext>
            </a:extLst>
          </p:cNvPr>
          <p:cNvSpPr>
            <a:spLocks noGrp="1"/>
          </p:cNvSpPr>
          <p:nvPr>
            <p:ph type="dt" sz="half" idx="10"/>
          </p:nvPr>
        </p:nvSpPr>
        <p:spPr/>
        <p:txBody>
          <a:bodyPr/>
          <a:lstStyle/>
          <a:p>
            <a:fld id="{CB397550-D717-4F0A-88AC-7F8C4227B470}" type="datetimeFigureOut">
              <a:rPr lang="it-IT" smtClean="0"/>
              <a:t>16/06/2021</a:t>
            </a:fld>
            <a:endParaRPr lang="it-IT"/>
          </a:p>
        </p:txBody>
      </p:sp>
      <p:sp>
        <p:nvSpPr>
          <p:cNvPr id="5" name="Segnaposto piè di pagina 4">
            <a:extLst>
              <a:ext uri="{FF2B5EF4-FFF2-40B4-BE49-F238E27FC236}">
                <a16:creationId xmlns:a16="http://schemas.microsoft.com/office/drawing/2014/main" id="{90C1E415-E7EE-40A5-874B-EC525030BD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4FF682-9204-4EFF-8F42-9B9DAC306A88}"/>
              </a:ext>
            </a:extLst>
          </p:cNvPr>
          <p:cNvSpPr>
            <a:spLocks noGrp="1"/>
          </p:cNvSpPr>
          <p:nvPr>
            <p:ph type="sldNum" sz="quarter" idx="12"/>
          </p:nvPr>
        </p:nvSpPr>
        <p:spPr/>
        <p:txBody>
          <a:bodyPr/>
          <a:lstStyle/>
          <a:p>
            <a:fld id="{ECE6EABC-4B80-4BE7-A709-400D8A7146A2}" type="slidenum">
              <a:rPr lang="it-IT" smtClean="0"/>
              <a:t>‹N›</a:t>
            </a:fld>
            <a:endParaRPr lang="it-IT"/>
          </a:p>
        </p:txBody>
      </p:sp>
    </p:spTree>
    <p:extLst>
      <p:ext uri="{BB962C8B-B14F-4D97-AF65-F5344CB8AC3E}">
        <p14:creationId xmlns:p14="http://schemas.microsoft.com/office/powerpoint/2010/main" val="425483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5F845B-CDEA-43B0-BFF6-B5FF5E9AFF1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61712BC-2351-47C4-8976-02BBB6F0F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A2B2556-593D-4726-BF82-30C9758D570E}"/>
              </a:ext>
            </a:extLst>
          </p:cNvPr>
          <p:cNvSpPr>
            <a:spLocks noGrp="1"/>
          </p:cNvSpPr>
          <p:nvPr>
            <p:ph type="dt" sz="half" idx="10"/>
          </p:nvPr>
        </p:nvSpPr>
        <p:spPr/>
        <p:txBody>
          <a:bodyPr/>
          <a:lstStyle/>
          <a:p>
            <a:fld id="{CB397550-D717-4F0A-88AC-7F8C4227B470}" type="datetimeFigureOut">
              <a:rPr lang="it-IT" smtClean="0"/>
              <a:t>16/06/2021</a:t>
            </a:fld>
            <a:endParaRPr lang="it-IT"/>
          </a:p>
        </p:txBody>
      </p:sp>
      <p:sp>
        <p:nvSpPr>
          <p:cNvPr id="5" name="Segnaposto piè di pagina 4">
            <a:extLst>
              <a:ext uri="{FF2B5EF4-FFF2-40B4-BE49-F238E27FC236}">
                <a16:creationId xmlns:a16="http://schemas.microsoft.com/office/drawing/2014/main" id="{89E8E06E-DCA6-40C4-8C72-4BA7A818E4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FFCBA45-74E3-4551-97BD-52E1667233D5}"/>
              </a:ext>
            </a:extLst>
          </p:cNvPr>
          <p:cNvSpPr>
            <a:spLocks noGrp="1"/>
          </p:cNvSpPr>
          <p:nvPr>
            <p:ph type="sldNum" sz="quarter" idx="12"/>
          </p:nvPr>
        </p:nvSpPr>
        <p:spPr/>
        <p:txBody>
          <a:bodyPr/>
          <a:lstStyle/>
          <a:p>
            <a:fld id="{ECE6EABC-4B80-4BE7-A709-400D8A7146A2}" type="slidenum">
              <a:rPr lang="it-IT" smtClean="0"/>
              <a:t>‹N›</a:t>
            </a:fld>
            <a:endParaRPr lang="it-IT"/>
          </a:p>
        </p:txBody>
      </p:sp>
    </p:spTree>
    <p:extLst>
      <p:ext uri="{BB962C8B-B14F-4D97-AF65-F5344CB8AC3E}">
        <p14:creationId xmlns:p14="http://schemas.microsoft.com/office/powerpoint/2010/main" val="187307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B92085-8F2F-4F58-9B94-06C428A5B4C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1F654D-8C1C-4B8E-85E6-3E4244B5FB8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01D0828-9B03-4254-B9E3-3141C63A387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23C25A2-2EE0-4FC3-BC3B-62F971962D88}"/>
              </a:ext>
            </a:extLst>
          </p:cNvPr>
          <p:cNvSpPr>
            <a:spLocks noGrp="1"/>
          </p:cNvSpPr>
          <p:nvPr>
            <p:ph type="dt" sz="half" idx="10"/>
          </p:nvPr>
        </p:nvSpPr>
        <p:spPr/>
        <p:txBody>
          <a:bodyPr/>
          <a:lstStyle/>
          <a:p>
            <a:fld id="{CB397550-D717-4F0A-88AC-7F8C4227B470}" type="datetimeFigureOut">
              <a:rPr lang="it-IT" smtClean="0"/>
              <a:t>16/06/2021</a:t>
            </a:fld>
            <a:endParaRPr lang="it-IT"/>
          </a:p>
        </p:txBody>
      </p:sp>
      <p:sp>
        <p:nvSpPr>
          <p:cNvPr id="6" name="Segnaposto piè di pagina 5">
            <a:extLst>
              <a:ext uri="{FF2B5EF4-FFF2-40B4-BE49-F238E27FC236}">
                <a16:creationId xmlns:a16="http://schemas.microsoft.com/office/drawing/2014/main" id="{0A0C1F07-3B31-40D9-94A5-D5455AB5B1C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27BD35A-8460-4B18-9867-C79EFD5F3841}"/>
              </a:ext>
            </a:extLst>
          </p:cNvPr>
          <p:cNvSpPr>
            <a:spLocks noGrp="1"/>
          </p:cNvSpPr>
          <p:nvPr>
            <p:ph type="sldNum" sz="quarter" idx="12"/>
          </p:nvPr>
        </p:nvSpPr>
        <p:spPr/>
        <p:txBody>
          <a:bodyPr/>
          <a:lstStyle/>
          <a:p>
            <a:fld id="{ECE6EABC-4B80-4BE7-A709-400D8A7146A2}" type="slidenum">
              <a:rPr lang="it-IT" smtClean="0"/>
              <a:t>‹N›</a:t>
            </a:fld>
            <a:endParaRPr lang="it-IT"/>
          </a:p>
        </p:txBody>
      </p:sp>
    </p:spTree>
    <p:extLst>
      <p:ext uri="{BB962C8B-B14F-4D97-AF65-F5344CB8AC3E}">
        <p14:creationId xmlns:p14="http://schemas.microsoft.com/office/powerpoint/2010/main" val="114814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C4782B-D07D-4E37-9610-B96190BF3B8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52320EF-27BB-486E-9148-13E21FAE9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2A89252-C3D6-4B37-9018-037DD5B2413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955FAD7-5907-475A-86EE-8884347AC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2217C87-5118-45FF-BFA7-F9A52F9C493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64E2F23-B411-4C41-B0CF-56BA9149194E}"/>
              </a:ext>
            </a:extLst>
          </p:cNvPr>
          <p:cNvSpPr>
            <a:spLocks noGrp="1"/>
          </p:cNvSpPr>
          <p:nvPr>
            <p:ph type="dt" sz="half" idx="10"/>
          </p:nvPr>
        </p:nvSpPr>
        <p:spPr/>
        <p:txBody>
          <a:bodyPr/>
          <a:lstStyle/>
          <a:p>
            <a:fld id="{CB397550-D717-4F0A-88AC-7F8C4227B470}" type="datetimeFigureOut">
              <a:rPr lang="it-IT" smtClean="0"/>
              <a:t>16/06/2021</a:t>
            </a:fld>
            <a:endParaRPr lang="it-IT"/>
          </a:p>
        </p:txBody>
      </p:sp>
      <p:sp>
        <p:nvSpPr>
          <p:cNvPr id="8" name="Segnaposto piè di pagina 7">
            <a:extLst>
              <a:ext uri="{FF2B5EF4-FFF2-40B4-BE49-F238E27FC236}">
                <a16:creationId xmlns:a16="http://schemas.microsoft.com/office/drawing/2014/main" id="{32EDAB4A-FA83-48B8-ADF1-E55C62C86EA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EA5B5BE-A2F4-4BCD-9DE4-711F90491018}"/>
              </a:ext>
            </a:extLst>
          </p:cNvPr>
          <p:cNvSpPr>
            <a:spLocks noGrp="1"/>
          </p:cNvSpPr>
          <p:nvPr>
            <p:ph type="sldNum" sz="quarter" idx="12"/>
          </p:nvPr>
        </p:nvSpPr>
        <p:spPr/>
        <p:txBody>
          <a:bodyPr/>
          <a:lstStyle/>
          <a:p>
            <a:fld id="{ECE6EABC-4B80-4BE7-A709-400D8A7146A2}" type="slidenum">
              <a:rPr lang="it-IT" smtClean="0"/>
              <a:t>‹N›</a:t>
            </a:fld>
            <a:endParaRPr lang="it-IT"/>
          </a:p>
        </p:txBody>
      </p:sp>
    </p:spTree>
    <p:extLst>
      <p:ext uri="{BB962C8B-B14F-4D97-AF65-F5344CB8AC3E}">
        <p14:creationId xmlns:p14="http://schemas.microsoft.com/office/powerpoint/2010/main" val="106541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061A3D-C2C4-4ECE-8541-9771B7B9FA3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481528C-E32C-43FD-BA66-9132F2490054}"/>
              </a:ext>
            </a:extLst>
          </p:cNvPr>
          <p:cNvSpPr>
            <a:spLocks noGrp="1"/>
          </p:cNvSpPr>
          <p:nvPr>
            <p:ph type="dt" sz="half" idx="10"/>
          </p:nvPr>
        </p:nvSpPr>
        <p:spPr/>
        <p:txBody>
          <a:bodyPr/>
          <a:lstStyle/>
          <a:p>
            <a:fld id="{CB397550-D717-4F0A-88AC-7F8C4227B470}" type="datetimeFigureOut">
              <a:rPr lang="it-IT" smtClean="0"/>
              <a:t>16/06/2021</a:t>
            </a:fld>
            <a:endParaRPr lang="it-IT"/>
          </a:p>
        </p:txBody>
      </p:sp>
      <p:sp>
        <p:nvSpPr>
          <p:cNvPr id="4" name="Segnaposto piè di pagina 3">
            <a:extLst>
              <a:ext uri="{FF2B5EF4-FFF2-40B4-BE49-F238E27FC236}">
                <a16:creationId xmlns:a16="http://schemas.microsoft.com/office/drawing/2014/main" id="{848F9AD7-CE86-4A63-8B25-33325283B32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AED80F3-2F02-44DB-AF0C-E1D68621006C}"/>
              </a:ext>
            </a:extLst>
          </p:cNvPr>
          <p:cNvSpPr>
            <a:spLocks noGrp="1"/>
          </p:cNvSpPr>
          <p:nvPr>
            <p:ph type="sldNum" sz="quarter" idx="12"/>
          </p:nvPr>
        </p:nvSpPr>
        <p:spPr/>
        <p:txBody>
          <a:bodyPr/>
          <a:lstStyle/>
          <a:p>
            <a:fld id="{ECE6EABC-4B80-4BE7-A709-400D8A7146A2}" type="slidenum">
              <a:rPr lang="it-IT" smtClean="0"/>
              <a:t>‹N›</a:t>
            </a:fld>
            <a:endParaRPr lang="it-IT"/>
          </a:p>
        </p:txBody>
      </p:sp>
    </p:spTree>
    <p:extLst>
      <p:ext uri="{BB962C8B-B14F-4D97-AF65-F5344CB8AC3E}">
        <p14:creationId xmlns:p14="http://schemas.microsoft.com/office/powerpoint/2010/main" val="143347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DCCEA02-8F97-4FA6-96FA-86077CCC88FF}"/>
              </a:ext>
            </a:extLst>
          </p:cNvPr>
          <p:cNvSpPr>
            <a:spLocks noGrp="1"/>
          </p:cNvSpPr>
          <p:nvPr>
            <p:ph type="dt" sz="half" idx="10"/>
          </p:nvPr>
        </p:nvSpPr>
        <p:spPr/>
        <p:txBody>
          <a:bodyPr/>
          <a:lstStyle/>
          <a:p>
            <a:fld id="{CB397550-D717-4F0A-88AC-7F8C4227B470}" type="datetimeFigureOut">
              <a:rPr lang="it-IT" smtClean="0"/>
              <a:t>16/06/2021</a:t>
            </a:fld>
            <a:endParaRPr lang="it-IT"/>
          </a:p>
        </p:txBody>
      </p:sp>
      <p:sp>
        <p:nvSpPr>
          <p:cNvPr id="3" name="Segnaposto piè di pagina 2">
            <a:extLst>
              <a:ext uri="{FF2B5EF4-FFF2-40B4-BE49-F238E27FC236}">
                <a16:creationId xmlns:a16="http://schemas.microsoft.com/office/drawing/2014/main" id="{8AE3D85C-0473-4B6D-961B-F720E81CA83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E42DC30-146C-4100-A04D-7205AB2B6F60}"/>
              </a:ext>
            </a:extLst>
          </p:cNvPr>
          <p:cNvSpPr>
            <a:spLocks noGrp="1"/>
          </p:cNvSpPr>
          <p:nvPr>
            <p:ph type="sldNum" sz="quarter" idx="12"/>
          </p:nvPr>
        </p:nvSpPr>
        <p:spPr/>
        <p:txBody>
          <a:bodyPr/>
          <a:lstStyle/>
          <a:p>
            <a:fld id="{ECE6EABC-4B80-4BE7-A709-400D8A7146A2}" type="slidenum">
              <a:rPr lang="it-IT" smtClean="0"/>
              <a:t>‹N›</a:t>
            </a:fld>
            <a:endParaRPr lang="it-IT"/>
          </a:p>
        </p:txBody>
      </p:sp>
    </p:spTree>
    <p:extLst>
      <p:ext uri="{BB962C8B-B14F-4D97-AF65-F5344CB8AC3E}">
        <p14:creationId xmlns:p14="http://schemas.microsoft.com/office/powerpoint/2010/main" val="135895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C9294D-1839-4786-9562-0CCF6AE6B7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7E99BA-5321-4D11-AFA8-D14FB1B96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F20255E-791F-464E-A2B0-52DE2F61D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17656C3-FB9D-4F5C-9D19-6441813F23E3}"/>
              </a:ext>
            </a:extLst>
          </p:cNvPr>
          <p:cNvSpPr>
            <a:spLocks noGrp="1"/>
          </p:cNvSpPr>
          <p:nvPr>
            <p:ph type="dt" sz="half" idx="10"/>
          </p:nvPr>
        </p:nvSpPr>
        <p:spPr/>
        <p:txBody>
          <a:bodyPr/>
          <a:lstStyle/>
          <a:p>
            <a:fld id="{CB397550-D717-4F0A-88AC-7F8C4227B470}" type="datetimeFigureOut">
              <a:rPr lang="it-IT" smtClean="0"/>
              <a:t>16/06/2021</a:t>
            </a:fld>
            <a:endParaRPr lang="it-IT"/>
          </a:p>
        </p:txBody>
      </p:sp>
      <p:sp>
        <p:nvSpPr>
          <p:cNvPr id="6" name="Segnaposto piè di pagina 5">
            <a:extLst>
              <a:ext uri="{FF2B5EF4-FFF2-40B4-BE49-F238E27FC236}">
                <a16:creationId xmlns:a16="http://schemas.microsoft.com/office/drawing/2014/main" id="{0AE2BCF1-74DE-4263-A924-343F21738D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40EA624-A47E-43CD-8000-38582DA06BC6}"/>
              </a:ext>
            </a:extLst>
          </p:cNvPr>
          <p:cNvSpPr>
            <a:spLocks noGrp="1"/>
          </p:cNvSpPr>
          <p:nvPr>
            <p:ph type="sldNum" sz="quarter" idx="12"/>
          </p:nvPr>
        </p:nvSpPr>
        <p:spPr/>
        <p:txBody>
          <a:bodyPr/>
          <a:lstStyle/>
          <a:p>
            <a:fld id="{ECE6EABC-4B80-4BE7-A709-400D8A7146A2}" type="slidenum">
              <a:rPr lang="it-IT" smtClean="0"/>
              <a:t>‹N›</a:t>
            </a:fld>
            <a:endParaRPr lang="it-IT"/>
          </a:p>
        </p:txBody>
      </p:sp>
    </p:spTree>
    <p:extLst>
      <p:ext uri="{BB962C8B-B14F-4D97-AF65-F5344CB8AC3E}">
        <p14:creationId xmlns:p14="http://schemas.microsoft.com/office/powerpoint/2010/main" val="2087317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D635AB-8697-49DB-BA87-4D067B7A18A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D14D7B7-58E9-407F-91D5-0DCDBB63AA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2514F02-78F9-4D10-BC6A-32C1F0B6F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45C479A-68B2-4844-B587-E99D095B486C}"/>
              </a:ext>
            </a:extLst>
          </p:cNvPr>
          <p:cNvSpPr>
            <a:spLocks noGrp="1"/>
          </p:cNvSpPr>
          <p:nvPr>
            <p:ph type="dt" sz="half" idx="10"/>
          </p:nvPr>
        </p:nvSpPr>
        <p:spPr/>
        <p:txBody>
          <a:bodyPr/>
          <a:lstStyle/>
          <a:p>
            <a:fld id="{CB397550-D717-4F0A-88AC-7F8C4227B470}" type="datetimeFigureOut">
              <a:rPr lang="it-IT" smtClean="0"/>
              <a:t>16/06/2021</a:t>
            </a:fld>
            <a:endParaRPr lang="it-IT"/>
          </a:p>
        </p:txBody>
      </p:sp>
      <p:sp>
        <p:nvSpPr>
          <p:cNvPr id="6" name="Segnaposto piè di pagina 5">
            <a:extLst>
              <a:ext uri="{FF2B5EF4-FFF2-40B4-BE49-F238E27FC236}">
                <a16:creationId xmlns:a16="http://schemas.microsoft.com/office/drawing/2014/main" id="{9BA0B72C-6C85-4942-A882-6562497720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C7DCC4D-FB42-47CD-AFFD-0D13C5C42874}"/>
              </a:ext>
            </a:extLst>
          </p:cNvPr>
          <p:cNvSpPr>
            <a:spLocks noGrp="1"/>
          </p:cNvSpPr>
          <p:nvPr>
            <p:ph type="sldNum" sz="quarter" idx="12"/>
          </p:nvPr>
        </p:nvSpPr>
        <p:spPr/>
        <p:txBody>
          <a:bodyPr/>
          <a:lstStyle/>
          <a:p>
            <a:fld id="{ECE6EABC-4B80-4BE7-A709-400D8A7146A2}" type="slidenum">
              <a:rPr lang="it-IT" smtClean="0"/>
              <a:t>‹N›</a:t>
            </a:fld>
            <a:endParaRPr lang="it-IT"/>
          </a:p>
        </p:txBody>
      </p:sp>
    </p:spTree>
    <p:extLst>
      <p:ext uri="{BB962C8B-B14F-4D97-AF65-F5344CB8AC3E}">
        <p14:creationId xmlns:p14="http://schemas.microsoft.com/office/powerpoint/2010/main" val="126317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FA4B174-98EA-4CE4-B146-4D18378D5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8443077-3603-464E-98FB-C5C86E335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34CC67-3BAB-4DF0-9716-C7724D671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97550-D717-4F0A-88AC-7F8C4227B470}" type="datetimeFigureOut">
              <a:rPr lang="it-IT" smtClean="0"/>
              <a:t>16/06/2021</a:t>
            </a:fld>
            <a:endParaRPr lang="it-IT"/>
          </a:p>
        </p:txBody>
      </p:sp>
      <p:sp>
        <p:nvSpPr>
          <p:cNvPr id="5" name="Segnaposto piè di pagina 4">
            <a:extLst>
              <a:ext uri="{FF2B5EF4-FFF2-40B4-BE49-F238E27FC236}">
                <a16:creationId xmlns:a16="http://schemas.microsoft.com/office/drawing/2014/main" id="{86173EF9-E706-404C-84E4-4E4AAB531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018BFF4-F2EF-463C-AC89-9702E5655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6EABC-4B80-4BE7-A709-400D8A7146A2}" type="slidenum">
              <a:rPr lang="it-IT" smtClean="0"/>
              <a:t>‹N›</a:t>
            </a:fld>
            <a:endParaRPr lang="it-IT"/>
          </a:p>
        </p:txBody>
      </p:sp>
    </p:spTree>
    <p:extLst>
      <p:ext uri="{BB962C8B-B14F-4D97-AF65-F5344CB8AC3E}">
        <p14:creationId xmlns:p14="http://schemas.microsoft.com/office/powerpoint/2010/main" val="3964159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0"/>
              </a:schemeClr>
            </a:gs>
            <a:gs pos="86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728F26-21E0-45D5-9E6F-A45FCCD3BCED}"/>
              </a:ext>
            </a:extLst>
          </p:cNvPr>
          <p:cNvSpPr>
            <a:spLocks noGrp="1"/>
          </p:cNvSpPr>
          <p:nvPr>
            <p:ph type="title"/>
          </p:nvPr>
        </p:nvSpPr>
        <p:spPr>
          <a:xfrm>
            <a:off x="918099" y="596542"/>
            <a:ext cx="10515600" cy="1614595"/>
          </a:xfrm>
        </p:spPr>
        <p:txBody>
          <a:bodyPr>
            <a:normAutofit fontScale="90000"/>
          </a:bodyPr>
          <a:lstStyle/>
          <a:p>
            <a:pPr algn="ctr"/>
            <a:r>
              <a:rPr lang="it-IT" sz="3600" i="0" dirty="0">
                <a:effectLst/>
                <a:latin typeface="Times New Roman" panose="02020603050405020304" pitchFamily="18" charset="0"/>
                <a:cs typeface="Times New Roman" panose="02020603050405020304" pitchFamily="18" charset="0"/>
              </a:rPr>
              <a:t>UNIVERSITA’ DEGLI STUDI DI GENOVA</a:t>
            </a:r>
            <a:br>
              <a:rPr lang="it-IT" sz="3600" i="0" dirty="0">
                <a:effectLst/>
                <a:latin typeface="Times New Roman" panose="02020603050405020304" pitchFamily="18" charset="0"/>
                <a:cs typeface="Times New Roman" panose="02020603050405020304" pitchFamily="18" charset="0"/>
              </a:rPr>
            </a:br>
            <a:r>
              <a:rPr lang="it-IT" sz="3600" i="0" dirty="0">
                <a:effectLst/>
                <a:latin typeface="Times New Roman" panose="02020603050405020304" pitchFamily="18" charset="0"/>
                <a:cs typeface="Times New Roman" panose="02020603050405020304" pitchFamily="18" charset="0"/>
              </a:rPr>
              <a:t>SCUOLA POLITECNICA</a:t>
            </a:r>
            <a:br>
              <a:rPr lang="it-IT" sz="3600" i="0" dirty="0">
                <a:effectLst/>
                <a:latin typeface="Times New Roman" panose="02020603050405020304" pitchFamily="18" charset="0"/>
                <a:cs typeface="Times New Roman" panose="02020603050405020304" pitchFamily="18" charset="0"/>
              </a:rPr>
            </a:br>
            <a:r>
              <a:rPr lang="it-IT" sz="3600" i="0" dirty="0">
                <a:effectLst/>
                <a:latin typeface="Times New Roman" panose="02020603050405020304" pitchFamily="18" charset="0"/>
                <a:cs typeface="Times New Roman" panose="02020603050405020304" pitchFamily="18" charset="0"/>
              </a:rPr>
              <a:t>DIME</a:t>
            </a:r>
            <a:br>
              <a:rPr lang="it-IT" sz="3600" i="0" dirty="0">
                <a:effectLst/>
                <a:latin typeface="Times New Roman" panose="02020603050405020304" pitchFamily="18" charset="0"/>
                <a:cs typeface="Times New Roman" panose="02020603050405020304" pitchFamily="18" charset="0"/>
              </a:rPr>
            </a:br>
            <a:r>
              <a:rPr lang="it-IT" sz="3600" i="0" dirty="0">
                <a:effectLst/>
                <a:latin typeface="Times New Roman" panose="02020603050405020304" pitchFamily="18" charset="0"/>
                <a:cs typeface="Times New Roman" panose="02020603050405020304" pitchFamily="18" charset="0"/>
              </a:rPr>
              <a:t/>
            </a:r>
            <a:br>
              <a:rPr lang="it-IT" sz="3600" i="0" dirty="0">
                <a:effectLst/>
                <a:latin typeface="Times New Roman" panose="02020603050405020304" pitchFamily="18" charset="0"/>
                <a:cs typeface="Times New Roman" panose="02020603050405020304" pitchFamily="18" charset="0"/>
              </a:rPr>
            </a:br>
            <a:r>
              <a:rPr lang="it-IT" sz="1400" b="0" i="0" dirty="0">
                <a:effectLst/>
                <a:latin typeface="Arial" panose="020B0604020202020204" pitchFamily="34" charset="0"/>
              </a:rPr>
              <a:t>Dipartimento di Ingegneria Meccanica, Energetica, Gestionale e dei Trasporti</a:t>
            </a:r>
            <a:endParaRPr lang="it-IT" sz="3600"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92DF54C8-C669-4C76-A182-CB21CA913E83}"/>
              </a:ext>
            </a:extLst>
          </p:cNvPr>
          <p:cNvSpPr txBox="1"/>
          <p:nvPr/>
        </p:nvSpPr>
        <p:spPr>
          <a:xfrm>
            <a:off x="2475389" y="4198331"/>
            <a:ext cx="7241219" cy="646331"/>
          </a:xfrm>
          <a:prstGeom prst="rect">
            <a:avLst/>
          </a:prstGeom>
          <a:noFill/>
        </p:spPr>
        <p:txBody>
          <a:bodyPr wrap="square" rtlCol="0">
            <a:spAutoFit/>
          </a:bodyPr>
          <a:lstStyle/>
          <a:p>
            <a:pPr algn="ctr"/>
            <a:r>
              <a:rPr lang="it-IT" b="1" i="0" dirty="0">
                <a:effectLst/>
                <a:latin typeface="Arial" panose="020B0604020202020204" pitchFamily="34" charset="0"/>
              </a:rPr>
              <a:t>Condizioni effettive per il moto di un fluido su superficie scabra: applicazione della teoria dell’omogeneizzazione</a:t>
            </a:r>
            <a:endParaRPr lang="it-IT" b="1" dirty="0"/>
          </a:p>
        </p:txBody>
      </p:sp>
      <p:sp>
        <p:nvSpPr>
          <p:cNvPr id="7" name="CasellaDiTesto 6">
            <a:extLst>
              <a:ext uri="{FF2B5EF4-FFF2-40B4-BE49-F238E27FC236}">
                <a16:creationId xmlns:a16="http://schemas.microsoft.com/office/drawing/2014/main" id="{4142038B-CFB6-4F98-B338-B627A4E891F6}"/>
              </a:ext>
            </a:extLst>
          </p:cNvPr>
          <p:cNvSpPr txBox="1"/>
          <p:nvPr/>
        </p:nvSpPr>
        <p:spPr>
          <a:xfrm>
            <a:off x="736847" y="5061129"/>
            <a:ext cx="4341181" cy="1200329"/>
          </a:xfrm>
          <a:prstGeom prst="rect">
            <a:avLst/>
          </a:prstGeom>
          <a:noFill/>
        </p:spPr>
        <p:txBody>
          <a:bodyPr wrap="square" rtlCol="0">
            <a:spAutoFit/>
          </a:bodyPr>
          <a:lstStyle/>
          <a:p>
            <a:r>
              <a:rPr lang="it-IT" b="0" i="0" dirty="0">
                <a:effectLst/>
                <a:latin typeface="Arial" panose="020B0604020202020204" pitchFamily="34" charset="0"/>
              </a:rPr>
              <a:t>Relatore:</a:t>
            </a:r>
          </a:p>
          <a:p>
            <a:r>
              <a:rPr lang="it-IT" b="0" i="0" dirty="0">
                <a:effectLst/>
                <a:latin typeface="Arial" panose="020B0604020202020204" pitchFamily="34" charset="0"/>
              </a:rPr>
              <a:t>Chiar.mo Prof. Ing. Alessandro Bottaro Correlatore:</a:t>
            </a:r>
          </a:p>
          <a:p>
            <a:r>
              <a:rPr lang="it-IT" b="0" i="0" dirty="0">
                <a:effectLst/>
                <a:latin typeface="Arial" panose="020B0604020202020204" pitchFamily="34" charset="0"/>
              </a:rPr>
              <a:t>Dott.ssa Sahrish Naqvi</a:t>
            </a:r>
            <a:endParaRPr lang="it-IT" dirty="0"/>
          </a:p>
        </p:txBody>
      </p:sp>
      <p:sp>
        <p:nvSpPr>
          <p:cNvPr id="8" name="CasellaDiTesto 7">
            <a:extLst>
              <a:ext uri="{FF2B5EF4-FFF2-40B4-BE49-F238E27FC236}">
                <a16:creationId xmlns:a16="http://schemas.microsoft.com/office/drawing/2014/main" id="{2079ADE9-0DE8-49AD-AF01-2E06B568924F}"/>
              </a:ext>
            </a:extLst>
          </p:cNvPr>
          <p:cNvSpPr txBox="1"/>
          <p:nvPr/>
        </p:nvSpPr>
        <p:spPr>
          <a:xfrm>
            <a:off x="8797771" y="5061129"/>
            <a:ext cx="2485747" cy="646331"/>
          </a:xfrm>
          <a:prstGeom prst="rect">
            <a:avLst/>
          </a:prstGeom>
          <a:noFill/>
        </p:spPr>
        <p:txBody>
          <a:bodyPr wrap="square" rtlCol="0">
            <a:spAutoFit/>
          </a:bodyPr>
          <a:lstStyle/>
          <a:p>
            <a:r>
              <a:rPr lang="it-IT" b="0" i="0" dirty="0">
                <a:effectLst/>
                <a:latin typeface="Arial" panose="020B0604020202020204" pitchFamily="34" charset="0"/>
              </a:rPr>
              <a:t>Allievo:</a:t>
            </a:r>
          </a:p>
          <a:p>
            <a:r>
              <a:rPr lang="it-IT" b="0" i="0" dirty="0">
                <a:effectLst/>
                <a:latin typeface="Arial" panose="020B0604020202020204" pitchFamily="34" charset="0"/>
              </a:rPr>
              <a:t>Francesco Acquarone</a:t>
            </a:r>
            <a:endParaRPr lang="it-IT" dirty="0"/>
          </a:p>
        </p:txBody>
      </p:sp>
      <p:pic>
        <p:nvPicPr>
          <p:cNvPr id="17" name="Immagine 16" descr="Immagine che contiene testo&#10;&#10;Descrizione generata automaticamente">
            <a:extLst>
              <a:ext uri="{FF2B5EF4-FFF2-40B4-BE49-F238E27FC236}">
                <a16:creationId xmlns:a16="http://schemas.microsoft.com/office/drawing/2014/main" id="{C921A278-7239-4347-8D81-D19100554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498" y="2719387"/>
            <a:ext cx="1143000" cy="1419225"/>
          </a:xfrm>
          <a:prstGeom prst="rect">
            <a:avLst/>
          </a:prstGeom>
        </p:spPr>
      </p:pic>
    </p:spTree>
    <p:extLst>
      <p:ext uri="{BB962C8B-B14F-4D97-AF65-F5344CB8AC3E}">
        <p14:creationId xmlns:p14="http://schemas.microsoft.com/office/powerpoint/2010/main" val="346002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030111-2016-4A48-A605-D7247A27E01D}"/>
              </a:ext>
            </a:extLst>
          </p:cNvPr>
          <p:cNvSpPr>
            <a:spLocks noGrp="1"/>
          </p:cNvSpPr>
          <p:nvPr>
            <p:ph type="title"/>
          </p:nvPr>
        </p:nvSpPr>
        <p:spPr>
          <a:xfrm>
            <a:off x="1098738" y="459393"/>
            <a:ext cx="10515600" cy="1325563"/>
          </a:xfrm>
        </p:spPr>
        <p:txBody>
          <a:bodyPr/>
          <a:lstStyle/>
          <a:p>
            <a:pPr algn="ctr"/>
            <a:r>
              <a:rPr lang="it-IT" dirty="0"/>
              <a:t>FORMULAZIONE MATEMATICA</a:t>
            </a:r>
            <a:br>
              <a:rPr lang="it-IT" dirty="0"/>
            </a:br>
            <a:r>
              <a:rPr lang="it-IT" dirty="0"/>
              <a:t>PROBLEMA MICROSCOPICO</a:t>
            </a:r>
          </a:p>
        </p:txBody>
      </p:sp>
      <p:sp>
        <p:nvSpPr>
          <p:cNvPr id="3" name="Segnaposto testo 2">
            <a:extLst>
              <a:ext uri="{FF2B5EF4-FFF2-40B4-BE49-F238E27FC236}">
                <a16:creationId xmlns:a16="http://schemas.microsoft.com/office/drawing/2014/main" id="{F84A0574-E0DC-44C1-A99F-D5D03D9A01C7}"/>
              </a:ext>
            </a:extLst>
          </p:cNvPr>
          <p:cNvSpPr>
            <a:spLocks noGrp="1"/>
          </p:cNvSpPr>
          <p:nvPr>
            <p:ph type="body" idx="1"/>
          </p:nvPr>
        </p:nvSpPr>
        <p:spPr>
          <a:xfrm>
            <a:off x="1098738" y="2377132"/>
            <a:ext cx="4089469" cy="823912"/>
          </a:xfrm>
        </p:spPr>
        <p:txBody>
          <a:bodyPr/>
          <a:lstStyle/>
          <a:p>
            <a:pPr algn="ctr"/>
            <a:r>
              <a:rPr lang="it-IT" dirty="0"/>
              <a:t>Parametro sviluppo asintotico</a:t>
            </a:r>
          </a:p>
        </p:txBody>
      </p:sp>
      <p:sp>
        <p:nvSpPr>
          <p:cNvPr id="5" name="Segnaposto testo 4">
            <a:extLst>
              <a:ext uri="{FF2B5EF4-FFF2-40B4-BE49-F238E27FC236}">
                <a16:creationId xmlns:a16="http://schemas.microsoft.com/office/drawing/2014/main" id="{6FD9CB0D-19BB-4DEF-B188-C74F5341A830}"/>
              </a:ext>
            </a:extLst>
          </p:cNvPr>
          <p:cNvSpPr>
            <a:spLocks noGrp="1"/>
          </p:cNvSpPr>
          <p:nvPr>
            <p:ph type="body" sz="quarter" idx="3"/>
          </p:nvPr>
        </p:nvSpPr>
        <p:spPr>
          <a:xfrm>
            <a:off x="6273006" y="2373735"/>
            <a:ext cx="4981576" cy="823912"/>
          </a:xfrm>
        </p:spPr>
        <p:txBody>
          <a:bodyPr/>
          <a:lstStyle/>
          <a:p>
            <a:pPr algn="ctr"/>
            <a:r>
              <a:rPr lang="it-IT" dirty="0"/>
              <a:t>SVILUPPO GRANDEZZE</a:t>
            </a:r>
          </a:p>
        </p:txBody>
      </p:sp>
      <p:pic>
        <p:nvPicPr>
          <p:cNvPr id="9" name="Segnaposto contenuto 8">
            <a:extLst>
              <a:ext uri="{FF2B5EF4-FFF2-40B4-BE49-F238E27FC236}">
                <a16:creationId xmlns:a16="http://schemas.microsoft.com/office/drawing/2014/main" id="{941A1AB2-F169-4259-AB2C-293E9AB79960}"/>
              </a:ext>
            </a:extLst>
          </p:cNvPr>
          <p:cNvPicPr>
            <a:picLocks noGrp="1" noChangeAspect="1"/>
          </p:cNvPicPr>
          <p:nvPr>
            <p:ph sz="half" idx="2"/>
          </p:nvPr>
        </p:nvPicPr>
        <p:blipFill>
          <a:blip r:embed="rId3"/>
          <a:stretch>
            <a:fillRect/>
          </a:stretch>
        </p:blipFill>
        <p:spPr>
          <a:xfrm>
            <a:off x="1414686" y="3326902"/>
            <a:ext cx="3457575" cy="1828800"/>
          </a:xfrm>
        </p:spPr>
      </p:pic>
      <p:pic>
        <p:nvPicPr>
          <p:cNvPr id="14" name="Immagine 13">
            <a:extLst>
              <a:ext uri="{FF2B5EF4-FFF2-40B4-BE49-F238E27FC236}">
                <a16:creationId xmlns:a16="http://schemas.microsoft.com/office/drawing/2014/main" id="{B07B5CFF-B848-49B1-B9C3-DBDF08B40677}"/>
              </a:ext>
            </a:extLst>
          </p:cNvPr>
          <p:cNvPicPr>
            <a:picLocks noChangeAspect="1"/>
          </p:cNvPicPr>
          <p:nvPr/>
        </p:nvPicPr>
        <p:blipFill>
          <a:blip r:embed="rId4"/>
          <a:stretch>
            <a:fillRect/>
          </a:stretch>
        </p:blipFill>
        <p:spPr>
          <a:xfrm>
            <a:off x="6273006" y="3703140"/>
            <a:ext cx="4981575" cy="1076325"/>
          </a:xfrm>
          <a:prstGeom prst="rect">
            <a:avLst/>
          </a:prstGeom>
        </p:spPr>
      </p:pic>
    </p:spTree>
    <p:extLst>
      <p:ext uri="{BB962C8B-B14F-4D97-AF65-F5344CB8AC3E}">
        <p14:creationId xmlns:p14="http://schemas.microsoft.com/office/powerpoint/2010/main" val="254200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a:extLst>
              <a:ext uri="{FF2B5EF4-FFF2-40B4-BE49-F238E27FC236}">
                <a16:creationId xmlns:a16="http://schemas.microsoft.com/office/drawing/2014/main" id="{680F8E7B-53DF-4FC8-BE42-603989F25214}"/>
              </a:ext>
            </a:extLst>
          </p:cNvPr>
          <p:cNvSpPr>
            <a:spLocks noGrp="1"/>
          </p:cNvSpPr>
          <p:nvPr>
            <p:ph type="title"/>
          </p:nvPr>
        </p:nvSpPr>
        <p:spPr>
          <a:xfrm>
            <a:off x="946562" y="248495"/>
            <a:ext cx="10515600" cy="1325563"/>
          </a:xfrm>
        </p:spPr>
        <p:txBody>
          <a:bodyPr/>
          <a:lstStyle/>
          <a:p>
            <a:pPr algn="ctr"/>
            <a:r>
              <a:rPr lang="it-IT" dirty="0"/>
              <a:t>CAMPO MICROSCOPICO</a:t>
            </a:r>
          </a:p>
        </p:txBody>
      </p:sp>
      <p:sp>
        <p:nvSpPr>
          <p:cNvPr id="3" name="Segnaposto testo 2">
            <a:extLst>
              <a:ext uri="{FF2B5EF4-FFF2-40B4-BE49-F238E27FC236}">
                <a16:creationId xmlns:a16="http://schemas.microsoft.com/office/drawing/2014/main" id="{18E7C154-6045-45E9-BCB3-F516771BCFAC}"/>
              </a:ext>
            </a:extLst>
          </p:cNvPr>
          <p:cNvSpPr>
            <a:spLocks noGrp="1"/>
          </p:cNvSpPr>
          <p:nvPr>
            <p:ph type="body" idx="1"/>
          </p:nvPr>
        </p:nvSpPr>
        <p:spPr>
          <a:xfrm>
            <a:off x="8824151" y="1784690"/>
            <a:ext cx="2613626" cy="404146"/>
          </a:xfrm>
        </p:spPr>
        <p:txBody>
          <a:bodyPr>
            <a:normAutofit lnSpcReduction="10000"/>
          </a:bodyPr>
          <a:lstStyle/>
          <a:p>
            <a:pPr algn="ctr"/>
            <a:r>
              <a:rPr lang="it-IT" dirty="0"/>
              <a:t>Condizioni a y</a:t>
            </a:r>
            <a:r>
              <a:rPr lang="it-IT" baseline="-25000" dirty="0"/>
              <a:t>∞</a:t>
            </a:r>
          </a:p>
        </p:txBody>
      </p:sp>
      <p:sp>
        <p:nvSpPr>
          <p:cNvPr id="10" name="Segnaposto testo 9">
            <a:extLst>
              <a:ext uri="{FF2B5EF4-FFF2-40B4-BE49-F238E27FC236}">
                <a16:creationId xmlns:a16="http://schemas.microsoft.com/office/drawing/2014/main" id="{5D353133-719D-4414-9855-8F7AEE84D7B3}"/>
              </a:ext>
            </a:extLst>
          </p:cNvPr>
          <p:cNvSpPr>
            <a:spLocks noGrp="1"/>
          </p:cNvSpPr>
          <p:nvPr>
            <p:ph type="body" sz="quarter" idx="3"/>
          </p:nvPr>
        </p:nvSpPr>
        <p:spPr>
          <a:xfrm>
            <a:off x="5433099" y="4444035"/>
            <a:ext cx="1325802" cy="551989"/>
          </a:xfrm>
        </p:spPr>
        <p:txBody>
          <a:bodyPr>
            <a:normAutofit lnSpcReduction="10000"/>
          </a:bodyPr>
          <a:lstStyle/>
          <a:p>
            <a:pPr algn="ctr"/>
            <a:r>
              <a:rPr lang="it-IT" dirty="0"/>
              <a:t>Sviluppo</a:t>
            </a:r>
          </a:p>
        </p:txBody>
      </p:sp>
      <p:sp>
        <p:nvSpPr>
          <p:cNvPr id="2" name="Rettangolo 1">
            <a:extLst>
              <a:ext uri="{FF2B5EF4-FFF2-40B4-BE49-F238E27FC236}">
                <a16:creationId xmlns:a16="http://schemas.microsoft.com/office/drawing/2014/main" id="{AF8D2222-F91E-43BD-A957-EA197BB6436C}"/>
              </a:ext>
            </a:extLst>
          </p:cNvPr>
          <p:cNvSpPr/>
          <p:nvPr/>
        </p:nvSpPr>
        <p:spPr>
          <a:xfrm>
            <a:off x="1169609" y="1786664"/>
            <a:ext cx="2613626" cy="21859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20465EDF-420E-451F-A408-520265B22946}"/>
              </a:ext>
            </a:extLst>
          </p:cNvPr>
          <p:cNvSpPr/>
          <p:nvPr/>
        </p:nvSpPr>
        <p:spPr>
          <a:xfrm>
            <a:off x="4897550" y="1791261"/>
            <a:ext cx="2613626" cy="21859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D04EB59F-F8A0-49BD-9BF6-C720AD5CFB67}"/>
              </a:ext>
            </a:extLst>
          </p:cNvPr>
          <p:cNvPicPr>
            <a:picLocks noChangeAspect="1"/>
          </p:cNvPicPr>
          <p:nvPr/>
        </p:nvPicPr>
        <p:blipFill>
          <a:blip r:embed="rId3"/>
          <a:stretch>
            <a:fillRect/>
          </a:stretch>
        </p:blipFill>
        <p:spPr>
          <a:xfrm>
            <a:off x="1323897" y="2699506"/>
            <a:ext cx="2305050" cy="676275"/>
          </a:xfrm>
          <a:prstGeom prst="rect">
            <a:avLst/>
          </a:prstGeom>
        </p:spPr>
      </p:pic>
      <p:pic>
        <p:nvPicPr>
          <p:cNvPr id="15" name="Immagine 14">
            <a:extLst>
              <a:ext uri="{FF2B5EF4-FFF2-40B4-BE49-F238E27FC236}">
                <a16:creationId xmlns:a16="http://schemas.microsoft.com/office/drawing/2014/main" id="{B0C6155D-8536-465D-8CAF-186DE0629DB2}"/>
              </a:ext>
            </a:extLst>
          </p:cNvPr>
          <p:cNvPicPr>
            <a:picLocks noChangeAspect="1"/>
          </p:cNvPicPr>
          <p:nvPr/>
        </p:nvPicPr>
        <p:blipFill>
          <a:blip r:embed="rId4"/>
          <a:stretch>
            <a:fillRect/>
          </a:stretch>
        </p:blipFill>
        <p:spPr>
          <a:xfrm>
            <a:off x="5085175" y="2397125"/>
            <a:ext cx="2238375" cy="1219200"/>
          </a:xfrm>
          <a:prstGeom prst="rect">
            <a:avLst/>
          </a:prstGeom>
        </p:spPr>
      </p:pic>
      <p:sp>
        <p:nvSpPr>
          <p:cNvPr id="18" name="Rettangolo 17">
            <a:extLst>
              <a:ext uri="{FF2B5EF4-FFF2-40B4-BE49-F238E27FC236}">
                <a16:creationId xmlns:a16="http://schemas.microsoft.com/office/drawing/2014/main" id="{D2ADB32D-B431-4453-913A-FCD5D92DD159}"/>
              </a:ext>
            </a:extLst>
          </p:cNvPr>
          <p:cNvSpPr/>
          <p:nvPr/>
        </p:nvSpPr>
        <p:spPr>
          <a:xfrm>
            <a:off x="8806087" y="1809893"/>
            <a:ext cx="2613626" cy="21859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 name="Immagine 19">
            <a:extLst>
              <a:ext uri="{FF2B5EF4-FFF2-40B4-BE49-F238E27FC236}">
                <a16:creationId xmlns:a16="http://schemas.microsoft.com/office/drawing/2014/main" id="{716EF047-9DD9-4812-AD9D-C400B50B87D9}"/>
              </a:ext>
            </a:extLst>
          </p:cNvPr>
          <p:cNvPicPr>
            <a:picLocks noChangeAspect="1"/>
          </p:cNvPicPr>
          <p:nvPr/>
        </p:nvPicPr>
        <p:blipFill>
          <a:blip r:embed="rId5"/>
          <a:stretch>
            <a:fillRect/>
          </a:stretch>
        </p:blipFill>
        <p:spPr>
          <a:xfrm>
            <a:off x="8931800" y="2399468"/>
            <a:ext cx="2362200" cy="1276350"/>
          </a:xfrm>
          <a:prstGeom prst="rect">
            <a:avLst/>
          </a:prstGeom>
        </p:spPr>
      </p:pic>
      <p:sp>
        <p:nvSpPr>
          <p:cNvPr id="21" name="Segnaposto testo 2">
            <a:extLst>
              <a:ext uri="{FF2B5EF4-FFF2-40B4-BE49-F238E27FC236}">
                <a16:creationId xmlns:a16="http://schemas.microsoft.com/office/drawing/2014/main" id="{E66A97F5-9685-458C-91A3-6FB6F0D5D9C1}"/>
              </a:ext>
            </a:extLst>
          </p:cNvPr>
          <p:cNvSpPr txBox="1">
            <a:spLocks/>
          </p:cNvSpPr>
          <p:nvPr/>
        </p:nvSpPr>
        <p:spPr>
          <a:xfrm>
            <a:off x="4897549" y="1786664"/>
            <a:ext cx="2613626" cy="40414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it-IT" dirty="0"/>
              <a:t>Momentum</a:t>
            </a:r>
            <a:endParaRPr lang="it-IT" baseline="-25000" dirty="0"/>
          </a:p>
        </p:txBody>
      </p:sp>
      <p:sp>
        <p:nvSpPr>
          <p:cNvPr id="22" name="Segnaposto testo 2">
            <a:extLst>
              <a:ext uri="{FF2B5EF4-FFF2-40B4-BE49-F238E27FC236}">
                <a16:creationId xmlns:a16="http://schemas.microsoft.com/office/drawing/2014/main" id="{67401D14-1409-4703-875F-2C2F459B782C}"/>
              </a:ext>
            </a:extLst>
          </p:cNvPr>
          <p:cNvSpPr txBox="1">
            <a:spLocks/>
          </p:cNvSpPr>
          <p:nvPr/>
        </p:nvSpPr>
        <p:spPr>
          <a:xfrm>
            <a:off x="1187673" y="1786664"/>
            <a:ext cx="2613626" cy="40414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it-IT" dirty="0"/>
              <a:t>Continuità</a:t>
            </a:r>
            <a:endParaRPr lang="it-IT" baseline="-25000" dirty="0"/>
          </a:p>
        </p:txBody>
      </p:sp>
      <p:pic>
        <p:nvPicPr>
          <p:cNvPr id="6" name="Immagine 5">
            <a:extLst>
              <a:ext uri="{FF2B5EF4-FFF2-40B4-BE49-F238E27FC236}">
                <a16:creationId xmlns:a16="http://schemas.microsoft.com/office/drawing/2014/main" id="{D658A9C6-B10E-44F0-B479-F0131A711813}"/>
              </a:ext>
            </a:extLst>
          </p:cNvPr>
          <p:cNvPicPr>
            <a:picLocks noChangeAspect="1"/>
          </p:cNvPicPr>
          <p:nvPr/>
        </p:nvPicPr>
        <p:blipFill>
          <a:blip r:embed="rId6"/>
          <a:stretch>
            <a:fillRect/>
          </a:stretch>
        </p:blipFill>
        <p:spPr>
          <a:xfrm>
            <a:off x="3469149" y="5144500"/>
            <a:ext cx="2328114" cy="1101473"/>
          </a:xfrm>
          <a:prstGeom prst="rect">
            <a:avLst/>
          </a:prstGeom>
        </p:spPr>
      </p:pic>
      <p:pic>
        <p:nvPicPr>
          <p:cNvPr id="8" name="Immagine 7">
            <a:extLst>
              <a:ext uri="{FF2B5EF4-FFF2-40B4-BE49-F238E27FC236}">
                <a16:creationId xmlns:a16="http://schemas.microsoft.com/office/drawing/2014/main" id="{75B1A709-7FDA-4DC5-BF94-4039292DDC7F}"/>
              </a:ext>
            </a:extLst>
          </p:cNvPr>
          <p:cNvPicPr>
            <a:picLocks noChangeAspect="1"/>
          </p:cNvPicPr>
          <p:nvPr/>
        </p:nvPicPr>
        <p:blipFill>
          <a:blip r:embed="rId7"/>
          <a:stretch>
            <a:fillRect/>
          </a:stretch>
        </p:blipFill>
        <p:spPr>
          <a:xfrm>
            <a:off x="1323897" y="5144500"/>
            <a:ext cx="657317" cy="1066949"/>
          </a:xfrm>
          <a:prstGeom prst="rect">
            <a:avLst/>
          </a:prstGeom>
        </p:spPr>
      </p:pic>
      <p:cxnSp>
        <p:nvCxnSpPr>
          <p:cNvPr id="19" name="Connettore diritto 18">
            <a:extLst>
              <a:ext uri="{FF2B5EF4-FFF2-40B4-BE49-F238E27FC236}">
                <a16:creationId xmlns:a16="http://schemas.microsoft.com/office/drawing/2014/main" id="{02D9E6A0-F5C8-41F7-9C26-A6C15226FB62}"/>
              </a:ext>
            </a:extLst>
          </p:cNvPr>
          <p:cNvCxnSpPr>
            <a:cxnSpLocks/>
          </p:cNvCxnSpPr>
          <p:nvPr/>
        </p:nvCxnSpPr>
        <p:spPr>
          <a:xfrm>
            <a:off x="6096000" y="5259101"/>
            <a:ext cx="0" cy="8686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Freccia a destra 23">
            <a:extLst>
              <a:ext uri="{FF2B5EF4-FFF2-40B4-BE49-F238E27FC236}">
                <a16:creationId xmlns:a16="http://schemas.microsoft.com/office/drawing/2014/main" id="{4B599F12-BA88-48E0-A463-56C12A73F064}"/>
              </a:ext>
            </a:extLst>
          </p:cNvPr>
          <p:cNvSpPr/>
          <p:nvPr/>
        </p:nvSpPr>
        <p:spPr>
          <a:xfrm>
            <a:off x="2134816" y="5616534"/>
            <a:ext cx="1180730" cy="162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 name="Immagine 25">
            <a:extLst>
              <a:ext uri="{FF2B5EF4-FFF2-40B4-BE49-F238E27FC236}">
                <a16:creationId xmlns:a16="http://schemas.microsoft.com/office/drawing/2014/main" id="{F70695D6-33C3-4D51-BD8A-5C1B0DC9BD0A}"/>
              </a:ext>
            </a:extLst>
          </p:cNvPr>
          <p:cNvPicPr>
            <a:picLocks noChangeAspect="1"/>
          </p:cNvPicPr>
          <p:nvPr/>
        </p:nvPicPr>
        <p:blipFill>
          <a:blip r:embed="rId8"/>
          <a:stretch>
            <a:fillRect/>
          </a:stretch>
        </p:blipFill>
        <p:spPr>
          <a:xfrm>
            <a:off x="8806087" y="5366253"/>
            <a:ext cx="1924319" cy="628738"/>
          </a:xfrm>
          <a:prstGeom prst="rect">
            <a:avLst/>
          </a:prstGeom>
        </p:spPr>
      </p:pic>
      <p:pic>
        <p:nvPicPr>
          <p:cNvPr id="28" name="Immagine 27">
            <a:extLst>
              <a:ext uri="{FF2B5EF4-FFF2-40B4-BE49-F238E27FC236}">
                <a16:creationId xmlns:a16="http://schemas.microsoft.com/office/drawing/2014/main" id="{C3110129-3426-4D4B-BB95-5F9661A52D85}"/>
              </a:ext>
            </a:extLst>
          </p:cNvPr>
          <p:cNvPicPr>
            <a:picLocks noChangeAspect="1"/>
          </p:cNvPicPr>
          <p:nvPr/>
        </p:nvPicPr>
        <p:blipFill>
          <a:blip r:embed="rId9"/>
          <a:stretch>
            <a:fillRect/>
          </a:stretch>
        </p:blipFill>
        <p:spPr>
          <a:xfrm>
            <a:off x="6554085" y="5462814"/>
            <a:ext cx="409632" cy="400106"/>
          </a:xfrm>
          <a:prstGeom prst="rect">
            <a:avLst/>
          </a:prstGeom>
        </p:spPr>
      </p:pic>
      <p:sp>
        <p:nvSpPr>
          <p:cNvPr id="29" name="Freccia a destra 28">
            <a:extLst>
              <a:ext uri="{FF2B5EF4-FFF2-40B4-BE49-F238E27FC236}">
                <a16:creationId xmlns:a16="http://schemas.microsoft.com/office/drawing/2014/main" id="{B5797C2A-A356-4909-97AE-749736999D56}"/>
              </a:ext>
            </a:extLst>
          </p:cNvPr>
          <p:cNvSpPr/>
          <p:nvPr/>
        </p:nvSpPr>
        <p:spPr>
          <a:xfrm>
            <a:off x="7132779" y="5616534"/>
            <a:ext cx="1496316" cy="1628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3791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C6B4EABE-EA92-42E3-B51F-E2316BCA143F}"/>
              </a:ext>
            </a:extLst>
          </p:cNvPr>
          <p:cNvSpPr>
            <a:spLocks noGrp="1"/>
          </p:cNvSpPr>
          <p:nvPr>
            <p:ph type="body" idx="1"/>
          </p:nvPr>
        </p:nvSpPr>
        <p:spPr>
          <a:xfrm>
            <a:off x="1049930" y="480436"/>
            <a:ext cx="10515600" cy="548690"/>
          </a:xfrm>
        </p:spPr>
        <p:txBody>
          <a:bodyPr/>
          <a:lstStyle/>
          <a:p>
            <a:pPr algn="ctr"/>
            <a:r>
              <a:rPr lang="it-IT" dirty="0"/>
              <a:t>Equazioni all’</a:t>
            </a:r>
            <a:r>
              <a:rPr lang="it-IT" dirty="0">
                <a:solidFill>
                  <a:srgbClr val="0070C0"/>
                </a:solidFill>
              </a:rPr>
              <a:t>ordine 0</a:t>
            </a:r>
          </a:p>
        </p:txBody>
      </p:sp>
      <p:sp>
        <p:nvSpPr>
          <p:cNvPr id="5" name="Segnaposto testo 4">
            <a:extLst>
              <a:ext uri="{FF2B5EF4-FFF2-40B4-BE49-F238E27FC236}">
                <a16:creationId xmlns:a16="http://schemas.microsoft.com/office/drawing/2014/main" id="{643D6B0A-68D6-48C9-812E-5BF90D04F052}"/>
              </a:ext>
            </a:extLst>
          </p:cNvPr>
          <p:cNvSpPr>
            <a:spLocks noGrp="1"/>
          </p:cNvSpPr>
          <p:nvPr>
            <p:ph type="body" sz="quarter" idx="3"/>
          </p:nvPr>
        </p:nvSpPr>
        <p:spPr>
          <a:xfrm>
            <a:off x="839788" y="3017044"/>
            <a:ext cx="10935885" cy="823912"/>
          </a:xfrm>
        </p:spPr>
        <p:txBody>
          <a:bodyPr/>
          <a:lstStyle/>
          <a:p>
            <a:pPr algn="ctr"/>
            <a:r>
              <a:rPr lang="it-IT" dirty="0"/>
              <a:t>Soluzione all’</a:t>
            </a:r>
            <a:r>
              <a:rPr lang="it-IT" dirty="0">
                <a:solidFill>
                  <a:srgbClr val="0070C0"/>
                </a:solidFill>
              </a:rPr>
              <a:t>ordine 0</a:t>
            </a:r>
          </a:p>
        </p:txBody>
      </p:sp>
      <p:pic>
        <p:nvPicPr>
          <p:cNvPr id="8" name="Immagine 7">
            <a:extLst>
              <a:ext uri="{FF2B5EF4-FFF2-40B4-BE49-F238E27FC236}">
                <a16:creationId xmlns:a16="http://schemas.microsoft.com/office/drawing/2014/main" id="{95560394-C381-457C-8965-FA12365F5A33}"/>
              </a:ext>
            </a:extLst>
          </p:cNvPr>
          <p:cNvPicPr>
            <a:picLocks noChangeAspect="1"/>
          </p:cNvPicPr>
          <p:nvPr/>
        </p:nvPicPr>
        <p:blipFill>
          <a:blip r:embed="rId3"/>
          <a:stretch>
            <a:fillRect/>
          </a:stretch>
        </p:blipFill>
        <p:spPr>
          <a:xfrm>
            <a:off x="1064975" y="1518233"/>
            <a:ext cx="10935885" cy="1329240"/>
          </a:xfrm>
          <a:prstGeom prst="rect">
            <a:avLst/>
          </a:prstGeom>
        </p:spPr>
      </p:pic>
      <p:pic>
        <p:nvPicPr>
          <p:cNvPr id="10" name="Immagine 9">
            <a:extLst>
              <a:ext uri="{FF2B5EF4-FFF2-40B4-BE49-F238E27FC236}">
                <a16:creationId xmlns:a16="http://schemas.microsoft.com/office/drawing/2014/main" id="{8F1775E2-0CD9-4F70-BDBA-35FBFA9FC41D}"/>
              </a:ext>
            </a:extLst>
          </p:cNvPr>
          <p:cNvPicPr>
            <a:picLocks noChangeAspect="1"/>
          </p:cNvPicPr>
          <p:nvPr/>
        </p:nvPicPr>
        <p:blipFill>
          <a:blip r:embed="rId4"/>
          <a:stretch>
            <a:fillRect/>
          </a:stretch>
        </p:blipFill>
        <p:spPr>
          <a:xfrm>
            <a:off x="3871496" y="4010527"/>
            <a:ext cx="5322842" cy="2159994"/>
          </a:xfrm>
          <a:prstGeom prst="rect">
            <a:avLst/>
          </a:prstGeom>
        </p:spPr>
      </p:pic>
    </p:spTree>
    <p:extLst>
      <p:ext uri="{BB962C8B-B14F-4D97-AF65-F5344CB8AC3E}">
        <p14:creationId xmlns:p14="http://schemas.microsoft.com/office/powerpoint/2010/main" val="160227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C6B4EABE-EA92-42E3-B51F-E2316BCA143F}"/>
              </a:ext>
            </a:extLst>
          </p:cNvPr>
          <p:cNvSpPr>
            <a:spLocks noGrp="1"/>
          </p:cNvSpPr>
          <p:nvPr>
            <p:ph type="body" idx="1"/>
          </p:nvPr>
        </p:nvSpPr>
        <p:spPr>
          <a:xfrm>
            <a:off x="1074821" y="338412"/>
            <a:ext cx="10515600" cy="548690"/>
          </a:xfrm>
        </p:spPr>
        <p:txBody>
          <a:bodyPr/>
          <a:lstStyle/>
          <a:p>
            <a:pPr algn="ctr"/>
            <a:r>
              <a:rPr lang="it-IT" dirty="0"/>
              <a:t>Equazioni all’</a:t>
            </a:r>
            <a:r>
              <a:rPr lang="it-IT" dirty="0">
                <a:solidFill>
                  <a:srgbClr val="0070C0"/>
                </a:solidFill>
              </a:rPr>
              <a:t>ordine</a:t>
            </a:r>
            <a:r>
              <a:rPr lang="it-IT" dirty="0"/>
              <a:t> </a:t>
            </a:r>
            <a:r>
              <a:rPr lang="it-IT" dirty="0">
                <a:solidFill>
                  <a:srgbClr val="0070C0"/>
                </a:solidFill>
              </a:rPr>
              <a:t>1</a:t>
            </a:r>
          </a:p>
        </p:txBody>
      </p:sp>
      <p:sp>
        <p:nvSpPr>
          <p:cNvPr id="5" name="Segnaposto testo 4">
            <a:extLst>
              <a:ext uri="{FF2B5EF4-FFF2-40B4-BE49-F238E27FC236}">
                <a16:creationId xmlns:a16="http://schemas.microsoft.com/office/drawing/2014/main" id="{643D6B0A-68D6-48C9-812E-5BF90D04F052}"/>
              </a:ext>
            </a:extLst>
          </p:cNvPr>
          <p:cNvSpPr>
            <a:spLocks noGrp="1"/>
          </p:cNvSpPr>
          <p:nvPr>
            <p:ph type="body" sz="quarter" idx="3"/>
          </p:nvPr>
        </p:nvSpPr>
        <p:spPr>
          <a:xfrm>
            <a:off x="746367" y="3963585"/>
            <a:ext cx="10935885" cy="823912"/>
          </a:xfrm>
        </p:spPr>
        <p:txBody>
          <a:bodyPr/>
          <a:lstStyle/>
          <a:p>
            <a:pPr algn="ctr"/>
            <a:r>
              <a:rPr lang="it-IT" dirty="0"/>
              <a:t>Soluzioni all’</a:t>
            </a:r>
            <a:r>
              <a:rPr lang="it-IT" dirty="0">
                <a:solidFill>
                  <a:srgbClr val="0070C0"/>
                </a:solidFill>
              </a:rPr>
              <a:t>ordine</a:t>
            </a:r>
            <a:r>
              <a:rPr lang="it-IT" dirty="0"/>
              <a:t> </a:t>
            </a:r>
            <a:r>
              <a:rPr lang="it-IT" dirty="0">
                <a:solidFill>
                  <a:srgbClr val="0070C0"/>
                </a:solidFill>
              </a:rPr>
              <a:t>1</a:t>
            </a:r>
          </a:p>
        </p:txBody>
      </p:sp>
      <p:pic>
        <p:nvPicPr>
          <p:cNvPr id="4" name="Immagine 3">
            <a:extLst>
              <a:ext uri="{FF2B5EF4-FFF2-40B4-BE49-F238E27FC236}">
                <a16:creationId xmlns:a16="http://schemas.microsoft.com/office/drawing/2014/main" id="{D65DF1AD-91F3-4D31-8F43-B4FBAF35D5AF}"/>
              </a:ext>
            </a:extLst>
          </p:cNvPr>
          <p:cNvPicPr>
            <a:picLocks noChangeAspect="1"/>
          </p:cNvPicPr>
          <p:nvPr/>
        </p:nvPicPr>
        <p:blipFill>
          <a:blip r:embed="rId3"/>
          <a:stretch>
            <a:fillRect/>
          </a:stretch>
        </p:blipFill>
        <p:spPr>
          <a:xfrm>
            <a:off x="2363281" y="873042"/>
            <a:ext cx="8263290" cy="3090543"/>
          </a:xfrm>
          <a:prstGeom prst="rect">
            <a:avLst/>
          </a:prstGeom>
        </p:spPr>
      </p:pic>
      <p:pic>
        <p:nvPicPr>
          <p:cNvPr id="7" name="Immagine 6">
            <a:extLst>
              <a:ext uri="{FF2B5EF4-FFF2-40B4-BE49-F238E27FC236}">
                <a16:creationId xmlns:a16="http://schemas.microsoft.com/office/drawing/2014/main" id="{8D371E50-7CC2-4A10-B9DE-C8CB8B6F7111}"/>
              </a:ext>
            </a:extLst>
          </p:cNvPr>
          <p:cNvPicPr>
            <a:picLocks noChangeAspect="1"/>
          </p:cNvPicPr>
          <p:nvPr/>
        </p:nvPicPr>
        <p:blipFill>
          <a:blip r:embed="rId4"/>
          <a:stretch>
            <a:fillRect/>
          </a:stretch>
        </p:blipFill>
        <p:spPr>
          <a:xfrm>
            <a:off x="1074821" y="5049953"/>
            <a:ext cx="10278979" cy="935005"/>
          </a:xfrm>
          <a:prstGeom prst="rect">
            <a:avLst/>
          </a:prstGeom>
        </p:spPr>
      </p:pic>
    </p:spTree>
    <p:extLst>
      <p:ext uri="{BB962C8B-B14F-4D97-AF65-F5344CB8AC3E}">
        <p14:creationId xmlns:p14="http://schemas.microsoft.com/office/powerpoint/2010/main" val="210480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E02B3829-9C48-43D8-AE5A-67593117ACAB}"/>
              </a:ext>
            </a:extLst>
          </p:cNvPr>
          <p:cNvPicPr>
            <a:picLocks noChangeAspect="1"/>
          </p:cNvPicPr>
          <p:nvPr/>
        </p:nvPicPr>
        <p:blipFill>
          <a:blip r:embed="rId3"/>
          <a:stretch>
            <a:fillRect/>
          </a:stretch>
        </p:blipFill>
        <p:spPr>
          <a:xfrm>
            <a:off x="6291309" y="3705473"/>
            <a:ext cx="5228948" cy="2786228"/>
          </a:xfrm>
          <a:prstGeom prst="rect">
            <a:avLst/>
          </a:prstGeom>
        </p:spPr>
      </p:pic>
      <p:sp>
        <p:nvSpPr>
          <p:cNvPr id="2" name="Titolo 1">
            <a:extLst>
              <a:ext uri="{FF2B5EF4-FFF2-40B4-BE49-F238E27FC236}">
                <a16:creationId xmlns:a16="http://schemas.microsoft.com/office/drawing/2014/main" id="{09A3EE61-3EA4-4BFC-9E17-921DAC91FDEA}"/>
              </a:ext>
            </a:extLst>
          </p:cNvPr>
          <p:cNvSpPr>
            <a:spLocks noGrp="1"/>
          </p:cNvSpPr>
          <p:nvPr>
            <p:ph type="ctrTitle"/>
          </p:nvPr>
        </p:nvSpPr>
        <p:spPr>
          <a:xfrm>
            <a:off x="1524000" y="545315"/>
            <a:ext cx="9144000" cy="990522"/>
          </a:xfrm>
        </p:spPr>
        <p:txBody>
          <a:bodyPr/>
          <a:lstStyle/>
          <a:p>
            <a:r>
              <a:rPr lang="it-IT" dirty="0"/>
              <a:t>COMSOL</a:t>
            </a:r>
          </a:p>
        </p:txBody>
      </p:sp>
      <p:pic>
        <p:nvPicPr>
          <p:cNvPr id="9" name="Immagine 8">
            <a:extLst>
              <a:ext uri="{FF2B5EF4-FFF2-40B4-BE49-F238E27FC236}">
                <a16:creationId xmlns:a16="http://schemas.microsoft.com/office/drawing/2014/main" id="{B1A6C7B4-260C-4632-9C48-E5743DE7E291}"/>
              </a:ext>
            </a:extLst>
          </p:cNvPr>
          <p:cNvPicPr>
            <a:picLocks noChangeAspect="1"/>
          </p:cNvPicPr>
          <p:nvPr/>
        </p:nvPicPr>
        <p:blipFill>
          <a:blip r:embed="rId4"/>
          <a:stretch>
            <a:fillRect/>
          </a:stretch>
        </p:blipFill>
        <p:spPr>
          <a:xfrm>
            <a:off x="3587274" y="2739965"/>
            <a:ext cx="4626835" cy="2500665"/>
          </a:xfrm>
          <a:prstGeom prst="rect">
            <a:avLst/>
          </a:prstGeom>
        </p:spPr>
      </p:pic>
      <p:pic>
        <p:nvPicPr>
          <p:cNvPr id="10" name="Immagine 9">
            <a:extLst>
              <a:ext uri="{FF2B5EF4-FFF2-40B4-BE49-F238E27FC236}">
                <a16:creationId xmlns:a16="http://schemas.microsoft.com/office/drawing/2014/main" id="{F2AF3E7C-7692-469E-890B-A3C0060678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8501" y="1675325"/>
            <a:ext cx="3673319" cy="2129280"/>
          </a:xfrm>
          <a:prstGeom prst="rect">
            <a:avLst/>
          </a:prstGeom>
        </p:spPr>
      </p:pic>
    </p:spTree>
    <p:extLst>
      <p:ext uri="{BB962C8B-B14F-4D97-AF65-F5344CB8AC3E}">
        <p14:creationId xmlns:p14="http://schemas.microsoft.com/office/powerpoint/2010/main" val="1429807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852F0F-22A4-4C01-8ADB-989DBB0365E3}"/>
              </a:ext>
            </a:extLst>
          </p:cNvPr>
          <p:cNvSpPr>
            <a:spLocks noGrp="1"/>
          </p:cNvSpPr>
          <p:nvPr>
            <p:ph type="title"/>
          </p:nvPr>
        </p:nvSpPr>
        <p:spPr>
          <a:xfrm>
            <a:off x="1424250" y="449967"/>
            <a:ext cx="10515600" cy="1325563"/>
          </a:xfrm>
        </p:spPr>
        <p:txBody>
          <a:bodyPr/>
          <a:lstStyle/>
          <a:p>
            <a:pPr algn="ctr"/>
            <a:r>
              <a:rPr lang="it-IT" dirty="0"/>
              <a:t>ESEMPI DI SOLUZIONI MICROSCOPICHE</a:t>
            </a:r>
          </a:p>
        </p:txBody>
      </p:sp>
      <p:pic>
        <p:nvPicPr>
          <p:cNvPr id="8" name="Immagine 7">
            <a:extLst>
              <a:ext uri="{FF2B5EF4-FFF2-40B4-BE49-F238E27FC236}">
                <a16:creationId xmlns:a16="http://schemas.microsoft.com/office/drawing/2014/main" id="{55C09178-63D8-414C-8886-EC8362871ED3}"/>
              </a:ext>
            </a:extLst>
          </p:cNvPr>
          <p:cNvPicPr>
            <a:picLocks noChangeAspect="1"/>
          </p:cNvPicPr>
          <p:nvPr/>
        </p:nvPicPr>
        <p:blipFill>
          <a:blip r:embed="rId3"/>
          <a:stretch>
            <a:fillRect/>
          </a:stretch>
        </p:blipFill>
        <p:spPr>
          <a:xfrm>
            <a:off x="1650969" y="2095129"/>
            <a:ext cx="4126869" cy="3746377"/>
          </a:xfrm>
          <a:prstGeom prst="rect">
            <a:avLst/>
          </a:prstGeom>
        </p:spPr>
      </p:pic>
      <p:pic>
        <p:nvPicPr>
          <p:cNvPr id="10" name="Immagine 9">
            <a:extLst>
              <a:ext uri="{FF2B5EF4-FFF2-40B4-BE49-F238E27FC236}">
                <a16:creationId xmlns:a16="http://schemas.microsoft.com/office/drawing/2014/main" id="{8F9005E6-DAF1-4C6E-8F4A-0F8997DBFCDB}"/>
              </a:ext>
            </a:extLst>
          </p:cNvPr>
          <p:cNvPicPr>
            <a:picLocks noChangeAspect="1"/>
          </p:cNvPicPr>
          <p:nvPr/>
        </p:nvPicPr>
        <p:blipFill>
          <a:blip r:embed="rId4"/>
          <a:stretch>
            <a:fillRect/>
          </a:stretch>
        </p:blipFill>
        <p:spPr>
          <a:xfrm>
            <a:off x="7314165" y="2113983"/>
            <a:ext cx="4292571" cy="3746377"/>
          </a:xfrm>
          <a:prstGeom prst="rect">
            <a:avLst/>
          </a:prstGeom>
        </p:spPr>
      </p:pic>
    </p:spTree>
    <p:extLst>
      <p:ext uri="{BB962C8B-B14F-4D97-AF65-F5344CB8AC3E}">
        <p14:creationId xmlns:p14="http://schemas.microsoft.com/office/powerpoint/2010/main" val="1718250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A6B5B-CB15-4FBB-A969-84ED761377D4}"/>
              </a:ext>
            </a:extLst>
          </p:cNvPr>
          <p:cNvSpPr>
            <a:spLocks noGrp="1"/>
          </p:cNvSpPr>
          <p:nvPr>
            <p:ph type="title"/>
          </p:nvPr>
        </p:nvSpPr>
        <p:spPr>
          <a:xfrm>
            <a:off x="1414823" y="249102"/>
            <a:ext cx="10515600" cy="823912"/>
          </a:xfrm>
        </p:spPr>
        <p:txBody>
          <a:bodyPr/>
          <a:lstStyle/>
          <a:p>
            <a:pPr algn="ctr"/>
            <a:r>
              <a:rPr lang="it-IT" dirty="0"/>
              <a:t>RISULTATI NUMERICI</a:t>
            </a:r>
          </a:p>
        </p:txBody>
      </p:sp>
      <p:sp>
        <p:nvSpPr>
          <p:cNvPr id="3" name="Segnaposto testo 2">
            <a:extLst>
              <a:ext uri="{FF2B5EF4-FFF2-40B4-BE49-F238E27FC236}">
                <a16:creationId xmlns:a16="http://schemas.microsoft.com/office/drawing/2014/main" id="{D2B3E018-592E-4160-8166-F11D02FA1DDF}"/>
              </a:ext>
            </a:extLst>
          </p:cNvPr>
          <p:cNvSpPr>
            <a:spLocks noGrp="1"/>
          </p:cNvSpPr>
          <p:nvPr>
            <p:ph type="body" idx="1"/>
          </p:nvPr>
        </p:nvSpPr>
        <p:spPr>
          <a:xfrm>
            <a:off x="2286624" y="1073014"/>
            <a:ext cx="2804881" cy="393700"/>
          </a:xfrm>
        </p:spPr>
        <p:txBody>
          <a:bodyPr>
            <a:normAutofit lnSpcReduction="10000"/>
          </a:bodyPr>
          <a:lstStyle/>
          <a:p>
            <a:r>
              <a:rPr lang="it-IT" dirty="0"/>
              <a:t>Geometria </a:t>
            </a:r>
            <a:r>
              <a:rPr lang="it-IT" dirty="0">
                <a:solidFill>
                  <a:schemeClr val="accent5">
                    <a:lumMod val="75000"/>
                  </a:schemeClr>
                </a:solidFill>
              </a:rPr>
              <a:t>cilindrica</a:t>
            </a:r>
          </a:p>
        </p:txBody>
      </p:sp>
      <p:pic>
        <p:nvPicPr>
          <p:cNvPr id="8" name="Segnaposto contenuto 7">
            <a:extLst>
              <a:ext uri="{FF2B5EF4-FFF2-40B4-BE49-F238E27FC236}">
                <a16:creationId xmlns:a16="http://schemas.microsoft.com/office/drawing/2014/main" id="{F1DC97AB-DE7A-4B78-BF86-D92F00508D65}"/>
              </a:ext>
            </a:extLst>
          </p:cNvPr>
          <p:cNvPicPr>
            <a:picLocks noGrp="1" noChangeAspect="1"/>
          </p:cNvPicPr>
          <p:nvPr>
            <p:ph sz="half" idx="2"/>
          </p:nvPr>
        </p:nvPicPr>
        <p:blipFill>
          <a:blip r:embed="rId3"/>
          <a:stretch>
            <a:fillRect/>
          </a:stretch>
        </p:blipFill>
        <p:spPr>
          <a:xfrm>
            <a:off x="1535837" y="1385888"/>
            <a:ext cx="4163091" cy="4273495"/>
          </a:xfrm>
        </p:spPr>
      </p:pic>
      <p:sp>
        <p:nvSpPr>
          <p:cNvPr id="5" name="Segnaposto testo 4">
            <a:extLst>
              <a:ext uri="{FF2B5EF4-FFF2-40B4-BE49-F238E27FC236}">
                <a16:creationId xmlns:a16="http://schemas.microsoft.com/office/drawing/2014/main" id="{6326501E-D3A7-4617-9EFC-7393BEEE3E28}"/>
              </a:ext>
            </a:extLst>
          </p:cNvPr>
          <p:cNvSpPr>
            <a:spLocks noGrp="1"/>
          </p:cNvSpPr>
          <p:nvPr>
            <p:ph type="body" sz="quarter" idx="3"/>
          </p:nvPr>
        </p:nvSpPr>
        <p:spPr>
          <a:xfrm>
            <a:off x="8549195" y="1073014"/>
            <a:ext cx="2586407" cy="393700"/>
          </a:xfrm>
        </p:spPr>
        <p:txBody>
          <a:bodyPr>
            <a:normAutofit lnSpcReduction="10000"/>
          </a:bodyPr>
          <a:lstStyle/>
          <a:p>
            <a:pPr algn="r"/>
            <a:r>
              <a:rPr lang="it-IT" dirty="0"/>
              <a:t>Geometria </a:t>
            </a:r>
            <a:r>
              <a:rPr lang="it-IT" dirty="0">
                <a:solidFill>
                  <a:srgbClr val="0070C0"/>
                </a:solidFill>
              </a:rPr>
              <a:t>conica</a:t>
            </a:r>
          </a:p>
        </p:txBody>
      </p:sp>
      <p:pic>
        <p:nvPicPr>
          <p:cNvPr id="10" name="Segnaposto contenuto 9">
            <a:extLst>
              <a:ext uri="{FF2B5EF4-FFF2-40B4-BE49-F238E27FC236}">
                <a16:creationId xmlns:a16="http://schemas.microsoft.com/office/drawing/2014/main" id="{CAB4176E-8BE5-4EED-8BE4-819B80CC6813}"/>
              </a:ext>
            </a:extLst>
          </p:cNvPr>
          <p:cNvPicPr>
            <a:picLocks noGrp="1" noChangeAspect="1"/>
          </p:cNvPicPr>
          <p:nvPr>
            <p:ph sz="quarter" idx="4"/>
          </p:nvPr>
        </p:nvPicPr>
        <p:blipFill>
          <a:blip r:embed="rId4"/>
          <a:stretch>
            <a:fillRect/>
          </a:stretch>
        </p:blipFill>
        <p:spPr>
          <a:xfrm>
            <a:off x="7705818" y="1466714"/>
            <a:ext cx="4065844" cy="4192669"/>
          </a:xfrm>
        </p:spPr>
      </p:pic>
      <p:pic>
        <p:nvPicPr>
          <p:cNvPr id="14" name="Immagine 13">
            <a:extLst>
              <a:ext uri="{FF2B5EF4-FFF2-40B4-BE49-F238E27FC236}">
                <a16:creationId xmlns:a16="http://schemas.microsoft.com/office/drawing/2014/main" id="{CC1F62B2-1AF1-4C01-AF2B-622026727E17}"/>
              </a:ext>
            </a:extLst>
          </p:cNvPr>
          <p:cNvPicPr>
            <a:picLocks noChangeAspect="1"/>
          </p:cNvPicPr>
          <p:nvPr/>
        </p:nvPicPr>
        <p:blipFill>
          <a:blip r:embed="rId5"/>
          <a:stretch>
            <a:fillRect/>
          </a:stretch>
        </p:blipFill>
        <p:spPr>
          <a:xfrm>
            <a:off x="1583745" y="5690453"/>
            <a:ext cx="4017593" cy="572644"/>
          </a:xfrm>
          <a:prstGeom prst="rect">
            <a:avLst/>
          </a:prstGeom>
        </p:spPr>
      </p:pic>
      <p:pic>
        <p:nvPicPr>
          <p:cNvPr id="16" name="Immagine 15">
            <a:extLst>
              <a:ext uri="{FF2B5EF4-FFF2-40B4-BE49-F238E27FC236}">
                <a16:creationId xmlns:a16="http://schemas.microsoft.com/office/drawing/2014/main" id="{B406B98B-8256-4F52-9F72-BFA0ABEE20CD}"/>
              </a:ext>
            </a:extLst>
          </p:cNvPr>
          <p:cNvPicPr>
            <a:picLocks noChangeAspect="1"/>
          </p:cNvPicPr>
          <p:nvPr/>
        </p:nvPicPr>
        <p:blipFill>
          <a:blip r:embed="rId6"/>
          <a:stretch>
            <a:fillRect/>
          </a:stretch>
        </p:blipFill>
        <p:spPr>
          <a:xfrm>
            <a:off x="7708500" y="5673626"/>
            <a:ext cx="4063162" cy="598591"/>
          </a:xfrm>
          <a:prstGeom prst="rect">
            <a:avLst/>
          </a:prstGeom>
        </p:spPr>
      </p:pic>
    </p:spTree>
    <p:extLst>
      <p:ext uri="{BB962C8B-B14F-4D97-AF65-F5344CB8AC3E}">
        <p14:creationId xmlns:p14="http://schemas.microsoft.com/office/powerpoint/2010/main" val="3763501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A02CC6-9311-48C2-83FB-FF905EB1CF10}"/>
              </a:ext>
            </a:extLst>
          </p:cNvPr>
          <p:cNvSpPr>
            <a:spLocks noGrp="1"/>
          </p:cNvSpPr>
          <p:nvPr>
            <p:ph type="ctrTitle"/>
          </p:nvPr>
        </p:nvSpPr>
        <p:spPr>
          <a:xfrm>
            <a:off x="1689747" y="978097"/>
            <a:ext cx="9144000" cy="937256"/>
          </a:xfrm>
        </p:spPr>
        <p:txBody>
          <a:bodyPr>
            <a:normAutofit fontScale="90000"/>
          </a:bodyPr>
          <a:lstStyle/>
          <a:p>
            <a:r>
              <a:rPr lang="it-IT" dirty="0"/>
              <a:t>CONDIZIONI EFFETTIVE PER IL PROBLEMA MACROSCOPICO</a:t>
            </a:r>
          </a:p>
        </p:txBody>
      </p:sp>
      <p:pic>
        <p:nvPicPr>
          <p:cNvPr id="5" name="Immagine 4">
            <a:extLst>
              <a:ext uri="{FF2B5EF4-FFF2-40B4-BE49-F238E27FC236}">
                <a16:creationId xmlns:a16="http://schemas.microsoft.com/office/drawing/2014/main" id="{FD28040B-16DC-4534-9ECE-71225E6409F2}"/>
              </a:ext>
            </a:extLst>
          </p:cNvPr>
          <p:cNvPicPr>
            <a:picLocks noChangeAspect="1"/>
          </p:cNvPicPr>
          <p:nvPr/>
        </p:nvPicPr>
        <p:blipFill>
          <a:blip r:embed="rId3"/>
          <a:stretch>
            <a:fillRect/>
          </a:stretch>
        </p:blipFill>
        <p:spPr>
          <a:xfrm>
            <a:off x="577048" y="3259291"/>
            <a:ext cx="4995169" cy="2567866"/>
          </a:xfrm>
          <a:prstGeom prst="rect">
            <a:avLst/>
          </a:prstGeom>
        </p:spPr>
      </p:pic>
      <p:sp>
        <p:nvSpPr>
          <p:cNvPr id="7" name="Rettangolo 6">
            <a:extLst>
              <a:ext uri="{FF2B5EF4-FFF2-40B4-BE49-F238E27FC236}">
                <a16:creationId xmlns:a16="http://schemas.microsoft.com/office/drawing/2014/main" id="{D9474DA0-18C8-4F27-B861-0BE63DD0DC01}"/>
              </a:ext>
            </a:extLst>
          </p:cNvPr>
          <p:cNvSpPr/>
          <p:nvPr/>
        </p:nvSpPr>
        <p:spPr>
          <a:xfrm>
            <a:off x="577048" y="3240439"/>
            <a:ext cx="4995168" cy="25678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8F24737D-56C9-43C9-9BA1-7187439A557D}"/>
              </a:ext>
            </a:extLst>
          </p:cNvPr>
          <p:cNvSpPr/>
          <p:nvPr/>
        </p:nvSpPr>
        <p:spPr>
          <a:xfrm>
            <a:off x="7196934" y="3371373"/>
            <a:ext cx="4077707" cy="23437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a:extLst>
              <a:ext uri="{FF2B5EF4-FFF2-40B4-BE49-F238E27FC236}">
                <a16:creationId xmlns:a16="http://schemas.microsoft.com/office/drawing/2014/main" id="{95577479-7601-44DA-B1E3-BA8A9602ED23}"/>
              </a:ext>
            </a:extLst>
          </p:cNvPr>
          <p:cNvSpPr/>
          <p:nvPr/>
        </p:nvSpPr>
        <p:spPr>
          <a:xfrm>
            <a:off x="5780893" y="4231409"/>
            <a:ext cx="1207363" cy="585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2E380149-6861-402B-A8E9-68D2788EE1F7}"/>
              </a:ext>
            </a:extLst>
          </p:cNvPr>
          <p:cNvPicPr>
            <a:picLocks noChangeAspect="1"/>
          </p:cNvPicPr>
          <p:nvPr/>
        </p:nvPicPr>
        <p:blipFill>
          <a:blip r:embed="rId4"/>
          <a:stretch>
            <a:fillRect/>
          </a:stretch>
        </p:blipFill>
        <p:spPr>
          <a:xfrm>
            <a:off x="5393945" y="2257189"/>
            <a:ext cx="1914792" cy="485843"/>
          </a:xfrm>
          <a:prstGeom prst="rect">
            <a:avLst/>
          </a:prstGeom>
        </p:spPr>
      </p:pic>
      <p:sp>
        <p:nvSpPr>
          <p:cNvPr id="6" name="Rettangolo 5">
            <a:extLst>
              <a:ext uri="{FF2B5EF4-FFF2-40B4-BE49-F238E27FC236}">
                <a16:creationId xmlns:a16="http://schemas.microsoft.com/office/drawing/2014/main" id="{8AD3848C-11E9-40D0-A698-9586E806E266}"/>
              </a:ext>
            </a:extLst>
          </p:cNvPr>
          <p:cNvSpPr/>
          <p:nvPr/>
        </p:nvSpPr>
        <p:spPr>
          <a:xfrm>
            <a:off x="5269584" y="2149311"/>
            <a:ext cx="2130457" cy="7541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7C9A4711-FC00-409C-BCBD-9A5A53AC1273}"/>
              </a:ext>
            </a:extLst>
          </p:cNvPr>
          <p:cNvPicPr>
            <a:picLocks noChangeAspect="1"/>
          </p:cNvPicPr>
          <p:nvPr/>
        </p:nvPicPr>
        <p:blipFill>
          <a:blip r:embed="rId5"/>
          <a:stretch>
            <a:fillRect/>
          </a:stretch>
        </p:blipFill>
        <p:spPr>
          <a:xfrm>
            <a:off x="7308737" y="3462136"/>
            <a:ext cx="3743325" cy="2162175"/>
          </a:xfrm>
          <a:prstGeom prst="rect">
            <a:avLst/>
          </a:prstGeom>
        </p:spPr>
      </p:pic>
    </p:spTree>
    <p:extLst>
      <p:ext uri="{BB962C8B-B14F-4D97-AF65-F5344CB8AC3E}">
        <p14:creationId xmlns:p14="http://schemas.microsoft.com/office/powerpoint/2010/main" val="824130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053095-A75D-463E-A4FA-C253501E1EC3}"/>
              </a:ext>
            </a:extLst>
          </p:cNvPr>
          <p:cNvSpPr>
            <a:spLocks noGrp="1"/>
          </p:cNvSpPr>
          <p:nvPr>
            <p:ph type="title"/>
          </p:nvPr>
        </p:nvSpPr>
        <p:spPr>
          <a:xfrm>
            <a:off x="3104596" y="232508"/>
            <a:ext cx="6929761" cy="1325563"/>
          </a:xfrm>
        </p:spPr>
        <p:txBody>
          <a:bodyPr/>
          <a:lstStyle/>
          <a:p>
            <a:r>
              <a:rPr lang="it-IT" dirty="0"/>
              <a:t>SOLUZIONI MACROSCOPICHE</a:t>
            </a:r>
          </a:p>
        </p:txBody>
      </p:sp>
      <p:pic>
        <p:nvPicPr>
          <p:cNvPr id="5" name="Immagine 4" descr="Immagine che contiene testo, cielo&#10;&#10;Descrizione generata automaticamente">
            <a:extLst>
              <a:ext uri="{FF2B5EF4-FFF2-40B4-BE49-F238E27FC236}">
                <a16:creationId xmlns:a16="http://schemas.microsoft.com/office/drawing/2014/main" id="{07388866-968B-4921-911B-E91D300C8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849" y="2565251"/>
            <a:ext cx="4682149" cy="3049480"/>
          </a:xfrm>
          <a:prstGeom prst="rect">
            <a:avLst/>
          </a:prstGeom>
        </p:spPr>
      </p:pic>
      <p:pic>
        <p:nvPicPr>
          <p:cNvPr id="7" name="Immagine 6" descr="Immagine che contiene testo&#10;&#10;Descrizione generata automaticamente">
            <a:extLst>
              <a:ext uri="{FF2B5EF4-FFF2-40B4-BE49-F238E27FC236}">
                <a16:creationId xmlns:a16="http://schemas.microsoft.com/office/drawing/2014/main" id="{5D782059-01C2-42ED-A32A-CA0033724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776" y="3107042"/>
            <a:ext cx="4731141" cy="1965898"/>
          </a:xfrm>
          <a:prstGeom prst="rect">
            <a:avLst/>
          </a:prstGeom>
        </p:spPr>
      </p:pic>
      <p:cxnSp>
        <p:nvCxnSpPr>
          <p:cNvPr id="9" name="Connettore diritto 8">
            <a:extLst>
              <a:ext uri="{FF2B5EF4-FFF2-40B4-BE49-F238E27FC236}">
                <a16:creationId xmlns:a16="http://schemas.microsoft.com/office/drawing/2014/main" id="{FA8D0222-7473-4610-B665-4ECCC638BA44}"/>
              </a:ext>
            </a:extLst>
          </p:cNvPr>
          <p:cNvCxnSpPr/>
          <p:nvPr/>
        </p:nvCxnSpPr>
        <p:spPr>
          <a:xfrm>
            <a:off x="6569477" y="1951539"/>
            <a:ext cx="0" cy="43944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9F2478ED-E029-405E-AD74-03B1589F82A7}"/>
              </a:ext>
            </a:extLst>
          </p:cNvPr>
          <p:cNvSpPr txBox="1"/>
          <p:nvPr/>
        </p:nvSpPr>
        <p:spPr>
          <a:xfrm>
            <a:off x="1207033" y="1635345"/>
            <a:ext cx="5095782" cy="461665"/>
          </a:xfrm>
          <a:prstGeom prst="rect">
            <a:avLst/>
          </a:prstGeom>
          <a:noFill/>
        </p:spPr>
        <p:txBody>
          <a:bodyPr wrap="square" rtlCol="0">
            <a:spAutoFit/>
          </a:bodyPr>
          <a:lstStyle/>
          <a:p>
            <a:pPr algn="ctr"/>
            <a:r>
              <a:rPr lang="it-IT" sz="2400" dirty="0"/>
              <a:t>Flusso del punto di ristagno di </a:t>
            </a:r>
            <a:r>
              <a:rPr lang="it-IT" sz="2400" dirty="0">
                <a:solidFill>
                  <a:srgbClr val="0070C0"/>
                </a:solidFill>
              </a:rPr>
              <a:t>Hiemenz</a:t>
            </a:r>
            <a:r>
              <a:rPr lang="it-IT" sz="2400" dirty="0"/>
              <a:t> </a:t>
            </a:r>
          </a:p>
        </p:txBody>
      </p:sp>
      <p:sp>
        <p:nvSpPr>
          <p:cNvPr id="11" name="CasellaDiTesto 10">
            <a:extLst>
              <a:ext uri="{FF2B5EF4-FFF2-40B4-BE49-F238E27FC236}">
                <a16:creationId xmlns:a16="http://schemas.microsoft.com/office/drawing/2014/main" id="{1C8F654B-1C8B-4A4F-9459-85D5BFA8294C}"/>
              </a:ext>
            </a:extLst>
          </p:cNvPr>
          <p:cNvSpPr txBox="1"/>
          <p:nvPr/>
        </p:nvSpPr>
        <p:spPr>
          <a:xfrm>
            <a:off x="8121073" y="1635345"/>
            <a:ext cx="2480200" cy="461665"/>
          </a:xfrm>
          <a:prstGeom prst="rect">
            <a:avLst/>
          </a:prstGeom>
          <a:noFill/>
        </p:spPr>
        <p:txBody>
          <a:bodyPr wrap="square" rtlCol="0">
            <a:spAutoFit/>
          </a:bodyPr>
          <a:lstStyle/>
          <a:p>
            <a:r>
              <a:rPr lang="it-IT" sz="2400" dirty="0"/>
              <a:t>Canale con </a:t>
            </a:r>
            <a:r>
              <a:rPr lang="it-IT" sz="2400" dirty="0">
                <a:solidFill>
                  <a:srgbClr val="0070C0"/>
                </a:solidFill>
              </a:rPr>
              <a:t>scalino</a:t>
            </a:r>
          </a:p>
        </p:txBody>
      </p:sp>
    </p:spTree>
    <p:extLst>
      <p:ext uri="{BB962C8B-B14F-4D97-AF65-F5344CB8AC3E}">
        <p14:creationId xmlns:p14="http://schemas.microsoft.com/office/powerpoint/2010/main" val="3353896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846335-873B-430C-9F9B-1EE014C26DA3}"/>
              </a:ext>
            </a:extLst>
          </p:cNvPr>
          <p:cNvSpPr>
            <a:spLocks noGrp="1"/>
          </p:cNvSpPr>
          <p:nvPr>
            <p:ph type="title"/>
          </p:nvPr>
        </p:nvSpPr>
        <p:spPr>
          <a:xfrm>
            <a:off x="2093700" y="231614"/>
            <a:ext cx="9060402" cy="931388"/>
          </a:xfrm>
        </p:spPr>
        <p:txBody>
          <a:bodyPr>
            <a:normAutofit/>
          </a:bodyPr>
          <a:lstStyle/>
          <a:p>
            <a:r>
              <a:rPr lang="it-IT" dirty="0"/>
              <a:t>Flusso del punto di ristagno di </a:t>
            </a:r>
            <a:r>
              <a:rPr lang="it-IT" dirty="0">
                <a:solidFill>
                  <a:srgbClr val="0070C0"/>
                </a:solidFill>
              </a:rPr>
              <a:t>Hiemenz</a:t>
            </a:r>
            <a:endParaRPr lang="it-IT" dirty="0"/>
          </a:p>
        </p:txBody>
      </p:sp>
      <p:pic>
        <p:nvPicPr>
          <p:cNvPr id="5" name="Immagine 4">
            <a:extLst>
              <a:ext uri="{FF2B5EF4-FFF2-40B4-BE49-F238E27FC236}">
                <a16:creationId xmlns:a16="http://schemas.microsoft.com/office/drawing/2014/main" id="{E4392124-15C5-4C24-8AC3-42B7515EA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396" y="1241733"/>
            <a:ext cx="3277165" cy="1876922"/>
          </a:xfrm>
          <a:prstGeom prst="rect">
            <a:avLst/>
          </a:prstGeom>
        </p:spPr>
      </p:pic>
      <p:pic>
        <p:nvPicPr>
          <p:cNvPr id="7" name="Immagine 6">
            <a:extLst>
              <a:ext uri="{FF2B5EF4-FFF2-40B4-BE49-F238E27FC236}">
                <a16:creationId xmlns:a16="http://schemas.microsoft.com/office/drawing/2014/main" id="{5D00D2CD-8AF5-4EB7-8E85-B146036456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184" y="3429000"/>
            <a:ext cx="10067276" cy="3148386"/>
          </a:xfrm>
          <a:prstGeom prst="rect">
            <a:avLst/>
          </a:prstGeom>
        </p:spPr>
      </p:pic>
    </p:spTree>
    <p:extLst>
      <p:ext uri="{BB962C8B-B14F-4D97-AF65-F5344CB8AC3E}">
        <p14:creationId xmlns:p14="http://schemas.microsoft.com/office/powerpoint/2010/main" val="1253472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0D2F4A-E2D6-45EF-97D6-E57B1792CB8B}"/>
              </a:ext>
            </a:extLst>
          </p:cNvPr>
          <p:cNvSpPr>
            <a:spLocks noGrp="1"/>
          </p:cNvSpPr>
          <p:nvPr>
            <p:ph type="title"/>
          </p:nvPr>
        </p:nvSpPr>
        <p:spPr/>
        <p:txBody>
          <a:bodyPr/>
          <a:lstStyle/>
          <a:p>
            <a:pPr algn="ctr"/>
            <a:r>
              <a:rPr lang="it-IT" dirty="0"/>
              <a:t>OBBIETTIVI</a:t>
            </a:r>
          </a:p>
        </p:txBody>
      </p:sp>
      <p:sp>
        <p:nvSpPr>
          <p:cNvPr id="3" name="Segnaposto contenuto 2">
            <a:extLst>
              <a:ext uri="{FF2B5EF4-FFF2-40B4-BE49-F238E27FC236}">
                <a16:creationId xmlns:a16="http://schemas.microsoft.com/office/drawing/2014/main" id="{D3E87B86-C96E-4B12-B737-410605E87AE4}"/>
              </a:ext>
            </a:extLst>
          </p:cNvPr>
          <p:cNvSpPr>
            <a:spLocks noGrp="1"/>
          </p:cNvSpPr>
          <p:nvPr>
            <p:ph idx="1"/>
          </p:nvPr>
        </p:nvSpPr>
        <p:spPr>
          <a:xfrm>
            <a:off x="1767609" y="1893889"/>
            <a:ext cx="8656782" cy="3675640"/>
          </a:xfrm>
        </p:spPr>
        <p:txBody>
          <a:bodyPr>
            <a:normAutofit/>
          </a:bodyPr>
          <a:lstStyle/>
          <a:p>
            <a:r>
              <a:rPr lang="it-IT" dirty="0"/>
              <a:t>Studio di un flusso sopra ad una superficie scabra</a:t>
            </a:r>
          </a:p>
          <a:p>
            <a:endParaRPr lang="it-IT" dirty="0"/>
          </a:p>
          <a:p>
            <a:r>
              <a:rPr lang="it-IT" dirty="0"/>
              <a:t>Applicazione della teoria dell’omogeneizzazione</a:t>
            </a:r>
          </a:p>
          <a:p>
            <a:pPr marL="0" indent="0">
              <a:buNone/>
            </a:pPr>
            <a:endParaRPr lang="it-IT" dirty="0"/>
          </a:p>
          <a:p>
            <a:r>
              <a:rPr lang="it-IT" dirty="0"/>
              <a:t>Scrittura di condizioni al contorno effettive</a:t>
            </a:r>
          </a:p>
          <a:p>
            <a:endParaRPr lang="it-IT" dirty="0"/>
          </a:p>
          <a:p>
            <a:r>
              <a:rPr lang="it-IT" dirty="0"/>
              <a:t>Implementazione delle condizioni su una </a:t>
            </a:r>
            <a:r>
              <a:rPr lang="it-IT" i="1" dirty="0"/>
              <a:t>parete fittizia </a:t>
            </a:r>
          </a:p>
        </p:txBody>
      </p:sp>
    </p:spTree>
    <p:extLst>
      <p:ext uri="{BB962C8B-B14F-4D97-AF65-F5344CB8AC3E}">
        <p14:creationId xmlns:p14="http://schemas.microsoft.com/office/powerpoint/2010/main" val="8658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79610E-F760-41C1-9048-A18271BBD744}"/>
              </a:ext>
            </a:extLst>
          </p:cNvPr>
          <p:cNvSpPr>
            <a:spLocks noGrp="1"/>
          </p:cNvSpPr>
          <p:nvPr>
            <p:ph type="title"/>
          </p:nvPr>
        </p:nvSpPr>
        <p:spPr>
          <a:xfrm>
            <a:off x="4745797" y="314513"/>
            <a:ext cx="3991252" cy="682440"/>
          </a:xfrm>
        </p:spPr>
        <p:txBody>
          <a:bodyPr>
            <a:normAutofit fontScale="90000"/>
          </a:bodyPr>
          <a:lstStyle/>
          <a:p>
            <a:r>
              <a:rPr lang="it-IT" sz="4400" dirty="0"/>
              <a:t>Canale con </a:t>
            </a:r>
            <a:r>
              <a:rPr lang="it-IT" sz="4400" dirty="0">
                <a:solidFill>
                  <a:srgbClr val="0070C0"/>
                </a:solidFill>
              </a:rPr>
              <a:t>scalino</a:t>
            </a:r>
            <a:endParaRPr lang="it-IT" dirty="0"/>
          </a:p>
        </p:txBody>
      </p:sp>
      <p:pic>
        <p:nvPicPr>
          <p:cNvPr id="5" name="Immagine 4">
            <a:extLst>
              <a:ext uri="{FF2B5EF4-FFF2-40B4-BE49-F238E27FC236}">
                <a16:creationId xmlns:a16="http://schemas.microsoft.com/office/drawing/2014/main" id="{CCBDCB8A-FC4C-47A6-90AB-4E49A5A1C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62" y="3792472"/>
            <a:ext cx="5211733" cy="2557029"/>
          </a:xfrm>
          <a:prstGeom prst="rect">
            <a:avLst/>
          </a:prstGeom>
        </p:spPr>
      </p:pic>
      <p:pic>
        <p:nvPicPr>
          <p:cNvPr id="11" name="Immagine 10">
            <a:extLst>
              <a:ext uri="{FF2B5EF4-FFF2-40B4-BE49-F238E27FC236}">
                <a16:creationId xmlns:a16="http://schemas.microsoft.com/office/drawing/2014/main" id="{9E34229C-D3B5-4981-9860-B536B2FDC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2790" y="3792471"/>
            <a:ext cx="3991252" cy="2724099"/>
          </a:xfrm>
          <a:prstGeom prst="rect">
            <a:avLst/>
          </a:prstGeom>
        </p:spPr>
      </p:pic>
      <p:pic>
        <p:nvPicPr>
          <p:cNvPr id="13" name="Immagine 12">
            <a:extLst>
              <a:ext uri="{FF2B5EF4-FFF2-40B4-BE49-F238E27FC236}">
                <a16:creationId xmlns:a16="http://schemas.microsoft.com/office/drawing/2014/main" id="{668E46D2-540B-42A0-98C3-FEFFE505A42D}"/>
              </a:ext>
            </a:extLst>
          </p:cNvPr>
          <p:cNvPicPr>
            <a:picLocks noChangeAspect="1"/>
          </p:cNvPicPr>
          <p:nvPr/>
        </p:nvPicPr>
        <p:blipFill>
          <a:blip r:embed="rId5"/>
          <a:stretch>
            <a:fillRect/>
          </a:stretch>
        </p:blipFill>
        <p:spPr>
          <a:xfrm>
            <a:off x="7192790" y="1560767"/>
            <a:ext cx="4828571" cy="1504762"/>
          </a:xfrm>
          <a:prstGeom prst="rect">
            <a:avLst/>
          </a:prstGeom>
        </p:spPr>
      </p:pic>
      <p:pic>
        <p:nvPicPr>
          <p:cNvPr id="14" name="Immagine 13" descr="Immagine che contiene testo&#10;&#10;Descrizione generata automaticamente">
            <a:extLst>
              <a:ext uri="{FF2B5EF4-FFF2-40B4-BE49-F238E27FC236}">
                <a16:creationId xmlns:a16="http://schemas.microsoft.com/office/drawing/2014/main" id="{68DADDC9-3A4D-44E8-A646-20AF88D161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8019" y="1267281"/>
            <a:ext cx="4731141" cy="1965898"/>
          </a:xfrm>
          <a:prstGeom prst="rect">
            <a:avLst/>
          </a:prstGeom>
        </p:spPr>
      </p:pic>
      <p:sp>
        <p:nvSpPr>
          <p:cNvPr id="15" name="Freccia a destra 14">
            <a:extLst>
              <a:ext uri="{FF2B5EF4-FFF2-40B4-BE49-F238E27FC236}">
                <a16:creationId xmlns:a16="http://schemas.microsoft.com/office/drawing/2014/main" id="{8F2A768B-91ED-409B-AEE0-3232DE2965DE}"/>
              </a:ext>
            </a:extLst>
          </p:cNvPr>
          <p:cNvSpPr/>
          <p:nvPr/>
        </p:nvSpPr>
        <p:spPr>
          <a:xfrm>
            <a:off x="6523039" y="2138706"/>
            <a:ext cx="639194" cy="256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ccia a destra 17">
            <a:extLst>
              <a:ext uri="{FF2B5EF4-FFF2-40B4-BE49-F238E27FC236}">
                <a16:creationId xmlns:a16="http://schemas.microsoft.com/office/drawing/2014/main" id="{E2981EC4-AA61-43EE-B683-E830CBA1621B}"/>
              </a:ext>
            </a:extLst>
          </p:cNvPr>
          <p:cNvSpPr/>
          <p:nvPr/>
        </p:nvSpPr>
        <p:spPr>
          <a:xfrm rot="10800000">
            <a:off x="5803948" y="2138706"/>
            <a:ext cx="719091" cy="256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287954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B07A3-31DA-4D1B-AC3C-2985A4E98AA7}"/>
              </a:ext>
            </a:extLst>
          </p:cNvPr>
          <p:cNvSpPr>
            <a:spLocks noGrp="1"/>
          </p:cNvSpPr>
          <p:nvPr>
            <p:ph type="title"/>
          </p:nvPr>
        </p:nvSpPr>
        <p:spPr>
          <a:xfrm>
            <a:off x="960749" y="308564"/>
            <a:ext cx="10515600" cy="1325563"/>
          </a:xfrm>
        </p:spPr>
        <p:txBody>
          <a:bodyPr/>
          <a:lstStyle/>
          <a:p>
            <a:pPr algn="ctr"/>
            <a:r>
              <a:rPr lang="it-IT" dirty="0"/>
              <a:t>CONCLUSIONI E SVILUPPI FUTURI</a:t>
            </a:r>
          </a:p>
        </p:txBody>
      </p:sp>
      <p:sp>
        <p:nvSpPr>
          <p:cNvPr id="3" name="CasellaDiTesto 2">
            <a:extLst>
              <a:ext uri="{FF2B5EF4-FFF2-40B4-BE49-F238E27FC236}">
                <a16:creationId xmlns:a16="http://schemas.microsoft.com/office/drawing/2014/main" id="{D7A9F577-4214-4FA0-B7E3-5AA82527B52C}"/>
              </a:ext>
            </a:extLst>
          </p:cNvPr>
          <p:cNvSpPr txBox="1"/>
          <p:nvPr/>
        </p:nvSpPr>
        <p:spPr>
          <a:xfrm>
            <a:off x="1196810" y="1913642"/>
            <a:ext cx="11303131" cy="4093428"/>
          </a:xfrm>
          <a:prstGeom prst="rect">
            <a:avLst/>
          </a:prstGeom>
          <a:noFill/>
        </p:spPr>
        <p:txBody>
          <a:bodyPr wrap="square" rtlCol="0">
            <a:spAutoFit/>
          </a:bodyPr>
          <a:lstStyle/>
          <a:p>
            <a:pPr marL="285750" indent="-285750">
              <a:buFont typeface="Arial" panose="020B0604020202020204" pitchFamily="34" charset="0"/>
              <a:buChar char="•"/>
            </a:pPr>
            <a:r>
              <a:rPr lang="it-IT" dirty="0"/>
              <a:t> </a:t>
            </a:r>
            <a:r>
              <a:rPr lang="it-IT" sz="2000" dirty="0">
                <a:solidFill>
                  <a:srgbClr val="0070C0"/>
                </a:solidFill>
              </a:rPr>
              <a:t>Omogeneizzazione multi scala </a:t>
            </a:r>
            <a:r>
              <a:rPr lang="it-IT" sz="2000" dirty="0"/>
              <a:t>usata per studiare il moto di un fluido su parete scabra</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 Condizioni impiegate in </a:t>
            </a:r>
            <a:r>
              <a:rPr lang="it-IT" sz="2000" dirty="0">
                <a:solidFill>
                  <a:srgbClr val="0070C0"/>
                </a:solidFill>
              </a:rPr>
              <a:t>simulazioni macroscopiche</a:t>
            </a:r>
            <a:r>
              <a:rPr lang="it-IT" sz="2000" dirty="0"/>
              <a:t>: moto di Hiemenz e flusso dietro un gradino</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 </a:t>
            </a:r>
            <a:r>
              <a:rPr lang="it-IT" sz="2000" dirty="0">
                <a:solidFill>
                  <a:srgbClr val="0070C0"/>
                </a:solidFill>
              </a:rPr>
              <a:t>Ottimo accordo </a:t>
            </a:r>
            <a:r>
              <a:rPr lang="it-IT" sz="2000" dirty="0"/>
              <a:t>con simulazioni che risolvono dettagli del moto attorno alle scabrezze</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 Queste condizioni verranno impiegate per studiare il </a:t>
            </a:r>
            <a:r>
              <a:rPr lang="it-IT" sz="2000" dirty="0">
                <a:solidFill>
                  <a:srgbClr val="0070C0"/>
                </a:solidFill>
              </a:rPr>
              <a:t>moto turbolento </a:t>
            </a:r>
            <a:r>
              <a:rPr lang="it-IT" sz="2000" dirty="0"/>
              <a:t>su un canale con parete scabra </a:t>
            </a:r>
          </a:p>
        </p:txBody>
      </p:sp>
    </p:spTree>
    <p:extLst>
      <p:ext uri="{BB962C8B-B14F-4D97-AF65-F5344CB8AC3E}">
        <p14:creationId xmlns:p14="http://schemas.microsoft.com/office/powerpoint/2010/main" val="405103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4927B9-DB3E-4071-9765-541AD84B3E51}"/>
              </a:ext>
            </a:extLst>
          </p:cNvPr>
          <p:cNvSpPr>
            <a:spLocks noGrp="1"/>
          </p:cNvSpPr>
          <p:nvPr>
            <p:ph type="title"/>
          </p:nvPr>
        </p:nvSpPr>
        <p:spPr>
          <a:xfrm>
            <a:off x="1347247" y="2766218"/>
            <a:ext cx="10515600" cy="1325563"/>
          </a:xfrm>
        </p:spPr>
        <p:txBody>
          <a:bodyPr>
            <a:normAutofit/>
          </a:bodyPr>
          <a:lstStyle/>
          <a:p>
            <a:pPr algn="ctr"/>
            <a:r>
              <a:rPr lang="it-IT" sz="6000" dirty="0">
                <a:latin typeface="Candara Light" panose="020E0502030303020204" pitchFamily="34" charset="0"/>
              </a:rPr>
              <a:t>GRAZIE PER L’ATTENZIONE!</a:t>
            </a:r>
          </a:p>
        </p:txBody>
      </p:sp>
    </p:spTree>
    <p:extLst>
      <p:ext uri="{BB962C8B-B14F-4D97-AF65-F5344CB8AC3E}">
        <p14:creationId xmlns:p14="http://schemas.microsoft.com/office/powerpoint/2010/main" val="35056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871C47-7809-45CE-B409-CEECAE3C3E98}"/>
              </a:ext>
            </a:extLst>
          </p:cNvPr>
          <p:cNvSpPr>
            <a:spLocks noGrp="1"/>
          </p:cNvSpPr>
          <p:nvPr>
            <p:ph type="ctrTitle"/>
          </p:nvPr>
        </p:nvSpPr>
        <p:spPr>
          <a:xfrm>
            <a:off x="1524000" y="1122363"/>
            <a:ext cx="9144000" cy="321426"/>
          </a:xfrm>
        </p:spPr>
        <p:txBody>
          <a:bodyPr>
            <a:normAutofit fontScale="90000"/>
          </a:bodyPr>
          <a:lstStyle/>
          <a:p>
            <a:r>
              <a:rPr lang="it-IT" dirty="0"/>
              <a:t>Alcuni esempi in </a:t>
            </a:r>
            <a:r>
              <a:rPr lang="it-IT" dirty="0">
                <a:solidFill>
                  <a:schemeClr val="accent5">
                    <a:lumMod val="75000"/>
                  </a:schemeClr>
                </a:solidFill>
              </a:rPr>
              <a:t>natura</a:t>
            </a:r>
          </a:p>
        </p:txBody>
      </p:sp>
      <p:pic>
        <p:nvPicPr>
          <p:cNvPr id="7" name="Immagine 6" descr="Immagine che contiene testo, roccia, parecchi&#10;&#10;Descrizione generata automaticamente">
            <a:extLst>
              <a:ext uri="{FF2B5EF4-FFF2-40B4-BE49-F238E27FC236}">
                <a16:creationId xmlns:a16="http://schemas.microsoft.com/office/drawing/2014/main" id="{5AD5EDBB-25B3-48C9-9060-D2878A09C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210" y="2519164"/>
            <a:ext cx="3103620" cy="2813909"/>
          </a:xfrm>
          <a:prstGeom prst="rect">
            <a:avLst/>
          </a:prstGeom>
        </p:spPr>
      </p:pic>
      <p:pic>
        <p:nvPicPr>
          <p:cNvPr id="11" name="Immagine 10">
            <a:extLst>
              <a:ext uri="{FF2B5EF4-FFF2-40B4-BE49-F238E27FC236}">
                <a16:creationId xmlns:a16="http://schemas.microsoft.com/office/drawing/2014/main" id="{BAFF8F73-62F2-49B5-8E9E-166EF6496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7830" y="2519164"/>
            <a:ext cx="4131331" cy="3135599"/>
          </a:xfrm>
          <a:prstGeom prst="rect">
            <a:avLst/>
          </a:prstGeom>
        </p:spPr>
      </p:pic>
      <p:pic>
        <p:nvPicPr>
          <p:cNvPr id="4" name="Immagine 3" descr="Immagine che contiene vicino&#10;&#10;Descrizione generata automaticamente">
            <a:extLst>
              <a:ext uri="{FF2B5EF4-FFF2-40B4-BE49-F238E27FC236}">
                <a16:creationId xmlns:a16="http://schemas.microsoft.com/office/drawing/2014/main" id="{FD64DFFB-588F-4578-88C9-766B06259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632" y="2519164"/>
            <a:ext cx="3346540" cy="2813909"/>
          </a:xfrm>
          <a:prstGeom prst="rect">
            <a:avLst/>
          </a:prstGeom>
        </p:spPr>
      </p:pic>
    </p:spTree>
    <p:extLst>
      <p:ext uri="{BB962C8B-B14F-4D97-AF65-F5344CB8AC3E}">
        <p14:creationId xmlns:p14="http://schemas.microsoft.com/office/powerpoint/2010/main" val="140080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09A00-498F-4B28-B820-AFAE9E0E7791}"/>
              </a:ext>
            </a:extLst>
          </p:cNvPr>
          <p:cNvSpPr>
            <a:spLocks noGrp="1"/>
          </p:cNvSpPr>
          <p:nvPr>
            <p:ph type="title"/>
          </p:nvPr>
        </p:nvSpPr>
        <p:spPr/>
        <p:txBody>
          <a:bodyPr/>
          <a:lstStyle/>
          <a:p>
            <a:pPr algn="ctr"/>
            <a:r>
              <a:rPr lang="it-IT" dirty="0"/>
              <a:t>Condizione di </a:t>
            </a:r>
            <a:r>
              <a:rPr lang="it-IT" dirty="0">
                <a:solidFill>
                  <a:schemeClr val="accent5">
                    <a:lumMod val="75000"/>
                  </a:schemeClr>
                </a:solidFill>
              </a:rPr>
              <a:t>slip</a:t>
            </a:r>
            <a:r>
              <a:rPr lang="it-IT" dirty="0"/>
              <a:t> e </a:t>
            </a:r>
            <a:r>
              <a:rPr lang="it-IT" dirty="0">
                <a:solidFill>
                  <a:schemeClr val="accent5">
                    <a:lumMod val="75000"/>
                  </a:schemeClr>
                </a:solidFill>
              </a:rPr>
              <a:t>no-slip</a:t>
            </a:r>
          </a:p>
        </p:txBody>
      </p:sp>
      <p:pic>
        <p:nvPicPr>
          <p:cNvPr id="12" name="Segnaposto contenuto 11">
            <a:extLst>
              <a:ext uri="{FF2B5EF4-FFF2-40B4-BE49-F238E27FC236}">
                <a16:creationId xmlns:a16="http://schemas.microsoft.com/office/drawing/2014/main" id="{C5229DF1-4A87-42D4-9B68-D737F47315B8}"/>
              </a:ext>
            </a:extLst>
          </p:cNvPr>
          <p:cNvPicPr>
            <a:picLocks noGrp="1" noChangeAspect="1"/>
          </p:cNvPicPr>
          <p:nvPr>
            <p:ph sz="half" idx="1"/>
          </p:nvPr>
        </p:nvPicPr>
        <p:blipFill>
          <a:blip r:embed="rId3"/>
          <a:stretch>
            <a:fillRect/>
          </a:stretch>
        </p:blipFill>
        <p:spPr>
          <a:xfrm>
            <a:off x="1935058" y="2896021"/>
            <a:ext cx="2983080" cy="2323929"/>
          </a:xfrm>
        </p:spPr>
      </p:pic>
      <p:pic>
        <p:nvPicPr>
          <p:cNvPr id="10" name="Segnaposto contenuto 9">
            <a:extLst>
              <a:ext uri="{FF2B5EF4-FFF2-40B4-BE49-F238E27FC236}">
                <a16:creationId xmlns:a16="http://schemas.microsoft.com/office/drawing/2014/main" id="{1A00FA8B-D8A3-4036-B9E8-32BA2AFF1DC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45642" y="1960743"/>
            <a:ext cx="7155363" cy="4081098"/>
          </a:xfrm>
        </p:spPr>
      </p:pic>
      <p:sp>
        <p:nvSpPr>
          <p:cNvPr id="3" name="Rettangolo 2">
            <a:extLst>
              <a:ext uri="{FF2B5EF4-FFF2-40B4-BE49-F238E27FC236}">
                <a16:creationId xmlns:a16="http://schemas.microsoft.com/office/drawing/2014/main" id="{B3F3D426-ACD6-4D22-933C-48CE534534B4}"/>
              </a:ext>
            </a:extLst>
          </p:cNvPr>
          <p:cNvSpPr/>
          <p:nvPr/>
        </p:nvSpPr>
        <p:spPr>
          <a:xfrm>
            <a:off x="1935056" y="3133817"/>
            <a:ext cx="2983081" cy="182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307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9F7EBF-24F3-4288-93C5-E81504F8492C}"/>
              </a:ext>
            </a:extLst>
          </p:cNvPr>
          <p:cNvSpPr>
            <a:spLocks noGrp="1"/>
          </p:cNvSpPr>
          <p:nvPr>
            <p:ph type="title"/>
          </p:nvPr>
        </p:nvSpPr>
        <p:spPr>
          <a:xfrm>
            <a:off x="2587265" y="350427"/>
            <a:ext cx="7017470" cy="1325563"/>
          </a:xfrm>
        </p:spPr>
        <p:txBody>
          <a:bodyPr/>
          <a:lstStyle/>
          <a:p>
            <a:pPr algn="ctr"/>
            <a:r>
              <a:rPr lang="it-IT" dirty="0"/>
              <a:t>Tecnica dell’omogeneizzazione</a:t>
            </a:r>
          </a:p>
        </p:txBody>
      </p:sp>
      <p:sp>
        <p:nvSpPr>
          <p:cNvPr id="3" name="Segnaposto contenuto 2">
            <a:extLst>
              <a:ext uri="{FF2B5EF4-FFF2-40B4-BE49-F238E27FC236}">
                <a16:creationId xmlns:a16="http://schemas.microsoft.com/office/drawing/2014/main" id="{0471FD8B-5FF5-4624-AE6F-402555CC8B90}"/>
              </a:ext>
            </a:extLst>
          </p:cNvPr>
          <p:cNvSpPr>
            <a:spLocks noGrp="1"/>
          </p:cNvSpPr>
          <p:nvPr>
            <p:ph idx="1"/>
          </p:nvPr>
        </p:nvSpPr>
        <p:spPr>
          <a:xfrm>
            <a:off x="1300018" y="1691121"/>
            <a:ext cx="7169727" cy="4802188"/>
          </a:xfrm>
        </p:spPr>
        <p:txBody>
          <a:bodyPr>
            <a:normAutofit/>
          </a:bodyPr>
          <a:lstStyle/>
          <a:p>
            <a:pPr marL="0" indent="0">
              <a:buNone/>
            </a:pPr>
            <a:r>
              <a:rPr lang="it-IT" dirty="0"/>
              <a:t>Derivata da:</a:t>
            </a:r>
          </a:p>
          <a:p>
            <a:pPr marL="0" indent="0">
              <a:buNone/>
            </a:pPr>
            <a:endParaRPr lang="it-IT" dirty="0"/>
          </a:p>
          <a:p>
            <a:r>
              <a:rPr lang="it-IT" dirty="0"/>
              <a:t>Approssimazione media effettiva</a:t>
            </a:r>
          </a:p>
          <a:p>
            <a:endParaRPr lang="it-IT" dirty="0"/>
          </a:p>
          <a:p>
            <a:r>
              <a:rPr lang="it-IT" dirty="0"/>
              <a:t>Metodi di delimitazione</a:t>
            </a:r>
          </a:p>
          <a:p>
            <a:endParaRPr lang="it-IT" dirty="0"/>
          </a:p>
          <a:p>
            <a:r>
              <a:rPr lang="it-IT" dirty="0"/>
              <a:t>Teoria dell’omogeneizzazione asintotica</a:t>
            </a:r>
          </a:p>
          <a:p>
            <a:endParaRPr lang="it-IT" dirty="0"/>
          </a:p>
          <a:p>
            <a:r>
              <a:rPr lang="it-IT" dirty="0"/>
              <a:t>Omogeneizzazione multi-scala</a:t>
            </a:r>
          </a:p>
        </p:txBody>
      </p:sp>
    </p:spTree>
    <p:extLst>
      <p:ext uri="{BB962C8B-B14F-4D97-AF65-F5344CB8AC3E}">
        <p14:creationId xmlns:p14="http://schemas.microsoft.com/office/powerpoint/2010/main" val="139691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F5ADB-5284-438D-9237-C947CED69CC2}"/>
              </a:ext>
            </a:extLst>
          </p:cNvPr>
          <p:cNvSpPr>
            <a:spLocks noGrp="1"/>
          </p:cNvSpPr>
          <p:nvPr>
            <p:ph type="title"/>
          </p:nvPr>
        </p:nvSpPr>
        <p:spPr/>
        <p:txBody>
          <a:bodyPr/>
          <a:lstStyle/>
          <a:p>
            <a:pPr algn="ctr"/>
            <a:r>
              <a:rPr lang="it-IT" dirty="0"/>
              <a:t>DOMINIO DI STUDIO</a:t>
            </a:r>
          </a:p>
        </p:txBody>
      </p:sp>
      <p:pic>
        <p:nvPicPr>
          <p:cNvPr id="6" name="Segnaposto contenuto 5" descr="Immagine che contiene testo, antenna&#10;&#10;Descrizione generata automaticamente">
            <a:extLst>
              <a:ext uri="{FF2B5EF4-FFF2-40B4-BE49-F238E27FC236}">
                <a16:creationId xmlns:a16="http://schemas.microsoft.com/office/drawing/2014/main" id="{41665B75-629A-4D2E-B9A0-891F2328BCA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40536" y="1278385"/>
            <a:ext cx="7710926" cy="2536640"/>
          </a:xfrm>
        </p:spPr>
      </p:pic>
      <p:pic>
        <p:nvPicPr>
          <p:cNvPr id="8" name="Segnaposto contenuto 7">
            <a:extLst>
              <a:ext uri="{FF2B5EF4-FFF2-40B4-BE49-F238E27FC236}">
                <a16:creationId xmlns:a16="http://schemas.microsoft.com/office/drawing/2014/main" id="{5B66151F-4B12-4A4A-872B-6AA83A6215F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847153" y="3815025"/>
            <a:ext cx="8497693" cy="2818157"/>
          </a:xfrm>
        </p:spPr>
      </p:pic>
    </p:spTree>
    <p:extLst>
      <p:ext uri="{BB962C8B-B14F-4D97-AF65-F5344CB8AC3E}">
        <p14:creationId xmlns:p14="http://schemas.microsoft.com/office/powerpoint/2010/main" val="397391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25654A9-8B31-4E28-9A9D-8040E382D154}"/>
              </a:ext>
            </a:extLst>
          </p:cNvPr>
          <p:cNvSpPr>
            <a:spLocks noGrp="1"/>
          </p:cNvSpPr>
          <p:nvPr>
            <p:ph sz="half" idx="1"/>
          </p:nvPr>
        </p:nvSpPr>
        <p:spPr>
          <a:xfrm>
            <a:off x="1078345" y="634856"/>
            <a:ext cx="10515601" cy="2747963"/>
          </a:xfrm>
        </p:spPr>
        <p:txBody>
          <a:bodyPr/>
          <a:lstStyle/>
          <a:p>
            <a:r>
              <a:rPr lang="it-IT" dirty="0"/>
              <a:t>Equazione di </a:t>
            </a:r>
            <a:r>
              <a:rPr lang="it-IT" dirty="0">
                <a:solidFill>
                  <a:srgbClr val="0070C0"/>
                </a:solidFill>
              </a:rPr>
              <a:t>continuità</a:t>
            </a:r>
          </a:p>
          <a:p>
            <a:endParaRPr lang="it-IT" dirty="0"/>
          </a:p>
        </p:txBody>
      </p:sp>
      <p:sp>
        <p:nvSpPr>
          <p:cNvPr id="4" name="Segnaposto contenuto 3">
            <a:extLst>
              <a:ext uri="{FF2B5EF4-FFF2-40B4-BE49-F238E27FC236}">
                <a16:creationId xmlns:a16="http://schemas.microsoft.com/office/drawing/2014/main" id="{56B1139E-5A74-4170-A16E-DB0ACD1AE148}"/>
              </a:ext>
            </a:extLst>
          </p:cNvPr>
          <p:cNvSpPr>
            <a:spLocks noGrp="1"/>
          </p:cNvSpPr>
          <p:nvPr>
            <p:ph sz="half" idx="2"/>
          </p:nvPr>
        </p:nvSpPr>
        <p:spPr>
          <a:xfrm>
            <a:off x="1059744" y="3433588"/>
            <a:ext cx="10515601" cy="2952499"/>
          </a:xfrm>
        </p:spPr>
        <p:txBody>
          <a:bodyPr/>
          <a:lstStyle/>
          <a:p>
            <a:r>
              <a:rPr lang="it-IT" dirty="0"/>
              <a:t>Equazioni di </a:t>
            </a:r>
            <a:r>
              <a:rPr lang="it-IT" dirty="0">
                <a:solidFill>
                  <a:srgbClr val="0070C0"/>
                </a:solidFill>
              </a:rPr>
              <a:t>Cauchy</a:t>
            </a:r>
          </a:p>
          <a:p>
            <a:endParaRPr lang="it-IT" dirty="0"/>
          </a:p>
        </p:txBody>
      </p:sp>
      <p:pic>
        <p:nvPicPr>
          <p:cNvPr id="7" name="Immagine 6">
            <a:extLst>
              <a:ext uri="{FF2B5EF4-FFF2-40B4-BE49-F238E27FC236}">
                <a16:creationId xmlns:a16="http://schemas.microsoft.com/office/drawing/2014/main" id="{0A5C4FBB-7E26-4A6C-96C8-9E895CF097E4}"/>
              </a:ext>
            </a:extLst>
          </p:cNvPr>
          <p:cNvPicPr>
            <a:picLocks noChangeAspect="1"/>
          </p:cNvPicPr>
          <p:nvPr/>
        </p:nvPicPr>
        <p:blipFill>
          <a:blip r:embed="rId3"/>
          <a:stretch>
            <a:fillRect/>
          </a:stretch>
        </p:blipFill>
        <p:spPr>
          <a:xfrm>
            <a:off x="7739445" y="1346175"/>
            <a:ext cx="3835900" cy="1475347"/>
          </a:xfrm>
          <a:prstGeom prst="rect">
            <a:avLst/>
          </a:prstGeom>
        </p:spPr>
      </p:pic>
      <p:pic>
        <p:nvPicPr>
          <p:cNvPr id="11" name="Immagine 10">
            <a:extLst>
              <a:ext uri="{FF2B5EF4-FFF2-40B4-BE49-F238E27FC236}">
                <a16:creationId xmlns:a16="http://schemas.microsoft.com/office/drawing/2014/main" id="{FAF9FE66-F502-4BEE-9E54-24021F9C345F}"/>
              </a:ext>
            </a:extLst>
          </p:cNvPr>
          <p:cNvPicPr>
            <a:picLocks noChangeAspect="1"/>
          </p:cNvPicPr>
          <p:nvPr/>
        </p:nvPicPr>
        <p:blipFill>
          <a:blip r:embed="rId4"/>
          <a:stretch>
            <a:fillRect/>
          </a:stretch>
        </p:blipFill>
        <p:spPr>
          <a:xfrm>
            <a:off x="1186527" y="4476705"/>
            <a:ext cx="3669089" cy="1346382"/>
          </a:xfrm>
          <a:prstGeom prst="rect">
            <a:avLst/>
          </a:prstGeom>
        </p:spPr>
      </p:pic>
      <p:sp>
        <p:nvSpPr>
          <p:cNvPr id="14" name="Freccia a destra 13">
            <a:extLst>
              <a:ext uri="{FF2B5EF4-FFF2-40B4-BE49-F238E27FC236}">
                <a16:creationId xmlns:a16="http://schemas.microsoft.com/office/drawing/2014/main" id="{84C1C058-259F-4256-8BEC-E8FE60BDF660}"/>
              </a:ext>
            </a:extLst>
          </p:cNvPr>
          <p:cNvSpPr/>
          <p:nvPr/>
        </p:nvSpPr>
        <p:spPr>
          <a:xfrm>
            <a:off x="5663206" y="1868036"/>
            <a:ext cx="1556988" cy="281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a:extLst>
              <a:ext uri="{FF2B5EF4-FFF2-40B4-BE49-F238E27FC236}">
                <a16:creationId xmlns:a16="http://schemas.microsoft.com/office/drawing/2014/main" id="{26EDE131-BEFC-419D-93AE-30FDF4B21B51}"/>
              </a:ext>
            </a:extLst>
          </p:cNvPr>
          <p:cNvSpPr/>
          <p:nvPr/>
        </p:nvSpPr>
        <p:spPr>
          <a:xfrm>
            <a:off x="4971495" y="5064524"/>
            <a:ext cx="1535837" cy="244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EF4D4C15-9B55-4FB6-898F-EF6E487922EB}"/>
              </a:ext>
            </a:extLst>
          </p:cNvPr>
          <p:cNvPicPr>
            <a:picLocks noChangeAspect="1"/>
          </p:cNvPicPr>
          <p:nvPr/>
        </p:nvPicPr>
        <p:blipFill>
          <a:blip r:embed="rId5"/>
          <a:stretch>
            <a:fillRect/>
          </a:stretch>
        </p:blipFill>
        <p:spPr>
          <a:xfrm>
            <a:off x="1334060" y="1346175"/>
            <a:ext cx="3800475" cy="1247775"/>
          </a:xfrm>
          <a:prstGeom prst="rect">
            <a:avLst/>
          </a:prstGeom>
        </p:spPr>
      </p:pic>
      <p:pic>
        <p:nvPicPr>
          <p:cNvPr id="9" name="Immagine 8">
            <a:extLst>
              <a:ext uri="{FF2B5EF4-FFF2-40B4-BE49-F238E27FC236}">
                <a16:creationId xmlns:a16="http://schemas.microsoft.com/office/drawing/2014/main" id="{53FDAC1C-DB1A-40D9-9E5B-E8AC47DE4FE7}"/>
              </a:ext>
            </a:extLst>
          </p:cNvPr>
          <p:cNvPicPr>
            <a:picLocks noChangeAspect="1"/>
          </p:cNvPicPr>
          <p:nvPr/>
        </p:nvPicPr>
        <p:blipFill>
          <a:blip r:embed="rId6"/>
          <a:stretch>
            <a:fillRect/>
          </a:stretch>
        </p:blipFill>
        <p:spPr>
          <a:xfrm>
            <a:off x="6558127" y="4523559"/>
            <a:ext cx="5620782" cy="1326252"/>
          </a:xfrm>
          <a:prstGeom prst="rect">
            <a:avLst/>
          </a:prstGeom>
        </p:spPr>
      </p:pic>
    </p:spTree>
    <p:extLst>
      <p:ext uri="{BB962C8B-B14F-4D97-AF65-F5344CB8AC3E}">
        <p14:creationId xmlns:p14="http://schemas.microsoft.com/office/powerpoint/2010/main" val="142693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53AF69-2E32-4CA8-B947-55F3073E626A}"/>
              </a:ext>
            </a:extLst>
          </p:cNvPr>
          <p:cNvSpPr>
            <a:spLocks noGrp="1"/>
          </p:cNvSpPr>
          <p:nvPr>
            <p:ph type="title"/>
          </p:nvPr>
        </p:nvSpPr>
        <p:spPr/>
        <p:txBody>
          <a:bodyPr/>
          <a:lstStyle/>
          <a:p>
            <a:pPr algn="ctr"/>
            <a:r>
              <a:rPr lang="it-IT" dirty="0"/>
              <a:t>NORMALIZZAZIONE</a:t>
            </a:r>
          </a:p>
        </p:txBody>
      </p:sp>
      <p:sp>
        <p:nvSpPr>
          <p:cNvPr id="3" name="Segnaposto testo 2">
            <a:extLst>
              <a:ext uri="{FF2B5EF4-FFF2-40B4-BE49-F238E27FC236}">
                <a16:creationId xmlns:a16="http://schemas.microsoft.com/office/drawing/2014/main" id="{DF55071F-8D34-4EDE-9FB6-F3E4A7489F51}"/>
              </a:ext>
            </a:extLst>
          </p:cNvPr>
          <p:cNvSpPr>
            <a:spLocks noGrp="1"/>
          </p:cNvSpPr>
          <p:nvPr>
            <p:ph type="body" idx="1"/>
          </p:nvPr>
        </p:nvSpPr>
        <p:spPr>
          <a:xfrm>
            <a:off x="989013" y="1681163"/>
            <a:ext cx="5157787" cy="823912"/>
          </a:xfrm>
        </p:spPr>
        <p:txBody>
          <a:bodyPr/>
          <a:lstStyle/>
          <a:p>
            <a:pPr algn="ctr"/>
            <a:r>
              <a:rPr lang="it-IT" dirty="0"/>
              <a:t>CAMPO </a:t>
            </a:r>
            <a:r>
              <a:rPr lang="it-IT" dirty="0">
                <a:solidFill>
                  <a:srgbClr val="0070C0"/>
                </a:solidFill>
              </a:rPr>
              <a:t>MICROSCOPICO</a:t>
            </a:r>
          </a:p>
        </p:txBody>
      </p:sp>
      <p:sp>
        <p:nvSpPr>
          <p:cNvPr id="5" name="Segnaposto testo 4">
            <a:extLst>
              <a:ext uri="{FF2B5EF4-FFF2-40B4-BE49-F238E27FC236}">
                <a16:creationId xmlns:a16="http://schemas.microsoft.com/office/drawing/2014/main" id="{D93B9FA3-4856-4EB2-A341-291F8576E21F}"/>
              </a:ext>
            </a:extLst>
          </p:cNvPr>
          <p:cNvSpPr>
            <a:spLocks noGrp="1"/>
          </p:cNvSpPr>
          <p:nvPr>
            <p:ph type="body" sz="quarter" idx="3"/>
          </p:nvPr>
        </p:nvSpPr>
        <p:spPr/>
        <p:txBody>
          <a:bodyPr/>
          <a:lstStyle/>
          <a:p>
            <a:pPr algn="ctr"/>
            <a:r>
              <a:rPr lang="it-IT" dirty="0"/>
              <a:t> CAMPO </a:t>
            </a:r>
            <a:r>
              <a:rPr lang="it-IT" dirty="0">
                <a:solidFill>
                  <a:srgbClr val="0070C0"/>
                </a:solidFill>
              </a:rPr>
              <a:t>MACROSCOPICO</a:t>
            </a:r>
          </a:p>
        </p:txBody>
      </p:sp>
      <p:cxnSp>
        <p:nvCxnSpPr>
          <p:cNvPr id="6" name="Connettore diritto 5">
            <a:extLst>
              <a:ext uri="{FF2B5EF4-FFF2-40B4-BE49-F238E27FC236}">
                <a16:creationId xmlns:a16="http://schemas.microsoft.com/office/drawing/2014/main" id="{558E7F5C-BE40-43EA-A788-BA8A663E0E12}"/>
              </a:ext>
            </a:extLst>
          </p:cNvPr>
          <p:cNvCxnSpPr>
            <a:cxnSpLocks/>
            <a:stCxn id="5" idx="1"/>
          </p:cNvCxnSpPr>
          <p:nvPr/>
        </p:nvCxnSpPr>
        <p:spPr>
          <a:xfrm>
            <a:off x="6172200" y="2093119"/>
            <a:ext cx="0" cy="4316559"/>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12" name="Immagine 11">
            <a:extLst>
              <a:ext uri="{FF2B5EF4-FFF2-40B4-BE49-F238E27FC236}">
                <a16:creationId xmlns:a16="http://schemas.microsoft.com/office/drawing/2014/main" id="{9EF8D001-362F-435B-84D2-6E43C1D53A4D}"/>
              </a:ext>
            </a:extLst>
          </p:cNvPr>
          <p:cNvPicPr>
            <a:picLocks noChangeAspect="1"/>
          </p:cNvPicPr>
          <p:nvPr/>
        </p:nvPicPr>
        <p:blipFill>
          <a:blip r:embed="rId3"/>
          <a:stretch>
            <a:fillRect/>
          </a:stretch>
        </p:blipFill>
        <p:spPr>
          <a:xfrm>
            <a:off x="1226622" y="3006726"/>
            <a:ext cx="4698197" cy="2489827"/>
          </a:xfrm>
          <a:prstGeom prst="rect">
            <a:avLst/>
          </a:prstGeom>
        </p:spPr>
      </p:pic>
      <p:pic>
        <p:nvPicPr>
          <p:cNvPr id="16" name="Immagine 15">
            <a:extLst>
              <a:ext uri="{FF2B5EF4-FFF2-40B4-BE49-F238E27FC236}">
                <a16:creationId xmlns:a16="http://schemas.microsoft.com/office/drawing/2014/main" id="{C94C19E8-163D-4F4A-AAF5-22B940EA09E8}"/>
              </a:ext>
            </a:extLst>
          </p:cNvPr>
          <p:cNvPicPr>
            <a:picLocks noChangeAspect="1"/>
          </p:cNvPicPr>
          <p:nvPr/>
        </p:nvPicPr>
        <p:blipFill>
          <a:blip r:embed="rId4"/>
          <a:stretch>
            <a:fillRect/>
          </a:stretch>
        </p:blipFill>
        <p:spPr>
          <a:xfrm>
            <a:off x="6853382" y="3051214"/>
            <a:ext cx="4111995" cy="2445339"/>
          </a:xfrm>
          <a:prstGeom prst="rect">
            <a:avLst/>
          </a:prstGeom>
        </p:spPr>
      </p:pic>
      <p:sp>
        <p:nvSpPr>
          <p:cNvPr id="7" name="Rettangolo 6">
            <a:extLst>
              <a:ext uri="{FF2B5EF4-FFF2-40B4-BE49-F238E27FC236}">
                <a16:creationId xmlns:a16="http://schemas.microsoft.com/office/drawing/2014/main" id="{E700DA18-6BE6-4105-A4CE-5B745960BBCA}"/>
              </a:ext>
            </a:extLst>
          </p:cNvPr>
          <p:cNvSpPr/>
          <p:nvPr/>
        </p:nvSpPr>
        <p:spPr>
          <a:xfrm>
            <a:off x="2558256" y="5645520"/>
            <a:ext cx="2147192" cy="7053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2EEEE552-449E-4DF2-8C82-A5CB9DCE04A2}"/>
              </a:ext>
            </a:extLst>
          </p:cNvPr>
          <p:cNvPicPr>
            <a:picLocks noChangeAspect="1"/>
          </p:cNvPicPr>
          <p:nvPr/>
        </p:nvPicPr>
        <p:blipFill>
          <a:blip r:embed="rId5"/>
          <a:stretch>
            <a:fillRect/>
          </a:stretch>
        </p:blipFill>
        <p:spPr>
          <a:xfrm>
            <a:off x="2622202" y="5741028"/>
            <a:ext cx="2019300" cy="514350"/>
          </a:xfrm>
          <a:prstGeom prst="rect">
            <a:avLst/>
          </a:prstGeom>
        </p:spPr>
      </p:pic>
    </p:spTree>
    <p:extLst>
      <p:ext uri="{BB962C8B-B14F-4D97-AF65-F5344CB8AC3E}">
        <p14:creationId xmlns:p14="http://schemas.microsoft.com/office/powerpoint/2010/main" val="17060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8F7AF89-9A98-4D9E-95A6-0CBA0DEC715B}"/>
              </a:ext>
            </a:extLst>
          </p:cNvPr>
          <p:cNvSpPr>
            <a:spLocks noGrp="1"/>
          </p:cNvSpPr>
          <p:nvPr>
            <p:ph sz="half" idx="1"/>
          </p:nvPr>
        </p:nvSpPr>
        <p:spPr>
          <a:xfrm>
            <a:off x="1065228" y="253500"/>
            <a:ext cx="10288571" cy="2978984"/>
          </a:xfrm>
        </p:spPr>
        <p:txBody>
          <a:bodyPr/>
          <a:lstStyle/>
          <a:p>
            <a:r>
              <a:rPr lang="it-IT" dirty="0"/>
              <a:t>Equazioni di </a:t>
            </a:r>
            <a:r>
              <a:rPr lang="it-IT" dirty="0">
                <a:solidFill>
                  <a:srgbClr val="0070C0"/>
                </a:solidFill>
              </a:rPr>
              <a:t>Navier-Stokes</a:t>
            </a:r>
            <a:r>
              <a:rPr lang="it-IT" dirty="0"/>
              <a:t> per il campo </a:t>
            </a:r>
            <a:r>
              <a:rPr lang="it-IT" dirty="0">
                <a:solidFill>
                  <a:srgbClr val="0070C0"/>
                </a:solidFill>
              </a:rPr>
              <a:t>microscopico</a:t>
            </a:r>
          </a:p>
          <a:p>
            <a:pPr marL="0" indent="0">
              <a:buNone/>
            </a:pPr>
            <a:endParaRPr lang="it-IT" dirty="0"/>
          </a:p>
          <a:p>
            <a:pPr marL="0" indent="0">
              <a:buNone/>
            </a:pPr>
            <a:endParaRPr lang="it-IT" dirty="0"/>
          </a:p>
          <a:p>
            <a:pPr marL="0" indent="0">
              <a:buNone/>
            </a:pPr>
            <a:endParaRPr lang="it-IT" dirty="0"/>
          </a:p>
        </p:txBody>
      </p:sp>
      <p:sp>
        <p:nvSpPr>
          <p:cNvPr id="4" name="Segnaposto contenuto 3">
            <a:extLst>
              <a:ext uri="{FF2B5EF4-FFF2-40B4-BE49-F238E27FC236}">
                <a16:creationId xmlns:a16="http://schemas.microsoft.com/office/drawing/2014/main" id="{86BA6B58-E168-421B-A34B-13DCAEDEA067}"/>
              </a:ext>
            </a:extLst>
          </p:cNvPr>
          <p:cNvSpPr>
            <a:spLocks noGrp="1"/>
          </p:cNvSpPr>
          <p:nvPr>
            <p:ph sz="half" idx="2"/>
          </p:nvPr>
        </p:nvSpPr>
        <p:spPr>
          <a:xfrm>
            <a:off x="1065229" y="3625516"/>
            <a:ext cx="10288569" cy="2978985"/>
          </a:xfrm>
        </p:spPr>
        <p:txBody>
          <a:bodyPr/>
          <a:lstStyle/>
          <a:p>
            <a:r>
              <a:rPr lang="it-IT" dirty="0"/>
              <a:t>Equazioni di </a:t>
            </a:r>
            <a:r>
              <a:rPr lang="it-IT" dirty="0">
                <a:solidFill>
                  <a:srgbClr val="0070C0"/>
                </a:solidFill>
              </a:rPr>
              <a:t>Navier-Stokes</a:t>
            </a:r>
            <a:r>
              <a:rPr lang="it-IT" dirty="0"/>
              <a:t> per il campo </a:t>
            </a:r>
            <a:r>
              <a:rPr lang="it-IT" dirty="0">
                <a:solidFill>
                  <a:srgbClr val="0070C0"/>
                </a:solidFill>
              </a:rPr>
              <a:t>macroscopico</a:t>
            </a:r>
          </a:p>
          <a:p>
            <a:endParaRPr lang="it-IT" dirty="0"/>
          </a:p>
        </p:txBody>
      </p:sp>
      <p:pic>
        <p:nvPicPr>
          <p:cNvPr id="9" name="Immagine 8">
            <a:extLst>
              <a:ext uri="{FF2B5EF4-FFF2-40B4-BE49-F238E27FC236}">
                <a16:creationId xmlns:a16="http://schemas.microsoft.com/office/drawing/2014/main" id="{FFA14F1D-5089-47BF-8B4D-2FA508C8C9A8}"/>
              </a:ext>
            </a:extLst>
          </p:cNvPr>
          <p:cNvPicPr>
            <a:picLocks noChangeAspect="1"/>
          </p:cNvPicPr>
          <p:nvPr/>
        </p:nvPicPr>
        <p:blipFill>
          <a:blip r:embed="rId3"/>
          <a:stretch>
            <a:fillRect/>
          </a:stretch>
        </p:blipFill>
        <p:spPr>
          <a:xfrm>
            <a:off x="10263346" y="1881129"/>
            <a:ext cx="1511284" cy="441858"/>
          </a:xfrm>
          <a:prstGeom prst="rect">
            <a:avLst/>
          </a:prstGeom>
        </p:spPr>
      </p:pic>
      <p:sp>
        <p:nvSpPr>
          <p:cNvPr id="10" name="CasellaDiTesto 9">
            <a:extLst>
              <a:ext uri="{FF2B5EF4-FFF2-40B4-BE49-F238E27FC236}">
                <a16:creationId xmlns:a16="http://schemas.microsoft.com/office/drawing/2014/main" id="{259824C5-60EA-41C8-93BE-BE7551048AAF}"/>
              </a:ext>
            </a:extLst>
          </p:cNvPr>
          <p:cNvSpPr txBox="1"/>
          <p:nvPr/>
        </p:nvSpPr>
        <p:spPr>
          <a:xfrm>
            <a:off x="9143144" y="1895091"/>
            <a:ext cx="843379" cy="461665"/>
          </a:xfrm>
          <a:prstGeom prst="rect">
            <a:avLst/>
          </a:prstGeom>
          <a:noFill/>
        </p:spPr>
        <p:txBody>
          <a:bodyPr wrap="square" rtlCol="0">
            <a:spAutoFit/>
          </a:bodyPr>
          <a:lstStyle/>
          <a:p>
            <a:r>
              <a:rPr lang="it-IT" sz="2400" dirty="0">
                <a:solidFill>
                  <a:schemeClr val="accent5">
                    <a:lumMod val="75000"/>
                  </a:schemeClr>
                </a:solidFill>
              </a:rPr>
              <a:t>con</a:t>
            </a:r>
          </a:p>
        </p:txBody>
      </p:sp>
      <p:sp>
        <p:nvSpPr>
          <p:cNvPr id="14" name="CasellaDiTesto 13">
            <a:extLst>
              <a:ext uri="{FF2B5EF4-FFF2-40B4-BE49-F238E27FC236}">
                <a16:creationId xmlns:a16="http://schemas.microsoft.com/office/drawing/2014/main" id="{EB9CF6DA-8A50-4F70-A70A-910AD6B3C6A0}"/>
              </a:ext>
            </a:extLst>
          </p:cNvPr>
          <p:cNvSpPr txBox="1"/>
          <p:nvPr/>
        </p:nvSpPr>
        <p:spPr>
          <a:xfrm>
            <a:off x="9227832" y="5098077"/>
            <a:ext cx="843379" cy="461665"/>
          </a:xfrm>
          <a:prstGeom prst="rect">
            <a:avLst/>
          </a:prstGeom>
          <a:noFill/>
        </p:spPr>
        <p:txBody>
          <a:bodyPr wrap="square" rtlCol="0">
            <a:spAutoFit/>
          </a:bodyPr>
          <a:lstStyle/>
          <a:p>
            <a:r>
              <a:rPr lang="it-IT" sz="2400" dirty="0">
                <a:solidFill>
                  <a:schemeClr val="accent5">
                    <a:lumMod val="75000"/>
                  </a:schemeClr>
                </a:solidFill>
              </a:rPr>
              <a:t>con</a:t>
            </a:r>
          </a:p>
        </p:txBody>
      </p:sp>
      <p:pic>
        <p:nvPicPr>
          <p:cNvPr id="18" name="Immagine 17">
            <a:extLst>
              <a:ext uri="{FF2B5EF4-FFF2-40B4-BE49-F238E27FC236}">
                <a16:creationId xmlns:a16="http://schemas.microsoft.com/office/drawing/2014/main" id="{37D57EDA-B4E0-4F34-A32B-7FC832B1928B}"/>
              </a:ext>
            </a:extLst>
          </p:cNvPr>
          <p:cNvPicPr>
            <a:picLocks noChangeAspect="1"/>
          </p:cNvPicPr>
          <p:nvPr/>
        </p:nvPicPr>
        <p:blipFill>
          <a:blip r:embed="rId4"/>
          <a:stretch>
            <a:fillRect/>
          </a:stretch>
        </p:blipFill>
        <p:spPr>
          <a:xfrm>
            <a:off x="10276486" y="5115008"/>
            <a:ext cx="1704276" cy="390136"/>
          </a:xfrm>
          <a:prstGeom prst="rect">
            <a:avLst/>
          </a:prstGeom>
        </p:spPr>
      </p:pic>
      <p:pic>
        <p:nvPicPr>
          <p:cNvPr id="12" name="Immagine 11">
            <a:extLst>
              <a:ext uri="{FF2B5EF4-FFF2-40B4-BE49-F238E27FC236}">
                <a16:creationId xmlns:a16="http://schemas.microsoft.com/office/drawing/2014/main" id="{1CCB9DEA-8769-4A87-8B55-D4A9F6E81FD2}"/>
              </a:ext>
            </a:extLst>
          </p:cNvPr>
          <p:cNvPicPr>
            <a:picLocks noChangeAspect="1"/>
          </p:cNvPicPr>
          <p:nvPr/>
        </p:nvPicPr>
        <p:blipFill>
          <a:blip r:embed="rId5"/>
          <a:stretch>
            <a:fillRect/>
          </a:stretch>
        </p:blipFill>
        <p:spPr>
          <a:xfrm>
            <a:off x="1167258" y="4649826"/>
            <a:ext cx="7210425" cy="1381125"/>
          </a:xfrm>
          <a:prstGeom prst="rect">
            <a:avLst/>
          </a:prstGeom>
        </p:spPr>
      </p:pic>
      <p:pic>
        <p:nvPicPr>
          <p:cNvPr id="15" name="Immagine 14">
            <a:extLst>
              <a:ext uri="{FF2B5EF4-FFF2-40B4-BE49-F238E27FC236}">
                <a16:creationId xmlns:a16="http://schemas.microsoft.com/office/drawing/2014/main" id="{11295CD2-8C99-43F8-B6C3-1F62744BCDAC}"/>
              </a:ext>
            </a:extLst>
          </p:cNvPr>
          <p:cNvPicPr>
            <a:picLocks noChangeAspect="1"/>
          </p:cNvPicPr>
          <p:nvPr/>
        </p:nvPicPr>
        <p:blipFill>
          <a:blip r:embed="rId6"/>
          <a:stretch>
            <a:fillRect/>
          </a:stretch>
        </p:blipFill>
        <p:spPr>
          <a:xfrm>
            <a:off x="1243457" y="1378731"/>
            <a:ext cx="7058025" cy="1457325"/>
          </a:xfrm>
          <a:prstGeom prst="rect">
            <a:avLst/>
          </a:prstGeom>
        </p:spPr>
      </p:pic>
    </p:spTree>
    <p:extLst>
      <p:ext uri="{BB962C8B-B14F-4D97-AF65-F5344CB8AC3E}">
        <p14:creationId xmlns:p14="http://schemas.microsoft.com/office/powerpoint/2010/main" val="427255991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2956</TotalTime>
  <Words>2110</Words>
  <Application>Microsoft Office PowerPoint</Application>
  <PresentationFormat>Widescreen</PresentationFormat>
  <Paragraphs>127</Paragraphs>
  <Slides>22</Slides>
  <Notes>20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Arial</vt:lpstr>
      <vt:lpstr>Calibri</vt:lpstr>
      <vt:lpstr>Calibri Light</vt:lpstr>
      <vt:lpstr>Candara Light</vt:lpstr>
      <vt:lpstr>Segoe UI Emoji</vt:lpstr>
      <vt:lpstr>Times New Roman</vt:lpstr>
      <vt:lpstr>Tema di Office</vt:lpstr>
      <vt:lpstr>UNIVERSITA’ DEGLI STUDI DI GENOVA SCUOLA POLITECNICA DIME  Dipartimento di Ingegneria Meccanica, Energetica, Gestionale e dei Trasporti</vt:lpstr>
      <vt:lpstr>OBBIETTIVI</vt:lpstr>
      <vt:lpstr>Alcuni esempi in natura</vt:lpstr>
      <vt:lpstr>Condizione di slip e no-slip</vt:lpstr>
      <vt:lpstr>Tecnica dell’omogeneizzazione</vt:lpstr>
      <vt:lpstr>DOMINIO DI STUDIO</vt:lpstr>
      <vt:lpstr>Presentazione standard di PowerPoint</vt:lpstr>
      <vt:lpstr>NORMALIZZAZIONE</vt:lpstr>
      <vt:lpstr>Presentazione standard di PowerPoint</vt:lpstr>
      <vt:lpstr>FORMULAZIONE MATEMATICA PROBLEMA MICROSCOPICO</vt:lpstr>
      <vt:lpstr>CAMPO MICROSCOPICO</vt:lpstr>
      <vt:lpstr>Presentazione standard di PowerPoint</vt:lpstr>
      <vt:lpstr>Presentazione standard di PowerPoint</vt:lpstr>
      <vt:lpstr>COMSOL</vt:lpstr>
      <vt:lpstr>ESEMPI DI SOLUZIONI MICROSCOPICHE</vt:lpstr>
      <vt:lpstr>RISULTATI NUMERICI</vt:lpstr>
      <vt:lpstr>CONDIZIONI EFFETTIVE PER IL PROBLEMA MACROSCOPICO</vt:lpstr>
      <vt:lpstr>SOLUZIONI MACROSCOPICHE</vt:lpstr>
      <vt:lpstr>Flusso del punto di ristagno di Hiemenz</vt:lpstr>
      <vt:lpstr>Canale con scalino</vt:lpstr>
      <vt:lpstr>CONCLUSIONI E SVILUPPI FUTURI</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Alcuni esempi in natura</dc:title>
  <dc:creator>francesco acquarone</dc:creator>
  <cp:lastModifiedBy>Alessandro Bottaro</cp:lastModifiedBy>
  <cp:revision>66</cp:revision>
  <dcterms:created xsi:type="dcterms:W3CDTF">2021-06-02T20:34:25Z</dcterms:created>
  <dcterms:modified xsi:type="dcterms:W3CDTF">2021-06-16T11:37:48Z</dcterms:modified>
</cp:coreProperties>
</file>