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11" r:id="rId4"/>
    <p:sldId id="316" r:id="rId5"/>
    <p:sldId id="317" r:id="rId6"/>
    <p:sldId id="258" r:id="rId7"/>
    <p:sldId id="267" r:id="rId8"/>
    <p:sldId id="274" r:id="rId9"/>
    <p:sldId id="275" r:id="rId10"/>
    <p:sldId id="318" r:id="rId11"/>
    <p:sldId id="276" r:id="rId12"/>
    <p:sldId id="277" r:id="rId13"/>
    <p:sldId id="278" r:id="rId14"/>
    <p:sldId id="319" r:id="rId15"/>
    <p:sldId id="320" r:id="rId16"/>
    <p:sldId id="353" r:id="rId17"/>
    <p:sldId id="282" r:id="rId18"/>
    <p:sldId id="283" r:id="rId19"/>
    <p:sldId id="284" r:id="rId20"/>
    <p:sldId id="285" r:id="rId21"/>
    <p:sldId id="321" r:id="rId22"/>
    <p:sldId id="286" r:id="rId23"/>
    <p:sldId id="287" r:id="rId24"/>
    <p:sldId id="288" r:id="rId25"/>
    <p:sldId id="289" r:id="rId26"/>
    <p:sldId id="290" r:id="rId27"/>
    <p:sldId id="295" r:id="rId28"/>
    <p:sldId id="304" r:id="rId29"/>
    <p:sldId id="306" r:id="rId30"/>
    <p:sldId id="307" r:id="rId31"/>
    <p:sldId id="322" r:id="rId32"/>
    <p:sldId id="327" r:id="rId33"/>
    <p:sldId id="332" r:id="rId34"/>
    <p:sldId id="328" r:id="rId35"/>
    <p:sldId id="329" r:id="rId36"/>
    <p:sldId id="330" r:id="rId37"/>
    <p:sldId id="333" r:id="rId38"/>
    <p:sldId id="331" r:id="rId39"/>
    <p:sldId id="337" r:id="rId40"/>
    <p:sldId id="334" r:id="rId41"/>
    <p:sldId id="335" r:id="rId42"/>
    <p:sldId id="336" r:id="rId43"/>
    <p:sldId id="323" r:id="rId44"/>
    <p:sldId id="338" r:id="rId45"/>
    <p:sldId id="325" r:id="rId46"/>
    <p:sldId id="346" r:id="rId47"/>
    <p:sldId id="347" r:id="rId48"/>
    <p:sldId id="348" r:id="rId49"/>
    <p:sldId id="349" r:id="rId50"/>
    <p:sldId id="326" r:id="rId51"/>
    <p:sldId id="350" r:id="rId52"/>
    <p:sldId id="339" r:id="rId53"/>
    <p:sldId id="355" r:id="rId54"/>
    <p:sldId id="354" r:id="rId55"/>
    <p:sldId id="359" r:id="rId56"/>
    <p:sldId id="360" r:id="rId57"/>
    <p:sldId id="356" r:id="rId58"/>
    <p:sldId id="357" r:id="rId59"/>
    <p:sldId id="358" r:id="rId60"/>
    <p:sldId id="352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4750" autoAdjust="0"/>
  </p:normalViewPr>
  <p:slideViewPr>
    <p:cSldViewPr>
      <p:cViewPr>
        <p:scale>
          <a:sx n="50" d="100"/>
          <a:sy n="50" d="100"/>
        </p:scale>
        <p:origin x="-107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4CC32-A818-4B12-8B14-6E2E35F6DCD2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10B68-DE52-4ADA-B483-611F488D045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B65ED-0456-4E1C-90C3-8638CDE41C75}" type="datetimeFigureOut">
              <a:rPr lang="it-IT" smtClean="0"/>
              <a:pPr/>
              <a:t>25/09/2013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9263-E969-4994-A088-E83E85BBA62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36713"/>
            <a:ext cx="9144000" cy="936103"/>
          </a:xfrm>
          <a:solidFill>
            <a:schemeClr val="tx2"/>
          </a:solidFill>
        </p:spPr>
        <p:txBody>
          <a:bodyPr anchor="t" anchorCtr="0">
            <a:norm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it-IT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MISURA PARTICLE IMAGE VELOCIMETRY 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APPLICATO 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UN MODELLO IN SCALA </a:t>
            </a:r>
            <a:r>
              <a:rPr lang="it-IT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UN DIFFUSORE </a:t>
            </a:r>
            <a:r>
              <a:rPr lang="it-IT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TURBINA A GAS 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 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GENERAZIONE </a:t>
            </a:r>
            <a:r>
              <a:rPr lang="it-IT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it-I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ENERGIA ELETTRICA</a:t>
            </a:r>
            <a:endParaRPr lang="it-IT" sz="1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5576" y="1988840"/>
            <a:ext cx="7920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+mj-lt"/>
              </a:rPr>
              <a:t>Matteo Volpato</a:t>
            </a:r>
          </a:p>
          <a:p>
            <a:pPr algn="ctr"/>
            <a:endParaRPr lang="it-IT" sz="2400" b="1" dirty="0" smtClean="0">
              <a:latin typeface="+mj-lt"/>
            </a:endParaRPr>
          </a:p>
          <a:p>
            <a:r>
              <a:rPr lang="it-IT" sz="2000" dirty="0" smtClean="0">
                <a:latin typeface="+mj-lt"/>
              </a:rPr>
              <a:t>Relatore: Prof. Ing. Alessandro </a:t>
            </a:r>
            <a:r>
              <a:rPr lang="it-IT" sz="2000" dirty="0" err="1" smtClean="0">
                <a:latin typeface="+mj-lt"/>
              </a:rPr>
              <a:t>Bottaro</a:t>
            </a:r>
            <a:r>
              <a:rPr lang="it-IT" sz="2000" dirty="0" smtClean="0">
                <a:latin typeface="+mj-lt"/>
              </a:rPr>
              <a:t>    Correlatori: Dott. Sergio Rizzo</a:t>
            </a:r>
          </a:p>
          <a:p>
            <a:r>
              <a:rPr lang="it-IT" sz="2000" dirty="0">
                <a:latin typeface="+mj-lt"/>
              </a:rPr>
              <a:t> </a:t>
            </a:r>
            <a:r>
              <a:rPr lang="it-IT" sz="2000" dirty="0" smtClean="0">
                <a:latin typeface="+mj-lt"/>
              </a:rPr>
              <a:t>                                                                                              Ing. Cinzia </a:t>
            </a:r>
            <a:r>
              <a:rPr lang="it-IT" sz="2000" dirty="0" err="1" smtClean="0">
                <a:latin typeface="+mj-lt"/>
              </a:rPr>
              <a:t>Cirigliano</a:t>
            </a:r>
            <a:endParaRPr lang="it-IT" sz="2000" dirty="0" smtClean="0">
              <a:latin typeface="+mj-lt"/>
            </a:endParaRPr>
          </a:p>
          <a:p>
            <a:endParaRPr lang="it-IT" sz="1600" dirty="0">
              <a:latin typeface="+mj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87624" y="3284984"/>
            <a:ext cx="691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Laboratorio di Fluidodinamica a freddo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 smtClean="0"/>
              <a:t>Ansaldo Energia S.p.A.</a:t>
            </a:r>
          </a:p>
          <a:p>
            <a:pPr algn="ctr"/>
            <a:endParaRPr lang="it-IT" sz="2000" dirty="0"/>
          </a:p>
          <a:p>
            <a:pPr algn="ctr"/>
            <a:r>
              <a:rPr lang="it-IT" sz="2000" dirty="0" smtClean="0"/>
              <a:t>Scuola </a:t>
            </a:r>
            <a:r>
              <a:rPr lang="it-IT" sz="2000" dirty="0" err="1" smtClean="0"/>
              <a:t>Politecnica</a:t>
            </a:r>
            <a:r>
              <a:rPr lang="it-IT" sz="2000" dirty="0" smtClean="0"/>
              <a:t> – Università degli studi di Genova</a:t>
            </a:r>
          </a:p>
          <a:p>
            <a:pPr algn="ctr"/>
            <a:endParaRPr lang="it-IT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17529"/>
            <a:ext cx="934209" cy="10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72261"/>
            <a:ext cx="21526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04157" y="364594"/>
            <a:ext cx="3973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Realizzazione simulacro di diffusore</a:t>
            </a:r>
          </a:p>
        </p:txBody>
      </p:sp>
      <p:pic>
        <p:nvPicPr>
          <p:cNvPr id="7170" name="Picture 2" descr="C:\Users\matteo\Desktop\Tesi\foto laboratorio\Immagine 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480000" cy="4861319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499917" y="364594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Verifica accessi ottici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0352" y="1017272"/>
            <a:ext cx="648000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7884368" y="4293096"/>
            <a:ext cx="6783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668344" y="2348880"/>
            <a:ext cx="12523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Telecamera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31640" y="2132856"/>
            <a:ext cx="152599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Accesso ottico</a:t>
            </a:r>
            <a:endParaRPr lang="it-IT" dirty="0"/>
          </a:p>
        </p:txBody>
      </p:sp>
      <p:cxnSp>
        <p:nvCxnSpPr>
          <p:cNvPr id="10" name="Connettore 2 9"/>
          <p:cNvCxnSpPr>
            <a:stCxn id="8" idx="2"/>
          </p:cNvCxnSpPr>
          <p:nvPr/>
        </p:nvCxnSpPr>
        <p:spPr>
          <a:xfrm>
            <a:off x="2094638" y="2502188"/>
            <a:ext cx="1757282" cy="63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7" idx="1"/>
          </p:cNvCxnSpPr>
          <p:nvPr/>
        </p:nvCxnSpPr>
        <p:spPr>
          <a:xfrm flipH="1">
            <a:off x="6876256" y="2533546"/>
            <a:ext cx="792088" cy="7514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6" idx="1"/>
          </p:cNvCxnSpPr>
          <p:nvPr/>
        </p:nvCxnSpPr>
        <p:spPr>
          <a:xfrm flipH="1">
            <a:off x="7308304" y="4477762"/>
            <a:ext cx="576064" cy="5354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83568" y="4149080"/>
            <a:ext cx="161576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Specchio ottico</a:t>
            </a:r>
            <a:endParaRPr lang="it-IT" dirty="0"/>
          </a:p>
        </p:txBody>
      </p:sp>
      <p:cxnSp>
        <p:nvCxnSpPr>
          <p:cNvPr id="17" name="Connettore 2 16"/>
          <p:cNvCxnSpPr>
            <a:stCxn id="15" idx="2"/>
          </p:cNvCxnSpPr>
          <p:nvPr/>
        </p:nvCxnSpPr>
        <p:spPr>
          <a:xfrm>
            <a:off x="1491450" y="4518412"/>
            <a:ext cx="1280350" cy="422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99917" y="364594"/>
            <a:ext cx="2382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Verifica accessi ottici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6001" t="4000"/>
          <a:stretch>
            <a:fillRect/>
          </a:stretch>
        </p:blipFill>
        <p:spPr bwMode="auto">
          <a:xfrm>
            <a:off x="1043608" y="836712"/>
            <a:ext cx="6767952" cy="518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67544" y="5373216"/>
            <a:ext cx="1980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Ingresso lama laser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259632" y="1556792"/>
            <a:ext cx="251222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Sbocco galleria del vento</a:t>
            </a:r>
            <a:endParaRPr lang="it-IT" dirty="0"/>
          </a:p>
        </p:txBody>
      </p:sp>
      <p:sp>
        <p:nvSpPr>
          <p:cNvPr id="10" name="Arco 9"/>
          <p:cNvSpPr/>
          <p:nvPr/>
        </p:nvSpPr>
        <p:spPr>
          <a:xfrm rot="689277">
            <a:off x="6734210" y="817127"/>
            <a:ext cx="451396" cy="2952328"/>
          </a:xfrm>
          <a:prstGeom prst="arc">
            <a:avLst>
              <a:gd name="adj1" fmla="val 16200000"/>
              <a:gd name="adj2" fmla="val 539957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940152" y="4221088"/>
            <a:ext cx="196239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Contorno diffusore</a:t>
            </a:r>
            <a:endParaRPr lang="it-IT" dirty="0"/>
          </a:p>
        </p:txBody>
      </p:sp>
      <p:cxnSp>
        <p:nvCxnSpPr>
          <p:cNvPr id="13" name="Connettore 2 12"/>
          <p:cNvCxnSpPr>
            <a:stCxn id="9" idx="2"/>
          </p:cNvCxnSpPr>
          <p:nvPr/>
        </p:nvCxnSpPr>
        <p:spPr>
          <a:xfrm>
            <a:off x="2515745" y="1926124"/>
            <a:ext cx="1624207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8" idx="0"/>
          </p:cNvCxnSpPr>
          <p:nvPr/>
        </p:nvCxnSpPr>
        <p:spPr>
          <a:xfrm flipV="1">
            <a:off x="1457655" y="4941168"/>
            <a:ext cx="666073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11" idx="0"/>
          </p:cNvCxnSpPr>
          <p:nvPr/>
        </p:nvCxnSpPr>
        <p:spPr>
          <a:xfrm flipH="1" flipV="1">
            <a:off x="6804248" y="3573016"/>
            <a:ext cx="117103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925147" y="364594"/>
            <a:ext cx="3531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Impianto di prova sperimentale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251520" y="1268760"/>
          <a:ext cx="8640000" cy="3498176"/>
        </p:xfrm>
        <a:graphic>
          <a:graphicData uri="http://schemas.openxmlformats.org/drawingml/2006/table">
            <a:tbl>
              <a:tblPr/>
              <a:tblGrid>
                <a:gridCol w="3988224"/>
                <a:gridCol w="4651776"/>
              </a:tblGrid>
              <a:tr h="591241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Laser </a:t>
                      </a: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Nd-Yag</a:t>
                      </a:r>
                      <a:endParaRPr lang="it-IT" sz="1900" dirty="0">
                        <a:latin typeface="Times New Roman"/>
                        <a:ea typeface="Times New Roman"/>
                      </a:endParaRP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Quantel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Twins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Brio con f</a:t>
                      </a:r>
                      <a:r>
                        <a:rPr lang="it-IT" sz="1900" baseline="-25000" dirty="0">
                          <a:latin typeface="Times New Roman"/>
                          <a:ea typeface="Times New Roman"/>
                        </a:rPr>
                        <a:t>max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=15 Hz</a:t>
                      </a:r>
                    </a:p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e </a:t>
                      </a: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= 120 </a:t>
                      </a: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mJ</a:t>
                      </a:r>
                      <a:endParaRPr lang="it-IT" sz="1900" dirty="0">
                        <a:latin typeface="Times New Roman"/>
                        <a:ea typeface="Times New Roman"/>
                      </a:endParaRP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241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>
                          <a:latin typeface="Times New Roman"/>
                          <a:ea typeface="Times New Roman"/>
                        </a:rPr>
                        <a:t>Camera digitale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FlowSense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con sensore CCD 1600 x 1200 pixel e </a:t>
                      </a:r>
                      <a:r>
                        <a:rPr lang="it-IT" sz="1900" i="1" dirty="0">
                          <a:latin typeface="Times New Roman"/>
                          <a:ea typeface="Times New Roman"/>
                        </a:rPr>
                        <a:t>pixel </a:t>
                      </a:r>
                      <a:r>
                        <a:rPr lang="it-IT" sz="1900" i="1" dirty="0" err="1">
                          <a:latin typeface="Times New Roman"/>
                          <a:ea typeface="Times New Roman"/>
                        </a:rPr>
                        <a:t>pitch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7,4 μm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241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>
                          <a:latin typeface="Times New Roman"/>
                          <a:ea typeface="Times New Roman"/>
                        </a:rPr>
                        <a:t>Specchio </a:t>
                      </a:r>
                      <a:r>
                        <a:rPr lang="it-IT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di rinvio a 90° della lama laser</a:t>
                      </a:r>
                      <a:endParaRPr lang="it-IT" sz="1900">
                        <a:latin typeface="Times New Roman"/>
                        <a:ea typeface="Times New Roman"/>
                      </a:endParaRP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Specchio ottico 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06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>
                          <a:latin typeface="Times New Roman"/>
                          <a:ea typeface="Times New Roman"/>
                        </a:rPr>
                        <a:t>Inseminante ed atomizzatore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n-US" sz="1900" dirty="0">
                          <a:latin typeface="Times New Roman"/>
                          <a:ea typeface="Times New Roman"/>
                        </a:rPr>
                        <a:t>TSI 9306A six-jet atomizer</a:t>
                      </a:r>
                      <a:endParaRPr lang="it-IT" sz="1900" dirty="0">
                        <a:latin typeface="Times New Roman"/>
                        <a:ea typeface="Times New Roman"/>
                      </a:endParaRP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241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>
                          <a:latin typeface="Times New Roman"/>
                          <a:ea typeface="Times New Roman"/>
                        </a:rPr>
                        <a:t>Sistema di sincronizzazione laser-telecamera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Timer box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606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Software Dantec</a:t>
                      </a:r>
                      <a:endParaRPr lang="it-IT" sz="1900">
                        <a:latin typeface="Times New Roman"/>
                        <a:ea typeface="Times New Roman"/>
                      </a:endParaRP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it-IT" sz="1900" dirty="0" err="1">
                          <a:latin typeface="Times New Roman"/>
                          <a:ea typeface="Times New Roman"/>
                        </a:rPr>
                        <a:t>Dynamic</a:t>
                      </a:r>
                      <a:r>
                        <a:rPr lang="it-IT" sz="1900" dirty="0">
                          <a:latin typeface="Times New Roman"/>
                          <a:ea typeface="Times New Roman"/>
                        </a:rPr>
                        <a:t> Studio V3.30.0</a:t>
                      </a:r>
                    </a:p>
                  </a:txBody>
                  <a:tcPr marL="110857" marR="1108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72647" y="364594"/>
            <a:ext cx="283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Layout impianto di prova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16646" t="7501" r="6781" b="9990"/>
          <a:stretch>
            <a:fillRect/>
          </a:stretch>
        </p:blipFill>
        <p:spPr bwMode="auto">
          <a:xfrm>
            <a:off x="611560" y="908720"/>
            <a:ext cx="351272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124744"/>
            <a:ext cx="3240000" cy="44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707" y="3573017"/>
            <a:ext cx="3513600" cy="286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11560" y="692696"/>
            <a:ext cx="6783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1560" y="3573016"/>
            <a:ext cx="10198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Specchio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948264" y="1124744"/>
            <a:ext cx="12523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Telecamera</a:t>
            </a:r>
            <a:endParaRPr lang="it-IT" dirty="0"/>
          </a:p>
        </p:txBody>
      </p:sp>
      <p:cxnSp>
        <p:nvCxnSpPr>
          <p:cNvPr id="13" name="Connettore 2 12"/>
          <p:cNvCxnSpPr>
            <a:stCxn id="9" idx="2"/>
          </p:cNvCxnSpPr>
          <p:nvPr/>
        </p:nvCxnSpPr>
        <p:spPr>
          <a:xfrm>
            <a:off x="950756" y="1062028"/>
            <a:ext cx="308876" cy="2787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1" idx="1"/>
          </p:cNvCxnSpPr>
          <p:nvPr/>
        </p:nvCxnSpPr>
        <p:spPr>
          <a:xfrm flipH="1">
            <a:off x="6228184" y="1309410"/>
            <a:ext cx="720080" cy="463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10" idx="2"/>
          </p:cNvCxnSpPr>
          <p:nvPr/>
        </p:nvCxnSpPr>
        <p:spPr>
          <a:xfrm>
            <a:off x="1121476" y="3942348"/>
            <a:ext cx="282172" cy="422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452320" y="2348880"/>
            <a:ext cx="72808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Binari</a:t>
            </a:r>
            <a:endParaRPr lang="it-IT" dirty="0"/>
          </a:p>
        </p:txBody>
      </p:sp>
      <p:cxnSp>
        <p:nvCxnSpPr>
          <p:cNvPr id="20" name="Connettore 2 19"/>
          <p:cNvCxnSpPr>
            <a:stCxn id="18" idx="2"/>
          </p:cNvCxnSpPr>
          <p:nvPr/>
        </p:nvCxnSpPr>
        <p:spPr>
          <a:xfrm flipH="1">
            <a:off x="6588224" y="2718212"/>
            <a:ext cx="1228138" cy="422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8" idx="2"/>
          </p:cNvCxnSpPr>
          <p:nvPr/>
        </p:nvCxnSpPr>
        <p:spPr>
          <a:xfrm flipH="1">
            <a:off x="7308304" y="2718212"/>
            <a:ext cx="508058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707904" y="1700808"/>
            <a:ext cx="72808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Binari</a:t>
            </a:r>
            <a:endParaRPr lang="it-IT" dirty="0"/>
          </a:p>
        </p:txBody>
      </p:sp>
      <p:cxnSp>
        <p:nvCxnSpPr>
          <p:cNvPr id="24" name="Connettore 2 23"/>
          <p:cNvCxnSpPr>
            <a:stCxn id="23" idx="2"/>
          </p:cNvCxnSpPr>
          <p:nvPr/>
        </p:nvCxnSpPr>
        <p:spPr>
          <a:xfrm flipH="1">
            <a:off x="2699792" y="2070140"/>
            <a:ext cx="1372154" cy="9988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23" idx="2"/>
          </p:cNvCxnSpPr>
          <p:nvPr/>
        </p:nvCxnSpPr>
        <p:spPr>
          <a:xfrm flipH="1">
            <a:off x="3563888" y="2070140"/>
            <a:ext cx="508058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635896" y="4869160"/>
            <a:ext cx="72808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Binari</a:t>
            </a:r>
            <a:endParaRPr lang="it-IT" dirty="0"/>
          </a:p>
        </p:txBody>
      </p:sp>
      <p:cxnSp>
        <p:nvCxnSpPr>
          <p:cNvPr id="28" name="Connettore 2 27"/>
          <p:cNvCxnSpPr>
            <a:stCxn id="27" idx="2"/>
          </p:cNvCxnSpPr>
          <p:nvPr/>
        </p:nvCxnSpPr>
        <p:spPr>
          <a:xfrm flipH="1">
            <a:off x="2699792" y="5238492"/>
            <a:ext cx="1300146" cy="9988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27" idx="2"/>
          </p:cNvCxnSpPr>
          <p:nvPr/>
        </p:nvCxnSpPr>
        <p:spPr>
          <a:xfrm flipH="1">
            <a:off x="3491880" y="5238492"/>
            <a:ext cx="508058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72643" y="420121"/>
            <a:ext cx="283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Layout impianto di prova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416" y="1452563"/>
            <a:ext cx="7380000" cy="416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 rot="2710476">
            <a:off x="2699792" y="1772816"/>
            <a:ext cx="113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Telecamera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 rot="2710476">
            <a:off x="7189372" y="1836249"/>
            <a:ext cx="113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Telecamera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 rot="18844918">
            <a:off x="4089325" y="1839823"/>
            <a:ext cx="113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Telecamera</a:t>
            </a:r>
            <a:endParaRPr lang="it-IT" sz="1600" dirty="0"/>
          </a:p>
        </p:txBody>
      </p:sp>
      <p:sp>
        <p:nvSpPr>
          <p:cNvPr id="11" name="CasellaDiTesto 10"/>
          <p:cNvSpPr txBox="1"/>
          <p:nvPr/>
        </p:nvSpPr>
        <p:spPr>
          <a:xfrm rot="8134178">
            <a:off x="2728494" y="4928925"/>
            <a:ext cx="113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Telecamera</a:t>
            </a:r>
            <a:endParaRPr lang="it-IT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971600" y="5589240"/>
            <a:ext cx="148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Asimmetriche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508104" y="5589240"/>
            <a:ext cx="13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Simmetriche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29561"/>
            <a:ext cx="6120000" cy="533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836712"/>
            <a:ext cx="6120000" cy="53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0352" y="836712"/>
            <a:ext cx="6120000" cy="530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625497" y="2051556"/>
            <a:ext cx="125887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Telecamere</a:t>
            </a:r>
            <a:endParaRPr lang="it-IT" dirty="0"/>
          </a:p>
        </p:txBody>
      </p:sp>
      <p:cxnSp>
        <p:nvCxnSpPr>
          <p:cNvPr id="4" name="Connettore 2 3"/>
          <p:cNvCxnSpPr>
            <a:stCxn id="3" idx="2"/>
          </p:cNvCxnSpPr>
          <p:nvPr/>
        </p:nvCxnSpPr>
        <p:spPr>
          <a:xfrm flipH="1">
            <a:off x="6553489" y="2420888"/>
            <a:ext cx="701444" cy="63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>
            <a:stCxn id="3" idx="2"/>
          </p:cNvCxnSpPr>
          <p:nvPr/>
        </p:nvCxnSpPr>
        <p:spPr>
          <a:xfrm flipH="1">
            <a:off x="3097105" y="2420888"/>
            <a:ext cx="4157828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5617385" y="5003884"/>
            <a:ext cx="6783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cxnSp>
        <p:nvCxnSpPr>
          <p:cNvPr id="7" name="Connettore 2 6"/>
          <p:cNvCxnSpPr>
            <a:stCxn id="6" idx="1"/>
          </p:cNvCxnSpPr>
          <p:nvPr/>
        </p:nvCxnSpPr>
        <p:spPr>
          <a:xfrm flipH="1">
            <a:off x="5041321" y="5188550"/>
            <a:ext cx="576064" cy="103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987824" y="4499828"/>
            <a:ext cx="10198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Specchio</a:t>
            </a:r>
            <a:endParaRPr lang="it-IT" dirty="0"/>
          </a:p>
        </p:txBody>
      </p:sp>
      <p:cxnSp>
        <p:nvCxnSpPr>
          <p:cNvPr id="9" name="Connettore 2 8"/>
          <p:cNvCxnSpPr>
            <a:stCxn id="8" idx="3"/>
          </p:cNvCxnSpPr>
          <p:nvPr/>
        </p:nvCxnSpPr>
        <p:spPr>
          <a:xfrm flipV="1">
            <a:off x="4007655" y="4643844"/>
            <a:ext cx="276313" cy="4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11234" r="11258"/>
          <a:stretch>
            <a:fillRect/>
          </a:stretch>
        </p:blipFill>
        <p:spPr bwMode="auto">
          <a:xfrm>
            <a:off x="107504" y="570925"/>
            <a:ext cx="2232248" cy="19219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Ovale 10"/>
          <p:cNvSpPr/>
          <p:nvPr/>
        </p:nvSpPr>
        <p:spPr>
          <a:xfrm>
            <a:off x="2339752" y="2699628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1259632" y="2036139"/>
            <a:ext cx="1248845" cy="744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272646" y="364594"/>
            <a:ext cx="283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Layout impianto di prova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94928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2411760" y="1628800"/>
            <a:ext cx="162583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Piano di misura</a:t>
            </a:r>
            <a:endParaRPr lang="it-IT" dirty="0"/>
          </a:p>
        </p:txBody>
      </p:sp>
      <p:cxnSp>
        <p:nvCxnSpPr>
          <p:cNvPr id="20" name="Connettore 2 19"/>
          <p:cNvCxnSpPr>
            <a:stCxn id="18" idx="2"/>
          </p:cNvCxnSpPr>
          <p:nvPr/>
        </p:nvCxnSpPr>
        <p:spPr>
          <a:xfrm>
            <a:off x="3224675" y="1998132"/>
            <a:ext cx="843269" cy="3507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1" grpId="0" animBg="1"/>
      <p:bldP spid="11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14983" y="420121"/>
            <a:ext cx="235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Campagna di misure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788838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 prove sono state condotte in 5 condizioni operative differenti, per entrambi i piani di misura MBA e B1:</a:t>
            </a:r>
            <a:r>
              <a:rPr lang="it-IT" dirty="0"/>
              <a:t> </a:t>
            </a:r>
            <a:endParaRPr lang="it-IT" dirty="0" smtClean="0"/>
          </a:p>
          <a:p>
            <a:endParaRPr lang="it-IT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it-IT" b="1" dirty="0" smtClean="0"/>
              <a:t>Flusso libero a velocità di 100 m/s;</a:t>
            </a:r>
            <a:endParaRPr lang="it-IT" b="1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it-IT" b="1" dirty="0" smtClean="0"/>
              <a:t>Flusso </a:t>
            </a:r>
            <a:r>
              <a:rPr lang="it-IT" b="1" dirty="0" err="1" smtClean="0"/>
              <a:t>swirlato</a:t>
            </a:r>
            <a:r>
              <a:rPr lang="it-IT" b="1" dirty="0" smtClean="0"/>
              <a:t> a velocità di 100 m/s;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b="1" dirty="0" smtClean="0"/>
              <a:t>Flusso libero a velocità di 50 m/s 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b="1" dirty="0" smtClean="0"/>
              <a:t>Flusso </a:t>
            </a:r>
            <a:r>
              <a:rPr lang="it-IT" b="1" dirty="0" err="1" smtClean="0"/>
              <a:t>swirlato</a:t>
            </a:r>
            <a:r>
              <a:rPr lang="it-IT" b="1" dirty="0" smtClean="0"/>
              <a:t> a velocità di 50 m/s;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b="1" dirty="0" smtClean="0"/>
              <a:t>Flusso </a:t>
            </a:r>
            <a:r>
              <a:rPr lang="it-IT" b="1" dirty="0" err="1" smtClean="0"/>
              <a:t>swirlato</a:t>
            </a:r>
            <a:r>
              <a:rPr lang="it-IT" b="1" dirty="0" smtClean="0"/>
              <a:t> a velocità di 50 m/s, con diffusore montato.</a:t>
            </a:r>
            <a:endParaRPr lang="it-IT" b="1" dirty="0"/>
          </a:p>
          <a:p>
            <a:endParaRPr lang="it-IT" sz="16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11227"/>
            <a:ext cx="49149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2989"/>
          <a:stretch>
            <a:fillRect/>
          </a:stretch>
        </p:blipFill>
        <p:spPr bwMode="auto">
          <a:xfrm>
            <a:off x="5436096" y="3460354"/>
            <a:ext cx="3600000" cy="184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63024" y="420121"/>
            <a:ext cx="405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Procedure preliminari alla presa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978981"/>
            <a:ext cx="527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Telecamere posizionate come da disegni CAD;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2751" t="-399" r="22832" b="12201"/>
          <a:stretch>
            <a:fillRect/>
          </a:stretch>
        </p:blipFill>
        <p:spPr bwMode="auto">
          <a:xfrm>
            <a:off x="611560" y="2636912"/>
            <a:ext cx="3960000" cy="3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l="9838" r="27557"/>
          <a:stretch>
            <a:fillRect/>
          </a:stretch>
        </p:blipFill>
        <p:spPr bwMode="auto">
          <a:xfrm>
            <a:off x="4904257" y="2636912"/>
            <a:ext cx="2938947" cy="35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109099" y="1556792"/>
            <a:ext cx="7669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Posizionamento target di calibrazione in corrispondenza del </a:t>
            </a:r>
          </a:p>
          <a:p>
            <a:r>
              <a:rPr lang="it-IT" sz="2000" dirty="0" smtClean="0"/>
              <a:t>   piano di misura e allineamento lama laser con target di calibrazione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0" y="2996952"/>
            <a:ext cx="207435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Target allineato </a:t>
            </a:r>
          </a:p>
          <a:p>
            <a:r>
              <a:rPr lang="it-IT" dirty="0" smtClean="0"/>
              <a:t>con  piano di misura</a:t>
            </a:r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>
          <a:xfrm>
            <a:off x="1037175" y="3643283"/>
            <a:ext cx="438481" cy="8658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63024" y="420121"/>
            <a:ext cx="405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Procedure preliminari alla presa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43608" y="980728"/>
            <a:ext cx="38588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Calibrazione delle telecamere</a:t>
            </a:r>
          </a:p>
          <a:p>
            <a:r>
              <a:rPr lang="it-IT" sz="2000" dirty="0" smtClean="0"/>
              <a:t>    registrando immagine del</a:t>
            </a:r>
          </a:p>
          <a:p>
            <a:r>
              <a:rPr lang="it-IT" sz="2000" dirty="0" smtClean="0"/>
              <a:t>    target di calibrazione, dalla quale</a:t>
            </a:r>
          </a:p>
          <a:p>
            <a:r>
              <a:rPr lang="it-IT" sz="2000" dirty="0" smtClean="0"/>
              <a:t>    si ottiene la griglia di calibrazione</a:t>
            </a:r>
            <a:endParaRPr lang="it-IT" sz="20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08720"/>
            <a:ext cx="3600000" cy="226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2 8"/>
          <p:cNvCxnSpPr/>
          <p:nvPr/>
        </p:nvCxnSpPr>
        <p:spPr>
          <a:xfrm>
            <a:off x="3563888" y="1628800"/>
            <a:ext cx="201622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259632" y="1628800"/>
            <a:ext cx="23042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212976"/>
            <a:ext cx="659571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2555776" y="1988840"/>
            <a:ext cx="23042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/>
          <p:cNvCxnSpPr>
            <a:stCxn id="12" idx="2"/>
          </p:cNvCxnSpPr>
          <p:nvPr/>
        </p:nvCxnSpPr>
        <p:spPr>
          <a:xfrm flipH="1">
            <a:off x="2339752" y="2276872"/>
            <a:ext cx="1368152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2" idx="2"/>
          </p:cNvCxnSpPr>
          <p:nvPr/>
        </p:nvCxnSpPr>
        <p:spPr>
          <a:xfrm>
            <a:off x="3707904" y="2276872"/>
            <a:ext cx="1080120" cy="1296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99592" y="764705"/>
            <a:ext cx="806489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Obiettivi:</a:t>
            </a:r>
          </a:p>
          <a:p>
            <a:pPr>
              <a:buFont typeface="Arial" pitchFamily="34" charset="0"/>
              <a:buChar char="•"/>
            </a:pPr>
            <a:r>
              <a:rPr lang="it-IT" b="1" dirty="0" smtClean="0"/>
              <a:t>  </a:t>
            </a:r>
            <a:r>
              <a:rPr lang="it-IT" dirty="0" smtClean="0"/>
              <a:t>  Messa a punto della tecnica ottica di misura </a:t>
            </a:r>
            <a:r>
              <a:rPr lang="it-IT" i="1" dirty="0" err="1" smtClean="0"/>
              <a:t>Particle</a:t>
            </a:r>
            <a:r>
              <a:rPr lang="it-IT" i="1" dirty="0" smtClean="0"/>
              <a:t> </a:t>
            </a:r>
            <a:r>
              <a:rPr lang="it-IT" i="1" dirty="0" err="1" smtClean="0"/>
              <a:t>Image</a:t>
            </a:r>
            <a:r>
              <a:rPr lang="it-IT" i="1" dirty="0" smtClean="0"/>
              <a:t> </a:t>
            </a:r>
            <a:r>
              <a:rPr lang="it-IT" i="1" dirty="0" err="1" smtClean="0"/>
              <a:t>Velocimetry</a:t>
            </a:r>
            <a:r>
              <a:rPr lang="it-IT" i="1" dirty="0" smtClean="0"/>
              <a:t> </a:t>
            </a:r>
            <a:r>
              <a:rPr lang="it-IT" dirty="0" smtClean="0"/>
              <a:t>applicata   ad un modello scalato di diffusore di scarico di turbina a gas; 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i="1" dirty="0" smtClean="0"/>
              <a:t>   </a:t>
            </a:r>
            <a:r>
              <a:rPr lang="it-IT" dirty="0" smtClean="0"/>
              <a:t>Determinazione di posizione e dimensioni degli accessi ottici sul diffusore;</a:t>
            </a:r>
            <a:r>
              <a:rPr lang="it-IT" i="1" dirty="0" smtClean="0"/>
              <a:t>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it-IT" b="1" i="1" dirty="0"/>
              <a:t> </a:t>
            </a:r>
            <a:r>
              <a:rPr lang="it-IT" b="1" i="1" dirty="0" smtClean="0"/>
              <a:t>   </a:t>
            </a:r>
            <a:r>
              <a:rPr lang="it-IT" dirty="0" smtClean="0"/>
              <a:t>Verifica della riproducibilità di misure PIV ottenute mediante traslazione rigida dell’intero sistema di misura</a:t>
            </a:r>
            <a:r>
              <a:rPr lang="it-IT" b="1" dirty="0" smtClean="0"/>
              <a:t> 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99592" y="3284984"/>
            <a:ext cx="7560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Contenuti:</a:t>
            </a:r>
          </a:p>
          <a:p>
            <a:pPr>
              <a:buFont typeface="Arial" pitchFamily="34" charset="0"/>
              <a:buChar char="•"/>
            </a:pPr>
            <a:r>
              <a:rPr lang="it-IT" dirty="0"/>
              <a:t> </a:t>
            </a:r>
            <a:r>
              <a:rPr lang="it-IT" dirty="0" smtClean="0"/>
              <a:t>   Campagna sperimentale per determinazione parametri fondamentali PIV;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dirty="0" smtClean="0"/>
              <a:t>    Realizzazione e verifica degli accessi ottici su un diffusore di prova;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it-IT" dirty="0" smtClean="0"/>
              <a:t>    Confronto dei risultati ottenuti per verificare la riproducibilità delle misure.   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99592" y="5301208"/>
            <a:ext cx="7912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lavoro è stato svolto presso il Laboratorio di Fluidodinamica a freddo dell’azienda</a:t>
            </a:r>
          </a:p>
          <a:p>
            <a:r>
              <a:rPr lang="it-IT" dirty="0" smtClean="0"/>
              <a:t>Ansaldo Energia S.p.A.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19456" y="420121"/>
            <a:ext cx="4143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Valutazioni preliminari alla presa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7024" y="1340768"/>
            <a:ext cx="336092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Potenzialità impianto di prova: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</a:t>
            </a:r>
            <a:r>
              <a:rPr lang="it-IT" sz="2000" dirty="0" err="1" smtClean="0"/>
              <a:t>ṁ</a:t>
            </a:r>
            <a:r>
              <a:rPr lang="it-IT" sz="2000" baseline="-25000" dirty="0" err="1" smtClean="0"/>
              <a:t>max</a:t>
            </a:r>
            <a:r>
              <a:rPr lang="it-IT" sz="2000" baseline="-25000" dirty="0" smtClean="0"/>
              <a:t> </a:t>
            </a:r>
            <a:r>
              <a:rPr lang="it-IT" sz="2000" dirty="0" smtClean="0"/>
              <a:t>= 2 Kg/s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</a:t>
            </a:r>
            <a:r>
              <a:rPr lang="el-GR" sz="2000" dirty="0" smtClean="0"/>
              <a:t>Δ</a:t>
            </a:r>
            <a:r>
              <a:rPr lang="it-IT" sz="2000" dirty="0" err="1" smtClean="0"/>
              <a:t>p</a:t>
            </a:r>
            <a:r>
              <a:rPr lang="it-IT" sz="2000" baseline="-25000" dirty="0" err="1" smtClean="0"/>
              <a:t>max</a:t>
            </a:r>
            <a:r>
              <a:rPr lang="it-IT" sz="2000" dirty="0" smtClean="0"/>
              <a:t> = 7000 Pa</a:t>
            </a:r>
            <a:endParaRPr lang="it-IT" sz="2000" dirty="0"/>
          </a:p>
        </p:txBody>
      </p:sp>
      <p:cxnSp>
        <p:nvCxnSpPr>
          <p:cNvPr id="10" name="Connettore 2 9"/>
          <p:cNvCxnSpPr>
            <a:stCxn id="5" idx="3"/>
          </p:cNvCxnSpPr>
          <p:nvPr/>
        </p:nvCxnSpPr>
        <p:spPr>
          <a:xfrm flipV="1">
            <a:off x="4067944" y="1833085"/>
            <a:ext cx="815704" cy="15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4048" y="1361967"/>
            <a:ext cx="2520000" cy="9149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8100392" y="1619508"/>
            <a:ext cx="4571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OK</a:t>
            </a:r>
            <a:endParaRPr lang="it-IT" dirty="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179512" y="3388930"/>
            <a:ext cx="680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Time</a:t>
            </a:r>
            <a:r>
              <a:rPr lang="it-IT" sz="2000" dirty="0" smtClean="0"/>
              <a:t> </a:t>
            </a:r>
            <a:r>
              <a:rPr lang="it-IT" sz="2000" dirty="0" err="1" smtClean="0"/>
              <a:t>between</a:t>
            </a:r>
            <a:r>
              <a:rPr lang="it-IT" sz="2000" dirty="0" smtClean="0"/>
              <a:t> </a:t>
            </a:r>
            <a:r>
              <a:rPr lang="it-IT" sz="2000" dirty="0" err="1" smtClean="0"/>
              <a:t>Pulses</a:t>
            </a:r>
            <a:r>
              <a:rPr lang="it-IT" sz="2000" dirty="0" smtClean="0"/>
              <a:t> = </a:t>
            </a:r>
            <a:r>
              <a:rPr lang="it-IT" sz="2000" dirty="0" err="1" smtClean="0"/>
              <a:t>f</a:t>
            </a:r>
            <a:r>
              <a:rPr lang="it-IT" sz="2000" baseline="30000" dirty="0" err="1" smtClean="0"/>
              <a:t>ne</a:t>
            </a:r>
            <a:r>
              <a:rPr lang="it-IT" sz="2000" dirty="0" smtClean="0"/>
              <a:t> (velocità flusso, spessore lama laser) </a:t>
            </a:r>
            <a:endParaRPr lang="it-IT" sz="20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308304" y="3356992"/>
            <a:ext cx="183569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 smtClean="0"/>
              <a:t>TbP</a:t>
            </a:r>
            <a:r>
              <a:rPr lang="it-IT" sz="2000" dirty="0" smtClean="0"/>
              <a:t> = 5 ÷ 10 µs</a:t>
            </a:r>
            <a:endParaRPr lang="it-IT" sz="2000" dirty="0"/>
          </a:p>
        </p:txBody>
      </p:sp>
      <p:cxnSp>
        <p:nvCxnSpPr>
          <p:cNvPr id="26" name="Connettore 2 25"/>
          <p:cNvCxnSpPr/>
          <p:nvPr/>
        </p:nvCxnSpPr>
        <p:spPr>
          <a:xfrm>
            <a:off x="6876256" y="3573016"/>
            <a:ext cx="39855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179512" y="4797152"/>
            <a:ext cx="7544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Gradi di libertà: quantità inseminante, apertura diaframma telecamere</a:t>
            </a:r>
            <a:endParaRPr lang="it-IT" sz="2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4" grpId="0" animBg="1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teo\Desktop\Tesi\PER MATTEO---\PER MATTEO1\IMMAGINI\Sequenza Analisi\Immagine flowsense.bmp"/>
          <p:cNvPicPr>
            <a:picLocks noChangeAspect="1" noChangeArrowheads="1"/>
          </p:cNvPicPr>
          <p:nvPr/>
        </p:nvPicPr>
        <p:blipFill>
          <a:blip r:embed="rId2" cstate="print"/>
          <a:srcRect t="4305" b="13035"/>
          <a:stretch>
            <a:fillRect/>
          </a:stretch>
        </p:blipFill>
        <p:spPr bwMode="auto">
          <a:xfrm>
            <a:off x="1475656" y="1606842"/>
            <a:ext cx="6120000" cy="448645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71609" y="420121"/>
            <a:ext cx="123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Presa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843808" y="980728"/>
            <a:ext cx="385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Immagine registrata da una telecamera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071609" y="420121"/>
            <a:ext cx="123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Presa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331640" y="980728"/>
            <a:ext cx="683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Doppio fotogramma a singola esposizione registrata da una telecamera</a:t>
            </a:r>
            <a:endParaRPr lang="it-IT" dirty="0"/>
          </a:p>
        </p:txBody>
      </p:sp>
      <p:pic>
        <p:nvPicPr>
          <p:cNvPr id="1029" name="Picture 5" descr="C:\Users\matteo\Desktop\2 fotogrammi\prova.3g0lnyb8.000000a.bmp"/>
          <p:cNvPicPr>
            <a:picLocks noChangeAspect="1" noChangeArrowheads="1"/>
          </p:cNvPicPr>
          <p:nvPr/>
        </p:nvPicPr>
        <p:blipFill>
          <a:blip r:embed="rId3" cstate="print"/>
          <a:srcRect l="29404" t="5869" r="24709" b="21964"/>
          <a:stretch>
            <a:fillRect/>
          </a:stretch>
        </p:blipFill>
        <p:spPr bwMode="auto">
          <a:xfrm>
            <a:off x="2771800" y="1484784"/>
            <a:ext cx="3960000" cy="4670769"/>
          </a:xfrm>
          <a:prstGeom prst="rect">
            <a:avLst/>
          </a:prstGeom>
          <a:noFill/>
        </p:spPr>
      </p:pic>
      <p:pic>
        <p:nvPicPr>
          <p:cNvPr id="15" name="Picture 6" descr="C:\Users\matteo\Desktop\2 fotogrammi\prova.3g0lnyb8.000000b.bmp"/>
          <p:cNvPicPr>
            <a:picLocks noChangeAspect="1" noChangeArrowheads="1"/>
          </p:cNvPicPr>
          <p:nvPr/>
        </p:nvPicPr>
        <p:blipFill>
          <a:blip r:embed="rId4" cstate="print"/>
          <a:srcRect l="29404" t="5869" r="24709" b="21964"/>
          <a:stretch>
            <a:fillRect/>
          </a:stretch>
        </p:blipFill>
        <p:spPr bwMode="auto">
          <a:xfrm>
            <a:off x="2771800" y="1484784"/>
            <a:ext cx="3960000" cy="4670769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77047" y="420121"/>
            <a:ext cx="202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Elaborazione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22336" y="1052736"/>
            <a:ext cx="432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Immagine dopo sottrazione sfondo comune </a:t>
            </a:r>
            <a:endParaRPr lang="it-IT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547664" y="1704975"/>
            <a:ext cx="6120000" cy="43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77047" y="420121"/>
            <a:ext cx="202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Elaborazione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120000" cy="456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627784" y="908720"/>
            <a:ext cx="424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Immagine ottenuta dalla cross-correlazione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77047" y="420121"/>
            <a:ext cx="202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Elaborazione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16375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419872" y="836712"/>
            <a:ext cx="267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Campo di moto istantaneo</a:t>
            </a:r>
            <a:endParaRPr lang="it-IT" dirty="0"/>
          </a:p>
        </p:txBody>
      </p:sp>
      <p:cxnSp>
        <p:nvCxnSpPr>
          <p:cNvPr id="9" name="Connettore 2 8"/>
          <p:cNvCxnSpPr>
            <a:endCxn id="7" idx="1"/>
          </p:cNvCxnSpPr>
          <p:nvPr/>
        </p:nvCxnSpPr>
        <p:spPr>
          <a:xfrm>
            <a:off x="2987824" y="1844824"/>
            <a:ext cx="999376" cy="300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11" idx="2"/>
            <a:endCxn id="7" idx="1"/>
          </p:cNvCxnSpPr>
          <p:nvPr/>
        </p:nvCxnSpPr>
        <p:spPr>
          <a:xfrm>
            <a:off x="2935174" y="1854116"/>
            <a:ext cx="1052026" cy="2910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>
            <a:off x="3923928" y="2060848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483768" y="1484784"/>
            <a:ext cx="90281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Riflesso</a:t>
            </a:r>
            <a:endParaRPr lang="it-IT" dirty="0"/>
          </a:p>
        </p:txBody>
      </p:sp>
      <p:sp>
        <p:nvSpPr>
          <p:cNvPr id="16" name="Ovale 15"/>
          <p:cNvSpPr/>
          <p:nvPr/>
        </p:nvSpPr>
        <p:spPr>
          <a:xfrm>
            <a:off x="3995936" y="2348880"/>
            <a:ext cx="864096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364088" y="1628800"/>
            <a:ext cx="162025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Zona </a:t>
            </a:r>
            <a:r>
              <a:rPr lang="it-IT" dirty="0" err="1" smtClean="0"/>
              <a:t>ricircolata</a:t>
            </a:r>
            <a:endParaRPr lang="it-IT" dirty="0"/>
          </a:p>
        </p:txBody>
      </p:sp>
      <p:cxnSp>
        <p:nvCxnSpPr>
          <p:cNvPr id="19" name="Connettore 2 18"/>
          <p:cNvCxnSpPr>
            <a:stCxn id="17" idx="2"/>
            <a:endCxn id="16" idx="7"/>
          </p:cNvCxnSpPr>
          <p:nvPr/>
        </p:nvCxnSpPr>
        <p:spPr>
          <a:xfrm flipH="1">
            <a:off x="4733488" y="1998132"/>
            <a:ext cx="1440726" cy="5405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3419872" y="1772816"/>
            <a:ext cx="2304256" cy="244827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5436096" y="4365104"/>
            <a:ext cx="1629933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Campo di moto</a:t>
            </a:r>
            <a:endParaRPr lang="it-IT" dirty="0"/>
          </a:p>
        </p:txBody>
      </p:sp>
      <p:cxnSp>
        <p:nvCxnSpPr>
          <p:cNvPr id="23" name="Connettore 2 22"/>
          <p:cNvCxnSpPr>
            <a:stCxn id="21" idx="0"/>
          </p:cNvCxnSpPr>
          <p:nvPr/>
        </p:nvCxnSpPr>
        <p:spPr>
          <a:xfrm flipH="1" flipV="1">
            <a:off x="5508104" y="3717032"/>
            <a:ext cx="742959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77047" y="420121"/>
            <a:ext cx="2028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Elaborazione dati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88994" y="836712"/>
            <a:ext cx="227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Campo di moto medio</a:t>
            </a:r>
            <a:endParaRPr lang="it-IT" dirty="0"/>
          </a:p>
        </p:txBody>
      </p:sp>
      <p:pic>
        <p:nvPicPr>
          <p:cNvPr id="49157" name="Picture 5" descr="C:\Users\matteo\Desktop\Tesi\PER MATTEO---\110 gs\110 gs piano MBA traslato.bmp"/>
          <p:cNvPicPr>
            <a:picLocks noChangeAspect="1" noChangeArrowheads="1"/>
          </p:cNvPicPr>
          <p:nvPr/>
        </p:nvPicPr>
        <p:blipFill>
          <a:blip r:embed="rId3" cstate="print"/>
          <a:srcRect r="7107" b="22921"/>
          <a:stretch>
            <a:fillRect/>
          </a:stretch>
        </p:blipFill>
        <p:spPr bwMode="auto">
          <a:xfrm>
            <a:off x="2052280" y="1293529"/>
            <a:ext cx="5040000" cy="4799767"/>
          </a:xfrm>
          <a:prstGeom prst="rect">
            <a:avLst/>
          </a:prstGeom>
          <a:noFill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789040"/>
            <a:ext cx="1352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1115616" y="3789040"/>
            <a:ext cx="1440160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2123728" y="4797152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stCxn id="12" idx="2"/>
            <a:endCxn id="13" idx="1"/>
          </p:cNvCxnSpPr>
          <p:nvPr/>
        </p:nvCxnSpPr>
        <p:spPr>
          <a:xfrm>
            <a:off x="1835696" y="4509120"/>
            <a:ext cx="382940" cy="361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75656" y="5229200"/>
            <a:ext cx="1333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</a:t>
            </a:r>
            <a:endParaRPr lang="it-IT" sz="2000" dirty="0"/>
          </a:p>
        </p:txBody>
      </p:sp>
      <p:pic>
        <p:nvPicPr>
          <p:cNvPr id="7" name="Picture 3" descr="C:\Users\matteo\Desktop\Tesi\PER MATTEO---\220 gs\220 gs piano MBA traslato.bmp"/>
          <p:cNvPicPr>
            <a:picLocks noChangeAspect="1" noChangeArrowheads="1"/>
          </p:cNvPicPr>
          <p:nvPr/>
        </p:nvPicPr>
        <p:blipFill>
          <a:blip r:embed="rId3" cstate="print"/>
          <a:srcRect r="7506" b="23368"/>
          <a:stretch>
            <a:fillRect/>
          </a:stretch>
        </p:blipFill>
        <p:spPr bwMode="auto">
          <a:xfrm>
            <a:off x="4788024" y="1340768"/>
            <a:ext cx="3960000" cy="3765548"/>
          </a:xfrm>
          <a:prstGeom prst="rect">
            <a:avLst/>
          </a:prstGeom>
          <a:noFill/>
        </p:spPr>
      </p:pic>
      <p:pic>
        <p:nvPicPr>
          <p:cNvPr id="8" name="Picture 2" descr="C:\Users\matteo\Desktop\Tesi\PER MATTEO---\220 gs\220 gs piano MBA.bmp"/>
          <p:cNvPicPr>
            <a:picLocks noChangeAspect="1" noChangeArrowheads="1"/>
          </p:cNvPicPr>
          <p:nvPr/>
        </p:nvPicPr>
        <p:blipFill>
          <a:blip r:embed="rId4" cstate="print"/>
          <a:srcRect r="8495" b="23368"/>
          <a:stretch>
            <a:fillRect/>
          </a:stretch>
        </p:blipFill>
        <p:spPr bwMode="auto">
          <a:xfrm>
            <a:off x="323968" y="1340768"/>
            <a:ext cx="3960000" cy="3806215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827584" y="908720"/>
            <a:ext cx="7426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Confronto misure su piano MBA prima e dopo traslazione B1     MBA</a:t>
            </a:r>
            <a:endParaRPr lang="it-IT" sz="2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508104" y="5229200"/>
            <a:ext cx="312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422032" y="420121"/>
            <a:ext cx="453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1560" y="6146140"/>
            <a:ext cx="557511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dirty="0" smtClean="0"/>
              <a:t>ơ</a:t>
            </a:r>
            <a:r>
              <a:rPr lang="it-IT" sz="2400" dirty="0" smtClean="0"/>
              <a:t> (</a:t>
            </a:r>
            <a:r>
              <a:rPr lang="el-GR" sz="2400" dirty="0" smtClean="0"/>
              <a:t>Δ</a:t>
            </a:r>
            <a:r>
              <a:rPr lang="it-IT" sz="2400" dirty="0" smtClean="0"/>
              <a:t>u) = [mm/s]; </a:t>
            </a:r>
            <a:r>
              <a:rPr lang="vi-VN" sz="2400" dirty="0" smtClean="0"/>
              <a:t>ơ</a:t>
            </a:r>
            <a:r>
              <a:rPr lang="it-IT" sz="2400" dirty="0" smtClean="0"/>
              <a:t> (</a:t>
            </a:r>
            <a:r>
              <a:rPr lang="el-GR" sz="2400" dirty="0" smtClean="0"/>
              <a:t>Δ</a:t>
            </a:r>
            <a:r>
              <a:rPr lang="it-IT" sz="2400" dirty="0" smtClean="0"/>
              <a:t>v) = [mm/s] ; </a:t>
            </a:r>
            <a:r>
              <a:rPr lang="el-GR" sz="2800" dirty="0" smtClean="0"/>
              <a:t>ε</a:t>
            </a:r>
            <a:r>
              <a:rPr lang="it-IT" sz="1600" dirty="0" smtClean="0"/>
              <a:t>w</a:t>
            </a:r>
            <a:r>
              <a:rPr lang="it-IT" sz="2400" dirty="0" smtClean="0"/>
              <a:t> = 4%</a:t>
            </a:r>
            <a:endParaRPr lang="it-IT" sz="2400" dirty="0"/>
          </a:p>
        </p:txBody>
      </p:sp>
      <p:sp>
        <p:nvSpPr>
          <p:cNvPr id="13" name="Rettangolo 12"/>
          <p:cNvSpPr/>
          <p:nvPr/>
        </p:nvSpPr>
        <p:spPr>
          <a:xfrm>
            <a:off x="396552" y="56519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[</a:t>
            </a:r>
            <a:r>
              <a:rPr lang="it-IT" dirty="0" err="1" smtClean="0"/>
              <a:t>TbP</a:t>
            </a:r>
            <a:r>
              <a:rPr lang="it-IT" dirty="0" smtClean="0"/>
              <a:t> = 5 µs; Quantità di inseminante pari a 73 l/min;  Diaframma telecamere pari a f/1.8]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7308304" y="1124744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11560" y="5013176"/>
            <a:ext cx="3805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con </a:t>
            </a:r>
            <a:r>
              <a:rPr lang="it-IT" sz="2000" dirty="0" err="1" smtClean="0"/>
              <a:t>Peak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1.2</a:t>
            </a:r>
          </a:p>
          <a:p>
            <a:r>
              <a:rPr lang="it-IT" sz="2000" dirty="0" smtClean="0"/>
              <a:t>+ </a:t>
            </a:r>
            <a:r>
              <a:rPr lang="it-IT" sz="2000" dirty="0" err="1" smtClean="0"/>
              <a:t>Moving</a:t>
            </a:r>
            <a:r>
              <a:rPr lang="it-IT" sz="2000" dirty="0" smtClean="0"/>
              <a:t> </a:t>
            </a:r>
            <a:r>
              <a:rPr lang="it-IT" sz="2000" dirty="0" err="1" smtClean="0"/>
              <a:t>Avarage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36129" y="5013176"/>
            <a:ext cx="4688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 con </a:t>
            </a:r>
            <a:r>
              <a:rPr lang="it-IT" sz="2000" dirty="0" err="1" smtClean="0"/>
              <a:t>Peak</a:t>
            </a:r>
            <a:r>
              <a:rPr lang="it-IT" sz="2000" dirty="0" smtClean="0"/>
              <a:t> </a:t>
            </a:r>
          </a:p>
          <a:p>
            <a:r>
              <a:rPr lang="it-IT" sz="2000" dirty="0" err="1" smtClean="0"/>
              <a:t>Validation</a:t>
            </a:r>
            <a:r>
              <a:rPr lang="it-IT" sz="2000" dirty="0" smtClean="0"/>
              <a:t> 1.2 + </a:t>
            </a:r>
            <a:r>
              <a:rPr lang="it-IT" sz="2000" dirty="0" err="1" smtClean="0"/>
              <a:t>Moving</a:t>
            </a:r>
            <a:r>
              <a:rPr lang="it-IT" sz="2000" dirty="0" smtClean="0"/>
              <a:t> </a:t>
            </a:r>
            <a:r>
              <a:rPr lang="it-IT" sz="2000" dirty="0" err="1" smtClean="0"/>
              <a:t>Avarage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pic>
        <p:nvPicPr>
          <p:cNvPr id="62466" name="Picture 2" descr="C:\Users\matteo\Desktop\Tesi\PER MATTEO---\960 gs\960 gs piano MBA Peak+Moving.bmp"/>
          <p:cNvPicPr>
            <a:picLocks noChangeAspect="1" noChangeArrowheads="1"/>
          </p:cNvPicPr>
          <p:nvPr/>
        </p:nvPicPr>
        <p:blipFill>
          <a:blip r:embed="rId3" cstate="print"/>
          <a:srcRect r="6518" b="21646"/>
          <a:stretch>
            <a:fillRect/>
          </a:stretch>
        </p:blipFill>
        <p:spPr bwMode="auto">
          <a:xfrm>
            <a:off x="395536" y="1268760"/>
            <a:ext cx="3960000" cy="3809466"/>
          </a:xfrm>
          <a:prstGeom prst="rect">
            <a:avLst/>
          </a:prstGeom>
          <a:noFill/>
        </p:spPr>
      </p:pic>
      <p:pic>
        <p:nvPicPr>
          <p:cNvPr id="9" name="Picture 2" descr="C:\Users\matteo\Desktop\Tesi\PER MATTEO---\960 gs\960 gs piano MBA Peak+Moving traslato.bmp"/>
          <p:cNvPicPr>
            <a:picLocks noChangeAspect="1" noChangeArrowheads="1"/>
          </p:cNvPicPr>
          <p:nvPr/>
        </p:nvPicPr>
        <p:blipFill>
          <a:blip r:embed="rId4" cstate="print"/>
          <a:srcRect r="6518" b="21646"/>
          <a:stretch>
            <a:fillRect/>
          </a:stretch>
        </p:blipFill>
        <p:spPr bwMode="auto">
          <a:xfrm>
            <a:off x="4716016" y="1268760"/>
            <a:ext cx="3960000" cy="380946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827584" y="764704"/>
            <a:ext cx="7484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     MBA</a:t>
            </a:r>
            <a:endParaRPr lang="it-IT" sz="2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540747" y="420121"/>
            <a:ext cx="430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9552" y="6218148"/>
            <a:ext cx="557511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dirty="0" smtClean="0"/>
              <a:t>ơ</a:t>
            </a:r>
            <a:r>
              <a:rPr lang="it-IT" sz="2400" dirty="0" smtClean="0"/>
              <a:t> (</a:t>
            </a:r>
            <a:r>
              <a:rPr lang="el-GR" sz="2400" dirty="0" smtClean="0"/>
              <a:t>Δ</a:t>
            </a:r>
            <a:r>
              <a:rPr lang="it-IT" sz="2400" dirty="0" smtClean="0"/>
              <a:t>u) = [mm/s]; </a:t>
            </a:r>
            <a:r>
              <a:rPr lang="vi-VN" sz="2400" dirty="0" smtClean="0"/>
              <a:t>ơ</a:t>
            </a:r>
            <a:r>
              <a:rPr lang="it-IT" sz="2400" dirty="0" smtClean="0"/>
              <a:t> (</a:t>
            </a:r>
            <a:r>
              <a:rPr lang="el-GR" sz="2400" dirty="0" smtClean="0"/>
              <a:t>Δ</a:t>
            </a:r>
            <a:r>
              <a:rPr lang="it-IT" sz="2400" dirty="0" smtClean="0"/>
              <a:t>v) = [mm/s] ; </a:t>
            </a:r>
            <a:r>
              <a:rPr lang="el-GR" sz="2800" dirty="0" smtClean="0"/>
              <a:t>ε</a:t>
            </a:r>
            <a:r>
              <a:rPr lang="it-IT" sz="1600" dirty="0" smtClean="0"/>
              <a:t>w</a:t>
            </a:r>
            <a:r>
              <a:rPr lang="it-IT" sz="2400" dirty="0" smtClean="0"/>
              <a:t> = 4%</a:t>
            </a:r>
            <a:endParaRPr lang="it-IT" sz="2400" dirty="0"/>
          </a:p>
        </p:txBody>
      </p:sp>
      <p:sp>
        <p:nvSpPr>
          <p:cNvPr id="12" name="Rettangolo 11"/>
          <p:cNvSpPr/>
          <p:nvPr/>
        </p:nvSpPr>
        <p:spPr>
          <a:xfrm>
            <a:off x="396552" y="572396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[</a:t>
            </a:r>
            <a:r>
              <a:rPr lang="it-IT" dirty="0" err="1" smtClean="0"/>
              <a:t>TbP</a:t>
            </a:r>
            <a:r>
              <a:rPr lang="it-IT" dirty="0" smtClean="0"/>
              <a:t> = 5 µs; Quantità di inseminante pari a 55 l/min;  Diaframma telecamere pari a f/1.8]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  <p:cxnSp>
        <p:nvCxnSpPr>
          <p:cNvPr id="15" name="Connettore 2 14"/>
          <p:cNvCxnSpPr/>
          <p:nvPr/>
        </p:nvCxnSpPr>
        <p:spPr>
          <a:xfrm>
            <a:off x="7380312" y="980728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87227" y="420121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Conclusioni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619672" y="908720"/>
            <a:ext cx="45281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Condizioni di prova risultati:</a:t>
            </a:r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beetwen</a:t>
            </a:r>
            <a:r>
              <a:rPr lang="it-IT" dirty="0" smtClean="0"/>
              <a:t> </a:t>
            </a:r>
            <a:r>
              <a:rPr lang="it-IT" dirty="0" err="1" smtClean="0"/>
              <a:t>Pulses</a:t>
            </a:r>
            <a:r>
              <a:rPr lang="it-IT" dirty="0" smtClean="0"/>
              <a:t> = 5 µs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Quantità di inseminante pari a 55 l/min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Apertura diaframma telecamere pari a f/1.8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619672" y="3140968"/>
            <a:ext cx="46514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Possibili miglioramenti:</a:t>
            </a:r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laser più energetico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posizionamento telecamere a 45°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sensore telecamere più sensibile e più grande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obiettivo con distanza focale minore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utilizzare condizione di </a:t>
            </a:r>
            <a:r>
              <a:rPr lang="it-IT" dirty="0" err="1" smtClean="0"/>
              <a:t>Scheimpflug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53231" y="364594"/>
            <a:ext cx="2275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Diffusore di scarico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320" y="1412776"/>
            <a:ext cx="5400000" cy="346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619672" y="2204864"/>
            <a:ext cx="191796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Sezione d’ingresso</a:t>
            </a:r>
          </a:p>
          <a:p>
            <a:r>
              <a:rPr lang="it-IT" dirty="0" smtClean="0"/>
              <a:t>diffusore anulare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527376" y="1700808"/>
            <a:ext cx="18932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Sezione d’uscita</a:t>
            </a:r>
          </a:p>
          <a:p>
            <a:r>
              <a:rPr lang="it-IT" dirty="0" smtClean="0"/>
              <a:t>diffusore anulare 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23520" y="4293096"/>
            <a:ext cx="197086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Sezione d’ingresso </a:t>
            </a:r>
          </a:p>
          <a:p>
            <a:r>
              <a:rPr lang="it-IT" dirty="0" smtClean="0"/>
              <a:t>diffusore conico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255568" y="980728"/>
            <a:ext cx="168135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Sezione d’uscita</a:t>
            </a:r>
          </a:p>
          <a:p>
            <a:r>
              <a:rPr lang="it-IT" dirty="0" smtClean="0"/>
              <a:t>diffusore 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5301208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RF = 8</a:t>
            </a:r>
            <a:endParaRPr lang="it-IT" sz="2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835696" y="5301208"/>
            <a:ext cx="4616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L = 2,200 m ; </a:t>
            </a:r>
            <a:r>
              <a:rPr lang="it-IT" sz="2000" dirty="0" err="1" smtClean="0"/>
              <a:t>Din</a:t>
            </a:r>
            <a:r>
              <a:rPr lang="it-IT" sz="2000" dirty="0" smtClean="0"/>
              <a:t> = 0,400 m; </a:t>
            </a:r>
            <a:r>
              <a:rPr lang="it-IT" sz="2000" dirty="0" err="1" smtClean="0"/>
              <a:t>Dex</a:t>
            </a:r>
            <a:r>
              <a:rPr lang="it-IT" sz="2000" dirty="0" smtClean="0"/>
              <a:t> = 0,800 m</a:t>
            </a:r>
            <a:endParaRPr lang="it-IT" sz="2000" dirty="0"/>
          </a:p>
        </p:txBody>
      </p:sp>
      <p:cxnSp>
        <p:nvCxnSpPr>
          <p:cNvPr id="15" name="Connettore 2 14"/>
          <p:cNvCxnSpPr>
            <a:stCxn id="13" idx="3"/>
            <a:endCxn id="14" idx="1"/>
          </p:cNvCxnSpPr>
          <p:nvPr/>
        </p:nvCxnSpPr>
        <p:spPr>
          <a:xfrm>
            <a:off x="1139777" y="5501263"/>
            <a:ext cx="69591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arrotondato 15"/>
          <p:cNvSpPr/>
          <p:nvPr/>
        </p:nvSpPr>
        <p:spPr>
          <a:xfrm>
            <a:off x="6732240" y="5085184"/>
            <a:ext cx="2016224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948264" y="5261138"/>
            <a:ext cx="155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V</a:t>
            </a:r>
            <a:r>
              <a:rPr lang="it-IT" sz="1400" dirty="0" smtClean="0"/>
              <a:t>in</a:t>
            </a:r>
            <a:r>
              <a:rPr lang="it-IT" sz="2000" dirty="0" smtClean="0"/>
              <a:t> ≈ 100 m/s</a:t>
            </a:r>
            <a:endParaRPr lang="it-IT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75656" y="2996952"/>
            <a:ext cx="6694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/>
              <a:t>GRAZIE PER L’ATTENZIONE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200105" y="404664"/>
            <a:ext cx="298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Processo di inseminazione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64088" y="1196752"/>
            <a:ext cx="33216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particelle di diametro piccolo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chimicamente inerte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dirty="0" err="1" smtClean="0"/>
              <a:t>seeding</a:t>
            </a:r>
            <a:r>
              <a:rPr lang="it-IT" dirty="0" smtClean="0"/>
              <a:t> omogeneo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atossico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attenzione al punto di iniezione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3960000" cy="51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01225" y="404664"/>
            <a:ext cx="397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Caratteristiche ottiche dei traccianti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16832"/>
            <a:ext cx="4320000" cy="21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779912" y="1196752"/>
            <a:ext cx="196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Mie </a:t>
            </a:r>
            <a:r>
              <a:rPr lang="it-IT" sz="2400" dirty="0" err="1" smtClean="0"/>
              <a:t>scattering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23728" y="4077072"/>
            <a:ext cx="503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Distribuzione polare dell’intensità della luce diffusa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27584" y="4653136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Intensità 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1979712" y="458112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339752" y="4869160"/>
            <a:ext cx="936104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635896" y="465313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</a:t>
            </a:r>
            <a:r>
              <a:rPr lang="it-IT" sz="1400" dirty="0" err="1" smtClean="0"/>
              <a:t>p</a:t>
            </a:r>
            <a:endParaRPr lang="it-IT" sz="1400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4211960" y="4581128"/>
            <a:ext cx="0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788024" y="4653136"/>
            <a:ext cx="378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 aumentano gli effetti gravitazionali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82992" y="404664"/>
            <a:ext cx="2816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Fascio piano di luce laser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24744"/>
            <a:ext cx="5400000" cy="322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187624" y="1844824"/>
            <a:ext cx="67839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87624" y="3356992"/>
            <a:ext cx="67839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87624" y="4653136"/>
            <a:ext cx="5156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Caratteristiche lama laser: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spessore uniforme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spessore &gt; profondità di campo della telecamera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spessore &gt; spostamento ortogonale delle particelle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979386" y="404664"/>
            <a:ext cx="342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Formazione dell’immagine PIV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2708920"/>
            <a:ext cx="1440000" cy="645517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4526" y="4221088"/>
            <a:ext cx="2709474" cy="360000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980728"/>
            <a:ext cx="1800000" cy="88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052736"/>
            <a:ext cx="5400000" cy="426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573016"/>
            <a:ext cx="1440000" cy="5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4797152"/>
            <a:ext cx="2160000" cy="57176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772816"/>
            <a:ext cx="119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90997" y="404664"/>
            <a:ext cx="3600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Registrazione dell’immagine PIV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1187624" y="1628800"/>
            <a:ext cx="6840000" cy="337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851920" y="1124744"/>
            <a:ext cx="183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 Sensore CCD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403648" y="5445224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converte en. luminosa incidente in carica elettrica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39926" y="364594"/>
            <a:ext cx="490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Tecniche di registrazione delle immagini PIV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55576" y="1124744"/>
            <a:ext cx="487486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Fotogramma singolo ed esposizione doppia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Fotogramma doppio e esposizione singola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3203848" y="3573016"/>
            <a:ext cx="10841" cy="568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043608" y="357301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71600" y="4149080"/>
            <a:ext cx="438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Preferibile, ma apparato di ripresa più rapido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068960"/>
            <a:ext cx="24288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2605" y="1052736"/>
            <a:ext cx="12096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16741" y="364594"/>
            <a:ext cx="454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Metodi di valutazione delle immagini PIV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8280000" cy="387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e 11"/>
          <p:cNvSpPr/>
          <p:nvPr/>
        </p:nvSpPr>
        <p:spPr>
          <a:xfrm>
            <a:off x="7452320" y="2348880"/>
            <a:ext cx="1475656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7236296" y="4797152"/>
            <a:ext cx="1661993" cy="369332"/>
          </a:xfrm>
          <a:prstGeom prst="rect">
            <a:avLst/>
          </a:prstGeom>
          <a:solidFill>
            <a:srgbClr val="FF0000">
              <a:alpha val="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Vettore velocità</a:t>
            </a:r>
            <a:endParaRPr lang="it-IT" dirty="0"/>
          </a:p>
        </p:txBody>
      </p:sp>
      <p:cxnSp>
        <p:nvCxnSpPr>
          <p:cNvPr id="15" name="Connettore 2 14"/>
          <p:cNvCxnSpPr>
            <a:stCxn id="13" idx="0"/>
            <a:endCxn id="12" idx="4"/>
          </p:cNvCxnSpPr>
          <p:nvPr/>
        </p:nvCxnSpPr>
        <p:spPr>
          <a:xfrm flipV="1">
            <a:off x="8067293" y="4437112"/>
            <a:ext cx="122855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301208"/>
            <a:ext cx="39338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816124" y="364594"/>
            <a:ext cx="1749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Piani di misura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200000" cy="357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86952" y="420121"/>
            <a:ext cx="440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50178" name="Picture 2" descr="C:\Users\matteo\Desktop\Tesi\PER MATTEO---\110 gs\110 gs piano MBA.bmp"/>
          <p:cNvPicPr>
            <a:picLocks noChangeAspect="1" noChangeArrowheads="1"/>
          </p:cNvPicPr>
          <p:nvPr/>
        </p:nvPicPr>
        <p:blipFill>
          <a:blip r:embed="rId3" cstate="print"/>
          <a:srcRect r="7506" b="23368"/>
          <a:stretch>
            <a:fillRect/>
          </a:stretch>
        </p:blipFill>
        <p:spPr bwMode="auto">
          <a:xfrm>
            <a:off x="179992" y="905304"/>
            <a:ext cx="4320000" cy="4107872"/>
          </a:xfrm>
          <a:prstGeom prst="rect">
            <a:avLst/>
          </a:prstGeom>
          <a:noFill/>
        </p:spPr>
      </p:pic>
      <p:pic>
        <p:nvPicPr>
          <p:cNvPr id="50179" name="Picture 3" descr="C:\Users\matteo\Desktop\Tesi\PER MATTEO---\110 gs\110 gs piano B1.bmp"/>
          <p:cNvPicPr>
            <a:picLocks noChangeAspect="1" noChangeArrowheads="1"/>
          </p:cNvPicPr>
          <p:nvPr/>
        </p:nvPicPr>
        <p:blipFill>
          <a:blip r:embed="rId4" cstate="print"/>
          <a:srcRect r="7506" b="23368"/>
          <a:stretch>
            <a:fillRect/>
          </a:stretch>
        </p:blipFill>
        <p:spPr bwMode="auto">
          <a:xfrm>
            <a:off x="4644488" y="908720"/>
            <a:ext cx="4320000" cy="4107872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475656" y="5157192"/>
            <a:ext cx="155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MBA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176009" y="5157192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B1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5589240"/>
            <a:ext cx="3734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err="1" smtClean="0"/>
              <a:t>TbP</a:t>
            </a:r>
            <a:r>
              <a:rPr lang="it-IT" sz="2000" dirty="0" smtClean="0"/>
              <a:t> = 15 µs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quantità inseminante ≈ 73 l/min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apertura diaframma: f/1.8</a:t>
            </a:r>
            <a:endParaRPr lang="it-IT" sz="2000" dirty="0"/>
          </a:p>
        </p:txBody>
      </p:sp>
      <p:sp>
        <p:nvSpPr>
          <p:cNvPr id="11" name="Parentesi graffa aperta 10"/>
          <p:cNvSpPr/>
          <p:nvPr/>
        </p:nvSpPr>
        <p:spPr>
          <a:xfrm>
            <a:off x="395536" y="5661248"/>
            <a:ext cx="72008" cy="8640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7584" y="908720"/>
            <a:ext cx="727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B1-MBA</a:t>
            </a:r>
            <a:endParaRPr lang="it-IT" sz="2000" dirty="0"/>
          </a:p>
        </p:txBody>
      </p:sp>
      <p:pic>
        <p:nvPicPr>
          <p:cNvPr id="51202" name="Picture 2" descr="C:\Users\matteo\Desktop\Tesi\PER MATTEO---\110 gs\110 gs piano MBA.bmp"/>
          <p:cNvPicPr>
            <a:picLocks noChangeAspect="1" noChangeArrowheads="1"/>
          </p:cNvPicPr>
          <p:nvPr/>
        </p:nvPicPr>
        <p:blipFill>
          <a:blip r:embed="rId3" cstate="print"/>
          <a:srcRect r="7506" b="23368"/>
          <a:stretch>
            <a:fillRect/>
          </a:stretch>
        </p:blipFill>
        <p:spPr bwMode="auto">
          <a:xfrm>
            <a:off x="395536" y="1412776"/>
            <a:ext cx="3960000" cy="3765548"/>
          </a:xfrm>
          <a:prstGeom prst="rect">
            <a:avLst/>
          </a:prstGeom>
          <a:noFill/>
        </p:spPr>
      </p:pic>
      <p:pic>
        <p:nvPicPr>
          <p:cNvPr id="51203" name="Picture 3" descr="C:\Users\matteo\Desktop\Tesi\PER MATTEO---\110 gs\110 gs piano MBA traslato.bmp"/>
          <p:cNvPicPr>
            <a:picLocks noChangeAspect="1" noChangeArrowheads="1"/>
          </p:cNvPicPr>
          <p:nvPr/>
        </p:nvPicPr>
        <p:blipFill>
          <a:blip r:embed="rId4" cstate="print"/>
          <a:srcRect r="7506" b="23368"/>
          <a:stretch>
            <a:fillRect/>
          </a:stretch>
        </p:blipFill>
        <p:spPr bwMode="auto">
          <a:xfrm>
            <a:off x="4860472" y="1412776"/>
            <a:ext cx="3960000" cy="3765548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1835696" y="5301208"/>
            <a:ext cx="1333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436096" y="5301208"/>
            <a:ext cx="312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486952" y="420121"/>
            <a:ext cx="440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86951" y="420121"/>
            <a:ext cx="4408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52226" name="Picture 2" descr="C:\Users\matteo\Desktop\Tesi\PER MATTEO---\sottrazioni\Sottrazione 110 gs MBA.bmp"/>
          <p:cNvPicPr>
            <a:picLocks noChangeAspect="1" noChangeArrowheads="1"/>
          </p:cNvPicPr>
          <p:nvPr/>
        </p:nvPicPr>
        <p:blipFill>
          <a:blip r:embed="rId3" cstate="print"/>
          <a:srcRect r="7506" b="23368"/>
          <a:stretch>
            <a:fillRect/>
          </a:stretch>
        </p:blipFill>
        <p:spPr bwMode="auto">
          <a:xfrm>
            <a:off x="755576" y="1516804"/>
            <a:ext cx="5040000" cy="4792516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827584" y="908720"/>
            <a:ext cx="3115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Sottrazione campi di moto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732240" y="1772816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u) = [mm/s]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32240" y="2564904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v) = [mm/s]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781764" y="3284984"/>
            <a:ext cx="146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w ≈ 2÷3 m/s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090561" y="40677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</a:t>
            </a:r>
            <a:r>
              <a:rPr lang="it-IT" dirty="0" smtClean="0"/>
              <a:t> ≈ 4%</a:t>
            </a:r>
            <a:endParaRPr lang="it-IT" dirty="0"/>
          </a:p>
        </p:txBody>
      </p:sp>
      <p:cxnSp>
        <p:nvCxnSpPr>
          <p:cNvPr id="15" name="Connettore 2 14"/>
          <p:cNvCxnSpPr>
            <a:stCxn id="10" idx="2"/>
            <a:endCxn id="13" idx="0"/>
          </p:cNvCxnSpPr>
          <p:nvPr/>
        </p:nvCxnSpPr>
        <p:spPr>
          <a:xfrm flipH="1">
            <a:off x="7487465" y="3654316"/>
            <a:ext cx="25621" cy="413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22031" y="420121"/>
            <a:ext cx="453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7584" y="908720"/>
            <a:ext cx="3115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Sottrazione campi di moto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732240" y="1772816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u) = [mm/s]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32240" y="2564904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v) = [mm/s]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781764" y="3284984"/>
            <a:ext cx="146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w ≈ 3÷4 m/s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62569" y="40677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</a:t>
            </a:r>
            <a:r>
              <a:rPr lang="it-IT" dirty="0" smtClean="0"/>
              <a:t> ≈ 4%</a:t>
            </a:r>
            <a:endParaRPr lang="it-IT" dirty="0"/>
          </a:p>
        </p:txBody>
      </p:sp>
      <p:cxnSp>
        <p:nvCxnSpPr>
          <p:cNvPr id="10" name="Connettore 2 9"/>
          <p:cNvCxnSpPr>
            <a:stCxn id="8" idx="2"/>
            <a:endCxn id="9" idx="0"/>
          </p:cNvCxnSpPr>
          <p:nvPr/>
        </p:nvCxnSpPr>
        <p:spPr>
          <a:xfrm>
            <a:off x="7513086" y="3654316"/>
            <a:ext cx="46387" cy="413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 descr="C:\Users\matteo\Desktop\Tesi\PER MATTEO---\sottrazioni\Sottrazione 220 gs MBA.bmp"/>
          <p:cNvPicPr>
            <a:picLocks noChangeAspect="1" noChangeArrowheads="1"/>
          </p:cNvPicPr>
          <p:nvPr/>
        </p:nvPicPr>
        <p:blipFill>
          <a:blip r:embed="rId3" cstate="print"/>
          <a:srcRect r="7506" b="23368"/>
          <a:stretch>
            <a:fillRect/>
          </a:stretch>
        </p:blipFill>
        <p:spPr bwMode="auto">
          <a:xfrm>
            <a:off x="756136" y="1484784"/>
            <a:ext cx="5040000" cy="4792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05669" y="420121"/>
            <a:ext cx="4170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573208" y="5085184"/>
            <a:ext cx="155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MBA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56176" y="5085184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B1</a:t>
            </a:r>
            <a:endParaRPr lang="it-IT" sz="2400" dirty="0"/>
          </a:p>
        </p:txBody>
      </p:sp>
      <p:pic>
        <p:nvPicPr>
          <p:cNvPr id="55299" name="Picture 3" descr="C:\Users\matteo\Desktop\Tesi\PER MATTEO---\480 gs\480 gs piano B1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4644008" y="908720"/>
            <a:ext cx="4320000" cy="4154027"/>
          </a:xfrm>
          <a:prstGeom prst="rect">
            <a:avLst/>
          </a:prstGeom>
          <a:noFill/>
        </p:spPr>
      </p:pic>
      <p:pic>
        <p:nvPicPr>
          <p:cNvPr id="55300" name="Picture 4" descr="C:\Users\matteo\Desktop\Tesi\PER MATTEO---\480 gs\480 gs piano MBA Peak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179512" y="908720"/>
            <a:ext cx="4320000" cy="4154027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395536" y="5589240"/>
            <a:ext cx="3734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err="1" smtClean="0"/>
              <a:t>TbP</a:t>
            </a:r>
            <a:r>
              <a:rPr lang="it-IT" sz="2000" dirty="0" smtClean="0"/>
              <a:t> = 10 µs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quantità inseminante ≈ 55 l/min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apertura diaframma: f/1.8</a:t>
            </a:r>
            <a:endParaRPr lang="it-IT" sz="2000" dirty="0"/>
          </a:p>
        </p:txBody>
      </p:sp>
      <p:sp>
        <p:nvSpPr>
          <p:cNvPr id="11" name="Parentesi graffa aperta 10"/>
          <p:cNvSpPr/>
          <p:nvPr/>
        </p:nvSpPr>
        <p:spPr>
          <a:xfrm>
            <a:off x="395536" y="5661248"/>
            <a:ext cx="72008" cy="8640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05670" y="420121"/>
            <a:ext cx="4170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07704" y="5579948"/>
            <a:ext cx="14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Piano MBA</a:t>
            </a:r>
          </a:p>
          <a:p>
            <a:r>
              <a:rPr lang="it-IT" dirty="0" smtClean="0"/>
              <a:t>con </a:t>
            </a:r>
            <a:r>
              <a:rPr lang="it-IT" dirty="0" err="1" smtClean="0"/>
              <a:t>Peak</a:t>
            </a:r>
            <a:r>
              <a:rPr lang="it-IT" dirty="0" smtClean="0"/>
              <a:t> 1.2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27584" y="908720"/>
            <a:ext cx="727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B1-MBA</a:t>
            </a:r>
            <a:endParaRPr lang="it-IT" sz="2000" dirty="0"/>
          </a:p>
        </p:txBody>
      </p:sp>
      <p:pic>
        <p:nvPicPr>
          <p:cNvPr id="8" name="Picture 4" descr="C:\Users\matteo\Desktop\Tesi\PER MATTEO---\480 gs\480 gs piano MBA Peak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395976" y="1709374"/>
            <a:ext cx="3960000" cy="3807858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5508104" y="5579948"/>
            <a:ext cx="2829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Piano MBA dopo traslazione</a:t>
            </a:r>
          </a:p>
          <a:p>
            <a:r>
              <a:rPr lang="it-IT" dirty="0" smtClean="0"/>
              <a:t>con </a:t>
            </a:r>
            <a:r>
              <a:rPr lang="it-IT" dirty="0" err="1" smtClean="0"/>
              <a:t>Peak</a:t>
            </a:r>
            <a:r>
              <a:rPr lang="it-IT" dirty="0" smtClean="0"/>
              <a:t> 1.2 </a:t>
            </a:r>
            <a:endParaRPr lang="it-IT" dirty="0"/>
          </a:p>
        </p:txBody>
      </p:sp>
      <p:pic>
        <p:nvPicPr>
          <p:cNvPr id="56322" name="Picture 2" descr="C:\Users\matteo\Desktop\Tesi\PER MATTEO---\480 gs\480 gs piano MBA traslato Peak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4788024" y="1709374"/>
            <a:ext cx="3960000" cy="3807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76819" y="420121"/>
            <a:ext cx="4228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50 m/s 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907704" y="5579948"/>
            <a:ext cx="1847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Piano MBA con </a:t>
            </a:r>
          </a:p>
          <a:p>
            <a:r>
              <a:rPr lang="it-IT" dirty="0" err="1" smtClean="0"/>
              <a:t>Peak</a:t>
            </a:r>
            <a:r>
              <a:rPr lang="it-IT" dirty="0" smtClean="0"/>
              <a:t> 1.2+Moving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27584" y="908720"/>
            <a:ext cx="727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B1-MBA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08104" y="5579948"/>
            <a:ext cx="3221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Piano MBA dopo traslazione con</a:t>
            </a:r>
          </a:p>
          <a:p>
            <a:r>
              <a:rPr lang="it-IT" dirty="0" err="1" smtClean="0"/>
              <a:t>Peak</a:t>
            </a:r>
            <a:r>
              <a:rPr lang="it-IT" dirty="0" smtClean="0"/>
              <a:t> 1.2+Moving</a:t>
            </a:r>
            <a:endParaRPr lang="it-IT" dirty="0"/>
          </a:p>
        </p:txBody>
      </p:sp>
      <p:pic>
        <p:nvPicPr>
          <p:cNvPr id="57346" name="Picture 2" descr="C:\Users\matteo\Desktop\Tesi\PER MATTEO---\480 gs\480 gs piano MBA Peak+Moving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395536" y="1637366"/>
            <a:ext cx="3960000" cy="3807858"/>
          </a:xfrm>
          <a:prstGeom prst="rect">
            <a:avLst/>
          </a:prstGeom>
          <a:noFill/>
        </p:spPr>
      </p:pic>
      <p:pic>
        <p:nvPicPr>
          <p:cNvPr id="57347" name="Picture 3" descr="C:\Users\matteo\Desktop\Tesi\PER MATTEO---\480 gs\480 gs piano MBA traslato Peak+Moving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4788464" y="1637366"/>
            <a:ext cx="3960000" cy="3807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05670" y="420121"/>
            <a:ext cx="4170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50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908720"/>
            <a:ext cx="313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Sottrazione campi di moto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732240" y="1772816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u) = [mm/s]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732240" y="2564904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v) = [mm/s]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781764" y="3284984"/>
            <a:ext cx="146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w ≈ 3÷4 m/s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162569" y="40677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</a:t>
            </a:r>
            <a:r>
              <a:rPr lang="it-IT" dirty="0" smtClean="0"/>
              <a:t> ≈ 5%</a:t>
            </a:r>
            <a:endParaRPr lang="it-IT" dirty="0"/>
          </a:p>
        </p:txBody>
      </p:sp>
      <p:cxnSp>
        <p:nvCxnSpPr>
          <p:cNvPr id="13" name="Connettore 2 12"/>
          <p:cNvCxnSpPr>
            <a:stCxn id="11" idx="2"/>
            <a:endCxn id="12" idx="0"/>
          </p:cNvCxnSpPr>
          <p:nvPr/>
        </p:nvCxnSpPr>
        <p:spPr>
          <a:xfrm>
            <a:off x="7513086" y="3654316"/>
            <a:ext cx="46387" cy="413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:\Users\matteo\Desktop\Tesi\PER MATTEO---\sottrazioni\Sottrazione Moving 480 gs MBA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756136" y="1484784"/>
            <a:ext cx="5040000" cy="4846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907704" y="404664"/>
            <a:ext cx="5566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Tecnica di misura ottica </a:t>
            </a:r>
            <a:r>
              <a:rPr lang="it-IT" sz="2000" b="1" i="1" dirty="0" err="1" smtClean="0">
                <a:solidFill>
                  <a:schemeClr val="tx2"/>
                </a:solidFill>
              </a:rPr>
              <a:t>Particle</a:t>
            </a:r>
            <a:r>
              <a:rPr lang="it-IT" sz="2000" b="1" i="1" dirty="0" smtClean="0">
                <a:solidFill>
                  <a:schemeClr val="tx2"/>
                </a:solidFill>
              </a:rPr>
              <a:t> </a:t>
            </a:r>
            <a:r>
              <a:rPr lang="it-IT" sz="2000" b="1" i="1" dirty="0" err="1" smtClean="0">
                <a:solidFill>
                  <a:schemeClr val="tx2"/>
                </a:solidFill>
              </a:rPr>
              <a:t>Image</a:t>
            </a:r>
            <a:r>
              <a:rPr lang="it-IT" sz="2000" b="1" i="1" dirty="0" smtClean="0">
                <a:solidFill>
                  <a:schemeClr val="tx2"/>
                </a:solidFill>
              </a:rPr>
              <a:t> </a:t>
            </a:r>
            <a:r>
              <a:rPr lang="it-IT" sz="2000" b="1" i="1" dirty="0" err="1" smtClean="0">
                <a:solidFill>
                  <a:schemeClr val="tx2"/>
                </a:solidFill>
              </a:rPr>
              <a:t>Velocimetry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5576" y="908720"/>
            <a:ext cx="1376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Vantaggi: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27584" y="1412776"/>
            <a:ext cx="1730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non intrusiva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580112" y="908720"/>
            <a:ext cx="149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tx2"/>
                </a:solidFill>
              </a:rPr>
              <a:t>Svantaggi:</a:t>
            </a: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652120" y="1412776"/>
            <a:ext cx="2027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misura indiretta</a:t>
            </a:r>
            <a:endParaRPr lang="it-IT" sz="2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27584" y="1844824"/>
            <a:ext cx="1896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misura globale</a:t>
            </a:r>
            <a:endParaRPr lang="it-IT" sz="20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652120" y="2276872"/>
            <a:ext cx="1606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costi elevati</a:t>
            </a:r>
            <a:endParaRPr lang="it-IT" sz="2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652120" y="1844824"/>
            <a:ext cx="3254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componentistica complessa</a:t>
            </a:r>
            <a:endParaRPr lang="it-IT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83768" y="3429000"/>
            <a:ext cx="4105275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sellaDiTesto 30"/>
          <p:cNvSpPr txBox="1"/>
          <p:nvPr/>
        </p:nvSpPr>
        <p:spPr>
          <a:xfrm>
            <a:off x="827584" y="2236802"/>
            <a:ext cx="198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misure 2D o 3D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40747" y="420121"/>
            <a:ext cx="430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27584" y="908720"/>
            <a:ext cx="3115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Sottrazione campi di moto</a:t>
            </a:r>
            <a:endParaRPr lang="it-IT" sz="2000" dirty="0"/>
          </a:p>
        </p:txBody>
      </p:sp>
      <p:pic>
        <p:nvPicPr>
          <p:cNvPr id="63490" name="Picture 2" descr="C:\Users\matteo\Desktop\Tesi\PER MATTEO---\sottrazioni\Sottrazione Moving 960 gs MBA.bmp"/>
          <p:cNvPicPr>
            <a:picLocks noChangeAspect="1" noChangeArrowheads="1"/>
          </p:cNvPicPr>
          <p:nvPr/>
        </p:nvPicPr>
        <p:blipFill>
          <a:blip r:embed="rId3" cstate="print"/>
          <a:srcRect r="6518" b="21646"/>
          <a:stretch>
            <a:fillRect/>
          </a:stretch>
        </p:blipFill>
        <p:spPr bwMode="auto">
          <a:xfrm>
            <a:off x="612120" y="1484784"/>
            <a:ext cx="5040000" cy="4848411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6732240" y="1772816"/>
            <a:ext cx="163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u) = [mm/s]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732240" y="2564904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ơ</a:t>
            </a:r>
            <a:r>
              <a:rPr lang="it-IT" dirty="0" smtClean="0"/>
              <a:t>(</a:t>
            </a:r>
            <a:r>
              <a:rPr lang="el-GR" dirty="0" smtClean="0"/>
              <a:t>Δ</a:t>
            </a:r>
            <a:r>
              <a:rPr lang="it-IT" dirty="0" smtClean="0"/>
              <a:t>v) = [mm/s]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781764" y="3284984"/>
            <a:ext cx="146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it-IT" dirty="0" smtClean="0"/>
              <a:t>w ≈ 3÷4 m/s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162569" y="40677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</a:t>
            </a:r>
            <a:r>
              <a:rPr lang="it-IT" dirty="0" smtClean="0"/>
              <a:t> ≈ 2%</a:t>
            </a:r>
            <a:endParaRPr lang="it-IT" dirty="0"/>
          </a:p>
        </p:txBody>
      </p:sp>
      <p:cxnSp>
        <p:nvCxnSpPr>
          <p:cNvPr id="14" name="Connettore 2 13"/>
          <p:cNvCxnSpPr>
            <a:stCxn id="12" idx="2"/>
            <a:endCxn id="13" idx="0"/>
          </p:cNvCxnSpPr>
          <p:nvPr/>
        </p:nvCxnSpPr>
        <p:spPr>
          <a:xfrm>
            <a:off x="7513086" y="3654316"/>
            <a:ext cx="46387" cy="4134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71625" y="420121"/>
            <a:ext cx="683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50 m/s con diffusore montato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077609"/>
            <a:ext cx="4320000" cy="411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805456" y="5229200"/>
            <a:ext cx="155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MBA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589240"/>
            <a:ext cx="3734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err="1" smtClean="0"/>
              <a:t>TbP</a:t>
            </a:r>
            <a:r>
              <a:rPr lang="it-IT" sz="2000" dirty="0" smtClean="0"/>
              <a:t> = 15 µs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quantità inseminante ≈ 63 l/min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apertura diaframma: f/1.8</a:t>
            </a:r>
            <a:endParaRPr lang="it-IT" sz="2000" dirty="0"/>
          </a:p>
        </p:txBody>
      </p:sp>
      <p:sp>
        <p:nvSpPr>
          <p:cNvPr id="8" name="Parentesi graffa aperta 7"/>
          <p:cNvSpPr/>
          <p:nvPr/>
        </p:nvSpPr>
        <p:spPr>
          <a:xfrm>
            <a:off x="395536" y="5661248"/>
            <a:ext cx="72008" cy="8640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22032" y="420121"/>
            <a:ext cx="4538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</a:t>
            </a:r>
            <a:r>
              <a:rPr lang="it-IT" sz="2000" b="1" dirty="0" err="1" smtClean="0">
                <a:solidFill>
                  <a:schemeClr val="tx2"/>
                </a:solidFill>
              </a:rPr>
              <a:t>swirlato</a:t>
            </a:r>
            <a:r>
              <a:rPr lang="it-IT" sz="2000" b="1" dirty="0" smtClean="0">
                <a:solidFill>
                  <a:schemeClr val="tx2"/>
                </a:solidFill>
              </a:rPr>
              <a:t>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pic>
        <p:nvPicPr>
          <p:cNvPr id="53250" name="Picture 2" descr="C:\Users\matteo\Desktop\Tesi\PER MATTEO---\220 gs\220 gs piano MBA.bmp"/>
          <p:cNvPicPr>
            <a:picLocks noChangeAspect="1" noChangeArrowheads="1"/>
          </p:cNvPicPr>
          <p:nvPr/>
        </p:nvPicPr>
        <p:blipFill>
          <a:blip r:embed="rId3" cstate="print"/>
          <a:srcRect r="8495" b="23368"/>
          <a:stretch>
            <a:fillRect/>
          </a:stretch>
        </p:blipFill>
        <p:spPr bwMode="auto">
          <a:xfrm>
            <a:off x="179992" y="908720"/>
            <a:ext cx="4320000" cy="4152235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547664" y="5085184"/>
            <a:ext cx="1558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MBA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56176" y="5085184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B1</a:t>
            </a:r>
            <a:endParaRPr lang="it-IT" sz="2400" dirty="0"/>
          </a:p>
        </p:txBody>
      </p:sp>
      <p:pic>
        <p:nvPicPr>
          <p:cNvPr id="53253" name="Picture 5" descr="C:\Users\matteo\Desktop\Tesi\PER MATTEO---\220 gs\220 gs piano B1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4644008" y="908720"/>
            <a:ext cx="4320000" cy="4154027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395536" y="5589240"/>
            <a:ext cx="3734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err="1" smtClean="0"/>
              <a:t>TbP</a:t>
            </a:r>
            <a:r>
              <a:rPr lang="it-IT" sz="2000" dirty="0" smtClean="0"/>
              <a:t> = 5 µs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quantità inseminante ≈ 73 l/min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apertura diaframma: f/1.8</a:t>
            </a:r>
            <a:endParaRPr lang="it-IT" sz="2000" dirty="0"/>
          </a:p>
        </p:txBody>
      </p:sp>
      <p:sp>
        <p:nvSpPr>
          <p:cNvPr id="12" name="Parentesi graffa aperta 11"/>
          <p:cNvSpPr/>
          <p:nvPr/>
        </p:nvSpPr>
        <p:spPr>
          <a:xfrm>
            <a:off x="395536" y="5661248"/>
            <a:ext cx="72008" cy="864096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540747" y="420121"/>
            <a:ext cx="430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4941168"/>
            <a:ext cx="2622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MBA con </a:t>
            </a:r>
          </a:p>
          <a:p>
            <a:r>
              <a:rPr lang="it-IT" sz="2400" dirty="0" err="1" smtClean="0"/>
              <a:t>Peak</a:t>
            </a:r>
            <a:r>
              <a:rPr lang="it-IT" sz="2400" dirty="0" smtClean="0"/>
              <a:t> </a:t>
            </a:r>
            <a:r>
              <a:rPr lang="it-IT" sz="2400" dirty="0" err="1" smtClean="0"/>
              <a:t>Validation</a:t>
            </a:r>
            <a:r>
              <a:rPr lang="it-IT" sz="2400" dirty="0" smtClean="0"/>
              <a:t> 1.2 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156176" y="5013176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Piano B1</a:t>
            </a:r>
            <a:endParaRPr lang="it-IT" sz="2400" dirty="0"/>
          </a:p>
        </p:txBody>
      </p:sp>
      <p:pic>
        <p:nvPicPr>
          <p:cNvPr id="59395" name="Picture 3" descr="C:\Users\matteo\Desktop\Tesi\PER MATTEO---\960 gs\960 gs piano B1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4644008" y="836712"/>
            <a:ext cx="4320000" cy="4154027"/>
          </a:xfrm>
          <a:prstGeom prst="rect">
            <a:avLst/>
          </a:prstGeom>
          <a:noFill/>
        </p:spPr>
      </p:pic>
      <p:pic>
        <p:nvPicPr>
          <p:cNvPr id="59396" name="Picture 4" descr="C:\Users\matteo\Desktop\Tesi\PER MATTEO---\960 gs\960 gs piano MBA Peak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179512" y="836712"/>
            <a:ext cx="4320000" cy="4154027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323528" y="5805264"/>
            <a:ext cx="3734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err="1" smtClean="0"/>
              <a:t>TbP</a:t>
            </a:r>
            <a:r>
              <a:rPr lang="it-IT" sz="2000" dirty="0" smtClean="0"/>
              <a:t> = 5 µs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quantità inseminante ≈ 55 l/min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apertura diaframma: f/1.8</a:t>
            </a:r>
            <a:endParaRPr lang="it-IT" sz="2000" dirty="0"/>
          </a:p>
        </p:txBody>
      </p:sp>
      <p:sp>
        <p:nvSpPr>
          <p:cNvPr id="11" name="Parentesi graffa aperta 10"/>
          <p:cNvSpPr/>
          <p:nvPr/>
        </p:nvSpPr>
        <p:spPr>
          <a:xfrm>
            <a:off x="251520" y="5949280"/>
            <a:ext cx="72008" cy="72008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03648" y="5313402"/>
            <a:ext cx="2222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con </a:t>
            </a:r>
          </a:p>
          <a:p>
            <a:r>
              <a:rPr lang="it-IT" sz="2000" dirty="0" err="1" smtClean="0"/>
              <a:t>Peak</a:t>
            </a:r>
            <a:r>
              <a:rPr lang="it-IT" sz="2000" dirty="0" smtClean="0"/>
              <a:t> 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1.2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27584" y="908720"/>
            <a:ext cx="727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B1-MBA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364088" y="5313402"/>
            <a:ext cx="3123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</a:t>
            </a:r>
          </a:p>
          <a:p>
            <a:r>
              <a:rPr lang="it-IT" sz="2000" dirty="0" smtClean="0"/>
              <a:t>con </a:t>
            </a:r>
            <a:r>
              <a:rPr lang="it-IT" sz="2000" dirty="0" err="1" smtClean="0"/>
              <a:t>Peak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1.2 </a:t>
            </a:r>
            <a:endParaRPr lang="it-IT" sz="2000" dirty="0"/>
          </a:p>
        </p:txBody>
      </p:sp>
      <p:pic>
        <p:nvPicPr>
          <p:cNvPr id="8" name="Picture 4" descr="C:\Users\matteo\Desktop\Tesi\PER MATTEO---\960 gs\960 gs piano MBA Peak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395976" y="1493350"/>
            <a:ext cx="3960000" cy="3807858"/>
          </a:xfrm>
          <a:prstGeom prst="rect">
            <a:avLst/>
          </a:prstGeom>
          <a:noFill/>
        </p:spPr>
      </p:pic>
      <p:pic>
        <p:nvPicPr>
          <p:cNvPr id="60419" name="Picture 3" descr="C:\Users\matteo\Desktop\Tesi\PER MATTEO---\960 gs\960 gs piano MBA  Peak traslato .bmp"/>
          <p:cNvPicPr>
            <a:picLocks noChangeAspect="1" noChangeArrowheads="1"/>
          </p:cNvPicPr>
          <p:nvPr/>
        </p:nvPicPr>
        <p:blipFill>
          <a:blip r:embed="rId4" cstate="print"/>
          <a:srcRect r="7506" b="22507"/>
          <a:stretch>
            <a:fillRect/>
          </a:stretch>
        </p:blipFill>
        <p:spPr bwMode="auto">
          <a:xfrm>
            <a:off x="4716016" y="1493350"/>
            <a:ext cx="3960000" cy="3807858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2540747" y="420121"/>
            <a:ext cx="430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92839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30647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99592" y="5373216"/>
            <a:ext cx="3180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 </a:t>
            </a:r>
          </a:p>
          <a:p>
            <a:r>
              <a:rPr lang="it-IT" sz="2000" dirty="0" smtClean="0"/>
              <a:t>con </a:t>
            </a:r>
            <a:r>
              <a:rPr lang="it-IT" sz="2000" dirty="0" err="1" smtClean="0"/>
              <a:t>Peak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r>
              <a:rPr lang="it-IT" sz="2000" dirty="0" smtClean="0"/>
              <a:t> 1.2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60032" y="5373216"/>
            <a:ext cx="4082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Piano MBA dopo traslazione con </a:t>
            </a:r>
          </a:p>
          <a:p>
            <a:r>
              <a:rPr lang="it-IT" sz="2000" dirty="0" err="1" smtClean="0"/>
              <a:t>Peak</a:t>
            </a:r>
            <a:r>
              <a:rPr lang="it-IT" sz="2000" dirty="0" smtClean="0"/>
              <a:t> 1.2 + </a:t>
            </a:r>
            <a:r>
              <a:rPr lang="it-IT" sz="2000" dirty="0" err="1" smtClean="0"/>
              <a:t>Moving</a:t>
            </a:r>
            <a:r>
              <a:rPr lang="it-IT" sz="2000" dirty="0" smtClean="0"/>
              <a:t> </a:t>
            </a:r>
            <a:r>
              <a:rPr lang="it-IT" sz="2000" dirty="0" err="1" smtClean="0"/>
              <a:t>Avarage</a:t>
            </a:r>
            <a:r>
              <a:rPr lang="it-IT" sz="2000" dirty="0" smtClean="0"/>
              <a:t> </a:t>
            </a:r>
            <a:r>
              <a:rPr lang="it-IT" sz="2000" dirty="0" err="1" smtClean="0"/>
              <a:t>Validation</a:t>
            </a:r>
            <a:endParaRPr lang="it-IT" sz="2000" dirty="0"/>
          </a:p>
        </p:txBody>
      </p:sp>
      <p:pic>
        <p:nvPicPr>
          <p:cNvPr id="8" name="Picture 3" descr="C:\Users\matteo\Desktop\Tesi\PER MATTEO---\960 gs\960 gs piano MBA  Peak traslato .bmp"/>
          <p:cNvPicPr>
            <a:picLocks noChangeAspect="1" noChangeArrowheads="1"/>
          </p:cNvPicPr>
          <p:nvPr/>
        </p:nvPicPr>
        <p:blipFill>
          <a:blip r:embed="rId3" cstate="print"/>
          <a:srcRect r="7506" b="22507"/>
          <a:stretch>
            <a:fillRect/>
          </a:stretch>
        </p:blipFill>
        <p:spPr bwMode="auto">
          <a:xfrm>
            <a:off x="395536" y="1484784"/>
            <a:ext cx="3960000" cy="3807858"/>
          </a:xfrm>
          <a:prstGeom prst="rect">
            <a:avLst/>
          </a:prstGeom>
          <a:noFill/>
        </p:spPr>
      </p:pic>
      <p:pic>
        <p:nvPicPr>
          <p:cNvPr id="61442" name="Picture 2" descr="C:\Users\matteo\Desktop\Tesi\PER MATTEO---\960 gs\960 gs piano MBA Peak+Moving traslato.bmp"/>
          <p:cNvPicPr>
            <a:picLocks noChangeAspect="1" noChangeArrowheads="1"/>
          </p:cNvPicPr>
          <p:nvPr/>
        </p:nvPicPr>
        <p:blipFill>
          <a:blip r:embed="rId4" cstate="print"/>
          <a:srcRect r="6518" b="21646"/>
          <a:stretch>
            <a:fillRect/>
          </a:stretch>
        </p:blipFill>
        <p:spPr bwMode="auto">
          <a:xfrm>
            <a:off x="4716016" y="1484784"/>
            <a:ext cx="3960000" cy="380946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827584" y="908720"/>
            <a:ext cx="7274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Confronto misure su piano MBA prima e dopo traslazione B1-MBA</a:t>
            </a:r>
            <a:endParaRPr lang="it-IT" sz="2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540747" y="420121"/>
            <a:ext cx="4300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Risultati per flusso libero a v = 100 m/s</a:t>
            </a:r>
            <a:endParaRPr lang="it-IT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  <p:pic>
        <p:nvPicPr>
          <p:cNvPr id="6" name="irc_mi" descr="http://www.dantecdynamics.com/Files/Billeder/support_and_download/resarch_and_education/measurement_principles/piv/overveiw%5b1%5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09113"/>
            <a:ext cx="5040000" cy="416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868144" y="1628800"/>
            <a:ext cx="2785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Componentistica:</a:t>
            </a:r>
          </a:p>
          <a:p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Laser</a:t>
            </a:r>
          </a:p>
          <a:p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Impianto di inseminazione</a:t>
            </a:r>
          </a:p>
          <a:p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Telecamere digitali</a:t>
            </a:r>
          </a:p>
          <a:p>
            <a:pPr>
              <a:buFontTx/>
              <a:buChar char="-"/>
            </a:pPr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Timer box</a:t>
            </a:r>
          </a:p>
          <a:p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Software di elaborazione </a:t>
            </a:r>
            <a:endParaRPr lang="it-IT" dirty="0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496" y="2708920"/>
            <a:ext cx="3600000" cy="215121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276872"/>
            <a:ext cx="4441500" cy="126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" name="Rettangolo arrotondato 20"/>
          <p:cNvSpPr/>
          <p:nvPr/>
        </p:nvSpPr>
        <p:spPr>
          <a:xfrm>
            <a:off x="5940152" y="3861048"/>
            <a:ext cx="108012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2 24"/>
          <p:cNvCxnSpPr>
            <a:stCxn id="21" idx="0"/>
            <a:endCxn id="3074" idx="2"/>
          </p:cNvCxnSpPr>
          <p:nvPr/>
        </p:nvCxnSpPr>
        <p:spPr>
          <a:xfrm flipV="1">
            <a:off x="6480212" y="3536872"/>
            <a:ext cx="384546" cy="32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>
            <a:stCxn id="38" idx="2"/>
          </p:cNvCxnSpPr>
          <p:nvPr/>
        </p:nvCxnSpPr>
        <p:spPr>
          <a:xfrm flipH="1">
            <a:off x="6804048" y="3068960"/>
            <a:ext cx="432248" cy="3002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arrotondato 25"/>
          <p:cNvSpPr/>
          <p:nvPr/>
        </p:nvSpPr>
        <p:spPr>
          <a:xfrm>
            <a:off x="5940152" y="3356992"/>
            <a:ext cx="194421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5436496" y="1291091"/>
            <a:ext cx="3600000" cy="17778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2277072"/>
            <a:ext cx="3847501" cy="1800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8" name="Rettangolo arrotondato 37"/>
          <p:cNvSpPr/>
          <p:nvPr/>
        </p:nvSpPr>
        <p:spPr>
          <a:xfrm>
            <a:off x="5940152" y="2780928"/>
            <a:ext cx="2592288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440" y="3356992"/>
            <a:ext cx="2520000" cy="32556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" name="Rettangolo arrotondato 29"/>
          <p:cNvSpPr/>
          <p:nvPr/>
        </p:nvSpPr>
        <p:spPr>
          <a:xfrm>
            <a:off x="5940152" y="2780928"/>
            <a:ext cx="266429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2 32"/>
          <p:cNvCxnSpPr>
            <a:stCxn id="30" idx="2"/>
            <a:endCxn id="31" idx="0"/>
          </p:cNvCxnSpPr>
          <p:nvPr/>
        </p:nvCxnSpPr>
        <p:spPr>
          <a:xfrm>
            <a:off x="7272300" y="3068960"/>
            <a:ext cx="14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33"/>
          <p:cNvSpPr/>
          <p:nvPr/>
        </p:nvSpPr>
        <p:spPr>
          <a:xfrm>
            <a:off x="5940152" y="2204864"/>
            <a:ext cx="72008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2 36"/>
          <p:cNvCxnSpPr>
            <a:stCxn id="34" idx="2"/>
            <a:endCxn id="35" idx="0"/>
          </p:cNvCxnSpPr>
          <p:nvPr/>
        </p:nvCxnSpPr>
        <p:spPr>
          <a:xfrm>
            <a:off x="6300192" y="2492896"/>
            <a:ext cx="936304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arrotondato 14"/>
          <p:cNvSpPr/>
          <p:nvPr/>
        </p:nvSpPr>
        <p:spPr>
          <a:xfrm>
            <a:off x="5940152" y="4365104"/>
            <a:ext cx="252028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15" idx="0"/>
            <a:endCxn id="18" idx="2"/>
          </p:cNvCxnSpPr>
          <p:nvPr/>
        </p:nvCxnSpPr>
        <p:spPr>
          <a:xfrm flipH="1" flipV="1">
            <a:off x="7143823" y="4077072"/>
            <a:ext cx="56469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1907704" y="404664"/>
            <a:ext cx="5566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Tecnica di misura ottica </a:t>
            </a:r>
            <a:r>
              <a:rPr lang="it-IT" sz="2000" b="1" i="1" dirty="0" err="1" smtClean="0">
                <a:solidFill>
                  <a:schemeClr val="tx2"/>
                </a:solidFill>
              </a:rPr>
              <a:t>Particle</a:t>
            </a:r>
            <a:r>
              <a:rPr lang="it-IT" sz="2000" b="1" i="1" dirty="0" smtClean="0">
                <a:solidFill>
                  <a:schemeClr val="tx2"/>
                </a:solidFill>
              </a:rPr>
              <a:t> </a:t>
            </a:r>
            <a:r>
              <a:rPr lang="it-IT" sz="2000" b="1" i="1" dirty="0" err="1" smtClean="0">
                <a:solidFill>
                  <a:schemeClr val="tx2"/>
                </a:solidFill>
              </a:rPr>
              <a:t>Image</a:t>
            </a:r>
            <a:r>
              <a:rPr lang="it-IT" sz="2000" b="1" i="1" dirty="0" smtClean="0">
                <a:solidFill>
                  <a:schemeClr val="tx2"/>
                </a:solidFill>
              </a:rPr>
              <a:t> </a:t>
            </a:r>
            <a:r>
              <a:rPr lang="it-IT" sz="2000" b="1" i="1" dirty="0" err="1" smtClean="0">
                <a:solidFill>
                  <a:schemeClr val="tx2"/>
                </a:solidFill>
              </a:rPr>
              <a:t>Velocimetry</a:t>
            </a:r>
            <a:endParaRPr lang="it-IT" sz="2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6" grpId="0" animBg="1"/>
      <p:bldP spid="26" grpId="1" animBg="1"/>
      <p:bldP spid="38" grpId="0" animBg="1"/>
      <p:bldP spid="38" grpId="1" animBg="1"/>
      <p:bldP spid="30" grpId="0" animBg="1"/>
      <p:bldP spid="30" grpId="1" animBg="1"/>
      <p:bldP spid="34" grpId="0" animBg="1"/>
      <p:bldP spid="34" grpId="1" animBg="1"/>
      <p:bldP spid="15" grpId="0" animBg="1"/>
      <p:bldP spid="1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00192" y="6237312"/>
            <a:ext cx="1525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27/09/2013 - Genova</a:t>
            </a:r>
            <a:endParaRPr lang="it-IT" sz="1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72646" y="364594"/>
            <a:ext cx="2836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Layout impianto di prova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851425"/>
            <a:ext cx="6120000" cy="5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737065" y="1700808"/>
            <a:ext cx="162583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Piano di misura</a:t>
            </a:r>
            <a:endParaRPr lang="it-IT" dirty="0"/>
          </a:p>
        </p:txBody>
      </p:sp>
      <p:cxnSp>
        <p:nvCxnSpPr>
          <p:cNvPr id="10" name="Connettore 2 9"/>
          <p:cNvCxnSpPr>
            <a:stCxn id="8" idx="2"/>
          </p:cNvCxnSpPr>
          <p:nvPr/>
        </p:nvCxnSpPr>
        <p:spPr>
          <a:xfrm>
            <a:off x="3549980" y="2070140"/>
            <a:ext cx="771261" cy="2067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841521" y="1988840"/>
            <a:ext cx="125887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Telecamere</a:t>
            </a:r>
            <a:endParaRPr lang="it-IT" dirty="0"/>
          </a:p>
        </p:txBody>
      </p:sp>
      <p:cxnSp>
        <p:nvCxnSpPr>
          <p:cNvPr id="13" name="Connettore 2 12"/>
          <p:cNvCxnSpPr>
            <a:stCxn id="11" idx="2"/>
          </p:cNvCxnSpPr>
          <p:nvPr/>
        </p:nvCxnSpPr>
        <p:spPr>
          <a:xfrm flipH="1">
            <a:off x="6769513" y="2358172"/>
            <a:ext cx="701444" cy="6387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1" idx="2"/>
          </p:cNvCxnSpPr>
          <p:nvPr/>
        </p:nvCxnSpPr>
        <p:spPr>
          <a:xfrm flipH="1">
            <a:off x="3313129" y="2358172"/>
            <a:ext cx="4157828" cy="5667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833409" y="4941168"/>
            <a:ext cx="6783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Laser</a:t>
            </a:r>
            <a:endParaRPr lang="it-IT" dirty="0"/>
          </a:p>
        </p:txBody>
      </p:sp>
      <p:cxnSp>
        <p:nvCxnSpPr>
          <p:cNvPr id="18" name="Connettore 2 17"/>
          <p:cNvCxnSpPr>
            <a:stCxn id="16" idx="1"/>
          </p:cNvCxnSpPr>
          <p:nvPr/>
        </p:nvCxnSpPr>
        <p:spPr>
          <a:xfrm flipH="1">
            <a:off x="5257345" y="5125834"/>
            <a:ext cx="576064" cy="103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2555776" y="2636912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/>
          <p:cNvCxnSpPr>
            <a:stCxn id="19" idx="1"/>
          </p:cNvCxnSpPr>
          <p:nvPr/>
        </p:nvCxnSpPr>
        <p:spPr>
          <a:xfrm flipH="1" flipV="1">
            <a:off x="1475656" y="2060848"/>
            <a:ext cx="1248845" cy="744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11234" r="11258"/>
          <a:stretch>
            <a:fillRect/>
          </a:stretch>
        </p:blipFill>
        <p:spPr bwMode="auto">
          <a:xfrm>
            <a:off x="323528" y="332656"/>
            <a:ext cx="2232248" cy="192197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3203848" y="4149080"/>
            <a:ext cx="101983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Specchio</a:t>
            </a:r>
            <a:endParaRPr lang="it-IT" dirty="0"/>
          </a:p>
        </p:txBody>
      </p:sp>
      <p:cxnSp>
        <p:nvCxnSpPr>
          <p:cNvPr id="22" name="Connettore 2 21"/>
          <p:cNvCxnSpPr>
            <a:stCxn id="17" idx="3"/>
          </p:cNvCxnSpPr>
          <p:nvPr/>
        </p:nvCxnSpPr>
        <p:spPr>
          <a:xfrm flipV="1">
            <a:off x="4223679" y="4293096"/>
            <a:ext cx="276313" cy="4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66051" y="364594"/>
            <a:ext cx="2050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PIV stereoscopica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5040000" cy="34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5724128" y="1412776"/>
            <a:ext cx="27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3 componenti velocità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24128" y="2060848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 </a:t>
            </a:r>
            <a:r>
              <a:rPr lang="el-GR" sz="2000" dirty="0" smtClean="0"/>
              <a:t>θ</a:t>
            </a:r>
            <a:r>
              <a:rPr lang="it-IT" sz="2000" dirty="0" smtClean="0"/>
              <a:t>  = 30° ÷ 45°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23731" y="2708920"/>
            <a:ext cx="33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sz="2000" dirty="0" smtClean="0"/>
              <a:t>ingrandimento non uniforme</a:t>
            </a:r>
            <a:endParaRPr lang="it-IT" sz="2000" dirty="0"/>
          </a:p>
        </p:txBody>
      </p:sp>
      <p:sp>
        <p:nvSpPr>
          <p:cNvPr id="12" name="Rettangolo 11"/>
          <p:cNvSpPr/>
          <p:nvPr/>
        </p:nvSpPr>
        <p:spPr>
          <a:xfrm>
            <a:off x="5796136" y="2636912"/>
            <a:ext cx="320384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>
            <a:stCxn id="12" idx="2"/>
          </p:cNvCxnSpPr>
          <p:nvPr/>
        </p:nvCxnSpPr>
        <p:spPr>
          <a:xfrm>
            <a:off x="7398060" y="3140968"/>
            <a:ext cx="54260" cy="1440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804248" y="4581128"/>
            <a:ext cx="146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Calibrazione</a:t>
            </a:r>
            <a:endParaRPr lang="it-IT" sz="2000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6804248" y="4581128"/>
            <a:ext cx="144016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048612" y="364594"/>
            <a:ext cx="3285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Determinazione accessi ottici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29587"/>
            <a:ext cx="8640000" cy="449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1892"/>
            <a:ext cx="1260000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979712" y="980728"/>
            <a:ext cx="121507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Settore </a:t>
            </a:r>
          </a:p>
          <a:p>
            <a:r>
              <a:rPr lang="it-IT" dirty="0" smtClean="0"/>
              <a:t>d’interesse</a:t>
            </a:r>
            <a:endParaRPr lang="it-IT" dirty="0"/>
          </a:p>
        </p:txBody>
      </p:sp>
      <p:cxnSp>
        <p:nvCxnSpPr>
          <p:cNvPr id="9" name="Connettore 2 8"/>
          <p:cNvCxnSpPr>
            <a:stCxn id="7" idx="1"/>
          </p:cNvCxnSpPr>
          <p:nvPr/>
        </p:nvCxnSpPr>
        <p:spPr>
          <a:xfrm flipH="1">
            <a:off x="1403648" y="1303894"/>
            <a:ext cx="576064" cy="368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975120"/>
            <a:ext cx="576064" cy="6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48612" y="364594"/>
            <a:ext cx="3285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2"/>
                </a:solidFill>
              </a:rPr>
              <a:t>Determinazione accessi ottici</a:t>
            </a:r>
            <a:endParaRPr lang="it-IT" sz="2000" b="1" i="1" dirty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80" y="1484784"/>
            <a:ext cx="8640000" cy="35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6300192" y="6237312"/>
            <a:ext cx="164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Genova  - 27/09/2013 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3876</TotalTime>
  <Words>1564</Words>
  <Application>Microsoft Office PowerPoint</Application>
  <PresentationFormat>Presentazione su schermo (4:3)</PresentationFormat>
  <Paragraphs>359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Tema di Office</vt:lpstr>
      <vt:lpstr>SISTEMA DI MISURA PARTICLE IMAGE VELOCIMETRY  APPLICATO A UN MODELLO IN SCALA DI UN DIFFUSORE DI TURBINA A GAS  PER GENERAZIONE DI ENERGIA ELETTRICA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DI MISURA PARTICLE IMAGE VELOCIMETRY APPLICATO A UN MODELLO IN SCALA DI UN DIFFUSORE DI TURBINA A GAS PER GENERAZIONE DI ENERGIA ELETTRICA</dc:title>
  <dc:creator>matteo</dc:creator>
  <cp:lastModifiedBy>matteo</cp:lastModifiedBy>
  <cp:revision>233</cp:revision>
  <dcterms:created xsi:type="dcterms:W3CDTF">2013-09-18T13:14:56Z</dcterms:created>
  <dcterms:modified xsi:type="dcterms:W3CDTF">2013-09-25T10:03:51Z</dcterms:modified>
</cp:coreProperties>
</file>