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8" r:id="rId9"/>
    <p:sldId id="263" r:id="rId10"/>
    <p:sldId id="264" r:id="rId11"/>
    <p:sldId id="265" r:id="rId12"/>
    <p:sldId id="266" r:id="rId13"/>
    <p:sldId id="267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4E3CF-9E2F-49E6-84C2-3D91DF5F908A}" type="datetimeFigureOut">
              <a:rPr lang="it-IT" smtClean="0"/>
              <a:t>19/03/2026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5322D-DCD4-4318-A26E-21CB67508D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3080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4E3CF-9E2F-49E6-84C2-3D91DF5F908A}" type="datetimeFigureOut">
              <a:rPr lang="it-IT" smtClean="0"/>
              <a:t>19/03/2026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5322D-DCD4-4318-A26E-21CB67508D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5587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4E3CF-9E2F-49E6-84C2-3D91DF5F908A}" type="datetimeFigureOut">
              <a:rPr lang="it-IT" smtClean="0"/>
              <a:t>19/03/2026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5322D-DCD4-4318-A26E-21CB67508D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5423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4E3CF-9E2F-49E6-84C2-3D91DF5F908A}" type="datetimeFigureOut">
              <a:rPr lang="it-IT" smtClean="0"/>
              <a:t>19/03/2026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5322D-DCD4-4318-A26E-21CB67508D96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4379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4E3CF-9E2F-49E6-84C2-3D91DF5F908A}" type="datetimeFigureOut">
              <a:rPr lang="it-IT" smtClean="0"/>
              <a:t>19/03/2026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5322D-DCD4-4318-A26E-21CB67508D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64820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4E3CF-9E2F-49E6-84C2-3D91DF5F908A}" type="datetimeFigureOut">
              <a:rPr lang="it-IT" smtClean="0"/>
              <a:t>19/03/2026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5322D-DCD4-4318-A26E-21CB67508D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9448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4E3CF-9E2F-49E6-84C2-3D91DF5F908A}" type="datetimeFigureOut">
              <a:rPr lang="it-IT" smtClean="0"/>
              <a:t>19/03/2026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5322D-DCD4-4318-A26E-21CB67508D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530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4E3CF-9E2F-49E6-84C2-3D91DF5F908A}" type="datetimeFigureOut">
              <a:rPr lang="it-IT" smtClean="0"/>
              <a:t>19/03/2026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5322D-DCD4-4318-A26E-21CB67508D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97849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4E3CF-9E2F-49E6-84C2-3D91DF5F908A}" type="datetimeFigureOut">
              <a:rPr lang="it-IT" smtClean="0"/>
              <a:t>19/03/2026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5322D-DCD4-4318-A26E-21CB67508D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323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4E3CF-9E2F-49E6-84C2-3D91DF5F908A}" type="datetimeFigureOut">
              <a:rPr lang="it-IT" smtClean="0"/>
              <a:t>19/03/2026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5322D-DCD4-4318-A26E-21CB67508D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1700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4E3CF-9E2F-49E6-84C2-3D91DF5F908A}" type="datetimeFigureOut">
              <a:rPr lang="it-IT" smtClean="0"/>
              <a:t>19/03/2026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5322D-DCD4-4318-A26E-21CB67508D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2791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4E3CF-9E2F-49E6-84C2-3D91DF5F908A}" type="datetimeFigureOut">
              <a:rPr lang="it-IT" smtClean="0"/>
              <a:t>19/03/2026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5322D-DCD4-4318-A26E-21CB67508D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7557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4E3CF-9E2F-49E6-84C2-3D91DF5F908A}" type="datetimeFigureOut">
              <a:rPr lang="it-IT" smtClean="0"/>
              <a:t>19/03/2026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5322D-DCD4-4318-A26E-21CB67508D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0863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4E3CF-9E2F-49E6-84C2-3D91DF5F908A}" type="datetimeFigureOut">
              <a:rPr lang="it-IT" smtClean="0"/>
              <a:t>19/03/2026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5322D-DCD4-4318-A26E-21CB67508D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8462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4E3CF-9E2F-49E6-84C2-3D91DF5F908A}" type="datetimeFigureOut">
              <a:rPr lang="it-IT" smtClean="0"/>
              <a:t>19/03/2026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5322D-DCD4-4318-A26E-21CB67508D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5041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4E3CF-9E2F-49E6-84C2-3D91DF5F908A}" type="datetimeFigureOut">
              <a:rPr lang="it-IT" smtClean="0"/>
              <a:t>19/03/2026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5322D-DCD4-4318-A26E-21CB67508D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8792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4E3CF-9E2F-49E6-84C2-3D91DF5F908A}" type="datetimeFigureOut">
              <a:rPr lang="it-IT" smtClean="0"/>
              <a:t>19/03/2026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5322D-DCD4-4318-A26E-21CB67508D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3473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7794E3CF-9E2F-49E6-84C2-3D91DF5F908A}" type="datetimeFigureOut">
              <a:rPr lang="it-IT" smtClean="0"/>
              <a:t>19/03/2026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655322D-DCD4-4318-A26E-21CB67508D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2693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960A35-195F-638B-2522-9FD0AE0227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0691" y="3014524"/>
            <a:ext cx="9440034" cy="1260494"/>
          </a:xfrm>
        </p:spPr>
        <p:txBody>
          <a:bodyPr>
            <a:noAutofit/>
          </a:bodyPr>
          <a:lstStyle/>
          <a:p>
            <a:r>
              <a:rPr lang="it-IT" sz="3800" dirty="0"/>
              <a:t>Implementazione di un sistema </a:t>
            </a:r>
            <a:br>
              <a:rPr lang="it-IT" sz="3800" dirty="0"/>
            </a:br>
            <a:r>
              <a:rPr lang="it-IT" sz="3800" dirty="0"/>
              <a:t>di generazione di mesh ibrida </a:t>
            </a:r>
            <a:br>
              <a:rPr lang="it-IT" sz="3800" dirty="0"/>
            </a:br>
            <a:r>
              <a:rPr lang="it-IT" sz="3800" dirty="0"/>
              <a:t>in </a:t>
            </a:r>
            <a:r>
              <a:rPr lang="it-IT" sz="3800" b="1" dirty="0"/>
              <a:t>CEASIOMpy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9FC8C0D-4460-72DF-AF34-A77B441E6D4E}"/>
              </a:ext>
            </a:extLst>
          </p:cNvPr>
          <p:cNvSpPr txBox="1"/>
          <p:nvPr/>
        </p:nvSpPr>
        <p:spPr>
          <a:xfrm>
            <a:off x="4239182" y="330601"/>
            <a:ext cx="3703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Segoe UI Variable Small Semilig" pitchFamily="2" charset="0"/>
              </a:rPr>
              <a:t>UNIVERSITA’ DEGLI STUDI DI GENOVA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9AE37FD-7BEB-C668-DCC9-FE1F6B60BEBE}"/>
              </a:ext>
            </a:extLst>
          </p:cNvPr>
          <p:cNvSpPr txBox="1"/>
          <p:nvPr/>
        </p:nvSpPr>
        <p:spPr>
          <a:xfrm>
            <a:off x="2775378" y="651673"/>
            <a:ext cx="63969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Bell MT" panose="02020503060305020303" pitchFamily="18" charset="0"/>
              </a:rPr>
              <a:t>Corso di Laurea Magistrale in Ingegneria Meccanica Energia-Aeronautica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2771190-1550-3D06-C26D-04E8C0203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4873" y="1003224"/>
            <a:ext cx="1411669" cy="99915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1D34975-FFAE-5D38-DBDD-FC9639504CB4}"/>
              </a:ext>
            </a:extLst>
          </p:cNvPr>
          <p:cNvSpPr txBox="1"/>
          <p:nvPr/>
        </p:nvSpPr>
        <p:spPr>
          <a:xfrm>
            <a:off x="622170" y="4512843"/>
            <a:ext cx="242887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Segoe UI Variable Small Semilig" pitchFamily="2" charset="0"/>
              </a:rPr>
              <a:t>Relatori</a:t>
            </a:r>
            <a:r>
              <a:rPr lang="it-IT" sz="1400" dirty="0"/>
              <a:t>:</a:t>
            </a:r>
          </a:p>
          <a:p>
            <a:r>
              <a:rPr lang="it-IT" sz="1600" b="1" dirty="0">
                <a:latin typeface="Segoe UI Variable Small Semilig" pitchFamily="2" charset="0"/>
              </a:rPr>
              <a:t>Prof. Alessandro Bottaro</a:t>
            </a:r>
          </a:p>
          <a:p>
            <a:r>
              <a:rPr lang="it-IT" sz="1600" b="1" dirty="0">
                <a:latin typeface="Segoe UI Variable Small Semilig" pitchFamily="2" charset="0"/>
              </a:rPr>
              <a:t>Dott. Ing. Jan B. Vos</a:t>
            </a:r>
          </a:p>
          <a:p>
            <a:endParaRPr lang="it-IT" sz="1400" dirty="0">
              <a:latin typeface="Segoe UI Variable Small Semilig" pitchFamily="2" charset="0"/>
            </a:endParaRPr>
          </a:p>
          <a:p>
            <a:r>
              <a:rPr lang="it-IT" sz="1400" dirty="0">
                <a:latin typeface="Segoe UI Variable Small Semilig" pitchFamily="2" charset="0"/>
              </a:rPr>
              <a:t>Correlatore:</a:t>
            </a:r>
          </a:p>
          <a:p>
            <a:r>
              <a:rPr lang="it-IT" sz="1600" b="1" dirty="0">
                <a:latin typeface="Segoe UI Variable Small Semilig" pitchFamily="2" charset="0"/>
              </a:rPr>
              <a:t>Ing. Giacomo Benedetti</a:t>
            </a:r>
          </a:p>
          <a:p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63CD8F9-3DD9-609C-89E7-E940D50B6A56}"/>
              </a:ext>
            </a:extLst>
          </p:cNvPr>
          <p:cNvSpPr txBox="1"/>
          <p:nvPr/>
        </p:nvSpPr>
        <p:spPr>
          <a:xfrm>
            <a:off x="9328692" y="4989896"/>
            <a:ext cx="189186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Segoe UI Variable Small Semilig" pitchFamily="2" charset="0"/>
              </a:rPr>
              <a:t>Allievi:</a:t>
            </a:r>
          </a:p>
          <a:p>
            <a:r>
              <a:rPr lang="it-IT" b="1" dirty="0">
                <a:latin typeface="Segoe UI Variable Small Semilig" pitchFamily="2" charset="0"/>
              </a:rPr>
              <a:t>Guido Vallifuoco</a:t>
            </a:r>
          </a:p>
          <a:p>
            <a:r>
              <a:rPr lang="it-IT" sz="1300" dirty="0">
                <a:latin typeface="Segoe UI Variable Small Semilig" pitchFamily="2" charset="0"/>
              </a:rPr>
              <a:t>Francesco Marcucci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6A4CFC3-E92E-E6C3-6DDF-FF1F4C9B7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204" y="6231118"/>
            <a:ext cx="1498728" cy="31305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22AF356-8572-0668-C121-3C7FBCE7593D}"/>
              </a:ext>
            </a:extLst>
          </p:cNvPr>
          <p:cNvSpPr txBox="1"/>
          <p:nvPr/>
        </p:nvSpPr>
        <p:spPr>
          <a:xfrm>
            <a:off x="5467873" y="5954119"/>
            <a:ext cx="1425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latin typeface="Segoe UI Variable Small Semilig" pitchFamily="2" charset="0"/>
              </a:rPr>
              <a:t>Tesi svolta presso:</a:t>
            </a:r>
          </a:p>
        </p:txBody>
      </p:sp>
    </p:spTree>
    <p:extLst>
      <p:ext uri="{BB962C8B-B14F-4D97-AF65-F5344CB8AC3E}">
        <p14:creationId xmlns:p14="http://schemas.microsoft.com/office/powerpoint/2010/main" val="877871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6EF494-7887-096D-8522-887AAC45D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-46824"/>
            <a:ext cx="10353762" cy="970450"/>
          </a:xfrm>
        </p:spPr>
        <p:txBody>
          <a:bodyPr/>
          <a:lstStyle/>
          <a:p>
            <a:r>
              <a:rPr lang="it-IT" dirty="0"/>
              <a:t>Applicazione a diverse geometrie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8CB52F3-F939-C3C9-71A3-FC837146E7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0593" y="2735587"/>
            <a:ext cx="3751452" cy="179202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29B635B-0077-3F9F-44E1-9BF18B3C2F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424" t="-423" r="12242" b="20455"/>
          <a:stretch>
            <a:fillRect/>
          </a:stretch>
        </p:blipFill>
        <p:spPr>
          <a:xfrm>
            <a:off x="3426026" y="1286144"/>
            <a:ext cx="2026019" cy="147624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1FA8BE6-106E-22F8-B3C5-5690BFCD2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9956" y="1286144"/>
            <a:ext cx="2277329" cy="145061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B55DCB0-F8F8-93FA-71DF-0260849DE6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459" t="30572" r="16639" b="30579"/>
          <a:stretch>
            <a:fillRect/>
          </a:stretch>
        </p:blipFill>
        <p:spPr>
          <a:xfrm>
            <a:off x="6739956" y="2736757"/>
            <a:ext cx="3751451" cy="160115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9A63B83-76CD-2DFB-7155-04BAA892D4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9956" y="4337909"/>
            <a:ext cx="4748978" cy="227297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684231E-6144-DF11-22B0-F71F5037B0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066" y="4441266"/>
            <a:ext cx="4748979" cy="226117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BAEC884-3873-FA41-E7B2-F836175DCFA8}"/>
              </a:ext>
            </a:extLst>
          </p:cNvPr>
          <p:cNvSpPr txBox="1"/>
          <p:nvPr/>
        </p:nvSpPr>
        <p:spPr>
          <a:xfrm>
            <a:off x="6736332" y="978367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tx1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J28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B6A4FC7-B230-DEE6-4030-0E03159C5C66}"/>
              </a:ext>
            </a:extLst>
          </p:cNvPr>
          <p:cNvSpPr txBox="1"/>
          <p:nvPr/>
        </p:nvSpPr>
        <p:spPr>
          <a:xfrm>
            <a:off x="4762433" y="961482"/>
            <a:ext cx="689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tx1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LabAR</a:t>
            </a:r>
          </a:p>
        </p:txBody>
      </p:sp>
    </p:spTree>
    <p:extLst>
      <p:ext uri="{BB962C8B-B14F-4D97-AF65-F5344CB8AC3E}">
        <p14:creationId xmlns:p14="http://schemas.microsoft.com/office/powerpoint/2010/main" val="417293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EE6A22-2D34-E36B-5382-AC6ECB12A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8" y="124241"/>
            <a:ext cx="10353762" cy="970450"/>
          </a:xfrm>
        </p:spPr>
        <p:txBody>
          <a:bodyPr/>
          <a:lstStyle/>
          <a:p>
            <a:r>
              <a:rPr lang="it-IT" dirty="0"/>
              <a:t>Validazione mesh e risultati CFD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2DDB99F-5BBA-191A-5815-C03EED2859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8781" y="1103534"/>
            <a:ext cx="2553920" cy="410387"/>
          </a:xfrm>
        </p:spPr>
        <p:txBody>
          <a:bodyPr>
            <a:noAutofit/>
          </a:bodyPr>
          <a:lstStyle/>
          <a:p>
            <a:r>
              <a:rPr lang="it-IT" sz="2200" dirty="0"/>
              <a:t>Euler  vs  RANS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AB1797E-94CE-850F-4D35-C4B01785F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359" y="1513921"/>
            <a:ext cx="3880640" cy="252727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4C4A191-0560-72A0-FEA6-1CD803242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8" y="1513921"/>
            <a:ext cx="3880642" cy="2527277"/>
          </a:xfrm>
          <a:prstGeom prst="rect">
            <a:avLst/>
          </a:prstGeom>
        </p:spPr>
      </p:pic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8B8BC7B0-7BA2-8142-F990-820452993C50}"/>
              </a:ext>
            </a:extLst>
          </p:cNvPr>
          <p:cNvSpPr txBox="1">
            <a:spLocks/>
          </p:cNvSpPr>
          <p:nvPr/>
        </p:nvSpPr>
        <p:spPr>
          <a:xfrm>
            <a:off x="-19803" y="3947581"/>
            <a:ext cx="2235805" cy="41038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dirty="0"/>
              <a:t>Residui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7767F2D1-B44A-997E-97E2-93D1DB413BA0}"/>
              </a:ext>
            </a:extLst>
          </p:cNvPr>
          <p:cNvSpPr txBox="1">
            <a:spLocks/>
          </p:cNvSpPr>
          <p:nvPr/>
        </p:nvSpPr>
        <p:spPr>
          <a:xfrm>
            <a:off x="10331884" y="3947581"/>
            <a:ext cx="1881993" cy="41038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dirty="0"/>
              <a:t>Mach </a:t>
            </a:r>
            <a:r>
              <a:rPr lang="it-IT" sz="1800" dirty="0" err="1"/>
              <a:t>profile</a:t>
            </a:r>
            <a:endParaRPr lang="it-IT" sz="18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283651F-A90F-6723-BF72-A2488C25F8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98" t="5792" r="7046" b="2087"/>
          <a:stretch>
            <a:fillRect/>
          </a:stretch>
        </p:blipFill>
        <p:spPr>
          <a:xfrm>
            <a:off x="182199" y="4284514"/>
            <a:ext cx="3522593" cy="236765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F034821-009E-2950-6F05-20FF91BF06B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71" t="5101" r="6818"/>
          <a:stretch>
            <a:fillRect/>
          </a:stretch>
        </p:blipFill>
        <p:spPr>
          <a:xfrm>
            <a:off x="8487204" y="4284514"/>
            <a:ext cx="3522594" cy="2367654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A11E9C5-2D57-DEE0-A0B9-A6FD89D1FD0C}"/>
              </a:ext>
            </a:extLst>
          </p:cNvPr>
          <p:cNvSpPr txBox="1"/>
          <p:nvPr/>
        </p:nvSpPr>
        <p:spPr>
          <a:xfrm>
            <a:off x="3980272" y="4357968"/>
            <a:ext cx="3797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Strato limite catturato solo con RANS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Condizione di non slip verificata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Convergenza numerica stabile</a:t>
            </a:r>
          </a:p>
        </p:txBody>
      </p:sp>
    </p:spTree>
    <p:extLst>
      <p:ext uri="{BB962C8B-B14F-4D97-AF65-F5344CB8AC3E}">
        <p14:creationId xmlns:p14="http://schemas.microsoft.com/office/powerpoint/2010/main" val="422861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  <p:bldP spid="7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95CEDD-E266-0682-CC02-D3CCC54F3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96350"/>
            <a:ext cx="10353762" cy="970450"/>
          </a:xfrm>
        </p:spPr>
        <p:txBody>
          <a:bodyPr/>
          <a:lstStyle/>
          <a:p>
            <a:r>
              <a:rPr lang="it-IT" dirty="0"/>
              <a:t>Ulteriori risultati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5D57558-D49C-0CDF-1CCB-8F8E1D8A67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222"/>
          <a:stretch>
            <a:fillRect/>
          </a:stretch>
        </p:blipFill>
        <p:spPr>
          <a:xfrm>
            <a:off x="2984502" y="1340263"/>
            <a:ext cx="3106174" cy="272254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36A3F29-5A43-B37A-9C0D-A69F1EC1B0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520" b="27422"/>
          <a:stretch>
            <a:fillRect/>
          </a:stretch>
        </p:blipFill>
        <p:spPr>
          <a:xfrm>
            <a:off x="2984502" y="3842740"/>
            <a:ext cx="3106174" cy="273418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41E2250-8326-06D1-0E07-BE9522D80E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758"/>
          <a:stretch>
            <a:fillRect/>
          </a:stretch>
        </p:blipFill>
        <p:spPr>
          <a:xfrm>
            <a:off x="7123992" y="1329875"/>
            <a:ext cx="3666158" cy="261118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1B88787-BC81-2E59-7323-78920B60A66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761"/>
          <a:stretch>
            <a:fillRect/>
          </a:stretch>
        </p:blipFill>
        <p:spPr>
          <a:xfrm>
            <a:off x="7123992" y="3842740"/>
            <a:ext cx="3666158" cy="2734183"/>
          </a:xfrm>
          <a:prstGeom prst="rect">
            <a:avLst/>
          </a:prstGeom>
        </p:spPr>
      </p:pic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32A2B63B-8C50-D1D8-8DA9-4B5039987FCC}"/>
              </a:ext>
            </a:extLst>
          </p:cNvPr>
          <p:cNvSpPr txBox="1">
            <a:spLocks/>
          </p:cNvSpPr>
          <p:nvPr/>
        </p:nvSpPr>
        <p:spPr>
          <a:xfrm>
            <a:off x="1284676" y="972752"/>
            <a:ext cx="2235805" cy="41038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>
              <a:buNone/>
            </a:pPr>
            <a:endParaRPr lang="it-IT" sz="1800" dirty="0"/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4D3CD5DF-F3BD-9E60-A3B2-2ED8D921250A}"/>
              </a:ext>
            </a:extLst>
          </p:cNvPr>
          <p:cNvSpPr txBox="1">
            <a:spLocks/>
          </p:cNvSpPr>
          <p:nvPr/>
        </p:nvSpPr>
        <p:spPr>
          <a:xfrm>
            <a:off x="3380924" y="962701"/>
            <a:ext cx="2235805" cy="41038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dirty="0"/>
              <a:t>Mach </a:t>
            </a:r>
            <a:r>
              <a:rPr lang="it-IT" sz="1800" dirty="0" err="1"/>
              <a:t>profile</a:t>
            </a:r>
            <a:endParaRPr lang="it-IT" sz="1800" dirty="0"/>
          </a:p>
        </p:txBody>
      </p:sp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8441DA49-A31D-5D8D-C0F7-D873C606F7EF}"/>
              </a:ext>
            </a:extLst>
          </p:cNvPr>
          <p:cNvSpPr txBox="1">
            <a:spLocks/>
          </p:cNvSpPr>
          <p:nvPr/>
        </p:nvSpPr>
        <p:spPr>
          <a:xfrm>
            <a:off x="7008181" y="972751"/>
            <a:ext cx="2667172" cy="41038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 fontScale="92500"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dirty="0" err="1"/>
              <a:t>Skin</a:t>
            </a:r>
            <a:r>
              <a:rPr lang="it-IT" sz="1800" dirty="0"/>
              <a:t> </a:t>
            </a:r>
            <a:r>
              <a:rPr lang="it-IT" sz="1800" dirty="0" err="1"/>
              <a:t>friction</a:t>
            </a:r>
            <a:r>
              <a:rPr lang="it-IT" sz="1800" dirty="0"/>
              <a:t> </a:t>
            </a:r>
            <a:r>
              <a:rPr lang="it-IT" sz="1800" dirty="0" err="1"/>
              <a:t>coefficient</a:t>
            </a:r>
            <a:endParaRPr lang="it-IT" sz="1800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E0274D9-10AD-AC61-8705-62290BD2BB00}"/>
              </a:ext>
            </a:extLst>
          </p:cNvPr>
          <p:cNvSpPr txBox="1"/>
          <p:nvPr/>
        </p:nvSpPr>
        <p:spPr>
          <a:xfrm>
            <a:off x="1721876" y="2131604"/>
            <a:ext cx="729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AoA</a:t>
            </a:r>
            <a:r>
              <a:rPr lang="it-IT" dirty="0"/>
              <a:t> 0°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537C696-C2DA-2937-9535-9BDEC3365434}"/>
              </a:ext>
            </a:extLst>
          </p:cNvPr>
          <p:cNvSpPr txBox="1"/>
          <p:nvPr/>
        </p:nvSpPr>
        <p:spPr>
          <a:xfrm>
            <a:off x="1721876" y="4957515"/>
            <a:ext cx="729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AoA</a:t>
            </a:r>
            <a:r>
              <a:rPr lang="it-IT" dirty="0"/>
              <a:t> 7°</a:t>
            </a:r>
          </a:p>
        </p:txBody>
      </p:sp>
    </p:spTree>
    <p:extLst>
      <p:ext uri="{BB962C8B-B14F-4D97-AF65-F5344CB8AC3E}">
        <p14:creationId xmlns:p14="http://schemas.microsoft.com/office/powerpoint/2010/main" val="18335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F6C04D-A48C-A909-CBCB-9F8510A65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070" y="180975"/>
            <a:ext cx="10353762" cy="970450"/>
          </a:xfrm>
        </p:spPr>
        <p:txBody>
          <a:bodyPr>
            <a:normAutofit/>
          </a:bodyPr>
          <a:lstStyle/>
          <a:p>
            <a:r>
              <a:rPr lang="it-IT" dirty="0"/>
              <a:t>In CEASIOMpy</a:t>
            </a:r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3A510D64-74BA-B665-756D-793C520362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2537" y="1151425"/>
            <a:ext cx="3520018" cy="528002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6EFD96C-4995-A4C2-E4CE-C4DFC11AB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656" y="1151425"/>
            <a:ext cx="2246881" cy="5382725"/>
          </a:xfrm>
          <a:prstGeom prst="rect">
            <a:avLst/>
          </a:prstGeom>
        </p:spPr>
      </p:pic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2A3467F5-52E1-DFB6-51CE-EA3538C61D58}"/>
              </a:ext>
            </a:extLst>
          </p:cNvPr>
          <p:cNvSpPr txBox="1">
            <a:spLocks/>
          </p:cNvSpPr>
          <p:nvPr/>
        </p:nvSpPr>
        <p:spPr>
          <a:xfrm>
            <a:off x="399445" y="1625601"/>
            <a:ext cx="5106005" cy="227613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>
              <a:buFont typeface="Wingdings 2" charset="2"/>
              <a:buNone/>
            </a:pPr>
            <a:r>
              <a:rPr lang="it-IT" dirty="0"/>
              <a:t>Modifica GUI per configurazioni RANS:</a:t>
            </a:r>
          </a:p>
          <a:p>
            <a:r>
              <a:rPr lang="it-IT" dirty="0"/>
              <a:t>Introduzione pannello dedicato</a:t>
            </a:r>
          </a:p>
          <a:p>
            <a:r>
              <a:rPr lang="it-IT" dirty="0"/>
              <a:t>Controllo di grandezze caratteristiche</a:t>
            </a:r>
          </a:p>
          <a:p>
            <a:r>
              <a:rPr lang="it-IT" dirty="0"/>
              <a:t>Generazione automatica della mesh ibrida  </a:t>
            </a:r>
          </a:p>
          <a:p>
            <a:pPr marL="36900" indent="0">
              <a:buFont typeface="Wingdings 2" charset="2"/>
              <a:buNone/>
            </a:pPr>
            <a:endParaRPr lang="it-IT" dirty="0"/>
          </a:p>
          <a:p>
            <a:endParaRPr lang="it-IT" dirty="0"/>
          </a:p>
          <a:p>
            <a:pPr marL="36900" indent="0">
              <a:buFont typeface="Wingdings 2" charset="2"/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9262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E6A477-5323-8806-EDF1-21651B9F7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015" y="609600"/>
            <a:ext cx="10353762" cy="970450"/>
          </a:xfrm>
        </p:spPr>
        <p:txBody>
          <a:bodyPr/>
          <a:lstStyle/>
          <a:p>
            <a:r>
              <a:rPr lang="it-IT" dirty="0"/>
              <a:t>Conclusioni e sviluppi futuri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D343914-835C-C7E9-68C8-3699934EF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955" y="2587074"/>
            <a:ext cx="5807045" cy="2276133"/>
          </a:xfrm>
        </p:spPr>
        <p:txBody>
          <a:bodyPr>
            <a:normAutofit fontScale="92500" lnSpcReduction="10000"/>
          </a:bodyPr>
          <a:lstStyle/>
          <a:p>
            <a:pPr marL="36900" indent="0">
              <a:buNone/>
            </a:pPr>
            <a:r>
              <a:rPr lang="it-IT" dirty="0"/>
              <a:t>Conclusioni:</a:t>
            </a:r>
          </a:p>
          <a:p>
            <a:r>
              <a:rPr lang="it-IT" dirty="0"/>
              <a:t>Sviluppato workflow per mesh ibrida da geometrie di CPACS</a:t>
            </a:r>
          </a:p>
          <a:p>
            <a:r>
              <a:rPr lang="it-IT" dirty="0"/>
              <a:t>Superati limiti di Gmesh su geometrie complesse</a:t>
            </a:r>
          </a:p>
          <a:p>
            <a:r>
              <a:rPr lang="it-IT" dirty="0"/>
              <a:t>Generazione mesh robusta ed automatizzata</a:t>
            </a:r>
          </a:p>
          <a:p>
            <a:r>
              <a:rPr lang="it-IT" dirty="0"/>
              <a:t>Validazione CFD: convergenza e coerenza fisica</a:t>
            </a:r>
          </a:p>
          <a:p>
            <a:pPr marL="36900" indent="0">
              <a:buNone/>
            </a:pPr>
            <a:endParaRPr lang="it-IT" dirty="0"/>
          </a:p>
          <a:p>
            <a:endParaRPr lang="it-IT" dirty="0"/>
          </a:p>
          <a:p>
            <a:pPr marL="36900" indent="0">
              <a:buNone/>
            </a:pPr>
            <a:endParaRPr lang="it-IT" dirty="0"/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895AD044-5544-7D6E-B657-A51EF315FA7A}"/>
              </a:ext>
            </a:extLst>
          </p:cNvPr>
          <p:cNvSpPr txBox="1">
            <a:spLocks/>
          </p:cNvSpPr>
          <p:nvPr/>
        </p:nvSpPr>
        <p:spPr>
          <a:xfrm>
            <a:off x="6166106" y="2582841"/>
            <a:ext cx="6320653" cy="227613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>
              <a:buNone/>
            </a:pPr>
            <a:r>
              <a:rPr lang="it-IT" dirty="0"/>
              <a:t>Sviluppi futuri :</a:t>
            </a:r>
          </a:p>
          <a:p>
            <a:r>
              <a:rPr lang="it-IT" dirty="0"/>
              <a:t>Maggiore flessibilità nella scelta dei parametri di mesh</a:t>
            </a:r>
          </a:p>
          <a:p>
            <a:r>
              <a:rPr lang="it-IT" dirty="0"/>
              <a:t>Mantenimento nomenclatura delle componenti del velivolo</a:t>
            </a:r>
          </a:p>
          <a:p>
            <a:r>
              <a:rPr lang="it-IT" dirty="0"/>
              <a:t>Adattamento automatico della mesh a regioni critiche</a:t>
            </a:r>
          </a:p>
          <a:p>
            <a:r>
              <a:rPr lang="it-IT" dirty="0"/>
              <a:t>Estensione a configurazioni complesse (motori, superfici mobili)</a:t>
            </a:r>
          </a:p>
          <a:p>
            <a:pPr marL="36900" indent="0">
              <a:buNone/>
            </a:pPr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 marL="36900" indent="0">
              <a:buFont typeface="Wingdings 2" charset="2"/>
              <a:buNone/>
            </a:pPr>
            <a:endParaRPr lang="it-IT" dirty="0"/>
          </a:p>
          <a:p>
            <a:endParaRPr lang="it-IT" dirty="0"/>
          </a:p>
          <a:p>
            <a:pPr marL="36900" indent="0">
              <a:buFont typeface="Wingdings 2" charset="2"/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8621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uiExpand="1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F65047-DF8F-4156-83F2-4FD2AAB1D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3066473"/>
            <a:ext cx="10353762" cy="970450"/>
          </a:xfrm>
        </p:spPr>
        <p:txBody>
          <a:bodyPr/>
          <a:lstStyle/>
          <a:p>
            <a:r>
              <a:rPr lang="it-IT" dirty="0"/>
              <a:t>Grazie per l’attenzione</a:t>
            </a:r>
          </a:p>
        </p:txBody>
      </p:sp>
    </p:spTree>
    <p:extLst>
      <p:ext uri="{BB962C8B-B14F-4D97-AF65-F5344CB8AC3E}">
        <p14:creationId xmlns:p14="http://schemas.microsoft.com/office/powerpoint/2010/main" val="40317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DF134D-125F-54A2-E193-FCB46EBD4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Contesto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FE2F2D7-0276-0E22-0D43-0F72146F7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CFD utilizzata per analisi aerodinamica</a:t>
            </a:r>
          </a:p>
          <a:p>
            <a:r>
              <a:rPr lang="it-IT" dirty="0"/>
              <a:t>Approccio Euler: veloce ma non considera strato limite</a:t>
            </a:r>
          </a:p>
          <a:p>
            <a:r>
              <a:rPr lang="it-IT" dirty="0"/>
              <a:t>Necessità di modelli RANS per risultati realistici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272BA96-2591-B447-C4C2-3F0E1DB43B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256" t="33799" r="27673" b="28262"/>
          <a:stretch>
            <a:fillRect/>
          </a:stretch>
        </p:blipFill>
        <p:spPr>
          <a:xfrm>
            <a:off x="8427563" y="1911283"/>
            <a:ext cx="2564092" cy="151771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655D75B-43B7-E1F4-36E9-BFC93F0A9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001" y="3429000"/>
            <a:ext cx="5286654" cy="220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60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63D325-7167-A871-52C2-C53EA845D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Obiettivi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8DE3046-D0C1-3746-3880-85E917456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64958"/>
            <a:ext cx="10353762" cy="4058751"/>
          </a:xfrm>
        </p:spPr>
        <p:txBody>
          <a:bodyPr/>
          <a:lstStyle/>
          <a:p>
            <a:r>
              <a:rPr lang="it-IT" dirty="0"/>
              <a:t>Sviluppo di una strategia di mesh ibrida</a:t>
            </a:r>
          </a:p>
          <a:p>
            <a:r>
              <a:rPr lang="it-IT" dirty="0"/>
              <a:t>Supporto a simulazioni RANS</a:t>
            </a:r>
          </a:p>
          <a:p>
            <a:r>
              <a:rPr lang="it-IT" dirty="0"/>
              <a:t>Automazione del processo di generazione della mesh</a:t>
            </a:r>
          </a:p>
          <a:p>
            <a:r>
              <a:rPr lang="it-IT" dirty="0"/>
              <a:t>Integrazione nel workflow di CEASIOMpy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204221C-B727-2943-B771-8926ADF06A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97" t="7500" r="29922" b="61806"/>
          <a:stretch>
            <a:fillRect/>
          </a:stretch>
        </p:blipFill>
        <p:spPr>
          <a:xfrm>
            <a:off x="7331276" y="2428875"/>
            <a:ext cx="4590085" cy="124777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7BDD3D8-63B3-7C38-7E6A-8096C63C11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407" t="45278" r="5546" b="21805"/>
          <a:stretch>
            <a:fillRect/>
          </a:stretch>
        </p:blipFill>
        <p:spPr>
          <a:xfrm>
            <a:off x="7331276" y="3676650"/>
            <a:ext cx="4590085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2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136835-F480-D1AB-C272-00AA48271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38495" y="236753"/>
            <a:ext cx="10353762" cy="970450"/>
          </a:xfrm>
        </p:spPr>
        <p:txBody>
          <a:bodyPr/>
          <a:lstStyle/>
          <a:p>
            <a:r>
              <a:rPr lang="it-IT" dirty="0"/>
              <a:t>Perché mesh ibrida?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FAF5FF4-30F5-2F76-F983-A1EDE2688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2224" y="1089087"/>
            <a:ext cx="7325872" cy="487448"/>
          </a:xfrm>
        </p:spPr>
        <p:txBody>
          <a:bodyPr/>
          <a:lstStyle/>
          <a:p>
            <a:r>
              <a:rPr lang="it-IT" dirty="0"/>
              <a:t>Lo strato limite richiede alta risoluzione vicino alla parete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8D0F4A4-5BDA-41CB-74B5-4CC0DFEA7F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915" t="24874" r="15140" b="24011"/>
          <a:stretch>
            <a:fillRect/>
          </a:stretch>
        </p:blipFill>
        <p:spPr>
          <a:xfrm>
            <a:off x="5099572" y="3561831"/>
            <a:ext cx="6984383" cy="267956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C5A7402-4E47-E780-BCA1-06595CDD37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59" t="36558" r="4130" b="16642"/>
          <a:stretch>
            <a:fillRect/>
          </a:stretch>
        </p:blipFill>
        <p:spPr>
          <a:xfrm>
            <a:off x="143904" y="5147837"/>
            <a:ext cx="4788967" cy="158491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C0CBC63-7BA9-8375-C136-6DECF787C8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68" t="20716" r="-273" b="20717"/>
          <a:stretch>
            <a:fillRect/>
          </a:stretch>
        </p:blipFill>
        <p:spPr>
          <a:xfrm>
            <a:off x="121930" y="3110900"/>
            <a:ext cx="4832913" cy="1667605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CF72680-B899-F8CA-D35E-6C0A71C65EB9}"/>
              </a:ext>
            </a:extLst>
          </p:cNvPr>
          <p:cNvSpPr txBox="1"/>
          <p:nvPr/>
        </p:nvSpPr>
        <p:spPr>
          <a:xfrm>
            <a:off x="121930" y="4901616"/>
            <a:ext cx="11368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chemeClr val="tx1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Mesh Strutturata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B05341F-EFDB-6386-98A5-2CB515C4C055}"/>
              </a:ext>
            </a:extLst>
          </p:cNvPr>
          <p:cNvSpPr txBox="1"/>
          <p:nvPr/>
        </p:nvSpPr>
        <p:spPr>
          <a:xfrm>
            <a:off x="97885" y="2805690"/>
            <a:ext cx="11608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solidFill>
                  <a:schemeClr val="tx1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Mesh Tetraedrica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EEFB989-3FBB-75E7-135C-4457B15F3263}"/>
              </a:ext>
            </a:extLst>
          </p:cNvPr>
          <p:cNvSpPr txBox="1"/>
          <p:nvPr/>
        </p:nvSpPr>
        <p:spPr>
          <a:xfrm>
            <a:off x="5099572" y="3315610"/>
            <a:ext cx="8547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1000" dirty="0">
                <a:solidFill>
                  <a:schemeClr val="tx1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Mesh Ibrida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FE6209BC-8D69-45D0-AAD3-3ECFBF9BA42F}"/>
              </a:ext>
            </a:extLst>
          </p:cNvPr>
          <p:cNvSpPr txBox="1">
            <a:spLocks/>
          </p:cNvSpPr>
          <p:nvPr/>
        </p:nvSpPr>
        <p:spPr>
          <a:xfrm>
            <a:off x="4722224" y="1453424"/>
            <a:ext cx="7325872" cy="48744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 fontScale="92500"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Mesh tetraedrica → flessibile ma poco accurata vicino alla parete</a:t>
            </a:r>
          </a:p>
        </p:txBody>
      </p:sp>
      <p:sp>
        <p:nvSpPr>
          <p:cNvPr id="19" name="Segnaposto contenuto 2">
            <a:extLst>
              <a:ext uri="{FF2B5EF4-FFF2-40B4-BE49-F238E27FC236}">
                <a16:creationId xmlns:a16="http://schemas.microsoft.com/office/drawing/2014/main" id="{F8D325AD-0E76-FD16-F747-AE188686FE70}"/>
              </a:ext>
            </a:extLst>
          </p:cNvPr>
          <p:cNvSpPr txBox="1">
            <a:spLocks/>
          </p:cNvSpPr>
          <p:nvPr/>
        </p:nvSpPr>
        <p:spPr>
          <a:xfrm>
            <a:off x="4758083" y="1846860"/>
            <a:ext cx="7325872" cy="48744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Mesh strutturata → elevata accuratezza, ma poco flessibile</a:t>
            </a:r>
          </a:p>
        </p:txBody>
      </p:sp>
      <p:sp>
        <p:nvSpPr>
          <p:cNvPr id="20" name="Segnaposto contenuto 2">
            <a:extLst>
              <a:ext uri="{FF2B5EF4-FFF2-40B4-BE49-F238E27FC236}">
                <a16:creationId xmlns:a16="http://schemas.microsoft.com/office/drawing/2014/main" id="{F1073F7F-CDE6-DE22-B167-4A456048BCB0}"/>
              </a:ext>
            </a:extLst>
          </p:cNvPr>
          <p:cNvSpPr txBox="1">
            <a:spLocks/>
          </p:cNvSpPr>
          <p:nvPr/>
        </p:nvSpPr>
        <p:spPr>
          <a:xfrm>
            <a:off x="4793942" y="2203161"/>
            <a:ext cx="7325872" cy="48744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Mesh ibrida → combinazione dei vantaggi</a:t>
            </a:r>
          </a:p>
        </p:txBody>
      </p:sp>
    </p:spTree>
    <p:extLst>
      <p:ext uri="{BB962C8B-B14F-4D97-AF65-F5344CB8AC3E}">
        <p14:creationId xmlns:p14="http://schemas.microsoft.com/office/powerpoint/2010/main" val="100448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2" grpId="0"/>
      <p:bldP spid="14" grpId="0"/>
      <p:bldP spid="15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CD0A3A-FEC4-FD41-CC82-EC252A0E7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448007"/>
            <a:ext cx="10353762" cy="970450"/>
          </a:xfrm>
        </p:spPr>
        <p:txBody>
          <a:bodyPr/>
          <a:lstStyle/>
          <a:p>
            <a:r>
              <a:rPr lang="it-IT" dirty="0"/>
              <a:t>Struttura della mesh ibrida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7B5E31F5-5BF5-2C2A-15C5-54B2C73067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600" y="1580050"/>
            <a:ext cx="4067391" cy="156301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F37C762-5B98-FCB0-7211-1CEA39040C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675" t="31256" r="9150"/>
          <a:stretch>
            <a:fillRect/>
          </a:stretch>
        </p:blipFill>
        <p:spPr>
          <a:xfrm>
            <a:off x="1905751" y="3073138"/>
            <a:ext cx="4011698" cy="3210601"/>
          </a:xfrm>
          <a:prstGeom prst="rect">
            <a:avLst/>
          </a:prstGeom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E5E138E4-ADA2-2618-101C-96B481408FFB}"/>
              </a:ext>
            </a:extLst>
          </p:cNvPr>
          <p:cNvSpPr/>
          <p:nvPr/>
        </p:nvSpPr>
        <p:spPr>
          <a:xfrm>
            <a:off x="3565708" y="2227314"/>
            <a:ext cx="442874" cy="32318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20720F36-F1D4-FDF1-5F6A-020BFA53C848}"/>
              </a:ext>
            </a:extLst>
          </p:cNvPr>
          <p:cNvCxnSpPr>
            <a:cxnSpLocks/>
          </p:cNvCxnSpPr>
          <p:nvPr/>
        </p:nvCxnSpPr>
        <p:spPr>
          <a:xfrm>
            <a:off x="3814618" y="2550500"/>
            <a:ext cx="367191" cy="970450"/>
          </a:xfrm>
          <a:prstGeom prst="straightConnector1">
            <a:avLst/>
          </a:prstGeom>
          <a:ln w="349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8BFC0DAD-DD49-5E4B-EF89-0D8461E4193F}"/>
              </a:ext>
            </a:extLst>
          </p:cNvPr>
          <p:cNvSpPr txBox="1">
            <a:spLocks/>
          </p:cNvSpPr>
          <p:nvPr/>
        </p:nvSpPr>
        <p:spPr>
          <a:xfrm>
            <a:off x="6090676" y="1905324"/>
            <a:ext cx="6411751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Strato limite discretizzato con celle prismatiche</a:t>
            </a:r>
          </a:p>
          <a:p>
            <a:r>
              <a:rPr lang="it-IT" dirty="0"/>
              <a:t>Crescita progressiva dello spessore </a:t>
            </a:r>
          </a:p>
          <a:p>
            <a:r>
              <a:rPr lang="it-IT" dirty="0"/>
              <a:t>Transizione tra regione strutturata e non strutturata</a:t>
            </a:r>
          </a:p>
          <a:p>
            <a:r>
              <a:rPr lang="it-IT" dirty="0"/>
              <a:t>Dominio esterno discretizzato con tetraedri</a:t>
            </a:r>
          </a:p>
        </p:txBody>
      </p:sp>
    </p:spTree>
    <p:extLst>
      <p:ext uri="{BB962C8B-B14F-4D97-AF65-F5344CB8AC3E}">
        <p14:creationId xmlns:p14="http://schemas.microsoft.com/office/powerpoint/2010/main" val="35541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D1DBEF-34E5-FDD3-F74C-ABC1EC184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Criticità in </a:t>
            </a:r>
            <a:r>
              <a:rPr lang="it-IT" dirty="0" err="1"/>
              <a:t>Gmesh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830DA56-A708-6AE9-5547-5D92A312F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173" y="1794494"/>
            <a:ext cx="10353762" cy="2647489"/>
          </a:xfrm>
        </p:spPr>
        <p:txBody>
          <a:bodyPr/>
          <a:lstStyle/>
          <a:p>
            <a:pPr marL="36900" indent="0">
              <a:buNone/>
            </a:pPr>
            <a:r>
              <a:rPr lang="it-IT" dirty="0"/>
              <a:t>Approccio iniziale:</a:t>
            </a:r>
          </a:p>
          <a:p>
            <a:r>
              <a:rPr lang="it-IT" dirty="0"/>
              <a:t>Utilizzo di Gmesh già integrato in CEASIOMpy</a:t>
            </a:r>
          </a:p>
          <a:p>
            <a:r>
              <a:rPr lang="it-IT" dirty="0"/>
              <a:t>Limitazioni strutturali su geometrie complesse</a:t>
            </a:r>
          </a:p>
          <a:p>
            <a:pPr marL="36900" indent="0">
              <a:buNone/>
            </a:pPr>
            <a:r>
              <a:rPr lang="it-IT" dirty="0"/>
              <a:t>Analisi del problema:</a:t>
            </a:r>
          </a:p>
          <a:p>
            <a:r>
              <a:rPr lang="it-IT" dirty="0"/>
              <a:t>Confronto con gruppo di sviluppo Gmesh</a:t>
            </a:r>
          </a:p>
          <a:p>
            <a:r>
              <a:rPr lang="it-IT" dirty="0"/>
              <a:t>Impossibilità di implementazione con strumenti esistenti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42E22CE-0F29-E722-41A5-82057B383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2331" y="2272384"/>
            <a:ext cx="4018584" cy="111993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6EBB957-BD65-8BB6-97FE-9816A8D9A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6229" y="3655697"/>
            <a:ext cx="4734686" cy="228790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7A0A49B-CE5E-074F-0286-FCB71FF9AC85}"/>
              </a:ext>
            </a:extLst>
          </p:cNvPr>
          <p:cNvSpPr txBox="1"/>
          <p:nvPr/>
        </p:nvSpPr>
        <p:spPr>
          <a:xfrm>
            <a:off x="7772470" y="2073074"/>
            <a:ext cx="10695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1000" dirty="0">
                <a:solidFill>
                  <a:schemeClr val="tx1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Profilo Naca 2D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DF9180C-2BC6-9FD4-62F8-150E579FBE0A}"/>
              </a:ext>
            </a:extLst>
          </p:cNvPr>
          <p:cNvSpPr txBox="1"/>
          <p:nvPr/>
        </p:nvSpPr>
        <p:spPr>
          <a:xfrm>
            <a:off x="7042943" y="3440545"/>
            <a:ext cx="14590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1000" dirty="0">
                <a:solidFill>
                  <a:schemeClr val="tx1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Sezione vertice ala 3D 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9262EF34-3937-B8E9-0D48-9479FECBB3DF}"/>
              </a:ext>
            </a:extLst>
          </p:cNvPr>
          <p:cNvSpPr txBox="1">
            <a:spLocks/>
          </p:cNvSpPr>
          <p:nvPr/>
        </p:nvSpPr>
        <p:spPr>
          <a:xfrm>
            <a:off x="374173" y="4656427"/>
            <a:ext cx="5043659" cy="1287172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>
              <a:buFont typeface="Wingdings 2" charset="2"/>
              <a:buNone/>
            </a:pPr>
            <a:r>
              <a:rPr lang="it-IT" dirty="0"/>
              <a:t>Ricerca soluzione alternativa</a:t>
            </a:r>
          </a:p>
          <a:p>
            <a:r>
              <a:rPr lang="it-IT" dirty="0"/>
              <a:t>Utilizzo software esterno</a:t>
            </a:r>
          </a:p>
        </p:txBody>
      </p:sp>
    </p:spTree>
    <p:extLst>
      <p:ext uri="{BB962C8B-B14F-4D97-AF65-F5344CB8AC3E}">
        <p14:creationId xmlns:p14="http://schemas.microsoft.com/office/powerpoint/2010/main" val="214312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6" grpId="0"/>
      <p:bldP spid="7" grpId="0"/>
      <p:bldP spid="10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66FB0329-3ED4-245A-9D09-1D81732C6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4410" y="878110"/>
            <a:ext cx="3630399" cy="575644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EE9507F-FA3A-5E20-29D8-08AF54ED5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0909" y="549248"/>
            <a:ext cx="6326909" cy="970450"/>
          </a:xfrm>
        </p:spPr>
        <p:txBody>
          <a:bodyPr/>
          <a:lstStyle/>
          <a:p>
            <a:r>
              <a:rPr lang="it-IT" dirty="0"/>
              <a:t>Soluzione adottata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99135BA-717B-1ECB-3FA0-6C3D98084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486" y="2250001"/>
            <a:ext cx="10353762" cy="4058751"/>
          </a:xfrm>
        </p:spPr>
        <p:txBody>
          <a:bodyPr/>
          <a:lstStyle/>
          <a:p>
            <a:pPr marL="36900" indent="0">
              <a:buNone/>
            </a:pPr>
            <a:r>
              <a:rPr lang="it-IT" dirty="0"/>
              <a:t>Pentagrow:</a:t>
            </a:r>
          </a:p>
          <a:p>
            <a:r>
              <a:rPr lang="it-IT" dirty="0"/>
              <a:t>Generazione dello strato prismatico</a:t>
            </a:r>
          </a:p>
          <a:p>
            <a:r>
              <a:rPr lang="it-IT" dirty="0"/>
              <a:t>Crescita controllata con specifico numero di layer</a:t>
            </a:r>
          </a:p>
          <a:p>
            <a:pPr marL="36900" indent="0">
              <a:buNone/>
            </a:pPr>
            <a:r>
              <a:rPr lang="it-IT" dirty="0"/>
              <a:t>TetGen:</a:t>
            </a:r>
          </a:p>
          <a:p>
            <a:r>
              <a:rPr lang="it-IT" dirty="0"/>
              <a:t>Generazione mesh tetraedrica</a:t>
            </a:r>
          </a:p>
          <a:p>
            <a:r>
              <a:rPr lang="it-IT" dirty="0"/>
              <a:t>Riempimento del dominio volumetrico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5B75406-48D2-9817-D5A1-D85BBFE7D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235" y="352753"/>
            <a:ext cx="3874987" cy="59559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4232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7CDD65-F261-8327-7F6B-E4F52DD63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221673"/>
            <a:ext cx="9590550" cy="726607"/>
          </a:xfrm>
        </p:spPr>
        <p:txBody>
          <a:bodyPr/>
          <a:lstStyle/>
          <a:p>
            <a:r>
              <a:rPr lang="it-IT" dirty="0"/>
              <a:t>Workflow definitivo: Passo 1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FE8D1E1-035D-B70E-BC3F-57DE2D5EE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3037" y="948280"/>
            <a:ext cx="9590550" cy="1507054"/>
          </a:xfrm>
        </p:spPr>
        <p:txBody>
          <a:bodyPr/>
          <a:lstStyle/>
          <a:p>
            <a:r>
              <a:rPr lang="it-IT" dirty="0"/>
              <a:t>Generazione mesh superficiale: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0D03CDE-FEDC-C99A-46BA-3DF1D21188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09" t="2302" r="49793" b="49926"/>
          <a:stretch>
            <a:fillRect/>
          </a:stretch>
        </p:blipFill>
        <p:spPr>
          <a:xfrm>
            <a:off x="157370" y="1059678"/>
            <a:ext cx="1672472" cy="110317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B4E3350-2B9A-93A8-3894-4891C46AAD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961" t="1983" r="5443" b="59570"/>
          <a:stretch>
            <a:fillRect/>
          </a:stretch>
        </p:blipFill>
        <p:spPr>
          <a:xfrm>
            <a:off x="157370" y="2162849"/>
            <a:ext cx="2163615" cy="127271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89A229A-BC8D-68B9-9DAD-483B06FB8C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659" t="58149" r="27885" b="3403"/>
          <a:stretch>
            <a:fillRect/>
          </a:stretch>
        </p:blipFill>
        <p:spPr>
          <a:xfrm>
            <a:off x="157370" y="3428999"/>
            <a:ext cx="4226024" cy="275349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73AA8BF7-1DE1-9E70-2C55-D5C5BF4B0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203" y="1561264"/>
            <a:ext cx="7143300" cy="444961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BEEB88F-8154-E9FD-FF1C-636503089C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3260" y="3181941"/>
            <a:ext cx="6308740" cy="4205825"/>
          </a:xfrm>
          <a:prstGeom prst="rect">
            <a:avLst/>
          </a:prstGeom>
        </p:spPr>
      </p:pic>
      <p:sp>
        <p:nvSpPr>
          <p:cNvPr id="13" name="Ovale 12">
            <a:extLst>
              <a:ext uri="{FF2B5EF4-FFF2-40B4-BE49-F238E27FC236}">
                <a16:creationId xmlns:a16="http://schemas.microsoft.com/office/drawing/2014/main" id="{296A12A8-7974-244F-0931-C9FE8E8EBAE0}"/>
              </a:ext>
            </a:extLst>
          </p:cNvPr>
          <p:cNvSpPr/>
          <p:nvPr/>
        </p:nvSpPr>
        <p:spPr>
          <a:xfrm>
            <a:off x="2164410" y="4701713"/>
            <a:ext cx="1050377" cy="837508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68288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211154-E0A6-7529-6442-36D19120F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-41530"/>
            <a:ext cx="10353762" cy="970450"/>
          </a:xfrm>
        </p:spPr>
        <p:txBody>
          <a:bodyPr/>
          <a:lstStyle/>
          <a:p>
            <a:r>
              <a:rPr lang="it-IT" dirty="0"/>
              <a:t>Workflow definitivo: Passo 2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B484EAA-6D2B-7DEA-CD84-ECC7EB6B4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22" y="1016000"/>
            <a:ext cx="3732096" cy="724424"/>
          </a:xfrm>
        </p:spPr>
        <p:txBody>
          <a:bodyPr/>
          <a:lstStyle/>
          <a:p>
            <a:r>
              <a:rPr lang="it-IT" dirty="0"/>
              <a:t>Estrapolazione mesh superficiale da Gmesh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6EF47B45-5813-3A8D-DDD7-BE82430A54F5}"/>
              </a:ext>
            </a:extLst>
          </p:cNvPr>
          <p:cNvSpPr txBox="1">
            <a:spLocks/>
          </p:cNvSpPr>
          <p:nvPr/>
        </p:nvSpPr>
        <p:spPr>
          <a:xfrm>
            <a:off x="3530347" y="1493982"/>
            <a:ext cx="3732096" cy="724424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TetGen: individuazione confini e generazione VC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E170C371-AB7B-9A79-C122-872C7646CBFB}"/>
              </a:ext>
            </a:extLst>
          </p:cNvPr>
          <p:cNvSpPr txBox="1">
            <a:spLocks/>
          </p:cNvSpPr>
          <p:nvPr/>
        </p:nvSpPr>
        <p:spPr>
          <a:xfrm>
            <a:off x="8459904" y="2838502"/>
            <a:ext cx="3732096" cy="724424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Pentagrow: costruzione prismi alla parete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231DCA6E-3EE7-5AE4-438D-B03891E7E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128" y="2136772"/>
            <a:ext cx="5883712" cy="3922475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B8D1E85A-DAB9-5E1E-6A3A-CCA837503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7" y="1580643"/>
            <a:ext cx="2765304" cy="184459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62DA20A-D863-57AF-1C63-2EE65E6C6F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281"/>
          <a:stretch>
            <a:fillRect/>
          </a:stretch>
        </p:blipFill>
        <p:spPr>
          <a:xfrm>
            <a:off x="6911230" y="3562926"/>
            <a:ext cx="5165689" cy="2984178"/>
          </a:xfrm>
          <a:prstGeom prst="rect">
            <a:avLst/>
          </a:prstGeo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DD5CB8A-DA63-B70B-BF8C-DB8996E392D3}"/>
              </a:ext>
            </a:extLst>
          </p:cNvPr>
          <p:cNvSpPr txBox="1">
            <a:spLocks/>
          </p:cNvSpPr>
          <p:nvPr/>
        </p:nvSpPr>
        <p:spPr>
          <a:xfrm>
            <a:off x="3837103" y="711352"/>
            <a:ext cx="3633545" cy="43455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>
              <a:buNone/>
            </a:pPr>
            <a:r>
              <a:rPr lang="it-IT" dirty="0"/>
              <a:t>Generazione mesh volumetrica</a:t>
            </a:r>
          </a:p>
        </p:txBody>
      </p:sp>
    </p:spTree>
    <p:extLst>
      <p:ext uri="{BB962C8B-B14F-4D97-AF65-F5344CB8AC3E}">
        <p14:creationId xmlns:p14="http://schemas.microsoft.com/office/powerpoint/2010/main" val="56679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  <p:bldP spid="9" grpId="0"/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desi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desia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rdesi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1761</TotalTime>
  <Words>414</Words>
  <Application>Microsoft Office PowerPoint</Application>
  <PresentationFormat>Widescreen</PresentationFormat>
  <Paragraphs>99</Paragraphs>
  <Slides>15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2" baseType="lpstr">
      <vt:lpstr>Bell MT</vt:lpstr>
      <vt:lpstr>Calisto MT</vt:lpstr>
      <vt:lpstr>Gadugi</vt:lpstr>
      <vt:lpstr>Segoe UI Variable Small Semilig</vt:lpstr>
      <vt:lpstr>Wingdings</vt:lpstr>
      <vt:lpstr>Wingdings 2</vt:lpstr>
      <vt:lpstr>Ardesia</vt:lpstr>
      <vt:lpstr>Implementazione di un sistema  di generazione di mesh ibrida  in CEASIOMpy</vt:lpstr>
      <vt:lpstr>Contesto</vt:lpstr>
      <vt:lpstr>Obiettivi</vt:lpstr>
      <vt:lpstr>Perché mesh ibrida?</vt:lpstr>
      <vt:lpstr>Struttura della mesh ibrida</vt:lpstr>
      <vt:lpstr>Criticità in Gmesh</vt:lpstr>
      <vt:lpstr>Soluzione adottata</vt:lpstr>
      <vt:lpstr>Workflow definitivo: Passo 1</vt:lpstr>
      <vt:lpstr>Workflow definitivo: Passo 2</vt:lpstr>
      <vt:lpstr>Applicazione a diverse geometrie</vt:lpstr>
      <vt:lpstr>Validazione mesh e risultati CFD</vt:lpstr>
      <vt:lpstr>Ulteriori risultati</vt:lpstr>
      <vt:lpstr>In CEASIOMpy</vt:lpstr>
      <vt:lpstr>Conclusioni e sviluppi futuri</vt:lpstr>
      <vt:lpstr>Grazie per l’attenzione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guido vallifuoco</dc:creator>
  <cp:lastModifiedBy>guido vallifuoco</cp:lastModifiedBy>
  <cp:revision>7</cp:revision>
  <dcterms:created xsi:type="dcterms:W3CDTF">2026-03-18T07:58:01Z</dcterms:created>
  <dcterms:modified xsi:type="dcterms:W3CDTF">2026-03-19T16:20:08Z</dcterms:modified>
</cp:coreProperties>
</file>