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34"/>
  </p:notesMasterIdLst>
  <p:sldIdLst>
    <p:sldId id="256" r:id="rId2"/>
    <p:sldId id="257" r:id="rId3"/>
    <p:sldId id="258" r:id="rId4"/>
    <p:sldId id="290" r:id="rId5"/>
    <p:sldId id="259" r:id="rId6"/>
    <p:sldId id="261" r:id="rId7"/>
    <p:sldId id="282" r:id="rId8"/>
    <p:sldId id="260" r:id="rId9"/>
    <p:sldId id="262" r:id="rId10"/>
    <p:sldId id="263" r:id="rId11"/>
    <p:sldId id="283" r:id="rId12"/>
    <p:sldId id="264" r:id="rId13"/>
    <p:sldId id="265" r:id="rId14"/>
    <p:sldId id="267" r:id="rId15"/>
    <p:sldId id="284" r:id="rId16"/>
    <p:sldId id="268" r:id="rId17"/>
    <p:sldId id="269" r:id="rId18"/>
    <p:sldId id="285" r:id="rId19"/>
    <p:sldId id="286" r:id="rId20"/>
    <p:sldId id="287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8" r:id="rId31"/>
    <p:sldId id="289" r:id="rId32"/>
    <p:sldId id="291" r:id="rId3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1344" y="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F:\Piaggio\Wing%20Leading%20Edge%20and%20Bleed%20Air%20Duct\Temperature%20Analysis\Trailing%20edge%20simpl%20-%20FEM%20propertie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Piaggio\Wing%20Leading%20Edge%20and%20Bleed%20Air%20Duct\Temperature%20Analysis\Trailing%20edge%20simpl%20-%20FEM%20propertie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l-GR" dirty="0" smtClean="0">
                <a:latin typeface="Times New Roman"/>
                <a:cs typeface="Times New Roman"/>
              </a:rPr>
              <a:t>σ</a:t>
            </a:r>
            <a:r>
              <a:rPr lang="it-IT" dirty="0" smtClean="0">
                <a:latin typeface="+mj-lt"/>
                <a:cs typeface="Times New Roman"/>
              </a:rPr>
              <a:t>V.M.</a:t>
            </a:r>
            <a:r>
              <a:rPr lang="it-IT" dirty="0" smtClean="0">
                <a:latin typeface="Times New Roman"/>
                <a:cs typeface="Times New Roman"/>
              </a:rPr>
              <a:t>  </a:t>
            </a:r>
            <a:r>
              <a:rPr lang="en-US" dirty="0" smtClean="0"/>
              <a:t>max </a:t>
            </a:r>
            <a:r>
              <a:rPr lang="en-US" dirty="0"/>
              <a:t>(psi)</a:t>
            </a:r>
          </a:p>
        </c:rich>
      </c:tx>
      <c:layout>
        <c:manualLayout>
          <c:xMode val="edge"/>
          <c:yMode val="edge"/>
          <c:x val="0.35268278106115947"/>
          <c:y val="5.157963652195667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746578615634826"/>
          <c:y val="0.14201132964992455"/>
          <c:w val="0.57466044333061561"/>
          <c:h val="0.68494135479710105"/>
        </c:manualLayout>
      </c:layout>
      <c:scatterChart>
        <c:scatterStyle val="lineMarker"/>
        <c:varyColors val="0"/>
        <c:ser>
          <c:idx val="0"/>
          <c:order val="0"/>
          <c:tx>
            <c:strRef>
              <c:f>temperature!$F$7</c:f>
              <c:strCache>
                <c:ptCount val="1"/>
                <c:pt idx="0">
                  <c:v>sVM max (psi)</c:v>
                </c:pt>
              </c:strCache>
            </c:strRef>
          </c:tx>
          <c:xVal>
            <c:numRef>
              <c:f>temperature!$E$8:$E$11</c:f>
              <c:numCache>
                <c:formatCode>0</c:formatCode>
                <c:ptCount val="4"/>
                <c:pt idx="0" formatCode="General">
                  <c:v>59</c:v>
                </c:pt>
                <c:pt idx="1">
                  <c:v>246.20000000000002</c:v>
                </c:pt>
                <c:pt idx="2">
                  <c:v>273.20000000000005</c:v>
                </c:pt>
                <c:pt idx="3">
                  <c:v>300.2</c:v>
                </c:pt>
              </c:numCache>
            </c:numRef>
          </c:xVal>
          <c:yVal>
            <c:numRef>
              <c:f>temperature!$F$8:$F$11</c:f>
              <c:numCache>
                <c:formatCode>General</c:formatCode>
                <c:ptCount val="4"/>
                <c:pt idx="0">
                  <c:v>0</c:v>
                </c:pt>
                <c:pt idx="1">
                  <c:v>50461</c:v>
                </c:pt>
                <c:pt idx="2">
                  <c:v>57281</c:v>
                </c:pt>
                <c:pt idx="3">
                  <c:v>64386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06016"/>
        <c:axId val="125407168"/>
      </c:scatterChart>
      <c:valAx>
        <c:axId val="12540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5407168"/>
        <c:crosses val="autoZero"/>
        <c:crossBetween val="midCat"/>
      </c:valAx>
      <c:valAx>
        <c:axId val="125407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4060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749850587688425"/>
          <c:y val="0.54872244956973648"/>
          <c:w val="0.27250153886090861"/>
          <c:h val="9.3271009969896984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190895708044921"/>
          <c:y val="0.18195894900566603"/>
          <c:w val="0.56342431736470189"/>
          <c:h val="0.65177847886182583"/>
        </c:manualLayout>
      </c:layout>
      <c:scatterChart>
        <c:scatterStyle val="lineMarker"/>
        <c:varyColors val="0"/>
        <c:ser>
          <c:idx val="0"/>
          <c:order val="0"/>
          <c:tx>
            <c:strRef>
              <c:f>temperature!$G$7</c:f>
              <c:strCache>
                <c:ptCount val="1"/>
                <c:pt idx="0">
                  <c:v>displ (in)</c:v>
                </c:pt>
              </c:strCache>
            </c:strRef>
          </c:tx>
          <c:xVal>
            <c:numRef>
              <c:f>temperature!$E$8:$E$11</c:f>
              <c:numCache>
                <c:formatCode>0</c:formatCode>
                <c:ptCount val="4"/>
                <c:pt idx="0" formatCode="General">
                  <c:v>59</c:v>
                </c:pt>
                <c:pt idx="1">
                  <c:v>246.20000000000002</c:v>
                </c:pt>
                <c:pt idx="2">
                  <c:v>273.20000000000005</c:v>
                </c:pt>
                <c:pt idx="3">
                  <c:v>300.2</c:v>
                </c:pt>
              </c:numCache>
            </c:numRef>
          </c:xVal>
          <c:yVal>
            <c:numRef>
              <c:f>temperature!$G$8:$G$11</c:f>
              <c:numCache>
                <c:formatCode>General</c:formatCode>
                <c:ptCount val="4"/>
                <c:pt idx="0">
                  <c:v>0</c:v>
                </c:pt>
                <c:pt idx="1">
                  <c:v>2.1999999999999999E-2</c:v>
                </c:pt>
                <c:pt idx="2">
                  <c:v>2.8000000000000001E-2</c:v>
                </c:pt>
                <c:pt idx="3">
                  <c:v>3.4000000000000002E-2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10048"/>
        <c:axId val="201695232"/>
      </c:scatterChart>
      <c:valAx>
        <c:axId val="12541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1695232"/>
        <c:crosses val="autoZero"/>
        <c:crossBetween val="midCat"/>
      </c:valAx>
      <c:valAx>
        <c:axId val="201695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4100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n>
            <a:noFill/>
          </a:ln>
        </a:defRPr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0.22653</cdr:x>
      <cdr:y>0.06252</cdr:y>
    </cdr:from>
    <cdr:to>
      <cdr:x>0.33463</cdr:x>
      <cdr:y>0.16317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1522" y="153930"/>
          <a:ext cx="439737" cy="2478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C80AD7C-8D2C-4EBD-8EED-90766A4DEA7F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t-I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4C1A6BE-84BD-4759-AEDE-3576005015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05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074331-1265-483F-8F4C-B7947FBF2326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EEF8-3675-4065-AD99-DA6EFC58802B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FE06F-4C86-48C9-B38A-BAF984F513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51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02EB1-6A6E-4456-A67B-EB9F8376AD4F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A1488-3D19-4DAE-8A96-4382BC24CD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9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DBC39-AAD0-4222-8E26-A82714103D3B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0A41-AB58-4C0F-80CE-173E4C9E0F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80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8453-67B3-40E2-9E42-2858D1B2BA1C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470A-C582-4D44-914A-17B4653AB0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90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05846-BFF4-4AEA-9EDF-2151934641E9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3B88-7E9A-4843-9CB9-E1148B47D0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55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A8B6F-4D68-447A-AAA0-A4C43A773D31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B71FD-0F04-4174-ADB5-2A367EFAE0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39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E30F9-5689-49CE-B9A4-4702E6638B5D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0196A-809E-4099-9983-149AE1DCE1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69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7139A-4C16-42AF-B577-4A28C73B38A8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B7692-9981-4EF2-9202-2045664174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24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82B5-AA5F-4161-A112-A3722D07CBD7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64E40-7213-43EC-AA2F-D2268CB47B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17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0965-C04F-4B98-A7D4-994ACA44C011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AAFC-E0C9-4E7C-9798-CFD4DB066F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62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65CB4-9C05-4B5A-BF80-205264058192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3E9F9-C04C-4426-A41F-176F4009A6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87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1B2282-F78D-4B13-B25A-321396D7698E}" type="datetimeFigureOut">
              <a:rPr lang="it-IT"/>
              <a:pPr>
                <a:defRPr/>
              </a:pPr>
              <a:t>09/12/2013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49A7C9-F89C-417F-AE2B-DC2551AD4B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4140200" y="5229225"/>
            <a:ext cx="4895850" cy="98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it-IT" sz="1600" b="1" dirty="0">
                <a:latin typeface="Bell MT" pitchFamily="18" charset="0"/>
                <a:cs typeface="Andalus" pitchFamily="18" charset="-78"/>
              </a:rPr>
              <a:t>Relatore:	Chiar.</a:t>
            </a:r>
            <a:r>
              <a:rPr lang="it-IT" sz="1600" b="1" baseline="30000" dirty="0">
                <a:latin typeface="Bell MT" pitchFamily="18" charset="0"/>
                <a:cs typeface="Andalus" pitchFamily="18" charset="-78"/>
              </a:rPr>
              <a:t>mo</a:t>
            </a:r>
            <a:r>
              <a:rPr lang="it-IT" sz="1600" b="1" dirty="0">
                <a:latin typeface="Bell MT" pitchFamily="18" charset="0"/>
                <a:cs typeface="Andalus" pitchFamily="18" charset="-78"/>
              </a:rPr>
              <a:t> Prof. Ing. Alessandro </a:t>
            </a:r>
            <a:r>
              <a:rPr lang="it-IT" sz="1600" b="1" dirty="0" err="1">
                <a:latin typeface="Bell MT" pitchFamily="18" charset="0"/>
                <a:cs typeface="Andalus" pitchFamily="18" charset="-78"/>
              </a:rPr>
              <a:t>Bottaro</a:t>
            </a:r>
            <a:endParaRPr lang="it-IT" sz="1600" b="1" dirty="0">
              <a:latin typeface="Bell MT" pitchFamily="18" charset="0"/>
              <a:cs typeface="Andalus" pitchFamily="18" charset="-78"/>
            </a:endParaRPr>
          </a:p>
          <a:p>
            <a:pPr>
              <a:lnSpc>
                <a:spcPct val="50000"/>
              </a:lnSpc>
            </a:pPr>
            <a:r>
              <a:rPr lang="it-IT" sz="1600" b="1" dirty="0">
                <a:latin typeface="Bell MT" pitchFamily="18" charset="0"/>
                <a:cs typeface="Andalus" pitchFamily="18" charset="-78"/>
              </a:rPr>
              <a:t> </a:t>
            </a:r>
          </a:p>
          <a:p>
            <a:pPr>
              <a:lnSpc>
                <a:spcPct val="50000"/>
              </a:lnSpc>
            </a:pPr>
            <a:r>
              <a:rPr lang="it-IT" sz="1600" b="1" dirty="0">
                <a:latin typeface="Bell MT" pitchFamily="18" charset="0"/>
                <a:cs typeface="Andalus" pitchFamily="18" charset="-78"/>
              </a:rPr>
              <a:t>Correlatori:                </a:t>
            </a:r>
            <a:r>
              <a:rPr lang="it-IT" sz="1600" b="1" dirty="0" smtClean="0">
                <a:latin typeface="Bell MT" pitchFamily="18" charset="0"/>
                <a:cs typeface="Andalus" pitchFamily="18" charset="-78"/>
              </a:rPr>
              <a:t> Ing</a:t>
            </a:r>
            <a:r>
              <a:rPr lang="it-IT" sz="1600" b="1" dirty="0">
                <a:latin typeface="Bell MT" pitchFamily="18" charset="0"/>
                <a:cs typeface="Andalus" pitchFamily="18" charset="-78"/>
              </a:rPr>
              <a:t>. Alberto </a:t>
            </a:r>
            <a:r>
              <a:rPr lang="it-IT" sz="1600" b="1" dirty="0" err="1">
                <a:latin typeface="Bell MT" pitchFamily="18" charset="0"/>
                <a:cs typeface="Andalus" pitchFamily="18" charset="-78"/>
              </a:rPr>
              <a:t>Siviero</a:t>
            </a:r>
            <a:endParaRPr lang="it-IT" sz="1600" b="1" dirty="0">
              <a:latin typeface="Bell MT" pitchFamily="18" charset="0"/>
              <a:cs typeface="Andalus" pitchFamily="18" charset="-78"/>
            </a:endParaRPr>
          </a:p>
          <a:p>
            <a:pPr>
              <a:lnSpc>
                <a:spcPct val="50000"/>
              </a:lnSpc>
            </a:pPr>
            <a:r>
              <a:rPr lang="it-IT" sz="1600" b="1" dirty="0">
                <a:latin typeface="Bell MT" pitchFamily="18" charset="0"/>
                <a:cs typeface="Andalus" pitchFamily="18" charset="-78"/>
              </a:rPr>
              <a:t>       </a:t>
            </a:r>
          </a:p>
          <a:p>
            <a:pPr>
              <a:lnSpc>
                <a:spcPct val="50000"/>
              </a:lnSpc>
            </a:pPr>
            <a:r>
              <a:rPr lang="it-IT" sz="1600" b="1" dirty="0">
                <a:latin typeface="Bell MT" pitchFamily="18" charset="0"/>
                <a:cs typeface="Andalus" pitchFamily="18" charset="-78"/>
              </a:rPr>
              <a:t>	</a:t>
            </a:r>
            <a:r>
              <a:rPr lang="it-IT" sz="1600" b="1">
                <a:latin typeface="Bell MT" pitchFamily="18" charset="0"/>
                <a:cs typeface="Andalus" pitchFamily="18" charset="-78"/>
              </a:rPr>
              <a:t>                </a:t>
            </a:r>
            <a:r>
              <a:rPr lang="it-IT" sz="1600" b="1" smtClean="0">
                <a:latin typeface="Bell MT" pitchFamily="18" charset="0"/>
                <a:cs typeface="Andalus" pitchFamily="18" charset="-78"/>
              </a:rPr>
              <a:t>  </a:t>
            </a:r>
            <a:r>
              <a:rPr lang="it-IT" sz="500" b="1" smtClean="0">
                <a:latin typeface="Bell MT" pitchFamily="18" charset="0"/>
                <a:cs typeface="Andalus" pitchFamily="18" charset="-78"/>
              </a:rPr>
              <a:t>    </a:t>
            </a:r>
            <a:r>
              <a:rPr lang="it-IT" sz="1600" b="1" dirty="0" smtClean="0">
                <a:latin typeface="Bell MT" pitchFamily="18" charset="0"/>
                <a:cs typeface="Andalus" pitchFamily="18" charset="-78"/>
              </a:rPr>
              <a:t>Ing</a:t>
            </a:r>
            <a:r>
              <a:rPr lang="it-IT" sz="1600" b="1" dirty="0">
                <a:latin typeface="Bell MT" pitchFamily="18" charset="0"/>
                <a:cs typeface="Andalus" pitchFamily="18" charset="-78"/>
              </a:rPr>
              <a:t>. Fabrizio Pace</a:t>
            </a:r>
          </a:p>
          <a:p>
            <a:pPr>
              <a:lnSpc>
                <a:spcPct val="50000"/>
              </a:lnSpc>
            </a:pPr>
            <a:endParaRPr lang="it-IT" sz="1600" b="1" dirty="0">
              <a:latin typeface="Bell MT" pitchFamily="18" charset="0"/>
              <a:cs typeface="Andalus" pitchFamily="18" charset="-78"/>
            </a:endParaRPr>
          </a:p>
          <a:p>
            <a:pPr>
              <a:lnSpc>
                <a:spcPct val="50000"/>
              </a:lnSpc>
            </a:pPr>
            <a:r>
              <a:rPr lang="it-IT" sz="1600" b="1" dirty="0">
                <a:latin typeface="Bell MT" pitchFamily="18" charset="0"/>
                <a:cs typeface="Andalus" pitchFamily="18" charset="-78"/>
              </a:rPr>
              <a:t>		</a:t>
            </a:r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944813" y="1265238"/>
            <a:ext cx="32400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>
                <a:latin typeface="Bell MT" pitchFamily="18" charset="0"/>
              </a:rPr>
              <a:t>Tesi di laurea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188" y="1844675"/>
            <a:ext cx="78486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P.180 main wing anti-ice system: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Analysis and improvements</a:t>
            </a:r>
            <a:endParaRPr lang="it-IT" sz="3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05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876300" y="4538663"/>
            <a:ext cx="27352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50000"/>
              </a:lnSpc>
            </a:pPr>
            <a:r>
              <a:rPr lang="it-IT" b="1">
                <a:latin typeface="Bell MT" pitchFamily="18" charset="0"/>
                <a:cs typeface="Andalus" pitchFamily="18" charset="-78"/>
              </a:rPr>
              <a:t>Allievo:	Andrea Vacca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5888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E:\TESI DI LAUREA\sezione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484313"/>
            <a:ext cx="87471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92150"/>
            <a:ext cx="9144000" cy="7921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4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Condotto di distribuzione dell’aria</a:t>
            </a:r>
            <a:endParaRPr lang="it-IT" sz="3400" dirty="0"/>
          </a:p>
        </p:txBody>
      </p:sp>
      <p:sp>
        <p:nvSpPr>
          <p:cNvPr id="10" name="Up Arrow 9"/>
          <p:cNvSpPr/>
          <p:nvPr/>
        </p:nvSpPr>
        <p:spPr>
          <a:xfrm rot="2923837">
            <a:off x="4153694" y="3134519"/>
            <a:ext cx="166688" cy="73025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Up Arrow 10"/>
          <p:cNvSpPr/>
          <p:nvPr/>
        </p:nvSpPr>
        <p:spPr>
          <a:xfrm rot="13982280">
            <a:off x="4958556" y="4136232"/>
            <a:ext cx="242887" cy="90805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Up Arrow 11"/>
          <p:cNvSpPr/>
          <p:nvPr/>
        </p:nvSpPr>
        <p:spPr>
          <a:xfrm rot="13982280">
            <a:off x="3844132" y="5176043"/>
            <a:ext cx="127000" cy="665163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Up Arrow 12"/>
          <p:cNvSpPr/>
          <p:nvPr/>
        </p:nvSpPr>
        <p:spPr>
          <a:xfrm rot="2923837">
            <a:off x="2513806" y="2247107"/>
            <a:ext cx="166687" cy="73025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Up Arrow 13"/>
          <p:cNvSpPr/>
          <p:nvPr/>
        </p:nvSpPr>
        <p:spPr>
          <a:xfrm rot="2923837">
            <a:off x="1577181" y="1640682"/>
            <a:ext cx="168275" cy="728662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Up Arrow 14"/>
          <p:cNvSpPr/>
          <p:nvPr/>
        </p:nvSpPr>
        <p:spPr>
          <a:xfrm rot="4671306">
            <a:off x="5527675" y="5502276"/>
            <a:ext cx="168275" cy="73025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Bent Arrow 1"/>
          <p:cNvSpPr/>
          <p:nvPr/>
        </p:nvSpPr>
        <p:spPr>
          <a:xfrm rot="14019355">
            <a:off x="3706019" y="4874419"/>
            <a:ext cx="288925" cy="747713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3669921" flipH="1">
            <a:off x="4021138" y="5280025"/>
            <a:ext cx="300037" cy="747713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ircular Arrow 19"/>
          <p:cNvSpPr/>
          <p:nvPr/>
        </p:nvSpPr>
        <p:spPr>
          <a:xfrm rot="14576067">
            <a:off x="3100388" y="5416550"/>
            <a:ext cx="384175" cy="504825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Circular Arrow 20"/>
          <p:cNvSpPr/>
          <p:nvPr/>
        </p:nvSpPr>
        <p:spPr>
          <a:xfrm rot="14576067">
            <a:off x="331788" y="3968750"/>
            <a:ext cx="384175" cy="504825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Circular Arrow 22"/>
          <p:cNvSpPr/>
          <p:nvPr/>
        </p:nvSpPr>
        <p:spPr>
          <a:xfrm rot="14576067">
            <a:off x="1162050" y="4389438"/>
            <a:ext cx="384175" cy="504825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Circular Arrow 23"/>
          <p:cNvSpPr/>
          <p:nvPr/>
        </p:nvSpPr>
        <p:spPr>
          <a:xfrm rot="13527176">
            <a:off x="2174081" y="4972844"/>
            <a:ext cx="384175" cy="503238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Circular Arrow 24"/>
          <p:cNvSpPr/>
          <p:nvPr/>
        </p:nvSpPr>
        <p:spPr>
          <a:xfrm rot="14109974" flipH="1">
            <a:off x="3240088" y="5702300"/>
            <a:ext cx="411162" cy="503238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Circular Arrow 25"/>
          <p:cNvSpPr/>
          <p:nvPr/>
        </p:nvSpPr>
        <p:spPr>
          <a:xfrm rot="13142623" flipH="1">
            <a:off x="517525" y="4178300"/>
            <a:ext cx="412750" cy="503238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Circular Arrow 26"/>
          <p:cNvSpPr/>
          <p:nvPr/>
        </p:nvSpPr>
        <p:spPr>
          <a:xfrm rot="13769544" flipH="1">
            <a:off x="2390776" y="5268912"/>
            <a:ext cx="412750" cy="434975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Circular Arrow 27"/>
          <p:cNvSpPr/>
          <p:nvPr/>
        </p:nvSpPr>
        <p:spPr>
          <a:xfrm rot="12723991" flipH="1">
            <a:off x="1371600" y="4621213"/>
            <a:ext cx="412750" cy="503237"/>
          </a:xfrm>
          <a:prstGeom prst="circular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30" name="Up Arrow 29"/>
          <p:cNvSpPr/>
          <p:nvPr/>
        </p:nvSpPr>
        <p:spPr>
          <a:xfrm rot="2923837">
            <a:off x="728663" y="2717800"/>
            <a:ext cx="165100" cy="733425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1" name="Up Arrow 30"/>
          <p:cNvSpPr/>
          <p:nvPr/>
        </p:nvSpPr>
        <p:spPr>
          <a:xfrm rot="2702754">
            <a:off x="1544638" y="3208337"/>
            <a:ext cx="177800" cy="777875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2" name="Up Arrow 31"/>
          <p:cNvSpPr/>
          <p:nvPr/>
        </p:nvSpPr>
        <p:spPr>
          <a:xfrm rot="2721326">
            <a:off x="3038475" y="4267200"/>
            <a:ext cx="166688" cy="70008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265" name="TextBox 32"/>
          <p:cNvSpPr txBox="1">
            <a:spLocks noChangeArrowheads="1"/>
          </p:cNvSpPr>
          <p:nvPr/>
        </p:nvSpPr>
        <p:spPr bwMode="auto">
          <a:xfrm>
            <a:off x="5514975" y="4121150"/>
            <a:ext cx="1789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Aria in ingresso</a:t>
            </a:r>
            <a:endParaRPr lang="it-IT" b="1"/>
          </a:p>
          <a:p>
            <a:endParaRPr lang="it-IT"/>
          </a:p>
        </p:txBody>
      </p:sp>
      <p:sp>
        <p:nvSpPr>
          <p:cNvPr id="10266" name="TextBox 33"/>
          <p:cNvSpPr txBox="1">
            <a:spLocks noChangeArrowheads="1"/>
          </p:cNvSpPr>
          <p:nvPr/>
        </p:nvSpPr>
        <p:spPr bwMode="auto">
          <a:xfrm>
            <a:off x="5634038" y="2951163"/>
            <a:ext cx="1789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Aria esausta</a:t>
            </a:r>
            <a:endParaRPr lang="it-IT" b="1"/>
          </a:p>
          <a:p>
            <a:endParaRPr lang="it-IT"/>
          </a:p>
        </p:txBody>
      </p:sp>
      <p:sp>
        <p:nvSpPr>
          <p:cNvPr id="10267" name="TextBox 34"/>
          <p:cNvSpPr txBox="1">
            <a:spLocks noChangeArrowheads="1"/>
          </p:cNvSpPr>
          <p:nvPr/>
        </p:nvSpPr>
        <p:spPr bwMode="auto">
          <a:xfrm>
            <a:off x="6084888" y="5759450"/>
            <a:ext cx="1787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Aria esausta</a:t>
            </a:r>
            <a:endParaRPr lang="it-IT" b="1"/>
          </a:p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5888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803275"/>
            <a:ext cx="9144000" cy="7921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L’assieme bordo d’attacco/condotto antighiaccio:</a:t>
            </a:r>
            <a:b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sezione «middle»</a:t>
            </a:r>
            <a:endParaRPr lang="it-IT" sz="3200" dirty="0"/>
          </a:p>
        </p:txBody>
      </p:sp>
      <p:pic>
        <p:nvPicPr>
          <p:cNvPr id="11269" name="Picture 2" descr="Esplo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916113"/>
            <a:ext cx="84201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2230438" y="5497513"/>
            <a:ext cx="18970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>
                <a:solidFill>
                  <a:schemeClr val="tx2"/>
                </a:solidFill>
              </a:rPr>
              <a:t>Bordo d’entrata</a:t>
            </a:r>
            <a:endParaRPr lang="it-IT" sz="1600" b="1"/>
          </a:p>
          <a:p>
            <a:endParaRPr lang="it-IT"/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3095625" y="2636838"/>
            <a:ext cx="17891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>
                <a:solidFill>
                  <a:schemeClr val="tx2"/>
                </a:solidFill>
              </a:rPr>
              <a:t>Lamiera posteriore</a:t>
            </a:r>
            <a:endParaRPr lang="it-IT" sz="1600" b="1"/>
          </a:p>
          <a:p>
            <a:endParaRPr lang="it-IT"/>
          </a:p>
        </p:txBody>
      </p:sp>
      <p:sp>
        <p:nvSpPr>
          <p:cNvPr id="11272" name="TextBox 8"/>
          <p:cNvSpPr txBox="1">
            <a:spLocks noChangeArrowheads="1"/>
          </p:cNvSpPr>
          <p:nvPr/>
        </p:nvSpPr>
        <p:spPr bwMode="auto">
          <a:xfrm>
            <a:off x="6364288" y="2852738"/>
            <a:ext cx="20081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>
                <a:solidFill>
                  <a:schemeClr val="tx2"/>
                </a:solidFill>
              </a:rPr>
              <a:t>Centine di forma</a:t>
            </a:r>
            <a:endParaRPr lang="it-IT" sz="1600" b="1"/>
          </a:p>
          <a:p>
            <a:endParaRPr lang="it-IT"/>
          </a:p>
        </p:txBody>
      </p:sp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6640513" y="6113463"/>
            <a:ext cx="22828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>
                <a:solidFill>
                  <a:schemeClr val="tx2"/>
                </a:solidFill>
              </a:rPr>
              <a:t>Tappo laterale</a:t>
            </a:r>
            <a:endParaRPr lang="it-IT" sz="1600" b="1"/>
          </a:p>
          <a:p>
            <a:endParaRPr lang="it-IT"/>
          </a:p>
        </p:txBody>
      </p:sp>
      <p:sp>
        <p:nvSpPr>
          <p:cNvPr id="11274" name="TextBox 10"/>
          <p:cNvSpPr txBox="1">
            <a:spLocks noChangeArrowheads="1"/>
          </p:cNvSpPr>
          <p:nvPr/>
        </p:nvSpPr>
        <p:spPr bwMode="auto">
          <a:xfrm>
            <a:off x="609600" y="2420938"/>
            <a:ext cx="22828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>
                <a:solidFill>
                  <a:schemeClr val="tx2"/>
                </a:solidFill>
              </a:rPr>
              <a:t>Lamiera anteriore</a:t>
            </a:r>
            <a:endParaRPr lang="it-IT" sz="1600" b="1"/>
          </a:p>
          <a:p>
            <a:endParaRPr lang="it-IT"/>
          </a:p>
        </p:txBody>
      </p:sp>
      <p:sp>
        <p:nvSpPr>
          <p:cNvPr id="11275" name="TextBox 11"/>
          <p:cNvSpPr txBox="1">
            <a:spLocks noChangeArrowheads="1"/>
          </p:cNvSpPr>
          <p:nvPr/>
        </p:nvSpPr>
        <p:spPr bwMode="auto">
          <a:xfrm>
            <a:off x="5580063" y="3797300"/>
            <a:ext cx="17891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>
                <a:solidFill>
                  <a:schemeClr val="tx2"/>
                </a:solidFill>
              </a:rPr>
              <a:t>Bocchettone di alimentazione</a:t>
            </a:r>
            <a:endParaRPr lang="it-IT" sz="1600" b="1"/>
          </a:p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22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magine 13" descr="DSC_7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125663"/>
            <a:ext cx="43402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magine 14" descr="DSC_7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1575"/>
            <a:ext cx="4132263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908050"/>
            <a:ext cx="9144000" cy="7921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200" b="1" dirty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L’assieme bordo d’attacco/condotto antighiaccio:</a:t>
            </a:r>
            <a:br>
              <a:rPr lang="it-IT" sz="3200" b="1" dirty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it-IT" sz="3200" b="1" dirty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sezione «middle»</a:t>
            </a:r>
            <a:endParaRPr lang="it-IT" sz="3200" dirty="0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212725" y="5084763"/>
            <a:ext cx="3854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it-IT" b="1">
                <a:solidFill>
                  <a:schemeClr val="tx2"/>
                </a:solidFill>
              </a:rPr>
              <a:t>Sezioni «middle» ed «outboard» del bordo d’attacco</a:t>
            </a:r>
            <a:endParaRPr lang="it-IT" b="1"/>
          </a:p>
          <a:p>
            <a:endParaRPr lang="it-IT"/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4787900" y="2125663"/>
            <a:ext cx="432593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000" b="1">
                <a:solidFill>
                  <a:schemeClr val="tx2"/>
                </a:solidFill>
              </a:rPr>
              <a:t>Installazione attuale:</a:t>
            </a:r>
          </a:p>
          <a:p>
            <a:endParaRPr lang="it-IT" b="1">
              <a:solidFill>
                <a:schemeClr val="tx2"/>
              </a:solidFill>
            </a:endParaRPr>
          </a:p>
          <a:p>
            <a:endParaRPr lang="it-IT" b="1">
              <a:solidFill>
                <a:schemeClr val="tx2"/>
              </a:solidFill>
            </a:endParaRPr>
          </a:p>
          <a:p>
            <a:r>
              <a:rPr lang="it-IT" b="1">
                <a:solidFill>
                  <a:schemeClr val="tx2"/>
                </a:solidFill>
              </a:rPr>
              <a:t>Condotto distributore completamente vincolato al bordo d’attacco </a:t>
            </a:r>
            <a:endParaRPr lang="it-IT" b="1"/>
          </a:p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33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692150"/>
            <a:ext cx="9144000" cy="7921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Problemi emersi sui velivoli in servizio</a:t>
            </a:r>
            <a:endParaRPr lang="it-IT" sz="3200" dirty="0"/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592638"/>
            <a:ext cx="23939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2292350"/>
            <a:ext cx="233045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993900"/>
            <a:ext cx="3500437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p Arrow 6"/>
          <p:cNvSpPr/>
          <p:nvPr/>
        </p:nvSpPr>
        <p:spPr>
          <a:xfrm rot="4151336">
            <a:off x="4787900" y="3244851"/>
            <a:ext cx="166687" cy="576262"/>
          </a:xfrm>
          <a:prstGeom prst="up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321" name="TextBox 8"/>
          <p:cNvSpPr txBox="1">
            <a:spLocks noChangeArrowheads="1"/>
          </p:cNvSpPr>
          <p:nvPr/>
        </p:nvSpPr>
        <p:spPr bwMode="auto">
          <a:xfrm>
            <a:off x="3997325" y="1418367"/>
            <a:ext cx="51466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 dirty="0">
                <a:solidFill>
                  <a:schemeClr val="tx2"/>
                </a:solidFill>
              </a:rPr>
              <a:t>Zona  d’estremità laterale:</a:t>
            </a:r>
          </a:p>
          <a:p>
            <a:r>
              <a:rPr lang="it-IT" sz="1600" b="1" dirty="0">
                <a:solidFill>
                  <a:schemeClr val="tx2"/>
                </a:solidFill>
              </a:rPr>
              <a:t>cricche in corrispondenza della </a:t>
            </a:r>
            <a:r>
              <a:rPr lang="it-IT" sz="1600" b="1" dirty="0" smtClean="0">
                <a:solidFill>
                  <a:schemeClr val="tx2"/>
                </a:solidFill>
              </a:rPr>
              <a:t>piegatura e </a:t>
            </a:r>
            <a:r>
              <a:rPr lang="it-IT" sz="1600" b="1" dirty="0">
                <a:solidFill>
                  <a:schemeClr val="tx2"/>
                </a:solidFill>
              </a:rPr>
              <a:t>dei vertici </a:t>
            </a:r>
            <a:endParaRPr lang="it-IT" sz="1600" b="1" dirty="0" smtClean="0">
              <a:solidFill>
                <a:schemeClr val="tx2"/>
              </a:solidFill>
            </a:endParaRPr>
          </a:p>
          <a:p>
            <a:r>
              <a:rPr lang="it-IT" sz="1600" b="1" dirty="0" smtClean="0">
                <a:solidFill>
                  <a:schemeClr val="tx2"/>
                </a:solidFill>
              </a:rPr>
              <a:t>di </a:t>
            </a:r>
            <a:r>
              <a:rPr lang="it-IT" sz="1600" b="1" dirty="0">
                <a:solidFill>
                  <a:schemeClr val="tx2"/>
                </a:solidFill>
              </a:rPr>
              <a:t>raccordo </a:t>
            </a:r>
            <a:endParaRPr lang="it-IT" sz="1600" b="1" dirty="0"/>
          </a:p>
          <a:p>
            <a:endParaRPr lang="it-IT" dirty="0"/>
          </a:p>
        </p:txBody>
      </p:sp>
      <p:sp>
        <p:nvSpPr>
          <p:cNvPr id="13322" name="TextBox 9"/>
          <p:cNvSpPr txBox="1">
            <a:spLocks noChangeArrowheads="1"/>
          </p:cNvSpPr>
          <p:nvPr/>
        </p:nvSpPr>
        <p:spPr bwMode="auto">
          <a:xfrm>
            <a:off x="0" y="4941888"/>
            <a:ext cx="2771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>
                <a:solidFill>
                  <a:schemeClr val="tx2"/>
                </a:solidFill>
              </a:rPr>
              <a:t>Zona  centrale:</a:t>
            </a:r>
          </a:p>
          <a:p>
            <a:r>
              <a:rPr lang="it-IT" sz="1600" b="1">
                <a:solidFill>
                  <a:schemeClr val="tx2"/>
                </a:solidFill>
              </a:rPr>
              <a:t>fratture della lamiera posteriore</a:t>
            </a:r>
            <a:endParaRPr lang="it-IT" sz="1600" b="1"/>
          </a:p>
          <a:p>
            <a:endParaRPr lang="it-IT" sz="2400"/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-50437" y="1418367"/>
            <a:ext cx="46434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 dirty="0">
                <a:solidFill>
                  <a:schemeClr val="tx2"/>
                </a:solidFill>
              </a:rPr>
              <a:t>Lamiera anteriore del condotto distributore:</a:t>
            </a:r>
          </a:p>
          <a:p>
            <a:r>
              <a:rPr lang="it-IT" sz="1600" b="1" dirty="0">
                <a:solidFill>
                  <a:schemeClr val="tx2"/>
                </a:solidFill>
              </a:rPr>
              <a:t>cricche in corrispondenza dei fori di deflusso </a:t>
            </a:r>
            <a:endParaRPr lang="it-IT" sz="1600" b="1" dirty="0"/>
          </a:p>
          <a:p>
            <a:endParaRPr lang="it-IT" dirty="0"/>
          </a:p>
        </p:txBody>
      </p:sp>
      <p:pic>
        <p:nvPicPr>
          <p:cNvPr id="133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20216" r="4967" b="9853"/>
          <a:stretch>
            <a:fillRect/>
          </a:stretch>
        </p:blipFill>
        <p:spPr bwMode="auto">
          <a:xfrm>
            <a:off x="5486400" y="4603750"/>
            <a:ext cx="313531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7883"/>
          <a:stretch>
            <a:fillRect/>
          </a:stretch>
        </p:blipFill>
        <p:spPr bwMode="auto">
          <a:xfrm>
            <a:off x="6372225" y="2316163"/>
            <a:ext cx="2616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Up Arrow 14"/>
          <p:cNvSpPr/>
          <p:nvPr/>
        </p:nvSpPr>
        <p:spPr>
          <a:xfrm rot="17215736">
            <a:off x="7582694" y="2797969"/>
            <a:ext cx="123825" cy="414337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Up Arrow 15"/>
          <p:cNvSpPr/>
          <p:nvPr/>
        </p:nvSpPr>
        <p:spPr>
          <a:xfrm rot="13964671">
            <a:off x="7768431" y="3345657"/>
            <a:ext cx="123825" cy="373062"/>
          </a:xfrm>
          <a:prstGeom prst="up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Up Arrow 16"/>
          <p:cNvSpPr/>
          <p:nvPr/>
        </p:nvSpPr>
        <p:spPr>
          <a:xfrm rot="6997514">
            <a:off x="5987257" y="5547518"/>
            <a:ext cx="101600" cy="284163"/>
          </a:xfrm>
          <a:prstGeom prst="up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Up Arrow 17"/>
          <p:cNvSpPr/>
          <p:nvPr/>
        </p:nvSpPr>
        <p:spPr>
          <a:xfrm rot="4085648">
            <a:off x="5937250" y="5254625"/>
            <a:ext cx="107950" cy="336550"/>
          </a:xfrm>
          <a:prstGeom prst="upArrow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7921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degli scambi termici nella sezione di impianto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60906" y="2276872"/>
            <a:ext cx="8642350" cy="3503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lnSpc>
                <a:spcPts val="2160"/>
              </a:lnSpc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Scelta della configurazione sperimentale più critica dal punto di vista strutturale</a:t>
            </a:r>
          </a:p>
          <a:p>
            <a:pPr marL="285750" indent="-285750" algn="just" fontAlgn="auto">
              <a:lnSpc>
                <a:spcPts val="2160"/>
              </a:lnSpc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Determinazione delle portate/velocità all’interno ed all’esterno delle tubazioni di alimentazione e del condotto di distribuzione</a:t>
            </a:r>
          </a:p>
          <a:p>
            <a:pPr marL="285750" indent="-285750" algn="just" fontAlgn="auto">
              <a:lnSpc>
                <a:spcPts val="2160"/>
              </a:lnSpc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Determinazione della temperatura dell’aria all’ingresso del condotto di distribuzione</a:t>
            </a:r>
          </a:p>
          <a:p>
            <a:pPr marL="285750" indent="-285750" algn="just" fontAlgn="auto">
              <a:lnSpc>
                <a:spcPts val="2160"/>
              </a:lnSpc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Determinazione delle temperature delle pareti del condotto (distribuzione longitudinale e lungo la corda)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5364" name="Picture 5" descr="E:\TESI DI LAUREA\schem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64801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E:\TESI DI LAUREA\sezione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1484313"/>
            <a:ext cx="20208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AutoShape 2"/>
          <p:cNvSpPr>
            <a:spLocks noChangeArrowheads="1"/>
          </p:cNvSpPr>
          <p:nvPr/>
        </p:nvSpPr>
        <p:spPr bwMode="auto">
          <a:xfrm>
            <a:off x="3648075" y="1858963"/>
            <a:ext cx="255588" cy="255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367" name="AutoShape 3"/>
          <p:cNvSpPr>
            <a:spLocks noChangeArrowheads="1"/>
          </p:cNvSpPr>
          <p:nvPr/>
        </p:nvSpPr>
        <p:spPr bwMode="auto">
          <a:xfrm>
            <a:off x="3644900" y="3398838"/>
            <a:ext cx="255588" cy="2571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10800000">
            <a:off x="8078788" y="5414963"/>
            <a:ext cx="255587" cy="255587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cs typeface="+mn-cs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16200000">
            <a:off x="3313113" y="6211888"/>
            <a:ext cx="255587" cy="255587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  <a:cs typeface="+mn-cs"/>
            </a:endParaRPr>
          </a:p>
        </p:txBody>
      </p:sp>
      <p:sp>
        <p:nvSpPr>
          <p:cNvPr id="15370" name="AutoShape 6"/>
          <p:cNvSpPr>
            <a:spLocks noChangeArrowheads="1"/>
          </p:cNvSpPr>
          <p:nvPr/>
        </p:nvSpPr>
        <p:spPr bwMode="auto">
          <a:xfrm rot="10800000">
            <a:off x="3440113" y="4368800"/>
            <a:ext cx="255587" cy="255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371" name="TextBox 13"/>
          <p:cNvSpPr txBox="1">
            <a:spLocks noChangeArrowheads="1"/>
          </p:cNvSpPr>
          <p:nvPr/>
        </p:nvSpPr>
        <p:spPr bwMode="auto">
          <a:xfrm>
            <a:off x="5651500" y="1701800"/>
            <a:ext cx="87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200" b="1">
                <a:solidFill>
                  <a:schemeClr val="tx2"/>
                </a:solidFill>
              </a:rPr>
              <a:t>T= 288° C</a:t>
            </a:r>
          </a:p>
          <a:p>
            <a:endParaRPr lang="it-IT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932363" y="1858963"/>
            <a:ext cx="792162" cy="368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3" name="TextBox 21"/>
          <p:cNvSpPr txBox="1">
            <a:spLocks noChangeArrowheads="1"/>
          </p:cNvSpPr>
          <p:nvPr/>
        </p:nvSpPr>
        <p:spPr bwMode="auto">
          <a:xfrm>
            <a:off x="2070100" y="4348163"/>
            <a:ext cx="13795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it-IT" sz="1200" b="1">
                <a:solidFill>
                  <a:schemeClr val="tx2"/>
                </a:solidFill>
              </a:rPr>
              <a:t>T= ambiente</a:t>
            </a:r>
          </a:p>
          <a:p>
            <a:endParaRPr lang="it-IT"/>
          </a:p>
        </p:txBody>
      </p:sp>
      <p:sp>
        <p:nvSpPr>
          <p:cNvPr id="15374" name="TextBox 22"/>
          <p:cNvSpPr txBox="1">
            <a:spLocks noChangeArrowheads="1"/>
          </p:cNvSpPr>
          <p:nvPr/>
        </p:nvSpPr>
        <p:spPr bwMode="auto">
          <a:xfrm>
            <a:off x="7502523" y="5084762"/>
            <a:ext cx="8747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200" b="1" dirty="0">
                <a:solidFill>
                  <a:schemeClr val="tx2"/>
                </a:solidFill>
              </a:rPr>
              <a:t>T= 50° C</a:t>
            </a:r>
          </a:p>
          <a:p>
            <a:endParaRPr lang="it-IT" dirty="0"/>
          </a:p>
        </p:txBody>
      </p:sp>
      <p:sp>
        <p:nvSpPr>
          <p:cNvPr id="15375" name="TextBox 23"/>
          <p:cNvSpPr txBox="1">
            <a:spLocks noChangeArrowheads="1"/>
          </p:cNvSpPr>
          <p:nvPr/>
        </p:nvSpPr>
        <p:spPr bwMode="auto">
          <a:xfrm>
            <a:off x="3624263" y="6165850"/>
            <a:ext cx="87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200" b="1">
                <a:solidFill>
                  <a:schemeClr val="tx2"/>
                </a:solidFill>
              </a:rPr>
              <a:t>T= 50° C</a:t>
            </a:r>
          </a:p>
          <a:p>
            <a:endParaRPr lang="it-IT"/>
          </a:p>
        </p:txBody>
      </p:sp>
      <p:sp>
        <p:nvSpPr>
          <p:cNvPr id="15376" name="TextBox 24"/>
          <p:cNvSpPr txBox="1">
            <a:spLocks noChangeArrowheads="1"/>
          </p:cNvSpPr>
          <p:nvPr/>
        </p:nvSpPr>
        <p:spPr bwMode="auto">
          <a:xfrm>
            <a:off x="3851275" y="5084763"/>
            <a:ext cx="876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200" b="1">
                <a:solidFill>
                  <a:schemeClr val="tx2"/>
                </a:solidFill>
              </a:rPr>
              <a:t>T=  134° C</a:t>
            </a:r>
          </a:p>
          <a:p>
            <a:endParaRPr lang="it-IT"/>
          </a:p>
        </p:txBody>
      </p:sp>
      <p:sp>
        <p:nvSpPr>
          <p:cNvPr id="26" name="TextBox 25"/>
          <p:cNvSpPr txBox="1"/>
          <p:nvPr/>
        </p:nvSpPr>
        <p:spPr>
          <a:xfrm>
            <a:off x="6904038" y="2967038"/>
            <a:ext cx="1990725" cy="11080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tx2"/>
                </a:solidFill>
                <a:latin typeface="+mn-lt"/>
                <a:cs typeface="+mn-cs"/>
              </a:rPr>
              <a:t>50° C &lt; T &lt; 134°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tx2"/>
                </a:solidFill>
                <a:latin typeface="+mn-lt"/>
                <a:cs typeface="+mn-cs"/>
              </a:rPr>
              <a:t>Distribuite in: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200" b="1" dirty="0">
                <a:solidFill>
                  <a:schemeClr val="tx2"/>
                </a:solidFill>
                <a:latin typeface="+mn-lt"/>
                <a:cs typeface="+mn-cs"/>
              </a:rPr>
              <a:t>5 bande trasversali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200" b="1" dirty="0">
                <a:solidFill>
                  <a:schemeClr val="tx2"/>
                </a:solidFill>
                <a:latin typeface="+mn-lt"/>
                <a:cs typeface="+mn-cs"/>
              </a:rPr>
              <a:t>8 fasce longitudinali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765175"/>
            <a:ext cx="91440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degli scambi termici nella sezione di impianto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63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7921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ad elementi finiti della struttura</a:t>
            </a:r>
            <a:endParaRPr lang="it-IT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31838" y="1773238"/>
            <a:ext cx="7656512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Generazione del modello ad elementi finiti dell’assieme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Simulazione dei vincoli interni ed esterni della struttura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Applicazione del campo di temperatura ricavati precedentemente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Applicazione della deformata flessionale dell’ala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b="1" dirty="0">
                <a:solidFill>
                  <a:schemeClr val="tx2"/>
                </a:solidFill>
                <a:latin typeface="+mj-lt"/>
                <a:cs typeface="+mn-cs"/>
              </a:rPr>
              <a:t>Determinazione dello stato di sollecitazione totale della struttura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magine 32" descr="Anti-ice central_temp_duc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726396"/>
            <a:ext cx="4250024" cy="258972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765175"/>
            <a:ext cx="91440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ad elementi finiti della struttura</a:t>
            </a:r>
            <a:endParaRPr lang="it-IT" sz="3200" dirty="0"/>
          </a:p>
        </p:txBody>
      </p:sp>
      <p:sp>
        <p:nvSpPr>
          <p:cNvPr id="17414" name="Title 1"/>
          <p:cNvSpPr txBox="1">
            <a:spLocks/>
          </p:cNvSpPr>
          <p:nvPr/>
        </p:nvSpPr>
        <p:spPr bwMode="auto">
          <a:xfrm>
            <a:off x="-17910" y="1412776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400" b="1" dirty="0">
                <a:solidFill>
                  <a:schemeClr val="tx2"/>
                </a:solidFill>
              </a:rPr>
              <a:t>Introduzione dei campi di temperatura nel modello FEM</a:t>
            </a:r>
            <a:endParaRPr lang="it-IT" sz="2400" dirty="0"/>
          </a:p>
        </p:txBody>
      </p:sp>
      <p:pic>
        <p:nvPicPr>
          <p:cNvPr id="17415" name="Immagine 33" descr="Anti-ice central_temp_duc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60" y="2716089"/>
            <a:ext cx="4249042" cy="260003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11137" y="5316123"/>
            <a:ext cx="42516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 smtClean="0">
                <a:solidFill>
                  <a:schemeClr val="tx2"/>
                </a:solidFill>
              </a:rPr>
              <a:t>Schema di distribuzione delle temperature:</a:t>
            </a:r>
          </a:p>
          <a:p>
            <a:r>
              <a:rPr lang="it-IT" b="1" dirty="0">
                <a:solidFill>
                  <a:schemeClr val="tx2"/>
                </a:solidFill>
              </a:rPr>
              <a:t>l</a:t>
            </a:r>
            <a:r>
              <a:rPr lang="it-IT" b="1" dirty="0" smtClean="0">
                <a:solidFill>
                  <a:schemeClr val="tx2"/>
                </a:solidFill>
              </a:rPr>
              <a:t>amiera anteriore condotto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31791" y="5316123"/>
            <a:ext cx="42516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 smtClean="0">
                <a:solidFill>
                  <a:schemeClr val="tx2"/>
                </a:solidFill>
              </a:rPr>
              <a:t>Schema di distribuzione delle temperature: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bocchettone d’ingresso, lamiera posteriore e centine di forma</a:t>
            </a:r>
            <a:endParaRPr lang="it-IT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8436" name="Immagine 36" descr="Anti-ice central_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916113"/>
            <a:ext cx="3714750" cy="22336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itle 1"/>
          <p:cNvSpPr txBox="1">
            <a:spLocks/>
          </p:cNvSpPr>
          <p:nvPr/>
        </p:nvSpPr>
        <p:spPr bwMode="auto">
          <a:xfrm>
            <a:off x="0" y="13716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400" b="1">
                <a:solidFill>
                  <a:schemeClr val="tx2"/>
                </a:solidFill>
              </a:rPr>
              <a:t>Risultati ottenuti dal modello FEM - temperatura -</a:t>
            </a:r>
            <a:endParaRPr lang="it-IT" sz="2400"/>
          </a:p>
        </p:txBody>
      </p:sp>
      <p:pic>
        <p:nvPicPr>
          <p:cNvPr id="18438" name="Immagine 37" descr="Anti-ice central_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4275138"/>
            <a:ext cx="3714750" cy="245586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4443413" y="2571750"/>
            <a:ext cx="46974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>
                <a:solidFill>
                  <a:schemeClr val="tx2"/>
                </a:solidFill>
              </a:rPr>
              <a:t>Lamiera anteriore, zona centrale:</a:t>
            </a:r>
            <a:endParaRPr lang="it-IT" b="1" dirty="0"/>
          </a:p>
          <a:p>
            <a:r>
              <a:rPr lang="it-IT" b="1" dirty="0">
                <a:solidFill>
                  <a:schemeClr val="tx2"/>
                </a:solidFill>
              </a:rPr>
              <a:t>Punti critici in corrispondenza degli spigoli </a:t>
            </a:r>
          </a:p>
          <a:p>
            <a:r>
              <a:rPr lang="it-IT" b="1" dirty="0">
                <a:solidFill>
                  <a:schemeClr val="tx2"/>
                </a:solidFill>
              </a:rPr>
              <a:t>Valori di tensione pari  a 45000 </a:t>
            </a:r>
            <a:r>
              <a:rPr lang="it-IT" b="1" i="1" dirty="0">
                <a:solidFill>
                  <a:schemeClr val="tx2"/>
                </a:solidFill>
              </a:rPr>
              <a:t>psi</a:t>
            </a:r>
            <a:r>
              <a:rPr lang="it-IT" b="1" dirty="0">
                <a:solidFill>
                  <a:schemeClr val="tx2"/>
                </a:solidFill>
              </a:rPr>
              <a:t> (310 MPa)</a:t>
            </a:r>
            <a:endParaRPr lang="it-IT" b="1" i="1" dirty="0">
              <a:solidFill>
                <a:schemeClr val="tx2"/>
              </a:solidFill>
            </a:endParaRP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4446588" y="4838700"/>
            <a:ext cx="47005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Lamiera anteriore, zona laterale:</a:t>
            </a:r>
            <a:endParaRPr lang="it-IT" b="1"/>
          </a:p>
          <a:p>
            <a:r>
              <a:rPr lang="it-IT" b="1">
                <a:solidFill>
                  <a:schemeClr val="tx2"/>
                </a:solidFill>
              </a:rPr>
              <a:t>Punti critici in corrispondenza dei vertici di raccordo e lungo la piegatura </a:t>
            </a:r>
          </a:p>
          <a:p>
            <a:r>
              <a:rPr lang="it-IT" b="1">
                <a:solidFill>
                  <a:schemeClr val="tx2"/>
                </a:solidFill>
              </a:rPr>
              <a:t>Valori di tensione oltre  i 50000 </a:t>
            </a:r>
            <a:r>
              <a:rPr lang="it-IT" b="1" i="1">
                <a:solidFill>
                  <a:schemeClr val="tx2"/>
                </a:solidFill>
              </a:rPr>
              <a:t>psi</a:t>
            </a:r>
            <a:r>
              <a:rPr lang="it-IT" b="1">
                <a:solidFill>
                  <a:schemeClr val="tx2"/>
                </a:solidFill>
              </a:rPr>
              <a:t> (345 MPa)</a:t>
            </a:r>
            <a:endParaRPr lang="it-IT" b="1" i="1">
              <a:solidFill>
                <a:schemeClr val="tx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765175"/>
            <a:ext cx="91440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ad elementi finiti della struttura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magine 38" descr="Anti-ice central_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3813175" cy="22336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Immagine 39" descr="deform 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78325"/>
            <a:ext cx="3813175" cy="230346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4424363" y="2205038"/>
            <a:ext cx="4719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>
                <a:solidFill>
                  <a:schemeClr val="tx2"/>
                </a:solidFill>
              </a:rPr>
              <a:t>Simulazione delle deformazioni nella parte posteriore con scala maggiorata</a:t>
            </a:r>
            <a:endParaRPr lang="it-IT" b="1" dirty="0"/>
          </a:p>
          <a:p>
            <a:endParaRPr lang="it-IT" dirty="0"/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4437063" y="4978400"/>
            <a:ext cx="4706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Simulazione delle deformazioni lungo «x» con scala maggiorata</a:t>
            </a:r>
          </a:p>
          <a:p>
            <a:r>
              <a:rPr lang="it-IT" b="1">
                <a:solidFill>
                  <a:schemeClr val="tx2"/>
                </a:solidFill>
              </a:rPr>
              <a:t>(viste dall’alto)</a:t>
            </a:r>
            <a:endParaRPr lang="it-IT" b="1"/>
          </a:p>
          <a:p>
            <a:endParaRPr lang="it-IT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765175"/>
            <a:ext cx="91440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ad elementi finiti della struttura</a:t>
            </a:r>
            <a:endParaRPr lang="it-IT" sz="3200" dirty="0"/>
          </a:p>
        </p:txBody>
      </p:sp>
      <p:sp>
        <p:nvSpPr>
          <p:cNvPr id="19465" name="Title 1"/>
          <p:cNvSpPr txBox="1">
            <a:spLocks/>
          </p:cNvSpPr>
          <p:nvPr/>
        </p:nvSpPr>
        <p:spPr bwMode="auto">
          <a:xfrm>
            <a:off x="0" y="13716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400" b="1">
                <a:solidFill>
                  <a:schemeClr val="tx2"/>
                </a:solidFill>
              </a:rPr>
              <a:t>Risultati ottenuti dal modello FEM - temperatura -</a:t>
            </a:r>
            <a:endParaRPr lang="it-IT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143000"/>
          </a:xfrm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400" b="1" cap="all" dirty="0" smtClean="0">
                <a:ln w="0"/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Piaggio P.180</a:t>
            </a:r>
            <a:endParaRPr lang="it-IT" sz="3400" b="1" cap="all" dirty="0">
              <a:ln w="0"/>
              <a:solidFill>
                <a:schemeClr val="tx2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25" y="2060575"/>
            <a:ext cx="8823325" cy="4321175"/>
          </a:xfrm>
        </p:spPr>
        <p:txBody>
          <a:bodyPr rtlCol="0"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600" b="1" dirty="0">
                <a:solidFill>
                  <a:schemeClr val="tx2"/>
                </a:solidFill>
                <a:latin typeface="+mj-lt"/>
              </a:rPr>
              <a:t>P</a:t>
            </a:r>
            <a:r>
              <a:rPr lang="it-IT" sz="2600" b="1" dirty="0" smtClean="0">
                <a:solidFill>
                  <a:schemeClr val="tx2"/>
                </a:solidFill>
                <a:latin typeface="+mj-lt"/>
              </a:rPr>
              <a:t>rogetto rivoluzionario nato alla fine  degli anni ’70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600" b="1" dirty="0" smtClean="0">
                <a:solidFill>
                  <a:schemeClr val="tx2"/>
                </a:solidFill>
                <a:latin typeface="+mj-lt"/>
              </a:rPr>
              <a:t>Alti livelli di efficienza aerodinamica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600" b="1" dirty="0" smtClean="0">
                <a:solidFill>
                  <a:schemeClr val="tx2"/>
                </a:solidFill>
                <a:latin typeface="+mj-lt"/>
              </a:rPr>
              <a:t>Prestazioni simili a quelle di velivoli turbogetto ma con consumi tipici di un velivolo turboelica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600" b="1" dirty="0" smtClean="0">
                <a:solidFill>
                  <a:schemeClr val="tx2"/>
                </a:solidFill>
                <a:latin typeface="+mj-lt"/>
              </a:rPr>
              <a:t>Ottimo comfort e bassi livelli di rumorosità interna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600" b="1" dirty="0" smtClean="0">
                <a:solidFill>
                  <a:schemeClr val="tx2"/>
                </a:solidFill>
                <a:latin typeface="+mj-lt"/>
              </a:rPr>
              <a:t>Oltre 220 esemplari in esercizio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sz="28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itchFamily="18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itchFamily="18" charset="0"/>
            </a:endParaRPr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11187" y="2436019"/>
          <a:ext cx="4216520" cy="2462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1619250" y="2860675"/>
            <a:ext cx="879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  <a:p>
            <a:pPr eaLnBrk="0" hangingPunct="0"/>
            <a:r>
              <a:rPr lang="it-IT" sz="1200">
                <a:latin typeface="Times New Roman" pitchFamily="18" charset="0"/>
                <a:ea typeface="Times New Roman" pitchFamily="18" charset="0"/>
                <a:sym typeface="Symbol" pitchFamily="18" charset="2"/>
              </a:rPr>
              <a:t></a:t>
            </a:r>
            <a:r>
              <a:rPr lang="it-IT" sz="1200">
                <a:latin typeface="Arial" charset="0"/>
                <a:ea typeface="Times New Roman" pitchFamily="18" charset="0"/>
              </a:rPr>
              <a:t>T=-15°C</a:t>
            </a:r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  <p:sp>
        <p:nvSpPr>
          <p:cNvPr id="20486" name="Text Box 3"/>
          <p:cNvSpPr txBox="1">
            <a:spLocks noChangeArrowheads="1"/>
          </p:cNvSpPr>
          <p:nvPr/>
        </p:nvSpPr>
        <p:spPr bwMode="auto">
          <a:xfrm>
            <a:off x="1889125" y="2576513"/>
            <a:ext cx="106045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  <a:p>
            <a:pPr eaLnBrk="0" hangingPunct="0"/>
            <a:r>
              <a:rPr lang="it-IT" sz="1200">
                <a:latin typeface="Times New Roman" pitchFamily="18" charset="0"/>
                <a:ea typeface="Times New Roman" pitchFamily="18" charset="0"/>
                <a:sym typeface="Symbol" pitchFamily="18" charset="2"/>
              </a:rPr>
              <a:t></a:t>
            </a:r>
            <a:r>
              <a:rPr lang="it-IT" sz="1200">
                <a:latin typeface="Arial" charset="0"/>
                <a:ea typeface="Times New Roman" pitchFamily="18" charset="0"/>
              </a:rPr>
              <a:t>T=+15°C</a:t>
            </a:r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2700338" y="2997200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200">
                <a:latin typeface="Times New Roman" pitchFamily="18" charset="0"/>
                <a:ea typeface="Times New Roman" pitchFamily="18" charset="0"/>
                <a:sym typeface="Symbol" pitchFamily="18" charset="2"/>
              </a:rPr>
              <a:t></a:t>
            </a:r>
            <a:r>
              <a:rPr lang="it-IT" sz="1200">
                <a:latin typeface="Arial" charset="0"/>
                <a:ea typeface="Times New Roman" pitchFamily="18" charset="0"/>
              </a:rPr>
              <a:t>T=0°C</a:t>
            </a:r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  <p:sp>
        <p:nvSpPr>
          <p:cNvPr id="2048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048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0490" name="Rectangle 8"/>
          <p:cNvSpPr>
            <a:spLocks noChangeArrowheads="1"/>
          </p:cNvSpPr>
          <p:nvPr/>
        </p:nvSpPr>
        <p:spPr bwMode="auto">
          <a:xfrm>
            <a:off x="0" y="3209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>
              <a:latin typeface="Arial" charset="0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5023674" y="2442989"/>
          <a:ext cx="3724573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92" name="Text Box 3"/>
          <p:cNvSpPr txBox="1">
            <a:spLocks noChangeArrowheads="1"/>
          </p:cNvSpPr>
          <p:nvPr/>
        </p:nvSpPr>
        <p:spPr bwMode="auto">
          <a:xfrm>
            <a:off x="6370638" y="2670175"/>
            <a:ext cx="105886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  <a:p>
            <a:pPr eaLnBrk="0" hangingPunct="0"/>
            <a:r>
              <a:rPr lang="it-IT" sz="1200">
                <a:latin typeface="Times New Roman" pitchFamily="18" charset="0"/>
                <a:ea typeface="Times New Roman" pitchFamily="18" charset="0"/>
                <a:sym typeface="Symbol" pitchFamily="18" charset="2"/>
              </a:rPr>
              <a:t></a:t>
            </a:r>
            <a:r>
              <a:rPr lang="it-IT" sz="1200">
                <a:latin typeface="Arial" charset="0"/>
                <a:ea typeface="Times New Roman" pitchFamily="18" charset="0"/>
              </a:rPr>
              <a:t>T=+15°C</a:t>
            </a:r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  <p:sp>
        <p:nvSpPr>
          <p:cNvPr id="20493" name="Text Box 5"/>
          <p:cNvSpPr txBox="1">
            <a:spLocks noChangeArrowheads="1"/>
          </p:cNvSpPr>
          <p:nvPr/>
        </p:nvSpPr>
        <p:spPr bwMode="auto">
          <a:xfrm>
            <a:off x="6989763" y="3219450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200">
                <a:latin typeface="Times New Roman" pitchFamily="18" charset="0"/>
                <a:ea typeface="Times New Roman" pitchFamily="18" charset="0"/>
                <a:sym typeface="Symbol" pitchFamily="18" charset="2"/>
              </a:rPr>
              <a:t></a:t>
            </a:r>
            <a:r>
              <a:rPr lang="it-IT" sz="1200">
                <a:latin typeface="Arial" charset="0"/>
                <a:ea typeface="Times New Roman" pitchFamily="18" charset="0"/>
              </a:rPr>
              <a:t>T=0°C</a:t>
            </a:r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  <p:sp>
        <p:nvSpPr>
          <p:cNvPr id="20494" name="Text Box 4"/>
          <p:cNvSpPr txBox="1">
            <a:spLocks noChangeArrowheads="1"/>
          </p:cNvSpPr>
          <p:nvPr/>
        </p:nvSpPr>
        <p:spPr bwMode="auto">
          <a:xfrm>
            <a:off x="6019800" y="3249613"/>
            <a:ext cx="8794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  <a:p>
            <a:pPr eaLnBrk="0" hangingPunct="0"/>
            <a:r>
              <a:rPr lang="it-IT" sz="1200">
                <a:latin typeface="Times New Roman" pitchFamily="18" charset="0"/>
                <a:ea typeface="Times New Roman" pitchFamily="18" charset="0"/>
                <a:sym typeface="Symbol" pitchFamily="18" charset="2"/>
              </a:rPr>
              <a:t></a:t>
            </a:r>
            <a:r>
              <a:rPr lang="it-IT" sz="1200">
                <a:latin typeface="Arial" charset="0"/>
                <a:ea typeface="Times New Roman" pitchFamily="18" charset="0"/>
              </a:rPr>
              <a:t>T=-15°C</a:t>
            </a:r>
            <a:endParaRPr lang="it-IT" sz="1200">
              <a:latin typeface="Times New Roman" pitchFamily="18" charset="0"/>
              <a:ea typeface="Times New Roman" pitchFamily="18" charset="0"/>
              <a:sym typeface="Symbol" pitchFamily="18" charset="2"/>
            </a:endParaRPr>
          </a:p>
        </p:txBody>
      </p:sp>
      <p:sp>
        <p:nvSpPr>
          <p:cNvPr id="20495" name="Title 1"/>
          <p:cNvSpPr txBox="1">
            <a:spLocks/>
          </p:cNvSpPr>
          <p:nvPr/>
        </p:nvSpPr>
        <p:spPr bwMode="auto">
          <a:xfrm>
            <a:off x="212725" y="1614488"/>
            <a:ext cx="65198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400" b="1">
                <a:solidFill>
                  <a:schemeClr val="tx2"/>
                </a:solidFill>
              </a:rPr>
              <a:t>Test sulla linearità di risposta del modello:</a:t>
            </a:r>
            <a:endParaRPr lang="it-IT" sz="2400"/>
          </a:p>
        </p:txBody>
      </p:sp>
      <p:sp>
        <p:nvSpPr>
          <p:cNvPr id="20496" name="Title 1"/>
          <p:cNvSpPr txBox="1">
            <a:spLocks/>
          </p:cNvSpPr>
          <p:nvPr/>
        </p:nvSpPr>
        <p:spPr bwMode="auto">
          <a:xfrm>
            <a:off x="1547813" y="5334000"/>
            <a:ext cx="64087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(Esempio riferito alla zona centrale della struttura)</a:t>
            </a:r>
            <a:endParaRPr lang="it-IT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765175"/>
            <a:ext cx="91440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ad elementi finiti della struttura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 txBox="1">
            <a:spLocks/>
          </p:cNvSpPr>
          <p:nvPr/>
        </p:nvSpPr>
        <p:spPr bwMode="auto">
          <a:xfrm>
            <a:off x="0" y="1312863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400" b="1">
                <a:solidFill>
                  <a:schemeClr val="tx2"/>
                </a:solidFill>
              </a:rPr>
              <a:t>Introduzione dell’effetto di flessione dell’ala nel modello FEM</a:t>
            </a:r>
            <a:endParaRPr lang="it-IT" sz="2400"/>
          </a:p>
        </p:txBody>
      </p:sp>
      <p:pic>
        <p:nvPicPr>
          <p:cNvPr id="21509" name="Objec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3"/>
          <a:stretch>
            <a:fillRect/>
          </a:stretch>
        </p:blipFill>
        <p:spPr bwMode="auto">
          <a:xfrm>
            <a:off x="4851992" y="4149725"/>
            <a:ext cx="4059142" cy="2529218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Object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b="-243"/>
          <a:stretch>
            <a:fillRect/>
          </a:stretch>
        </p:blipFill>
        <p:spPr bwMode="auto">
          <a:xfrm>
            <a:off x="212724" y="1834639"/>
            <a:ext cx="4536617" cy="2315086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765175"/>
            <a:ext cx="91440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ad elementi finiti della struttura</a:t>
            </a:r>
            <a:endParaRPr lang="it-IT" sz="3200" dirty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749341" y="1834639"/>
            <a:ext cx="43946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 smtClean="0">
                <a:solidFill>
                  <a:schemeClr val="tx2"/>
                </a:solidFill>
              </a:rPr>
              <a:t>Nodi di interesse estratti dal modello FEM completo del velivolo</a:t>
            </a:r>
            <a:endParaRPr lang="it-IT" b="1" dirty="0"/>
          </a:p>
          <a:p>
            <a:endParaRPr lang="it-IT" dirty="0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50801" y="4952669"/>
            <a:ext cx="43946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it-IT" b="1" dirty="0" smtClean="0">
                <a:solidFill>
                  <a:schemeClr val="tx2"/>
                </a:solidFill>
              </a:rPr>
              <a:t>Spostamenti lineari e rotazioni dei nodi</a:t>
            </a:r>
            <a:endParaRPr lang="it-IT" b="1" dirty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48" descr="stress ben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700213"/>
            <a:ext cx="3998913" cy="2376487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Immagine 49" descr="deform ben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230688"/>
            <a:ext cx="3998913" cy="236696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4211638" y="2349500"/>
            <a:ext cx="4681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Sforzi di Von Mises dovuti alla flessione</a:t>
            </a:r>
            <a:endParaRPr lang="it-IT" b="1"/>
          </a:p>
        </p:txBody>
      </p:sp>
      <p:sp>
        <p:nvSpPr>
          <p:cNvPr id="22535" name="Title 1"/>
          <p:cNvSpPr txBox="1">
            <a:spLocks/>
          </p:cNvSpPr>
          <p:nvPr/>
        </p:nvSpPr>
        <p:spPr bwMode="auto">
          <a:xfrm>
            <a:off x="0" y="1235075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400" b="1">
                <a:solidFill>
                  <a:schemeClr val="tx2"/>
                </a:solidFill>
              </a:rPr>
              <a:t>Risultati ottenuti dal modello FEM - flessione -</a:t>
            </a:r>
            <a:endParaRPr lang="it-IT" sz="2400"/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4211638" y="4652963"/>
            <a:ext cx="4932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Deformazioni complessive della struttura dovute alla flessione</a:t>
            </a:r>
            <a:endParaRPr lang="it-IT" b="1"/>
          </a:p>
          <a:p>
            <a:endParaRPr lang="it-IT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765175"/>
            <a:ext cx="9144000" cy="7921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Analisi ad elementi finiti della struttura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876300" y="80963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le 1"/>
          <p:cNvSpPr txBox="1">
            <a:spLocks/>
          </p:cNvSpPr>
          <p:nvPr/>
        </p:nvSpPr>
        <p:spPr bwMode="auto">
          <a:xfrm>
            <a:off x="-11113" y="568325"/>
            <a:ext cx="9144001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>
                <a:solidFill>
                  <a:schemeClr val="tx2"/>
                </a:solidFill>
              </a:rPr>
              <a:t>Modifiche al modello FEM </a:t>
            </a:r>
            <a:endParaRPr lang="it-IT" sz="3200"/>
          </a:p>
        </p:txBody>
      </p:sp>
      <p:pic>
        <p:nvPicPr>
          <p:cNvPr id="23557" name="Picture 2" descr="VM_prem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557338"/>
            <a:ext cx="4090987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 descr="VM_postm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076700"/>
            <a:ext cx="409098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78313" y="1562100"/>
            <a:ext cx="48387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Stato di sollecitazione interno </a:t>
            </a:r>
          </a:p>
          <a:p>
            <a:r>
              <a:rPr lang="it-IT" b="1">
                <a:solidFill>
                  <a:schemeClr val="tx2"/>
                </a:solidFill>
              </a:rPr>
              <a:t>- configurazione attuale -</a:t>
            </a:r>
            <a:endParaRPr lang="it-IT" b="1"/>
          </a:p>
          <a:p>
            <a:endParaRPr lang="it-IT"/>
          </a:p>
        </p:txBody>
      </p:sp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4303713" y="4076700"/>
            <a:ext cx="4840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Stato di sollecitazione interno</a:t>
            </a:r>
          </a:p>
          <a:p>
            <a:r>
              <a:rPr lang="it-IT" b="1">
                <a:solidFill>
                  <a:schemeClr val="tx2"/>
                </a:solidFill>
              </a:rPr>
              <a:t>- condotto svincolato dal resto della struttura -</a:t>
            </a:r>
            <a:endParaRPr lang="it-IT" b="1"/>
          </a:p>
          <a:p>
            <a:endParaRPr lang="it-IT"/>
          </a:p>
        </p:txBody>
      </p:sp>
      <p:sp>
        <p:nvSpPr>
          <p:cNvPr id="23561" name="Title 1"/>
          <p:cNvSpPr txBox="1">
            <a:spLocks/>
          </p:cNvSpPr>
          <p:nvPr/>
        </p:nvSpPr>
        <p:spPr bwMode="auto">
          <a:xfrm>
            <a:off x="212725" y="1049338"/>
            <a:ext cx="86915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400" b="1">
                <a:solidFill>
                  <a:schemeClr val="tx2"/>
                </a:solidFill>
              </a:rPr>
              <a:t>Confronto tra configurazione pre e post modifica:</a:t>
            </a:r>
            <a:endParaRPr lang="it-IT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0" y="768350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>
                <a:solidFill>
                  <a:schemeClr val="tx2"/>
                </a:solidFill>
              </a:rPr>
              <a:t>Modifiche al modello FEM </a:t>
            </a:r>
            <a:endParaRPr lang="it-IT" sz="3200"/>
          </a:p>
        </p:txBody>
      </p:sp>
      <p:pic>
        <p:nvPicPr>
          <p:cNvPr id="24581" name="Picture 2" descr="VM_foto1_prem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574925"/>
            <a:ext cx="413848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VM_foto1_postm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565400"/>
            <a:ext cx="4327525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itle 1"/>
          <p:cNvSpPr txBox="1">
            <a:spLocks/>
          </p:cNvSpPr>
          <p:nvPr/>
        </p:nvSpPr>
        <p:spPr bwMode="auto">
          <a:xfrm>
            <a:off x="217488" y="1411288"/>
            <a:ext cx="86915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400" b="1">
                <a:solidFill>
                  <a:schemeClr val="tx2"/>
                </a:solidFill>
              </a:rPr>
              <a:t>Confronto tra configurazione pre e post modifica:</a:t>
            </a:r>
            <a:endParaRPr lang="it-IT" sz="2400"/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107505" y="4894263"/>
            <a:ext cx="43343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 dirty="0">
                <a:solidFill>
                  <a:schemeClr val="tx2"/>
                </a:solidFill>
              </a:rPr>
              <a:t>Valori medi di sollecitazione intorno a 25000 </a:t>
            </a:r>
            <a:r>
              <a:rPr lang="it-IT" sz="1600" b="1" i="1" dirty="0">
                <a:solidFill>
                  <a:schemeClr val="tx2"/>
                </a:solidFill>
              </a:rPr>
              <a:t>psi</a:t>
            </a:r>
            <a:r>
              <a:rPr lang="it-IT" sz="1600" b="1" dirty="0">
                <a:solidFill>
                  <a:schemeClr val="tx2"/>
                </a:solidFill>
              </a:rPr>
              <a:t> (172 MPa)</a:t>
            </a:r>
            <a:endParaRPr lang="it-IT" sz="1600" b="1" dirty="0"/>
          </a:p>
          <a:p>
            <a:endParaRPr lang="it-IT" dirty="0"/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4579938" y="4873625"/>
            <a:ext cx="43291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>
                <a:solidFill>
                  <a:schemeClr val="tx2"/>
                </a:solidFill>
              </a:rPr>
              <a:t>Valori medi di sollecitazione intorno a 12000 </a:t>
            </a:r>
            <a:r>
              <a:rPr lang="it-IT" sz="1600" b="1" i="1">
                <a:solidFill>
                  <a:schemeClr val="tx2"/>
                </a:solidFill>
              </a:rPr>
              <a:t>psi</a:t>
            </a:r>
            <a:r>
              <a:rPr lang="it-IT" sz="1600" b="1">
                <a:solidFill>
                  <a:schemeClr val="tx2"/>
                </a:solidFill>
              </a:rPr>
              <a:t> (83 MPa)</a:t>
            </a:r>
            <a:endParaRPr lang="it-IT" sz="1600" b="1"/>
          </a:p>
          <a:p>
            <a:endParaRPr lang="it-IT"/>
          </a:p>
        </p:txBody>
      </p:sp>
      <p:sp>
        <p:nvSpPr>
          <p:cNvPr id="24586" name="TextBox 11"/>
          <p:cNvSpPr txBox="1">
            <a:spLocks noChangeArrowheads="1"/>
          </p:cNvSpPr>
          <p:nvPr/>
        </p:nvSpPr>
        <p:spPr bwMode="auto">
          <a:xfrm>
            <a:off x="2540000" y="1979613"/>
            <a:ext cx="40465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000" b="1">
                <a:solidFill>
                  <a:schemeClr val="tx2"/>
                </a:solidFill>
              </a:rPr>
              <a:t>Dettaglio della zona centrale</a:t>
            </a:r>
            <a:endParaRPr lang="it-IT" sz="2000" b="1"/>
          </a:p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def_prem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203575"/>
            <a:ext cx="41497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def_postm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05163"/>
            <a:ext cx="418465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itle 1"/>
          <p:cNvSpPr txBox="1">
            <a:spLocks/>
          </p:cNvSpPr>
          <p:nvPr/>
        </p:nvSpPr>
        <p:spPr bwMode="auto">
          <a:xfrm>
            <a:off x="212725" y="1411288"/>
            <a:ext cx="89312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400" b="1">
                <a:solidFill>
                  <a:schemeClr val="tx2"/>
                </a:solidFill>
              </a:rPr>
              <a:t>Confronto tra le due configurazioni pre e post modifica:</a:t>
            </a:r>
            <a:endParaRPr lang="it-IT" sz="2400"/>
          </a:p>
        </p:txBody>
      </p:sp>
      <p:sp>
        <p:nvSpPr>
          <p:cNvPr id="25607" name="Title 1"/>
          <p:cNvSpPr txBox="1">
            <a:spLocks/>
          </p:cNvSpPr>
          <p:nvPr/>
        </p:nvSpPr>
        <p:spPr bwMode="auto">
          <a:xfrm>
            <a:off x="2284413" y="2276475"/>
            <a:ext cx="43592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000" b="1">
                <a:solidFill>
                  <a:schemeClr val="tx2"/>
                </a:solidFill>
              </a:rPr>
              <a:t>Deformazioni totali (viste dall’alto)</a:t>
            </a:r>
            <a:endParaRPr lang="it-IT" sz="2000"/>
          </a:p>
        </p:txBody>
      </p:sp>
      <p:sp>
        <p:nvSpPr>
          <p:cNvPr id="25608" name="Title 1"/>
          <p:cNvSpPr txBox="1">
            <a:spLocks/>
          </p:cNvSpPr>
          <p:nvPr/>
        </p:nvSpPr>
        <p:spPr bwMode="auto">
          <a:xfrm>
            <a:off x="866775" y="5599113"/>
            <a:ext cx="285908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Configurazione attuale</a:t>
            </a:r>
            <a:endParaRPr lang="it-IT"/>
          </a:p>
        </p:txBody>
      </p:sp>
      <p:sp>
        <p:nvSpPr>
          <p:cNvPr id="25609" name="Title 1"/>
          <p:cNvSpPr txBox="1">
            <a:spLocks/>
          </p:cNvSpPr>
          <p:nvPr/>
        </p:nvSpPr>
        <p:spPr bwMode="auto">
          <a:xfrm>
            <a:off x="4716463" y="5599113"/>
            <a:ext cx="410368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Condotto completamente svincolato</a:t>
            </a:r>
            <a:endParaRPr lang="it-IT"/>
          </a:p>
        </p:txBody>
      </p:sp>
      <p:sp>
        <p:nvSpPr>
          <p:cNvPr id="25610" name="Title 1"/>
          <p:cNvSpPr txBox="1">
            <a:spLocks/>
          </p:cNvSpPr>
          <p:nvPr/>
        </p:nvSpPr>
        <p:spPr bwMode="auto">
          <a:xfrm>
            <a:off x="0" y="768350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>
                <a:solidFill>
                  <a:schemeClr val="tx2"/>
                </a:solidFill>
              </a:rPr>
              <a:t>Modifiche al modello FEM </a:t>
            </a:r>
            <a:endParaRPr lang="it-IT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876300" y="80963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1"/>
          <p:cNvSpPr txBox="1">
            <a:spLocks/>
          </p:cNvSpPr>
          <p:nvPr/>
        </p:nvSpPr>
        <p:spPr bwMode="auto">
          <a:xfrm>
            <a:off x="0" y="620713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 dirty="0">
                <a:solidFill>
                  <a:schemeClr val="tx2"/>
                </a:solidFill>
              </a:rPr>
              <a:t>Modifiche progettuali applicabili</a:t>
            </a:r>
            <a:endParaRPr lang="it-IT" sz="3200" dirty="0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1981200"/>
            <a:ext cx="1462088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1971675"/>
            <a:ext cx="15954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 descr="DSCN14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72025"/>
            <a:ext cx="2540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5" descr="DSCN14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4772025"/>
            <a:ext cx="25336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400550" y="2686050"/>
            <a:ext cx="668338" cy="43656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6634" name="Title 1"/>
          <p:cNvSpPr txBox="1">
            <a:spLocks/>
          </p:cNvSpPr>
          <p:nvPr/>
        </p:nvSpPr>
        <p:spPr bwMode="auto">
          <a:xfrm>
            <a:off x="-20638" y="1036638"/>
            <a:ext cx="4359276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200" b="1" u="sng" dirty="0">
                <a:solidFill>
                  <a:schemeClr val="tx2"/>
                </a:solidFill>
              </a:rPr>
              <a:t>Soluzione n° 1:</a:t>
            </a:r>
            <a:endParaRPr lang="it-IT" sz="2200" u="sng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373313" y="3179763"/>
            <a:ext cx="576262" cy="3333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6" name="TextBox 13"/>
          <p:cNvSpPr txBox="1">
            <a:spLocks noChangeArrowheads="1"/>
          </p:cNvSpPr>
          <p:nvPr/>
        </p:nvSpPr>
        <p:spPr bwMode="auto">
          <a:xfrm flipH="1">
            <a:off x="414338" y="3387725"/>
            <a:ext cx="1970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it-IT" sz="1600" b="1">
                <a:solidFill>
                  <a:schemeClr val="tx2"/>
                </a:solidFill>
              </a:rPr>
              <a:t>Geometria attuale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400175" y="5805488"/>
            <a:ext cx="1892300" cy="1079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6639" idx="3"/>
          </p:cNvCxnSpPr>
          <p:nvPr/>
        </p:nvCxnSpPr>
        <p:spPr>
          <a:xfrm flipH="1">
            <a:off x="6329363" y="2903538"/>
            <a:ext cx="654050" cy="1698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TextBox 23"/>
          <p:cNvSpPr txBox="1">
            <a:spLocks noChangeArrowheads="1"/>
          </p:cNvSpPr>
          <p:nvPr/>
        </p:nvSpPr>
        <p:spPr bwMode="auto">
          <a:xfrm flipH="1">
            <a:off x="6983413" y="2735263"/>
            <a:ext cx="2160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>
                <a:solidFill>
                  <a:schemeClr val="tx2"/>
                </a:solidFill>
              </a:rPr>
              <a:t>Geometria modificata</a:t>
            </a:r>
          </a:p>
        </p:txBody>
      </p:sp>
      <p:sp>
        <p:nvSpPr>
          <p:cNvPr id="26640" name="TextBox 27"/>
          <p:cNvSpPr txBox="1">
            <a:spLocks noChangeArrowheads="1"/>
          </p:cNvSpPr>
          <p:nvPr/>
        </p:nvSpPr>
        <p:spPr bwMode="auto">
          <a:xfrm flipH="1">
            <a:off x="7019925" y="4656138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>
                <a:solidFill>
                  <a:schemeClr val="tx2"/>
                </a:solidFill>
              </a:rPr>
              <a:t>Modifica della piegatura e dei vertici di raccordo</a:t>
            </a:r>
          </a:p>
        </p:txBody>
      </p:sp>
      <p:sp>
        <p:nvSpPr>
          <p:cNvPr id="26641" name="TextBox 28"/>
          <p:cNvSpPr txBox="1">
            <a:spLocks noChangeArrowheads="1"/>
          </p:cNvSpPr>
          <p:nvPr/>
        </p:nvSpPr>
        <p:spPr bwMode="auto">
          <a:xfrm flipH="1">
            <a:off x="-31750" y="5267325"/>
            <a:ext cx="19605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>
                <a:solidFill>
                  <a:schemeClr val="tx2"/>
                </a:solidFill>
              </a:rPr>
              <a:t>Sostituzione saldatura  con rivettatura  e sigillatura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045200" y="5072063"/>
            <a:ext cx="974725" cy="5889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915025" y="5013325"/>
            <a:ext cx="1104900" cy="177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Arc 2059"/>
          <p:cNvSpPr/>
          <p:nvPr/>
        </p:nvSpPr>
        <p:spPr>
          <a:xfrm rot="16916217">
            <a:off x="5492750" y="5857875"/>
            <a:ext cx="844550" cy="666750"/>
          </a:xfrm>
          <a:prstGeom prst="arc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6645" name="TextBox 59"/>
          <p:cNvSpPr txBox="1">
            <a:spLocks noChangeArrowheads="1"/>
          </p:cNvSpPr>
          <p:nvPr/>
        </p:nvSpPr>
        <p:spPr bwMode="auto">
          <a:xfrm flipH="1">
            <a:off x="2768600" y="1658938"/>
            <a:ext cx="1462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 dirty="0">
                <a:solidFill>
                  <a:schemeClr val="tx2"/>
                </a:solidFill>
              </a:rPr>
              <a:t>PRE MODIFICA</a:t>
            </a:r>
          </a:p>
        </p:txBody>
      </p:sp>
      <p:sp>
        <p:nvSpPr>
          <p:cNvPr id="26646" name="TextBox 60"/>
          <p:cNvSpPr txBox="1">
            <a:spLocks noChangeArrowheads="1"/>
          </p:cNvSpPr>
          <p:nvPr/>
        </p:nvSpPr>
        <p:spPr bwMode="auto">
          <a:xfrm flipH="1">
            <a:off x="5222627" y="1643063"/>
            <a:ext cx="1595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 dirty="0">
                <a:solidFill>
                  <a:schemeClr val="tx2"/>
                </a:solidFill>
              </a:rPr>
              <a:t>POST MODIFICA</a:t>
            </a:r>
          </a:p>
        </p:txBody>
      </p:sp>
      <p:sp>
        <p:nvSpPr>
          <p:cNvPr id="26647" name="TextBox 61"/>
          <p:cNvSpPr txBox="1">
            <a:spLocks noChangeArrowheads="1"/>
          </p:cNvSpPr>
          <p:nvPr/>
        </p:nvSpPr>
        <p:spPr bwMode="auto">
          <a:xfrm flipH="1">
            <a:off x="0" y="1390650"/>
            <a:ext cx="5068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Zona di vincolo con le centine</a:t>
            </a:r>
          </a:p>
        </p:txBody>
      </p:sp>
      <p:sp>
        <p:nvSpPr>
          <p:cNvPr id="26648" name="TextBox 66"/>
          <p:cNvSpPr txBox="1">
            <a:spLocks noChangeArrowheads="1"/>
          </p:cNvSpPr>
          <p:nvPr/>
        </p:nvSpPr>
        <p:spPr bwMode="auto">
          <a:xfrm flipH="1">
            <a:off x="-15875" y="4260850"/>
            <a:ext cx="506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 smtClean="0">
                <a:solidFill>
                  <a:schemeClr val="tx2"/>
                </a:solidFill>
              </a:rPr>
              <a:t>Estremità </a:t>
            </a:r>
            <a:r>
              <a:rPr lang="it-IT" b="1" dirty="0">
                <a:solidFill>
                  <a:schemeClr val="tx2"/>
                </a:solidFill>
              </a:rPr>
              <a:t>laterali del condotto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66888"/>
            <a:ext cx="3592256" cy="221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88681"/>
            <a:ext cx="337343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itle 1"/>
          <p:cNvSpPr txBox="1">
            <a:spLocks/>
          </p:cNvSpPr>
          <p:nvPr/>
        </p:nvSpPr>
        <p:spPr bwMode="auto">
          <a:xfrm>
            <a:off x="0" y="1109663"/>
            <a:ext cx="4359276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200" b="1" u="sng" dirty="0">
                <a:solidFill>
                  <a:schemeClr val="tx2"/>
                </a:solidFill>
              </a:rPr>
              <a:t>Soluzione n° 2:</a:t>
            </a:r>
            <a:endParaRPr lang="it-IT" sz="2200" u="sng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40352" y="2898987"/>
            <a:ext cx="142705" cy="12054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7" name="TextBox 11"/>
          <p:cNvSpPr txBox="1">
            <a:spLocks noChangeArrowheads="1"/>
          </p:cNvSpPr>
          <p:nvPr/>
        </p:nvSpPr>
        <p:spPr bwMode="auto">
          <a:xfrm flipH="1">
            <a:off x="6140450" y="1295400"/>
            <a:ext cx="2478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 dirty="0" smtClean="0">
                <a:solidFill>
                  <a:schemeClr val="tx2"/>
                </a:solidFill>
              </a:rPr>
              <a:t>Piatto di supporto</a:t>
            </a:r>
            <a:endParaRPr lang="it-IT" sz="1600" b="1" dirty="0">
              <a:solidFill>
                <a:schemeClr val="tx2"/>
              </a:solidFill>
            </a:endParaRPr>
          </a:p>
        </p:txBody>
      </p:sp>
      <p:sp>
        <p:nvSpPr>
          <p:cNvPr id="27658" name="TextBox 12"/>
          <p:cNvSpPr txBox="1">
            <a:spLocks noChangeArrowheads="1"/>
          </p:cNvSpPr>
          <p:nvPr/>
        </p:nvSpPr>
        <p:spPr bwMode="auto">
          <a:xfrm flipH="1">
            <a:off x="6667500" y="6103534"/>
            <a:ext cx="2476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 dirty="0">
                <a:solidFill>
                  <a:schemeClr val="tx2"/>
                </a:solidFill>
              </a:rPr>
              <a:t>Geometria attuale</a:t>
            </a:r>
          </a:p>
        </p:txBody>
      </p:sp>
      <p:sp>
        <p:nvSpPr>
          <p:cNvPr id="27660" name="TextBox 14"/>
          <p:cNvSpPr txBox="1">
            <a:spLocks noChangeArrowheads="1"/>
          </p:cNvSpPr>
          <p:nvPr/>
        </p:nvSpPr>
        <p:spPr bwMode="auto">
          <a:xfrm flipH="1">
            <a:off x="254030" y="4104481"/>
            <a:ext cx="29498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 dirty="0">
                <a:solidFill>
                  <a:schemeClr val="tx2"/>
                </a:solidFill>
              </a:rPr>
              <a:t>Lamiera anteriore: </a:t>
            </a:r>
            <a:endParaRPr lang="it-IT" sz="1600" b="1" dirty="0" smtClean="0">
              <a:solidFill>
                <a:schemeClr val="tx2"/>
              </a:solidFill>
            </a:endParaRPr>
          </a:p>
          <a:p>
            <a:r>
              <a:rPr lang="it-IT" sz="1600" b="1" dirty="0" smtClean="0">
                <a:solidFill>
                  <a:schemeClr val="tx2"/>
                </a:solidFill>
              </a:rPr>
              <a:t>sostituzione </a:t>
            </a:r>
            <a:r>
              <a:rPr lang="it-IT" sz="1600" b="1" dirty="0">
                <a:solidFill>
                  <a:schemeClr val="tx2"/>
                </a:solidFill>
              </a:rPr>
              <a:t>dei punti di vincolo con nuove aperture</a:t>
            </a:r>
          </a:p>
        </p:txBody>
      </p:sp>
      <p:sp>
        <p:nvSpPr>
          <p:cNvPr id="27661" name="TextBox 15"/>
          <p:cNvSpPr txBox="1">
            <a:spLocks noChangeArrowheads="1"/>
          </p:cNvSpPr>
          <p:nvPr/>
        </p:nvSpPr>
        <p:spPr bwMode="auto">
          <a:xfrm flipH="1">
            <a:off x="3580309" y="4350544"/>
            <a:ext cx="2476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 dirty="0" smtClean="0">
                <a:solidFill>
                  <a:schemeClr val="tx2"/>
                </a:solidFill>
              </a:rPr>
              <a:t>PRE E POST MODIFICA</a:t>
            </a:r>
            <a:endParaRPr lang="it-IT" sz="1600" b="1" dirty="0">
              <a:solidFill>
                <a:schemeClr val="tx2"/>
              </a:solidFill>
            </a:endParaRPr>
          </a:p>
        </p:txBody>
      </p:sp>
      <p:sp>
        <p:nvSpPr>
          <p:cNvPr id="27662" name="TextBox 16"/>
          <p:cNvSpPr txBox="1">
            <a:spLocks noChangeArrowheads="1"/>
          </p:cNvSpPr>
          <p:nvPr/>
        </p:nvSpPr>
        <p:spPr bwMode="auto">
          <a:xfrm flipH="1">
            <a:off x="311544" y="5937250"/>
            <a:ext cx="2478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 dirty="0">
                <a:solidFill>
                  <a:schemeClr val="tx2"/>
                </a:solidFill>
              </a:rPr>
              <a:t>Nuovo piatto di supporto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699792" y="5484949"/>
            <a:ext cx="718096" cy="53633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7658" idx="3"/>
          </p:cNvCxnSpPr>
          <p:nvPr/>
        </p:nvCxnSpPr>
        <p:spPr>
          <a:xfrm flipH="1" flipV="1">
            <a:off x="6140450" y="5816076"/>
            <a:ext cx="527050" cy="45652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019925" y="1633538"/>
            <a:ext cx="459866" cy="5762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6" name="Picture 4" descr="Assieme condotto antighiaccio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766887"/>
            <a:ext cx="4595312" cy="221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1475656" y="3284538"/>
            <a:ext cx="432519" cy="81994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1"/>
          <p:cNvSpPr txBox="1">
            <a:spLocks noChangeArrowheads="1"/>
          </p:cNvSpPr>
          <p:nvPr/>
        </p:nvSpPr>
        <p:spPr bwMode="auto">
          <a:xfrm flipH="1">
            <a:off x="6379011" y="4104481"/>
            <a:ext cx="2478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1600" b="1" dirty="0" smtClean="0">
                <a:solidFill>
                  <a:schemeClr val="tx2"/>
                </a:solidFill>
              </a:rPr>
              <a:t>Piatto di chiusura</a:t>
            </a:r>
            <a:endParaRPr lang="it-IT" sz="1600" b="1" dirty="0">
              <a:solidFill>
                <a:schemeClr val="tx2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0" y="620713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 dirty="0">
                <a:solidFill>
                  <a:schemeClr val="tx2"/>
                </a:solidFill>
              </a:rPr>
              <a:t>Modifiche progettuali applicabili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8676" name="Picture 2" descr="te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8" y="1984030"/>
            <a:ext cx="3629252" cy="288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guarnizione latera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4031"/>
            <a:ext cx="3604457" cy="288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620713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 dirty="0">
                <a:solidFill>
                  <a:schemeClr val="tx2"/>
                </a:solidFill>
              </a:rPr>
              <a:t>Modifiche progettuali applicabili</a:t>
            </a:r>
            <a:endParaRPr lang="it-IT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109663"/>
            <a:ext cx="4359276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200" b="1" u="sng" dirty="0">
                <a:solidFill>
                  <a:schemeClr val="tx2"/>
                </a:solidFill>
              </a:rPr>
              <a:t>Soluzione n° 2:</a:t>
            </a:r>
            <a:endParaRPr lang="it-IT" sz="22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243958" y="1598613"/>
            <a:ext cx="362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  <a:latin typeface="+mj-lt"/>
              </a:rPr>
              <a:t>CONFIGURAZIONE ATTUALE</a:t>
            </a:r>
            <a:endParaRPr lang="it-IT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7285" y="1623176"/>
            <a:ext cx="362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  <a:latin typeface="+mj-lt"/>
              </a:rPr>
              <a:t>CONFIGURAZIONE POST MODIFICA</a:t>
            </a:r>
            <a:endParaRPr lang="it-IT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876256" y="4149080"/>
            <a:ext cx="404917" cy="8640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 flipH="1">
            <a:off x="6196586" y="5013176"/>
            <a:ext cx="29158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it-IT" sz="1600" b="1" dirty="0" smtClean="0">
                <a:solidFill>
                  <a:schemeClr val="tx2"/>
                </a:solidFill>
              </a:rPr>
              <a:t>Guarnizione per lo scorrimento</a:t>
            </a:r>
            <a:endParaRPr lang="it-IT" sz="1600" b="1" dirty="0">
              <a:solidFill>
                <a:schemeClr val="tx2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283968" y="4365104"/>
            <a:ext cx="1368152" cy="18341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48164" y="4725144"/>
            <a:ext cx="18003" cy="88935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 flipH="1">
            <a:off x="5292079" y="5614501"/>
            <a:ext cx="3446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it-IT" sz="1600" b="1" dirty="0" smtClean="0">
                <a:solidFill>
                  <a:schemeClr val="tx2"/>
                </a:solidFill>
              </a:rPr>
              <a:t>Lamiera di supporto per la guarnizione</a:t>
            </a:r>
          </a:p>
          <a:p>
            <a:pPr algn="r"/>
            <a:r>
              <a:rPr lang="it-IT" sz="1600" b="1" dirty="0" smtClean="0">
                <a:solidFill>
                  <a:schemeClr val="tx2"/>
                </a:solidFill>
              </a:rPr>
              <a:t>(da vincolare al bordo d’entrata)</a:t>
            </a:r>
            <a:endParaRPr lang="it-IT" sz="1600" b="1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 flipH="1">
            <a:off x="2268252" y="6199276"/>
            <a:ext cx="3239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 dirty="0" smtClean="0">
                <a:solidFill>
                  <a:schemeClr val="tx2"/>
                </a:solidFill>
              </a:rPr>
              <a:t>Lamiera anteriore ridimensionata</a:t>
            </a:r>
            <a:endParaRPr lang="it-IT" sz="1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r="7168" b="5636"/>
          <a:stretch/>
        </p:blipFill>
        <p:spPr bwMode="auto">
          <a:xfrm>
            <a:off x="971600" y="1988840"/>
            <a:ext cx="2504846" cy="262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620713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 dirty="0">
                <a:solidFill>
                  <a:schemeClr val="tx2"/>
                </a:solidFill>
              </a:rPr>
              <a:t>Modifiche progettuali applicabili</a:t>
            </a:r>
            <a:endParaRPr lang="it-IT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109663"/>
            <a:ext cx="4359276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200" b="1" u="sng" dirty="0">
                <a:solidFill>
                  <a:schemeClr val="tx2"/>
                </a:solidFill>
              </a:rPr>
              <a:t>Soluzione n° 2:</a:t>
            </a:r>
            <a:endParaRPr lang="it-IT" sz="2200" u="sng" dirty="0"/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95372"/>
            <a:ext cx="2254694" cy="2627947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65012" y="1598613"/>
            <a:ext cx="362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  <a:latin typeface="+mj-lt"/>
              </a:rPr>
              <a:t>CONFIGURAZIONE ATTUALE</a:t>
            </a:r>
            <a:endParaRPr lang="it-IT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2793" y="1625902"/>
            <a:ext cx="362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  <a:latin typeface="+mj-lt"/>
              </a:rPr>
              <a:t>CONFIGURAZIONE POST MODIFICA</a:t>
            </a:r>
            <a:endParaRPr lang="it-IT" b="1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148064" y="3699702"/>
            <a:ext cx="444562" cy="13134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 flipH="1">
            <a:off x="2771799" y="5013176"/>
            <a:ext cx="6372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 smtClean="0">
                <a:solidFill>
                  <a:schemeClr val="tx2"/>
                </a:solidFill>
              </a:rPr>
              <a:t>Centina modificata per il controllo degli spostamenti lungo «x»</a:t>
            </a:r>
            <a:endParaRPr lang="it-IT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107099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400" b="1" dirty="0" smtClean="0">
                <a:ln w="317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 velivoli ed il ghiaccio</a:t>
            </a:r>
            <a:endParaRPr lang="it-IT" sz="3400" b="1" dirty="0">
              <a:ln w="3175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989138"/>
            <a:ext cx="7943850" cy="4608512"/>
          </a:xfrm>
        </p:spPr>
        <p:txBody>
          <a:bodyPr rtlCol="0"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Alta probabilità di incontrare ghiaccio durante voli </a:t>
            </a:r>
            <a:r>
              <a:rPr lang="it-IT" sz="2500" b="1" dirty="0">
                <a:solidFill>
                  <a:schemeClr val="tx2"/>
                </a:solidFill>
                <a:latin typeface="+mj-lt"/>
              </a:rPr>
              <a:t>a bassa quota e </a:t>
            </a: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lungo </a:t>
            </a:r>
            <a:r>
              <a:rPr lang="it-IT" sz="2500" b="1" dirty="0">
                <a:solidFill>
                  <a:schemeClr val="tx2"/>
                </a:solidFill>
                <a:latin typeface="+mj-lt"/>
              </a:rPr>
              <a:t>i percorsi di salita e </a:t>
            </a: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discesa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Le gocce d’acqua sopraffuse aderiscono alle superfici del velivolo, soprattutto a quelle più esposte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L’accumulo di ghiaccio modifica le geometrie dei profili alari e può causare problemi di controllo della macchina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Rappresenta una seria minaccia per la sicurezza del volo</a:t>
            </a:r>
            <a:endParaRPr lang="it-IT" sz="25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7950" y="1441450"/>
          <a:ext cx="8928101" cy="483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7403"/>
                <a:gridCol w="1404638"/>
                <a:gridCol w="1089614"/>
                <a:gridCol w="772488"/>
                <a:gridCol w="478672"/>
                <a:gridCol w="595402"/>
                <a:gridCol w="595402"/>
                <a:gridCol w="831672"/>
                <a:gridCol w="892810"/>
              </a:tblGrid>
              <a:tr h="15939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FIGURA</a:t>
                      </a:r>
                      <a:endParaRPr lang="it-IT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DESCRIZIONE</a:t>
                      </a:r>
                      <a:endParaRPr lang="it-IT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TEMPI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PROGETTAZIONE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TEMPI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INGEGNERIA INDUSTRIALE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</a:rPr>
                        <a:t>COSTI/TEMPI  ATTREZ.</a:t>
                      </a:r>
                      <a:endParaRPr lang="it-IT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COSTO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MATERIALE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TEMPI </a:t>
                      </a:r>
                      <a:r>
                        <a:rPr lang="it-IT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COSTRUZIONE</a:t>
                      </a:r>
                    </a:p>
                  </a:txBody>
                  <a:tcPr marL="39292" marR="39292" marT="0" marB="0" anchor="ctr"/>
                </a:tc>
              </a:tr>
              <a:tr h="3035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MAT.</a:t>
                      </a:r>
                      <a:endParaRPr lang="it-IT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DIS.</a:t>
                      </a:r>
                      <a:endParaRPr lang="it-IT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COSTR.</a:t>
                      </a:r>
                      <a:endParaRPr lang="it-IT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0134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Assieme Bordo</a:t>
                      </a:r>
                      <a:r>
                        <a:rPr lang="it-IT" sz="900" baseline="0" dirty="0" smtClean="0">
                          <a:effectLst/>
                        </a:rPr>
                        <a:t> </a:t>
                      </a:r>
                      <a:r>
                        <a:rPr lang="it-IT" sz="900" dirty="0" smtClean="0">
                          <a:effectLst/>
                        </a:rPr>
                        <a:t>d’entrata/condotto </a:t>
                      </a:r>
                      <a:r>
                        <a:rPr lang="it-IT" sz="900" dirty="0">
                          <a:effectLst/>
                        </a:rPr>
                        <a:t>antighiaccio</a:t>
                      </a:r>
                      <a:r>
                        <a:rPr lang="it-IT" sz="900" dirty="0" smtClean="0">
                          <a:effectLst/>
                        </a:rPr>
                        <a:t>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900" dirty="0">
                        <a:effectLst/>
                      </a:endParaRPr>
                    </a:p>
                    <a:p>
                      <a:pPr marL="177800" lvl="0" indent="-88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900" dirty="0">
                          <a:effectLst/>
                        </a:rPr>
                        <a:t>nuova installazione </a:t>
                      </a:r>
                      <a:r>
                        <a:rPr lang="it-IT" sz="900" dirty="0" smtClean="0">
                          <a:effectLst/>
                        </a:rPr>
                        <a:t>condotto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marL="87313" lvl="0" indent="-87313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87313" algn="l"/>
                        </a:tabLst>
                      </a:pPr>
                      <a:r>
                        <a:rPr lang="it-IT" sz="900" dirty="0" smtClean="0">
                          <a:effectLst/>
                        </a:rPr>
                        <a:t>Disegno:</a:t>
                      </a:r>
                      <a:r>
                        <a:rPr lang="it-IT" sz="900" baseline="0" dirty="0" smtClean="0">
                          <a:effectLst/>
                        </a:rPr>
                        <a:t> </a:t>
                      </a:r>
                      <a:r>
                        <a:rPr lang="it-IT" sz="900" dirty="0" smtClean="0">
                          <a:effectLst/>
                        </a:rPr>
                        <a:t>32 h</a:t>
                      </a:r>
                      <a:endParaRPr lang="it-IT" sz="900" dirty="0">
                        <a:effectLst/>
                      </a:endParaRPr>
                    </a:p>
                    <a:p>
                      <a:pPr marL="87313" lvl="0" indent="-87313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87313" algn="l"/>
                        </a:tabLst>
                      </a:pPr>
                      <a:r>
                        <a:rPr lang="it-IT" sz="900" dirty="0" smtClean="0">
                          <a:effectLst/>
                        </a:rPr>
                        <a:t>Gestione configu-razione: 40 h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>
                          <a:tab pos="87313" algn="l"/>
                        </a:tabLst>
                        <a:defRPr/>
                      </a:pPr>
                      <a:r>
                        <a:rPr lang="it-IT" sz="900" dirty="0" smtClean="0">
                          <a:effectLst/>
                        </a:rPr>
                        <a:t>Certificazione:</a:t>
                      </a:r>
                      <a:r>
                        <a:rPr lang="it-IT" sz="900" baseline="0" dirty="0" smtClean="0">
                          <a:effectLst/>
                        </a:rPr>
                        <a:t> </a:t>
                      </a:r>
                      <a:r>
                        <a:rPr lang="it-IT" sz="900" dirty="0" smtClean="0">
                          <a:effectLst/>
                        </a:rPr>
                        <a:t>80 h</a:t>
                      </a: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r>
                        <a:rPr lang="it-IT" sz="900" dirty="0" smtClean="0">
                          <a:effectLst/>
                        </a:rPr>
                        <a:t>32 </a:t>
                      </a:r>
                      <a:r>
                        <a:rPr lang="it-IT" sz="900" dirty="0">
                          <a:effectLst/>
                        </a:rPr>
                        <a:t>h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400 </a:t>
                      </a:r>
                      <a:r>
                        <a:rPr lang="it-IT" sz="900" dirty="0">
                          <a:effectLst/>
                        </a:rPr>
                        <a:t>€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16h</a:t>
                      </a:r>
                      <a:endParaRPr lang="it-IT" sz="900" dirty="0">
                        <a:effectLst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64 h</a:t>
                      </a:r>
                      <a:endParaRPr lang="it-IT" sz="900" dirty="0">
                        <a:effectLst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r>
                        <a:rPr lang="it-IT" sz="900" dirty="0" smtClean="0">
                          <a:effectLst/>
                        </a:rPr>
                        <a:t>/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/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</a:tr>
              <a:tr h="1167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Assieme </a:t>
                      </a:r>
                      <a:r>
                        <a:rPr lang="it-IT" sz="900" dirty="0">
                          <a:effectLst/>
                        </a:rPr>
                        <a:t>condotto antighiaccio</a:t>
                      </a:r>
                      <a:r>
                        <a:rPr lang="it-IT" sz="900" dirty="0" smtClean="0">
                          <a:effectLst/>
                        </a:rPr>
                        <a:t>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900" dirty="0">
                        <a:effectLst/>
                      </a:endParaRPr>
                    </a:p>
                    <a:p>
                      <a:pPr marL="177800" lvl="0" indent="-88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900" dirty="0">
                          <a:effectLst/>
                        </a:rPr>
                        <a:t>installazione nuova lamiera </a:t>
                      </a:r>
                      <a:r>
                        <a:rPr lang="it-IT" sz="900" dirty="0" smtClean="0">
                          <a:effectLst/>
                        </a:rPr>
                        <a:t>modificata</a:t>
                      </a:r>
                      <a:endParaRPr lang="it-IT" sz="900" dirty="0">
                        <a:effectLst/>
                      </a:endParaRPr>
                    </a:p>
                    <a:p>
                      <a:pPr marL="177800" lvl="0" indent="-88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900" dirty="0">
                          <a:effectLst/>
                        </a:rPr>
                        <a:t>installazione tappi mediante </a:t>
                      </a:r>
                      <a:r>
                        <a:rPr lang="it-IT" sz="900" dirty="0" smtClean="0">
                          <a:effectLst/>
                        </a:rPr>
                        <a:t>chiodatura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marL="90488" lvl="0" indent="-90488" algn="just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66700" algn="l"/>
                        </a:tabLst>
                      </a:pPr>
                      <a:r>
                        <a:rPr lang="it-IT" sz="900" dirty="0" smtClean="0">
                          <a:effectLst/>
                        </a:rPr>
                        <a:t>Disegno: 64 h</a:t>
                      </a:r>
                    </a:p>
                    <a:p>
                      <a:pPr marL="90488" lvl="0" indent="-90488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66700" algn="l"/>
                        </a:tabLst>
                      </a:pPr>
                      <a:r>
                        <a:rPr lang="it-IT" sz="900" dirty="0" smtClean="0">
                          <a:effectLst/>
                        </a:rPr>
                        <a:t>Gestione </a:t>
                      </a:r>
                      <a:r>
                        <a:rPr lang="it-IT" sz="900" dirty="0">
                          <a:effectLst/>
                        </a:rPr>
                        <a:t>configu-razione: </a:t>
                      </a:r>
                      <a:r>
                        <a:rPr lang="it-IT" sz="900" dirty="0" smtClean="0">
                          <a:effectLst/>
                        </a:rPr>
                        <a:t>16 h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45 h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1200 €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18 </a:t>
                      </a:r>
                      <a:r>
                        <a:rPr lang="it-IT" sz="900" dirty="0" smtClean="0">
                          <a:effectLst/>
                        </a:rPr>
                        <a:t>h</a:t>
                      </a:r>
                      <a:endParaRPr lang="it-IT" sz="900" dirty="0">
                        <a:effectLst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</a:rPr>
                        <a:t>72 h</a:t>
                      </a:r>
                      <a:endParaRPr lang="it-IT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/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/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</a:tr>
              <a:tr h="12345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Lamiera </a:t>
                      </a:r>
                      <a:r>
                        <a:rPr lang="it-IT" sz="900" dirty="0">
                          <a:effectLst/>
                        </a:rPr>
                        <a:t>anteriore</a:t>
                      </a:r>
                      <a:r>
                        <a:rPr lang="it-IT" sz="900" dirty="0" smtClean="0">
                          <a:effectLst/>
                        </a:rPr>
                        <a:t>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900" dirty="0" smtClean="0">
                        <a:effectLst/>
                      </a:endParaRPr>
                    </a:p>
                    <a:p>
                      <a:pPr marL="177800" lvl="0" indent="-88900" algn="l" defTabSz="914400" rtl="0" eaLnBrk="1" latinLnBrk="0" hangingPunct="1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modificata </a:t>
                      </a:r>
                      <a:r>
                        <a:rPr lang="it-IT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 nuove imbutiture in corrispondenza delle centine e nuove geometrie sulle estremità laterali </a:t>
                      </a: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marL="90488" lvl="0" indent="-90488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66700" algn="l"/>
                        </a:tabLst>
                      </a:pPr>
                      <a:r>
                        <a:rPr lang="it-IT" sz="900" dirty="0" smtClean="0">
                          <a:effectLst/>
                        </a:rPr>
                        <a:t>Disegno: 32 h</a:t>
                      </a:r>
                    </a:p>
                    <a:p>
                      <a:pPr marL="90488" lvl="0" indent="-90488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66700" algn="l"/>
                        </a:tabLst>
                      </a:pPr>
                      <a:r>
                        <a:rPr lang="it-IT" sz="900" dirty="0" smtClean="0">
                          <a:effectLst/>
                        </a:rPr>
                        <a:t>Gestione </a:t>
                      </a:r>
                      <a:r>
                        <a:rPr lang="it-IT" sz="900" dirty="0">
                          <a:effectLst/>
                        </a:rPr>
                        <a:t>configu-razione: </a:t>
                      </a:r>
                      <a:r>
                        <a:rPr lang="it-IT" sz="900" dirty="0" smtClean="0">
                          <a:effectLst/>
                        </a:rPr>
                        <a:t>8 h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52 </a:t>
                      </a:r>
                      <a:r>
                        <a:rPr lang="it-IT" sz="900" dirty="0">
                          <a:effectLst/>
                        </a:rPr>
                        <a:t>h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600 €</a:t>
                      </a:r>
                      <a:endParaRPr lang="it-IT" sz="900" dirty="0">
                        <a:effectLst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40 h</a:t>
                      </a:r>
                      <a:r>
                        <a:rPr lang="it-IT" sz="900" dirty="0">
                          <a:effectLst/>
                        </a:rPr>
                        <a:t> 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200 h</a:t>
                      </a:r>
                      <a:r>
                        <a:rPr lang="it-IT" sz="900" dirty="0">
                          <a:effectLst/>
                        </a:rPr>
                        <a:t> 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r>
                        <a:rPr lang="it-IT" sz="900" dirty="0" smtClean="0">
                          <a:effectLst/>
                        </a:rPr>
                        <a:t>/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20 </a:t>
                      </a:r>
                      <a:r>
                        <a:rPr lang="it-IT" sz="900" dirty="0">
                          <a:effectLst/>
                        </a:rPr>
                        <a:t>min. (X4)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</a:tr>
              <a:tr h="960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Nuovi </a:t>
                      </a:r>
                      <a:r>
                        <a:rPr lang="it-IT" sz="900" dirty="0">
                          <a:effectLst/>
                        </a:rPr>
                        <a:t>tappi di </a:t>
                      </a:r>
                      <a:r>
                        <a:rPr lang="it-IT" sz="900" dirty="0" smtClean="0">
                          <a:effectLst/>
                        </a:rPr>
                        <a:t>estremità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(</a:t>
                      </a:r>
                      <a:r>
                        <a:rPr lang="it-IT" sz="900" dirty="0">
                          <a:effectLst/>
                        </a:rPr>
                        <a:t>qtà. 2 per sezione)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endParaRPr lang="it-IT" sz="900" dirty="0" smtClean="0">
                        <a:effectLst/>
                      </a:endParaRPr>
                    </a:p>
                    <a:p>
                      <a:pPr marL="177800" lvl="0" indent="-88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900" dirty="0" smtClean="0">
                          <a:effectLst/>
                        </a:rPr>
                        <a:t>Materiale: lega 6061-T62</a:t>
                      </a:r>
                    </a:p>
                    <a:p>
                      <a:pPr marL="90488" lvl="0" indent="-90488"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it-IT" sz="900" dirty="0" smtClean="0">
                        <a:effectLst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marL="90488" lvl="0" indent="-90488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66700" algn="l"/>
                        </a:tabLst>
                      </a:pPr>
                      <a:r>
                        <a:rPr lang="it-IT" sz="900" dirty="0" smtClean="0">
                          <a:effectLst/>
                        </a:rPr>
                        <a:t>Disegno: 32 h;</a:t>
                      </a:r>
                    </a:p>
                    <a:p>
                      <a:pPr marL="90488" lvl="0" indent="-90488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66700" algn="l"/>
                        </a:tabLst>
                      </a:pPr>
                      <a:r>
                        <a:rPr lang="it-IT" sz="900" dirty="0" smtClean="0">
                          <a:effectLst/>
                        </a:rPr>
                        <a:t>Gestione </a:t>
                      </a:r>
                      <a:r>
                        <a:rPr lang="it-IT" sz="900" dirty="0">
                          <a:effectLst/>
                        </a:rPr>
                        <a:t>configu-razione: </a:t>
                      </a:r>
                      <a:r>
                        <a:rPr lang="it-IT" sz="900" dirty="0" smtClean="0">
                          <a:effectLst/>
                        </a:rPr>
                        <a:t>8 </a:t>
                      </a:r>
                      <a:r>
                        <a:rPr lang="it-IT" sz="900" dirty="0">
                          <a:effectLst/>
                        </a:rPr>
                        <a:t>h</a:t>
                      </a:r>
                      <a:r>
                        <a:rPr lang="it-IT" sz="900" dirty="0" smtClean="0">
                          <a:effectLst/>
                        </a:rPr>
                        <a:t>;</a:t>
                      </a:r>
                      <a:endParaRPr lang="it-IT" sz="900" dirty="0">
                        <a:effectLst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r>
                        <a:rPr lang="it-IT" sz="900" dirty="0" smtClean="0">
                          <a:effectLst/>
                        </a:rPr>
                        <a:t>40 </a:t>
                      </a:r>
                      <a:r>
                        <a:rPr lang="it-IT" sz="900" dirty="0">
                          <a:effectLst/>
                        </a:rPr>
                        <a:t>h 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200 </a:t>
                      </a:r>
                      <a:r>
                        <a:rPr lang="it-IT" sz="900" dirty="0">
                          <a:effectLst/>
                        </a:rPr>
                        <a:t>€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24 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</a:rPr>
                        <a:t> 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96 </a:t>
                      </a:r>
                      <a:r>
                        <a:rPr lang="it-IT" sz="900" dirty="0">
                          <a:effectLst/>
                        </a:rPr>
                        <a:t>h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3 </a:t>
                      </a:r>
                      <a:r>
                        <a:rPr lang="it-IT" sz="900" dirty="0">
                          <a:effectLst/>
                        </a:rPr>
                        <a:t>€ (X8)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</a:rPr>
                        <a:t>10 </a:t>
                      </a:r>
                      <a:r>
                        <a:rPr lang="it-IT" sz="900" dirty="0">
                          <a:effectLst/>
                        </a:rPr>
                        <a:t>min. (X8)</a:t>
                      </a:r>
                      <a:endParaRPr lang="it-IT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9292" marR="39292" marT="0" marB="0" anchor="ctr"/>
                </a:tc>
              </a:tr>
            </a:tbl>
          </a:graphicData>
        </a:graphic>
      </p:graphicFrame>
      <p:pic>
        <p:nvPicPr>
          <p:cNvPr id="30786" name="Picture 4" descr="Assieme bordo d’entrat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060575"/>
            <a:ext cx="20780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7" name="Picture 3" descr="Assieme condotto antighiacc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3189288"/>
            <a:ext cx="206216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8" name="Picture 2" descr="lamiera anteri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9930" b="9962"/>
          <a:stretch>
            <a:fillRect/>
          </a:stretch>
        </p:blipFill>
        <p:spPr bwMode="auto">
          <a:xfrm>
            <a:off x="395288" y="4221163"/>
            <a:ext cx="18002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9" name="Picture 1" descr="tappo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5373688"/>
            <a:ext cx="6762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0" name="TextBox 6"/>
          <p:cNvSpPr txBox="1">
            <a:spLocks noChangeArrowheads="1"/>
          </p:cNvSpPr>
          <p:nvPr/>
        </p:nvSpPr>
        <p:spPr bwMode="auto">
          <a:xfrm>
            <a:off x="876300" y="80963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dirty="0">
                <a:latin typeface="Bell MT" pitchFamily="18" charset="0"/>
              </a:rPr>
              <a:t>Università degli Studi di Genova</a:t>
            </a:r>
          </a:p>
          <a:p>
            <a:r>
              <a:rPr lang="it-IT" dirty="0">
                <a:latin typeface="Bell MT" pitchFamily="18" charset="0"/>
              </a:rPr>
              <a:t>Facoltà di Ingegneria</a:t>
            </a:r>
          </a:p>
        </p:txBody>
      </p:sp>
      <p:pic>
        <p:nvPicPr>
          <p:cNvPr id="3079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5428" y="620688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 dirty="0" smtClean="0">
                <a:solidFill>
                  <a:schemeClr val="tx2"/>
                </a:solidFill>
              </a:rPr>
              <a:t>Analisi costi / tempi</a:t>
            </a:r>
            <a:endParaRPr lang="it-IT" sz="32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5428" y="6369050"/>
            <a:ext cx="911857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200" b="1" dirty="0" smtClean="0">
                <a:solidFill>
                  <a:schemeClr val="tx2"/>
                </a:solidFill>
              </a:rPr>
              <a:t>Distinta di modifica – soluzione n°1 -</a:t>
            </a:r>
            <a:endParaRPr lang="it-IT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876300" y="80963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dirty="0">
                <a:latin typeface="Bell MT" pitchFamily="18" charset="0"/>
              </a:rPr>
              <a:t>Università degli Studi di Genova</a:t>
            </a:r>
          </a:p>
          <a:p>
            <a:r>
              <a:rPr lang="it-IT" dirty="0">
                <a:latin typeface="Bell MT" pitchFamily="18" charset="0"/>
              </a:rPr>
              <a:t>Facoltà di Ingegneria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5428" y="620688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 dirty="0" smtClean="0">
                <a:solidFill>
                  <a:schemeClr val="tx2"/>
                </a:solidFill>
              </a:rPr>
              <a:t>Analisi costi / tempi</a:t>
            </a:r>
            <a:endParaRPr lang="it-IT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259276"/>
              </p:ext>
            </p:extLst>
          </p:nvPr>
        </p:nvGraphicFramePr>
        <p:xfrm>
          <a:off x="997028" y="1988840"/>
          <a:ext cx="7200799" cy="4276096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367547"/>
                <a:gridCol w="1029492"/>
                <a:gridCol w="1144060"/>
                <a:gridCol w="1143253"/>
                <a:gridCol w="1029492"/>
                <a:gridCol w="1486955"/>
              </a:tblGrid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MODIFICA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COSTI PROG.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COSTI ING./IND.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COSTI ATTREZZ.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sym typeface="Symbol"/>
                        </a:rPr>
                        <a:t></a:t>
                      </a:r>
                      <a:r>
                        <a:rPr lang="it-IT" sz="1200">
                          <a:effectLst/>
                        </a:rPr>
                        <a:t> COSTI COSTR.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TOTALE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59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Soluzione n°1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24000 €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11500€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48000 €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260 €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83500 €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(non ricorrenti)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+ 260 €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(ricorrenti)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96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Soluzione n°2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74000 €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25500 €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82000 €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4250 €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181500 €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(non ricorrenti)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+ 4250 €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(ricorrenti)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1454" y="1340768"/>
            <a:ext cx="911857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200" b="1" dirty="0" smtClean="0">
                <a:solidFill>
                  <a:schemeClr val="tx2"/>
                </a:solidFill>
              </a:rPr>
              <a:t>Costi complessivi riferiti all’intero velivolo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34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876300" y="80963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dirty="0">
                <a:latin typeface="Bell MT" pitchFamily="18" charset="0"/>
              </a:rPr>
              <a:t>Università degli Studi di Genova</a:t>
            </a:r>
          </a:p>
          <a:p>
            <a:r>
              <a:rPr lang="it-IT" dirty="0">
                <a:latin typeface="Bell MT" pitchFamily="18" charset="0"/>
              </a:rPr>
              <a:t>Facoltà di Ingegneria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15071" y="1196752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3200" b="1" dirty="0" smtClean="0">
                <a:solidFill>
                  <a:schemeClr val="tx2"/>
                </a:solidFill>
              </a:rPr>
              <a:t>Conclusioni</a:t>
            </a:r>
            <a:endParaRPr lang="it-IT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05594" y="1916832"/>
            <a:ext cx="782684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b="1" dirty="0" smtClean="0">
                <a:solidFill>
                  <a:schemeClr val="tx2"/>
                </a:solidFill>
              </a:rPr>
              <a:t>Studio di fattibilità di una nuova configurazione strutturale della sezione </a:t>
            </a:r>
            <a:r>
              <a:rPr lang="it-IT" sz="2600" b="1" dirty="0" err="1" smtClean="0">
                <a:solidFill>
                  <a:schemeClr val="tx2"/>
                </a:solidFill>
              </a:rPr>
              <a:t>main</a:t>
            </a:r>
            <a:r>
              <a:rPr lang="it-IT" sz="2600" b="1" dirty="0" smtClean="0">
                <a:solidFill>
                  <a:schemeClr val="tx2"/>
                </a:solidFill>
              </a:rPr>
              <a:t> </a:t>
            </a:r>
            <a:r>
              <a:rPr lang="it-IT" sz="2600" b="1" dirty="0" err="1" smtClean="0">
                <a:solidFill>
                  <a:schemeClr val="tx2"/>
                </a:solidFill>
              </a:rPr>
              <a:t>wing</a:t>
            </a:r>
            <a:r>
              <a:rPr lang="it-IT" sz="2600" b="1" dirty="0" smtClean="0">
                <a:solidFill>
                  <a:schemeClr val="tx2"/>
                </a:solidFill>
              </a:rPr>
              <a:t> dell’impianto antighiaccio del P180</a:t>
            </a:r>
          </a:p>
          <a:p>
            <a:endParaRPr lang="it-IT" sz="26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b="1" dirty="0" smtClean="0">
                <a:solidFill>
                  <a:schemeClr val="tx2"/>
                </a:solidFill>
              </a:rPr>
              <a:t>A seguire: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2600" b="1" dirty="0" smtClean="0">
                <a:solidFill>
                  <a:schemeClr val="tx2"/>
                </a:solidFill>
              </a:rPr>
              <a:t>Prototipazione del nuovo modello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2600" b="1" dirty="0" smtClean="0">
                <a:solidFill>
                  <a:schemeClr val="tx2"/>
                </a:solidFill>
              </a:rPr>
              <a:t>Campagna di test in laboratorio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2600" b="1" dirty="0" err="1" smtClean="0">
                <a:solidFill>
                  <a:schemeClr val="tx2"/>
                </a:solidFill>
              </a:rPr>
              <a:t>Tests</a:t>
            </a:r>
            <a:r>
              <a:rPr lang="it-IT" sz="2600" b="1" dirty="0" smtClean="0">
                <a:solidFill>
                  <a:schemeClr val="tx2"/>
                </a:solidFill>
              </a:rPr>
              <a:t> in volo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sz="2600" b="1" dirty="0" smtClean="0">
                <a:solidFill>
                  <a:schemeClr val="tx2"/>
                </a:solidFill>
              </a:rPr>
              <a:t>Introduzione della modifica in linea di produzione ed in retrofit sulla flotta in esercizio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09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107099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400" b="1" i="1" dirty="0" err="1" smtClean="0">
                <a:ln w="317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Outline</a:t>
            </a:r>
            <a:r>
              <a:rPr lang="it-IT" sz="3400" b="1" dirty="0" smtClean="0">
                <a:ln w="317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della tesi</a:t>
            </a:r>
            <a:endParaRPr lang="it-IT" sz="3400" b="1" dirty="0">
              <a:ln w="3175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83128"/>
            <a:ext cx="8724403" cy="3882176"/>
          </a:xfrm>
        </p:spPr>
        <p:txBody>
          <a:bodyPr rtlCol="0"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La situazione attuale relativa al problema del ghiaccio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Analisi termica 	(correlazioni per la convezione)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Analisi strutturale	 agli elementi finiti	(</a:t>
            </a:r>
            <a:r>
              <a:rPr lang="it-IT" sz="2500" b="1" dirty="0" err="1" smtClean="0">
                <a:solidFill>
                  <a:schemeClr val="tx2"/>
                </a:solidFill>
                <a:latin typeface="+mj-lt"/>
              </a:rPr>
              <a:t>Nastran</a:t>
            </a: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, </a:t>
            </a:r>
            <a:r>
              <a:rPr lang="it-IT" sz="2500" b="1" dirty="0" err="1" smtClean="0">
                <a:solidFill>
                  <a:schemeClr val="tx2"/>
                </a:solidFill>
                <a:latin typeface="+mj-lt"/>
              </a:rPr>
              <a:t>Patran</a:t>
            </a: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Proposte di miglioramento del sistema con analisi costi-tempi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500" b="1" dirty="0" smtClean="0">
                <a:solidFill>
                  <a:schemeClr val="tx2"/>
                </a:solidFill>
                <a:latin typeface="+mj-lt"/>
              </a:rPr>
              <a:t>Conclusioni</a:t>
            </a:r>
            <a:endParaRPr lang="it-IT" sz="25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</p:spTree>
    <p:extLst>
      <p:ext uri="{BB962C8B-B14F-4D97-AF65-F5344CB8AC3E}">
        <p14:creationId xmlns:p14="http://schemas.microsoft.com/office/powerpoint/2010/main" val="269094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88" y="692150"/>
            <a:ext cx="9144001" cy="11398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4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P.180: impianto antighiaccio</a:t>
            </a:r>
            <a:endParaRPr lang="it-IT" sz="3400" dirty="0">
              <a:ln w="19050">
                <a:noFill/>
                <a:prstDash val="solid"/>
              </a:ln>
              <a:solidFill>
                <a:schemeClr val="tx2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4333875"/>
            <a:ext cx="4598988" cy="5032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600" b="1" dirty="0" smtClean="0">
                <a:solidFill>
                  <a:schemeClr val="tx2"/>
                </a:solidFill>
                <a:latin typeface="+mj-lt"/>
              </a:rPr>
              <a:t>Sistemi di protezione: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512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516188"/>
            <a:ext cx="2047875" cy="15509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3806825" y="2516188"/>
            <a:ext cx="5024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Sonda per la rilevazione della presenza di ghiaccio</a:t>
            </a:r>
            <a:endParaRPr lang="it-IT" b="1"/>
          </a:p>
          <a:p>
            <a:endParaRPr lang="it-IT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759075" y="2838450"/>
            <a:ext cx="949325" cy="3238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TextBox 14"/>
          <p:cNvSpPr txBox="1">
            <a:spLocks noChangeArrowheads="1"/>
          </p:cNvSpPr>
          <p:nvPr/>
        </p:nvSpPr>
        <p:spPr bwMode="auto">
          <a:xfrm>
            <a:off x="206375" y="1700213"/>
            <a:ext cx="36004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600" b="1">
                <a:solidFill>
                  <a:schemeClr val="tx2"/>
                </a:solidFill>
              </a:rPr>
              <a:t>Sistema di rilevazione: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438" y="4868863"/>
            <a:ext cx="4105275" cy="184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solidFill>
                  <a:schemeClr val="tx2"/>
                </a:solidFill>
                <a:latin typeface="+mn-lt"/>
                <a:cs typeface="+mn-cs"/>
              </a:rPr>
              <a:t>Elettrico</a:t>
            </a:r>
          </a:p>
          <a:p>
            <a:pPr marL="285750" indent="-285750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solidFill>
                  <a:schemeClr val="tx2"/>
                </a:solidFill>
                <a:latin typeface="+mn-lt"/>
                <a:cs typeface="+mn-cs"/>
              </a:rPr>
              <a:t>Elettromeccanico</a:t>
            </a:r>
          </a:p>
          <a:p>
            <a:pPr marL="285750" indent="-285750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b="1" dirty="0">
                <a:solidFill>
                  <a:schemeClr val="tx2"/>
                </a:solidFill>
                <a:latin typeface="+mn-lt"/>
                <a:cs typeface="+mn-cs"/>
              </a:rPr>
              <a:t>Pneumatico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8350"/>
            <a:ext cx="9144000" cy="84455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400" b="1" dirty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P.180: impianto antighiaccio</a:t>
            </a:r>
            <a:endParaRPr lang="it-IT" sz="3400" dirty="0"/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614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K:\foto ICE\DSC_7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916113"/>
            <a:ext cx="32702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C:\Users\ANDRE-~1\AppData\Local\Temp\Rar$DIa0.523\20130806_1158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665663"/>
            <a:ext cx="219075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C:\Users\ANDRE-~1\AppData\Local\Temp\Rar$DIa0.065\20130806_1157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4665663"/>
            <a:ext cx="21939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E:\DSC_7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4665663"/>
            <a:ext cx="239871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3024267">
            <a:off x="3873501" y="5121275"/>
            <a:ext cx="704850" cy="20002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212725" y="1390650"/>
            <a:ext cx="8191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400" b="1">
                <a:solidFill>
                  <a:schemeClr val="tx2"/>
                </a:solidFill>
              </a:rPr>
              <a:t>Sistemi di protezione di tipo elettrico:</a:t>
            </a:r>
          </a:p>
        </p:txBody>
      </p:sp>
      <p:sp>
        <p:nvSpPr>
          <p:cNvPr id="6155" name="TextBox 1"/>
          <p:cNvSpPr txBox="1">
            <a:spLocks noChangeArrowheads="1"/>
          </p:cNvSpPr>
          <p:nvPr/>
        </p:nvSpPr>
        <p:spPr bwMode="auto">
          <a:xfrm flipH="1">
            <a:off x="1208088" y="41084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Parabrezza</a:t>
            </a:r>
          </a:p>
        </p:txBody>
      </p:sp>
      <p:sp>
        <p:nvSpPr>
          <p:cNvPr id="6156" name="TextBox 11"/>
          <p:cNvSpPr txBox="1">
            <a:spLocks noChangeArrowheads="1"/>
          </p:cNvSpPr>
          <p:nvPr/>
        </p:nvSpPr>
        <p:spPr bwMode="auto">
          <a:xfrm flipH="1">
            <a:off x="6156325" y="6348413"/>
            <a:ext cx="2592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Sensore angolo d’attacco</a:t>
            </a:r>
          </a:p>
        </p:txBody>
      </p:sp>
      <p:sp>
        <p:nvSpPr>
          <p:cNvPr id="6157" name="TextBox 12"/>
          <p:cNvSpPr txBox="1">
            <a:spLocks noChangeArrowheads="1"/>
          </p:cNvSpPr>
          <p:nvPr/>
        </p:nvSpPr>
        <p:spPr bwMode="auto">
          <a:xfrm flipH="1">
            <a:off x="3313113" y="6373813"/>
            <a:ext cx="2398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Prese pressione statica</a:t>
            </a:r>
          </a:p>
        </p:txBody>
      </p:sp>
      <p:sp>
        <p:nvSpPr>
          <p:cNvPr id="6158" name="TextBox 13"/>
          <p:cNvSpPr txBox="1">
            <a:spLocks noChangeArrowheads="1"/>
          </p:cNvSpPr>
          <p:nvPr/>
        </p:nvSpPr>
        <p:spPr bwMode="auto">
          <a:xfrm flipH="1">
            <a:off x="668338" y="63277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Sonde Pitot</a:t>
            </a:r>
          </a:p>
        </p:txBody>
      </p:sp>
      <p:sp>
        <p:nvSpPr>
          <p:cNvPr id="6159" name="TextBox 14"/>
          <p:cNvSpPr txBox="1">
            <a:spLocks noChangeArrowheads="1"/>
          </p:cNvSpPr>
          <p:nvPr/>
        </p:nvSpPr>
        <p:spPr bwMode="auto">
          <a:xfrm flipH="1">
            <a:off x="4986338" y="4092575"/>
            <a:ext cx="3011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Bordo d’entrata ala anteriore</a:t>
            </a:r>
          </a:p>
        </p:txBody>
      </p:sp>
      <p:pic>
        <p:nvPicPr>
          <p:cNvPr id="6160" name="Picture 2" descr="K:\DCIM\Camera\2013-12-05 17.50.5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1916113"/>
            <a:ext cx="290036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71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212725" y="1268413"/>
            <a:ext cx="6751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400" b="1">
                <a:solidFill>
                  <a:schemeClr val="tx2"/>
                </a:solidFill>
              </a:rPr>
              <a:t>Sistema di protezione di tipo elettromeccanico:</a:t>
            </a:r>
          </a:p>
        </p:txBody>
      </p:sp>
      <p:pic>
        <p:nvPicPr>
          <p:cNvPr id="7173" name="Immagin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2228850"/>
            <a:ext cx="2427288" cy="1819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magin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228850"/>
            <a:ext cx="2425700" cy="1819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655638"/>
            <a:ext cx="9144000" cy="84455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400" b="1" dirty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P.180: impianto antighiaccio</a:t>
            </a:r>
            <a:endParaRPr lang="it-IT" sz="3400" dirty="0"/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2878138" y="1730375"/>
            <a:ext cx="29527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sz="2000" b="1" u="sng">
                <a:solidFill>
                  <a:schemeClr val="tx2"/>
                </a:solidFill>
              </a:rPr>
              <a:t>Separatore inerziale</a:t>
            </a:r>
            <a:endParaRPr lang="it-IT" sz="2000" b="1" u="sng"/>
          </a:p>
          <a:p>
            <a:endParaRPr lang="it-IT"/>
          </a:p>
        </p:txBody>
      </p:sp>
      <p:sp>
        <p:nvSpPr>
          <p:cNvPr id="9" name="Right Arrow 8"/>
          <p:cNvSpPr/>
          <p:nvPr/>
        </p:nvSpPr>
        <p:spPr>
          <a:xfrm rot="12751958">
            <a:off x="2765425" y="3341688"/>
            <a:ext cx="704850" cy="2016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7178" name="Picture 2" descr="E:\TESI DI LAUREA\CAPITOLI CORRETTI\separato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491038"/>
            <a:ext cx="356076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" descr="E:\TESI DI LAUREA\CAPITOLI CORRETTI\separato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476750"/>
            <a:ext cx="35036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11"/>
          <p:cNvSpPr txBox="1">
            <a:spLocks noChangeArrowheads="1"/>
          </p:cNvSpPr>
          <p:nvPr/>
        </p:nvSpPr>
        <p:spPr bwMode="auto">
          <a:xfrm flipH="1">
            <a:off x="719138" y="6216650"/>
            <a:ext cx="3011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Sistema  disattivato</a:t>
            </a:r>
          </a:p>
        </p:txBody>
      </p:sp>
      <p:sp>
        <p:nvSpPr>
          <p:cNvPr id="7181" name="TextBox 12"/>
          <p:cNvSpPr txBox="1">
            <a:spLocks noChangeArrowheads="1"/>
          </p:cNvSpPr>
          <p:nvPr/>
        </p:nvSpPr>
        <p:spPr bwMode="auto">
          <a:xfrm flipH="1">
            <a:off x="4908550" y="6223000"/>
            <a:ext cx="301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b="1">
                <a:solidFill>
                  <a:schemeClr val="tx2"/>
                </a:solidFill>
              </a:rPr>
              <a:t>Sistema  attivo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71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7213"/>
            <a:ext cx="9144000" cy="7921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400" b="1" dirty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P.180: impianto antighiaccio</a:t>
            </a:r>
            <a:endParaRPr lang="it-IT" sz="3400" dirty="0"/>
          </a:p>
        </p:txBody>
      </p:sp>
      <p:pic>
        <p:nvPicPr>
          <p:cNvPr id="819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E:\20130806_115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13213"/>
            <a:ext cx="57435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236538" y="1349375"/>
            <a:ext cx="675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400" b="1">
                <a:solidFill>
                  <a:schemeClr val="tx2"/>
                </a:solidFill>
              </a:rPr>
              <a:t>Sistemi di protezione di tipo pneumatico:</a:t>
            </a:r>
          </a:p>
        </p:txBody>
      </p:sp>
      <p:sp>
        <p:nvSpPr>
          <p:cNvPr id="8199" name="TextBox 11"/>
          <p:cNvSpPr txBox="1">
            <a:spLocks noChangeArrowheads="1"/>
          </p:cNvSpPr>
          <p:nvPr/>
        </p:nvSpPr>
        <p:spPr bwMode="auto">
          <a:xfrm>
            <a:off x="6067425" y="4113213"/>
            <a:ext cx="30765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1600" b="1">
                <a:solidFill>
                  <a:schemeClr val="tx2"/>
                </a:solidFill>
              </a:rPr>
              <a:t>Bordo d’attacco ala principale:</a:t>
            </a:r>
          </a:p>
          <a:p>
            <a:r>
              <a:rPr lang="it-IT" sz="1600" b="1">
                <a:solidFill>
                  <a:schemeClr val="tx2"/>
                </a:solidFill>
              </a:rPr>
              <a:t>sistema di distribuzione a</a:t>
            </a:r>
          </a:p>
          <a:p>
            <a:r>
              <a:rPr lang="it-IT" sz="1600" b="1">
                <a:solidFill>
                  <a:schemeClr val="tx2"/>
                </a:solidFill>
              </a:rPr>
              <a:t>«piccolo tube»</a:t>
            </a:r>
            <a:endParaRPr lang="it-IT" sz="1600" b="1"/>
          </a:p>
          <a:p>
            <a:endParaRPr lang="it-IT"/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3103563" y="1901825"/>
            <a:ext cx="1733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it-IT" sz="1600" b="1">
                <a:solidFill>
                  <a:schemeClr val="tx2"/>
                </a:solidFill>
              </a:rPr>
              <a:t>«Boot» gonfiabile</a:t>
            </a:r>
          </a:p>
          <a:p>
            <a:pPr algn="just"/>
            <a:r>
              <a:rPr lang="it-IT" sz="1600" b="1">
                <a:solidFill>
                  <a:schemeClr val="tx2"/>
                </a:solidFill>
              </a:rPr>
              <a:t>Presa aria motore</a:t>
            </a:r>
            <a:endParaRPr lang="it-IT" sz="1600" b="1"/>
          </a:p>
          <a:p>
            <a:endParaRPr lang="it-IT"/>
          </a:p>
        </p:txBody>
      </p:sp>
      <p:pic>
        <p:nvPicPr>
          <p:cNvPr id="8201" name="Picture 2" descr="K:\foto ICE\DSC_69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76425"/>
            <a:ext cx="2779713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Immagine 11" descr="DSC_69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01825"/>
            <a:ext cx="276225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TextBox 14"/>
          <p:cNvSpPr txBox="1">
            <a:spLocks noChangeArrowheads="1"/>
          </p:cNvSpPr>
          <p:nvPr/>
        </p:nvSpPr>
        <p:spPr bwMode="auto">
          <a:xfrm>
            <a:off x="7839075" y="1876425"/>
            <a:ext cx="1236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it-IT" sz="1600" b="1">
                <a:solidFill>
                  <a:schemeClr val="tx2"/>
                </a:solidFill>
              </a:rPr>
              <a:t>Presa d’aria </a:t>
            </a:r>
          </a:p>
          <a:p>
            <a:pPr algn="just"/>
            <a:r>
              <a:rPr lang="it-IT" sz="1600" b="1">
                <a:solidFill>
                  <a:schemeClr val="tx2"/>
                </a:solidFill>
              </a:rPr>
              <a:t>Radiatore olio motore</a:t>
            </a:r>
          </a:p>
        </p:txBody>
      </p:sp>
      <p:sp>
        <p:nvSpPr>
          <p:cNvPr id="14" name="Right Arrow 13"/>
          <p:cNvSpPr/>
          <p:nvPr/>
        </p:nvSpPr>
        <p:spPr>
          <a:xfrm rot="12751958">
            <a:off x="5794375" y="3243263"/>
            <a:ext cx="704850" cy="20002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876300" y="122238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>
                <a:latin typeface="Bell MT" pitchFamily="18" charset="0"/>
              </a:rPr>
              <a:t>Università degli Studi di Genova</a:t>
            </a:r>
          </a:p>
          <a:p>
            <a:r>
              <a:rPr lang="it-IT">
                <a:latin typeface="Bell MT" pitchFamily="18" charset="0"/>
              </a:rPr>
              <a:t>Facoltà di Ingegneria</a:t>
            </a:r>
          </a:p>
        </p:txBody>
      </p:sp>
      <p:pic>
        <p:nvPicPr>
          <p:cNvPr id="92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0963"/>
            <a:ext cx="5191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46088"/>
            <a:ext cx="9144000" cy="15430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Sistema di alimentazione e distribuzione dell’aria 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3200" b="1" dirty="0" smtClean="0">
                <a:ln w="19050">
                  <a:noFill/>
                  <a:prstDash val="solid"/>
                </a:ln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- ala principale -</a:t>
            </a:r>
            <a:endParaRPr lang="it-IT" sz="3200" dirty="0"/>
          </a:p>
        </p:txBody>
      </p:sp>
      <p:pic>
        <p:nvPicPr>
          <p:cNvPr id="9221" name="Immagine 134" descr="isometrica impian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735138"/>
            <a:ext cx="878522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1476375" y="2357438"/>
            <a:ext cx="762000" cy="128746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871663" y="5229225"/>
            <a:ext cx="346075" cy="2873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419475" y="6016625"/>
            <a:ext cx="647700" cy="2143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148263" y="4508500"/>
            <a:ext cx="792162" cy="3603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Box 24"/>
          <p:cNvSpPr txBox="1">
            <a:spLocks noChangeArrowheads="1"/>
          </p:cNvSpPr>
          <p:nvPr/>
        </p:nvSpPr>
        <p:spPr bwMode="auto">
          <a:xfrm flipH="1">
            <a:off x="5940425" y="4689475"/>
            <a:ext cx="3011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Distributore «Piccolo tube» </a:t>
            </a:r>
          </a:p>
        </p:txBody>
      </p:sp>
      <p:sp>
        <p:nvSpPr>
          <p:cNvPr id="9227" name="TextBox 26"/>
          <p:cNvSpPr txBox="1">
            <a:spLocks noChangeArrowheads="1"/>
          </p:cNvSpPr>
          <p:nvPr/>
        </p:nvSpPr>
        <p:spPr bwMode="auto">
          <a:xfrm flipH="1">
            <a:off x="4038600" y="6046788"/>
            <a:ext cx="3011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Scarico aria esausta</a:t>
            </a:r>
          </a:p>
        </p:txBody>
      </p:sp>
      <p:sp>
        <p:nvSpPr>
          <p:cNvPr id="9228" name="TextBox 27"/>
          <p:cNvSpPr txBox="1">
            <a:spLocks noChangeArrowheads="1"/>
          </p:cNvSpPr>
          <p:nvPr/>
        </p:nvSpPr>
        <p:spPr bwMode="auto">
          <a:xfrm flipH="1">
            <a:off x="2238375" y="1989138"/>
            <a:ext cx="4710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Spillamento (ultimo stadio di compressione)</a:t>
            </a:r>
          </a:p>
        </p:txBody>
      </p:sp>
      <p:sp>
        <p:nvSpPr>
          <p:cNvPr id="9229" name="TextBox 31"/>
          <p:cNvSpPr txBox="1">
            <a:spLocks noChangeArrowheads="1"/>
          </p:cNvSpPr>
          <p:nvPr/>
        </p:nvSpPr>
        <p:spPr bwMode="auto">
          <a:xfrm flipH="1">
            <a:off x="222250" y="5516563"/>
            <a:ext cx="2233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Presa aria ambiente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678113" y="3573463"/>
            <a:ext cx="525462" cy="8667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34"/>
          <p:cNvSpPr txBox="1">
            <a:spLocks noChangeArrowheads="1"/>
          </p:cNvSpPr>
          <p:nvPr/>
        </p:nvSpPr>
        <p:spPr bwMode="auto">
          <a:xfrm flipH="1">
            <a:off x="3175000" y="3224213"/>
            <a:ext cx="2476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Miscelatore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316913" y="2205038"/>
            <a:ext cx="576262" cy="12557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3" name="TextBox 18"/>
          <p:cNvSpPr txBox="1">
            <a:spLocks noChangeArrowheads="1"/>
          </p:cNvSpPr>
          <p:nvPr/>
        </p:nvSpPr>
        <p:spPr bwMode="auto">
          <a:xfrm flipH="1">
            <a:off x="6948488" y="3460750"/>
            <a:ext cx="2117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>
                <a:solidFill>
                  <a:schemeClr val="tx2"/>
                </a:solidFill>
              </a:rPr>
              <a:t>Scarico aria esausta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3098</TotalTime>
  <Words>1512</Words>
  <Application>Microsoft Office PowerPoint</Application>
  <PresentationFormat>Presentazione su schermo (4:3)</PresentationFormat>
  <Paragraphs>377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Office Theme</vt:lpstr>
      <vt:lpstr>Presentazione standard di PowerPoint</vt:lpstr>
      <vt:lpstr>Piaggio P.180</vt:lpstr>
      <vt:lpstr>I velivoli ed il ghiaccio</vt:lpstr>
      <vt:lpstr>Outline della tesi</vt:lpstr>
      <vt:lpstr>P.180: impianto antighiaccio</vt:lpstr>
      <vt:lpstr>Presentazione standard di PowerPoint</vt:lpstr>
      <vt:lpstr>Presentazione standard di PowerPoint</vt:lpstr>
      <vt:lpstr>P.180: impianto antighiaccio</vt:lpstr>
      <vt:lpstr>Presentazione standard di PowerPoint</vt:lpstr>
      <vt:lpstr>Condotto di distribuzione dell’aria</vt:lpstr>
      <vt:lpstr>L’assieme bordo d’attacco/condotto antighiaccio: sezione «middle»</vt:lpstr>
      <vt:lpstr>L’assieme bordo d’attacco/condotto antighiaccio: sezione «middle»</vt:lpstr>
      <vt:lpstr>Problemi emersi sui velivoli in servizio</vt:lpstr>
      <vt:lpstr>Analisi degli scambi termici nella sezione di impianto</vt:lpstr>
      <vt:lpstr>Presentazione standard di PowerPoint</vt:lpstr>
      <vt:lpstr>Analisi ad elementi finiti della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ANDREA VACCA</dc:title>
  <dc:creator>A.Vacca</dc:creator>
  <cp:lastModifiedBy>Alessandro Bottaro</cp:lastModifiedBy>
  <cp:revision>161</cp:revision>
  <dcterms:created xsi:type="dcterms:W3CDTF">2013-11-24T17:04:01Z</dcterms:created>
  <dcterms:modified xsi:type="dcterms:W3CDTF">2013-12-09T12:19:16Z</dcterms:modified>
</cp:coreProperties>
</file>