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69" r:id="rId3"/>
    <p:sldId id="259" r:id="rId4"/>
    <p:sldId id="283" r:id="rId5"/>
    <p:sldId id="284" r:id="rId6"/>
    <p:sldId id="287" r:id="rId7"/>
    <p:sldId id="273" r:id="rId8"/>
    <p:sldId id="279" r:id="rId9"/>
    <p:sldId id="288" r:id="rId10"/>
    <p:sldId id="291" r:id="rId11"/>
    <p:sldId id="263" r:id="rId12"/>
    <p:sldId id="275" r:id="rId13"/>
    <p:sldId id="266" r:id="rId14"/>
    <p:sldId id="267" r:id="rId15"/>
    <p:sldId id="286" r:id="rId16"/>
    <p:sldId id="265" r:id="rId17"/>
    <p:sldId id="289" r:id="rId18"/>
    <p:sldId id="290" r:id="rId19"/>
    <p:sldId id="277" r:id="rId20"/>
    <p:sldId id="281" r:id="rId21"/>
    <p:sldId id="264" r:id="rId22"/>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F18D3F4E-C4C2-CD46-B03B-24025DB1A801}">
          <p14:sldIdLst>
            <p14:sldId id="256"/>
            <p14:sldId id="269"/>
            <p14:sldId id="259"/>
            <p14:sldId id="283"/>
            <p14:sldId id="284"/>
            <p14:sldId id="287"/>
            <p14:sldId id="273"/>
            <p14:sldId id="279"/>
            <p14:sldId id="288"/>
            <p14:sldId id="291"/>
          </p14:sldIdLst>
        </p14:section>
        <p14:section name="Results" id="{66CC8DB3-EE28-5449-B506-D53F3199F80E}">
          <p14:sldIdLst>
            <p14:sldId id="263"/>
            <p14:sldId id="275"/>
            <p14:sldId id="266"/>
            <p14:sldId id="267"/>
            <p14:sldId id="286"/>
            <p14:sldId id="265"/>
            <p14:sldId id="289"/>
            <p14:sldId id="290"/>
            <p14:sldId id="277"/>
            <p14:sldId id="281"/>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 Magri" initials="LM" lastIdx="32" clrIdx="0">
    <p:extLst>
      <p:ext uri="{19B8F6BF-5375-455C-9EA6-DF929625EA0E}">
        <p15:presenceInfo xmlns:p15="http://schemas.microsoft.com/office/powerpoint/2012/main" userId="eb79eb65-c67c-4f0c-aabc-b73abd708cdf" providerId="Windows Live"/>
      </p:ext>
    </p:extLst>
  </p:cmAuthor>
  <p:cmAuthor id="2" name="Tullio Traverso" initials="TT" lastIdx="8" clrIdx="1">
    <p:extLst>
      <p:ext uri="{19B8F6BF-5375-455C-9EA6-DF929625EA0E}">
        <p15:presenceInfo xmlns:p15="http://schemas.microsoft.com/office/powerpoint/2012/main" userId="9f959a9879c356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0C0"/>
    <a:srgbClr val="CF0199"/>
    <a:srgbClr val="BA16A6"/>
    <a:srgbClr val="00305C"/>
    <a:srgbClr val="FFFFFF"/>
    <a:srgbClr val="003E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91B1EF-DAD7-4D62-88F4-A80F806C7C51}" v="747" dt="2018-09-12T15:18:49.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1768" autoAdjust="0"/>
  </p:normalViewPr>
  <p:slideViewPr>
    <p:cSldViewPr>
      <p:cViewPr varScale="1">
        <p:scale>
          <a:sx n="94" d="100"/>
          <a:sy n="94" d="100"/>
        </p:scale>
        <p:origin x="2052"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ltLang="en-US"/>
          </a:p>
        </p:txBody>
      </p:sp>
      <p:sp>
        <p:nvSpPr>
          <p:cNvPr id="92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ltLang="en-US"/>
          </a:p>
        </p:txBody>
      </p:sp>
      <p:sp>
        <p:nvSpPr>
          <p:cNvPr id="92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ltLang="en-US"/>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778D055-BEE7-4085-A571-7BECCC9DA62A}" type="slidenum">
              <a:rPr lang="en-GB" altLang="en-US"/>
              <a:pPr>
                <a:defRPr/>
              </a:pPr>
              <a:t>‹N›</a:t>
            </a:fld>
            <a:endParaRPr lang="en-GB" altLang="en-US"/>
          </a:p>
        </p:txBody>
      </p:sp>
    </p:spTree>
    <p:extLst>
      <p:ext uri="{BB962C8B-B14F-4D97-AF65-F5344CB8AC3E}">
        <p14:creationId xmlns:p14="http://schemas.microsoft.com/office/powerpoint/2010/main" val="389720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lt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1143000" y="4343400"/>
            <a:ext cx="45561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lt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E3F1F6F-B961-49F8-A761-21EF4117BA5E}" type="slidenum">
              <a:rPr lang="en-GB" altLang="en-US"/>
              <a:pPr>
                <a:defRPr/>
              </a:pPr>
              <a:t>‹N›</a:t>
            </a:fld>
            <a:endParaRPr lang="en-GB" altLang="en-US"/>
          </a:p>
        </p:txBody>
      </p:sp>
    </p:spTree>
    <p:extLst>
      <p:ext uri="{BB962C8B-B14F-4D97-AF65-F5344CB8AC3E}">
        <p14:creationId xmlns:p14="http://schemas.microsoft.com/office/powerpoint/2010/main" val="10048537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705AF0-2115-4734-B582-C86567AC0654}" type="slidenum">
              <a:rPr lang="en-GB" altLang="en-US"/>
              <a:pPr>
                <a:spcBef>
                  <a:spcPct val="0"/>
                </a:spcBef>
              </a:pPr>
              <a:t>1</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63904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modes, 10 modes and 50 modes (dynamics are very similar up to 50 modes in the transient) </a:t>
            </a:r>
          </a:p>
          <a:p>
            <a:r>
              <a:rPr lang="en-US" dirty="0"/>
              <a:t>Data assimilation is about using light models (few modes) and to correct them on the fly. We can do this successfully at regime. </a:t>
            </a:r>
          </a:p>
          <a:p>
            <a:r>
              <a:rPr lang="en-US" dirty="0"/>
              <a:t>We are going to assimilate data in both transient and at regime, so here we can see when and how the transient dynamics are captured by the model</a:t>
            </a:r>
          </a:p>
        </p:txBody>
      </p:sp>
      <p:sp>
        <p:nvSpPr>
          <p:cNvPr id="4" name="Slide Number Placeholder 3"/>
          <p:cNvSpPr>
            <a:spLocks noGrp="1"/>
          </p:cNvSpPr>
          <p:nvPr>
            <p:ph type="sldNum" sz="quarter" idx="5"/>
          </p:nvPr>
        </p:nvSpPr>
        <p:spPr/>
        <p:txBody>
          <a:bodyPr/>
          <a:lstStyle/>
          <a:p>
            <a:pPr>
              <a:defRPr/>
            </a:pPr>
            <a:fld id="{6E3F1F6F-B961-49F8-A761-21EF4117BA5E}" type="slidenum">
              <a:rPr lang="en-GB" altLang="en-US" smtClean="0"/>
              <a:pPr>
                <a:defRPr/>
              </a:pPr>
              <a:t>11</a:t>
            </a:fld>
            <a:endParaRPr lang="en-GB" altLang="en-US"/>
          </a:p>
        </p:txBody>
      </p:sp>
    </p:spTree>
    <p:extLst>
      <p:ext uri="{BB962C8B-B14F-4D97-AF65-F5344CB8AC3E}">
        <p14:creationId xmlns:p14="http://schemas.microsoft.com/office/powerpoint/2010/main" val="2787112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Say observations are hidden not to be 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Assimilating the transient dynamics has a short-time benefit because of nonlinear mode interaction</a:t>
            </a:r>
          </a:p>
          <a:p>
            <a:r>
              <a:rPr lang="en-GB" dirty="0" err="1"/>
              <a:t>onfusing</a:t>
            </a:r>
            <a:endParaRPr lang="en-GB" dirty="0"/>
          </a:p>
        </p:txBody>
      </p:sp>
      <p:sp>
        <p:nvSpPr>
          <p:cNvPr id="4" name="Segnaposto numero diapositiva 3"/>
          <p:cNvSpPr>
            <a:spLocks noGrp="1"/>
          </p:cNvSpPr>
          <p:nvPr>
            <p:ph type="sldNum" sz="quarter" idx="10"/>
          </p:nvPr>
        </p:nvSpPr>
        <p:spPr/>
        <p:txBody>
          <a:bodyPr/>
          <a:lstStyle/>
          <a:p>
            <a:pPr>
              <a:defRPr/>
            </a:pPr>
            <a:fld id="{6E3F1F6F-B961-49F8-A761-21EF4117BA5E}" type="slidenum">
              <a:rPr lang="en-GB" altLang="en-US" smtClean="0"/>
              <a:pPr>
                <a:defRPr/>
              </a:pPr>
              <a:t>13</a:t>
            </a:fld>
            <a:endParaRPr lang="en-GB" altLang="en-US"/>
          </a:p>
        </p:txBody>
      </p:sp>
    </p:spTree>
    <p:extLst>
      <p:ext uri="{BB962C8B-B14F-4D97-AF65-F5344CB8AC3E}">
        <p14:creationId xmlns:p14="http://schemas.microsoft.com/office/powerpoint/2010/main" val="123674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6E3F1F6F-B961-49F8-A761-21EF4117BA5E}" type="slidenum">
              <a:rPr lang="en-GB" altLang="en-US" smtClean="0"/>
              <a:pPr>
                <a:defRPr/>
              </a:pPr>
              <a:t>14</a:t>
            </a:fld>
            <a:endParaRPr lang="en-GB" altLang="en-US"/>
          </a:p>
        </p:txBody>
      </p:sp>
    </p:spTree>
    <p:extLst>
      <p:ext uri="{BB962C8B-B14F-4D97-AF65-F5344CB8AC3E}">
        <p14:creationId xmlns:p14="http://schemas.microsoft.com/office/powerpoint/2010/main" val="244997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State that here I can show the observations as we have few of them</a:t>
            </a:r>
          </a:p>
        </p:txBody>
      </p:sp>
      <p:sp>
        <p:nvSpPr>
          <p:cNvPr id="4" name="Segnaposto numero diapositiva 3"/>
          <p:cNvSpPr>
            <a:spLocks noGrp="1"/>
          </p:cNvSpPr>
          <p:nvPr>
            <p:ph type="sldNum" sz="quarter" idx="10"/>
          </p:nvPr>
        </p:nvSpPr>
        <p:spPr/>
        <p:txBody>
          <a:bodyPr/>
          <a:lstStyle/>
          <a:p>
            <a:pPr>
              <a:defRPr/>
            </a:pPr>
            <a:fld id="{6E3F1F6F-B961-49F8-A761-21EF4117BA5E}" type="slidenum">
              <a:rPr lang="en-GB" altLang="en-US" smtClean="0"/>
              <a:pPr>
                <a:defRPr/>
              </a:pPr>
              <a:t>15</a:t>
            </a:fld>
            <a:endParaRPr lang="en-GB" altLang="en-US"/>
          </a:p>
        </p:txBody>
      </p:sp>
    </p:spTree>
    <p:extLst>
      <p:ext uri="{BB962C8B-B14F-4D97-AF65-F5344CB8AC3E}">
        <p14:creationId xmlns:p14="http://schemas.microsoft.com/office/powerpoint/2010/main" val="157890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ym typeface="Wingdings" pitchFamily="2" charset="2"/>
              </a:rPr>
              <a:t>experimentally the sensors usually measure the pressure, but with spectral analysis we can get the mode dynamics too. </a:t>
            </a:r>
          </a:p>
          <a:p>
            <a:r>
              <a:rPr lang="en-GB" dirty="0">
                <a:sym typeface="Wingdings" pitchFamily="2" charset="2"/>
              </a:rPr>
              <a:t>Intuitively, constraining the pressure modes is more effective because we are constraining and updating more dynamics</a:t>
            </a:r>
            <a:endParaRPr lang="en-US" dirty="0">
              <a:sym typeface="Wingdings" pitchFamily="2" charset="2"/>
            </a:endParaRPr>
          </a:p>
        </p:txBody>
      </p:sp>
      <p:sp>
        <p:nvSpPr>
          <p:cNvPr id="4" name="Slide Number Placeholder 3"/>
          <p:cNvSpPr>
            <a:spLocks noGrp="1"/>
          </p:cNvSpPr>
          <p:nvPr>
            <p:ph type="sldNum" sz="quarter" idx="5"/>
          </p:nvPr>
        </p:nvSpPr>
        <p:spPr/>
        <p:txBody>
          <a:bodyPr/>
          <a:lstStyle/>
          <a:p>
            <a:pPr>
              <a:defRPr/>
            </a:pPr>
            <a:fld id="{6E3F1F6F-B961-49F8-A761-21EF4117BA5E}" type="slidenum">
              <a:rPr lang="en-GB" altLang="en-US" smtClean="0"/>
              <a:pPr>
                <a:defRPr/>
              </a:pPr>
              <a:t>16</a:t>
            </a:fld>
            <a:endParaRPr lang="en-GB" altLang="en-US"/>
          </a:p>
        </p:txBody>
      </p:sp>
    </p:spTree>
    <p:extLst>
      <p:ext uri="{BB962C8B-B14F-4D97-AF65-F5344CB8AC3E}">
        <p14:creationId xmlns:p14="http://schemas.microsoft.com/office/powerpoint/2010/main" val="2939543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6E3F1F6F-B961-49F8-A761-21EF4117BA5E}" type="slidenum">
              <a:rPr lang="en-GB" altLang="en-US" smtClean="0"/>
              <a:pPr>
                <a:defRPr/>
              </a:pPr>
              <a:t>17</a:t>
            </a:fld>
            <a:endParaRPr lang="en-GB" altLang="en-US"/>
          </a:p>
        </p:txBody>
      </p:sp>
    </p:spTree>
    <p:extLst>
      <p:ext uri="{BB962C8B-B14F-4D97-AF65-F5344CB8AC3E}">
        <p14:creationId xmlns:p14="http://schemas.microsoft.com/office/powerpoint/2010/main" val="2392002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705AF0-2115-4734-B582-C86567AC0654}" type="slidenum">
              <a:rPr lang="en-GB" altLang="en-US"/>
              <a:pPr>
                <a:spcBef>
                  <a:spcPct val="0"/>
                </a:spcBef>
              </a:pPr>
              <a:t>19</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35576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TAU AND BETA TO the correct Greek symbols </a:t>
            </a:r>
          </a:p>
        </p:txBody>
      </p:sp>
      <p:sp>
        <p:nvSpPr>
          <p:cNvPr id="4" name="Slide Number Placeholder 3"/>
          <p:cNvSpPr>
            <a:spLocks noGrp="1"/>
          </p:cNvSpPr>
          <p:nvPr>
            <p:ph type="sldNum" sz="quarter" idx="5"/>
          </p:nvPr>
        </p:nvSpPr>
        <p:spPr/>
        <p:txBody>
          <a:bodyPr/>
          <a:lstStyle/>
          <a:p>
            <a:pPr>
              <a:defRPr/>
            </a:pPr>
            <a:fld id="{6E3F1F6F-B961-49F8-A761-21EF4117BA5E}" type="slidenum">
              <a:rPr lang="en-GB" altLang="en-US" smtClean="0"/>
              <a:pPr>
                <a:defRPr/>
              </a:pPr>
              <a:t>20</a:t>
            </a:fld>
            <a:endParaRPr lang="en-GB" altLang="en-US"/>
          </a:p>
        </p:txBody>
      </p:sp>
    </p:spTree>
    <p:extLst>
      <p:ext uri="{BB962C8B-B14F-4D97-AF65-F5344CB8AC3E}">
        <p14:creationId xmlns:p14="http://schemas.microsoft.com/office/powerpoint/2010/main" val="4279314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word “global”</a:t>
            </a:r>
          </a:p>
        </p:txBody>
      </p:sp>
      <p:sp>
        <p:nvSpPr>
          <p:cNvPr id="4" name="Slide Number Placeholder 3"/>
          <p:cNvSpPr>
            <a:spLocks noGrp="1"/>
          </p:cNvSpPr>
          <p:nvPr>
            <p:ph type="sldNum" sz="quarter" idx="5"/>
          </p:nvPr>
        </p:nvSpPr>
        <p:spPr/>
        <p:txBody>
          <a:bodyPr/>
          <a:lstStyle/>
          <a:p>
            <a:pPr>
              <a:defRPr/>
            </a:pPr>
            <a:fld id="{6E3F1F6F-B961-49F8-A761-21EF4117BA5E}" type="slidenum">
              <a:rPr lang="en-GB" altLang="en-US" smtClean="0"/>
              <a:pPr>
                <a:defRPr/>
              </a:pPr>
              <a:t>21</a:t>
            </a:fld>
            <a:endParaRPr lang="en-GB" altLang="en-US"/>
          </a:p>
        </p:txBody>
      </p:sp>
    </p:spTree>
    <p:extLst>
      <p:ext uri="{BB962C8B-B14F-4D97-AF65-F5344CB8AC3E}">
        <p14:creationId xmlns:p14="http://schemas.microsoft.com/office/powerpoint/2010/main" val="349102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6E3F1F6F-B961-49F8-A761-21EF4117BA5E}" type="slidenum">
              <a:rPr lang="en-GB" altLang="en-US" smtClean="0"/>
              <a:pPr>
                <a:defRPr/>
              </a:pPr>
              <a:t>2</a:t>
            </a:fld>
            <a:endParaRPr lang="en-GB" altLang="en-US"/>
          </a:p>
        </p:txBody>
      </p:sp>
    </p:spTree>
    <p:extLst>
      <p:ext uri="{BB962C8B-B14F-4D97-AF65-F5344CB8AC3E}">
        <p14:creationId xmlns:p14="http://schemas.microsoft.com/office/powerpoint/2010/main" val="3147630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b="0" i="0" u="none" strike="noStrike" kern="1200" dirty="0">
                <a:solidFill>
                  <a:schemeClr val="tx1"/>
                </a:solidFill>
                <a:effectLst/>
                <a:latin typeface="Arial" charset="0"/>
                <a:ea typeface="+mn-ea"/>
                <a:cs typeface="+mn-cs"/>
              </a:rPr>
              <a:t>Cleaner aeronautical gas turbines are designed to burn in a lean regime to reduce NOx emissions, therefore they burn very unsteadily . </a:t>
            </a:r>
          </a:p>
          <a:p>
            <a:r>
              <a:rPr lang="en-GB" sz="1200" b="0" i="0" u="none" strike="noStrike" kern="1200" dirty="0">
                <a:solidFill>
                  <a:schemeClr val="tx1"/>
                </a:solidFill>
                <a:effectLst/>
                <a:latin typeface="Arial" charset="0"/>
                <a:ea typeface="+mn-ea"/>
                <a:cs typeface="+mn-cs"/>
              </a:rPr>
              <a:t>Although such an environment is complex, </a:t>
            </a:r>
            <a:r>
              <a:rPr lang="en-GB" sz="1200" b="1" i="0" u="none" strike="noStrike" kern="1200" dirty="0">
                <a:solidFill>
                  <a:schemeClr val="tx1"/>
                </a:solidFill>
                <a:effectLst/>
                <a:latin typeface="Arial" charset="0"/>
                <a:ea typeface="+mn-ea"/>
                <a:cs typeface="+mn-cs"/>
              </a:rPr>
              <a:t>three main physical subsystems </a:t>
            </a:r>
            <a:r>
              <a:rPr lang="en-GB" sz="1200" b="0" i="0" u="none" strike="noStrike" kern="1200" dirty="0">
                <a:solidFill>
                  <a:schemeClr val="tx1"/>
                </a:solidFill>
                <a:effectLst/>
                <a:latin typeface="Arial" charset="0"/>
                <a:ea typeface="+mn-ea"/>
                <a:cs typeface="+mn-cs"/>
              </a:rPr>
              <a:t>can be identified: the </a:t>
            </a:r>
            <a:r>
              <a:rPr lang="en-GB" sz="1200" b="1" i="0" u="none" strike="noStrike" kern="1200" dirty="0">
                <a:solidFill>
                  <a:schemeClr val="tx1"/>
                </a:solidFill>
                <a:effectLst/>
                <a:latin typeface="Arial" charset="0"/>
                <a:ea typeface="+mn-ea"/>
                <a:cs typeface="+mn-cs"/>
              </a:rPr>
              <a:t>acoustics</a:t>
            </a:r>
            <a:r>
              <a:rPr lang="en-GB" sz="1200" b="0" i="0" u="none" strike="noStrike" kern="1200" dirty="0">
                <a:solidFill>
                  <a:schemeClr val="tx1"/>
                </a:solidFill>
                <a:effectLst/>
                <a:latin typeface="Arial" charset="0"/>
                <a:ea typeface="+mn-ea"/>
                <a:cs typeface="+mn-cs"/>
              </a:rPr>
              <a:t>, the injectors/bluff body </a:t>
            </a:r>
            <a:r>
              <a:rPr lang="en-GB" sz="1200" b="1" i="0" u="none" strike="noStrike" kern="1200" dirty="0">
                <a:solidFill>
                  <a:schemeClr val="tx1"/>
                </a:solidFill>
                <a:effectLst/>
                <a:latin typeface="Arial" charset="0"/>
                <a:ea typeface="+mn-ea"/>
                <a:cs typeface="+mn-cs"/>
              </a:rPr>
              <a:t>fluid dynamics</a:t>
            </a:r>
            <a:r>
              <a:rPr lang="en-GB" sz="1200" b="0" i="0" u="none" strike="noStrike" kern="1200" dirty="0">
                <a:solidFill>
                  <a:schemeClr val="tx1"/>
                </a:solidFill>
                <a:effectLst/>
                <a:latin typeface="Arial" charset="0"/>
                <a:ea typeface="+mn-ea"/>
                <a:cs typeface="+mn-cs"/>
              </a:rPr>
              <a:t> and the </a:t>
            </a:r>
            <a:r>
              <a:rPr lang="en-GB" sz="1200" b="1" i="0" u="none" strike="noStrike" kern="1200" dirty="0">
                <a:solidFill>
                  <a:schemeClr val="tx1"/>
                </a:solidFill>
                <a:effectLst/>
                <a:latin typeface="Arial" charset="0"/>
                <a:ea typeface="+mn-ea"/>
                <a:cs typeface="+mn-cs"/>
              </a:rPr>
              <a:t>flame dynamics </a:t>
            </a:r>
            <a:r>
              <a:rPr lang="en-GB" sz="1200" b="0" i="0" u="none" strike="noStrike" kern="1200" dirty="0">
                <a:solidFill>
                  <a:schemeClr val="tx1"/>
                </a:solidFill>
                <a:effectLst/>
                <a:latin typeface="Arial" charset="0"/>
                <a:ea typeface="+mn-ea"/>
                <a:cs typeface="+mn-cs"/>
              </a:rPr>
              <a:t>(combustion).</a:t>
            </a:r>
          </a:p>
          <a:p>
            <a:r>
              <a:rPr lang="en-GB" sz="1200" b="0" i="0" u="none" strike="noStrike" kern="1200" dirty="0">
                <a:solidFill>
                  <a:schemeClr val="tx1"/>
                </a:solidFill>
                <a:effectLst/>
                <a:latin typeface="Arial" charset="0"/>
                <a:ea typeface="+mn-ea"/>
                <a:cs typeface="+mn-cs"/>
              </a:rPr>
              <a:t>These subsystems interact with each other contributing differently, but fundamentally, to combustion instabilities.</a:t>
            </a:r>
          </a:p>
          <a:p>
            <a:r>
              <a:rPr lang="en-GB" sz="1200" b="0" i="0" u="none" strike="noStrike" kern="1200" dirty="0">
                <a:solidFill>
                  <a:schemeClr val="tx1"/>
                </a:solidFill>
                <a:effectLst/>
                <a:latin typeface="Arial" charset="0"/>
                <a:ea typeface="+mn-ea"/>
                <a:cs typeface="+mn-cs"/>
              </a:rPr>
              <a:t>these phenomena are unwanted as they result in high maintenance and replacement costs.</a:t>
            </a:r>
            <a:endParaRPr lang="en-GB" dirty="0"/>
          </a:p>
          <a:p>
            <a:endParaRPr lang="en-GB" dirty="0"/>
          </a:p>
        </p:txBody>
      </p:sp>
      <p:sp>
        <p:nvSpPr>
          <p:cNvPr id="4" name="Segnaposto numero diapositiva 3"/>
          <p:cNvSpPr>
            <a:spLocks noGrp="1"/>
          </p:cNvSpPr>
          <p:nvPr>
            <p:ph type="sldNum" sz="quarter" idx="10"/>
          </p:nvPr>
        </p:nvSpPr>
        <p:spPr/>
        <p:txBody>
          <a:bodyPr/>
          <a:lstStyle/>
          <a:p>
            <a:pPr>
              <a:defRPr/>
            </a:pPr>
            <a:fld id="{6E3F1F6F-B961-49F8-A761-21EF4117BA5E}" type="slidenum">
              <a:rPr lang="en-GB" altLang="en-US" smtClean="0"/>
              <a:pPr>
                <a:defRPr/>
              </a:pPr>
              <a:t>3</a:t>
            </a:fld>
            <a:endParaRPr lang="en-GB" altLang="en-US"/>
          </a:p>
        </p:txBody>
      </p:sp>
    </p:spTree>
    <p:extLst>
      <p:ext uri="{BB962C8B-B14F-4D97-AF65-F5344CB8AC3E}">
        <p14:creationId xmlns:p14="http://schemas.microsoft.com/office/powerpoint/2010/main" val="217930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Say what beta and tau are!</a:t>
            </a:r>
          </a:p>
          <a:p>
            <a:r>
              <a:rPr lang="en-US" dirty="0"/>
              <a:t>longitudinal acoustics because cut on frequency is higher (</a:t>
            </a:r>
            <a:r>
              <a:rPr lang="en-US" altLang="en-US" dirty="0">
                <a:latin typeface="Times New Roman" panose="02020603050405020304" pitchFamily="18" charset="0"/>
                <a:ea typeface="ＭＳ Ｐゴシック" panose="020B0600070205080204" pitchFamily="34" charset="-128"/>
              </a:rPr>
              <a:t>acoustics is 1D because H&lt;&lt;L )</a:t>
            </a:r>
            <a:endParaRPr lang="en-US" dirty="0"/>
          </a:p>
          <a:p>
            <a:r>
              <a:rPr lang="en-US" dirty="0"/>
              <a:t>the flame is modelled by a time delayed polynomial by words refer to the schematic</a:t>
            </a:r>
          </a:p>
          <a:p>
            <a:r>
              <a:rPr lang="en-US" b="1" dirty="0"/>
              <a:t>BC</a:t>
            </a:r>
            <a:r>
              <a:rPr lang="en-US" dirty="0"/>
              <a:t>: </a:t>
            </a:r>
            <a:r>
              <a:rPr lang="en-GB" sz="1200" b="0" i="1" kern="1200" dirty="0">
                <a:solidFill>
                  <a:schemeClr val="tx1"/>
                </a:solidFill>
                <a:effectLst/>
                <a:latin typeface="Arial" charset="0"/>
                <a:ea typeface="+mn-ea"/>
                <a:cs typeface="+mn-cs"/>
              </a:rPr>
              <a:t>∂u/∂x </a:t>
            </a:r>
            <a:r>
              <a:rPr lang="en-GB" sz="1200" b="0" i="0" kern="1200" dirty="0">
                <a:solidFill>
                  <a:schemeClr val="tx1"/>
                </a:solidFill>
                <a:effectLst/>
                <a:latin typeface="Arial" charset="0"/>
                <a:ea typeface="+mn-ea"/>
                <a:cs typeface="+mn-cs"/>
              </a:rPr>
              <a:t>and </a:t>
            </a:r>
            <a:r>
              <a:rPr lang="en-GB" sz="1200" b="0" i="1" kern="1200" dirty="0">
                <a:solidFill>
                  <a:schemeClr val="tx1"/>
                </a:solidFill>
                <a:effectLst/>
                <a:latin typeface="Arial" charset="0"/>
                <a:ea typeface="+mn-ea"/>
                <a:cs typeface="+mn-cs"/>
              </a:rPr>
              <a:t>p </a:t>
            </a:r>
            <a:r>
              <a:rPr lang="en-GB" sz="1200" b="0" i="0" kern="1200" dirty="0">
                <a:solidFill>
                  <a:schemeClr val="tx1"/>
                </a:solidFill>
                <a:effectLst/>
                <a:latin typeface="Arial" charset="0"/>
                <a:ea typeface="+mn-ea"/>
                <a:cs typeface="+mn-cs"/>
              </a:rPr>
              <a:t>are both set to zero at the ends of the tube</a:t>
            </a:r>
            <a:r>
              <a:rPr lang="en-GB" dirty="0"/>
              <a:t> </a:t>
            </a:r>
            <a:br>
              <a:rPr lang="en-GB" dirty="0"/>
            </a:br>
            <a:endParaRPr lang="en-US" dirty="0"/>
          </a:p>
        </p:txBody>
      </p:sp>
      <p:sp>
        <p:nvSpPr>
          <p:cNvPr id="4" name="Segnaposto numero diapositiva 3"/>
          <p:cNvSpPr>
            <a:spLocks noGrp="1"/>
          </p:cNvSpPr>
          <p:nvPr>
            <p:ph type="sldNum" sz="quarter" idx="10"/>
          </p:nvPr>
        </p:nvSpPr>
        <p:spPr/>
        <p:txBody>
          <a:bodyPr/>
          <a:lstStyle/>
          <a:p>
            <a:pPr>
              <a:defRPr/>
            </a:pPr>
            <a:fld id="{6E3F1F6F-B961-49F8-A761-21EF4117BA5E}" type="slidenum">
              <a:rPr lang="en-GB" altLang="en-US" smtClean="0"/>
              <a:pPr>
                <a:defRPr/>
              </a:pPr>
              <a:t>4</a:t>
            </a:fld>
            <a:endParaRPr lang="en-GB" altLang="en-US"/>
          </a:p>
        </p:txBody>
      </p:sp>
    </p:spTree>
    <p:extLst>
      <p:ext uri="{BB962C8B-B14F-4D97-AF65-F5344CB8AC3E}">
        <p14:creationId xmlns:p14="http://schemas.microsoft.com/office/powerpoint/2010/main" val="287716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b="1" dirty="0"/>
              <a:t>Galerkin </a:t>
            </a:r>
            <a:r>
              <a:rPr lang="it-IT" b="1" dirty="0" err="1"/>
              <a:t>discretization</a:t>
            </a:r>
            <a:r>
              <a:rPr lang="it-IT" b="1" dirty="0"/>
              <a:t> </a:t>
            </a:r>
            <a:r>
              <a:rPr lang="it-IT" b="1" dirty="0" err="1"/>
              <a:t>provides</a:t>
            </a:r>
            <a:r>
              <a:rPr lang="it-IT" b="1" dirty="0"/>
              <a:t> a set of </a:t>
            </a:r>
            <a:r>
              <a:rPr lang="it-IT" b="1" dirty="0" err="1"/>
              <a:t>nonlinearly</a:t>
            </a:r>
            <a:r>
              <a:rPr lang="it-IT" b="1" dirty="0"/>
              <a:t> </a:t>
            </a:r>
            <a:r>
              <a:rPr lang="it-IT" b="1" dirty="0" err="1"/>
              <a:t>coupled</a:t>
            </a:r>
            <a:r>
              <a:rPr lang="it-IT" b="1" dirty="0"/>
              <a:t> </a:t>
            </a:r>
            <a:r>
              <a:rPr lang="it-IT" b="1" dirty="0" err="1"/>
              <a:t>oscillators</a:t>
            </a:r>
            <a:r>
              <a:rPr lang="it-IT" b="1" dirty="0"/>
              <a:t>. The </a:t>
            </a:r>
            <a:r>
              <a:rPr lang="it-IT" b="1" dirty="0" err="1"/>
              <a:t>coupling</a:t>
            </a:r>
            <a:r>
              <a:rPr lang="it-IT" b="1" dirty="0"/>
              <a:t> </a:t>
            </a:r>
            <a:r>
              <a:rPr lang="it-IT" b="1" dirty="0" err="1"/>
              <a:t>occurs</a:t>
            </a:r>
            <a:r>
              <a:rPr lang="it-IT" b="1" dirty="0"/>
              <a:t> </a:t>
            </a:r>
            <a:r>
              <a:rPr lang="it-IT" b="1" dirty="0" err="1"/>
              <a:t>through</a:t>
            </a:r>
            <a:r>
              <a:rPr lang="it-IT" b="1" dirty="0"/>
              <a:t> the </a:t>
            </a:r>
            <a:r>
              <a:rPr lang="it-IT" b="1" dirty="0" err="1"/>
              <a:t>heat</a:t>
            </a:r>
            <a:r>
              <a:rPr lang="it-IT" b="1" dirty="0"/>
              <a:t> release</a:t>
            </a:r>
            <a:endParaRPr lang="it-IT" dirty="0"/>
          </a:p>
          <a:p>
            <a:r>
              <a:rPr lang="en-US" dirty="0"/>
              <a:t>Galerkin discretized </a:t>
            </a:r>
            <a:r>
              <a:rPr lang="en-US" dirty="0" err="1"/>
              <a:t>eqs</a:t>
            </a:r>
            <a:r>
              <a:rPr lang="en-US" dirty="0"/>
              <a:t> with comments by words</a:t>
            </a:r>
            <a:endParaRPr lang="en-GB" dirty="0"/>
          </a:p>
          <a:p>
            <a:r>
              <a:rPr lang="en-GB" dirty="0">
                <a:solidFill>
                  <a:srgbClr val="FF0000"/>
                </a:solidFill>
              </a:rPr>
              <a:t>Eta bar replaced with </a:t>
            </a:r>
            <a:r>
              <a:rPr lang="en-GB" dirty="0" err="1">
                <a:solidFill>
                  <a:srgbClr val="FF0000"/>
                </a:solidFill>
              </a:rPr>
              <a:t>Uf</a:t>
            </a:r>
            <a:r>
              <a:rPr lang="en-GB" dirty="0">
                <a:solidFill>
                  <a:srgbClr val="FF0000"/>
                </a:solidFill>
              </a:rPr>
              <a:t>(t-tau)</a:t>
            </a:r>
          </a:p>
          <a:p>
            <a:r>
              <a:rPr lang="en-GB" dirty="0">
                <a:solidFill>
                  <a:srgbClr val="FF0000"/>
                </a:solidFill>
              </a:rPr>
              <a:t>The polynomial law which mimics a kings law, which was derived for electrically heated grid</a:t>
            </a:r>
          </a:p>
        </p:txBody>
      </p:sp>
      <p:sp>
        <p:nvSpPr>
          <p:cNvPr id="4" name="Segnaposto numero diapositiva 3"/>
          <p:cNvSpPr>
            <a:spLocks noGrp="1"/>
          </p:cNvSpPr>
          <p:nvPr>
            <p:ph type="sldNum" sz="quarter" idx="10"/>
          </p:nvPr>
        </p:nvSpPr>
        <p:spPr/>
        <p:txBody>
          <a:bodyPr/>
          <a:lstStyle/>
          <a:p>
            <a:pPr>
              <a:defRPr/>
            </a:pPr>
            <a:fld id="{6E3F1F6F-B961-49F8-A761-21EF4117BA5E}" type="slidenum">
              <a:rPr lang="en-GB" altLang="en-US" smtClean="0"/>
              <a:pPr>
                <a:defRPr/>
              </a:pPr>
              <a:t>5</a:t>
            </a:fld>
            <a:endParaRPr lang="en-GB" altLang="en-US"/>
          </a:p>
        </p:txBody>
      </p:sp>
    </p:spTree>
    <p:extLst>
      <p:ext uri="{BB962C8B-B14F-4D97-AF65-F5344CB8AC3E}">
        <p14:creationId xmlns:p14="http://schemas.microsoft.com/office/powerpoint/2010/main" val="1896756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6E3F1F6F-B961-49F8-A761-21EF4117BA5E}" type="slidenum">
              <a:rPr lang="en-GB" altLang="en-US" smtClean="0"/>
              <a:pPr>
                <a:defRPr/>
              </a:pPr>
              <a:t>7</a:t>
            </a:fld>
            <a:endParaRPr lang="en-GB" altLang="en-US"/>
          </a:p>
        </p:txBody>
      </p:sp>
    </p:spTree>
    <p:extLst>
      <p:ext uri="{BB962C8B-B14F-4D97-AF65-F5344CB8AC3E}">
        <p14:creationId xmlns:p14="http://schemas.microsoft.com/office/powerpoint/2010/main" val="292235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Explain B and R and the assumptions (Gaussian noise)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Comments by words: </a:t>
            </a:r>
            <a:r>
              <a:rPr lang="en-US" dirty="0">
                <a:solidFill>
                  <a:srgbClr val="00305C"/>
                </a:solidFill>
              </a:rPr>
              <a:t>In </a:t>
            </a:r>
            <a:r>
              <a:rPr lang="en-US" b="1" dirty="0">
                <a:solidFill>
                  <a:srgbClr val="00305C"/>
                </a:solidFill>
              </a:rPr>
              <a:t>the twin experiment,</a:t>
            </a:r>
            <a:r>
              <a:rPr lang="en-US" dirty="0">
                <a:solidFill>
                  <a:srgbClr val="00305C"/>
                </a:solidFill>
              </a:rPr>
              <a:t> we know the truth because it is generated by the model. It is a way to simulate synthetic experimental data and test the algorithm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endParaRPr lang="en-GB" dirty="0"/>
          </a:p>
        </p:txBody>
      </p:sp>
      <p:sp>
        <p:nvSpPr>
          <p:cNvPr id="4" name="Segnaposto numero diapositiva 3"/>
          <p:cNvSpPr>
            <a:spLocks noGrp="1"/>
          </p:cNvSpPr>
          <p:nvPr>
            <p:ph type="sldNum" sz="quarter" idx="10"/>
          </p:nvPr>
        </p:nvSpPr>
        <p:spPr/>
        <p:txBody>
          <a:bodyPr/>
          <a:lstStyle/>
          <a:p>
            <a:pPr>
              <a:defRPr/>
            </a:pPr>
            <a:fld id="{6E3F1F6F-B961-49F8-A761-21EF4117BA5E}" type="slidenum">
              <a:rPr lang="en-GB" altLang="en-US" smtClean="0"/>
              <a:pPr>
                <a:defRPr/>
              </a:pPr>
              <a:t>8</a:t>
            </a:fld>
            <a:endParaRPr lang="en-GB" altLang="en-US"/>
          </a:p>
        </p:txBody>
      </p:sp>
    </p:spTree>
    <p:extLst>
      <p:ext uri="{BB962C8B-B14F-4D97-AF65-F5344CB8AC3E}">
        <p14:creationId xmlns:p14="http://schemas.microsoft.com/office/powerpoint/2010/main" val="260814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Explain B and R and the assumptions (Gaussian noise)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Comments by words: </a:t>
            </a:r>
            <a:r>
              <a:rPr lang="en-US" dirty="0">
                <a:solidFill>
                  <a:srgbClr val="00305C"/>
                </a:solidFill>
              </a:rPr>
              <a:t>In </a:t>
            </a:r>
            <a:r>
              <a:rPr lang="en-US" b="1" dirty="0">
                <a:solidFill>
                  <a:srgbClr val="00305C"/>
                </a:solidFill>
              </a:rPr>
              <a:t>the twin experiment,</a:t>
            </a:r>
            <a:r>
              <a:rPr lang="en-US" dirty="0">
                <a:solidFill>
                  <a:srgbClr val="00305C"/>
                </a:solidFill>
              </a:rPr>
              <a:t> we know the truth because it is generated by the model. It is a way to simulate synthetic experimental data and test the algorithm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endParaRPr lang="en-GB" dirty="0"/>
          </a:p>
        </p:txBody>
      </p:sp>
      <p:sp>
        <p:nvSpPr>
          <p:cNvPr id="4" name="Segnaposto numero diapositiva 3"/>
          <p:cNvSpPr>
            <a:spLocks noGrp="1"/>
          </p:cNvSpPr>
          <p:nvPr>
            <p:ph type="sldNum" sz="quarter" idx="10"/>
          </p:nvPr>
        </p:nvSpPr>
        <p:spPr/>
        <p:txBody>
          <a:bodyPr/>
          <a:lstStyle/>
          <a:p>
            <a:pPr>
              <a:defRPr/>
            </a:pPr>
            <a:fld id="{6E3F1F6F-B961-49F8-A761-21EF4117BA5E}" type="slidenum">
              <a:rPr lang="en-GB" altLang="en-US" smtClean="0"/>
              <a:pPr>
                <a:defRPr/>
              </a:pPr>
              <a:t>9</a:t>
            </a:fld>
            <a:endParaRPr lang="en-GB" altLang="en-US"/>
          </a:p>
        </p:txBody>
      </p:sp>
    </p:spTree>
    <p:extLst>
      <p:ext uri="{BB962C8B-B14F-4D97-AF65-F5344CB8AC3E}">
        <p14:creationId xmlns:p14="http://schemas.microsoft.com/office/powerpoint/2010/main" val="2828193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Say what xi nu are (Lagrange multipliers of…) </a:t>
            </a:r>
          </a:p>
          <a:p>
            <a:pPr marL="171450" indent="-171450">
              <a:buFontTx/>
              <a:buChar char="-"/>
            </a:pPr>
            <a:r>
              <a:rPr lang="en-US" dirty="0"/>
              <a:t>Xi bar meaning </a:t>
            </a:r>
          </a:p>
          <a:p>
            <a:pPr marL="171450" indent="-171450">
              <a:buFontTx/>
              <a:buChar char="-"/>
            </a:pPr>
            <a:r>
              <a:rPr lang="en-US" dirty="0" err="1"/>
              <a:t>Betaplus</a:t>
            </a:r>
            <a:r>
              <a:rPr lang="en-US" dirty="0"/>
              <a:t> meaning </a:t>
            </a:r>
          </a:p>
          <a:p>
            <a:pPr marL="171450" indent="-171450">
              <a:buFontTx/>
              <a:buChar char="-"/>
            </a:pPr>
            <a:r>
              <a:rPr lang="en-US" dirty="0"/>
              <a:t>- tau+ meaning </a:t>
            </a:r>
          </a:p>
        </p:txBody>
      </p:sp>
      <p:sp>
        <p:nvSpPr>
          <p:cNvPr id="4" name="Slide Number Placeholder 3"/>
          <p:cNvSpPr>
            <a:spLocks noGrp="1"/>
          </p:cNvSpPr>
          <p:nvPr>
            <p:ph type="sldNum" sz="quarter" idx="5"/>
          </p:nvPr>
        </p:nvSpPr>
        <p:spPr/>
        <p:txBody>
          <a:bodyPr/>
          <a:lstStyle/>
          <a:p>
            <a:pPr>
              <a:defRPr/>
            </a:pPr>
            <a:fld id="{6E3F1F6F-B961-49F8-A761-21EF4117BA5E}" type="slidenum">
              <a:rPr lang="en-GB" altLang="en-US" smtClean="0"/>
              <a:pPr>
                <a:defRPr/>
              </a:pPr>
              <a:t>10</a:t>
            </a:fld>
            <a:endParaRPr lang="en-GB" altLang="en-US"/>
          </a:p>
        </p:txBody>
      </p:sp>
    </p:spTree>
    <p:extLst>
      <p:ext uri="{BB962C8B-B14F-4D97-AF65-F5344CB8AC3E}">
        <p14:creationId xmlns:p14="http://schemas.microsoft.com/office/powerpoint/2010/main" val="2385185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365750"/>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5" name="Rectangle 14"/>
          <p:cNvSpPr>
            <a:spLocks noChangeArrowheads="1"/>
          </p:cNvSpPr>
          <p:nvPr/>
        </p:nvSpPr>
        <p:spPr bwMode="auto">
          <a:xfrm>
            <a:off x="0" y="6030913"/>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pPr lvl="0"/>
            <a:r>
              <a:rPr lang="en-GB" altLang="en-US" noProof="0"/>
              <a:t>Click to edit Master title style</a:t>
            </a:r>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GB" altLang="en-US" noProof="0"/>
              <a:t>Click to edit Master subtitle style</a:t>
            </a:r>
          </a:p>
        </p:txBody>
      </p:sp>
      <p:sp>
        <p:nvSpPr>
          <p:cNvPr id="6" name="Rectangle 10"/>
          <p:cNvSpPr>
            <a:spLocks noGrp="1" noChangeArrowheads="1"/>
          </p:cNvSpPr>
          <p:nvPr>
            <p:ph type="sldNum" sz="quarter" idx="10"/>
          </p:nvPr>
        </p:nvSpPr>
        <p:spPr>
          <a:xfrm>
            <a:off x="7862888" y="6448425"/>
            <a:ext cx="900112" cy="179388"/>
          </a:xfrm>
        </p:spPr>
        <p:txBody>
          <a:bodyPr/>
          <a:lstStyle>
            <a:lvl1pPr>
              <a:defRPr smtClean="0">
                <a:solidFill>
                  <a:schemeClr val="tx1"/>
                </a:solidFill>
              </a:defRPr>
            </a:lvl1pPr>
          </a:lstStyle>
          <a:p>
            <a:pPr>
              <a:defRPr/>
            </a:pPr>
            <a:fld id="{0108C8CB-59B5-424B-9EA1-CF6C6A4DF28B}" type="slidenum">
              <a:rPr lang="en-GB" altLang="en-US"/>
              <a:pPr>
                <a:defRPr/>
              </a:pPr>
              <a:t>‹N›</a:t>
            </a:fld>
            <a:endParaRPr lang="en-GB" altLang="en-US"/>
          </a:p>
        </p:txBody>
      </p:sp>
    </p:spTree>
    <p:extLst>
      <p:ext uri="{BB962C8B-B14F-4D97-AF65-F5344CB8AC3E}">
        <p14:creationId xmlns:p14="http://schemas.microsoft.com/office/powerpoint/2010/main" val="3974585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9304232B-0387-4F0C-BEF3-0303E7E116CC}" type="slidenum">
              <a:rPr lang="en-GB" altLang="en-US"/>
              <a:pPr>
                <a:defRPr/>
              </a:pPr>
              <a:t>‹N›</a:t>
            </a:fld>
            <a:endParaRPr lang="en-GB" altLang="en-US"/>
          </a:p>
        </p:txBody>
      </p:sp>
    </p:spTree>
    <p:extLst>
      <p:ext uri="{BB962C8B-B14F-4D97-AF65-F5344CB8AC3E}">
        <p14:creationId xmlns:p14="http://schemas.microsoft.com/office/powerpoint/2010/main" val="30974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4EE978C9-BD95-4942-BFCB-ED57288F420F}" type="slidenum">
              <a:rPr lang="en-GB" altLang="en-US"/>
              <a:pPr>
                <a:defRPr/>
              </a:pPr>
              <a:t>‹N›</a:t>
            </a:fld>
            <a:endParaRPr lang="en-GB" altLang="en-US"/>
          </a:p>
        </p:txBody>
      </p:sp>
    </p:spTree>
    <p:extLst>
      <p:ext uri="{BB962C8B-B14F-4D97-AF65-F5344CB8AC3E}">
        <p14:creationId xmlns:p14="http://schemas.microsoft.com/office/powerpoint/2010/main" val="26511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841A27A-B71E-42F5-A588-FA68D6DEF723}" type="slidenum">
              <a:rPr lang="en-GB" altLang="en-US"/>
              <a:pPr>
                <a:defRPr/>
              </a:pPr>
              <a:t>‹N›</a:t>
            </a:fld>
            <a:endParaRPr lang="en-GB" altLang="en-US"/>
          </a:p>
        </p:txBody>
      </p:sp>
    </p:spTree>
    <p:extLst>
      <p:ext uri="{BB962C8B-B14F-4D97-AF65-F5344CB8AC3E}">
        <p14:creationId xmlns:p14="http://schemas.microsoft.com/office/powerpoint/2010/main" val="410572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301E8FA-1C6D-400F-B58C-7977C48CC19E}" type="slidenum">
              <a:rPr lang="en-GB" altLang="en-US"/>
              <a:pPr>
                <a:defRPr/>
              </a:pPr>
              <a:t>‹N›</a:t>
            </a:fld>
            <a:endParaRPr lang="en-GB" altLang="en-US"/>
          </a:p>
        </p:txBody>
      </p:sp>
    </p:spTree>
    <p:extLst>
      <p:ext uri="{BB962C8B-B14F-4D97-AF65-F5344CB8AC3E}">
        <p14:creationId xmlns:p14="http://schemas.microsoft.com/office/powerpoint/2010/main" val="43989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999BBD4-99D3-42CE-8AF6-6B542932C5D5}" type="slidenum">
              <a:rPr lang="en-GB" altLang="en-US"/>
              <a:pPr>
                <a:defRPr/>
              </a:pPr>
              <a:t>‹N›</a:t>
            </a:fld>
            <a:endParaRPr lang="en-GB" altLang="en-US"/>
          </a:p>
        </p:txBody>
      </p:sp>
    </p:spTree>
    <p:extLst>
      <p:ext uri="{BB962C8B-B14F-4D97-AF65-F5344CB8AC3E}">
        <p14:creationId xmlns:p14="http://schemas.microsoft.com/office/powerpoint/2010/main" val="283209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70DACB4-3E1F-4E29-AE18-D748D9E32383}" type="slidenum">
              <a:rPr lang="en-GB" altLang="en-US"/>
              <a:pPr>
                <a:defRPr/>
              </a:pPr>
              <a:t>‹N›</a:t>
            </a:fld>
            <a:endParaRPr lang="en-GB" altLang="en-US"/>
          </a:p>
        </p:txBody>
      </p:sp>
    </p:spTree>
    <p:extLst>
      <p:ext uri="{BB962C8B-B14F-4D97-AF65-F5344CB8AC3E}">
        <p14:creationId xmlns:p14="http://schemas.microsoft.com/office/powerpoint/2010/main" val="406014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047BBBCF-A01C-42F3-8A34-3A5C44F56F91}" type="slidenum">
              <a:rPr lang="en-GB" altLang="en-US"/>
              <a:pPr>
                <a:defRPr/>
              </a:pPr>
              <a:t>‹N›</a:t>
            </a:fld>
            <a:endParaRPr lang="en-GB" altLang="en-US"/>
          </a:p>
        </p:txBody>
      </p:sp>
    </p:spTree>
    <p:extLst>
      <p:ext uri="{BB962C8B-B14F-4D97-AF65-F5344CB8AC3E}">
        <p14:creationId xmlns:p14="http://schemas.microsoft.com/office/powerpoint/2010/main" val="2891331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51910A4-2824-4479-8E89-D9F98D822CA8}" type="slidenum">
              <a:rPr lang="en-GB" altLang="en-US"/>
              <a:pPr>
                <a:defRPr/>
              </a:pPr>
              <a:t>‹N›</a:t>
            </a:fld>
            <a:endParaRPr lang="en-GB" altLang="en-US"/>
          </a:p>
        </p:txBody>
      </p:sp>
    </p:spTree>
    <p:extLst>
      <p:ext uri="{BB962C8B-B14F-4D97-AF65-F5344CB8AC3E}">
        <p14:creationId xmlns:p14="http://schemas.microsoft.com/office/powerpoint/2010/main" val="171985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E4779B6-8CDD-43FF-BF44-249FADBFA6C5}" type="slidenum">
              <a:rPr lang="en-GB" altLang="en-US"/>
              <a:pPr>
                <a:defRPr/>
              </a:pPr>
              <a:t>‹N›</a:t>
            </a:fld>
            <a:endParaRPr lang="en-GB" altLang="en-US"/>
          </a:p>
        </p:txBody>
      </p:sp>
    </p:spTree>
    <p:extLst>
      <p:ext uri="{BB962C8B-B14F-4D97-AF65-F5344CB8AC3E}">
        <p14:creationId xmlns:p14="http://schemas.microsoft.com/office/powerpoint/2010/main" val="55638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B8098D4-44C0-4B6C-8CAF-9BAD60C3F268}" type="slidenum">
              <a:rPr lang="en-GB" altLang="en-US"/>
              <a:pPr>
                <a:defRPr/>
              </a:pPr>
              <a:t>‹N›</a:t>
            </a:fld>
            <a:endParaRPr lang="en-GB" altLang="en-US"/>
          </a:p>
        </p:txBody>
      </p:sp>
    </p:spTree>
    <p:extLst>
      <p:ext uri="{BB962C8B-B14F-4D97-AF65-F5344CB8AC3E}">
        <p14:creationId xmlns:p14="http://schemas.microsoft.com/office/powerpoint/2010/main" val="189131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384175" y="1708150"/>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1000" smtClean="0">
                <a:solidFill>
                  <a:schemeClr val="tx2"/>
                </a:solidFill>
              </a:defRPr>
            </a:lvl1pPr>
          </a:lstStyle>
          <a:p>
            <a:pPr>
              <a:defRPr/>
            </a:pPr>
            <a:fld id="{28ACC906-1F42-465C-9A74-E848C3D9B770}" type="slidenum">
              <a:rPr lang="en-GB" altLang="en-US"/>
              <a:pPr>
                <a:defRPr/>
              </a:pPr>
              <a:t>‹N›</a:t>
            </a:fld>
            <a:endParaRPr lang="en-GB" altLang="en-US"/>
          </a:p>
        </p:txBody>
      </p:sp>
      <p:sp>
        <p:nvSpPr>
          <p:cNvPr id="5" name="Rectangle 4">
            <a:extLst>
              <a:ext uri="{FF2B5EF4-FFF2-40B4-BE49-F238E27FC236}">
                <a16:creationId xmlns:a16="http://schemas.microsoft.com/office/drawing/2014/main" id="{576BF93D-49C8-5E45-B44A-DC342B4D1A25}"/>
              </a:ext>
            </a:extLst>
          </p:cNvPr>
          <p:cNvSpPr>
            <a:spLocks noChangeArrowheads="1"/>
          </p:cNvSpPr>
          <p:nvPr userDrawn="1"/>
        </p:nvSpPr>
        <p:spPr bwMode="auto">
          <a:xfrm>
            <a:off x="3408510" y="6435493"/>
            <a:ext cx="2325391" cy="27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Aft>
                <a:spcPct val="75000"/>
              </a:spcAft>
              <a:buChar char="•"/>
              <a:defRPr sz="2000">
                <a:solidFill>
                  <a:schemeClr val="tx1"/>
                </a:solidFill>
                <a:latin typeface="Arial" panose="020B0604020202020204" pitchFamily="34" charset="0"/>
              </a:defRPr>
            </a:lvl1pPr>
            <a:lvl2pPr marL="742950" indent="-285750">
              <a:spcAft>
                <a:spcPct val="75000"/>
              </a:spcAft>
              <a:buChar char="•"/>
              <a:defRPr sz="2000">
                <a:solidFill>
                  <a:schemeClr val="tx1"/>
                </a:solidFill>
                <a:latin typeface="Arial" panose="020B0604020202020204" pitchFamily="34" charset="0"/>
              </a:defRPr>
            </a:lvl2pPr>
            <a:lvl3pPr marL="1143000" indent="-228600">
              <a:spcAft>
                <a:spcPct val="75000"/>
              </a:spcAft>
              <a:buChar char="•"/>
              <a:defRPr sz="2000">
                <a:solidFill>
                  <a:schemeClr val="tx1"/>
                </a:solidFill>
                <a:latin typeface="Arial" panose="020B0604020202020204" pitchFamily="34" charset="0"/>
              </a:defRPr>
            </a:lvl3pPr>
            <a:lvl4pPr marL="1600200" indent="-228600">
              <a:spcAft>
                <a:spcPct val="75000"/>
              </a:spcAft>
              <a:buChar char="•"/>
              <a:defRPr sz="2000">
                <a:solidFill>
                  <a:schemeClr val="tx1"/>
                </a:solidFill>
                <a:latin typeface="Arial" panose="020B0604020202020204" pitchFamily="34" charset="0"/>
              </a:defRPr>
            </a:lvl4pPr>
            <a:lvl5pPr marL="2057400" indent="-228600">
              <a:spcAft>
                <a:spcPct val="75000"/>
              </a:spcAft>
              <a:buChar char="•"/>
              <a:defRPr sz="2000">
                <a:solidFill>
                  <a:schemeClr val="tx1"/>
                </a:solidFill>
                <a:latin typeface="Arial" panose="020B0604020202020204" pitchFamily="34" charset="0"/>
              </a:defRPr>
            </a:lvl5pPr>
            <a:lvl6pPr marL="2514600" indent="-228600" eaLnBrk="0" fontAlgn="base" hangingPunct="0">
              <a:spcBef>
                <a:spcPct val="0"/>
              </a:spcBef>
              <a:spcAft>
                <a:spcPct val="7500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7500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7500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75000"/>
              </a:spcAft>
              <a:buChar char="•"/>
              <a:defRPr sz="2000">
                <a:solidFill>
                  <a:schemeClr val="tx1"/>
                </a:solidFill>
                <a:latin typeface="Arial" panose="020B0604020202020204" pitchFamily="34" charset="0"/>
              </a:defRPr>
            </a:lvl9pPr>
          </a:lstStyle>
          <a:p>
            <a:pPr algn="r" eaLnBrk="1" hangingPunct="1">
              <a:spcAft>
                <a:spcPct val="0"/>
              </a:spcAft>
              <a:buFontTx/>
              <a:buNone/>
            </a:pPr>
            <a:r>
              <a:rPr lang="en-GB" altLang="en-US" sz="1200" b="0" dirty="0">
                <a:solidFill>
                  <a:schemeClr val="tx2"/>
                </a:solidFill>
              </a:rPr>
              <a:t>T. Traverso, A. Bottaro, L. Magri</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0.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60.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66909" y="2007185"/>
            <a:ext cx="8374063" cy="576263"/>
          </a:xfrm>
        </p:spPr>
        <p:txBody>
          <a:bodyPr/>
          <a:lstStyle/>
          <a:p>
            <a:pPr eaLnBrk="1" hangingPunct="1"/>
            <a:r>
              <a:rPr lang="en-US" dirty="0"/>
              <a:t>Data assimilation in thermoacoustic instability with Lagrangian</a:t>
            </a:r>
            <a:br>
              <a:rPr lang="en-US" dirty="0"/>
            </a:br>
            <a:r>
              <a:rPr lang="en-US" dirty="0"/>
              <a:t>optimization </a:t>
            </a:r>
            <a:br>
              <a:rPr lang="en-US" dirty="0"/>
            </a:br>
            <a:endParaRPr lang="en-US" altLang="en-US" dirty="0"/>
          </a:p>
        </p:txBody>
      </p:sp>
      <mc:AlternateContent xmlns:mc="http://schemas.openxmlformats.org/markup-compatibility/2006" xmlns:a14="http://schemas.microsoft.com/office/drawing/2010/main">
        <mc:Choice Requires="a14">
          <p:sp>
            <p:nvSpPr>
              <p:cNvPr id="5124" name="Rectangle 4"/>
              <p:cNvSpPr>
                <a:spLocks noChangeArrowheads="1"/>
              </p:cNvSpPr>
              <p:nvPr/>
            </p:nvSpPr>
            <p:spPr bwMode="auto">
              <a:xfrm>
                <a:off x="353261" y="3967285"/>
                <a:ext cx="5594519" cy="387523"/>
              </a:xfrm>
              <a:prstGeom prst="rect">
                <a:avLst/>
              </a:prstGeom>
              <a:noFill/>
              <a:ln>
                <a:noFill/>
              </a:ln>
              <a:effectLst/>
              <a:extLst>
                <a:ext uri="{909E8E84-426E-40DD-AFC4-6F175D3DCCD1}">
                  <a14:hiddenFill>
                    <a:solidFill>
                      <a:schemeClr val="accent1"/>
                    </a:solidFill>
                  </a14:hiddenFill>
                </a:ext>
                <a:ext uri="{91240B29-F687-4F45-9708-019B960494DF}">
                  <a14:hiddenLine w="127">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0" tIns="0" rIns="0" bIns="0"/>
              <a:lstStyle>
                <a:lvl1pPr>
                  <a:spcAft>
                    <a:spcPct val="75000"/>
                  </a:spcAft>
                  <a:buChar char="•"/>
                  <a:defRPr sz="2000">
                    <a:solidFill>
                      <a:schemeClr val="tx1"/>
                    </a:solidFill>
                    <a:latin typeface="Arial" panose="020B0604020202020204" pitchFamily="34" charset="0"/>
                  </a:defRPr>
                </a:lvl1pPr>
                <a:lvl2pPr marL="742950" indent="-285750">
                  <a:spcAft>
                    <a:spcPct val="75000"/>
                  </a:spcAft>
                  <a:buChar char="•"/>
                  <a:defRPr sz="2000">
                    <a:solidFill>
                      <a:schemeClr val="tx1"/>
                    </a:solidFill>
                    <a:latin typeface="Arial" panose="020B0604020202020204" pitchFamily="34" charset="0"/>
                  </a:defRPr>
                </a:lvl2pPr>
                <a:lvl3pPr marL="1143000" indent="-228600">
                  <a:spcAft>
                    <a:spcPct val="75000"/>
                  </a:spcAft>
                  <a:buChar char="•"/>
                  <a:defRPr sz="2000">
                    <a:solidFill>
                      <a:schemeClr val="tx1"/>
                    </a:solidFill>
                    <a:latin typeface="Arial" panose="020B0604020202020204" pitchFamily="34" charset="0"/>
                  </a:defRPr>
                </a:lvl3pPr>
                <a:lvl4pPr marL="1600200" indent="-228600">
                  <a:spcAft>
                    <a:spcPct val="75000"/>
                  </a:spcAft>
                  <a:buChar char="•"/>
                  <a:defRPr sz="2000">
                    <a:solidFill>
                      <a:schemeClr val="tx1"/>
                    </a:solidFill>
                    <a:latin typeface="Arial" panose="020B0604020202020204" pitchFamily="34" charset="0"/>
                  </a:defRPr>
                </a:lvl4pPr>
                <a:lvl5pPr marL="2057400" indent="-228600">
                  <a:spcAft>
                    <a:spcPct val="75000"/>
                  </a:spcAft>
                  <a:buChar char="•"/>
                  <a:defRPr sz="2000">
                    <a:solidFill>
                      <a:schemeClr val="tx1"/>
                    </a:solidFill>
                    <a:latin typeface="Arial" panose="020B0604020202020204" pitchFamily="34" charset="0"/>
                  </a:defRPr>
                </a:lvl5pPr>
                <a:lvl6pPr marL="2514600" indent="-228600" eaLnBrk="0" fontAlgn="base" hangingPunct="0">
                  <a:spcBef>
                    <a:spcPct val="0"/>
                  </a:spcBef>
                  <a:spcAft>
                    <a:spcPct val="7500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7500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7500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75000"/>
                  </a:spcAft>
                  <a:buChar char="•"/>
                  <a:defRPr sz="2000">
                    <a:solidFill>
                      <a:schemeClr val="tx1"/>
                    </a:solidFill>
                    <a:latin typeface="Arial" panose="020B0604020202020204" pitchFamily="34" charset="0"/>
                  </a:defRPr>
                </a:lvl9pPr>
              </a:lstStyle>
              <a:p>
                <a:pPr eaLnBrk="1" hangingPunct="1">
                  <a:spcAft>
                    <a:spcPct val="0"/>
                  </a:spcAft>
                  <a:buFontTx/>
                  <a:buNone/>
                </a:pPr>
                <a14:m>
                  <m:oMath xmlns:m="http://schemas.openxmlformats.org/officeDocument/2006/math">
                    <m:sSup>
                      <m:sSupPr>
                        <m:ctrlPr>
                          <a:rPr lang="en-GB" altLang="en-US" sz="1800" i="1" smtClean="0">
                            <a:solidFill>
                              <a:schemeClr val="tx2"/>
                            </a:solidFill>
                            <a:latin typeface="Cambria Math" panose="02040503050406030204" pitchFamily="18" charset="0"/>
                          </a:rPr>
                        </m:ctrlPr>
                      </m:sSupPr>
                      <m:e>
                        <m:r>
                          <m:rPr>
                            <m:nor/>
                          </m:rPr>
                          <a:rPr lang="en-GB" altLang="en-US" sz="1800" dirty="0">
                            <a:solidFill>
                              <a:schemeClr val="tx2"/>
                            </a:solidFill>
                            <a:cs typeface="Arial" panose="020B0604020202020204" pitchFamily="34" charset="0"/>
                          </a:rPr>
                          <m:t>T</m:t>
                        </m:r>
                        <m:r>
                          <m:rPr>
                            <m:nor/>
                          </m:rPr>
                          <a:rPr lang="en-US" altLang="en-US" sz="1800" b="0" i="0" dirty="0" smtClean="0">
                            <a:solidFill>
                              <a:schemeClr val="tx2"/>
                            </a:solidFill>
                            <a:cs typeface="Arial" panose="020B0604020202020204" pitchFamily="34" charset="0"/>
                          </a:rPr>
                          <m:t>.</m:t>
                        </m:r>
                        <m:r>
                          <m:rPr>
                            <m:nor/>
                          </m:rPr>
                          <a:rPr lang="it-IT" altLang="en-US" sz="1800" i="0" dirty="0" smtClean="0">
                            <a:solidFill>
                              <a:schemeClr val="tx2"/>
                            </a:solidFill>
                            <a:cs typeface="Arial" panose="020B0604020202020204" pitchFamily="34" charset="0"/>
                          </a:rPr>
                          <m:t> </m:t>
                        </m:r>
                        <m:r>
                          <m:rPr>
                            <m:nor/>
                          </m:rPr>
                          <a:rPr lang="it-IT" altLang="en-US" sz="1800" i="0" dirty="0" smtClean="0">
                            <a:solidFill>
                              <a:schemeClr val="tx2"/>
                            </a:solidFill>
                            <a:cs typeface="Arial" panose="020B0604020202020204" pitchFamily="34" charset="0"/>
                          </a:rPr>
                          <m:t>Traverso</m:t>
                        </m:r>
                      </m:e>
                      <m:sup>
                        <m:r>
                          <a:rPr lang="it-IT" altLang="en-US" sz="1800" b="0" i="1" smtClean="0">
                            <a:solidFill>
                              <a:schemeClr val="tx2"/>
                            </a:solidFill>
                            <a:latin typeface="Cambria Math" panose="02040503050406030204" pitchFamily="18" charset="0"/>
                          </a:rPr>
                          <m:t>1,2</m:t>
                        </m:r>
                      </m:sup>
                    </m:sSup>
                  </m:oMath>
                </a14:m>
                <a:r>
                  <a:rPr lang="en-GB" altLang="en-US" sz="1800" dirty="0">
                    <a:solidFill>
                      <a:srgbClr val="FFFFFF"/>
                    </a:solidFill>
                    <a:cs typeface="Arial" panose="020B0604020202020204" pitchFamily="34" charset="0"/>
                  </a:rPr>
                  <a:t>, </a:t>
                </a:r>
                <a14:m>
                  <m:oMath xmlns:m="http://schemas.openxmlformats.org/officeDocument/2006/math">
                    <m:sSup>
                      <m:sSupPr>
                        <m:ctrlPr>
                          <a:rPr lang="en-GB" altLang="en-US" sz="1800" i="1" smtClean="0">
                            <a:solidFill>
                              <a:schemeClr val="tx2"/>
                            </a:solidFill>
                            <a:latin typeface="Cambria Math" panose="02040503050406030204" pitchFamily="18" charset="0"/>
                          </a:rPr>
                        </m:ctrlPr>
                      </m:sSupPr>
                      <m:e>
                        <m:r>
                          <m:rPr>
                            <m:nor/>
                          </m:rPr>
                          <a:rPr lang="en-GB" altLang="en-US" sz="1800" dirty="0">
                            <a:solidFill>
                              <a:schemeClr val="tx2"/>
                            </a:solidFill>
                            <a:cs typeface="Arial" panose="020B0604020202020204" pitchFamily="34" charset="0"/>
                          </a:rPr>
                          <m:t>A</m:t>
                        </m:r>
                        <m:r>
                          <m:rPr>
                            <m:nor/>
                          </m:rPr>
                          <a:rPr lang="en-US" altLang="en-US" sz="1800" b="0" i="0" dirty="0" smtClean="0">
                            <a:solidFill>
                              <a:schemeClr val="tx2"/>
                            </a:solidFill>
                            <a:cs typeface="Arial" panose="020B0604020202020204" pitchFamily="34" charset="0"/>
                          </a:rPr>
                          <m:t>.</m:t>
                        </m:r>
                        <m:r>
                          <m:rPr>
                            <m:nor/>
                          </m:rPr>
                          <a:rPr lang="it-IT" altLang="en-US" sz="1800" i="0" dirty="0" smtClean="0">
                            <a:solidFill>
                              <a:schemeClr val="tx2"/>
                            </a:solidFill>
                            <a:cs typeface="Arial" panose="020B0604020202020204" pitchFamily="34" charset="0"/>
                          </a:rPr>
                          <m:t> </m:t>
                        </m:r>
                        <m:r>
                          <m:rPr>
                            <m:nor/>
                          </m:rPr>
                          <a:rPr lang="it-IT" altLang="en-US" sz="1800" i="0" dirty="0" smtClean="0">
                            <a:solidFill>
                              <a:schemeClr val="tx2"/>
                            </a:solidFill>
                            <a:cs typeface="Arial" panose="020B0604020202020204" pitchFamily="34" charset="0"/>
                          </a:rPr>
                          <m:t>Bottaro</m:t>
                        </m:r>
                      </m:e>
                      <m:sup>
                        <m:r>
                          <a:rPr lang="it-IT" altLang="en-US" sz="1800" b="0" i="1" smtClean="0">
                            <a:solidFill>
                              <a:schemeClr val="tx2"/>
                            </a:solidFill>
                            <a:latin typeface="Cambria Math" panose="02040503050406030204" pitchFamily="18" charset="0"/>
                          </a:rPr>
                          <m:t>1</m:t>
                        </m:r>
                      </m:sup>
                    </m:sSup>
                  </m:oMath>
                </a14:m>
                <a:r>
                  <a:rPr lang="en-GB" altLang="en-US" sz="1800" dirty="0">
                    <a:solidFill>
                      <a:schemeClr val="tx2"/>
                    </a:solidFill>
                    <a:cs typeface="Arial" panose="020B0604020202020204" pitchFamily="34" charset="0"/>
                  </a:rPr>
                  <a:t>, </a:t>
                </a:r>
                <a14:m>
                  <m:oMath xmlns:m="http://schemas.openxmlformats.org/officeDocument/2006/math">
                    <m:sSup>
                      <m:sSupPr>
                        <m:ctrlPr>
                          <a:rPr lang="en-GB" altLang="en-US" sz="1800" i="1" dirty="0" smtClean="0">
                            <a:solidFill>
                              <a:schemeClr val="tx2"/>
                            </a:solidFill>
                            <a:latin typeface="Cambria Math" panose="02040503050406030204" pitchFamily="18" charset="0"/>
                          </a:rPr>
                        </m:ctrlPr>
                      </m:sSupPr>
                      <m:e>
                        <m:r>
                          <m:rPr>
                            <m:nor/>
                          </m:rPr>
                          <a:rPr lang="en-US" altLang="en-US" sz="1800" b="0" i="0" dirty="0" smtClean="0">
                            <a:solidFill>
                              <a:schemeClr val="tx2"/>
                            </a:solidFill>
                            <a:cs typeface="Arial" panose="020B0604020202020204" pitchFamily="34" charset="0"/>
                          </a:rPr>
                          <m:t>L</m:t>
                        </m:r>
                        <m:r>
                          <m:rPr>
                            <m:nor/>
                          </m:rPr>
                          <a:rPr lang="en-US" altLang="en-US" sz="1800" b="0" i="0" dirty="0" smtClean="0">
                            <a:solidFill>
                              <a:schemeClr val="tx2"/>
                            </a:solidFill>
                            <a:cs typeface="Arial" panose="020B0604020202020204" pitchFamily="34" charset="0"/>
                          </a:rPr>
                          <m:t>.</m:t>
                        </m:r>
                        <m:r>
                          <m:rPr>
                            <m:nor/>
                          </m:rPr>
                          <a:rPr lang="it-IT" altLang="en-US" sz="1800" i="0" dirty="0" smtClean="0">
                            <a:solidFill>
                              <a:schemeClr val="tx2"/>
                            </a:solidFill>
                            <a:cs typeface="Arial" panose="020B0604020202020204" pitchFamily="34" charset="0"/>
                          </a:rPr>
                          <m:t> </m:t>
                        </m:r>
                        <m:r>
                          <m:rPr>
                            <m:nor/>
                          </m:rPr>
                          <a:rPr lang="it-IT" altLang="en-US" sz="1800" i="0" dirty="0" smtClean="0">
                            <a:solidFill>
                              <a:schemeClr val="tx2"/>
                            </a:solidFill>
                            <a:cs typeface="Arial" panose="020B0604020202020204" pitchFamily="34" charset="0"/>
                          </a:rPr>
                          <m:t>Magri</m:t>
                        </m:r>
                      </m:e>
                      <m:sup>
                        <m:r>
                          <a:rPr lang="it-IT" altLang="en-US" sz="1800" b="0" i="1" dirty="0" smtClean="0">
                            <a:solidFill>
                              <a:schemeClr val="tx2"/>
                            </a:solidFill>
                            <a:latin typeface="Cambria Math" panose="02040503050406030204" pitchFamily="18" charset="0"/>
                          </a:rPr>
                          <m:t>2</m:t>
                        </m:r>
                      </m:sup>
                    </m:sSup>
                  </m:oMath>
                </a14:m>
                <a:endParaRPr lang="en-GB" altLang="en-US" sz="1800" dirty="0">
                  <a:solidFill>
                    <a:srgbClr val="FFFFFF"/>
                  </a:solidFill>
                  <a:cs typeface="Arial" panose="020B0604020202020204" pitchFamily="34" charset="0"/>
                </a:endParaRPr>
              </a:p>
            </p:txBody>
          </p:sp>
        </mc:Choice>
        <mc:Fallback xmlns="">
          <p:sp>
            <p:nvSpPr>
              <p:cNvPr id="5124" name="Rectangle 4"/>
              <p:cNvSpPr>
                <a:spLocks noRot="1" noChangeAspect="1" noMove="1" noResize="1" noEditPoints="1" noAdjustHandles="1" noChangeArrowheads="1" noChangeShapeType="1" noTextEdit="1"/>
              </p:cNvSpPr>
              <p:nvPr/>
            </p:nvSpPr>
            <p:spPr bwMode="auto">
              <a:xfrm>
                <a:off x="353261" y="3967285"/>
                <a:ext cx="5594519" cy="387523"/>
              </a:xfrm>
              <a:prstGeom prst="rect">
                <a:avLst/>
              </a:prstGeom>
              <a:blipFill>
                <a:blip r:embed="rId3"/>
                <a:stretch>
                  <a:fillRect l="-1361" t="-19355" b="-645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3" name="Immagine 2">
            <a:extLst>
              <a:ext uri="{FF2B5EF4-FFF2-40B4-BE49-F238E27FC236}">
                <a16:creationId xmlns:a16="http://schemas.microsoft.com/office/drawing/2014/main" id="{E00DE601-557C-48D3-944E-EA406E28F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748" y="332656"/>
            <a:ext cx="1753224" cy="869600"/>
          </a:xfrm>
          <a:prstGeom prst="rect">
            <a:avLst/>
          </a:prstGeom>
        </p:spPr>
      </p:pic>
      <mc:AlternateContent xmlns:mc="http://schemas.openxmlformats.org/markup-compatibility/2006">
        <mc:Choice xmlns:a14="http://schemas.microsoft.com/office/drawing/2010/main" Requires="a14">
          <p:sp>
            <p:nvSpPr>
              <p:cNvPr id="7" name="Rectangle 4">
                <a:extLst>
                  <a:ext uri="{FF2B5EF4-FFF2-40B4-BE49-F238E27FC236}">
                    <a16:creationId xmlns:a16="http://schemas.microsoft.com/office/drawing/2014/main" id="{135829C2-DFBF-4D69-80B8-535B40D4EFB3}"/>
                  </a:ext>
                </a:extLst>
              </p:cNvPr>
              <p:cNvSpPr>
                <a:spLocks noChangeArrowheads="1"/>
              </p:cNvSpPr>
              <p:nvPr/>
            </p:nvSpPr>
            <p:spPr bwMode="auto">
              <a:xfrm>
                <a:off x="366909" y="4490004"/>
                <a:ext cx="3347864" cy="387523"/>
              </a:xfrm>
              <a:prstGeom prst="rect">
                <a:avLst/>
              </a:prstGeom>
              <a:noFill/>
              <a:ln>
                <a:noFill/>
              </a:ln>
              <a:effectLst/>
              <a:extLst>
                <a:ext uri="{909E8E84-426E-40DD-AFC4-6F175D3DCCD1}">
                  <a14:hiddenFill>
                    <a:solidFill>
                      <a:schemeClr val="accent1"/>
                    </a:solidFill>
                  </a14:hiddenFill>
                </a:ext>
                <a:ext uri="{91240B29-F687-4F45-9708-019B960494DF}">
                  <a14:hiddenLine w="127">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0" tIns="0" rIns="0" bIns="0"/>
              <a:lstStyle>
                <a:lvl1pPr>
                  <a:spcAft>
                    <a:spcPct val="75000"/>
                  </a:spcAft>
                  <a:buChar char="•"/>
                  <a:defRPr sz="2000">
                    <a:solidFill>
                      <a:schemeClr val="tx1"/>
                    </a:solidFill>
                    <a:latin typeface="Arial" panose="020B0604020202020204" pitchFamily="34" charset="0"/>
                  </a:defRPr>
                </a:lvl1pPr>
                <a:lvl2pPr marL="742950" indent="-285750">
                  <a:spcAft>
                    <a:spcPct val="75000"/>
                  </a:spcAft>
                  <a:buChar char="•"/>
                  <a:defRPr sz="2000">
                    <a:solidFill>
                      <a:schemeClr val="tx1"/>
                    </a:solidFill>
                    <a:latin typeface="Arial" panose="020B0604020202020204" pitchFamily="34" charset="0"/>
                  </a:defRPr>
                </a:lvl2pPr>
                <a:lvl3pPr marL="1143000" indent="-228600">
                  <a:spcAft>
                    <a:spcPct val="75000"/>
                  </a:spcAft>
                  <a:buChar char="•"/>
                  <a:defRPr sz="2000">
                    <a:solidFill>
                      <a:schemeClr val="tx1"/>
                    </a:solidFill>
                    <a:latin typeface="Arial" panose="020B0604020202020204" pitchFamily="34" charset="0"/>
                  </a:defRPr>
                </a:lvl3pPr>
                <a:lvl4pPr marL="1600200" indent="-228600">
                  <a:spcAft>
                    <a:spcPct val="75000"/>
                  </a:spcAft>
                  <a:buChar char="•"/>
                  <a:defRPr sz="2000">
                    <a:solidFill>
                      <a:schemeClr val="tx1"/>
                    </a:solidFill>
                    <a:latin typeface="Arial" panose="020B0604020202020204" pitchFamily="34" charset="0"/>
                  </a:defRPr>
                </a:lvl4pPr>
                <a:lvl5pPr marL="2057400" indent="-228600">
                  <a:spcAft>
                    <a:spcPct val="75000"/>
                  </a:spcAft>
                  <a:buChar char="•"/>
                  <a:defRPr sz="2000">
                    <a:solidFill>
                      <a:schemeClr val="tx1"/>
                    </a:solidFill>
                    <a:latin typeface="Arial" panose="020B0604020202020204" pitchFamily="34" charset="0"/>
                  </a:defRPr>
                </a:lvl5pPr>
                <a:lvl6pPr marL="2514600" indent="-228600" eaLnBrk="0" fontAlgn="base" hangingPunct="0">
                  <a:spcBef>
                    <a:spcPct val="0"/>
                  </a:spcBef>
                  <a:spcAft>
                    <a:spcPct val="7500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7500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7500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75000"/>
                  </a:spcAft>
                  <a:buChar char="•"/>
                  <a:defRPr sz="2000">
                    <a:solidFill>
                      <a:schemeClr val="tx1"/>
                    </a:solidFill>
                    <a:latin typeface="Arial" panose="020B0604020202020204" pitchFamily="34" charset="0"/>
                  </a:defRPr>
                </a:lvl9pPr>
              </a:lstStyle>
              <a:p>
                <a:pPr eaLnBrk="1" hangingPunct="1">
                  <a:spcAft>
                    <a:spcPct val="0"/>
                  </a:spcAft>
                  <a:buNone/>
                </a:pPr>
                <a14:m>
                  <m:oMathPara xmlns:m="http://schemas.openxmlformats.org/officeDocument/2006/math">
                    <m:oMathParaPr>
                      <m:jc m:val="left"/>
                    </m:oMathParaPr>
                    <m:oMath xmlns:m="http://schemas.openxmlformats.org/officeDocument/2006/math">
                      <m:sPre>
                        <m:sPrePr>
                          <m:ctrlPr>
                            <a:rPr lang="en-GB" altLang="en-US" sz="1400" b="1" i="1" smtClean="0">
                              <a:solidFill>
                                <a:srgbClr val="FFFFFF"/>
                              </a:solidFill>
                              <a:latin typeface="Cambria Math" panose="02040503050406030204" pitchFamily="18" charset="0"/>
                            </a:rPr>
                          </m:ctrlPr>
                        </m:sPrePr>
                        <m:sub/>
                        <m:sup>
                          <m:r>
                            <a:rPr lang="it-IT" sz="1400" b="0" i="1" smtClean="0">
                              <a:solidFill>
                                <a:srgbClr val="FFFFFF"/>
                              </a:solidFill>
                              <a:latin typeface="Cambria Math" panose="02040503050406030204" pitchFamily="18" charset="0"/>
                            </a:rPr>
                            <m:t>1</m:t>
                          </m:r>
                        </m:sup>
                        <m:e>
                          <m:eqArr>
                            <m:eqArrPr>
                              <m:ctrlPr>
                                <a:rPr lang="en-GB" altLang="en-US" sz="1400" b="1" i="1" dirty="0">
                                  <a:solidFill>
                                    <a:srgbClr val="FFFFFF"/>
                                  </a:solidFill>
                                  <a:latin typeface="Cambria Math" panose="02040503050406030204" pitchFamily="18" charset="0"/>
                                </a:rPr>
                              </m:ctrlPr>
                            </m:eqArrPr>
                            <m:e>
                              <m:r>
                                <m:rPr>
                                  <m:nor/>
                                </m:rPr>
                                <a:rPr lang="en-GB" altLang="en-US" sz="1400" b="1" dirty="0">
                                  <a:solidFill>
                                    <a:srgbClr val="FFFFFF"/>
                                  </a:solidFill>
                                  <a:cs typeface="Arial" panose="020B0604020202020204" pitchFamily="34" charset="0"/>
                                </a:rPr>
                                <m:t>Universit</m:t>
                              </m:r>
                              <m:r>
                                <m:rPr>
                                  <m:nor/>
                                </m:rPr>
                                <a:rPr lang="en-GB" altLang="en-US" sz="1400" b="1" dirty="0">
                                  <a:solidFill>
                                    <a:srgbClr val="FFFFFF"/>
                                  </a:solidFill>
                                  <a:cs typeface="Arial" panose="020B0604020202020204" pitchFamily="34" charset="0"/>
                                </a:rPr>
                                <m:t>à </m:t>
                              </m:r>
                              <m:r>
                                <m:rPr>
                                  <m:nor/>
                                </m:rPr>
                                <a:rPr lang="en-GB" altLang="en-US" sz="1400" b="1" dirty="0">
                                  <a:solidFill>
                                    <a:srgbClr val="FFFFFF"/>
                                  </a:solidFill>
                                  <a:cs typeface="Arial" panose="020B0604020202020204" pitchFamily="34" charset="0"/>
                                </a:rPr>
                                <m:t>degli</m:t>
                              </m:r>
                              <m:r>
                                <m:rPr>
                                  <m:nor/>
                                </m:rPr>
                                <a:rPr lang="en-GB" altLang="en-US" sz="1400" b="1" dirty="0">
                                  <a:solidFill>
                                    <a:srgbClr val="FFFFFF"/>
                                  </a:solidFill>
                                  <a:cs typeface="Arial" panose="020B0604020202020204" pitchFamily="34" charset="0"/>
                                </a:rPr>
                                <m:t> </m:t>
                              </m:r>
                              <m:r>
                                <m:rPr>
                                  <m:nor/>
                                </m:rPr>
                                <a:rPr lang="it-IT" altLang="en-US" sz="1400" b="1" i="0" dirty="0" smtClean="0">
                                  <a:solidFill>
                                    <a:srgbClr val="FFFFFF"/>
                                  </a:solidFill>
                                  <a:cs typeface="Arial" panose="020B0604020202020204" pitchFamily="34" charset="0"/>
                                </a:rPr>
                                <m:t>S</m:t>
                              </m:r>
                              <m:r>
                                <m:rPr>
                                  <m:nor/>
                                </m:rPr>
                                <a:rPr lang="en-GB" altLang="en-US" sz="1400" b="1" dirty="0">
                                  <a:solidFill>
                                    <a:srgbClr val="FFFFFF"/>
                                  </a:solidFill>
                                  <a:cs typeface="Arial" panose="020B0604020202020204" pitchFamily="34" charset="0"/>
                                </a:rPr>
                                <m:t>tudi</m:t>
                              </m:r>
                              <m:r>
                                <m:rPr>
                                  <m:nor/>
                                </m:rPr>
                                <a:rPr lang="en-GB" altLang="en-US" sz="1400" b="1" dirty="0">
                                  <a:solidFill>
                                    <a:srgbClr val="FFFFFF"/>
                                  </a:solidFill>
                                  <a:cs typeface="Arial" panose="020B0604020202020204" pitchFamily="34" charset="0"/>
                                </a:rPr>
                                <m:t> </m:t>
                              </m:r>
                              <m:r>
                                <m:rPr>
                                  <m:nor/>
                                </m:rPr>
                                <a:rPr lang="en-GB" altLang="en-US" sz="1400" b="1" dirty="0">
                                  <a:solidFill>
                                    <a:srgbClr val="FFFFFF"/>
                                  </a:solidFill>
                                  <a:cs typeface="Arial" panose="020B0604020202020204" pitchFamily="34" charset="0"/>
                                </a:rPr>
                                <m:t>di</m:t>
                              </m:r>
                              <m:r>
                                <m:rPr>
                                  <m:nor/>
                                </m:rPr>
                                <a:rPr lang="en-GB" altLang="en-US" sz="1400" b="1" dirty="0">
                                  <a:solidFill>
                                    <a:srgbClr val="FFFFFF"/>
                                  </a:solidFill>
                                  <a:cs typeface="Arial" panose="020B0604020202020204" pitchFamily="34" charset="0"/>
                                </a:rPr>
                                <m:t> </m:t>
                              </m:r>
                              <m:r>
                                <m:rPr>
                                  <m:nor/>
                                </m:rPr>
                                <a:rPr lang="en-GB" altLang="en-US" sz="1400" b="1" dirty="0">
                                  <a:solidFill>
                                    <a:srgbClr val="FFFFFF"/>
                                  </a:solidFill>
                                  <a:cs typeface="Arial" panose="020B0604020202020204" pitchFamily="34" charset="0"/>
                                </a:rPr>
                                <m:t>Genova</m:t>
                              </m:r>
                              <m:r>
                                <m:rPr>
                                  <m:nor/>
                                </m:rPr>
                                <a:rPr lang="en-GB" altLang="en-US" sz="1400" b="1" dirty="0">
                                  <a:solidFill>
                                    <a:srgbClr val="FFFFFF"/>
                                  </a:solidFill>
                                  <a:cs typeface="Arial" panose="020B0604020202020204" pitchFamily="34" charset="0"/>
                                </a:rPr>
                                <m:t> </m:t>
                              </m:r>
                            </m:e>
                            <m:e/>
                          </m:eqArr>
                        </m:e>
                      </m:sPre>
                    </m:oMath>
                  </m:oMathPara>
                </a14:m>
                <a:endParaRPr lang="en-GB" altLang="en-US" sz="1400" b="1" dirty="0">
                  <a:solidFill>
                    <a:schemeClr val="tx2"/>
                  </a:solidFill>
                  <a:cs typeface="Arial" panose="020B0604020202020204" pitchFamily="34" charset="0"/>
                </a:endParaRPr>
              </a:p>
            </p:txBody>
          </p:sp>
        </mc:Choice>
        <mc:Fallback>
          <p:sp>
            <p:nvSpPr>
              <p:cNvPr id="7" name="Rectangle 4">
                <a:extLst>
                  <a:ext uri="{FF2B5EF4-FFF2-40B4-BE49-F238E27FC236}">
                    <a16:creationId xmlns:a16="http://schemas.microsoft.com/office/drawing/2014/main" id="{135829C2-DFBF-4D69-80B8-535B40D4EFB3}"/>
                  </a:ext>
                </a:extLst>
              </p:cNvPr>
              <p:cNvSpPr>
                <a:spLocks noRot="1" noChangeAspect="1" noMove="1" noResize="1" noEditPoints="1" noAdjustHandles="1" noChangeArrowheads="1" noChangeShapeType="1" noTextEdit="1"/>
              </p:cNvSpPr>
              <p:nvPr/>
            </p:nvSpPr>
            <p:spPr bwMode="auto">
              <a:xfrm>
                <a:off x="366909" y="4490004"/>
                <a:ext cx="3347864" cy="387523"/>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ctangle 4">
                <a:extLst>
                  <a:ext uri="{FF2B5EF4-FFF2-40B4-BE49-F238E27FC236}">
                    <a16:creationId xmlns:a16="http://schemas.microsoft.com/office/drawing/2014/main" id="{3FDBD1D3-9FBF-4BCD-B535-FF39EBF5B683}"/>
                  </a:ext>
                </a:extLst>
              </p:cNvPr>
              <p:cNvSpPr>
                <a:spLocks noChangeArrowheads="1"/>
              </p:cNvSpPr>
              <p:nvPr/>
            </p:nvSpPr>
            <p:spPr bwMode="auto">
              <a:xfrm>
                <a:off x="367697" y="4760396"/>
                <a:ext cx="3347864" cy="387523"/>
              </a:xfrm>
              <a:prstGeom prst="rect">
                <a:avLst/>
              </a:prstGeom>
              <a:noFill/>
              <a:ln>
                <a:noFill/>
              </a:ln>
              <a:effectLst/>
              <a:extLst>
                <a:ext uri="{909E8E84-426E-40DD-AFC4-6F175D3DCCD1}">
                  <a14:hiddenFill>
                    <a:solidFill>
                      <a:schemeClr val="accent1"/>
                    </a:solidFill>
                  </a14:hiddenFill>
                </a:ext>
                <a:ext uri="{91240B29-F687-4F45-9708-019B960494DF}">
                  <a14:hiddenLine w="127">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0" tIns="0" rIns="0" bIns="0"/>
              <a:lstStyle>
                <a:lvl1pPr>
                  <a:spcAft>
                    <a:spcPct val="75000"/>
                  </a:spcAft>
                  <a:buChar char="•"/>
                  <a:defRPr sz="2000">
                    <a:solidFill>
                      <a:schemeClr val="tx1"/>
                    </a:solidFill>
                    <a:latin typeface="Arial" panose="020B0604020202020204" pitchFamily="34" charset="0"/>
                  </a:defRPr>
                </a:lvl1pPr>
                <a:lvl2pPr marL="742950" indent="-285750">
                  <a:spcAft>
                    <a:spcPct val="75000"/>
                  </a:spcAft>
                  <a:buChar char="•"/>
                  <a:defRPr sz="2000">
                    <a:solidFill>
                      <a:schemeClr val="tx1"/>
                    </a:solidFill>
                    <a:latin typeface="Arial" panose="020B0604020202020204" pitchFamily="34" charset="0"/>
                  </a:defRPr>
                </a:lvl2pPr>
                <a:lvl3pPr marL="1143000" indent="-228600">
                  <a:spcAft>
                    <a:spcPct val="75000"/>
                  </a:spcAft>
                  <a:buChar char="•"/>
                  <a:defRPr sz="2000">
                    <a:solidFill>
                      <a:schemeClr val="tx1"/>
                    </a:solidFill>
                    <a:latin typeface="Arial" panose="020B0604020202020204" pitchFamily="34" charset="0"/>
                  </a:defRPr>
                </a:lvl3pPr>
                <a:lvl4pPr marL="1600200" indent="-228600">
                  <a:spcAft>
                    <a:spcPct val="75000"/>
                  </a:spcAft>
                  <a:buChar char="•"/>
                  <a:defRPr sz="2000">
                    <a:solidFill>
                      <a:schemeClr val="tx1"/>
                    </a:solidFill>
                    <a:latin typeface="Arial" panose="020B0604020202020204" pitchFamily="34" charset="0"/>
                  </a:defRPr>
                </a:lvl4pPr>
                <a:lvl5pPr marL="2057400" indent="-228600">
                  <a:spcAft>
                    <a:spcPct val="75000"/>
                  </a:spcAft>
                  <a:buChar char="•"/>
                  <a:defRPr sz="2000">
                    <a:solidFill>
                      <a:schemeClr val="tx1"/>
                    </a:solidFill>
                    <a:latin typeface="Arial" panose="020B0604020202020204" pitchFamily="34" charset="0"/>
                  </a:defRPr>
                </a:lvl5pPr>
                <a:lvl6pPr marL="2514600" indent="-228600" eaLnBrk="0" fontAlgn="base" hangingPunct="0">
                  <a:spcBef>
                    <a:spcPct val="0"/>
                  </a:spcBef>
                  <a:spcAft>
                    <a:spcPct val="7500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7500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7500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75000"/>
                  </a:spcAft>
                  <a:buChar char="•"/>
                  <a:defRPr sz="2000">
                    <a:solidFill>
                      <a:schemeClr val="tx1"/>
                    </a:solidFill>
                    <a:latin typeface="Arial" panose="020B0604020202020204" pitchFamily="34" charset="0"/>
                  </a:defRPr>
                </a:lvl9pPr>
              </a:lstStyle>
              <a:p>
                <a:pPr eaLnBrk="1" hangingPunct="1">
                  <a:spcAft>
                    <a:spcPct val="0"/>
                  </a:spcAft>
                  <a:buNone/>
                </a:pPr>
                <a14:m>
                  <m:oMathPara xmlns:m="http://schemas.openxmlformats.org/officeDocument/2006/math">
                    <m:oMathParaPr>
                      <m:jc m:val="left"/>
                    </m:oMathParaPr>
                    <m:oMath xmlns:m="http://schemas.openxmlformats.org/officeDocument/2006/math">
                      <m:sPre>
                        <m:sPrePr>
                          <m:ctrlPr>
                            <a:rPr lang="en-GB" altLang="en-US" sz="1400" b="1" i="1" smtClean="0">
                              <a:solidFill>
                                <a:srgbClr val="FFFFFF"/>
                              </a:solidFill>
                              <a:latin typeface="Cambria Math" panose="02040503050406030204" pitchFamily="18" charset="0"/>
                            </a:rPr>
                          </m:ctrlPr>
                        </m:sPrePr>
                        <m:sub/>
                        <m:sup>
                          <m:r>
                            <a:rPr lang="it-IT" sz="1400" b="0" i="1" smtClean="0">
                              <a:solidFill>
                                <a:srgbClr val="FFFFFF"/>
                              </a:solidFill>
                              <a:latin typeface="Cambria Math" panose="02040503050406030204" pitchFamily="18" charset="0"/>
                            </a:rPr>
                            <m:t>2</m:t>
                          </m:r>
                        </m:sup>
                        <m:e>
                          <m:eqArr>
                            <m:eqArrPr>
                              <m:ctrlPr>
                                <a:rPr lang="en-GB" altLang="en-US" sz="1400" b="1" i="1" dirty="0">
                                  <a:solidFill>
                                    <a:srgbClr val="FFFFFF"/>
                                  </a:solidFill>
                                  <a:latin typeface="Cambria Math" panose="02040503050406030204" pitchFamily="18" charset="0"/>
                                </a:rPr>
                              </m:ctrlPr>
                            </m:eqArrPr>
                            <m:e>
                              <m:r>
                                <m:rPr>
                                  <m:nor/>
                                </m:rPr>
                                <a:rPr lang="it-IT" altLang="en-US" sz="1400" b="1" i="0" dirty="0" smtClean="0">
                                  <a:solidFill>
                                    <a:srgbClr val="FFFFFF"/>
                                  </a:solidFill>
                                </a:rPr>
                                <m:t>University</m:t>
                              </m:r>
                              <m:r>
                                <m:rPr>
                                  <m:nor/>
                                </m:rPr>
                                <a:rPr lang="it-IT" altLang="en-US" sz="1400" b="1" i="0" dirty="0" smtClean="0">
                                  <a:solidFill>
                                    <a:srgbClr val="FFFFFF"/>
                                  </a:solidFill>
                                </a:rPr>
                                <m:t> </m:t>
                              </m:r>
                              <m:r>
                                <m:rPr>
                                  <m:nor/>
                                </m:rPr>
                                <a:rPr lang="it-IT" altLang="en-US" sz="1400" b="1" i="0" dirty="0" smtClean="0">
                                  <a:solidFill>
                                    <a:srgbClr val="FFFFFF"/>
                                  </a:solidFill>
                                </a:rPr>
                                <m:t>of</m:t>
                              </m:r>
                              <m:r>
                                <m:rPr>
                                  <m:nor/>
                                </m:rPr>
                                <a:rPr lang="it-IT" altLang="en-US" sz="1400" b="1" i="0" dirty="0" smtClean="0">
                                  <a:solidFill>
                                    <a:srgbClr val="FFFFFF"/>
                                  </a:solidFill>
                                </a:rPr>
                                <m:t> </m:t>
                              </m:r>
                              <m:r>
                                <m:rPr>
                                  <m:nor/>
                                </m:rPr>
                                <a:rPr lang="it-IT" altLang="en-US" sz="1400" b="1" i="0" dirty="0" smtClean="0">
                                  <a:solidFill>
                                    <a:srgbClr val="FFFFFF"/>
                                  </a:solidFill>
                                </a:rPr>
                                <m:t>Cambridge</m:t>
                              </m:r>
                            </m:e>
                            <m:e/>
                          </m:eqArr>
                        </m:e>
                      </m:sPre>
                    </m:oMath>
                  </m:oMathPara>
                </a14:m>
                <a:endParaRPr lang="en-GB" altLang="en-US" sz="1400" b="1" dirty="0">
                  <a:solidFill>
                    <a:schemeClr val="tx2"/>
                  </a:solidFill>
                </a:endParaRPr>
              </a:p>
            </p:txBody>
          </p:sp>
        </mc:Choice>
        <mc:Fallback xmlns="">
          <p:sp>
            <p:nvSpPr>
              <p:cNvPr id="6" name="Rectangle 4">
                <a:extLst>
                  <a:ext uri="{FF2B5EF4-FFF2-40B4-BE49-F238E27FC236}">
                    <a16:creationId xmlns:a16="http://schemas.microsoft.com/office/drawing/2014/main" id="{3FDBD1D3-9FBF-4BCD-B535-FF39EBF5B683}"/>
                  </a:ext>
                </a:extLst>
              </p:cNvPr>
              <p:cNvSpPr>
                <a:spLocks noRot="1" noChangeAspect="1" noMove="1" noResize="1" noEditPoints="1" noAdjustHandles="1" noChangeArrowheads="1" noChangeShapeType="1" noTextEdit="1"/>
              </p:cNvSpPr>
              <p:nvPr/>
            </p:nvSpPr>
            <p:spPr bwMode="auto">
              <a:xfrm>
                <a:off x="367697" y="4760396"/>
                <a:ext cx="3347864" cy="387523"/>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A38A37F2-A6DA-9B4D-858E-5E76EDB7468E}"/>
              </a:ext>
            </a:extLst>
          </p:cNvPr>
          <p:cNvSpPr txBox="1"/>
          <p:nvPr/>
        </p:nvSpPr>
        <p:spPr>
          <a:xfrm>
            <a:off x="353261" y="5591885"/>
            <a:ext cx="6098381" cy="307777"/>
          </a:xfrm>
          <a:prstGeom prst="rect">
            <a:avLst/>
          </a:prstGeom>
          <a:noFill/>
        </p:spPr>
        <p:txBody>
          <a:bodyPr wrap="square" rtlCol="0">
            <a:spAutoFit/>
          </a:bodyPr>
          <a:lstStyle/>
          <a:p>
            <a:r>
              <a:rPr lang="en-US" sz="1400" dirty="0">
                <a:solidFill>
                  <a:schemeClr val="bg1"/>
                </a:solidFill>
              </a:rPr>
              <a:t>12</a:t>
            </a:r>
            <a:r>
              <a:rPr lang="en-US" sz="1400" baseline="30000" dirty="0">
                <a:solidFill>
                  <a:schemeClr val="bg1"/>
                </a:solidFill>
              </a:rPr>
              <a:t>th</a:t>
            </a:r>
            <a:r>
              <a:rPr lang="en-US" sz="1400" dirty="0">
                <a:solidFill>
                  <a:schemeClr val="bg1"/>
                </a:solidFill>
              </a:rPr>
              <a:t> European Fluid Mechanics Conference, Vienna,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F876-C381-A94D-808D-06532B03E1B5}"/>
              </a:ext>
            </a:extLst>
          </p:cNvPr>
          <p:cNvSpPr>
            <a:spLocks noGrp="1"/>
          </p:cNvSpPr>
          <p:nvPr>
            <p:ph type="title"/>
          </p:nvPr>
        </p:nvSpPr>
        <p:spPr>
          <a:xfrm>
            <a:off x="384175" y="188640"/>
            <a:ext cx="8375650" cy="423862"/>
          </a:xfrm>
        </p:spPr>
        <p:txBody>
          <a:bodyPr/>
          <a:lstStyle/>
          <a:p>
            <a:r>
              <a:rPr lang="en-GB" dirty="0"/>
              <a:t>The gradient is calculated by solving the adjoint equations of the state-augmented system </a:t>
            </a:r>
          </a:p>
        </p:txBody>
      </p:sp>
      <p:sp>
        <p:nvSpPr>
          <p:cNvPr id="14" name="CasellaDiTesto 13">
            <a:extLst>
              <a:ext uri="{FF2B5EF4-FFF2-40B4-BE49-F238E27FC236}">
                <a16:creationId xmlns:a16="http://schemas.microsoft.com/office/drawing/2014/main" id="{1E695764-9440-4CEF-86B3-05E9C596C516}"/>
              </a:ext>
            </a:extLst>
          </p:cNvPr>
          <p:cNvSpPr txBox="1"/>
          <p:nvPr/>
        </p:nvSpPr>
        <p:spPr>
          <a:xfrm>
            <a:off x="618248" y="1948666"/>
            <a:ext cx="2873632" cy="369332"/>
          </a:xfrm>
          <a:prstGeom prst="rect">
            <a:avLst/>
          </a:prstGeom>
          <a:noFill/>
        </p:spPr>
        <p:txBody>
          <a:bodyPr wrap="square" rtlCol="0">
            <a:spAutoFit/>
          </a:bodyPr>
          <a:lstStyle/>
          <a:p>
            <a:pPr marL="285750" indent="-285750">
              <a:buFont typeface="Arial" panose="020B0604020202020204" pitchFamily="34" charset="0"/>
              <a:buChar char="•"/>
            </a:pPr>
            <a:r>
              <a:rPr lang="en-GB" b="1" dirty="0"/>
              <a:t>Adjoint momentum</a:t>
            </a:r>
            <a:endParaRPr lang="en-GB" dirty="0"/>
          </a:p>
        </p:txBody>
      </p:sp>
      <p:sp>
        <p:nvSpPr>
          <p:cNvPr id="17" name="CasellaDiTesto 16">
            <a:extLst>
              <a:ext uri="{FF2B5EF4-FFF2-40B4-BE49-F238E27FC236}">
                <a16:creationId xmlns:a16="http://schemas.microsoft.com/office/drawing/2014/main" id="{45E8F918-4DBA-4990-ACC6-FCCC5A64BE9C}"/>
              </a:ext>
            </a:extLst>
          </p:cNvPr>
          <p:cNvSpPr txBox="1"/>
          <p:nvPr/>
        </p:nvSpPr>
        <p:spPr>
          <a:xfrm>
            <a:off x="618248" y="3851396"/>
            <a:ext cx="3502210" cy="369332"/>
          </a:xfrm>
          <a:prstGeom prst="rect">
            <a:avLst/>
          </a:prstGeom>
          <a:noFill/>
        </p:spPr>
        <p:txBody>
          <a:bodyPr wrap="square" rtlCol="0">
            <a:spAutoFit/>
          </a:bodyPr>
          <a:lstStyle/>
          <a:p>
            <a:pPr marL="285750" indent="-285750">
              <a:buFont typeface="Arial" panose="020B0604020202020204" pitchFamily="34" charset="0"/>
              <a:buChar char="•"/>
            </a:pPr>
            <a:r>
              <a:rPr lang="en-GB" b="1" dirty="0"/>
              <a:t>Adjoint heat release rate</a:t>
            </a:r>
            <a:endParaRPr lang="en-GB" dirty="0"/>
          </a:p>
        </p:txBody>
      </p:sp>
      <p:pic>
        <p:nvPicPr>
          <p:cNvPr id="5" name="Immagine 4">
            <a:extLst>
              <a:ext uri="{FF2B5EF4-FFF2-40B4-BE49-F238E27FC236}">
                <a16:creationId xmlns:a16="http://schemas.microsoft.com/office/drawing/2014/main" id="{FC32E06D-1599-4624-A8CD-BD5FB6840A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9431" y="1883875"/>
            <a:ext cx="3383526" cy="623861"/>
          </a:xfrm>
          <a:prstGeom prst="rect">
            <a:avLst/>
          </a:prstGeom>
        </p:spPr>
      </p:pic>
      <p:pic>
        <p:nvPicPr>
          <p:cNvPr id="8" name="Immagine 7">
            <a:extLst>
              <a:ext uri="{FF2B5EF4-FFF2-40B4-BE49-F238E27FC236}">
                <a16:creationId xmlns:a16="http://schemas.microsoft.com/office/drawing/2014/main" id="{383E2094-7656-4BBF-BD25-AFF1ABC8C9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8450" y="2571519"/>
            <a:ext cx="2894602" cy="617066"/>
          </a:xfrm>
          <a:prstGeom prst="rect">
            <a:avLst/>
          </a:prstGeom>
        </p:spPr>
      </p:pic>
      <p:pic>
        <p:nvPicPr>
          <p:cNvPr id="19" name="Immagine 18">
            <a:extLst>
              <a:ext uri="{FF2B5EF4-FFF2-40B4-BE49-F238E27FC236}">
                <a16:creationId xmlns:a16="http://schemas.microsoft.com/office/drawing/2014/main" id="{442810B7-B6E4-41B2-A1D3-4F1B8AA837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2283" y="3654163"/>
            <a:ext cx="3381991" cy="763798"/>
          </a:xfrm>
          <a:prstGeom prst="rect">
            <a:avLst/>
          </a:prstGeom>
        </p:spPr>
      </p:pic>
      <p:pic>
        <p:nvPicPr>
          <p:cNvPr id="21" name="Immagine 20">
            <a:extLst>
              <a:ext uri="{FF2B5EF4-FFF2-40B4-BE49-F238E27FC236}">
                <a16:creationId xmlns:a16="http://schemas.microsoft.com/office/drawing/2014/main" id="{B077ED67-A4D2-4B8C-B87C-4EAB5EB8C3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2283" y="4417961"/>
            <a:ext cx="2407674" cy="689635"/>
          </a:xfrm>
          <a:prstGeom prst="rect">
            <a:avLst/>
          </a:prstGeom>
        </p:spPr>
      </p:pic>
      <p:pic>
        <p:nvPicPr>
          <p:cNvPr id="23" name="Immagine 22">
            <a:extLst>
              <a:ext uri="{FF2B5EF4-FFF2-40B4-BE49-F238E27FC236}">
                <a16:creationId xmlns:a16="http://schemas.microsoft.com/office/drawing/2014/main" id="{11C4DC84-F329-4D1B-B75B-DBF929C394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8450" y="5107596"/>
            <a:ext cx="3056951" cy="697129"/>
          </a:xfrm>
          <a:prstGeom prst="rect">
            <a:avLst/>
          </a:prstGeom>
        </p:spPr>
      </p:pic>
      <p:sp>
        <p:nvSpPr>
          <p:cNvPr id="15" name="CasellaDiTesto 16">
            <a:extLst>
              <a:ext uri="{FF2B5EF4-FFF2-40B4-BE49-F238E27FC236}">
                <a16:creationId xmlns:a16="http://schemas.microsoft.com/office/drawing/2014/main" id="{CAD4E94B-8943-B94D-BE5F-95D291892209}"/>
              </a:ext>
            </a:extLst>
          </p:cNvPr>
          <p:cNvSpPr txBox="1"/>
          <p:nvPr/>
        </p:nvSpPr>
        <p:spPr>
          <a:xfrm>
            <a:off x="618248" y="4486499"/>
            <a:ext cx="3502210" cy="369332"/>
          </a:xfrm>
          <a:prstGeom prst="rect">
            <a:avLst/>
          </a:prstGeom>
          <a:noFill/>
        </p:spPr>
        <p:txBody>
          <a:bodyPr wrap="square" rtlCol="0">
            <a:spAutoFit/>
          </a:bodyPr>
          <a:lstStyle/>
          <a:p>
            <a:pPr marL="285750" indent="-285750">
              <a:buFont typeface="Arial" panose="020B0604020202020204" pitchFamily="34" charset="0"/>
              <a:buChar char="•"/>
            </a:pPr>
            <a:r>
              <a:rPr lang="en-GB" b="1" dirty="0"/>
              <a:t>Adjoint damping factor</a:t>
            </a:r>
            <a:endParaRPr lang="en-GB" dirty="0"/>
          </a:p>
        </p:txBody>
      </p:sp>
      <p:sp>
        <p:nvSpPr>
          <p:cNvPr id="16" name="CasellaDiTesto 16">
            <a:extLst>
              <a:ext uri="{FF2B5EF4-FFF2-40B4-BE49-F238E27FC236}">
                <a16:creationId xmlns:a16="http://schemas.microsoft.com/office/drawing/2014/main" id="{23297533-E3D9-1C49-BC98-DB98C3ABAED2}"/>
              </a:ext>
            </a:extLst>
          </p:cNvPr>
          <p:cNvSpPr txBox="1"/>
          <p:nvPr/>
        </p:nvSpPr>
        <p:spPr>
          <a:xfrm>
            <a:off x="618248" y="5121602"/>
            <a:ext cx="3502210" cy="369332"/>
          </a:xfrm>
          <a:prstGeom prst="rect">
            <a:avLst/>
          </a:prstGeom>
          <a:noFill/>
        </p:spPr>
        <p:txBody>
          <a:bodyPr wrap="square" rtlCol="0">
            <a:spAutoFit/>
          </a:bodyPr>
          <a:lstStyle/>
          <a:p>
            <a:pPr marL="285750" indent="-285750">
              <a:buFont typeface="Arial" panose="020B0604020202020204" pitchFamily="34" charset="0"/>
              <a:buChar char="•"/>
            </a:pPr>
            <a:r>
              <a:rPr lang="en-GB" b="1" dirty="0"/>
              <a:t>Adjoint time delay</a:t>
            </a:r>
            <a:endParaRPr lang="en-GB" dirty="0"/>
          </a:p>
        </p:txBody>
      </p:sp>
      <p:sp>
        <p:nvSpPr>
          <p:cNvPr id="18" name="CasellaDiTesto 13">
            <a:extLst>
              <a:ext uri="{FF2B5EF4-FFF2-40B4-BE49-F238E27FC236}">
                <a16:creationId xmlns:a16="http://schemas.microsoft.com/office/drawing/2014/main" id="{53304A77-ADC0-8240-9602-E8A6D98258D8}"/>
              </a:ext>
            </a:extLst>
          </p:cNvPr>
          <p:cNvSpPr txBox="1"/>
          <p:nvPr/>
        </p:nvSpPr>
        <p:spPr>
          <a:xfrm>
            <a:off x="618248" y="2715365"/>
            <a:ext cx="2873632" cy="369332"/>
          </a:xfrm>
          <a:prstGeom prst="rect">
            <a:avLst/>
          </a:prstGeom>
          <a:noFill/>
        </p:spPr>
        <p:txBody>
          <a:bodyPr wrap="square" rtlCol="0">
            <a:spAutoFit/>
          </a:bodyPr>
          <a:lstStyle/>
          <a:p>
            <a:pPr marL="285750" indent="-285750">
              <a:buFont typeface="Arial" panose="020B0604020202020204" pitchFamily="34" charset="0"/>
              <a:buChar char="•"/>
            </a:pPr>
            <a:r>
              <a:rPr lang="en-GB" b="1" dirty="0"/>
              <a:t>Adjoint energy</a:t>
            </a:r>
            <a:endParaRPr lang="en-GB" dirty="0"/>
          </a:p>
        </p:txBody>
      </p:sp>
      <p:sp>
        <p:nvSpPr>
          <p:cNvPr id="3" name="Slide Number Placeholder 2">
            <a:extLst>
              <a:ext uri="{FF2B5EF4-FFF2-40B4-BE49-F238E27FC236}">
                <a16:creationId xmlns:a16="http://schemas.microsoft.com/office/drawing/2014/main" id="{AD06610B-8418-F245-AB2D-EAABA42F364B}"/>
              </a:ext>
            </a:extLst>
          </p:cNvPr>
          <p:cNvSpPr>
            <a:spLocks noGrp="1"/>
          </p:cNvSpPr>
          <p:nvPr>
            <p:ph type="sldNum" sz="quarter" idx="10"/>
          </p:nvPr>
        </p:nvSpPr>
        <p:spPr/>
        <p:txBody>
          <a:bodyPr/>
          <a:lstStyle/>
          <a:p>
            <a:pPr>
              <a:defRPr/>
            </a:pPr>
            <a:fld id="{8841A27A-B71E-42F5-A588-FA68D6DEF723}" type="slidenum">
              <a:rPr lang="en-GB" altLang="en-US" smtClean="0"/>
              <a:pPr>
                <a:defRPr/>
              </a:pPr>
              <a:t>10</a:t>
            </a:fld>
            <a:endParaRPr lang="en-GB" altLang="en-US"/>
          </a:p>
        </p:txBody>
      </p:sp>
      <p:sp>
        <p:nvSpPr>
          <p:cNvPr id="4" name="TextBox 3">
            <a:extLst>
              <a:ext uri="{FF2B5EF4-FFF2-40B4-BE49-F238E27FC236}">
                <a16:creationId xmlns:a16="http://schemas.microsoft.com/office/drawing/2014/main" id="{21271092-8AFD-DA46-9235-49A7CD178D8A}"/>
              </a:ext>
            </a:extLst>
          </p:cNvPr>
          <p:cNvSpPr txBox="1"/>
          <p:nvPr/>
        </p:nvSpPr>
        <p:spPr>
          <a:xfrm>
            <a:off x="6386257" y="6385520"/>
            <a:ext cx="2260106" cy="276999"/>
          </a:xfrm>
          <a:prstGeom prst="rect">
            <a:avLst/>
          </a:prstGeom>
          <a:noFill/>
        </p:spPr>
        <p:txBody>
          <a:bodyPr wrap="none" rtlCol="0">
            <a:spAutoFit/>
          </a:bodyPr>
          <a:lstStyle/>
          <a:p>
            <a:r>
              <a:rPr lang="en-US" sz="1200" dirty="0">
                <a:solidFill>
                  <a:schemeClr val="bg1"/>
                </a:solidFill>
              </a:rPr>
              <a:t>e.g. </a:t>
            </a:r>
            <a:r>
              <a:rPr lang="en-US" sz="1200" dirty="0" err="1">
                <a:solidFill>
                  <a:schemeClr val="bg1"/>
                </a:solidFill>
              </a:rPr>
              <a:t>Magri</a:t>
            </a:r>
            <a:r>
              <a:rPr lang="en-US" sz="1200" dirty="0">
                <a:solidFill>
                  <a:schemeClr val="bg1"/>
                </a:solidFill>
              </a:rPr>
              <a:t>, Juniper, JFM, 2013</a:t>
            </a:r>
          </a:p>
        </p:txBody>
      </p:sp>
    </p:spTree>
    <p:extLst>
      <p:ext uri="{BB962C8B-B14F-4D97-AF65-F5344CB8AC3E}">
        <p14:creationId xmlns:p14="http://schemas.microsoft.com/office/powerpoint/2010/main" val="215469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0D73D8F-60A2-4DFB-805E-7304E998D91D}"/>
              </a:ext>
            </a:extLst>
          </p:cNvPr>
          <p:cNvSpPr>
            <a:spLocks noGrp="1"/>
          </p:cNvSpPr>
          <p:nvPr>
            <p:ph type="title"/>
          </p:nvPr>
        </p:nvSpPr>
        <p:spPr>
          <a:xfrm>
            <a:off x="384175" y="109657"/>
            <a:ext cx="8375650" cy="423862"/>
          </a:xfrm>
        </p:spPr>
        <p:txBody>
          <a:bodyPr/>
          <a:lstStyle/>
          <a:p>
            <a:r>
              <a:rPr lang="en-GB" sz="2000" dirty="0"/>
              <a:t>The transient dynamics strongly depends on the number of modes. The higher the number, the more intricate the interaction. However, after the transient, the dynamics are dominated by the first modes</a:t>
            </a:r>
          </a:p>
        </p:txBody>
      </p:sp>
      <p:sp>
        <p:nvSpPr>
          <p:cNvPr id="18" name="CasellaDiTesto 17">
            <a:extLst>
              <a:ext uri="{FF2B5EF4-FFF2-40B4-BE49-F238E27FC236}">
                <a16:creationId xmlns:a16="http://schemas.microsoft.com/office/drawing/2014/main" id="{974054ED-8209-4AB1-A101-6FBB396600C4}"/>
              </a:ext>
            </a:extLst>
          </p:cNvPr>
          <p:cNvSpPr txBox="1"/>
          <p:nvPr/>
        </p:nvSpPr>
        <p:spPr>
          <a:xfrm rot="16200000">
            <a:off x="192833" y="2391354"/>
            <a:ext cx="2180219" cy="307777"/>
          </a:xfrm>
          <a:prstGeom prst="rect">
            <a:avLst/>
          </a:prstGeom>
          <a:noFill/>
        </p:spPr>
        <p:txBody>
          <a:bodyPr wrap="square" rtlCol="0">
            <a:spAutoFit/>
          </a:bodyPr>
          <a:lstStyle/>
          <a:p>
            <a:pPr algn="ctr"/>
            <a:r>
              <a:rPr lang="en-GB" sz="1400" noProof="1"/>
              <a:t>P</a:t>
            </a:r>
          </a:p>
        </p:txBody>
      </p:sp>
      <p:sp>
        <p:nvSpPr>
          <p:cNvPr id="22" name="CasellaDiTesto 21">
            <a:extLst>
              <a:ext uri="{FF2B5EF4-FFF2-40B4-BE49-F238E27FC236}">
                <a16:creationId xmlns:a16="http://schemas.microsoft.com/office/drawing/2014/main" id="{42F11A7F-D114-4D59-9B98-47D5702FBE1D}"/>
              </a:ext>
            </a:extLst>
          </p:cNvPr>
          <p:cNvSpPr txBox="1"/>
          <p:nvPr/>
        </p:nvSpPr>
        <p:spPr>
          <a:xfrm>
            <a:off x="-479921" y="1518994"/>
            <a:ext cx="1728191" cy="369332"/>
          </a:xfrm>
          <a:prstGeom prst="rect">
            <a:avLst/>
          </a:prstGeom>
          <a:noFill/>
        </p:spPr>
        <p:txBody>
          <a:bodyPr wrap="square" rtlCol="0">
            <a:spAutoFit/>
          </a:bodyPr>
          <a:lstStyle/>
          <a:p>
            <a:pPr algn="r"/>
            <a:r>
              <a:rPr lang="it-IT" b="1" dirty="0"/>
              <a:t>3 </a:t>
            </a:r>
            <a:r>
              <a:rPr lang="it-IT" b="1" dirty="0" err="1"/>
              <a:t>Modes</a:t>
            </a:r>
            <a:endParaRPr lang="it-IT" b="1" dirty="0"/>
          </a:p>
        </p:txBody>
      </p:sp>
      <p:sp>
        <p:nvSpPr>
          <p:cNvPr id="23" name="CasellaDiTesto 22">
            <a:extLst>
              <a:ext uri="{FF2B5EF4-FFF2-40B4-BE49-F238E27FC236}">
                <a16:creationId xmlns:a16="http://schemas.microsoft.com/office/drawing/2014/main" id="{73221F11-08E2-445F-BDEF-7FFB55E81428}"/>
              </a:ext>
            </a:extLst>
          </p:cNvPr>
          <p:cNvSpPr txBox="1"/>
          <p:nvPr/>
        </p:nvSpPr>
        <p:spPr>
          <a:xfrm>
            <a:off x="-402018" y="3742588"/>
            <a:ext cx="1728191" cy="369332"/>
          </a:xfrm>
          <a:prstGeom prst="rect">
            <a:avLst/>
          </a:prstGeom>
          <a:noFill/>
        </p:spPr>
        <p:txBody>
          <a:bodyPr wrap="square" rtlCol="0">
            <a:spAutoFit/>
          </a:bodyPr>
          <a:lstStyle/>
          <a:p>
            <a:pPr algn="r"/>
            <a:r>
              <a:rPr lang="it-IT" b="1" dirty="0"/>
              <a:t>10 </a:t>
            </a:r>
            <a:r>
              <a:rPr lang="it-IT" b="1" dirty="0" err="1"/>
              <a:t>Modes</a:t>
            </a:r>
            <a:endParaRPr lang="it-IT" b="1" dirty="0"/>
          </a:p>
        </p:txBody>
      </p:sp>
      <p:sp>
        <p:nvSpPr>
          <p:cNvPr id="30" name="CasellaDiTesto 29">
            <a:extLst>
              <a:ext uri="{FF2B5EF4-FFF2-40B4-BE49-F238E27FC236}">
                <a16:creationId xmlns:a16="http://schemas.microsoft.com/office/drawing/2014/main" id="{B6F23B7B-105D-43F3-8ED7-819DF83E2B2C}"/>
              </a:ext>
            </a:extLst>
          </p:cNvPr>
          <p:cNvSpPr txBox="1"/>
          <p:nvPr/>
        </p:nvSpPr>
        <p:spPr>
          <a:xfrm>
            <a:off x="3707903" y="5730211"/>
            <a:ext cx="1728191" cy="307777"/>
          </a:xfrm>
          <a:prstGeom prst="rect">
            <a:avLst/>
          </a:prstGeom>
          <a:noFill/>
        </p:spPr>
        <p:txBody>
          <a:bodyPr wrap="square" rtlCol="0">
            <a:spAutoFit/>
          </a:bodyPr>
          <a:lstStyle/>
          <a:p>
            <a:pPr algn="ctr"/>
            <a:r>
              <a:rPr lang="it-IT" sz="1400" dirty="0"/>
              <a:t>Time</a:t>
            </a:r>
          </a:p>
        </p:txBody>
      </p:sp>
      <p:sp>
        <p:nvSpPr>
          <p:cNvPr id="2" name="Slide Number Placeholder 1">
            <a:extLst>
              <a:ext uri="{FF2B5EF4-FFF2-40B4-BE49-F238E27FC236}">
                <a16:creationId xmlns:a16="http://schemas.microsoft.com/office/drawing/2014/main" id="{73EAD198-971F-6E47-89F3-681F9D71CC89}"/>
              </a:ext>
            </a:extLst>
          </p:cNvPr>
          <p:cNvSpPr>
            <a:spLocks noGrp="1"/>
          </p:cNvSpPr>
          <p:nvPr>
            <p:ph type="sldNum" sz="quarter" idx="10"/>
          </p:nvPr>
        </p:nvSpPr>
        <p:spPr/>
        <p:txBody>
          <a:bodyPr/>
          <a:lstStyle/>
          <a:p>
            <a:pPr>
              <a:defRPr/>
            </a:pPr>
            <a:fld id="{8841A27A-B71E-42F5-A588-FA68D6DEF723}" type="slidenum">
              <a:rPr lang="en-GB" altLang="en-US" smtClean="0"/>
              <a:pPr>
                <a:defRPr/>
              </a:pPr>
              <a:t>11</a:t>
            </a:fld>
            <a:endParaRPr lang="en-GB" altLang="en-US"/>
          </a:p>
        </p:txBody>
      </p:sp>
      <p:pic>
        <p:nvPicPr>
          <p:cNvPr id="7" name="Immagine 6">
            <a:extLst>
              <a:ext uri="{FF2B5EF4-FFF2-40B4-BE49-F238E27FC236}">
                <a16:creationId xmlns:a16="http://schemas.microsoft.com/office/drawing/2014/main" id="{6DB178A1-8575-4EBC-84BE-EBE3C89A0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090" y="1483587"/>
            <a:ext cx="6155819" cy="2123312"/>
          </a:xfrm>
          <a:prstGeom prst="rect">
            <a:avLst/>
          </a:prstGeom>
        </p:spPr>
      </p:pic>
      <p:pic>
        <p:nvPicPr>
          <p:cNvPr id="11" name="Immagine 10">
            <a:extLst>
              <a:ext uri="{FF2B5EF4-FFF2-40B4-BE49-F238E27FC236}">
                <a16:creationId xmlns:a16="http://schemas.microsoft.com/office/drawing/2014/main" id="{C8EB2EAC-4572-44FB-8413-2D77D05F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090" y="3606899"/>
            <a:ext cx="6225164" cy="2123312"/>
          </a:xfrm>
          <a:prstGeom prst="rect">
            <a:avLst/>
          </a:prstGeom>
        </p:spPr>
      </p:pic>
      <p:cxnSp>
        <p:nvCxnSpPr>
          <p:cNvPr id="10" name="Connettore diritto 9">
            <a:extLst>
              <a:ext uri="{FF2B5EF4-FFF2-40B4-BE49-F238E27FC236}">
                <a16:creationId xmlns:a16="http://schemas.microsoft.com/office/drawing/2014/main" id="{5FC5E665-FC55-4584-91BB-8197BF4E2AA6}"/>
              </a:ext>
            </a:extLst>
          </p:cNvPr>
          <p:cNvCxnSpPr>
            <a:cxnSpLocks/>
          </p:cNvCxnSpPr>
          <p:nvPr/>
        </p:nvCxnSpPr>
        <p:spPr>
          <a:xfrm>
            <a:off x="2987943" y="1563065"/>
            <a:ext cx="0" cy="3976080"/>
          </a:xfrm>
          <a:prstGeom prst="line">
            <a:avLst/>
          </a:prstGeom>
          <a:ln w="22225">
            <a:solidFill>
              <a:srgbClr val="CF01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799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12B9EF2-A121-46BD-9968-957E93E30EAA}"/>
              </a:ext>
            </a:extLst>
          </p:cNvPr>
          <p:cNvSpPr txBox="1"/>
          <p:nvPr/>
        </p:nvSpPr>
        <p:spPr>
          <a:xfrm>
            <a:off x="251520" y="2644170"/>
            <a:ext cx="8640960" cy="2308324"/>
          </a:xfrm>
          <a:prstGeom prst="rect">
            <a:avLst/>
          </a:prstGeom>
          <a:noFill/>
        </p:spPr>
        <p:txBody>
          <a:bodyPr wrap="square" rtlCol="0">
            <a:spAutoFit/>
          </a:bodyPr>
          <a:lstStyle/>
          <a:p>
            <a:pPr algn="ctr"/>
            <a:r>
              <a:rPr lang="en-GB" sz="4800" b="1" dirty="0">
                <a:effectLst>
                  <a:outerShdw blurRad="38100" dist="38100" dir="2700000" algn="tl">
                    <a:srgbClr val="000000">
                      <a:alpha val="43137"/>
                    </a:srgbClr>
                  </a:outerShdw>
                </a:effectLst>
              </a:rPr>
              <a:t>Assimilation of thermoacoustic data: </a:t>
            </a:r>
          </a:p>
          <a:p>
            <a:pPr algn="ctr"/>
            <a:r>
              <a:rPr lang="en-GB" sz="4800" b="1" dirty="0">
                <a:effectLst>
                  <a:outerShdw blurRad="38100" dist="38100" dir="2700000" algn="tl">
                    <a:srgbClr val="000000">
                      <a:alpha val="43137"/>
                    </a:srgbClr>
                  </a:outerShdw>
                </a:effectLst>
              </a:rPr>
              <a:t>The twin experiments</a:t>
            </a:r>
          </a:p>
        </p:txBody>
      </p:sp>
      <p:sp>
        <p:nvSpPr>
          <p:cNvPr id="2" name="Slide Number Placeholder 1">
            <a:extLst>
              <a:ext uri="{FF2B5EF4-FFF2-40B4-BE49-F238E27FC236}">
                <a16:creationId xmlns:a16="http://schemas.microsoft.com/office/drawing/2014/main" id="{D18CE509-3E76-8444-B3B0-5EDE8B48AF53}"/>
              </a:ext>
            </a:extLst>
          </p:cNvPr>
          <p:cNvSpPr>
            <a:spLocks noGrp="1"/>
          </p:cNvSpPr>
          <p:nvPr>
            <p:ph type="sldNum" sz="quarter" idx="10"/>
          </p:nvPr>
        </p:nvSpPr>
        <p:spPr/>
        <p:txBody>
          <a:bodyPr/>
          <a:lstStyle/>
          <a:p>
            <a:pPr>
              <a:defRPr/>
            </a:pPr>
            <a:fld id="{8841A27A-B71E-42F5-A588-FA68D6DEF723}" type="slidenum">
              <a:rPr lang="en-GB" altLang="en-US" smtClean="0"/>
              <a:pPr>
                <a:defRPr/>
              </a:pPr>
              <a:t>12</a:t>
            </a:fld>
            <a:endParaRPr lang="en-GB" altLang="en-US"/>
          </a:p>
        </p:txBody>
      </p:sp>
    </p:spTree>
    <p:extLst>
      <p:ext uri="{BB962C8B-B14F-4D97-AF65-F5344CB8AC3E}">
        <p14:creationId xmlns:p14="http://schemas.microsoft.com/office/powerpoint/2010/main" val="375614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71D26B2-820C-4110-A64A-237B7FDF3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45" y="1976998"/>
            <a:ext cx="5508104" cy="1956058"/>
          </a:xfrm>
          <a:prstGeom prst="rect">
            <a:avLst/>
          </a:prstGeom>
        </p:spPr>
      </p:pic>
      <p:sp>
        <p:nvSpPr>
          <p:cNvPr id="9" name="CasellaDiTesto 8">
            <a:extLst>
              <a:ext uri="{FF2B5EF4-FFF2-40B4-BE49-F238E27FC236}">
                <a16:creationId xmlns:a16="http://schemas.microsoft.com/office/drawing/2014/main" id="{08A7B961-3753-4781-A85F-C3F67F06047E}"/>
              </a:ext>
            </a:extLst>
          </p:cNvPr>
          <p:cNvSpPr txBox="1"/>
          <p:nvPr/>
        </p:nvSpPr>
        <p:spPr>
          <a:xfrm>
            <a:off x="2699792" y="5917746"/>
            <a:ext cx="1728191" cy="276999"/>
          </a:xfrm>
          <a:prstGeom prst="rect">
            <a:avLst/>
          </a:prstGeom>
          <a:noFill/>
        </p:spPr>
        <p:txBody>
          <a:bodyPr wrap="square" rtlCol="0">
            <a:spAutoFit/>
          </a:bodyPr>
          <a:lstStyle/>
          <a:p>
            <a:pPr algn="ctr"/>
            <a:r>
              <a:rPr lang="it-IT" sz="1200" dirty="0"/>
              <a:t>Time</a:t>
            </a:r>
          </a:p>
        </p:txBody>
      </p:sp>
      <p:pic>
        <p:nvPicPr>
          <p:cNvPr id="13" name="Immagine 12">
            <a:extLst>
              <a:ext uri="{FF2B5EF4-FFF2-40B4-BE49-F238E27FC236}">
                <a16:creationId xmlns:a16="http://schemas.microsoft.com/office/drawing/2014/main" id="{EE7E32A9-9884-4F96-9838-996A9C928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945" y="3946425"/>
            <a:ext cx="5508104" cy="1971321"/>
          </a:xfrm>
          <a:prstGeom prst="rect">
            <a:avLst/>
          </a:prstGeom>
        </p:spPr>
      </p:pic>
      <p:sp>
        <p:nvSpPr>
          <p:cNvPr id="29" name="CasellaDiTesto 28">
            <a:extLst>
              <a:ext uri="{FF2B5EF4-FFF2-40B4-BE49-F238E27FC236}">
                <a16:creationId xmlns:a16="http://schemas.microsoft.com/office/drawing/2014/main" id="{83450BCC-0223-4876-ABE9-CEDBE5DC0BAF}"/>
              </a:ext>
            </a:extLst>
          </p:cNvPr>
          <p:cNvSpPr txBox="1"/>
          <p:nvPr/>
        </p:nvSpPr>
        <p:spPr>
          <a:xfrm>
            <a:off x="6062842" y="1985428"/>
            <a:ext cx="3315253" cy="369332"/>
          </a:xfrm>
          <a:prstGeom prst="rect">
            <a:avLst/>
          </a:prstGeom>
          <a:noFill/>
        </p:spPr>
        <p:txBody>
          <a:bodyPr wrap="square" rtlCol="0">
            <a:spAutoFit/>
          </a:bodyPr>
          <a:lstStyle/>
          <a:p>
            <a:r>
              <a:rPr lang="it-IT" dirty="0">
                <a:solidFill>
                  <a:srgbClr val="FF0000"/>
                </a:solidFill>
              </a:rPr>
              <a:t>50</a:t>
            </a:r>
            <a:r>
              <a:rPr lang="it-IT" dirty="0"/>
              <a:t> </a:t>
            </a:r>
            <a:r>
              <a:rPr lang="it-IT" dirty="0" err="1"/>
              <a:t>Observations</a:t>
            </a:r>
            <a:endParaRPr lang="it-IT" dirty="0"/>
          </a:p>
        </p:txBody>
      </p:sp>
      <p:sp>
        <p:nvSpPr>
          <p:cNvPr id="30" name="CasellaDiTesto 29">
            <a:extLst>
              <a:ext uri="{FF2B5EF4-FFF2-40B4-BE49-F238E27FC236}">
                <a16:creationId xmlns:a16="http://schemas.microsoft.com/office/drawing/2014/main" id="{D296EE19-7B2F-4D6F-B7AF-22F977EA3966}"/>
              </a:ext>
            </a:extLst>
          </p:cNvPr>
          <p:cNvSpPr txBox="1"/>
          <p:nvPr/>
        </p:nvSpPr>
        <p:spPr>
          <a:xfrm>
            <a:off x="6038456" y="5352295"/>
            <a:ext cx="3291908" cy="369332"/>
          </a:xfrm>
          <a:prstGeom prst="rect">
            <a:avLst/>
          </a:prstGeom>
          <a:noFill/>
        </p:spPr>
        <p:txBody>
          <a:bodyPr wrap="square" rtlCol="0">
            <a:spAutoFit/>
          </a:bodyPr>
          <a:lstStyle/>
          <a:p>
            <a:r>
              <a:rPr lang="it-IT" dirty="0">
                <a:solidFill>
                  <a:srgbClr val="FF0000"/>
                </a:solidFill>
              </a:rPr>
              <a:t>250</a:t>
            </a:r>
            <a:r>
              <a:rPr lang="it-IT" dirty="0"/>
              <a:t> </a:t>
            </a:r>
            <a:r>
              <a:rPr lang="it-IT" dirty="0" err="1"/>
              <a:t>Observations</a:t>
            </a:r>
            <a:endParaRPr lang="it-IT" dirty="0"/>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3CE14411-C658-4F1D-B462-D81F1F0216F4}"/>
                  </a:ext>
                </a:extLst>
              </p:cNvPr>
              <p:cNvSpPr txBox="1"/>
              <p:nvPr/>
            </p:nvSpPr>
            <p:spPr>
              <a:xfrm rot="16200000">
                <a:off x="-469867" y="2627040"/>
                <a:ext cx="1728191"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it-IT" sz="140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𝑃</m:t>
                      </m:r>
                    </m:oMath>
                  </m:oMathPara>
                </a14:m>
                <a:endParaRPr lang="it-IT" sz="1400" dirty="0"/>
              </a:p>
            </p:txBody>
          </p:sp>
        </mc:Choice>
        <mc:Fallback xmlns="">
          <p:sp>
            <p:nvSpPr>
              <p:cNvPr id="19" name="CasellaDiTesto 18">
                <a:extLst>
                  <a:ext uri="{FF2B5EF4-FFF2-40B4-BE49-F238E27FC236}">
                    <a16:creationId xmlns:a16="http://schemas.microsoft.com/office/drawing/2014/main" id="{3CE14411-C658-4F1D-B462-D81F1F0216F4}"/>
                  </a:ext>
                </a:extLst>
              </p:cNvPr>
              <p:cNvSpPr txBox="1">
                <a:spLocks noRot="1" noChangeAspect="1" noMove="1" noResize="1" noEditPoints="1" noAdjustHandles="1" noChangeArrowheads="1" noChangeShapeType="1" noTextEdit="1"/>
              </p:cNvSpPr>
              <p:nvPr/>
            </p:nvSpPr>
            <p:spPr>
              <a:xfrm rot="16200000">
                <a:off x="-469867" y="2627040"/>
                <a:ext cx="1728191" cy="307777"/>
              </a:xfrm>
              <a:prstGeom prst="rect">
                <a:avLst/>
              </a:prstGeom>
              <a:blipFill>
                <a:blip r:embed="rId5"/>
                <a:stretch>
                  <a:fillRect/>
                </a:stretch>
              </a:blipFill>
            </p:spPr>
            <p:txBody>
              <a:bodyPr/>
              <a:lstStyle/>
              <a:p>
                <a:r>
                  <a:rPr lang="en-GB">
                    <a:noFill/>
                  </a:rPr>
                  <a:t> </a:t>
                </a:r>
              </a:p>
            </p:txBody>
          </p:sp>
        </mc:Fallback>
      </mc:AlternateContent>
      <p:sp>
        <p:nvSpPr>
          <p:cNvPr id="22" name="CasellaDiTesto 21">
            <a:extLst>
              <a:ext uri="{FF2B5EF4-FFF2-40B4-BE49-F238E27FC236}">
                <a16:creationId xmlns:a16="http://schemas.microsoft.com/office/drawing/2014/main" id="{C9338873-8700-4734-BE15-277087C69B0A}"/>
              </a:ext>
            </a:extLst>
          </p:cNvPr>
          <p:cNvSpPr txBox="1"/>
          <p:nvPr/>
        </p:nvSpPr>
        <p:spPr>
          <a:xfrm>
            <a:off x="6126389" y="3185207"/>
            <a:ext cx="3059101" cy="1200329"/>
          </a:xfrm>
          <a:prstGeom prst="rect">
            <a:avLst/>
          </a:prstGeom>
          <a:noFill/>
        </p:spPr>
        <p:txBody>
          <a:bodyPr wrap="square" rtlCol="0">
            <a:spAutoFit/>
          </a:bodyPr>
          <a:lstStyle/>
          <a:p>
            <a:pPr algn="r"/>
            <a:r>
              <a:rPr lang="en-GB" dirty="0"/>
              <a:t>When many modes interact the true pressure signal can result from more different trajectories</a:t>
            </a:r>
          </a:p>
        </p:txBody>
      </p:sp>
      <p:sp>
        <p:nvSpPr>
          <p:cNvPr id="3" name="Slide Number Placeholder 2">
            <a:extLst>
              <a:ext uri="{FF2B5EF4-FFF2-40B4-BE49-F238E27FC236}">
                <a16:creationId xmlns:a16="http://schemas.microsoft.com/office/drawing/2014/main" id="{ABC6C67C-178D-E44D-89FB-62E0D7A835AD}"/>
              </a:ext>
            </a:extLst>
          </p:cNvPr>
          <p:cNvSpPr>
            <a:spLocks noGrp="1"/>
          </p:cNvSpPr>
          <p:nvPr>
            <p:ph type="sldNum" sz="quarter" idx="10"/>
          </p:nvPr>
        </p:nvSpPr>
        <p:spPr/>
        <p:txBody>
          <a:bodyPr/>
          <a:lstStyle/>
          <a:p>
            <a:pPr>
              <a:defRPr/>
            </a:pPr>
            <a:fld id="{8841A27A-B71E-42F5-A588-FA68D6DEF723}" type="slidenum">
              <a:rPr lang="en-GB" altLang="en-US" smtClean="0"/>
              <a:pPr>
                <a:defRPr/>
              </a:pPr>
              <a:t>13</a:t>
            </a:fld>
            <a:endParaRPr lang="en-GB" altLang="en-US"/>
          </a:p>
        </p:txBody>
      </p:sp>
      <p:sp>
        <p:nvSpPr>
          <p:cNvPr id="16" name="CasellaDiTesto 21">
            <a:extLst>
              <a:ext uri="{FF2B5EF4-FFF2-40B4-BE49-F238E27FC236}">
                <a16:creationId xmlns:a16="http://schemas.microsoft.com/office/drawing/2014/main" id="{E96C6196-F015-404F-B59C-0165997CF389}"/>
              </a:ext>
            </a:extLst>
          </p:cNvPr>
          <p:cNvSpPr txBox="1"/>
          <p:nvPr/>
        </p:nvSpPr>
        <p:spPr>
          <a:xfrm>
            <a:off x="-469868" y="1416316"/>
            <a:ext cx="1728191" cy="369332"/>
          </a:xfrm>
          <a:prstGeom prst="rect">
            <a:avLst/>
          </a:prstGeom>
          <a:noFill/>
        </p:spPr>
        <p:txBody>
          <a:bodyPr wrap="square" rtlCol="0">
            <a:spAutoFit/>
          </a:bodyPr>
          <a:lstStyle/>
          <a:p>
            <a:pPr algn="r"/>
            <a:r>
              <a:rPr lang="it-IT" b="1" dirty="0"/>
              <a:t>10 </a:t>
            </a:r>
            <a:r>
              <a:rPr lang="it-IT" b="1" dirty="0" err="1"/>
              <a:t>Modes</a:t>
            </a:r>
            <a:endParaRPr lang="it-IT" b="1" dirty="0"/>
          </a:p>
        </p:txBody>
      </p:sp>
      <p:sp>
        <p:nvSpPr>
          <p:cNvPr id="18" name="Title 1">
            <a:extLst>
              <a:ext uri="{FF2B5EF4-FFF2-40B4-BE49-F238E27FC236}">
                <a16:creationId xmlns:a16="http://schemas.microsoft.com/office/drawing/2014/main" id="{777B3BE0-A456-F74D-8D5D-3906B9EE41A0}"/>
              </a:ext>
            </a:extLst>
          </p:cNvPr>
          <p:cNvSpPr>
            <a:spLocks noGrp="1"/>
          </p:cNvSpPr>
          <p:nvPr>
            <p:ph type="title"/>
          </p:nvPr>
        </p:nvSpPr>
        <p:spPr>
          <a:xfrm>
            <a:off x="384175" y="170729"/>
            <a:ext cx="8375650" cy="469264"/>
          </a:xfrm>
        </p:spPr>
        <p:txBody>
          <a:bodyPr/>
          <a:lstStyle/>
          <a:p>
            <a:r>
              <a:rPr lang="en-GB" sz="2400" dirty="0"/>
              <a:t>During the transient, using more observations does not improve the analysis</a:t>
            </a:r>
          </a:p>
        </p:txBody>
      </p:sp>
    </p:spTree>
    <p:extLst>
      <p:ext uri="{BB962C8B-B14F-4D97-AF65-F5344CB8AC3E}">
        <p14:creationId xmlns:p14="http://schemas.microsoft.com/office/powerpoint/2010/main" val="90793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E78D743C-686E-4B70-B247-82557B24E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32" y="1817470"/>
            <a:ext cx="6394059" cy="2261804"/>
          </a:xfrm>
          <a:prstGeom prst="rect">
            <a:avLst/>
          </a:prstGeom>
        </p:spPr>
      </p:pic>
      <p:pic>
        <p:nvPicPr>
          <p:cNvPr id="10" name="Immagine 9">
            <a:extLst>
              <a:ext uri="{FF2B5EF4-FFF2-40B4-BE49-F238E27FC236}">
                <a16:creationId xmlns:a16="http://schemas.microsoft.com/office/drawing/2014/main" id="{4CFBD55B-CD18-45D2-9AAC-41B284F749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991" y="3874789"/>
            <a:ext cx="6520780" cy="2247590"/>
          </a:xfrm>
          <a:prstGeom prst="rect">
            <a:avLst/>
          </a:prstGeom>
        </p:spPr>
      </p:pic>
      <p:sp>
        <p:nvSpPr>
          <p:cNvPr id="11" name="CasellaDiTesto 10">
            <a:extLst>
              <a:ext uri="{FF2B5EF4-FFF2-40B4-BE49-F238E27FC236}">
                <a16:creationId xmlns:a16="http://schemas.microsoft.com/office/drawing/2014/main" id="{11A5A95A-AC84-476D-99BB-9099FA3A7058}"/>
              </a:ext>
            </a:extLst>
          </p:cNvPr>
          <p:cNvSpPr txBox="1"/>
          <p:nvPr/>
        </p:nvSpPr>
        <p:spPr>
          <a:xfrm>
            <a:off x="2777923" y="5917894"/>
            <a:ext cx="1728191" cy="276999"/>
          </a:xfrm>
          <a:prstGeom prst="rect">
            <a:avLst/>
          </a:prstGeom>
          <a:noFill/>
        </p:spPr>
        <p:txBody>
          <a:bodyPr wrap="square" rtlCol="0">
            <a:spAutoFit/>
          </a:bodyPr>
          <a:lstStyle/>
          <a:p>
            <a:pPr algn="ctr"/>
            <a:r>
              <a:rPr lang="it-IT" sz="1200" dirty="0"/>
              <a:t>Time</a:t>
            </a:r>
          </a:p>
        </p:txBody>
      </p:sp>
      <p:sp>
        <p:nvSpPr>
          <p:cNvPr id="19" name="CasellaDiTesto 18">
            <a:extLst>
              <a:ext uri="{FF2B5EF4-FFF2-40B4-BE49-F238E27FC236}">
                <a16:creationId xmlns:a16="http://schemas.microsoft.com/office/drawing/2014/main" id="{7B5D57B5-0832-40EF-9431-E20745F6DAD3}"/>
              </a:ext>
            </a:extLst>
          </p:cNvPr>
          <p:cNvSpPr txBox="1"/>
          <p:nvPr/>
        </p:nvSpPr>
        <p:spPr>
          <a:xfrm>
            <a:off x="6877891" y="1786323"/>
            <a:ext cx="3315253" cy="646331"/>
          </a:xfrm>
          <a:prstGeom prst="rect">
            <a:avLst/>
          </a:prstGeom>
          <a:noFill/>
        </p:spPr>
        <p:txBody>
          <a:bodyPr wrap="square" rtlCol="0">
            <a:spAutoFit/>
          </a:bodyPr>
          <a:lstStyle/>
          <a:p>
            <a:r>
              <a:rPr lang="en-GB" dirty="0">
                <a:solidFill>
                  <a:srgbClr val="FF0000"/>
                </a:solidFill>
              </a:rPr>
              <a:t>50</a:t>
            </a:r>
            <a:r>
              <a:rPr lang="en-GB" dirty="0"/>
              <a:t> </a:t>
            </a:r>
          </a:p>
          <a:p>
            <a:r>
              <a:rPr lang="en-GB" dirty="0"/>
              <a:t>Observations</a:t>
            </a:r>
          </a:p>
        </p:txBody>
      </p:sp>
      <p:sp>
        <p:nvSpPr>
          <p:cNvPr id="20" name="CasellaDiTesto 19">
            <a:extLst>
              <a:ext uri="{FF2B5EF4-FFF2-40B4-BE49-F238E27FC236}">
                <a16:creationId xmlns:a16="http://schemas.microsoft.com/office/drawing/2014/main" id="{77BBCCB9-A883-4CB4-9F56-77D34C50A693}"/>
              </a:ext>
            </a:extLst>
          </p:cNvPr>
          <p:cNvSpPr txBox="1"/>
          <p:nvPr/>
        </p:nvSpPr>
        <p:spPr>
          <a:xfrm>
            <a:off x="6965771" y="5271563"/>
            <a:ext cx="3315253" cy="646331"/>
          </a:xfrm>
          <a:prstGeom prst="rect">
            <a:avLst/>
          </a:prstGeom>
          <a:noFill/>
        </p:spPr>
        <p:txBody>
          <a:bodyPr wrap="square" rtlCol="0">
            <a:spAutoFit/>
          </a:bodyPr>
          <a:lstStyle/>
          <a:p>
            <a:r>
              <a:rPr lang="en-GB" dirty="0">
                <a:solidFill>
                  <a:srgbClr val="FF0000"/>
                </a:solidFill>
              </a:rPr>
              <a:t>250</a:t>
            </a:r>
            <a:r>
              <a:rPr lang="en-GB" dirty="0"/>
              <a:t> </a:t>
            </a:r>
          </a:p>
          <a:p>
            <a:r>
              <a:rPr lang="en-GB" dirty="0"/>
              <a:t>Observations</a:t>
            </a:r>
          </a:p>
        </p:txBody>
      </p:sp>
      <p:sp>
        <p:nvSpPr>
          <p:cNvPr id="13" name="Title 1">
            <a:extLst>
              <a:ext uri="{FF2B5EF4-FFF2-40B4-BE49-F238E27FC236}">
                <a16:creationId xmlns:a16="http://schemas.microsoft.com/office/drawing/2014/main" id="{E3D94F74-089F-224C-A0BC-CDF3B8839BB9}"/>
              </a:ext>
            </a:extLst>
          </p:cNvPr>
          <p:cNvSpPr>
            <a:spLocks noGrp="1"/>
          </p:cNvSpPr>
          <p:nvPr>
            <p:ph type="title"/>
          </p:nvPr>
        </p:nvSpPr>
        <p:spPr>
          <a:xfrm>
            <a:off x="384175" y="170729"/>
            <a:ext cx="8375650" cy="469264"/>
          </a:xfrm>
        </p:spPr>
        <p:txBody>
          <a:bodyPr/>
          <a:lstStyle/>
          <a:p>
            <a:r>
              <a:rPr lang="en-GB" sz="2400" dirty="0"/>
              <a:t>At regime, using more observations improves the analysis</a:t>
            </a:r>
          </a:p>
        </p:txBody>
      </p:sp>
      <p:sp>
        <p:nvSpPr>
          <p:cNvPr id="3" name="Slide Number Placeholder 2">
            <a:extLst>
              <a:ext uri="{FF2B5EF4-FFF2-40B4-BE49-F238E27FC236}">
                <a16:creationId xmlns:a16="http://schemas.microsoft.com/office/drawing/2014/main" id="{684742B0-0419-1046-83B2-10233F6A1CD9}"/>
              </a:ext>
            </a:extLst>
          </p:cNvPr>
          <p:cNvSpPr>
            <a:spLocks noGrp="1"/>
          </p:cNvSpPr>
          <p:nvPr>
            <p:ph type="sldNum" sz="quarter" idx="10"/>
          </p:nvPr>
        </p:nvSpPr>
        <p:spPr/>
        <p:txBody>
          <a:bodyPr/>
          <a:lstStyle/>
          <a:p>
            <a:pPr>
              <a:defRPr/>
            </a:pPr>
            <a:fld id="{8841A27A-B71E-42F5-A588-FA68D6DEF723}" type="slidenum">
              <a:rPr lang="en-GB" altLang="en-US" smtClean="0"/>
              <a:pPr>
                <a:defRPr/>
              </a:pPr>
              <a:t>14</a:t>
            </a:fld>
            <a:endParaRPr lang="en-GB" altLang="en-US"/>
          </a:p>
        </p:txBody>
      </p:sp>
      <p:sp>
        <p:nvSpPr>
          <p:cNvPr id="14" name="CasellaDiTesto 21">
            <a:extLst>
              <a:ext uri="{FF2B5EF4-FFF2-40B4-BE49-F238E27FC236}">
                <a16:creationId xmlns:a16="http://schemas.microsoft.com/office/drawing/2014/main" id="{F089B5B2-7EAC-F348-A56A-1A2121AD8760}"/>
              </a:ext>
            </a:extLst>
          </p:cNvPr>
          <p:cNvSpPr txBox="1"/>
          <p:nvPr/>
        </p:nvSpPr>
        <p:spPr>
          <a:xfrm>
            <a:off x="-479921" y="1416991"/>
            <a:ext cx="1728191" cy="369332"/>
          </a:xfrm>
          <a:prstGeom prst="rect">
            <a:avLst/>
          </a:prstGeom>
          <a:noFill/>
        </p:spPr>
        <p:txBody>
          <a:bodyPr wrap="square" rtlCol="0">
            <a:spAutoFit/>
          </a:bodyPr>
          <a:lstStyle/>
          <a:p>
            <a:pPr algn="r"/>
            <a:r>
              <a:rPr lang="it-IT" b="1" dirty="0"/>
              <a:t>10 </a:t>
            </a:r>
            <a:r>
              <a:rPr lang="it-IT" b="1" dirty="0" err="1"/>
              <a:t>Modes</a:t>
            </a:r>
            <a:endParaRPr lang="it-IT" b="1" dirty="0"/>
          </a:p>
        </p:txBody>
      </p: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D2945B0C-E055-43E7-AFED-7247CCBD532A}"/>
                  </a:ext>
                </a:extLst>
              </p:cNvPr>
              <p:cNvSpPr txBox="1"/>
              <p:nvPr/>
            </p:nvSpPr>
            <p:spPr>
              <a:xfrm rot="16200000">
                <a:off x="-469867" y="2627040"/>
                <a:ext cx="1728191"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it-IT" sz="140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𝑃</m:t>
                      </m:r>
                    </m:oMath>
                  </m:oMathPara>
                </a14:m>
                <a:endParaRPr lang="it-IT" sz="1400" dirty="0"/>
              </a:p>
            </p:txBody>
          </p:sp>
        </mc:Choice>
        <mc:Fallback xmlns="">
          <p:sp>
            <p:nvSpPr>
              <p:cNvPr id="12" name="CasellaDiTesto 11">
                <a:extLst>
                  <a:ext uri="{FF2B5EF4-FFF2-40B4-BE49-F238E27FC236}">
                    <a16:creationId xmlns:a16="http://schemas.microsoft.com/office/drawing/2014/main" id="{D2945B0C-E055-43E7-AFED-7247CCBD532A}"/>
                  </a:ext>
                </a:extLst>
              </p:cNvPr>
              <p:cNvSpPr txBox="1">
                <a:spLocks noRot="1" noChangeAspect="1" noMove="1" noResize="1" noEditPoints="1" noAdjustHandles="1" noChangeArrowheads="1" noChangeShapeType="1" noTextEdit="1"/>
              </p:cNvSpPr>
              <p:nvPr/>
            </p:nvSpPr>
            <p:spPr>
              <a:xfrm rot="16200000">
                <a:off x="-469867" y="2627040"/>
                <a:ext cx="1728191" cy="307777"/>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1558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3D94F74-089F-224C-A0BC-CDF3B8839BB9}"/>
              </a:ext>
            </a:extLst>
          </p:cNvPr>
          <p:cNvSpPr>
            <a:spLocks noGrp="1"/>
          </p:cNvSpPr>
          <p:nvPr>
            <p:ph type="title"/>
          </p:nvPr>
        </p:nvSpPr>
        <p:spPr>
          <a:xfrm>
            <a:off x="384175" y="31187"/>
            <a:ext cx="8375650" cy="1192175"/>
          </a:xfrm>
        </p:spPr>
        <p:txBody>
          <a:bodyPr/>
          <a:lstStyle/>
          <a:p>
            <a:r>
              <a:rPr lang="en-GB" sz="2400" dirty="0"/>
              <a:t>At regime, the analysis can be improved using a low assimilation frequency of observations because the dynamics are dominated by the first modes </a:t>
            </a:r>
          </a:p>
        </p:txBody>
      </p:sp>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C85EB859-9ACA-43F7-9DA3-631B51E4CEC5}"/>
                  </a:ext>
                </a:extLst>
              </p:cNvPr>
              <p:cNvSpPr txBox="1"/>
              <p:nvPr/>
            </p:nvSpPr>
            <p:spPr>
              <a:xfrm>
                <a:off x="107504" y="5019748"/>
                <a:ext cx="9144000" cy="1144929"/>
              </a:xfrm>
              <a:prstGeom prst="rect">
                <a:avLst/>
              </a:prstGeom>
              <a:noFill/>
            </p:spPr>
            <p:txBody>
              <a:bodyPr wrap="square" rtlCol="0">
                <a:spAutoFit/>
              </a:bodyPr>
              <a:lstStyle/>
              <a:p>
                <a:pPr marL="285750" indent="-285750">
                  <a:buFont typeface="Arial" panose="020B0604020202020204" pitchFamily="34" charset="0"/>
                  <a:buChar char="•"/>
                </a:pPr>
                <a:r>
                  <a:rPr lang="en-GB" sz="2000" dirty="0"/>
                  <a:t>Highest frequency at regime is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𝑁</m:t>
                        </m:r>
                        <m:r>
                          <a:rPr lang="en-US" sz="2000" b="0" i="1" baseline="-25000" smtClean="0">
                            <a:latin typeface="Cambria Math" panose="02040503050406030204" pitchFamily="18" charset="0"/>
                          </a:rPr>
                          <m:t>𝑚</m:t>
                        </m:r>
                        <m:r>
                          <a:rPr lang="en-US" sz="2000" b="0" i="1" smtClean="0">
                            <a:latin typeface="Cambria Math" panose="02040503050406030204" pitchFamily="18" charset="0"/>
                          </a:rPr>
                          <m:t> </m:t>
                        </m:r>
                        <m:r>
                          <a:rPr lang="en-US" sz="2000" b="0" i="1" smtClean="0">
                            <a:latin typeface="Cambria Math" panose="02040503050406030204" pitchFamily="18" charset="0"/>
                          </a:rPr>
                          <m:t>𝜋</m:t>
                        </m:r>
                      </m:num>
                      <m:den>
                        <m:r>
                          <a:rPr lang="en-US" sz="2000" i="1">
                            <a:latin typeface="Cambria Math" panose="02040503050406030204" pitchFamily="18" charset="0"/>
                          </a:rPr>
                          <m:t>2</m:t>
                        </m:r>
                        <m:r>
                          <a:rPr lang="en-US" sz="2000" i="1">
                            <a:latin typeface="Cambria Math" panose="02040503050406030204" pitchFamily="18" charset="0"/>
                          </a:rPr>
                          <m:t>𝜋</m:t>
                        </m:r>
                      </m:den>
                    </m:f>
                    <m:r>
                      <a:rPr lang="en-US" sz="2000" b="0" i="1" smtClean="0">
                        <a:latin typeface="Cambria Math" panose="02040503050406030204" pitchFamily="18" charset="0"/>
                      </a:rPr>
                      <m:t>=2</m:t>
                    </m:r>
                  </m:oMath>
                </a14:m>
                <a:r>
                  <a:rPr lang="en-GB" sz="2000" b="1" dirty="0"/>
                  <a:t> </a:t>
                </a:r>
              </a:p>
              <a:p>
                <a:pPr marL="285750" indent="-285750">
                  <a:buFont typeface="Arial" panose="020B0604020202020204" pitchFamily="34" charset="0"/>
                  <a:buChar char="•"/>
                </a:pPr>
                <a:r>
                  <a:rPr lang="en-GB" sz="2000" dirty="0"/>
                  <a:t>For the Shannon theorem f=4 is necessary to improve the forecast</a:t>
                </a:r>
              </a:p>
              <a:p>
                <a:pPr marL="285750" indent="-285750">
                  <a:buFont typeface="Arial" panose="020B0604020202020204" pitchFamily="34" charset="0"/>
                  <a:buChar char="•"/>
                </a:pPr>
                <a:r>
                  <a:rPr lang="en-GB" sz="2000" dirty="0"/>
                  <a:t>Lower sampling frequency does not improve the analysis</a:t>
                </a:r>
              </a:p>
            </p:txBody>
          </p:sp>
        </mc:Choice>
        <mc:Fallback xmlns="">
          <p:sp>
            <p:nvSpPr>
              <p:cNvPr id="3" name="CasellaDiTesto 2">
                <a:extLst>
                  <a:ext uri="{FF2B5EF4-FFF2-40B4-BE49-F238E27FC236}">
                    <a16:creationId xmlns:a16="http://schemas.microsoft.com/office/drawing/2014/main" id="{C85EB859-9ACA-43F7-9DA3-631B51E4CEC5}"/>
                  </a:ext>
                </a:extLst>
              </p:cNvPr>
              <p:cNvSpPr txBox="1">
                <a:spLocks noRot="1" noChangeAspect="1" noMove="1" noResize="1" noEditPoints="1" noAdjustHandles="1" noChangeArrowheads="1" noChangeShapeType="1" noTextEdit="1"/>
              </p:cNvSpPr>
              <p:nvPr/>
            </p:nvSpPr>
            <p:spPr>
              <a:xfrm>
                <a:off x="107504" y="5019748"/>
                <a:ext cx="9144000" cy="1144929"/>
              </a:xfrm>
              <a:prstGeom prst="rect">
                <a:avLst/>
              </a:prstGeom>
              <a:blipFill>
                <a:blip r:embed="rId3"/>
                <a:stretch>
                  <a:fillRect l="-600" b="-9043"/>
                </a:stretch>
              </a:blipFill>
            </p:spPr>
            <p:txBody>
              <a:bodyPr/>
              <a:lstStyle/>
              <a:p>
                <a:r>
                  <a:rPr lang="en-GB">
                    <a:noFill/>
                  </a:rPr>
                  <a:t> </a:t>
                </a:r>
              </a:p>
            </p:txBody>
          </p:sp>
        </mc:Fallback>
      </mc:AlternateContent>
      <p:pic>
        <p:nvPicPr>
          <p:cNvPr id="5" name="Immagine 4">
            <a:extLst>
              <a:ext uri="{FF2B5EF4-FFF2-40B4-BE49-F238E27FC236}">
                <a16:creationId xmlns:a16="http://schemas.microsoft.com/office/drawing/2014/main" id="{C5352F16-9553-4808-A24D-CB1191C38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190" y="1746191"/>
            <a:ext cx="6784068" cy="1494795"/>
          </a:xfrm>
          <a:prstGeom prst="rect">
            <a:avLst/>
          </a:prstGeom>
        </p:spPr>
      </p:pic>
      <p:pic>
        <p:nvPicPr>
          <p:cNvPr id="7" name="Immagine 6">
            <a:extLst>
              <a:ext uri="{FF2B5EF4-FFF2-40B4-BE49-F238E27FC236}">
                <a16:creationId xmlns:a16="http://schemas.microsoft.com/office/drawing/2014/main" id="{9267C62E-CD57-4D66-9C0A-E81126E236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7470" y="3282759"/>
            <a:ext cx="6784068" cy="1479504"/>
          </a:xfrm>
          <a:prstGeom prst="rect">
            <a:avLst/>
          </a:prstGeom>
        </p:spPr>
      </p:pic>
      <p:sp>
        <p:nvSpPr>
          <p:cNvPr id="9" name="CasellaDiTesto 8">
            <a:extLst>
              <a:ext uri="{FF2B5EF4-FFF2-40B4-BE49-F238E27FC236}">
                <a16:creationId xmlns:a16="http://schemas.microsoft.com/office/drawing/2014/main" id="{4B45FE06-60BF-41CF-B2A1-E096BE067B0C}"/>
              </a:ext>
            </a:extLst>
          </p:cNvPr>
          <p:cNvSpPr txBox="1"/>
          <p:nvPr/>
        </p:nvSpPr>
        <p:spPr>
          <a:xfrm>
            <a:off x="7970392" y="2109965"/>
            <a:ext cx="1872208" cy="923330"/>
          </a:xfrm>
          <a:prstGeom prst="rect">
            <a:avLst/>
          </a:prstGeom>
          <a:noFill/>
        </p:spPr>
        <p:txBody>
          <a:bodyPr wrap="square" rtlCol="0">
            <a:spAutoFit/>
          </a:bodyPr>
          <a:lstStyle/>
          <a:p>
            <a:r>
              <a:rPr lang="en-GB" dirty="0"/>
              <a:t>Sampling frequency </a:t>
            </a:r>
          </a:p>
          <a:p>
            <a:r>
              <a:rPr lang="en-GB" dirty="0"/>
              <a:t>= </a:t>
            </a:r>
            <a:r>
              <a:rPr lang="en-GB" b="1" dirty="0"/>
              <a:t>4</a:t>
            </a:r>
          </a:p>
        </p:txBody>
      </p:sp>
      <p:sp>
        <p:nvSpPr>
          <p:cNvPr id="22" name="CasellaDiTesto 21">
            <a:extLst>
              <a:ext uri="{FF2B5EF4-FFF2-40B4-BE49-F238E27FC236}">
                <a16:creationId xmlns:a16="http://schemas.microsoft.com/office/drawing/2014/main" id="{A671E555-8AC9-401F-BA40-4FF7EB9DF93B}"/>
              </a:ext>
            </a:extLst>
          </p:cNvPr>
          <p:cNvSpPr txBox="1"/>
          <p:nvPr/>
        </p:nvSpPr>
        <p:spPr>
          <a:xfrm>
            <a:off x="7970392" y="3482535"/>
            <a:ext cx="1872208" cy="923330"/>
          </a:xfrm>
          <a:prstGeom prst="rect">
            <a:avLst/>
          </a:prstGeom>
          <a:noFill/>
        </p:spPr>
        <p:txBody>
          <a:bodyPr wrap="square" rtlCol="0">
            <a:spAutoFit/>
          </a:bodyPr>
          <a:lstStyle/>
          <a:p>
            <a:r>
              <a:rPr lang="en-GB" dirty="0"/>
              <a:t>Sampling frequency </a:t>
            </a:r>
          </a:p>
          <a:p>
            <a:r>
              <a:rPr lang="en-GB" dirty="0"/>
              <a:t>= </a:t>
            </a:r>
            <a:r>
              <a:rPr lang="en-GB" b="1" dirty="0"/>
              <a:t>2</a:t>
            </a:r>
          </a:p>
        </p:txBody>
      </p:sp>
      <p:sp>
        <p:nvSpPr>
          <p:cNvPr id="24" name="CasellaDiTesto 23">
            <a:extLst>
              <a:ext uri="{FF2B5EF4-FFF2-40B4-BE49-F238E27FC236}">
                <a16:creationId xmlns:a16="http://schemas.microsoft.com/office/drawing/2014/main" id="{A350EF7B-909F-43CE-9478-77B23299F63A}"/>
              </a:ext>
            </a:extLst>
          </p:cNvPr>
          <p:cNvSpPr txBox="1"/>
          <p:nvPr/>
        </p:nvSpPr>
        <p:spPr>
          <a:xfrm>
            <a:off x="3797128" y="4773541"/>
            <a:ext cx="1728191" cy="276999"/>
          </a:xfrm>
          <a:prstGeom prst="rect">
            <a:avLst/>
          </a:prstGeom>
          <a:noFill/>
        </p:spPr>
        <p:txBody>
          <a:bodyPr wrap="square" rtlCol="0">
            <a:spAutoFit/>
          </a:bodyPr>
          <a:lstStyle/>
          <a:p>
            <a:pPr algn="ctr"/>
            <a:r>
              <a:rPr lang="it-IT" sz="1200" dirty="0"/>
              <a:t>Time</a:t>
            </a:r>
          </a:p>
        </p:txBody>
      </p:sp>
      <p:sp>
        <p:nvSpPr>
          <p:cNvPr id="2" name="Slide Number Placeholder 1">
            <a:extLst>
              <a:ext uri="{FF2B5EF4-FFF2-40B4-BE49-F238E27FC236}">
                <a16:creationId xmlns:a16="http://schemas.microsoft.com/office/drawing/2014/main" id="{07ADA293-63B0-CB4C-B645-31F9269481FC}"/>
              </a:ext>
            </a:extLst>
          </p:cNvPr>
          <p:cNvSpPr>
            <a:spLocks noGrp="1"/>
          </p:cNvSpPr>
          <p:nvPr>
            <p:ph type="sldNum" sz="quarter" idx="10"/>
          </p:nvPr>
        </p:nvSpPr>
        <p:spPr/>
        <p:txBody>
          <a:bodyPr/>
          <a:lstStyle/>
          <a:p>
            <a:pPr>
              <a:defRPr/>
            </a:pPr>
            <a:fld id="{8841A27A-B71E-42F5-A588-FA68D6DEF723}" type="slidenum">
              <a:rPr lang="en-GB" altLang="en-US" smtClean="0"/>
              <a:pPr>
                <a:defRPr/>
              </a:pPr>
              <a:t>15</a:t>
            </a:fld>
            <a:endParaRPr lang="en-GB" altLang="en-US"/>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A4569413-9F0C-4D74-987E-6C81F369A23F}"/>
                  </a:ext>
                </a:extLst>
              </p:cNvPr>
              <p:cNvSpPr txBox="1"/>
              <p:nvPr/>
            </p:nvSpPr>
            <p:spPr>
              <a:xfrm rot="16200000">
                <a:off x="251206" y="2264775"/>
                <a:ext cx="1728191"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it-IT" sz="140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𝑃</m:t>
                      </m:r>
                    </m:oMath>
                  </m:oMathPara>
                </a14:m>
                <a:endParaRPr lang="it-IT" sz="1400" dirty="0"/>
              </a:p>
            </p:txBody>
          </p:sp>
        </mc:Choice>
        <mc:Fallback xmlns="">
          <p:sp>
            <p:nvSpPr>
              <p:cNvPr id="11" name="CasellaDiTesto 10">
                <a:extLst>
                  <a:ext uri="{FF2B5EF4-FFF2-40B4-BE49-F238E27FC236}">
                    <a16:creationId xmlns:a16="http://schemas.microsoft.com/office/drawing/2014/main" id="{A4569413-9F0C-4D74-987E-6C81F369A23F}"/>
                  </a:ext>
                </a:extLst>
              </p:cNvPr>
              <p:cNvSpPr txBox="1">
                <a:spLocks noRot="1" noChangeAspect="1" noMove="1" noResize="1" noEditPoints="1" noAdjustHandles="1" noChangeArrowheads="1" noChangeShapeType="1" noTextEdit="1"/>
              </p:cNvSpPr>
              <p:nvPr/>
            </p:nvSpPr>
            <p:spPr>
              <a:xfrm rot="16200000">
                <a:off x="251206" y="2264775"/>
                <a:ext cx="1728191" cy="307777"/>
              </a:xfrm>
              <a:prstGeom prst="rect">
                <a:avLst/>
              </a:prstGeom>
              <a:blipFill>
                <a:blip r:embed="rId6"/>
                <a:stretch>
                  <a:fillRect/>
                </a:stretch>
              </a:blipFill>
            </p:spPr>
            <p:txBody>
              <a:bodyPr/>
              <a:lstStyle/>
              <a:p>
                <a:r>
                  <a:rPr lang="en-GB">
                    <a:noFill/>
                  </a:rPr>
                  <a:t> </a:t>
                </a:r>
              </a:p>
            </p:txBody>
          </p:sp>
        </mc:Fallback>
      </mc:AlternateContent>
      <p:sp>
        <p:nvSpPr>
          <p:cNvPr id="14" name="CasellaDiTesto 21">
            <a:extLst>
              <a:ext uri="{FF2B5EF4-FFF2-40B4-BE49-F238E27FC236}">
                <a16:creationId xmlns:a16="http://schemas.microsoft.com/office/drawing/2014/main" id="{12BE07EC-CF9A-43D7-BD4F-0FFB9C9B469F}"/>
              </a:ext>
            </a:extLst>
          </p:cNvPr>
          <p:cNvSpPr txBox="1"/>
          <p:nvPr/>
        </p:nvSpPr>
        <p:spPr>
          <a:xfrm>
            <a:off x="-479921" y="1416991"/>
            <a:ext cx="1728191" cy="369332"/>
          </a:xfrm>
          <a:prstGeom prst="rect">
            <a:avLst/>
          </a:prstGeom>
          <a:noFill/>
        </p:spPr>
        <p:txBody>
          <a:bodyPr wrap="square" rtlCol="0">
            <a:spAutoFit/>
          </a:bodyPr>
          <a:lstStyle/>
          <a:p>
            <a:pPr algn="r"/>
            <a:r>
              <a:rPr lang="it-IT" b="1" dirty="0"/>
              <a:t>10 </a:t>
            </a:r>
            <a:r>
              <a:rPr lang="it-IT" b="1" dirty="0" err="1"/>
              <a:t>Modes</a:t>
            </a:r>
            <a:endParaRPr lang="it-IT" b="1" dirty="0"/>
          </a:p>
        </p:txBody>
      </p:sp>
    </p:spTree>
    <p:extLst>
      <p:ext uri="{BB962C8B-B14F-4D97-AF65-F5344CB8AC3E}">
        <p14:creationId xmlns:p14="http://schemas.microsoft.com/office/powerpoint/2010/main" val="4263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F876-C381-A94D-808D-06532B03E1B5}"/>
              </a:ext>
            </a:extLst>
          </p:cNvPr>
          <p:cNvSpPr>
            <a:spLocks noGrp="1"/>
          </p:cNvSpPr>
          <p:nvPr>
            <p:ph type="title"/>
          </p:nvPr>
        </p:nvSpPr>
        <p:spPr>
          <a:xfrm>
            <a:off x="86808" y="52810"/>
            <a:ext cx="9049577" cy="423862"/>
          </a:xfrm>
        </p:spPr>
        <p:txBody>
          <a:bodyPr/>
          <a:lstStyle/>
          <a:p>
            <a:r>
              <a:rPr lang="en-GB" sz="2400" dirty="0"/>
              <a:t>We can define cost functionals to constrain the pressure or pressure modes. The latter is more effective for data assimilation of thermoacoustics instabilities</a:t>
            </a:r>
          </a:p>
        </p:txBody>
      </p:sp>
      <p:sp>
        <p:nvSpPr>
          <p:cNvPr id="7" name="CasellaDiTesto 6">
            <a:extLst>
              <a:ext uri="{FF2B5EF4-FFF2-40B4-BE49-F238E27FC236}">
                <a16:creationId xmlns:a16="http://schemas.microsoft.com/office/drawing/2014/main" id="{7D52C75D-D313-42DB-A8DA-F16B07B3CD74}"/>
              </a:ext>
            </a:extLst>
          </p:cNvPr>
          <p:cNvSpPr txBox="1"/>
          <p:nvPr/>
        </p:nvSpPr>
        <p:spPr>
          <a:xfrm>
            <a:off x="5608552" y="2129327"/>
            <a:ext cx="2989515" cy="646331"/>
          </a:xfrm>
          <a:prstGeom prst="rect">
            <a:avLst/>
          </a:prstGeom>
          <a:noFill/>
        </p:spPr>
        <p:txBody>
          <a:bodyPr wrap="square" rtlCol="0">
            <a:spAutoFit/>
          </a:bodyPr>
          <a:lstStyle/>
          <a:p>
            <a:r>
              <a:rPr lang="en-GB" dirty="0"/>
              <a:t>Measurements</a:t>
            </a:r>
            <a:r>
              <a:rPr lang="it-IT" dirty="0"/>
              <a:t> of the pressure</a:t>
            </a:r>
            <a:endParaRPr lang="en-GB" dirty="0"/>
          </a:p>
        </p:txBody>
      </p:sp>
      <p:pic>
        <p:nvPicPr>
          <p:cNvPr id="9" name="Immagine 8">
            <a:extLst>
              <a:ext uri="{FF2B5EF4-FFF2-40B4-BE49-F238E27FC236}">
                <a16:creationId xmlns:a16="http://schemas.microsoft.com/office/drawing/2014/main" id="{1C3486E6-75DD-4B38-A554-BC7EEE80DB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7390" y="2835755"/>
            <a:ext cx="2211837" cy="689195"/>
          </a:xfrm>
          <a:prstGeom prst="rect">
            <a:avLst/>
          </a:prstGeom>
        </p:spPr>
      </p:pic>
      <p:sp>
        <p:nvSpPr>
          <p:cNvPr id="22" name="CasellaDiTesto 21">
            <a:extLst>
              <a:ext uri="{FF2B5EF4-FFF2-40B4-BE49-F238E27FC236}">
                <a16:creationId xmlns:a16="http://schemas.microsoft.com/office/drawing/2014/main" id="{BB1D443E-E314-4AB5-B520-C7CF32497C1C}"/>
              </a:ext>
            </a:extLst>
          </p:cNvPr>
          <p:cNvSpPr txBox="1"/>
          <p:nvPr/>
        </p:nvSpPr>
        <p:spPr>
          <a:xfrm>
            <a:off x="5607655" y="4223074"/>
            <a:ext cx="2989515" cy="646331"/>
          </a:xfrm>
          <a:prstGeom prst="rect">
            <a:avLst/>
          </a:prstGeom>
          <a:noFill/>
        </p:spPr>
        <p:txBody>
          <a:bodyPr wrap="square" rtlCol="0">
            <a:spAutoFit/>
          </a:bodyPr>
          <a:lstStyle/>
          <a:p>
            <a:r>
              <a:rPr lang="en-GB" dirty="0"/>
              <a:t>Measurements of the pressure modes </a:t>
            </a:r>
          </a:p>
        </p:txBody>
      </p:sp>
      <p:pic>
        <p:nvPicPr>
          <p:cNvPr id="25" name="Immagine 24">
            <a:extLst>
              <a:ext uri="{FF2B5EF4-FFF2-40B4-BE49-F238E27FC236}">
                <a16:creationId xmlns:a16="http://schemas.microsoft.com/office/drawing/2014/main" id="{E4FB64B7-47C6-4CB8-A981-C7C8A53C7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987" y="1906982"/>
            <a:ext cx="4932040" cy="1755251"/>
          </a:xfrm>
          <a:prstGeom prst="rect">
            <a:avLst/>
          </a:prstGeom>
        </p:spPr>
      </p:pic>
      <p:pic>
        <p:nvPicPr>
          <p:cNvPr id="27" name="Immagine 26">
            <a:extLst>
              <a:ext uri="{FF2B5EF4-FFF2-40B4-BE49-F238E27FC236}">
                <a16:creationId xmlns:a16="http://schemas.microsoft.com/office/drawing/2014/main" id="{F62C4633-78E0-4583-80A4-4FEB7BB38C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578" y="4235630"/>
            <a:ext cx="4954478" cy="1755251"/>
          </a:xfrm>
          <a:prstGeom prst="rect">
            <a:avLst/>
          </a:prstGeom>
        </p:spPr>
      </p:pic>
      <p:sp>
        <p:nvSpPr>
          <p:cNvPr id="30" name="CasellaDiTesto 29">
            <a:extLst>
              <a:ext uri="{FF2B5EF4-FFF2-40B4-BE49-F238E27FC236}">
                <a16:creationId xmlns:a16="http://schemas.microsoft.com/office/drawing/2014/main" id="{860F375C-F7DF-41AB-B6A4-EB64EE55FCE4}"/>
              </a:ext>
            </a:extLst>
          </p:cNvPr>
          <p:cNvSpPr txBox="1"/>
          <p:nvPr/>
        </p:nvSpPr>
        <p:spPr>
          <a:xfrm>
            <a:off x="1698241" y="5924289"/>
            <a:ext cx="1728191" cy="276999"/>
          </a:xfrm>
          <a:prstGeom prst="rect">
            <a:avLst/>
          </a:prstGeom>
          <a:noFill/>
        </p:spPr>
        <p:txBody>
          <a:bodyPr wrap="square" rtlCol="0">
            <a:spAutoFit/>
          </a:bodyPr>
          <a:lstStyle/>
          <a:p>
            <a:pPr algn="ctr"/>
            <a:r>
              <a:rPr lang="it-IT" sz="1200" dirty="0"/>
              <a:t>Time</a:t>
            </a:r>
          </a:p>
        </p:txBody>
      </p:sp>
      <p:sp>
        <p:nvSpPr>
          <p:cNvPr id="13" name="Ovale 12">
            <a:extLst>
              <a:ext uri="{FF2B5EF4-FFF2-40B4-BE49-F238E27FC236}">
                <a16:creationId xmlns:a16="http://schemas.microsoft.com/office/drawing/2014/main" id="{6A528F0F-9619-44E6-80D2-FC5966080C08}"/>
              </a:ext>
            </a:extLst>
          </p:cNvPr>
          <p:cNvSpPr/>
          <p:nvPr/>
        </p:nvSpPr>
        <p:spPr>
          <a:xfrm>
            <a:off x="623057" y="2022483"/>
            <a:ext cx="803064" cy="11981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Immagine 22">
            <a:extLst>
              <a:ext uri="{FF2B5EF4-FFF2-40B4-BE49-F238E27FC236}">
                <a16:creationId xmlns:a16="http://schemas.microsoft.com/office/drawing/2014/main" id="{A12783A4-E153-4633-87FB-A4CE7016EA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056" y="5118286"/>
            <a:ext cx="4067944" cy="643495"/>
          </a:xfrm>
          <a:prstGeom prst="rect">
            <a:avLst/>
          </a:prstGeom>
        </p:spPr>
      </p:pic>
      <p:sp>
        <p:nvSpPr>
          <p:cNvPr id="3" name="Slide Number Placeholder 2">
            <a:extLst>
              <a:ext uri="{FF2B5EF4-FFF2-40B4-BE49-F238E27FC236}">
                <a16:creationId xmlns:a16="http://schemas.microsoft.com/office/drawing/2014/main" id="{76F80FEB-9A46-BA42-90C8-AA974AB6AE3F}"/>
              </a:ext>
            </a:extLst>
          </p:cNvPr>
          <p:cNvSpPr>
            <a:spLocks noGrp="1"/>
          </p:cNvSpPr>
          <p:nvPr>
            <p:ph type="sldNum" sz="quarter" idx="10"/>
          </p:nvPr>
        </p:nvSpPr>
        <p:spPr/>
        <p:txBody>
          <a:bodyPr/>
          <a:lstStyle/>
          <a:p>
            <a:pPr>
              <a:defRPr/>
            </a:pPr>
            <a:fld id="{8841A27A-B71E-42F5-A588-FA68D6DEF723}" type="slidenum">
              <a:rPr lang="en-GB" altLang="en-US" smtClean="0"/>
              <a:pPr>
                <a:defRPr/>
              </a:pPr>
              <a:t>16</a:t>
            </a:fld>
            <a:endParaRPr lang="en-GB" altLang="en-US"/>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51F85DE1-72B2-453D-BDFD-6E2FB4F9A559}"/>
                  </a:ext>
                </a:extLst>
              </p:cNvPr>
              <p:cNvSpPr txBox="1"/>
              <p:nvPr/>
            </p:nvSpPr>
            <p:spPr>
              <a:xfrm rot="16200000">
                <a:off x="-704228" y="2452048"/>
                <a:ext cx="1728191"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it-IT" sz="1400" i="1" smtClean="0">
                          <a:latin typeface="Cambria Math" panose="02040503050406030204" pitchFamily="18" charset="0"/>
                          <a:ea typeface="Cambria Math" panose="02040503050406030204" pitchFamily="18" charset="0"/>
                        </a:rPr>
                        <m:t>∆</m:t>
                      </m:r>
                      <m:r>
                        <a:rPr lang="it-IT" sz="1400" b="0" i="1" smtClean="0">
                          <a:latin typeface="Cambria Math" panose="02040503050406030204" pitchFamily="18" charset="0"/>
                          <a:ea typeface="Cambria Math" panose="02040503050406030204" pitchFamily="18" charset="0"/>
                        </a:rPr>
                        <m:t>𝑃</m:t>
                      </m:r>
                    </m:oMath>
                  </m:oMathPara>
                </a14:m>
                <a:endParaRPr lang="it-IT" sz="1400" dirty="0"/>
              </a:p>
            </p:txBody>
          </p:sp>
        </mc:Choice>
        <mc:Fallback xmlns="">
          <p:sp>
            <p:nvSpPr>
              <p:cNvPr id="14" name="CasellaDiTesto 13">
                <a:extLst>
                  <a:ext uri="{FF2B5EF4-FFF2-40B4-BE49-F238E27FC236}">
                    <a16:creationId xmlns:a16="http://schemas.microsoft.com/office/drawing/2014/main" id="{51F85DE1-72B2-453D-BDFD-6E2FB4F9A559}"/>
                  </a:ext>
                </a:extLst>
              </p:cNvPr>
              <p:cNvSpPr txBox="1">
                <a:spLocks noRot="1" noChangeAspect="1" noMove="1" noResize="1" noEditPoints="1" noAdjustHandles="1" noChangeArrowheads="1" noChangeShapeType="1" noTextEdit="1"/>
              </p:cNvSpPr>
              <p:nvPr/>
            </p:nvSpPr>
            <p:spPr>
              <a:xfrm rot="16200000">
                <a:off x="-704228" y="2452048"/>
                <a:ext cx="1728191" cy="307777"/>
              </a:xfrm>
              <a:prstGeom prst="rect">
                <a:avLst/>
              </a:prstGeom>
              <a:blipFill>
                <a:blip r:embed="rId7"/>
                <a:stretch>
                  <a:fillRect/>
                </a:stretch>
              </a:blipFill>
            </p:spPr>
            <p:txBody>
              <a:bodyPr/>
              <a:lstStyle/>
              <a:p>
                <a:r>
                  <a:rPr lang="en-GB">
                    <a:noFill/>
                  </a:rPr>
                  <a:t> </a:t>
                </a:r>
              </a:p>
            </p:txBody>
          </p:sp>
        </mc:Fallback>
      </mc:AlternateContent>
      <p:sp>
        <p:nvSpPr>
          <p:cNvPr id="15" name="CasellaDiTesto 21">
            <a:extLst>
              <a:ext uri="{FF2B5EF4-FFF2-40B4-BE49-F238E27FC236}">
                <a16:creationId xmlns:a16="http://schemas.microsoft.com/office/drawing/2014/main" id="{39FD1C02-9073-4AFC-9490-5D9D18AB7985}"/>
              </a:ext>
            </a:extLst>
          </p:cNvPr>
          <p:cNvSpPr txBox="1"/>
          <p:nvPr/>
        </p:nvSpPr>
        <p:spPr>
          <a:xfrm>
            <a:off x="-479921" y="1416991"/>
            <a:ext cx="1728191" cy="369332"/>
          </a:xfrm>
          <a:prstGeom prst="rect">
            <a:avLst/>
          </a:prstGeom>
          <a:noFill/>
        </p:spPr>
        <p:txBody>
          <a:bodyPr wrap="square" rtlCol="0">
            <a:spAutoFit/>
          </a:bodyPr>
          <a:lstStyle/>
          <a:p>
            <a:pPr algn="r"/>
            <a:r>
              <a:rPr lang="it-IT" b="1" dirty="0"/>
              <a:t>10 </a:t>
            </a:r>
            <a:r>
              <a:rPr lang="it-IT" b="1" dirty="0" err="1"/>
              <a:t>Modes</a:t>
            </a:r>
            <a:endParaRPr lang="it-IT" b="1" dirty="0"/>
          </a:p>
        </p:txBody>
      </p:sp>
    </p:spTree>
    <p:extLst>
      <p:ext uri="{BB962C8B-B14F-4D97-AF65-F5344CB8AC3E}">
        <p14:creationId xmlns:p14="http://schemas.microsoft.com/office/powerpoint/2010/main" val="68738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F876-C381-A94D-808D-06532B03E1B5}"/>
              </a:ext>
            </a:extLst>
          </p:cNvPr>
          <p:cNvSpPr>
            <a:spLocks noGrp="1"/>
          </p:cNvSpPr>
          <p:nvPr>
            <p:ph type="title"/>
          </p:nvPr>
        </p:nvSpPr>
        <p:spPr/>
        <p:txBody>
          <a:bodyPr/>
          <a:lstStyle/>
          <a:p>
            <a:r>
              <a:rPr lang="en-GB" dirty="0"/>
              <a:t>Conclusions</a:t>
            </a:r>
          </a:p>
        </p:txBody>
      </p:sp>
      <p:sp>
        <p:nvSpPr>
          <p:cNvPr id="12" name="CasellaDiTesto 11">
            <a:extLst>
              <a:ext uri="{FF2B5EF4-FFF2-40B4-BE49-F238E27FC236}">
                <a16:creationId xmlns:a16="http://schemas.microsoft.com/office/drawing/2014/main" id="{103F7D08-F2A4-4E76-BEFB-4CA29355FCEF}"/>
              </a:ext>
            </a:extLst>
          </p:cNvPr>
          <p:cNvSpPr txBox="1"/>
          <p:nvPr/>
        </p:nvSpPr>
        <p:spPr>
          <a:xfrm>
            <a:off x="384175" y="1496680"/>
            <a:ext cx="8652321" cy="6324808"/>
          </a:xfrm>
          <a:prstGeom prst="rect">
            <a:avLst/>
          </a:prstGeom>
          <a:noFill/>
        </p:spPr>
        <p:txBody>
          <a:bodyPr wrap="square" rtlCol="0">
            <a:spAutoFit/>
          </a:bodyPr>
          <a:lstStyle/>
          <a:p>
            <a:pPr>
              <a:lnSpc>
                <a:spcPct val="150000"/>
              </a:lnSpc>
            </a:pPr>
            <a:r>
              <a:rPr lang="en-GB" b="1" dirty="0"/>
              <a:t>We proposed data assimilation with Lagrangian optimization to make a </a:t>
            </a:r>
            <a:r>
              <a:rPr lang="en-GB" b="1" dirty="0">
                <a:solidFill>
                  <a:srgbClr val="FF0000"/>
                </a:solidFill>
              </a:rPr>
              <a:t>qualitative</a:t>
            </a:r>
            <a:r>
              <a:rPr lang="en-GB" b="1" dirty="0"/>
              <a:t> thermoacoustic model </a:t>
            </a:r>
            <a:r>
              <a:rPr lang="en-GB" b="1" dirty="0">
                <a:solidFill>
                  <a:srgbClr val="FF0000"/>
                </a:solidFill>
              </a:rPr>
              <a:t>quantitatively</a:t>
            </a:r>
            <a:r>
              <a:rPr lang="en-GB" b="1" dirty="0"/>
              <a:t> accurate</a:t>
            </a:r>
          </a:p>
          <a:p>
            <a:pPr marL="342900" indent="-342900">
              <a:lnSpc>
                <a:spcPct val="150000"/>
              </a:lnSpc>
              <a:buFont typeface="Arial" panose="020B0604020202020204" pitchFamily="34" charset="0"/>
              <a:buChar char="•"/>
            </a:pPr>
            <a:r>
              <a:rPr lang="en-GB" dirty="0"/>
              <a:t>Assimilating the transient dynamics has a short-time benefit because of nonlinear mode interaction</a:t>
            </a:r>
          </a:p>
          <a:p>
            <a:pPr marL="342900" indent="-342900">
              <a:lnSpc>
                <a:spcPct val="150000"/>
              </a:lnSpc>
              <a:buFont typeface="Arial" panose="020B0604020202020204" pitchFamily="34" charset="0"/>
              <a:buChar char="•"/>
            </a:pPr>
            <a:r>
              <a:rPr lang="en-GB" dirty="0"/>
              <a:t>Assimilating the dynamics at regime has a long-time improvement because the physics is dominated by a handful of modes </a:t>
            </a:r>
          </a:p>
          <a:p>
            <a:pPr marL="342900" indent="-342900">
              <a:lnSpc>
                <a:spcPct val="150000"/>
              </a:lnSpc>
              <a:buFont typeface="Arial" panose="020B0604020202020204" pitchFamily="34" charset="0"/>
              <a:buChar char="•"/>
            </a:pPr>
            <a:r>
              <a:rPr lang="en-GB" dirty="0"/>
              <a:t>The minimum number of observations is constrained by the Shannon theorem </a:t>
            </a:r>
          </a:p>
          <a:p>
            <a:pPr marL="342900" indent="-342900">
              <a:lnSpc>
                <a:spcPct val="150000"/>
              </a:lnSpc>
              <a:buFont typeface="Arial" panose="020B0604020202020204" pitchFamily="34" charset="0"/>
              <a:buChar char="•"/>
            </a:pPr>
            <a:r>
              <a:rPr lang="en-GB" dirty="0"/>
              <a:t>We suggest a more effective cost functional based on the spectral content of the pressure</a:t>
            </a:r>
          </a:p>
          <a:p>
            <a:pPr marL="342900" indent="-342900">
              <a:lnSpc>
                <a:spcPct val="150000"/>
              </a:lnSpc>
              <a:buFont typeface="Arial" panose="020B0604020202020204" pitchFamily="34" charset="0"/>
              <a:buChar char="•"/>
            </a:pPr>
            <a:endParaRPr lang="en-GB" dirty="0"/>
          </a:p>
          <a:p>
            <a:pPr>
              <a:lnSpc>
                <a:spcPct val="150000"/>
              </a:lnSpc>
            </a:pPr>
            <a:r>
              <a:rPr lang="en-GB" b="1" dirty="0"/>
              <a:t>Next: </a:t>
            </a:r>
            <a:r>
              <a:rPr lang="en-GB" dirty="0"/>
              <a:t>Assimilate experimental data</a:t>
            </a:r>
          </a:p>
          <a:p>
            <a:pPr marL="342900" indent="-342900">
              <a:lnSpc>
                <a:spcPct val="150000"/>
              </a:lnSpc>
              <a:buFont typeface="Arial" panose="020B0604020202020204" pitchFamily="34" charset="0"/>
              <a:buChar char="•"/>
            </a:pPr>
            <a:endParaRPr lang="en-GB" dirty="0"/>
          </a:p>
          <a:p>
            <a:pPr marL="342900" indent="-342900">
              <a:lnSpc>
                <a:spcPct val="150000"/>
              </a:lnSpc>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p:txBody>
      </p:sp>
      <p:sp>
        <p:nvSpPr>
          <p:cNvPr id="3" name="Slide Number Placeholder 2">
            <a:extLst>
              <a:ext uri="{FF2B5EF4-FFF2-40B4-BE49-F238E27FC236}">
                <a16:creationId xmlns:a16="http://schemas.microsoft.com/office/drawing/2014/main" id="{A7DA1847-8FAE-ED4D-A791-8FDC7EDE41C1}"/>
              </a:ext>
            </a:extLst>
          </p:cNvPr>
          <p:cNvSpPr>
            <a:spLocks noGrp="1"/>
          </p:cNvSpPr>
          <p:nvPr>
            <p:ph type="sldNum" sz="quarter" idx="10"/>
          </p:nvPr>
        </p:nvSpPr>
        <p:spPr/>
        <p:txBody>
          <a:bodyPr/>
          <a:lstStyle/>
          <a:p>
            <a:pPr>
              <a:defRPr/>
            </a:pPr>
            <a:fld id="{8841A27A-B71E-42F5-A588-FA68D6DEF723}" type="slidenum">
              <a:rPr lang="en-GB" altLang="en-US" smtClean="0"/>
              <a:pPr>
                <a:defRPr/>
              </a:pPr>
              <a:t>17</a:t>
            </a:fld>
            <a:endParaRPr lang="en-GB" altLang="en-US"/>
          </a:p>
        </p:txBody>
      </p:sp>
    </p:spTree>
    <p:extLst>
      <p:ext uri="{BB962C8B-B14F-4D97-AF65-F5344CB8AC3E}">
        <p14:creationId xmlns:p14="http://schemas.microsoft.com/office/powerpoint/2010/main" val="154830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B2F5-7559-7E44-8714-02EF9A7EB83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7B37F6D3-E1A0-444A-A1BE-5DFED39C768B}"/>
              </a:ext>
            </a:extLst>
          </p:cNvPr>
          <p:cNvSpPr>
            <a:spLocks noGrp="1"/>
          </p:cNvSpPr>
          <p:nvPr>
            <p:ph type="sldNum" sz="quarter" idx="10"/>
          </p:nvPr>
        </p:nvSpPr>
        <p:spPr/>
        <p:txBody>
          <a:bodyPr/>
          <a:lstStyle/>
          <a:p>
            <a:pPr>
              <a:defRPr/>
            </a:pPr>
            <a:fld id="{047BBBCF-A01C-42F3-8A34-3A5C44F56F91}" type="slidenum">
              <a:rPr lang="en-GB" altLang="en-US" smtClean="0"/>
              <a:pPr>
                <a:defRPr/>
              </a:pPr>
              <a:t>18</a:t>
            </a:fld>
            <a:endParaRPr lang="en-GB" altLang="en-US"/>
          </a:p>
        </p:txBody>
      </p:sp>
      <p:sp>
        <p:nvSpPr>
          <p:cNvPr id="4" name="Rectangle 3">
            <a:extLst>
              <a:ext uri="{FF2B5EF4-FFF2-40B4-BE49-F238E27FC236}">
                <a16:creationId xmlns:a16="http://schemas.microsoft.com/office/drawing/2014/main" id="{86A6BC7B-A510-A940-A057-E399CF397BA5}"/>
              </a:ext>
            </a:extLst>
          </p:cNvPr>
          <p:cNvSpPr/>
          <p:nvPr/>
        </p:nvSpPr>
        <p:spPr>
          <a:xfrm>
            <a:off x="0" y="0"/>
            <a:ext cx="9144000" cy="6858000"/>
          </a:xfrm>
          <a:prstGeom prst="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9600" dirty="0"/>
              <a:t>Back up slides </a:t>
            </a:r>
          </a:p>
        </p:txBody>
      </p:sp>
    </p:spTree>
    <p:extLst>
      <p:ext uri="{BB962C8B-B14F-4D97-AF65-F5344CB8AC3E}">
        <p14:creationId xmlns:p14="http://schemas.microsoft.com/office/powerpoint/2010/main" val="95297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67697" y="2869028"/>
            <a:ext cx="8374063" cy="576263"/>
          </a:xfrm>
        </p:spPr>
        <p:txBody>
          <a:bodyPr/>
          <a:lstStyle/>
          <a:p>
            <a:pPr algn="ctr" eaLnBrk="1" hangingPunct="1"/>
            <a:r>
              <a:rPr lang="en-US" sz="4000" dirty="0">
                <a:effectLst>
                  <a:outerShdw blurRad="38100" dist="38100" dir="2700000" algn="tl">
                    <a:srgbClr val="000000">
                      <a:alpha val="43137"/>
                    </a:srgbClr>
                  </a:outerShdw>
                </a:effectLst>
              </a:rPr>
              <a:t>Thank you for your attention</a:t>
            </a:r>
            <a:br>
              <a:rPr lang="en-US" sz="4000" dirty="0">
                <a:effectLst>
                  <a:outerShdw blurRad="38100" dist="38100" dir="2700000" algn="tl">
                    <a:srgbClr val="000000">
                      <a:alpha val="43137"/>
                    </a:srgbClr>
                  </a:outerShdw>
                </a:effectLst>
              </a:rPr>
            </a:br>
            <a:endParaRPr lang="en-US" altLang="en-US" sz="4000" dirty="0">
              <a:effectLst>
                <a:outerShdw blurRad="38100" dist="38100" dir="2700000" algn="tl">
                  <a:srgbClr val="000000">
                    <a:alpha val="43137"/>
                  </a:srgbClr>
                </a:outerShdw>
              </a:effectLst>
            </a:endParaRPr>
          </a:p>
        </p:txBody>
      </p:sp>
      <p:pic>
        <p:nvPicPr>
          <p:cNvPr id="3" name="Immagine 2">
            <a:extLst>
              <a:ext uri="{FF2B5EF4-FFF2-40B4-BE49-F238E27FC236}">
                <a16:creationId xmlns:a16="http://schemas.microsoft.com/office/drawing/2014/main" id="{E00DE601-557C-48D3-944E-EA406E28F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911" y="260648"/>
            <a:ext cx="1577472" cy="782427"/>
          </a:xfrm>
          <a:prstGeom prst="rect">
            <a:avLst/>
          </a:prstGeom>
        </p:spPr>
      </p:pic>
      <mc:AlternateContent xmlns:mc="http://schemas.openxmlformats.org/markup-compatibility/2006">
        <mc:Choice xmlns:a14="http://schemas.microsoft.com/office/drawing/2010/main" Requires="a14">
          <p:sp>
            <p:nvSpPr>
              <p:cNvPr id="7" name="Rectangle 4">
                <a:extLst>
                  <a:ext uri="{FF2B5EF4-FFF2-40B4-BE49-F238E27FC236}">
                    <a16:creationId xmlns:a16="http://schemas.microsoft.com/office/drawing/2014/main" id="{135829C2-DFBF-4D69-80B8-535B40D4EFB3}"/>
                  </a:ext>
                </a:extLst>
              </p:cNvPr>
              <p:cNvSpPr>
                <a:spLocks noChangeArrowheads="1"/>
              </p:cNvSpPr>
              <p:nvPr/>
            </p:nvSpPr>
            <p:spPr bwMode="auto">
              <a:xfrm>
                <a:off x="384175" y="4312301"/>
                <a:ext cx="3347864" cy="387523"/>
              </a:xfrm>
              <a:prstGeom prst="rect">
                <a:avLst/>
              </a:prstGeom>
              <a:noFill/>
              <a:ln>
                <a:noFill/>
              </a:ln>
              <a:effectLst/>
              <a:extLst>
                <a:ext uri="{909E8E84-426E-40DD-AFC4-6F175D3DCCD1}">
                  <a14:hiddenFill>
                    <a:solidFill>
                      <a:schemeClr val="accent1"/>
                    </a:solidFill>
                  </a14:hiddenFill>
                </a:ext>
                <a:ext uri="{91240B29-F687-4F45-9708-019B960494DF}">
                  <a14:hiddenLine w="127">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0" tIns="0" rIns="0" bIns="0"/>
              <a:lstStyle>
                <a:lvl1pPr>
                  <a:spcAft>
                    <a:spcPct val="75000"/>
                  </a:spcAft>
                  <a:buChar char="•"/>
                  <a:defRPr sz="2000">
                    <a:solidFill>
                      <a:schemeClr val="tx1"/>
                    </a:solidFill>
                    <a:latin typeface="Arial" panose="020B0604020202020204" pitchFamily="34" charset="0"/>
                  </a:defRPr>
                </a:lvl1pPr>
                <a:lvl2pPr marL="742950" indent="-285750">
                  <a:spcAft>
                    <a:spcPct val="75000"/>
                  </a:spcAft>
                  <a:buChar char="•"/>
                  <a:defRPr sz="2000">
                    <a:solidFill>
                      <a:schemeClr val="tx1"/>
                    </a:solidFill>
                    <a:latin typeface="Arial" panose="020B0604020202020204" pitchFamily="34" charset="0"/>
                  </a:defRPr>
                </a:lvl2pPr>
                <a:lvl3pPr marL="1143000" indent="-228600">
                  <a:spcAft>
                    <a:spcPct val="75000"/>
                  </a:spcAft>
                  <a:buChar char="•"/>
                  <a:defRPr sz="2000">
                    <a:solidFill>
                      <a:schemeClr val="tx1"/>
                    </a:solidFill>
                    <a:latin typeface="Arial" panose="020B0604020202020204" pitchFamily="34" charset="0"/>
                  </a:defRPr>
                </a:lvl3pPr>
                <a:lvl4pPr marL="1600200" indent="-228600">
                  <a:spcAft>
                    <a:spcPct val="75000"/>
                  </a:spcAft>
                  <a:buChar char="•"/>
                  <a:defRPr sz="2000">
                    <a:solidFill>
                      <a:schemeClr val="tx1"/>
                    </a:solidFill>
                    <a:latin typeface="Arial" panose="020B0604020202020204" pitchFamily="34" charset="0"/>
                  </a:defRPr>
                </a:lvl4pPr>
                <a:lvl5pPr marL="2057400" indent="-228600">
                  <a:spcAft>
                    <a:spcPct val="75000"/>
                  </a:spcAft>
                  <a:buChar char="•"/>
                  <a:defRPr sz="2000">
                    <a:solidFill>
                      <a:schemeClr val="tx1"/>
                    </a:solidFill>
                    <a:latin typeface="Arial" panose="020B0604020202020204" pitchFamily="34" charset="0"/>
                  </a:defRPr>
                </a:lvl5pPr>
                <a:lvl6pPr marL="2514600" indent="-228600" eaLnBrk="0" fontAlgn="base" hangingPunct="0">
                  <a:spcBef>
                    <a:spcPct val="0"/>
                  </a:spcBef>
                  <a:spcAft>
                    <a:spcPct val="7500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7500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7500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75000"/>
                  </a:spcAft>
                  <a:buChar char="•"/>
                  <a:defRPr sz="2000">
                    <a:solidFill>
                      <a:schemeClr val="tx1"/>
                    </a:solidFill>
                    <a:latin typeface="Arial" panose="020B0604020202020204" pitchFamily="34" charset="0"/>
                  </a:defRPr>
                </a:lvl9pPr>
              </a:lstStyle>
              <a:p>
                <a:pPr eaLnBrk="1" hangingPunct="1">
                  <a:spcAft>
                    <a:spcPct val="0"/>
                  </a:spcAft>
                  <a:buNone/>
                </a:pPr>
                <a14:m>
                  <m:oMathPara xmlns:m="http://schemas.openxmlformats.org/officeDocument/2006/math">
                    <m:oMathParaPr>
                      <m:jc m:val="left"/>
                    </m:oMathParaPr>
                    <m:oMath xmlns:m="http://schemas.openxmlformats.org/officeDocument/2006/math">
                      <m:sPre>
                        <m:sPrePr>
                          <m:ctrlPr>
                            <a:rPr lang="en-GB" altLang="en-US" sz="1600" b="1" i="1" smtClean="0">
                              <a:solidFill>
                                <a:srgbClr val="FFFFFF"/>
                              </a:solidFill>
                              <a:latin typeface="Cambria Math" panose="02040503050406030204" pitchFamily="18" charset="0"/>
                            </a:rPr>
                          </m:ctrlPr>
                        </m:sPrePr>
                        <m:sub/>
                        <m:sup>
                          <m:r>
                            <a:rPr lang="it-IT" sz="1800" b="0" i="1" smtClean="0">
                              <a:solidFill>
                                <a:srgbClr val="FFFFFF"/>
                              </a:solidFill>
                              <a:latin typeface="Cambria Math" panose="02040503050406030204" pitchFamily="18" charset="0"/>
                            </a:rPr>
                            <m:t>1</m:t>
                          </m:r>
                        </m:sup>
                        <m:e>
                          <m:eqArr>
                            <m:eqArrPr>
                              <m:ctrlPr>
                                <a:rPr lang="en-GB" altLang="en-US" sz="1800" b="1" i="1" dirty="0">
                                  <a:solidFill>
                                    <a:srgbClr val="FFFFFF"/>
                                  </a:solidFill>
                                  <a:latin typeface="Cambria Math" panose="02040503050406030204" pitchFamily="18" charset="0"/>
                                </a:rPr>
                              </m:ctrlPr>
                            </m:eqArrPr>
                            <m:e>
                              <m:r>
                                <m:rPr>
                                  <m:nor/>
                                </m:rPr>
                                <a:rPr lang="en-GB" altLang="en-US" sz="1800" b="1" dirty="0">
                                  <a:solidFill>
                                    <a:srgbClr val="FFFFFF"/>
                                  </a:solidFill>
                                </a:rPr>
                                <m:t>Universit</m:t>
                              </m:r>
                              <m:r>
                                <m:rPr>
                                  <m:nor/>
                                </m:rPr>
                                <a:rPr lang="en-GB" altLang="en-US" sz="1800" b="1" dirty="0">
                                  <a:solidFill>
                                    <a:srgbClr val="FFFFFF"/>
                                  </a:solidFill>
                                </a:rPr>
                                <m:t>à </m:t>
                              </m:r>
                              <m:r>
                                <m:rPr>
                                  <m:nor/>
                                </m:rPr>
                                <a:rPr lang="en-GB" altLang="en-US" sz="1800" b="1" dirty="0">
                                  <a:solidFill>
                                    <a:srgbClr val="FFFFFF"/>
                                  </a:solidFill>
                                </a:rPr>
                                <m:t>degli</m:t>
                              </m:r>
                              <m:r>
                                <m:rPr>
                                  <m:nor/>
                                </m:rPr>
                                <a:rPr lang="en-GB" altLang="en-US" sz="1800" b="1" dirty="0">
                                  <a:solidFill>
                                    <a:srgbClr val="FFFFFF"/>
                                  </a:solidFill>
                                </a:rPr>
                                <m:t> </m:t>
                              </m:r>
                              <m:r>
                                <m:rPr>
                                  <m:nor/>
                                </m:rPr>
                                <a:rPr lang="it-IT" altLang="en-US" sz="1800" b="1" i="0" dirty="0" smtClean="0">
                                  <a:solidFill>
                                    <a:srgbClr val="FFFFFF"/>
                                  </a:solidFill>
                                </a:rPr>
                                <m:t>S</m:t>
                              </m:r>
                              <m:r>
                                <m:rPr>
                                  <m:nor/>
                                </m:rPr>
                                <a:rPr lang="en-GB" altLang="en-US" sz="1800" b="1" dirty="0">
                                  <a:solidFill>
                                    <a:srgbClr val="FFFFFF"/>
                                  </a:solidFill>
                                </a:rPr>
                                <m:t>tudi</m:t>
                              </m:r>
                              <m:r>
                                <m:rPr>
                                  <m:nor/>
                                </m:rPr>
                                <a:rPr lang="en-GB" altLang="en-US" sz="1800" b="1" dirty="0">
                                  <a:solidFill>
                                    <a:srgbClr val="FFFFFF"/>
                                  </a:solidFill>
                                </a:rPr>
                                <m:t> </m:t>
                              </m:r>
                              <m:r>
                                <m:rPr>
                                  <m:nor/>
                                </m:rPr>
                                <a:rPr lang="en-GB" altLang="en-US" sz="1800" b="1" dirty="0">
                                  <a:solidFill>
                                    <a:srgbClr val="FFFFFF"/>
                                  </a:solidFill>
                                </a:rPr>
                                <m:t>di</m:t>
                              </m:r>
                              <m:r>
                                <m:rPr>
                                  <m:nor/>
                                </m:rPr>
                                <a:rPr lang="en-GB" altLang="en-US" sz="1800" b="1" dirty="0">
                                  <a:solidFill>
                                    <a:srgbClr val="FFFFFF"/>
                                  </a:solidFill>
                                </a:rPr>
                                <m:t> </m:t>
                              </m:r>
                              <m:r>
                                <m:rPr>
                                  <m:nor/>
                                </m:rPr>
                                <a:rPr lang="en-GB" altLang="en-US" sz="1800" b="1" dirty="0">
                                  <a:solidFill>
                                    <a:srgbClr val="FFFFFF"/>
                                  </a:solidFill>
                                </a:rPr>
                                <m:t>Genova</m:t>
                              </m:r>
                              <m:r>
                                <m:rPr>
                                  <m:nor/>
                                </m:rPr>
                                <a:rPr lang="en-GB" altLang="en-US" sz="1800" b="1" dirty="0">
                                  <a:solidFill>
                                    <a:srgbClr val="FFFFFF"/>
                                  </a:solidFill>
                                </a:rPr>
                                <m:t> </m:t>
                              </m:r>
                            </m:e>
                            <m:e/>
                          </m:eqArr>
                        </m:e>
                      </m:sPre>
                    </m:oMath>
                  </m:oMathPara>
                </a14:m>
                <a:endParaRPr lang="en-GB" altLang="en-US" sz="1600" b="1" dirty="0">
                  <a:solidFill>
                    <a:schemeClr val="tx2"/>
                  </a:solidFill>
                </a:endParaRPr>
              </a:p>
            </p:txBody>
          </p:sp>
        </mc:Choice>
        <mc:Fallback>
          <p:sp>
            <p:nvSpPr>
              <p:cNvPr id="7" name="Rectangle 4">
                <a:extLst>
                  <a:ext uri="{FF2B5EF4-FFF2-40B4-BE49-F238E27FC236}">
                    <a16:creationId xmlns:a16="http://schemas.microsoft.com/office/drawing/2014/main" id="{135829C2-DFBF-4D69-80B8-535B40D4EFB3}"/>
                  </a:ext>
                </a:extLst>
              </p:cNvPr>
              <p:cNvSpPr>
                <a:spLocks noRot="1" noChangeAspect="1" noMove="1" noResize="1" noEditPoints="1" noAdjustHandles="1" noChangeArrowheads="1" noChangeShapeType="1" noTextEdit="1"/>
              </p:cNvSpPr>
              <p:nvPr/>
            </p:nvSpPr>
            <p:spPr bwMode="auto">
              <a:xfrm>
                <a:off x="384175" y="4312301"/>
                <a:ext cx="3347864" cy="387523"/>
              </a:xfrm>
              <a:prstGeom prst="rect">
                <a:avLst/>
              </a:prstGeom>
              <a:blipFill>
                <a:blip r:embed="rId4"/>
                <a:stretch>
                  <a:fillRect r="-910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Rectangle 4">
                <a:extLst>
                  <a:ext uri="{FF2B5EF4-FFF2-40B4-BE49-F238E27FC236}">
                    <a16:creationId xmlns:a16="http://schemas.microsoft.com/office/drawing/2014/main" id="{3FDBD1D3-9FBF-4BCD-B535-FF39EBF5B683}"/>
                  </a:ext>
                </a:extLst>
              </p:cNvPr>
              <p:cNvSpPr>
                <a:spLocks noChangeArrowheads="1"/>
              </p:cNvSpPr>
              <p:nvPr/>
            </p:nvSpPr>
            <p:spPr bwMode="auto">
              <a:xfrm>
                <a:off x="367697" y="4733101"/>
                <a:ext cx="3347864" cy="387523"/>
              </a:xfrm>
              <a:prstGeom prst="rect">
                <a:avLst/>
              </a:prstGeom>
              <a:noFill/>
              <a:ln>
                <a:noFill/>
              </a:ln>
              <a:effectLst/>
              <a:extLst>
                <a:ext uri="{909E8E84-426E-40DD-AFC4-6F175D3DCCD1}">
                  <a14:hiddenFill>
                    <a:solidFill>
                      <a:schemeClr val="accent1"/>
                    </a:solidFill>
                  </a14:hiddenFill>
                </a:ext>
                <a:ext uri="{91240B29-F687-4F45-9708-019B960494DF}">
                  <a14:hiddenLine w="127">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0" tIns="0" rIns="0" bIns="0"/>
              <a:lstStyle>
                <a:lvl1pPr>
                  <a:spcAft>
                    <a:spcPct val="75000"/>
                  </a:spcAft>
                  <a:buChar char="•"/>
                  <a:defRPr sz="2000">
                    <a:solidFill>
                      <a:schemeClr val="tx1"/>
                    </a:solidFill>
                    <a:latin typeface="Arial" panose="020B0604020202020204" pitchFamily="34" charset="0"/>
                  </a:defRPr>
                </a:lvl1pPr>
                <a:lvl2pPr marL="742950" indent="-285750">
                  <a:spcAft>
                    <a:spcPct val="75000"/>
                  </a:spcAft>
                  <a:buChar char="•"/>
                  <a:defRPr sz="2000">
                    <a:solidFill>
                      <a:schemeClr val="tx1"/>
                    </a:solidFill>
                    <a:latin typeface="Arial" panose="020B0604020202020204" pitchFamily="34" charset="0"/>
                  </a:defRPr>
                </a:lvl2pPr>
                <a:lvl3pPr marL="1143000" indent="-228600">
                  <a:spcAft>
                    <a:spcPct val="75000"/>
                  </a:spcAft>
                  <a:buChar char="•"/>
                  <a:defRPr sz="2000">
                    <a:solidFill>
                      <a:schemeClr val="tx1"/>
                    </a:solidFill>
                    <a:latin typeface="Arial" panose="020B0604020202020204" pitchFamily="34" charset="0"/>
                  </a:defRPr>
                </a:lvl3pPr>
                <a:lvl4pPr marL="1600200" indent="-228600">
                  <a:spcAft>
                    <a:spcPct val="75000"/>
                  </a:spcAft>
                  <a:buChar char="•"/>
                  <a:defRPr sz="2000">
                    <a:solidFill>
                      <a:schemeClr val="tx1"/>
                    </a:solidFill>
                    <a:latin typeface="Arial" panose="020B0604020202020204" pitchFamily="34" charset="0"/>
                  </a:defRPr>
                </a:lvl4pPr>
                <a:lvl5pPr marL="2057400" indent="-228600">
                  <a:spcAft>
                    <a:spcPct val="75000"/>
                  </a:spcAft>
                  <a:buChar char="•"/>
                  <a:defRPr sz="2000">
                    <a:solidFill>
                      <a:schemeClr val="tx1"/>
                    </a:solidFill>
                    <a:latin typeface="Arial" panose="020B0604020202020204" pitchFamily="34" charset="0"/>
                  </a:defRPr>
                </a:lvl5pPr>
                <a:lvl6pPr marL="2514600" indent="-228600" eaLnBrk="0" fontAlgn="base" hangingPunct="0">
                  <a:spcBef>
                    <a:spcPct val="0"/>
                  </a:spcBef>
                  <a:spcAft>
                    <a:spcPct val="7500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7500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7500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75000"/>
                  </a:spcAft>
                  <a:buChar char="•"/>
                  <a:defRPr sz="2000">
                    <a:solidFill>
                      <a:schemeClr val="tx1"/>
                    </a:solidFill>
                    <a:latin typeface="Arial" panose="020B0604020202020204" pitchFamily="34" charset="0"/>
                  </a:defRPr>
                </a:lvl9pPr>
              </a:lstStyle>
              <a:p>
                <a:pPr eaLnBrk="1" hangingPunct="1">
                  <a:spcAft>
                    <a:spcPct val="0"/>
                  </a:spcAft>
                  <a:buNone/>
                </a:pPr>
                <a14:m>
                  <m:oMathPara xmlns:m="http://schemas.openxmlformats.org/officeDocument/2006/math">
                    <m:oMathParaPr>
                      <m:jc m:val="left"/>
                    </m:oMathParaPr>
                    <m:oMath xmlns:m="http://schemas.openxmlformats.org/officeDocument/2006/math">
                      <m:sPre>
                        <m:sPrePr>
                          <m:ctrlPr>
                            <a:rPr lang="en-GB" altLang="en-US" sz="1600" b="1" i="1" smtClean="0">
                              <a:solidFill>
                                <a:srgbClr val="FFFFFF"/>
                              </a:solidFill>
                              <a:latin typeface="Cambria Math" panose="02040503050406030204" pitchFamily="18" charset="0"/>
                            </a:rPr>
                          </m:ctrlPr>
                        </m:sPrePr>
                        <m:sub/>
                        <m:sup>
                          <m:r>
                            <a:rPr lang="it-IT" sz="1800" b="0" i="1" smtClean="0">
                              <a:solidFill>
                                <a:srgbClr val="FFFFFF"/>
                              </a:solidFill>
                              <a:latin typeface="Cambria Math" panose="02040503050406030204" pitchFamily="18" charset="0"/>
                            </a:rPr>
                            <m:t>2</m:t>
                          </m:r>
                        </m:sup>
                        <m:e>
                          <m:eqArr>
                            <m:eqArrPr>
                              <m:ctrlPr>
                                <a:rPr lang="en-GB" altLang="en-US" sz="1800" b="1" i="1" dirty="0">
                                  <a:solidFill>
                                    <a:srgbClr val="FFFFFF"/>
                                  </a:solidFill>
                                  <a:latin typeface="Cambria Math" panose="02040503050406030204" pitchFamily="18" charset="0"/>
                                </a:rPr>
                              </m:ctrlPr>
                            </m:eqArrPr>
                            <m:e>
                              <m:r>
                                <m:rPr>
                                  <m:nor/>
                                </m:rPr>
                                <a:rPr lang="it-IT" altLang="en-US" sz="1800" b="1" i="0" dirty="0" smtClean="0">
                                  <a:solidFill>
                                    <a:srgbClr val="FFFFFF"/>
                                  </a:solidFill>
                                </a:rPr>
                                <m:t>University</m:t>
                              </m:r>
                              <m:r>
                                <m:rPr>
                                  <m:nor/>
                                </m:rPr>
                                <a:rPr lang="it-IT" altLang="en-US" sz="1800" b="1" i="0" dirty="0" smtClean="0">
                                  <a:solidFill>
                                    <a:srgbClr val="FFFFFF"/>
                                  </a:solidFill>
                                </a:rPr>
                                <m:t> </m:t>
                              </m:r>
                              <m:r>
                                <m:rPr>
                                  <m:nor/>
                                </m:rPr>
                                <a:rPr lang="it-IT" altLang="en-US" sz="1800" b="1" i="0" dirty="0" smtClean="0">
                                  <a:solidFill>
                                    <a:srgbClr val="FFFFFF"/>
                                  </a:solidFill>
                                </a:rPr>
                                <m:t>of</m:t>
                              </m:r>
                              <m:r>
                                <m:rPr>
                                  <m:nor/>
                                </m:rPr>
                                <a:rPr lang="it-IT" altLang="en-US" sz="1800" b="1" i="0" dirty="0" smtClean="0">
                                  <a:solidFill>
                                    <a:srgbClr val="FFFFFF"/>
                                  </a:solidFill>
                                </a:rPr>
                                <m:t> </m:t>
                              </m:r>
                              <m:r>
                                <m:rPr>
                                  <m:nor/>
                                </m:rPr>
                                <a:rPr lang="it-IT" altLang="en-US" sz="1800" b="1" i="0" dirty="0" smtClean="0">
                                  <a:solidFill>
                                    <a:srgbClr val="FFFFFF"/>
                                  </a:solidFill>
                                </a:rPr>
                                <m:t>Cambridge</m:t>
                              </m:r>
                            </m:e>
                            <m:e/>
                          </m:eqArr>
                        </m:e>
                      </m:sPre>
                    </m:oMath>
                  </m:oMathPara>
                </a14:m>
                <a:endParaRPr lang="en-GB" altLang="en-US" sz="1600" b="1" dirty="0">
                  <a:solidFill>
                    <a:schemeClr val="tx2"/>
                  </a:solidFill>
                </a:endParaRPr>
              </a:p>
            </p:txBody>
          </p:sp>
        </mc:Choice>
        <mc:Fallback xmlns="">
          <p:sp>
            <p:nvSpPr>
              <p:cNvPr id="6" name="Rectangle 4">
                <a:extLst>
                  <a:ext uri="{FF2B5EF4-FFF2-40B4-BE49-F238E27FC236}">
                    <a16:creationId xmlns:a16="http://schemas.microsoft.com/office/drawing/2014/main" id="{3FDBD1D3-9FBF-4BCD-B535-FF39EBF5B683}"/>
                  </a:ext>
                </a:extLst>
              </p:cNvPr>
              <p:cNvSpPr>
                <a:spLocks noRot="1" noChangeAspect="1" noMove="1" noResize="1" noEditPoints="1" noAdjustHandles="1" noChangeArrowheads="1" noChangeShapeType="1" noTextEdit="1"/>
              </p:cNvSpPr>
              <p:nvPr/>
            </p:nvSpPr>
            <p:spPr bwMode="auto">
              <a:xfrm>
                <a:off x="367697" y="4733101"/>
                <a:ext cx="3347864" cy="387523"/>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4">
                <a:extLst>
                  <a:ext uri="{FF2B5EF4-FFF2-40B4-BE49-F238E27FC236}">
                    <a16:creationId xmlns:a16="http://schemas.microsoft.com/office/drawing/2014/main" id="{4422B234-ACDF-475F-B80E-DFFCD40B6E0B}"/>
                  </a:ext>
                </a:extLst>
              </p:cNvPr>
              <p:cNvSpPr>
                <a:spLocks noChangeArrowheads="1"/>
              </p:cNvSpPr>
              <p:nvPr/>
            </p:nvSpPr>
            <p:spPr bwMode="auto">
              <a:xfrm>
                <a:off x="3347864" y="5517232"/>
                <a:ext cx="5594519" cy="387523"/>
              </a:xfrm>
              <a:prstGeom prst="rect">
                <a:avLst/>
              </a:prstGeom>
              <a:noFill/>
              <a:ln>
                <a:noFill/>
              </a:ln>
              <a:effectLst/>
              <a:extLst>
                <a:ext uri="{909E8E84-426E-40DD-AFC4-6F175D3DCCD1}">
                  <a14:hiddenFill>
                    <a:solidFill>
                      <a:schemeClr val="accent1"/>
                    </a:solidFill>
                  </a14:hiddenFill>
                </a:ext>
                <a:ext uri="{91240B29-F687-4F45-9708-019B960494DF}">
                  <a14:hiddenLine w="127">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lIns="0" tIns="0" rIns="0" bIns="0"/>
              <a:lstStyle>
                <a:lvl1pPr>
                  <a:spcAft>
                    <a:spcPct val="75000"/>
                  </a:spcAft>
                  <a:buChar char="•"/>
                  <a:defRPr sz="2000">
                    <a:solidFill>
                      <a:schemeClr val="tx1"/>
                    </a:solidFill>
                    <a:latin typeface="Arial" panose="020B0604020202020204" pitchFamily="34" charset="0"/>
                  </a:defRPr>
                </a:lvl1pPr>
                <a:lvl2pPr marL="742950" indent="-285750">
                  <a:spcAft>
                    <a:spcPct val="75000"/>
                  </a:spcAft>
                  <a:buChar char="•"/>
                  <a:defRPr sz="2000">
                    <a:solidFill>
                      <a:schemeClr val="tx1"/>
                    </a:solidFill>
                    <a:latin typeface="Arial" panose="020B0604020202020204" pitchFamily="34" charset="0"/>
                  </a:defRPr>
                </a:lvl2pPr>
                <a:lvl3pPr marL="1143000" indent="-228600">
                  <a:spcAft>
                    <a:spcPct val="75000"/>
                  </a:spcAft>
                  <a:buChar char="•"/>
                  <a:defRPr sz="2000">
                    <a:solidFill>
                      <a:schemeClr val="tx1"/>
                    </a:solidFill>
                    <a:latin typeface="Arial" panose="020B0604020202020204" pitchFamily="34" charset="0"/>
                  </a:defRPr>
                </a:lvl3pPr>
                <a:lvl4pPr marL="1600200" indent="-228600">
                  <a:spcAft>
                    <a:spcPct val="75000"/>
                  </a:spcAft>
                  <a:buChar char="•"/>
                  <a:defRPr sz="2000">
                    <a:solidFill>
                      <a:schemeClr val="tx1"/>
                    </a:solidFill>
                    <a:latin typeface="Arial" panose="020B0604020202020204" pitchFamily="34" charset="0"/>
                  </a:defRPr>
                </a:lvl4pPr>
                <a:lvl5pPr marL="2057400" indent="-228600">
                  <a:spcAft>
                    <a:spcPct val="75000"/>
                  </a:spcAft>
                  <a:buChar char="•"/>
                  <a:defRPr sz="2000">
                    <a:solidFill>
                      <a:schemeClr val="tx1"/>
                    </a:solidFill>
                    <a:latin typeface="Arial" panose="020B0604020202020204" pitchFamily="34" charset="0"/>
                  </a:defRPr>
                </a:lvl5pPr>
                <a:lvl6pPr marL="2514600" indent="-228600" eaLnBrk="0" fontAlgn="base" hangingPunct="0">
                  <a:spcBef>
                    <a:spcPct val="0"/>
                  </a:spcBef>
                  <a:spcAft>
                    <a:spcPct val="7500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7500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7500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75000"/>
                  </a:spcAft>
                  <a:buChar char="•"/>
                  <a:defRPr sz="2000">
                    <a:solidFill>
                      <a:schemeClr val="tx1"/>
                    </a:solidFill>
                    <a:latin typeface="Arial" panose="020B0604020202020204" pitchFamily="34" charset="0"/>
                  </a:defRPr>
                </a:lvl9pPr>
              </a:lstStyle>
              <a:p>
                <a:pPr eaLnBrk="1" hangingPunct="1">
                  <a:spcAft>
                    <a:spcPct val="0"/>
                  </a:spcAft>
                  <a:buFontTx/>
                  <a:buNone/>
                </a:pPr>
                <a14:m>
                  <m:oMath xmlns:m="http://schemas.openxmlformats.org/officeDocument/2006/math">
                    <m:sSup>
                      <m:sSupPr>
                        <m:ctrlPr>
                          <a:rPr lang="en-GB" altLang="en-US" sz="1800" b="1" i="1" smtClean="0">
                            <a:solidFill>
                              <a:schemeClr val="tx2"/>
                            </a:solidFill>
                            <a:latin typeface="Cambria Math" panose="02040503050406030204" pitchFamily="18" charset="0"/>
                          </a:rPr>
                        </m:ctrlPr>
                      </m:sSupPr>
                      <m:e>
                        <m:r>
                          <m:rPr>
                            <m:nor/>
                          </m:rPr>
                          <a:rPr lang="en-GB" altLang="en-US" sz="1800" b="1" dirty="0">
                            <a:solidFill>
                              <a:schemeClr val="tx2"/>
                            </a:solidFill>
                          </a:rPr>
                          <m:t>Tullio</m:t>
                        </m:r>
                        <m:r>
                          <m:rPr>
                            <m:nor/>
                          </m:rPr>
                          <a:rPr lang="it-IT" altLang="en-US" sz="1800" b="1" i="0" dirty="0" smtClean="0">
                            <a:solidFill>
                              <a:schemeClr val="tx2"/>
                            </a:solidFill>
                          </a:rPr>
                          <m:t> </m:t>
                        </m:r>
                        <m:r>
                          <m:rPr>
                            <m:nor/>
                          </m:rPr>
                          <a:rPr lang="it-IT" altLang="en-US" sz="1800" b="1" i="0" dirty="0" smtClean="0">
                            <a:solidFill>
                              <a:schemeClr val="tx2"/>
                            </a:solidFill>
                          </a:rPr>
                          <m:t>Traverso</m:t>
                        </m:r>
                      </m:e>
                      <m:sup>
                        <m:r>
                          <a:rPr lang="it-IT" altLang="en-US" sz="1800" b="1" i="1" smtClean="0">
                            <a:solidFill>
                              <a:schemeClr val="tx2"/>
                            </a:solidFill>
                            <a:latin typeface="Cambria Math" panose="02040503050406030204" pitchFamily="18" charset="0"/>
                          </a:rPr>
                          <m:t>𝟏</m:t>
                        </m:r>
                        <m:r>
                          <a:rPr lang="it-IT" altLang="en-US" sz="1800" b="1" i="1" smtClean="0">
                            <a:solidFill>
                              <a:schemeClr val="tx2"/>
                            </a:solidFill>
                            <a:latin typeface="Cambria Math" panose="02040503050406030204" pitchFamily="18" charset="0"/>
                          </a:rPr>
                          <m:t>,</m:t>
                        </m:r>
                        <m:r>
                          <a:rPr lang="it-IT" altLang="en-US" sz="1800" b="1" i="1" smtClean="0">
                            <a:solidFill>
                              <a:schemeClr val="tx2"/>
                            </a:solidFill>
                            <a:latin typeface="Cambria Math" panose="02040503050406030204" pitchFamily="18" charset="0"/>
                          </a:rPr>
                          <m:t>𝟐</m:t>
                        </m:r>
                      </m:sup>
                    </m:sSup>
                  </m:oMath>
                </a14:m>
                <a:r>
                  <a:rPr lang="en-GB" altLang="en-US" sz="1800" b="1" dirty="0">
                    <a:solidFill>
                      <a:srgbClr val="FFFFFF"/>
                    </a:solidFill>
                  </a:rPr>
                  <a:t>, </a:t>
                </a:r>
                <a14:m>
                  <m:oMath xmlns:m="http://schemas.openxmlformats.org/officeDocument/2006/math">
                    <m:sSup>
                      <m:sSupPr>
                        <m:ctrlPr>
                          <a:rPr lang="en-GB" altLang="en-US" sz="1800" b="1" i="1" smtClean="0">
                            <a:solidFill>
                              <a:schemeClr val="tx2"/>
                            </a:solidFill>
                            <a:latin typeface="Cambria Math" panose="02040503050406030204" pitchFamily="18" charset="0"/>
                          </a:rPr>
                        </m:ctrlPr>
                      </m:sSupPr>
                      <m:e>
                        <m:r>
                          <m:rPr>
                            <m:nor/>
                          </m:rPr>
                          <a:rPr lang="en-GB" altLang="en-US" sz="1800" b="1" dirty="0">
                            <a:solidFill>
                              <a:schemeClr val="tx2"/>
                            </a:solidFill>
                          </a:rPr>
                          <m:t>Alessandro</m:t>
                        </m:r>
                        <m:r>
                          <m:rPr>
                            <m:nor/>
                          </m:rPr>
                          <a:rPr lang="it-IT" altLang="en-US" sz="1800" b="1" i="0" dirty="0" smtClean="0">
                            <a:solidFill>
                              <a:schemeClr val="tx2"/>
                            </a:solidFill>
                          </a:rPr>
                          <m:t> </m:t>
                        </m:r>
                        <m:r>
                          <m:rPr>
                            <m:nor/>
                          </m:rPr>
                          <a:rPr lang="it-IT" altLang="en-US" sz="1800" b="1" i="0" dirty="0" smtClean="0">
                            <a:solidFill>
                              <a:schemeClr val="tx2"/>
                            </a:solidFill>
                          </a:rPr>
                          <m:t>Bottaro</m:t>
                        </m:r>
                      </m:e>
                      <m:sup>
                        <m:r>
                          <a:rPr lang="it-IT" altLang="en-US" sz="1800" b="1" i="1" smtClean="0">
                            <a:solidFill>
                              <a:schemeClr val="tx2"/>
                            </a:solidFill>
                            <a:latin typeface="Cambria Math" panose="02040503050406030204" pitchFamily="18" charset="0"/>
                          </a:rPr>
                          <m:t>𝟏</m:t>
                        </m:r>
                      </m:sup>
                    </m:sSup>
                  </m:oMath>
                </a14:m>
                <a:r>
                  <a:rPr lang="en-GB" altLang="en-US" sz="1800" b="1" dirty="0">
                    <a:solidFill>
                      <a:schemeClr val="tx2"/>
                    </a:solidFill>
                  </a:rPr>
                  <a:t>, </a:t>
                </a:r>
                <a14:m>
                  <m:oMath xmlns:m="http://schemas.openxmlformats.org/officeDocument/2006/math">
                    <m:sSup>
                      <m:sSupPr>
                        <m:ctrlPr>
                          <a:rPr lang="en-GB" altLang="en-US" sz="1800" b="1" i="1" dirty="0" smtClean="0">
                            <a:solidFill>
                              <a:schemeClr val="tx2"/>
                            </a:solidFill>
                            <a:latin typeface="Cambria Math" panose="02040503050406030204" pitchFamily="18" charset="0"/>
                          </a:rPr>
                        </m:ctrlPr>
                      </m:sSupPr>
                      <m:e>
                        <m:r>
                          <m:rPr>
                            <m:nor/>
                          </m:rPr>
                          <a:rPr lang="en-GB" altLang="en-US" sz="1800" b="1" dirty="0">
                            <a:solidFill>
                              <a:schemeClr val="tx2"/>
                            </a:solidFill>
                          </a:rPr>
                          <m:t>Luca</m:t>
                        </m:r>
                        <m:r>
                          <m:rPr>
                            <m:nor/>
                          </m:rPr>
                          <a:rPr lang="it-IT" altLang="en-US" sz="1800" b="1" i="0" dirty="0" smtClean="0">
                            <a:solidFill>
                              <a:schemeClr val="tx2"/>
                            </a:solidFill>
                          </a:rPr>
                          <m:t> </m:t>
                        </m:r>
                        <m:r>
                          <m:rPr>
                            <m:nor/>
                          </m:rPr>
                          <a:rPr lang="it-IT" altLang="en-US" sz="1800" b="1" i="0" dirty="0" smtClean="0">
                            <a:solidFill>
                              <a:schemeClr val="tx2"/>
                            </a:solidFill>
                          </a:rPr>
                          <m:t>Magri</m:t>
                        </m:r>
                      </m:e>
                      <m:sup>
                        <m:r>
                          <a:rPr lang="it-IT" altLang="en-US" sz="1800" b="1" i="1" dirty="0" smtClean="0">
                            <a:solidFill>
                              <a:schemeClr val="tx2"/>
                            </a:solidFill>
                            <a:latin typeface="Cambria Math" panose="02040503050406030204" pitchFamily="18" charset="0"/>
                          </a:rPr>
                          <m:t>𝟐</m:t>
                        </m:r>
                      </m:sup>
                    </m:sSup>
                  </m:oMath>
                </a14:m>
                <a:endParaRPr lang="en-GB" altLang="en-US" sz="1800" b="1" dirty="0">
                  <a:solidFill>
                    <a:srgbClr val="FFFFFF"/>
                  </a:solidFill>
                </a:endParaRPr>
              </a:p>
            </p:txBody>
          </p:sp>
        </mc:Choice>
        <mc:Fallback xmlns="">
          <p:sp>
            <p:nvSpPr>
              <p:cNvPr id="8" name="Rectangle 4">
                <a:extLst>
                  <a:ext uri="{FF2B5EF4-FFF2-40B4-BE49-F238E27FC236}">
                    <a16:creationId xmlns:a16="http://schemas.microsoft.com/office/drawing/2014/main" id="{4422B234-ACDF-475F-B80E-DFFCD40B6E0B}"/>
                  </a:ext>
                </a:extLst>
              </p:cNvPr>
              <p:cNvSpPr>
                <a:spLocks noRot="1" noChangeAspect="1" noMove="1" noResize="1" noEditPoints="1" noAdjustHandles="1" noChangeArrowheads="1" noChangeShapeType="1" noTextEdit="1"/>
              </p:cNvSpPr>
              <p:nvPr/>
            </p:nvSpPr>
            <p:spPr bwMode="auto">
              <a:xfrm>
                <a:off x="3347864" y="5517232"/>
                <a:ext cx="5594519" cy="387523"/>
              </a:xfrm>
              <a:prstGeom prst="rect">
                <a:avLst/>
              </a:prstGeom>
              <a:blipFill>
                <a:blip r:embed="rId7"/>
                <a:stretch>
                  <a:fillRect l="-1525" t="-17188" r="-2288" b="-109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Tree>
    <p:extLst>
      <p:ext uri="{BB962C8B-B14F-4D97-AF65-F5344CB8AC3E}">
        <p14:creationId xmlns:p14="http://schemas.microsoft.com/office/powerpoint/2010/main" val="3234892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F876-C381-A94D-808D-06532B03E1B5}"/>
              </a:ext>
            </a:extLst>
          </p:cNvPr>
          <p:cNvSpPr>
            <a:spLocks noGrp="1"/>
          </p:cNvSpPr>
          <p:nvPr>
            <p:ph type="title"/>
          </p:nvPr>
        </p:nvSpPr>
        <p:spPr>
          <a:xfrm>
            <a:off x="384175" y="398463"/>
            <a:ext cx="8375650" cy="423862"/>
          </a:xfrm>
        </p:spPr>
        <p:txBody>
          <a:bodyPr/>
          <a:lstStyle/>
          <a:p>
            <a:r>
              <a:rPr lang="en-GB" dirty="0"/>
              <a:t>Structure of the talk </a:t>
            </a:r>
          </a:p>
        </p:txBody>
      </p:sp>
      <p:sp>
        <p:nvSpPr>
          <p:cNvPr id="4" name="CasellaDiTesto 3">
            <a:extLst>
              <a:ext uri="{FF2B5EF4-FFF2-40B4-BE49-F238E27FC236}">
                <a16:creationId xmlns:a16="http://schemas.microsoft.com/office/drawing/2014/main" id="{A5A22CAA-6AED-4192-B6D5-E53A9C236B10}"/>
              </a:ext>
            </a:extLst>
          </p:cNvPr>
          <p:cNvSpPr txBox="1"/>
          <p:nvPr/>
        </p:nvSpPr>
        <p:spPr>
          <a:xfrm>
            <a:off x="384175" y="1268760"/>
            <a:ext cx="8830985" cy="4992329"/>
          </a:xfrm>
          <a:prstGeom prst="rect">
            <a:avLst/>
          </a:prstGeom>
          <a:noFill/>
        </p:spPr>
        <p:txBody>
          <a:bodyPr wrap="square" rtlCol="0">
            <a:spAutoFit/>
          </a:bodyPr>
          <a:lstStyle/>
          <a:p>
            <a:pPr marL="342900" indent="-342900">
              <a:lnSpc>
                <a:spcPct val="200000"/>
              </a:lnSpc>
              <a:buFont typeface="+mj-lt"/>
              <a:buAutoNum type="arabicPeriod"/>
            </a:pPr>
            <a:r>
              <a:rPr lang="en-GB" dirty="0" err="1"/>
              <a:t>Thermoacoustics</a:t>
            </a:r>
            <a:r>
              <a:rPr lang="en-GB" dirty="0"/>
              <a:t>: Motivation and background</a:t>
            </a:r>
          </a:p>
          <a:p>
            <a:pPr marL="342900" indent="-342900">
              <a:lnSpc>
                <a:spcPct val="200000"/>
              </a:lnSpc>
              <a:buFont typeface="+mj-lt"/>
              <a:buAutoNum type="arabicPeriod"/>
            </a:pPr>
            <a:r>
              <a:rPr lang="en-GB" dirty="0"/>
              <a:t>A low-order thermoacoustic model</a:t>
            </a:r>
          </a:p>
          <a:p>
            <a:pPr marL="342900" indent="-342900">
              <a:lnSpc>
                <a:spcPct val="200000"/>
              </a:lnSpc>
              <a:buFont typeface="+mj-lt"/>
              <a:buAutoNum type="arabicPeriod"/>
            </a:pPr>
            <a:r>
              <a:rPr lang="en-US" b="1" dirty="0"/>
              <a:t>How to make a qualitative model quantitatively accurate</a:t>
            </a:r>
            <a:endParaRPr lang="en-GB" b="1" dirty="0"/>
          </a:p>
          <a:p>
            <a:pPr marL="800100" lvl="1" indent="-342900">
              <a:lnSpc>
                <a:spcPct val="200000"/>
              </a:lnSpc>
              <a:buFont typeface="Arial" panose="020B0604020202020204" pitchFamily="34" charset="0"/>
              <a:buChar char="•"/>
            </a:pPr>
            <a:r>
              <a:rPr lang="en-GB" dirty="0"/>
              <a:t>Data assimilation with Lagrangian optimization</a:t>
            </a:r>
          </a:p>
          <a:p>
            <a:pPr marL="800100" lvl="1" indent="-342900">
              <a:lnSpc>
                <a:spcPct val="200000"/>
              </a:lnSpc>
              <a:buFont typeface="Arial" panose="020B0604020202020204" pitchFamily="34" charset="0"/>
              <a:buChar char="•"/>
            </a:pPr>
            <a:r>
              <a:rPr lang="en-GB" dirty="0"/>
              <a:t>Transient dynamics vs dynamics at regime </a:t>
            </a:r>
          </a:p>
          <a:p>
            <a:pPr marL="800100" lvl="1" indent="-342900">
              <a:lnSpc>
                <a:spcPct val="200000"/>
              </a:lnSpc>
              <a:buFont typeface="Arial" panose="020B0604020202020204" pitchFamily="34" charset="0"/>
              <a:buChar char="•"/>
            </a:pPr>
            <a:r>
              <a:rPr lang="en-GB" dirty="0"/>
              <a:t>Data assimilation at regime</a:t>
            </a:r>
          </a:p>
          <a:p>
            <a:pPr marL="800100" lvl="1" indent="-342900">
              <a:lnSpc>
                <a:spcPct val="200000"/>
              </a:lnSpc>
              <a:buFont typeface="Arial" panose="020B0604020202020204" pitchFamily="34" charset="0"/>
              <a:buChar char="•"/>
            </a:pPr>
            <a:r>
              <a:rPr lang="en-GB" dirty="0"/>
              <a:t>Data assimilation during transient dynamics</a:t>
            </a:r>
          </a:p>
          <a:p>
            <a:pPr marL="800100" lvl="1" indent="-342900">
              <a:lnSpc>
                <a:spcPct val="200000"/>
              </a:lnSpc>
              <a:buFont typeface="Arial" panose="020B0604020202020204" pitchFamily="34" charset="0"/>
              <a:buChar char="•"/>
            </a:pPr>
            <a:r>
              <a:rPr lang="en-GB" dirty="0"/>
              <a:t>A more effective cost functional</a:t>
            </a:r>
          </a:p>
          <a:p>
            <a:pPr marL="342900" indent="-342900">
              <a:lnSpc>
                <a:spcPct val="200000"/>
              </a:lnSpc>
              <a:buFont typeface="+mj-lt"/>
              <a:buAutoNum type="arabicPeriod"/>
            </a:pPr>
            <a:r>
              <a:rPr lang="en-GB" dirty="0"/>
              <a:t>Conclusions</a:t>
            </a:r>
          </a:p>
        </p:txBody>
      </p:sp>
      <p:sp>
        <p:nvSpPr>
          <p:cNvPr id="3" name="Slide Number Placeholder 2">
            <a:extLst>
              <a:ext uri="{FF2B5EF4-FFF2-40B4-BE49-F238E27FC236}">
                <a16:creationId xmlns:a16="http://schemas.microsoft.com/office/drawing/2014/main" id="{0CCAC0B4-5049-604B-8E1B-F7AE0A5B1EF7}"/>
              </a:ext>
            </a:extLst>
          </p:cNvPr>
          <p:cNvSpPr>
            <a:spLocks noGrp="1"/>
          </p:cNvSpPr>
          <p:nvPr>
            <p:ph type="sldNum" sz="quarter" idx="10"/>
          </p:nvPr>
        </p:nvSpPr>
        <p:spPr/>
        <p:txBody>
          <a:bodyPr/>
          <a:lstStyle/>
          <a:p>
            <a:pPr>
              <a:defRPr/>
            </a:pPr>
            <a:fld id="{8841A27A-B71E-42F5-A588-FA68D6DEF723}" type="slidenum">
              <a:rPr lang="en-GB" altLang="en-US" smtClean="0"/>
              <a:pPr>
                <a:defRPr/>
              </a:pPr>
              <a:t>2</a:t>
            </a:fld>
            <a:endParaRPr lang="en-GB" altLang="en-US"/>
          </a:p>
        </p:txBody>
      </p:sp>
    </p:spTree>
    <p:extLst>
      <p:ext uri="{BB962C8B-B14F-4D97-AF65-F5344CB8AC3E}">
        <p14:creationId xmlns:p14="http://schemas.microsoft.com/office/powerpoint/2010/main" val="4083076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0CE6-9E62-7B4C-AC72-F7AD207625B0}"/>
              </a:ext>
            </a:extLst>
          </p:cNvPr>
          <p:cNvSpPr>
            <a:spLocks noGrp="1"/>
          </p:cNvSpPr>
          <p:nvPr>
            <p:ph type="title"/>
          </p:nvPr>
        </p:nvSpPr>
        <p:spPr>
          <a:xfrm>
            <a:off x="384175" y="44624"/>
            <a:ext cx="8375650" cy="423862"/>
          </a:xfrm>
        </p:spPr>
        <p:txBody>
          <a:bodyPr/>
          <a:lstStyle/>
          <a:p>
            <a:r>
              <a:rPr lang="en-US" sz="2400" dirty="0"/>
              <a:t>First, we augment the system to include the flame parameters in the assimilation. Second, we use external observations to “train” the model</a:t>
            </a:r>
          </a:p>
        </p:txBody>
      </p:sp>
      <p:sp>
        <p:nvSpPr>
          <p:cNvPr id="6" name="Rectangle 5">
            <a:extLst>
              <a:ext uri="{FF2B5EF4-FFF2-40B4-BE49-F238E27FC236}">
                <a16:creationId xmlns:a16="http://schemas.microsoft.com/office/drawing/2014/main" id="{504CD1C1-46A7-3940-AB0F-E3567F1E8FCF}"/>
              </a:ext>
            </a:extLst>
          </p:cNvPr>
          <p:cNvSpPr/>
          <p:nvPr/>
        </p:nvSpPr>
        <p:spPr>
          <a:xfrm>
            <a:off x="366933" y="3143503"/>
            <a:ext cx="180020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Low-order thermoacoustic model</a:t>
            </a:r>
          </a:p>
        </p:txBody>
      </p:sp>
      <p:sp>
        <p:nvSpPr>
          <p:cNvPr id="7" name="Rectangle 6">
            <a:extLst>
              <a:ext uri="{FF2B5EF4-FFF2-40B4-BE49-F238E27FC236}">
                <a16:creationId xmlns:a16="http://schemas.microsoft.com/office/drawing/2014/main" id="{A1F754FD-CF0E-DA49-A57A-F37E3F8C0138}"/>
              </a:ext>
            </a:extLst>
          </p:cNvPr>
          <p:cNvSpPr/>
          <p:nvPr/>
        </p:nvSpPr>
        <p:spPr>
          <a:xfrm>
            <a:off x="7118959" y="3130488"/>
            <a:ext cx="1800200" cy="936104"/>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Improved state and parameters (analysis)</a:t>
            </a:r>
          </a:p>
        </p:txBody>
      </p:sp>
      <p:sp>
        <p:nvSpPr>
          <p:cNvPr id="8" name="Rectangle 7">
            <a:extLst>
              <a:ext uri="{FF2B5EF4-FFF2-40B4-BE49-F238E27FC236}">
                <a16:creationId xmlns:a16="http://schemas.microsoft.com/office/drawing/2014/main" id="{71D9A35C-31A3-384B-A1B6-3FDEC70EFB24}"/>
              </a:ext>
            </a:extLst>
          </p:cNvPr>
          <p:cNvSpPr/>
          <p:nvPr/>
        </p:nvSpPr>
        <p:spPr>
          <a:xfrm>
            <a:off x="2611007" y="3140968"/>
            <a:ext cx="180020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Prediction (background solution)</a:t>
            </a:r>
          </a:p>
        </p:txBody>
      </p:sp>
      <p:sp>
        <p:nvSpPr>
          <p:cNvPr id="9" name="Rectangle 8">
            <a:extLst>
              <a:ext uri="{FF2B5EF4-FFF2-40B4-BE49-F238E27FC236}">
                <a16:creationId xmlns:a16="http://schemas.microsoft.com/office/drawing/2014/main" id="{6451F639-BD20-7D48-9349-86E664240BCD}"/>
              </a:ext>
            </a:extLst>
          </p:cNvPr>
          <p:cNvSpPr/>
          <p:nvPr/>
        </p:nvSpPr>
        <p:spPr>
          <a:xfrm>
            <a:off x="366933" y="4564627"/>
            <a:ext cx="1800200" cy="93610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Guess on initial conditions and parameters (tau, beta)</a:t>
            </a:r>
          </a:p>
        </p:txBody>
      </p:sp>
      <p:sp>
        <p:nvSpPr>
          <p:cNvPr id="10" name="Rectangle 9">
            <a:extLst>
              <a:ext uri="{FF2B5EF4-FFF2-40B4-BE49-F238E27FC236}">
                <a16:creationId xmlns:a16="http://schemas.microsoft.com/office/drawing/2014/main" id="{F3D00943-54CE-1148-86D0-66DD925AD37D}"/>
              </a:ext>
            </a:extLst>
          </p:cNvPr>
          <p:cNvSpPr/>
          <p:nvPr/>
        </p:nvSpPr>
        <p:spPr>
          <a:xfrm>
            <a:off x="4864983" y="3140968"/>
            <a:ext cx="180020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Optimization of statistical distance</a:t>
            </a:r>
          </a:p>
        </p:txBody>
      </p:sp>
      <p:sp>
        <p:nvSpPr>
          <p:cNvPr id="11" name="Rectangle 10">
            <a:extLst>
              <a:ext uri="{FF2B5EF4-FFF2-40B4-BE49-F238E27FC236}">
                <a16:creationId xmlns:a16="http://schemas.microsoft.com/office/drawing/2014/main" id="{CA4A5E1F-606B-B443-85D9-80F4869F3BF9}"/>
              </a:ext>
            </a:extLst>
          </p:cNvPr>
          <p:cNvSpPr/>
          <p:nvPr/>
        </p:nvSpPr>
        <p:spPr>
          <a:xfrm>
            <a:off x="4860032" y="4564627"/>
            <a:ext cx="1800200" cy="9361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Observations </a:t>
            </a:r>
          </a:p>
          <a:p>
            <a:pPr algn="ctr"/>
            <a:r>
              <a:rPr lang="en-US" dirty="0"/>
              <a:t>(external data)</a:t>
            </a:r>
          </a:p>
        </p:txBody>
      </p:sp>
      <p:sp>
        <p:nvSpPr>
          <p:cNvPr id="23" name="TextBox 22">
            <a:extLst>
              <a:ext uri="{FF2B5EF4-FFF2-40B4-BE49-F238E27FC236}">
                <a16:creationId xmlns:a16="http://schemas.microsoft.com/office/drawing/2014/main" id="{7645F569-5855-E341-8652-69C7171E8F6B}"/>
              </a:ext>
            </a:extLst>
          </p:cNvPr>
          <p:cNvSpPr txBox="1"/>
          <p:nvPr/>
        </p:nvSpPr>
        <p:spPr>
          <a:xfrm>
            <a:off x="4411703" y="1603067"/>
            <a:ext cx="3025187" cy="338554"/>
          </a:xfrm>
          <a:prstGeom prst="rect">
            <a:avLst/>
          </a:prstGeom>
          <a:noFill/>
        </p:spPr>
        <p:txBody>
          <a:bodyPr wrap="none" rtlCol="0">
            <a:spAutoFit/>
          </a:bodyPr>
          <a:lstStyle/>
          <a:p>
            <a:r>
              <a:rPr lang="en-US" sz="1600" dirty="0"/>
              <a:t>Definition of a cost functional, J</a:t>
            </a:r>
          </a:p>
        </p:txBody>
      </p:sp>
      <p:cxnSp>
        <p:nvCxnSpPr>
          <p:cNvPr id="25" name="Straight Arrow Connector 24">
            <a:extLst>
              <a:ext uri="{FF2B5EF4-FFF2-40B4-BE49-F238E27FC236}">
                <a16:creationId xmlns:a16="http://schemas.microsoft.com/office/drawing/2014/main" id="{F09A5A59-B42F-5047-B864-AE8627C6663C}"/>
              </a:ext>
            </a:extLst>
          </p:cNvPr>
          <p:cNvCxnSpPr>
            <a:cxnSpLocks/>
            <a:endCxn id="8" idx="1"/>
          </p:cNvCxnSpPr>
          <p:nvPr/>
        </p:nvCxnSpPr>
        <p:spPr>
          <a:xfrm>
            <a:off x="2167133" y="3609020"/>
            <a:ext cx="4438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A428A20-842D-7B4E-84DC-BC5DED579B27}"/>
              </a:ext>
            </a:extLst>
          </p:cNvPr>
          <p:cNvSpPr>
            <a:spLocks noGrp="1"/>
          </p:cNvSpPr>
          <p:nvPr>
            <p:ph type="sldNum" sz="quarter" idx="10"/>
          </p:nvPr>
        </p:nvSpPr>
        <p:spPr/>
        <p:txBody>
          <a:bodyPr/>
          <a:lstStyle/>
          <a:p>
            <a:pPr>
              <a:defRPr/>
            </a:pPr>
            <a:fld id="{8841A27A-B71E-42F5-A588-FA68D6DEF723}" type="slidenum">
              <a:rPr lang="en-GB" altLang="en-US" smtClean="0"/>
              <a:pPr>
                <a:defRPr/>
              </a:pPr>
              <a:t>20</a:t>
            </a:fld>
            <a:endParaRPr lang="en-GB" altLang="en-US"/>
          </a:p>
        </p:txBody>
      </p:sp>
      <p:pic>
        <p:nvPicPr>
          <p:cNvPr id="18" name="Immagine 24">
            <a:extLst>
              <a:ext uri="{FF2B5EF4-FFF2-40B4-BE49-F238E27FC236}">
                <a16:creationId xmlns:a16="http://schemas.microsoft.com/office/drawing/2014/main" id="{7B694DF0-A62D-4445-8DAF-70D28B5B8D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8202"/>
          <a:stretch/>
        </p:blipFill>
        <p:spPr>
          <a:xfrm>
            <a:off x="310831" y="2067901"/>
            <a:ext cx="1856302" cy="833092"/>
          </a:xfrm>
          <a:prstGeom prst="rect">
            <a:avLst/>
          </a:prstGeom>
        </p:spPr>
      </p:pic>
      <p:cxnSp>
        <p:nvCxnSpPr>
          <p:cNvPr id="26" name="Straight Arrow Connector 25">
            <a:extLst>
              <a:ext uri="{FF2B5EF4-FFF2-40B4-BE49-F238E27FC236}">
                <a16:creationId xmlns:a16="http://schemas.microsoft.com/office/drawing/2014/main" id="{D74B20D2-02B5-C241-98C9-B0BC347B2CF2}"/>
              </a:ext>
            </a:extLst>
          </p:cNvPr>
          <p:cNvCxnSpPr>
            <a:cxnSpLocks/>
          </p:cNvCxnSpPr>
          <p:nvPr/>
        </p:nvCxnSpPr>
        <p:spPr>
          <a:xfrm>
            <a:off x="4416158" y="3609020"/>
            <a:ext cx="4438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D00402F-2BBD-A745-9B43-B9C448786AB4}"/>
              </a:ext>
            </a:extLst>
          </p:cNvPr>
          <p:cNvCxnSpPr>
            <a:cxnSpLocks/>
          </p:cNvCxnSpPr>
          <p:nvPr/>
        </p:nvCxnSpPr>
        <p:spPr>
          <a:xfrm>
            <a:off x="6660232" y="3598540"/>
            <a:ext cx="4438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3C929A5-3F67-4B46-B444-B100C8B26C3C}"/>
              </a:ext>
            </a:extLst>
          </p:cNvPr>
          <p:cNvCxnSpPr>
            <a:cxnSpLocks/>
          </p:cNvCxnSpPr>
          <p:nvPr/>
        </p:nvCxnSpPr>
        <p:spPr>
          <a:xfrm flipV="1">
            <a:off x="1229978" y="4066592"/>
            <a:ext cx="0" cy="477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FEF3869-BBB2-E34E-87ED-0071E3EC84A1}"/>
              </a:ext>
            </a:extLst>
          </p:cNvPr>
          <p:cNvCxnSpPr>
            <a:cxnSpLocks/>
          </p:cNvCxnSpPr>
          <p:nvPr/>
        </p:nvCxnSpPr>
        <p:spPr>
          <a:xfrm flipV="1">
            <a:off x="5754821" y="4066591"/>
            <a:ext cx="0" cy="477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F3C711A-31BC-7F43-A85A-9F1DB910F90C}"/>
              </a:ext>
            </a:extLst>
          </p:cNvPr>
          <p:cNvSpPr txBox="1"/>
          <p:nvPr/>
        </p:nvSpPr>
        <p:spPr>
          <a:xfrm>
            <a:off x="268203" y="1700199"/>
            <a:ext cx="1941557" cy="338554"/>
          </a:xfrm>
          <a:prstGeom prst="rect">
            <a:avLst/>
          </a:prstGeom>
          <a:noFill/>
        </p:spPr>
        <p:txBody>
          <a:bodyPr wrap="none" rtlCol="0">
            <a:spAutoFit/>
          </a:bodyPr>
          <a:lstStyle/>
          <a:p>
            <a:r>
              <a:rPr lang="en-US" sz="1600" dirty="0"/>
              <a:t>Augmented system</a:t>
            </a:r>
          </a:p>
        </p:txBody>
      </p:sp>
      <p:cxnSp>
        <p:nvCxnSpPr>
          <p:cNvPr id="34" name="Straight Arrow Connector 33">
            <a:extLst>
              <a:ext uri="{FF2B5EF4-FFF2-40B4-BE49-F238E27FC236}">
                <a16:creationId xmlns:a16="http://schemas.microsoft.com/office/drawing/2014/main" id="{CDA43512-6A6C-854F-A220-368CE99E1E4A}"/>
              </a:ext>
            </a:extLst>
          </p:cNvPr>
          <p:cNvCxnSpPr>
            <a:cxnSpLocks/>
            <a:endCxn id="10" idx="0"/>
          </p:cNvCxnSpPr>
          <p:nvPr/>
        </p:nvCxnSpPr>
        <p:spPr>
          <a:xfrm>
            <a:off x="5765083" y="1962582"/>
            <a:ext cx="0" cy="1178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04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F876-C381-A94D-808D-06532B03E1B5}"/>
              </a:ext>
            </a:extLst>
          </p:cNvPr>
          <p:cNvSpPr>
            <a:spLocks noGrp="1"/>
          </p:cNvSpPr>
          <p:nvPr>
            <p:ph type="title"/>
          </p:nvPr>
        </p:nvSpPr>
        <p:spPr/>
        <p:txBody>
          <a:bodyPr/>
          <a:lstStyle/>
          <a:p>
            <a:r>
              <a:rPr lang="it-IT" dirty="0"/>
              <a:t>The </a:t>
            </a:r>
            <a:r>
              <a:rPr lang="it-IT" dirty="0" err="1"/>
              <a:t>Adjoint</a:t>
            </a:r>
            <a:r>
              <a:rPr lang="it-IT" dirty="0"/>
              <a:t> time </a:t>
            </a:r>
            <a:r>
              <a:rPr lang="it-IT" dirty="0" err="1"/>
              <a:t>series</a:t>
            </a:r>
            <a:endParaRPr lang="en-US" dirty="0"/>
          </a:p>
        </p:txBody>
      </p:sp>
      <p:pic>
        <p:nvPicPr>
          <p:cNvPr id="7" name="Immagine 6">
            <a:extLst>
              <a:ext uri="{FF2B5EF4-FFF2-40B4-BE49-F238E27FC236}">
                <a16:creationId xmlns:a16="http://schemas.microsoft.com/office/drawing/2014/main" id="{A211E265-2985-4A6B-9E34-D00CEE887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423986"/>
            <a:ext cx="4248744" cy="1428950"/>
          </a:xfrm>
          <a:prstGeom prst="rect">
            <a:avLst/>
          </a:prstGeom>
        </p:spPr>
      </p:pic>
      <p:pic>
        <p:nvPicPr>
          <p:cNvPr id="9" name="Immagine 8">
            <a:extLst>
              <a:ext uri="{FF2B5EF4-FFF2-40B4-BE49-F238E27FC236}">
                <a16:creationId xmlns:a16="http://schemas.microsoft.com/office/drawing/2014/main" id="{C13CF646-FB59-4ADB-A13D-B7D50C71DD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617" y="3057460"/>
            <a:ext cx="3612067" cy="2923303"/>
          </a:xfrm>
          <a:prstGeom prst="rect">
            <a:avLst/>
          </a:prstGeom>
        </p:spPr>
      </p:pic>
      <p:sp>
        <p:nvSpPr>
          <p:cNvPr id="10" name="CasellaDiTesto 9">
            <a:extLst>
              <a:ext uri="{FF2B5EF4-FFF2-40B4-BE49-F238E27FC236}">
                <a16:creationId xmlns:a16="http://schemas.microsoft.com/office/drawing/2014/main" id="{C2D5A123-92F0-4610-9E2E-6D546517F070}"/>
              </a:ext>
            </a:extLst>
          </p:cNvPr>
          <p:cNvSpPr txBox="1"/>
          <p:nvPr/>
        </p:nvSpPr>
        <p:spPr>
          <a:xfrm>
            <a:off x="2063114" y="5928129"/>
            <a:ext cx="1728191" cy="276999"/>
          </a:xfrm>
          <a:prstGeom prst="rect">
            <a:avLst/>
          </a:prstGeom>
          <a:noFill/>
        </p:spPr>
        <p:txBody>
          <a:bodyPr wrap="square" rtlCol="0">
            <a:spAutoFit/>
          </a:bodyPr>
          <a:lstStyle/>
          <a:p>
            <a:pPr algn="ctr"/>
            <a:r>
              <a:rPr lang="it-IT" sz="1200" dirty="0"/>
              <a:t>Time</a:t>
            </a:r>
          </a:p>
        </p:txBody>
      </p:sp>
      <p:sp>
        <p:nvSpPr>
          <p:cNvPr id="11" name="CasellaDiTesto 10">
            <a:extLst>
              <a:ext uri="{FF2B5EF4-FFF2-40B4-BE49-F238E27FC236}">
                <a16:creationId xmlns:a16="http://schemas.microsoft.com/office/drawing/2014/main" id="{FB5EEB7F-65D0-4A4B-9912-C7DB1E92625B}"/>
              </a:ext>
            </a:extLst>
          </p:cNvPr>
          <p:cNvSpPr txBox="1"/>
          <p:nvPr/>
        </p:nvSpPr>
        <p:spPr>
          <a:xfrm>
            <a:off x="1871836" y="2806140"/>
            <a:ext cx="1728191" cy="276999"/>
          </a:xfrm>
          <a:prstGeom prst="rect">
            <a:avLst/>
          </a:prstGeom>
          <a:noFill/>
        </p:spPr>
        <p:txBody>
          <a:bodyPr wrap="square" rtlCol="0">
            <a:spAutoFit/>
          </a:bodyPr>
          <a:lstStyle/>
          <a:p>
            <a:pPr algn="ctr"/>
            <a:r>
              <a:rPr lang="it-IT" sz="1200" dirty="0"/>
              <a:t>Time</a:t>
            </a:r>
          </a:p>
        </p:txBody>
      </p:sp>
      <p:sp>
        <p:nvSpPr>
          <p:cNvPr id="12" name="CasellaDiTesto 11">
            <a:extLst>
              <a:ext uri="{FF2B5EF4-FFF2-40B4-BE49-F238E27FC236}">
                <a16:creationId xmlns:a16="http://schemas.microsoft.com/office/drawing/2014/main" id="{880FD620-20E9-4BC6-81A9-6B2854E427E7}"/>
              </a:ext>
            </a:extLst>
          </p:cNvPr>
          <p:cNvSpPr txBox="1"/>
          <p:nvPr/>
        </p:nvSpPr>
        <p:spPr>
          <a:xfrm rot="16200000">
            <a:off x="-479921" y="1907628"/>
            <a:ext cx="1728191" cy="461665"/>
          </a:xfrm>
          <a:prstGeom prst="rect">
            <a:avLst/>
          </a:prstGeom>
          <a:noFill/>
        </p:spPr>
        <p:txBody>
          <a:bodyPr wrap="square" rtlCol="0">
            <a:spAutoFit/>
          </a:bodyPr>
          <a:lstStyle/>
          <a:p>
            <a:pPr algn="ctr"/>
            <a:r>
              <a:rPr lang="it-IT" sz="1200" dirty="0" err="1"/>
              <a:t>Adjoint</a:t>
            </a:r>
            <a:r>
              <a:rPr lang="it-IT" sz="1200" dirty="0"/>
              <a:t> pressure </a:t>
            </a:r>
            <a:r>
              <a:rPr lang="it-IT" sz="1200" dirty="0" err="1"/>
              <a:t>modes</a:t>
            </a:r>
            <a:endParaRPr lang="it-IT" sz="1200" dirty="0"/>
          </a:p>
        </p:txBody>
      </p:sp>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DE9CAA47-746B-4ABF-A30F-3217FF9AB0EB}"/>
                  </a:ext>
                </a:extLst>
              </p:cNvPr>
              <p:cNvSpPr txBox="1"/>
              <p:nvPr/>
            </p:nvSpPr>
            <p:spPr>
              <a:xfrm rot="16200000">
                <a:off x="413383" y="4404962"/>
                <a:ext cx="96180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200" i="1" smtClean="0">
                              <a:latin typeface="Cambria Math" panose="02040503050406030204" pitchFamily="18" charset="0"/>
                            </a:rPr>
                          </m:ctrlPr>
                        </m:sSupPr>
                        <m:e>
                          <m:r>
                            <m:rPr>
                              <m:sty m:val="p"/>
                            </m:rPr>
                            <a:rPr lang="en-GB" sz="1200" i="0" smtClean="0">
                              <a:latin typeface="Cambria Math" panose="02040503050406030204" pitchFamily="18" charset="0"/>
                              <a:ea typeface="Cambria Math" panose="02040503050406030204" pitchFamily="18" charset="0"/>
                            </a:rPr>
                            <m:t>β</m:t>
                          </m:r>
                        </m:e>
                        <m:sup>
                          <m:r>
                            <a:rPr lang="it-IT" sz="1200" b="0" i="0" smtClean="0">
                              <a:latin typeface="Cambria Math" panose="02040503050406030204" pitchFamily="18" charset="0"/>
                            </a:rPr>
                            <m:t>+</m:t>
                          </m:r>
                        </m:sup>
                      </m:sSup>
                      <m:r>
                        <a:rPr lang="it-IT" sz="1200" b="0" i="0" smtClean="0">
                          <a:latin typeface="Cambria Math" panose="02040503050406030204" pitchFamily="18" charset="0"/>
                        </a:rPr>
                        <m:t> (</m:t>
                      </m:r>
                      <m:r>
                        <m:rPr>
                          <m:sty m:val="p"/>
                        </m:rPr>
                        <a:rPr lang="it-IT" sz="1200" b="0" i="0" smtClean="0">
                          <a:latin typeface="Cambria Math" panose="02040503050406030204" pitchFamily="18" charset="0"/>
                        </a:rPr>
                        <m:t>adjoint</m:t>
                      </m:r>
                      <m:r>
                        <a:rPr lang="it-IT" sz="1200" b="0" i="0" smtClean="0">
                          <a:latin typeface="Cambria Math" panose="02040503050406030204" pitchFamily="18" charset="0"/>
                        </a:rPr>
                        <m:t> </m:t>
                      </m:r>
                      <m:r>
                        <m:rPr>
                          <m:sty m:val="p"/>
                        </m:rPr>
                        <a:rPr lang="it-IT" sz="1200" b="0" i="0" smtClean="0">
                          <a:latin typeface="Cambria Math" panose="02040503050406030204" pitchFamily="18" charset="0"/>
                          <a:ea typeface="Cambria Math" panose="02040503050406030204" pitchFamily="18" charset="0"/>
                        </a:rPr>
                        <m:t>β</m:t>
                      </m:r>
                      <m:r>
                        <a:rPr lang="it-IT" sz="1200" b="0" i="0" smtClean="0">
                          <a:latin typeface="Cambria Math" panose="02040503050406030204" pitchFamily="18" charset="0"/>
                          <a:ea typeface="Cambria Math" panose="02040503050406030204" pitchFamily="18" charset="0"/>
                        </a:rPr>
                        <m:t>)</m:t>
                      </m:r>
                    </m:oMath>
                  </m:oMathPara>
                </a14:m>
                <a:endParaRPr lang="en-GB" sz="1200" dirty="0"/>
              </a:p>
            </p:txBody>
          </p:sp>
        </mc:Choice>
        <mc:Fallback xmlns="">
          <p:sp>
            <p:nvSpPr>
              <p:cNvPr id="13" name="CasellaDiTesto 12">
                <a:extLst>
                  <a:ext uri="{FF2B5EF4-FFF2-40B4-BE49-F238E27FC236}">
                    <a16:creationId xmlns:a16="http://schemas.microsoft.com/office/drawing/2014/main" id="{DE9CAA47-746B-4ABF-A30F-3217FF9AB0EB}"/>
                  </a:ext>
                </a:extLst>
              </p:cNvPr>
              <p:cNvSpPr txBox="1">
                <a:spLocks noRot="1" noChangeAspect="1" noMove="1" noResize="1" noEditPoints="1" noAdjustHandles="1" noChangeArrowheads="1" noChangeShapeType="1" noTextEdit="1"/>
              </p:cNvSpPr>
              <p:nvPr/>
            </p:nvSpPr>
            <p:spPr>
              <a:xfrm rot="16200000">
                <a:off x="413383" y="4404962"/>
                <a:ext cx="961802" cy="184666"/>
              </a:xfrm>
              <a:prstGeom prst="rect">
                <a:avLst/>
              </a:prstGeom>
              <a:blipFill>
                <a:blip r:embed="rId5"/>
                <a:stretch>
                  <a:fillRect l="-3333" t="-5696" r="-40000" b="-5063"/>
                </a:stretch>
              </a:blipFill>
            </p:spPr>
            <p:txBody>
              <a:bodyPr/>
              <a:lstStyle/>
              <a:p>
                <a:r>
                  <a:rPr lang="en-GB">
                    <a:noFill/>
                  </a:rPr>
                  <a:t> </a:t>
                </a:r>
              </a:p>
            </p:txBody>
          </p:sp>
        </mc:Fallback>
      </mc:AlternateContent>
      <p:sp>
        <p:nvSpPr>
          <p:cNvPr id="15" name="CasellaDiTesto 14">
            <a:extLst>
              <a:ext uri="{FF2B5EF4-FFF2-40B4-BE49-F238E27FC236}">
                <a16:creationId xmlns:a16="http://schemas.microsoft.com/office/drawing/2014/main" id="{87A374BF-421E-44AA-B2B7-C7092CED8B41}"/>
              </a:ext>
            </a:extLst>
          </p:cNvPr>
          <p:cNvSpPr txBox="1"/>
          <p:nvPr/>
        </p:nvSpPr>
        <p:spPr>
          <a:xfrm>
            <a:off x="5495459" y="1676795"/>
            <a:ext cx="3539216" cy="923330"/>
          </a:xfrm>
          <a:prstGeom prst="rect">
            <a:avLst/>
          </a:prstGeom>
          <a:noFill/>
        </p:spPr>
        <p:txBody>
          <a:bodyPr wrap="square" rtlCol="0">
            <a:spAutoFit/>
          </a:bodyPr>
          <a:lstStyle/>
          <a:p>
            <a:pPr marL="285750" indent="-285750">
              <a:buFont typeface="Arial" panose="020B0604020202020204" pitchFamily="34" charset="0"/>
              <a:buChar char="•"/>
            </a:pPr>
            <a:r>
              <a:rPr lang="en-GB" dirty="0"/>
              <a:t>Oscillating variables reflect this behaviour in their adjoint (Lagrange multipliers)</a:t>
            </a:r>
          </a:p>
        </p:txBody>
      </p:sp>
      <p:sp>
        <p:nvSpPr>
          <p:cNvPr id="16" name="CasellaDiTesto 15">
            <a:extLst>
              <a:ext uri="{FF2B5EF4-FFF2-40B4-BE49-F238E27FC236}">
                <a16:creationId xmlns:a16="http://schemas.microsoft.com/office/drawing/2014/main" id="{83A612FC-A204-4786-AF01-B8D3D9D5B133}"/>
              </a:ext>
            </a:extLst>
          </p:cNvPr>
          <p:cNvSpPr txBox="1"/>
          <p:nvPr/>
        </p:nvSpPr>
        <p:spPr>
          <a:xfrm>
            <a:off x="5495459" y="3454595"/>
            <a:ext cx="3036981" cy="2031325"/>
          </a:xfrm>
          <a:prstGeom prst="rect">
            <a:avLst/>
          </a:prstGeom>
          <a:noFill/>
        </p:spPr>
        <p:txBody>
          <a:bodyPr wrap="square" rtlCol="0">
            <a:spAutoFit/>
          </a:bodyPr>
          <a:lstStyle/>
          <a:p>
            <a:pPr marL="285750" indent="-285750">
              <a:buFont typeface="Arial" panose="020B0604020202020204" pitchFamily="34" charset="0"/>
              <a:buChar char="•"/>
            </a:pPr>
            <a:r>
              <a:rPr lang="en-GB" dirty="0"/>
              <a:t>The sensitivity of J with respect to  the heat release parameter (</a:t>
            </a:r>
            <a:r>
              <a:rPr lang="el-GR" dirty="0"/>
              <a:t>β</a:t>
            </a:r>
            <a:r>
              <a:rPr lang="it-IT" dirty="0"/>
              <a:t>)</a:t>
            </a:r>
            <a:r>
              <a:rPr lang="en-GB" dirty="0"/>
              <a:t> increases with time</a:t>
            </a:r>
          </a:p>
          <a:p>
            <a:pPr marL="285750" indent="-285750">
              <a:buFont typeface="Arial" panose="020B0604020202020204" pitchFamily="34" charset="0"/>
              <a:buChar char="•"/>
            </a:pPr>
            <a:r>
              <a:rPr lang="en-GB" b="1" dirty="0"/>
              <a:t>Physical interpretation</a:t>
            </a:r>
            <a:r>
              <a:rPr lang="en-GB" dirty="0"/>
              <a:t>: J is sensitive to the total energy input</a:t>
            </a:r>
          </a:p>
        </p:txBody>
      </p:sp>
      <p:sp>
        <p:nvSpPr>
          <p:cNvPr id="17" name="Rectangle 4">
            <a:extLst>
              <a:ext uri="{FF2B5EF4-FFF2-40B4-BE49-F238E27FC236}">
                <a16:creationId xmlns:a16="http://schemas.microsoft.com/office/drawing/2014/main" id="{1941DF0A-3E00-4A12-A684-04C2E05A69E9}"/>
              </a:ext>
            </a:extLst>
          </p:cNvPr>
          <p:cNvSpPr>
            <a:spLocks noChangeArrowheads="1"/>
          </p:cNvSpPr>
          <p:nvPr/>
        </p:nvSpPr>
        <p:spPr bwMode="auto">
          <a:xfrm>
            <a:off x="4561378" y="6399053"/>
            <a:ext cx="426960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Aft>
                <a:spcPct val="75000"/>
              </a:spcAft>
              <a:buChar char="•"/>
              <a:defRPr sz="2000">
                <a:solidFill>
                  <a:schemeClr val="tx1"/>
                </a:solidFill>
                <a:latin typeface="Arial" panose="020B0604020202020204" pitchFamily="34" charset="0"/>
              </a:defRPr>
            </a:lvl1pPr>
            <a:lvl2pPr marL="742950" indent="-285750">
              <a:spcAft>
                <a:spcPct val="75000"/>
              </a:spcAft>
              <a:buChar char="•"/>
              <a:defRPr sz="2000">
                <a:solidFill>
                  <a:schemeClr val="tx1"/>
                </a:solidFill>
                <a:latin typeface="Arial" panose="020B0604020202020204" pitchFamily="34" charset="0"/>
              </a:defRPr>
            </a:lvl2pPr>
            <a:lvl3pPr marL="1143000" indent="-228600">
              <a:spcAft>
                <a:spcPct val="75000"/>
              </a:spcAft>
              <a:buChar char="•"/>
              <a:defRPr sz="2000">
                <a:solidFill>
                  <a:schemeClr val="tx1"/>
                </a:solidFill>
                <a:latin typeface="Arial" panose="020B0604020202020204" pitchFamily="34" charset="0"/>
              </a:defRPr>
            </a:lvl3pPr>
            <a:lvl4pPr marL="1600200" indent="-228600">
              <a:spcAft>
                <a:spcPct val="75000"/>
              </a:spcAft>
              <a:buChar char="•"/>
              <a:defRPr sz="2000">
                <a:solidFill>
                  <a:schemeClr val="tx1"/>
                </a:solidFill>
                <a:latin typeface="Arial" panose="020B0604020202020204" pitchFamily="34" charset="0"/>
              </a:defRPr>
            </a:lvl4pPr>
            <a:lvl5pPr marL="2057400" indent="-228600">
              <a:spcAft>
                <a:spcPct val="75000"/>
              </a:spcAft>
              <a:buChar char="•"/>
              <a:defRPr sz="2000">
                <a:solidFill>
                  <a:schemeClr val="tx1"/>
                </a:solidFill>
                <a:latin typeface="Arial" panose="020B0604020202020204" pitchFamily="34" charset="0"/>
              </a:defRPr>
            </a:lvl5pPr>
            <a:lvl6pPr marL="2514600" indent="-228600" eaLnBrk="0" fontAlgn="base" hangingPunct="0">
              <a:spcBef>
                <a:spcPct val="0"/>
              </a:spcBef>
              <a:spcAft>
                <a:spcPct val="7500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7500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7500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75000"/>
              </a:spcAft>
              <a:buChar char="•"/>
              <a:defRPr sz="2000">
                <a:solidFill>
                  <a:schemeClr val="tx1"/>
                </a:solidFill>
                <a:latin typeface="Arial" panose="020B0604020202020204" pitchFamily="34" charset="0"/>
              </a:defRPr>
            </a:lvl9pPr>
          </a:lstStyle>
          <a:p>
            <a:pPr algn="r" eaLnBrk="1" hangingPunct="1">
              <a:spcAft>
                <a:spcPct val="0"/>
              </a:spcAft>
              <a:buFontTx/>
              <a:buNone/>
            </a:pPr>
            <a:r>
              <a:rPr lang="en-GB" altLang="en-US" sz="1800" b="1" dirty="0" smtClean="0">
                <a:solidFill>
                  <a:schemeClr val="tx2"/>
                </a:solidFill>
              </a:rPr>
              <a:t> </a:t>
            </a:r>
            <a:endParaRPr lang="en-GB" altLang="en-US" sz="1800" b="1" dirty="0">
              <a:solidFill>
                <a:schemeClr val="tx2"/>
              </a:solidFill>
            </a:endParaRPr>
          </a:p>
        </p:txBody>
      </p:sp>
      <p:sp>
        <p:nvSpPr>
          <p:cNvPr id="3" name="Slide Number Placeholder 2">
            <a:extLst>
              <a:ext uri="{FF2B5EF4-FFF2-40B4-BE49-F238E27FC236}">
                <a16:creationId xmlns:a16="http://schemas.microsoft.com/office/drawing/2014/main" id="{A3E68755-649E-394D-930F-2BE50B752AE4}"/>
              </a:ext>
            </a:extLst>
          </p:cNvPr>
          <p:cNvSpPr>
            <a:spLocks noGrp="1"/>
          </p:cNvSpPr>
          <p:nvPr>
            <p:ph type="sldNum" sz="quarter" idx="10"/>
          </p:nvPr>
        </p:nvSpPr>
        <p:spPr/>
        <p:txBody>
          <a:bodyPr/>
          <a:lstStyle/>
          <a:p>
            <a:pPr>
              <a:defRPr/>
            </a:pPr>
            <a:fld id="{8841A27A-B71E-42F5-A588-FA68D6DEF723}" type="slidenum">
              <a:rPr lang="en-GB" altLang="en-US" smtClean="0"/>
              <a:pPr>
                <a:defRPr/>
              </a:pPr>
              <a:t>21</a:t>
            </a:fld>
            <a:endParaRPr lang="en-GB" altLang="en-US"/>
          </a:p>
        </p:txBody>
      </p:sp>
    </p:spTree>
    <p:extLst>
      <p:ext uri="{BB962C8B-B14F-4D97-AF65-F5344CB8AC3E}">
        <p14:creationId xmlns:p14="http://schemas.microsoft.com/office/powerpoint/2010/main" val="106875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49364-1879-7F44-947F-8664E82EAF1F}"/>
              </a:ext>
            </a:extLst>
          </p:cNvPr>
          <p:cNvSpPr>
            <a:spLocks noGrp="1"/>
          </p:cNvSpPr>
          <p:nvPr>
            <p:ph type="title"/>
          </p:nvPr>
        </p:nvSpPr>
        <p:spPr>
          <a:xfrm>
            <a:off x="384175" y="188640"/>
            <a:ext cx="8375650" cy="423862"/>
          </a:xfrm>
        </p:spPr>
        <p:txBody>
          <a:bodyPr/>
          <a:lstStyle/>
          <a:p>
            <a:r>
              <a:rPr lang="en-US" sz="2400" dirty="0"/>
              <a:t>Thermoacoustic oscillations are one of the biggest challenges faced by gas-turbine manufacturers </a:t>
            </a:r>
          </a:p>
        </p:txBody>
      </p:sp>
      <p:pic>
        <p:nvPicPr>
          <p:cNvPr id="9" name="Immagine 8">
            <a:extLst>
              <a:ext uri="{FF2B5EF4-FFF2-40B4-BE49-F238E27FC236}">
                <a16:creationId xmlns:a16="http://schemas.microsoft.com/office/drawing/2014/main" id="{4D76B531-8356-44FB-81FD-B14ADCDA9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022" y="2681700"/>
            <a:ext cx="3882065" cy="1854257"/>
          </a:xfrm>
          <a:prstGeom prst="rect">
            <a:avLst/>
          </a:prstGeom>
        </p:spPr>
      </p:pic>
      <p:pic>
        <p:nvPicPr>
          <p:cNvPr id="5" name="Picture 4">
            <a:extLst>
              <a:ext uri="{FF2B5EF4-FFF2-40B4-BE49-F238E27FC236}">
                <a16:creationId xmlns:a16="http://schemas.microsoft.com/office/drawing/2014/main" id="{20C82CCA-2EAE-A745-BC88-09F6970FD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86" y="2547466"/>
            <a:ext cx="4014796" cy="3545830"/>
          </a:xfrm>
          <a:prstGeom prst="rect">
            <a:avLst/>
          </a:prstGeom>
        </p:spPr>
      </p:pic>
      <p:pic>
        <p:nvPicPr>
          <p:cNvPr id="12" name="Picture 11">
            <a:extLst>
              <a:ext uri="{FF2B5EF4-FFF2-40B4-BE49-F238E27FC236}">
                <a16:creationId xmlns:a16="http://schemas.microsoft.com/office/drawing/2014/main" id="{AFD6FB9F-93D2-184C-A638-73CB137381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6473" y="4551040"/>
            <a:ext cx="1943100" cy="1498600"/>
          </a:xfrm>
          <a:prstGeom prst="rect">
            <a:avLst/>
          </a:prstGeom>
        </p:spPr>
      </p:pic>
      <p:sp>
        <p:nvSpPr>
          <p:cNvPr id="13" name="CasellaDiTesto 12">
            <a:extLst>
              <a:ext uri="{FF2B5EF4-FFF2-40B4-BE49-F238E27FC236}">
                <a16:creationId xmlns:a16="http://schemas.microsoft.com/office/drawing/2014/main" id="{9602FD12-876A-4F7A-B111-4E109698EE91}"/>
              </a:ext>
            </a:extLst>
          </p:cNvPr>
          <p:cNvSpPr txBox="1"/>
          <p:nvPr/>
        </p:nvSpPr>
        <p:spPr>
          <a:xfrm>
            <a:off x="873226" y="4057327"/>
            <a:ext cx="3301667" cy="307777"/>
          </a:xfrm>
          <a:prstGeom prst="rect">
            <a:avLst/>
          </a:prstGeom>
          <a:noFill/>
          <a:ln w="19050">
            <a:noFill/>
          </a:ln>
        </p:spPr>
        <p:txBody>
          <a:bodyPr wrap="square" rtlCol="0">
            <a:spAutoFit/>
          </a:bodyPr>
          <a:lstStyle/>
          <a:p>
            <a:pPr algn="ctr"/>
            <a:r>
              <a:rPr lang="en-GB" sz="1400" b="1" dirty="0">
                <a:solidFill>
                  <a:schemeClr val="bg1"/>
                </a:solidFill>
              </a:rPr>
              <a:t>Thermoacoustic instabilities</a:t>
            </a:r>
          </a:p>
        </p:txBody>
      </p:sp>
      <p:sp>
        <p:nvSpPr>
          <p:cNvPr id="3" name="Slide Number Placeholder 2">
            <a:extLst>
              <a:ext uri="{FF2B5EF4-FFF2-40B4-BE49-F238E27FC236}">
                <a16:creationId xmlns:a16="http://schemas.microsoft.com/office/drawing/2014/main" id="{377E4869-6520-9742-8ED3-2692A360BDD1}"/>
              </a:ext>
            </a:extLst>
          </p:cNvPr>
          <p:cNvSpPr>
            <a:spLocks noGrp="1"/>
          </p:cNvSpPr>
          <p:nvPr>
            <p:ph type="sldNum" sz="quarter" idx="10"/>
          </p:nvPr>
        </p:nvSpPr>
        <p:spPr/>
        <p:txBody>
          <a:bodyPr/>
          <a:lstStyle/>
          <a:p>
            <a:pPr>
              <a:defRPr/>
            </a:pPr>
            <a:fld id="{8841A27A-B71E-42F5-A588-FA68D6DEF723}" type="slidenum">
              <a:rPr lang="en-GB" altLang="en-US" smtClean="0"/>
              <a:pPr>
                <a:defRPr/>
              </a:pPr>
              <a:t>3</a:t>
            </a:fld>
            <a:endParaRPr lang="en-GB" altLang="en-US"/>
          </a:p>
        </p:txBody>
      </p:sp>
      <p:sp>
        <p:nvSpPr>
          <p:cNvPr id="4" name="TextBox 3">
            <a:extLst>
              <a:ext uri="{FF2B5EF4-FFF2-40B4-BE49-F238E27FC236}">
                <a16:creationId xmlns:a16="http://schemas.microsoft.com/office/drawing/2014/main" id="{46FADA8E-8CC7-DE46-ACDE-D2202E112485}"/>
              </a:ext>
            </a:extLst>
          </p:cNvPr>
          <p:cNvSpPr txBox="1"/>
          <p:nvPr/>
        </p:nvSpPr>
        <p:spPr>
          <a:xfrm>
            <a:off x="4964348" y="1708065"/>
            <a:ext cx="3724250" cy="646331"/>
          </a:xfrm>
          <a:prstGeom prst="rect">
            <a:avLst/>
          </a:prstGeom>
          <a:noFill/>
        </p:spPr>
        <p:txBody>
          <a:bodyPr wrap="square" rtlCol="0">
            <a:spAutoFit/>
          </a:bodyPr>
          <a:lstStyle/>
          <a:p>
            <a:r>
              <a:rPr lang="en-US" dirty="0"/>
              <a:t>Uncontrolled oscillations can be detrimental, if not catastrophic</a:t>
            </a:r>
          </a:p>
        </p:txBody>
      </p:sp>
      <p:sp>
        <p:nvSpPr>
          <p:cNvPr id="10" name="TextBox 9">
            <a:extLst>
              <a:ext uri="{FF2B5EF4-FFF2-40B4-BE49-F238E27FC236}">
                <a16:creationId xmlns:a16="http://schemas.microsoft.com/office/drawing/2014/main" id="{4BCCEE00-FCC4-8543-AA54-3C06557B47CE}"/>
              </a:ext>
            </a:extLst>
          </p:cNvPr>
          <p:cNvSpPr txBox="1"/>
          <p:nvPr/>
        </p:nvSpPr>
        <p:spPr>
          <a:xfrm>
            <a:off x="683568" y="1569566"/>
            <a:ext cx="3491325" cy="923330"/>
          </a:xfrm>
          <a:prstGeom prst="rect">
            <a:avLst/>
          </a:prstGeom>
          <a:noFill/>
        </p:spPr>
        <p:txBody>
          <a:bodyPr wrap="square" rtlCol="0">
            <a:spAutoFit/>
          </a:bodyPr>
          <a:lstStyle/>
          <a:p>
            <a:r>
              <a:rPr lang="en-US" dirty="0"/>
              <a:t>Thermoacoustic oscillations are a multi-physical phenomenon, which is difficult to predict</a:t>
            </a:r>
          </a:p>
        </p:txBody>
      </p:sp>
      <p:sp>
        <p:nvSpPr>
          <p:cNvPr id="18" name="Rectangle 4">
            <a:extLst>
              <a:ext uri="{FF2B5EF4-FFF2-40B4-BE49-F238E27FC236}">
                <a16:creationId xmlns:a16="http://schemas.microsoft.com/office/drawing/2014/main" id="{5F183912-B83A-45BF-B41D-4ED5F1193276}"/>
              </a:ext>
            </a:extLst>
          </p:cNvPr>
          <p:cNvSpPr>
            <a:spLocks noChangeArrowheads="1"/>
          </p:cNvSpPr>
          <p:nvPr/>
        </p:nvSpPr>
        <p:spPr bwMode="auto">
          <a:xfrm>
            <a:off x="5220072" y="5590693"/>
            <a:ext cx="1268923" cy="45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Aft>
                <a:spcPct val="75000"/>
              </a:spcAft>
              <a:buChar char="•"/>
              <a:defRPr sz="2000">
                <a:solidFill>
                  <a:schemeClr val="tx1"/>
                </a:solidFill>
                <a:latin typeface="Arial" panose="020B0604020202020204" pitchFamily="34" charset="0"/>
              </a:defRPr>
            </a:lvl1pPr>
            <a:lvl2pPr marL="742950" indent="-285750">
              <a:spcAft>
                <a:spcPct val="75000"/>
              </a:spcAft>
              <a:buChar char="•"/>
              <a:defRPr sz="2000">
                <a:solidFill>
                  <a:schemeClr val="tx1"/>
                </a:solidFill>
                <a:latin typeface="Arial" panose="020B0604020202020204" pitchFamily="34" charset="0"/>
              </a:defRPr>
            </a:lvl2pPr>
            <a:lvl3pPr marL="1143000" indent="-228600">
              <a:spcAft>
                <a:spcPct val="75000"/>
              </a:spcAft>
              <a:buChar char="•"/>
              <a:defRPr sz="2000">
                <a:solidFill>
                  <a:schemeClr val="tx1"/>
                </a:solidFill>
                <a:latin typeface="Arial" panose="020B0604020202020204" pitchFamily="34" charset="0"/>
              </a:defRPr>
            </a:lvl3pPr>
            <a:lvl4pPr marL="1600200" indent="-228600">
              <a:spcAft>
                <a:spcPct val="75000"/>
              </a:spcAft>
              <a:buChar char="•"/>
              <a:defRPr sz="2000">
                <a:solidFill>
                  <a:schemeClr val="tx1"/>
                </a:solidFill>
                <a:latin typeface="Arial" panose="020B0604020202020204" pitchFamily="34" charset="0"/>
              </a:defRPr>
            </a:lvl4pPr>
            <a:lvl5pPr marL="2057400" indent="-228600">
              <a:spcAft>
                <a:spcPct val="75000"/>
              </a:spcAft>
              <a:buChar char="•"/>
              <a:defRPr sz="2000">
                <a:solidFill>
                  <a:schemeClr val="tx1"/>
                </a:solidFill>
                <a:latin typeface="Arial" panose="020B0604020202020204" pitchFamily="34" charset="0"/>
              </a:defRPr>
            </a:lvl5pPr>
            <a:lvl6pPr marL="2514600" indent="-228600" eaLnBrk="0" fontAlgn="base" hangingPunct="0">
              <a:spcBef>
                <a:spcPct val="0"/>
              </a:spcBef>
              <a:spcAft>
                <a:spcPct val="7500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7500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7500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75000"/>
              </a:spcAft>
              <a:buChar char="•"/>
              <a:defRPr sz="2000">
                <a:solidFill>
                  <a:schemeClr val="tx1"/>
                </a:solidFill>
                <a:latin typeface="Arial" panose="020B0604020202020204" pitchFamily="34" charset="0"/>
              </a:defRPr>
            </a:lvl9pPr>
          </a:lstStyle>
          <a:p>
            <a:pPr>
              <a:spcAft>
                <a:spcPts val="150"/>
              </a:spcAft>
              <a:buNone/>
            </a:pPr>
            <a:r>
              <a:rPr lang="en-GB" sz="1000" dirty="0" err="1">
                <a:latin typeface="Arial" charset="0"/>
              </a:rPr>
              <a:t>Lieuwen</a:t>
            </a:r>
            <a:r>
              <a:rPr lang="en-GB" sz="1000" dirty="0">
                <a:latin typeface="Arial" charset="0"/>
              </a:rPr>
              <a:t> &amp; Yang, 2005</a:t>
            </a:r>
          </a:p>
          <a:p>
            <a:pPr>
              <a:spcAft>
                <a:spcPts val="150"/>
              </a:spcAft>
              <a:buNone/>
            </a:pPr>
            <a:r>
              <a:rPr lang="en-GB" sz="1000" dirty="0" err="1">
                <a:latin typeface="Arial" charset="0"/>
              </a:rPr>
              <a:t>Poinsot</a:t>
            </a:r>
            <a:r>
              <a:rPr lang="en-GB" sz="1000" dirty="0">
                <a:latin typeface="Arial" charset="0"/>
              </a:rPr>
              <a:t>, PROCI, 2017</a:t>
            </a:r>
            <a:endParaRPr lang="en-GB" sz="1000" dirty="0"/>
          </a:p>
        </p:txBody>
      </p:sp>
    </p:spTree>
    <p:extLst>
      <p:ext uri="{BB962C8B-B14F-4D97-AF65-F5344CB8AC3E}">
        <p14:creationId xmlns:p14="http://schemas.microsoft.com/office/powerpoint/2010/main" val="105420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86A2D46-32ED-4E3D-8EA1-B0F5E79C43BE}"/>
              </a:ext>
            </a:extLst>
          </p:cNvPr>
          <p:cNvSpPr>
            <a:spLocks noGrp="1"/>
          </p:cNvSpPr>
          <p:nvPr>
            <p:ph type="title"/>
          </p:nvPr>
        </p:nvSpPr>
        <p:spPr>
          <a:xfrm>
            <a:off x="384175" y="44624"/>
            <a:ext cx="8375650" cy="423862"/>
          </a:xfrm>
        </p:spPr>
        <p:txBody>
          <a:bodyPr/>
          <a:lstStyle/>
          <a:p>
            <a:r>
              <a:rPr lang="en-US" sz="2400" dirty="0"/>
              <a:t>A low-order, nonlinear thermoacoustic model captures the time-delayed physics, which is the key physical mechanism of thermoacoustic instabilities</a:t>
            </a:r>
          </a:p>
        </p:txBody>
      </p:sp>
      <p:pic>
        <p:nvPicPr>
          <p:cNvPr id="8" name="Immagine 7">
            <a:extLst>
              <a:ext uri="{FF2B5EF4-FFF2-40B4-BE49-F238E27FC236}">
                <a16:creationId xmlns:a16="http://schemas.microsoft.com/office/drawing/2014/main" id="{82662486-1EB9-456A-AA1E-B007747F4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283" y="4058088"/>
            <a:ext cx="6308193" cy="1831411"/>
          </a:xfrm>
          <a:prstGeom prst="rect">
            <a:avLst/>
          </a:prstGeom>
        </p:spPr>
      </p:pic>
      <p:sp>
        <p:nvSpPr>
          <p:cNvPr id="6" name="CasellaDiTesto 5">
            <a:extLst>
              <a:ext uri="{FF2B5EF4-FFF2-40B4-BE49-F238E27FC236}">
                <a16:creationId xmlns:a16="http://schemas.microsoft.com/office/drawing/2014/main" id="{8C6D7495-BC00-4B25-B07E-8E73B6BA1856}"/>
              </a:ext>
            </a:extLst>
          </p:cNvPr>
          <p:cNvSpPr txBox="1"/>
          <p:nvPr/>
        </p:nvSpPr>
        <p:spPr>
          <a:xfrm>
            <a:off x="135998" y="1873205"/>
            <a:ext cx="2828809" cy="1477328"/>
          </a:xfrm>
          <a:prstGeom prst="rect">
            <a:avLst/>
          </a:prstGeom>
          <a:noFill/>
        </p:spPr>
        <p:txBody>
          <a:bodyPr wrap="square" rtlCol="0">
            <a:spAutoFit/>
          </a:bodyPr>
          <a:lstStyle/>
          <a:p>
            <a:pPr marL="285750" indent="-285750">
              <a:buFont typeface="Arial" panose="020B0604020202020204" pitchFamily="34" charset="0"/>
              <a:buChar char="•"/>
            </a:pPr>
            <a:r>
              <a:rPr lang="en-GB" dirty="0"/>
              <a:t>Longitudinal acoustics</a:t>
            </a:r>
          </a:p>
          <a:p>
            <a:pPr marL="285750" indent="-285750">
              <a:buFont typeface="Arial" panose="020B0604020202020204" pitchFamily="34" charset="0"/>
              <a:buChar char="•"/>
            </a:pPr>
            <a:r>
              <a:rPr lang="en-GB" dirty="0"/>
              <a:t>Uniform  mean flow</a:t>
            </a:r>
          </a:p>
          <a:p>
            <a:pPr marL="285750" indent="-285750">
              <a:buFont typeface="Arial" panose="020B0604020202020204" pitchFamily="34" charset="0"/>
              <a:buChar char="•"/>
            </a:pPr>
            <a:r>
              <a:rPr lang="en-GB" dirty="0"/>
              <a:t>Zero Mach number</a:t>
            </a:r>
          </a:p>
          <a:p>
            <a:pPr marL="285750" indent="-285750">
              <a:buFont typeface="Arial" panose="020B0604020202020204" pitchFamily="34" charset="0"/>
              <a:buChar char="•"/>
            </a:pPr>
            <a:r>
              <a:rPr lang="en-GB" dirty="0"/>
              <a:t>Ideal boundary conditions</a:t>
            </a:r>
          </a:p>
        </p:txBody>
      </p:sp>
      <p:sp>
        <p:nvSpPr>
          <p:cNvPr id="21" name="CasellaDiTesto 20">
            <a:extLst>
              <a:ext uri="{FF2B5EF4-FFF2-40B4-BE49-F238E27FC236}">
                <a16:creationId xmlns:a16="http://schemas.microsoft.com/office/drawing/2014/main" id="{2E043225-143C-423F-A7F5-95D8E3164257}"/>
              </a:ext>
            </a:extLst>
          </p:cNvPr>
          <p:cNvSpPr txBox="1"/>
          <p:nvPr/>
        </p:nvSpPr>
        <p:spPr>
          <a:xfrm>
            <a:off x="147334" y="4293096"/>
            <a:ext cx="2419778" cy="369332"/>
          </a:xfrm>
          <a:prstGeom prst="rect">
            <a:avLst/>
          </a:prstGeom>
          <a:noFill/>
        </p:spPr>
        <p:txBody>
          <a:bodyPr wrap="square" rtlCol="0">
            <a:spAutoFit/>
          </a:bodyPr>
          <a:lstStyle/>
          <a:p>
            <a:r>
              <a:rPr lang="en-GB" b="1" dirty="0"/>
              <a:t>Momentum equation</a:t>
            </a:r>
          </a:p>
        </p:txBody>
      </p:sp>
      <p:pic>
        <p:nvPicPr>
          <p:cNvPr id="26" name="Immagine 20">
            <a:extLst>
              <a:ext uri="{FF2B5EF4-FFF2-40B4-BE49-F238E27FC236}">
                <a16:creationId xmlns:a16="http://schemas.microsoft.com/office/drawing/2014/main" id="{74090D6F-1EBD-4D03-8E61-5B57E800C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811" y="1556792"/>
            <a:ext cx="5714014" cy="2110154"/>
          </a:xfrm>
          <a:prstGeom prst="rect">
            <a:avLst/>
          </a:prstGeom>
          <a:solidFill>
            <a:schemeClr val="accent1"/>
          </a:solidFill>
        </p:spPr>
      </p:pic>
      <p:sp>
        <p:nvSpPr>
          <p:cNvPr id="9" name="CasellaDiTesto 20">
            <a:extLst>
              <a:ext uri="{FF2B5EF4-FFF2-40B4-BE49-F238E27FC236}">
                <a16:creationId xmlns:a16="http://schemas.microsoft.com/office/drawing/2014/main" id="{5A99ECFE-1C84-9C45-88B0-DD105D605CF0}"/>
              </a:ext>
            </a:extLst>
          </p:cNvPr>
          <p:cNvSpPr txBox="1"/>
          <p:nvPr/>
        </p:nvSpPr>
        <p:spPr>
          <a:xfrm>
            <a:off x="147334" y="4981155"/>
            <a:ext cx="2419778" cy="369332"/>
          </a:xfrm>
          <a:prstGeom prst="rect">
            <a:avLst/>
          </a:prstGeom>
          <a:noFill/>
        </p:spPr>
        <p:txBody>
          <a:bodyPr wrap="square" rtlCol="0">
            <a:spAutoFit/>
          </a:bodyPr>
          <a:lstStyle/>
          <a:p>
            <a:r>
              <a:rPr lang="en-GB" b="1" dirty="0"/>
              <a:t>Energy equation</a:t>
            </a:r>
          </a:p>
        </p:txBody>
      </p:sp>
      <p:sp>
        <p:nvSpPr>
          <p:cNvPr id="2" name="Slide Number Placeholder 1">
            <a:extLst>
              <a:ext uri="{FF2B5EF4-FFF2-40B4-BE49-F238E27FC236}">
                <a16:creationId xmlns:a16="http://schemas.microsoft.com/office/drawing/2014/main" id="{258773A4-C305-CE41-961A-D2C3FA66E89C}"/>
              </a:ext>
            </a:extLst>
          </p:cNvPr>
          <p:cNvSpPr>
            <a:spLocks noGrp="1"/>
          </p:cNvSpPr>
          <p:nvPr>
            <p:ph type="sldNum" sz="quarter" idx="10"/>
          </p:nvPr>
        </p:nvSpPr>
        <p:spPr/>
        <p:txBody>
          <a:bodyPr/>
          <a:lstStyle/>
          <a:p>
            <a:pPr>
              <a:defRPr/>
            </a:pPr>
            <a:fld id="{8841A27A-B71E-42F5-A588-FA68D6DEF723}" type="slidenum">
              <a:rPr lang="en-GB" altLang="en-US" smtClean="0"/>
              <a:pPr>
                <a:defRPr/>
              </a:pPr>
              <a:t>4</a:t>
            </a:fld>
            <a:endParaRPr lang="en-GB" altLang="en-US"/>
          </a:p>
        </p:txBody>
      </p:sp>
    </p:spTree>
    <p:extLst>
      <p:ext uri="{BB962C8B-B14F-4D97-AF65-F5344CB8AC3E}">
        <p14:creationId xmlns:p14="http://schemas.microsoft.com/office/powerpoint/2010/main" val="286160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5DBDC65-A129-4FD5-8B23-99B3D853A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71" y="2185100"/>
            <a:ext cx="3672196" cy="880113"/>
          </a:xfrm>
          <a:prstGeom prst="rect">
            <a:avLst/>
          </a:prstGeom>
        </p:spPr>
      </p:pic>
      <p:pic>
        <p:nvPicPr>
          <p:cNvPr id="6" name="Immagine 5">
            <a:extLst>
              <a:ext uri="{FF2B5EF4-FFF2-40B4-BE49-F238E27FC236}">
                <a16:creationId xmlns:a16="http://schemas.microsoft.com/office/drawing/2014/main" id="{9856E4F8-1188-4171-B9ED-47AF2ADB5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231" y="2185100"/>
            <a:ext cx="3179713" cy="880667"/>
          </a:xfrm>
          <a:prstGeom prst="rect">
            <a:avLst/>
          </a:prstGeom>
        </p:spPr>
      </p:pic>
      <p:sp>
        <p:nvSpPr>
          <p:cNvPr id="8" name="CasellaDiTesto 7">
            <a:extLst>
              <a:ext uri="{FF2B5EF4-FFF2-40B4-BE49-F238E27FC236}">
                <a16:creationId xmlns:a16="http://schemas.microsoft.com/office/drawing/2014/main" id="{F2856302-ACE9-4E2F-B025-2922E3B19FC2}"/>
              </a:ext>
            </a:extLst>
          </p:cNvPr>
          <p:cNvSpPr txBox="1"/>
          <p:nvPr/>
        </p:nvSpPr>
        <p:spPr>
          <a:xfrm>
            <a:off x="384174" y="1478002"/>
            <a:ext cx="5411961" cy="369332"/>
          </a:xfrm>
          <a:prstGeom prst="rect">
            <a:avLst/>
          </a:prstGeom>
          <a:noFill/>
        </p:spPr>
        <p:txBody>
          <a:bodyPr wrap="square" rtlCol="0">
            <a:spAutoFit/>
          </a:bodyPr>
          <a:lstStyle/>
          <a:p>
            <a:pPr marL="285750" indent="-285750">
              <a:buFont typeface="Arial" panose="020B0604020202020204" pitchFamily="34" charset="0"/>
              <a:buChar char="•"/>
            </a:pPr>
            <a:r>
              <a:rPr lang="en-GB" b="1" dirty="0"/>
              <a:t>Expansion in natural acoustic modes</a:t>
            </a:r>
          </a:p>
        </p:txBody>
      </p:sp>
      <p:sp>
        <p:nvSpPr>
          <p:cNvPr id="9" name="CasellaDiTesto 8">
            <a:extLst>
              <a:ext uri="{FF2B5EF4-FFF2-40B4-BE49-F238E27FC236}">
                <a16:creationId xmlns:a16="http://schemas.microsoft.com/office/drawing/2014/main" id="{73E7FF38-87C9-404F-8FA4-4D8B6E3D3EB9}"/>
              </a:ext>
            </a:extLst>
          </p:cNvPr>
          <p:cNvSpPr txBox="1"/>
          <p:nvPr/>
        </p:nvSpPr>
        <p:spPr>
          <a:xfrm>
            <a:off x="381137" y="3330508"/>
            <a:ext cx="8772977" cy="369332"/>
          </a:xfrm>
          <a:prstGeom prst="rect">
            <a:avLst/>
          </a:prstGeom>
          <a:noFill/>
        </p:spPr>
        <p:txBody>
          <a:bodyPr wrap="square" rtlCol="0">
            <a:spAutoFit/>
          </a:bodyPr>
          <a:lstStyle/>
          <a:p>
            <a:pPr marL="285750" indent="-285750">
              <a:buFont typeface="Arial" panose="020B0604020202020204" pitchFamily="34" charset="0"/>
              <a:buChar char="•"/>
            </a:pPr>
            <a:r>
              <a:rPr lang="en-GB" b="1" dirty="0"/>
              <a:t>Discretized governing equations</a:t>
            </a:r>
          </a:p>
        </p:txBody>
      </p:sp>
      <p:sp>
        <p:nvSpPr>
          <p:cNvPr id="10" name="Title 1">
            <a:extLst>
              <a:ext uri="{FF2B5EF4-FFF2-40B4-BE49-F238E27FC236}">
                <a16:creationId xmlns:a16="http://schemas.microsoft.com/office/drawing/2014/main" id="{E13F4924-C56C-449D-9007-845A2D247BCA}"/>
              </a:ext>
            </a:extLst>
          </p:cNvPr>
          <p:cNvSpPr>
            <a:spLocks noGrp="1"/>
          </p:cNvSpPr>
          <p:nvPr>
            <p:ph type="title"/>
          </p:nvPr>
        </p:nvSpPr>
        <p:spPr>
          <a:xfrm>
            <a:off x="384175" y="216060"/>
            <a:ext cx="8375650" cy="423862"/>
          </a:xfrm>
        </p:spPr>
        <p:txBody>
          <a:bodyPr/>
          <a:lstStyle/>
          <a:p>
            <a:r>
              <a:rPr lang="en-US" sz="2400" dirty="0"/>
              <a:t>The thermoacoustic model is discretized with the natural acoustic modes</a:t>
            </a:r>
          </a:p>
        </p:txBody>
      </p:sp>
      <p:pic>
        <p:nvPicPr>
          <p:cNvPr id="3" name="Immagine 2">
            <a:extLst>
              <a:ext uri="{FF2B5EF4-FFF2-40B4-BE49-F238E27FC236}">
                <a16:creationId xmlns:a16="http://schemas.microsoft.com/office/drawing/2014/main" id="{7D7797A1-BE1F-4A3E-862A-E6F3B523A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915" y="4042018"/>
            <a:ext cx="3888431" cy="846418"/>
          </a:xfrm>
          <a:prstGeom prst="rect">
            <a:avLst/>
          </a:prstGeom>
        </p:spPr>
      </p:pic>
      <p:sp>
        <p:nvSpPr>
          <p:cNvPr id="2" name="Slide Number Placeholder 1">
            <a:extLst>
              <a:ext uri="{FF2B5EF4-FFF2-40B4-BE49-F238E27FC236}">
                <a16:creationId xmlns:a16="http://schemas.microsoft.com/office/drawing/2014/main" id="{0EFA6F20-9281-CB43-9B77-3FC1EA6E7090}"/>
              </a:ext>
            </a:extLst>
          </p:cNvPr>
          <p:cNvSpPr>
            <a:spLocks noGrp="1"/>
          </p:cNvSpPr>
          <p:nvPr>
            <p:ph type="sldNum" sz="quarter" idx="10"/>
          </p:nvPr>
        </p:nvSpPr>
        <p:spPr/>
        <p:txBody>
          <a:bodyPr/>
          <a:lstStyle/>
          <a:p>
            <a:pPr>
              <a:defRPr/>
            </a:pPr>
            <a:fld id="{8841A27A-B71E-42F5-A588-FA68D6DEF723}" type="slidenum">
              <a:rPr lang="en-GB" altLang="en-US" smtClean="0"/>
              <a:pPr>
                <a:defRPr/>
              </a:pPr>
              <a:t>5</a:t>
            </a:fld>
            <a:endParaRPr lang="en-GB" altLang="en-US"/>
          </a:p>
        </p:txBody>
      </p:sp>
      <p:pic>
        <p:nvPicPr>
          <p:cNvPr id="7" name="Immagine 6">
            <a:extLst>
              <a:ext uri="{FF2B5EF4-FFF2-40B4-BE49-F238E27FC236}">
                <a16:creationId xmlns:a16="http://schemas.microsoft.com/office/drawing/2014/main" id="{AAC488D9-D781-48A0-9AC7-6C9E9DD1C1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915" y="4928301"/>
            <a:ext cx="7840169" cy="905001"/>
          </a:xfrm>
          <a:prstGeom prst="rect">
            <a:avLst/>
          </a:prstGeom>
        </p:spPr>
      </p:pic>
    </p:spTree>
    <p:extLst>
      <p:ext uri="{BB962C8B-B14F-4D97-AF65-F5344CB8AC3E}">
        <p14:creationId xmlns:p14="http://schemas.microsoft.com/office/powerpoint/2010/main" val="371540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8CE509-3E76-8444-B3B0-5EDE8B48AF53}"/>
              </a:ext>
            </a:extLst>
          </p:cNvPr>
          <p:cNvSpPr>
            <a:spLocks noGrp="1"/>
          </p:cNvSpPr>
          <p:nvPr>
            <p:ph type="sldNum" sz="quarter" idx="10"/>
          </p:nvPr>
        </p:nvSpPr>
        <p:spPr/>
        <p:txBody>
          <a:bodyPr/>
          <a:lstStyle/>
          <a:p>
            <a:pPr>
              <a:defRPr/>
            </a:pPr>
            <a:fld id="{8841A27A-B71E-42F5-A588-FA68D6DEF723}" type="slidenum">
              <a:rPr lang="en-GB" altLang="en-US" smtClean="0"/>
              <a:pPr>
                <a:defRPr/>
              </a:pPr>
              <a:t>6</a:t>
            </a:fld>
            <a:endParaRPr lang="en-GB" altLang="en-US"/>
          </a:p>
        </p:txBody>
      </p:sp>
      <p:sp>
        <p:nvSpPr>
          <p:cNvPr id="4" name="TextBox 3">
            <a:extLst>
              <a:ext uri="{FF2B5EF4-FFF2-40B4-BE49-F238E27FC236}">
                <a16:creationId xmlns:a16="http://schemas.microsoft.com/office/drawing/2014/main" id="{78038978-88D4-1743-872B-E8D26ABBEE6B}"/>
              </a:ext>
            </a:extLst>
          </p:cNvPr>
          <p:cNvSpPr txBox="1"/>
          <p:nvPr/>
        </p:nvSpPr>
        <p:spPr>
          <a:xfrm>
            <a:off x="626096" y="2996952"/>
            <a:ext cx="8136904" cy="1200329"/>
          </a:xfrm>
          <a:prstGeom prst="rect">
            <a:avLst/>
          </a:prstGeom>
          <a:noFill/>
        </p:spPr>
        <p:txBody>
          <a:bodyPr wrap="square" rtlCol="0">
            <a:spAutoFit/>
          </a:bodyPr>
          <a:lstStyle/>
          <a:p>
            <a:pPr algn="ctr"/>
            <a:r>
              <a:rPr lang="en-US" sz="3600" b="1" dirty="0"/>
              <a:t>How to make a qualitative model quantitatively accurate?</a:t>
            </a:r>
          </a:p>
        </p:txBody>
      </p:sp>
    </p:spTree>
    <p:extLst>
      <p:ext uri="{BB962C8B-B14F-4D97-AF65-F5344CB8AC3E}">
        <p14:creationId xmlns:p14="http://schemas.microsoft.com/office/powerpoint/2010/main" val="4036801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F876-C381-A94D-808D-06532B03E1B5}"/>
              </a:ext>
            </a:extLst>
          </p:cNvPr>
          <p:cNvSpPr>
            <a:spLocks noGrp="1"/>
          </p:cNvSpPr>
          <p:nvPr>
            <p:ph type="title"/>
          </p:nvPr>
        </p:nvSpPr>
        <p:spPr>
          <a:xfrm>
            <a:off x="384175" y="52810"/>
            <a:ext cx="8375650" cy="423862"/>
          </a:xfrm>
        </p:spPr>
        <p:txBody>
          <a:bodyPr/>
          <a:lstStyle/>
          <a:p>
            <a:r>
              <a:rPr lang="en-US" sz="2400" dirty="0"/>
              <a:t>First, we augment the system to calibrate on the fly the flame parameters</a:t>
            </a:r>
          </a:p>
        </p:txBody>
      </p:sp>
      <p:sp>
        <p:nvSpPr>
          <p:cNvPr id="23" name="CasellaDiTesto 22">
            <a:extLst>
              <a:ext uri="{FF2B5EF4-FFF2-40B4-BE49-F238E27FC236}">
                <a16:creationId xmlns:a16="http://schemas.microsoft.com/office/drawing/2014/main" id="{BEF87E49-24B3-4F11-AC66-17A672CA3CF0}"/>
              </a:ext>
            </a:extLst>
          </p:cNvPr>
          <p:cNvSpPr txBox="1"/>
          <p:nvPr/>
        </p:nvSpPr>
        <p:spPr>
          <a:xfrm>
            <a:off x="971601" y="1569384"/>
            <a:ext cx="8064896" cy="369332"/>
          </a:xfrm>
          <a:prstGeom prst="rect">
            <a:avLst/>
          </a:prstGeom>
          <a:noFill/>
        </p:spPr>
        <p:txBody>
          <a:bodyPr wrap="square" rtlCol="0">
            <a:spAutoFit/>
          </a:bodyPr>
          <a:lstStyle/>
          <a:p>
            <a:pPr marL="285750" indent="-285750">
              <a:buFont typeface="Arial" panose="020B0604020202020204" pitchFamily="34" charset="0"/>
              <a:buChar char="•"/>
            </a:pPr>
            <a:r>
              <a:rPr lang="en-GB" dirty="0"/>
              <a:t>Parameters are regarded as constant variables</a:t>
            </a:r>
          </a:p>
        </p:txBody>
      </p:sp>
      <p:pic>
        <p:nvPicPr>
          <p:cNvPr id="25" name="Immagine 24">
            <a:extLst>
              <a:ext uri="{FF2B5EF4-FFF2-40B4-BE49-F238E27FC236}">
                <a16:creationId xmlns:a16="http://schemas.microsoft.com/office/drawing/2014/main" id="{F1212203-5259-46F6-9981-B0886F320F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8202"/>
          <a:stretch/>
        </p:blipFill>
        <p:spPr>
          <a:xfrm>
            <a:off x="3131840" y="2825414"/>
            <a:ext cx="2880320" cy="1292662"/>
          </a:xfrm>
          <a:prstGeom prst="rect">
            <a:avLst/>
          </a:prstGeom>
        </p:spPr>
      </p:pic>
      <mc:AlternateContent xmlns:mc="http://schemas.openxmlformats.org/markup-compatibility/2006" xmlns:a14="http://schemas.microsoft.com/office/drawing/2010/main">
        <mc:Choice Requires="a14">
          <p:sp>
            <p:nvSpPr>
              <p:cNvPr id="9" name="CasellaDiTesto 15">
                <a:extLst>
                  <a:ext uri="{FF2B5EF4-FFF2-40B4-BE49-F238E27FC236}">
                    <a16:creationId xmlns:a16="http://schemas.microsoft.com/office/drawing/2014/main" id="{0E28AF91-5D69-9946-B336-11944C483477}"/>
                  </a:ext>
                </a:extLst>
              </p:cNvPr>
              <p:cNvSpPr txBox="1"/>
              <p:nvPr/>
            </p:nvSpPr>
            <p:spPr>
              <a:xfrm>
                <a:off x="971973" y="4727775"/>
                <a:ext cx="5959253" cy="1040349"/>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it-IT" sz="2000" b="0" i="1" smtClean="0">
                        <a:latin typeface="Cambria Math" panose="02040503050406030204" pitchFamily="18" charset="0"/>
                      </a:rPr>
                      <m:t>2</m:t>
                    </m:r>
                    <m:sSub>
                      <m:sSubPr>
                        <m:ctrlPr>
                          <a:rPr lang="en-GB" sz="2000" i="1" smtClean="0">
                            <a:latin typeface="Cambria Math" panose="02040503050406030204" pitchFamily="18" charset="0"/>
                          </a:rPr>
                        </m:ctrlPr>
                      </m:sSubPr>
                      <m:e>
                        <m:r>
                          <a:rPr lang="it-IT" sz="2000" b="0" i="1" smtClean="0">
                            <a:latin typeface="Cambria Math" panose="02040503050406030204" pitchFamily="18" charset="0"/>
                          </a:rPr>
                          <m:t>𝑁</m:t>
                        </m:r>
                      </m:e>
                      <m:sub>
                        <m:r>
                          <a:rPr lang="it-IT" sz="2000" b="0" i="1" smtClean="0">
                            <a:latin typeface="Cambria Math" panose="02040503050406030204" pitchFamily="18" charset="0"/>
                          </a:rPr>
                          <m:t>𝑚</m:t>
                        </m:r>
                      </m:sub>
                    </m:sSub>
                    <m:r>
                      <a:rPr lang="it-IT" sz="2000" i="1">
                        <a:latin typeface="Cambria Math" panose="02040503050406030204" pitchFamily="18" charset="0"/>
                      </a:rPr>
                      <m:t>𝑎𝑐𝑜𝑢𝑠𝑡𝑖𝑐</m:t>
                    </m:r>
                    <m:r>
                      <a:rPr lang="it-IT" sz="2000" i="1">
                        <a:latin typeface="Cambria Math" panose="02040503050406030204" pitchFamily="18" charset="0"/>
                      </a:rPr>
                      <m:t> </m:t>
                    </m:r>
                    <m:r>
                      <a:rPr lang="it-IT" sz="2000" i="1">
                        <a:latin typeface="Cambria Math" panose="02040503050406030204" pitchFamily="18" charset="0"/>
                      </a:rPr>
                      <m:t>𝑚𝑜𝑑𝑒𝑠</m:t>
                    </m:r>
                    <m:r>
                      <a:rPr lang="it-IT" sz="2000" b="0" i="1" smtClean="0">
                        <a:latin typeface="Cambria Math" panose="02040503050406030204" pitchFamily="18" charset="0"/>
                      </a:rPr>
                      <m:t>+</m:t>
                    </m:r>
                    <m:sSub>
                      <m:sSubPr>
                        <m:ctrlPr>
                          <a:rPr lang="en-GB" sz="2000" i="1">
                            <a:latin typeface="Cambria Math" panose="02040503050406030204" pitchFamily="18" charset="0"/>
                          </a:rPr>
                        </m:ctrlPr>
                      </m:sSubPr>
                      <m:e>
                        <m:r>
                          <a:rPr lang="it-IT" sz="2000" i="1">
                            <a:latin typeface="Cambria Math" panose="02040503050406030204" pitchFamily="18" charset="0"/>
                          </a:rPr>
                          <m:t>𝑁</m:t>
                        </m:r>
                      </m:e>
                      <m:sub>
                        <m:r>
                          <a:rPr lang="it-IT" sz="2000" i="1">
                            <a:latin typeface="Cambria Math" panose="02040503050406030204" pitchFamily="18" charset="0"/>
                          </a:rPr>
                          <m:t>𝑚</m:t>
                        </m:r>
                      </m:sub>
                    </m:sSub>
                  </m:oMath>
                </a14:m>
                <a:r>
                  <a:rPr lang="en-GB" sz="2000" dirty="0"/>
                  <a:t> damping parameters (</a:t>
                </a:r>
                <a14:m>
                  <m:oMath xmlns:m="http://schemas.openxmlformats.org/officeDocument/2006/math">
                    <m:sSub>
                      <m:sSubPr>
                        <m:ctrlPr>
                          <a:rPr lang="en-GB" sz="2000" i="1" smtClean="0">
                            <a:latin typeface="Cambria Math" panose="02040503050406030204" pitchFamily="18" charset="0"/>
                          </a:rPr>
                        </m:ctrlPr>
                      </m:sSubPr>
                      <m:e>
                        <m:r>
                          <a:rPr lang="en-GB" sz="2000" i="1" smtClean="0">
                            <a:latin typeface="Cambria Math" panose="02040503050406030204" pitchFamily="18" charset="0"/>
                            <a:ea typeface="Cambria Math" panose="02040503050406030204" pitchFamily="18" charset="0"/>
                          </a:rPr>
                          <m:t>𝜁</m:t>
                        </m:r>
                      </m:e>
                      <m:sub>
                        <m:r>
                          <a:rPr lang="it-IT" sz="2000" b="0" i="1" smtClean="0">
                            <a:latin typeface="Cambria Math" panose="02040503050406030204" pitchFamily="18" charset="0"/>
                          </a:rPr>
                          <m:t>𝑗</m:t>
                        </m:r>
                      </m:sub>
                    </m:sSub>
                  </m:oMath>
                </a14:m>
                <a:r>
                  <a:rPr lang="en-GB" sz="2000" dirty="0"/>
                  <a:t>) + 2 flame parameters (</a:t>
                </a:r>
                <a14:m>
                  <m:oMath xmlns:m="http://schemas.openxmlformats.org/officeDocument/2006/math">
                    <m:r>
                      <a:rPr lang="en-GB" sz="2000" i="1" smtClean="0">
                        <a:latin typeface="Cambria Math" panose="02040503050406030204" pitchFamily="18" charset="0"/>
                        <a:ea typeface="Cambria Math" panose="02040503050406030204" pitchFamily="18" charset="0"/>
                      </a:rPr>
                      <m:t>𝛽</m:t>
                    </m:r>
                    <m:r>
                      <a:rPr lang="it-IT" sz="2000" b="0" i="1" smtClean="0">
                        <a:latin typeface="Cambria Math" panose="02040503050406030204" pitchFamily="18" charset="0"/>
                        <a:ea typeface="Cambria Math" panose="02040503050406030204" pitchFamily="18" charset="0"/>
                      </a:rPr>
                      <m:t> </m:t>
                    </m:r>
                  </m:oMath>
                </a14:m>
                <a:r>
                  <a:rPr lang="en-GB" sz="2000" dirty="0"/>
                  <a:t>and </a:t>
                </a:r>
                <a14:m>
                  <m:oMath xmlns:m="http://schemas.openxmlformats.org/officeDocument/2006/math">
                    <m:r>
                      <a:rPr lang="en-GB" sz="2000" i="1" smtClean="0">
                        <a:latin typeface="Cambria Math" panose="02040503050406030204" pitchFamily="18" charset="0"/>
                        <a:ea typeface="Cambria Math" panose="02040503050406030204" pitchFamily="18" charset="0"/>
                      </a:rPr>
                      <m:t>𝜏</m:t>
                    </m:r>
                  </m:oMath>
                </a14:m>
                <a:r>
                  <a:rPr lang="en-GB" sz="2000" dirty="0"/>
                  <a:t>) degrees of freedom</a:t>
                </a:r>
              </a:p>
            </p:txBody>
          </p:sp>
        </mc:Choice>
        <mc:Fallback xmlns="">
          <p:sp>
            <p:nvSpPr>
              <p:cNvPr id="9" name="CasellaDiTesto 15">
                <a:extLst>
                  <a:ext uri="{FF2B5EF4-FFF2-40B4-BE49-F238E27FC236}">
                    <a16:creationId xmlns:a16="http://schemas.microsoft.com/office/drawing/2014/main" id="{0E28AF91-5D69-9946-B336-11944C483477}"/>
                  </a:ext>
                </a:extLst>
              </p:cNvPr>
              <p:cNvSpPr txBox="1">
                <a:spLocks noRot="1" noChangeAspect="1" noMove="1" noResize="1" noEditPoints="1" noAdjustHandles="1" noChangeArrowheads="1" noChangeShapeType="1" noTextEdit="1"/>
              </p:cNvSpPr>
              <p:nvPr/>
            </p:nvSpPr>
            <p:spPr>
              <a:xfrm>
                <a:off x="971973" y="4727775"/>
                <a:ext cx="5959253" cy="1040349"/>
              </a:xfrm>
              <a:prstGeom prst="rect">
                <a:avLst/>
              </a:prstGeom>
              <a:blipFill>
                <a:blip r:embed="rId4"/>
                <a:stretch>
                  <a:fillRect l="-920" t="-2941" b="-10588"/>
                </a:stretch>
              </a:blipFill>
            </p:spPr>
            <p:txBody>
              <a:bodyPr/>
              <a:lstStyle/>
              <a:p>
                <a:r>
                  <a:rPr lang="en-GB">
                    <a:noFill/>
                  </a:rPr>
                  <a:t> </a:t>
                </a:r>
              </a:p>
            </p:txBody>
          </p:sp>
        </mc:Fallback>
      </mc:AlternateContent>
      <p:sp>
        <p:nvSpPr>
          <p:cNvPr id="3" name="Slide Number Placeholder 2">
            <a:extLst>
              <a:ext uri="{FF2B5EF4-FFF2-40B4-BE49-F238E27FC236}">
                <a16:creationId xmlns:a16="http://schemas.microsoft.com/office/drawing/2014/main" id="{2723BD9C-1AD7-6E4F-9E82-1CC0AF0351D5}"/>
              </a:ext>
            </a:extLst>
          </p:cNvPr>
          <p:cNvSpPr>
            <a:spLocks noGrp="1"/>
          </p:cNvSpPr>
          <p:nvPr>
            <p:ph type="sldNum" sz="quarter" idx="10"/>
          </p:nvPr>
        </p:nvSpPr>
        <p:spPr/>
        <p:txBody>
          <a:bodyPr/>
          <a:lstStyle/>
          <a:p>
            <a:pPr>
              <a:defRPr/>
            </a:pPr>
            <a:fld id="{8841A27A-B71E-42F5-A588-FA68D6DEF723}" type="slidenum">
              <a:rPr lang="en-GB" altLang="en-US" smtClean="0"/>
              <a:pPr>
                <a:defRPr/>
              </a:pPr>
              <a:t>7</a:t>
            </a:fld>
            <a:endParaRPr lang="en-GB" altLang="en-US"/>
          </a:p>
        </p:txBody>
      </p:sp>
    </p:spTree>
    <p:extLst>
      <p:ext uri="{BB962C8B-B14F-4D97-AF65-F5344CB8AC3E}">
        <p14:creationId xmlns:p14="http://schemas.microsoft.com/office/powerpoint/2010/main" val="78820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39D4-399B-C946-808E-0F7027A5A334}"/>
              </a:ext>
            </a:extLst>
          </p:cNvPr>
          <p:cNvSpPr>
            <a:spLocks noGrp="1"/>
          </p:cNvSpPr>
          <p:nvPr>
            <p:ph type="title"/>
          </p:nvPr>
        </p:nvSpPr>
        <p:spPr>
          <a:xfrm>
            <a:off x="384175" y="44624"/>
            <a:ext cx="8375650" cy="423862"/>
          </a:xfrm>
        </p:spPr>
        <p:txBody>
          <a:bodyPr/>
          <a:lstStyle/>
          <a:p>
            <a:r>
              <a:rPr lang="en-US" sz="2400" dirty="0"/>
              <a:t>Second, we optimize the statistical distance between the background and observations to obtain the optimal set of initial conditions and flame parameters </a:t>
            </a:r>
          </a:p>
        </p:txBody>
      </p:sp>
      <p:pic>
        <p:nvPicPr>
          <p:cNvPr id="4" name="Immagine 3">
            <a:extLst>
              <a:ext uri="{FF2B5EF4-FFF2-40B4-BE49-F238E27FC236}">
                <a16:creationId xmlns:a16="http://schemas.microsoft.com/office/drawing/2014/main" id="{9DED58CE-A81B-4A21-9922-76EEC3DBC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9667"/>
            <a:ext cx="9144000" cy="1070043"/>
          </a:xfrm>
          <a:prstGeom prst="rect">
            <a:avLst/>
          </a:prstGeom>
        </p:spPr>
      </p:pic>
      <p:sp>
        <p:nvSpPr>
          <p:cNvPr id="3" name="Slide Number Placeholder 2">
            <a:extLst>
              <a:ext uri="{FF2B5EF4-FFF2-40B4-BE49-F238E27FC236}">
                <a16:creationId xmlns:a16="http://schemas.microsoft.com/office/drawing/2014/main" id="{28DB0AA3-0C5C-AC4E-AADC-034DBAE78C22}"/>
              </a:ext>
            </a:extLst>
          </p:cNvPr>
          <p:cNvSpPr>
            <a:spLocks noGrp="1"/>
          </p:cNvSpPr>
          <p:nvPr>
            <p:ph type="sldNum" sz="quarter" idx="10"/>
          </p:nvPr>
        </p:nvSpPr>
        <p:spPr/>
        <p:txBody>
          <a:bodyPr/>
          <a:lstStyle/>
          <a:p>
            <a:pPr>
              <a:defRPr/>
            </a:pPr>
            <a:fld id="{8841A27A-B71E-42F5-A588-FA68D6DEF723}" type="slidenum">
              <a:rPr lang="en-GB" altLang="en-US" smtClean="0"/>
              <a:pPr>
                <a:defRPr/>
              </a:pPr>
              <a:t>8</a:t>
            </a:fld>
            <a:endParaRPr lang="en-GB" altLang="en-US"/>
          </a:p>
        </p:txBody>
      </p:sp>
    </p:spTree>
    <p:extLst>
      <p:ext uri="{BB962C8B-B14F-4D97-AF65-F5344CB8AC3E}">
        <p14:creationId xmlns:p14="http://schemas.microsoft.com/office/powerpoint/2010/main" val="323460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3D15586-B87B-4A01-8AA5-63C3B572C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890" y="2649757"/>
            <a:ext cx="4417579" cy="3451477"/>
          </a:xfrm>
          <a:prstGeom prst="rect">
            <a:avLst/>
          </a:prstGeom>
        </p:spPr>
      </p:pic>
      <p:cxnSp>
        <p:nvCxnSpPr>
          <p:cNvPr id="15" name="Connettore 2 14">
            <a:extLst>
              <a:ext uri="{FF2B5EF4-FFF2-40B4-BE49-F238E27FC236}">
                <a16:creationId xmlns:a16="http://schemas.microsoft.com/office/drawing/2014/main" id="{FA0C634F-6C54-4056-90C9-09AFFAEC4657}"/>
              </a:ext>
            </a:extLst>
          </p:cNvPr>
          <p:cNvCxnSpPr>
            <a:cxnSpLocks/>
          </p:cNvCxnSpPr>
          <p:nvPr/>
        </p:nvCxnSpPr>
        <p:spPr>
          <a:xfrm flipV="1">
            <a:off x="5724128" y="5157192"/>
            <a:ext cx="0" cy="36004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7" name="Connettore 2 16">
            <a:extLst>
              <a:ext uri="{FF2B5EF4-FFF2-40B4-BE49-F238E27FC236}">
                <a16:creationId xmlns:a16="http://schemas.microsoft.com/office/drawing/2014/main" id="{2C1E43CA-0BE2-4437-AC15-5B89F15A4324}"/>
              </a:ext>
            </a:extLst>
          </p:cNvPr>
          <p:cNvCxnSpPr>
            <a:cxnSpLocks/>
          </p:cNvCxnSpPr>
          <p:nvPr/>
        </p:nvCxnSpPr>
        <p:spPr>
          <a:xfrm flipV="1">
            <a:off x="6444208" y="4696619"/>
            <a:ext cx="0" cy="460573"/>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9" name="Connettore 2 18">
            <a:extLst>
              <a:ext uri="{FF2B5EF4-FFF2-40B4-BE49-F238E27FC236}">
                <a16:creationId xmlns:a16="http://schemas.microsoft.com/office/drawing/2014/main" id="{C76CBB72-04A2-4F00-81A8-EEE47F7A4A13}"/>
              </a:ext>
            </a:extLst>
          </p:cNvPr>
          <p:cNvCxnSpPr>
            <a:cxnSpLocks/>
          </p:cNvCxnSpPr>
          <p:nvPr/>
        </p:nvCxnSpPr>
        <p:spPr>
          <a:xfrm flipV="1">
            <a:off x="8382000" y="4579723"/>
            <a:ext cx="6424" cy="506627"/>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1" name="Connettore 2 20">
            <a:extLst>
              <a:ext uri="{FF2B5EF4-FFF2-40B4-BE49-F238E27FC236}">
                <a16:creationId xmlns:a16="http://schemas.microsoft.com/office/drawing/2014/main" id="{52B6444B-7249-4106-846F-7F0417EAA8B9}"/>
              </a:ext>
            </a:extLst>
          </p:cNvPr>
          <p:cNvCxnSpPr>
            <a:cxnSpLocks/>
          </p:cNvCxnSpPr>
          <p:nvPr/>
        </p:nvCxnSpPr>
        <p:spPr>
          <a:xfrm flipV="1">
            <a:off x="7668344" y="2888305"/>
            <a:ext cx="0" cy="605708"/>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4" name="Connettore 2 23">
            <a:extLst>
              <a:ext uri="{FF2B5EF4-FFF2-40B4-BE49-F238E27FC236}">
                <a16:creationId xmlns:a16="http://schemas.microsoft.com/office/drawing/2014/main" id="{0091DA0F-F3F1-4480-A7B3-2FAA2AA29D18}"/>
              </a:ext>
            </a:extLst>
          </p:cNvPr>
          <p:cNvCxnSpPr/>
          <p:nvPr/>
        </p:nvCxnSpPr>
        <p:spPr>
          <a:xfrm flipV="1">
            <a:off x="4716016" y="5085184"/>
            <a:ext cx="0" cy="432048"/>
          </a:xfrm>
          <a:prstGeom prst="straightConnector1">
            <a:avLst/>
          </a:prstGeom>
          <a:ln>
            <a:solidFill>
              <a:srgbClr val="CF0199"/>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27" name="Rettangolo 26">
            <a:extLst>
              <a:ext uri="{FF2B5EF4-FFF2-40B4-BE49-F238E27FC236}">
                <a16:creationId xmlns:a16="http://schemas.microsoft.com/office/drawing/2014/main" id="{C027A7D6-27CF-4CC3-AC56-7F037FC132C0}"/>
              </a:ext>
            </a:extLst>
          </p:cNvPr>
          <p:cNvSpPr/>
          <p:nvPr/>
        </p:nvSpPr>
        <p:spPr>
          <a:xfrm>
            <a:off x="710728" y="3101867"/>
            <a:ext cx="3507779" cy="759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Statistical distance between analysis and background at t = 0</a:t>
            </a:r>
          </a:p>
        </p:txBody>
      </p:sp>
      <p:sp>
        <p:nvSpPr>
          <p:cNvPr id="28" name="Rettangolo 27">
            <a:extLst>
              <a:ext uri="{FF2B5EF4-FFF2-40B4-BE49-F238E27FC236}">
                <a16:creationId xmlns:a16="http://schemas.microsoft.com/office/drawing/2014/main" id="{331CD854-6DC9-4A15-A7E0-053905BBC6C0}"/>
              </a:ext>
            </a:extLst>
          </p:cNvPr>
          <p:cNvSpPr/>
          <p:nvPr/>
        </p:nvSpPr>
        <p:spPr>
          <a:xfrm>
            <a:off x="710728" y="4347133"/>
            <a:ext cx="3507779" cy="1087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Statistical distance between analysis and observations when observations are available </a:t>
            </a:r>
          </a:p>
        </p:txBody>
      </p:sp>
      <p:sp>
        <p:nvSpPr>
          <p:cNvPr id="29" name="CasellaDiTesto 28">
            <a:extLst>
              <a:ext uri="{FF2B5EF4-FFF2-40B4-BE49-F238E27FC236}">
                <a16:creationId xmlns:a16="http://schemas.microsoft.com/office/drawing/2014/main" id="{AE2187AB-E616-4BC8-8D89-1B08BD336408}"/>
              </a:ext>
            </a:extLst>
          </p:cNvPr>
          <p:cNvSpPr txBox="1"/>
          <p:nvPr/>
        </p:nvSpPr>
        <p:spPr>
          <a:xfrm>
            <a:off x="243793" y="5693186"/>
            <a:ext cx="4678789" cy="400110"/>
          </a:xfrm>
          <a:prstGeom prst="rect">
            <a:avLst/>
          </a:prstGeom>
          <a:noFill/>
        </p:spPr>
        <p:txBody>
          <a:bodyPr wrap="square" rtlCol="0">
            <a:spAutoFit/>
          </a:bodyPr>
          <a:lstStyle/>
          <a:p>
            <a:pPr marL="285750" indent="-285750">
              <a:buFont typeface="Arial" panose="020B0604020202020204" pitchFamily="34" charset="0"/>
              <a:buChar char="•"/>
            </a:pPr>
            <a:r>
              <a:rPr lang="en-GB" sz="2000" b="1" dirty="0"/>
              <a:t>B </a:t>
            </a:r>
            <a:r>
              <a:rPr lang="en-GB" sz="2000" dirty="0"/>
              <a:t>and </a:t>
            </a:r>
            <a:r>
              <a:rPr lang="en-GB" sz="2000" b="1" dirty="0"/>
              <a:t>R </a:t>
            </a:r>
            <a:r>
              <a:rPr lang="en-GB" sz="2000" dirty="0"/>
              <a:t>are</a:t>
            </a:r>
            <a:r>
              <a:rPr lang="en-GB" sz="2000" b="1" dirty="0"/>
              <a:t> </a:t>
            </a:r>
            <a:r>
              <a:rPr lang="en-GB" sz="2000" dirty="0"/>
              <a:t>covariance matrices</a:t>
            </a:r>
          </a:p>
        </p:txBody>
      </p:sp>
      <p:cxnSp>
        <p:nvCxnSpPr>
          <p:cNvPr id="30" name="Connettore 2 29">
            <a:extLst>
              <a:ext uri="{FF2B5EF4-FFF2-40B4-BE49-F238E27FC236}">
                <a16:creationId xmlns:a16="http://schemas.microsoft.com/office/drawing/2014/main" id="{DB8CB239-3E8C-4CB1-B6C6-B34640E9BE94}"/>
              </a:ext>
            </a:extLst>
          </p:cNvPr>
          <p:cNvCxnSpPr>
            <a:cxnSpLocks/>
          </p:cNvCxnSpPr>
          <p:nvPr/>
        </p:nvCxnSpPr>
        <p:spPr>
          <a:xfrm flipV="1">
            <a:off x="330727" y="3101867"/>
            <a:ext cx="0" cy="759181"/>
          </a:xfrm>
          <a:prstGeom prst="straightConnector1">
            <a:avLst/>
          </a:prstGeom>
          <a:ln>
            <a:solidFill>
              <a:srgbClr val="CF0199"/>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32" name="Connettore 2 31">
            <a:extLst>
              <a:ext uri="{FF2B5EF4-FFF2-40B4-BE49-F238E27FC236}">
                <a16:creationId xmlns:a16="http://schemas.microsoft.com/office/drawing/2014/main" id="{90210B94-FA68-4D6D-AB3A-CA1F359E354C}"/>
              </a:ext>
            </a:extLst>
          </p:cNvPr>
          <p:cNvCxnSpPr>
            <a:cxnSpLocks/>
          </p:cNvCxnSpPr>
          <p:nvPr/>
        </p:nvCxnSpPr>
        <p:spPr>
          <a:xfrm flipV="1">
            <a:off x="352924" y="4347133"/>
            <a:ext cx="0" cy="1087318"/>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pic>
        <p:nvPicPr>
          <p:cNvPr id="4" name="Immagine 3">
            <a:extLst>
              <a:ext uri="{FF2B5EF4-FFF2-40B4-BE49-F238E27FC236}">
                <a16:creationId xmlns:a16="http://schemas.microsoft.com/office/drawing/2014/main" id="{9DED58CE-A81B-4A21-9922-76EEC3DBC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69667"/>
            <a:ext cx="9144000" cy="1070043"/>
          </a:xfrm>
          <a:prstGeom prst="rect">
            <a:avLst/>
          </a:prstGeom>
        </p:spPr>
      </p:pic>
      <p:sp>
        <p:nvSpPr>
          <p:cNvPr id="18" name="Rettangolo 17">
            <a:extLst>
              <a:ext uri="{FF2B5EF4-FFF2-40B4-BE49-F238E27FC236}">
                <a16:creationId xmlns:a16="http://schemas.microsoft.com/office/drawing/2014/main" id="{658EF654-43B3-46BD-9FC1-375A21470DCF}"/>
              </a:ext>
            </a:extLst>
          </p:cNvPr>
          <p:cNvSpPr/>
          <p:nvPr/>
        </p:nvSpPr>
        <p:spPr>
          <a:xfrm>
            <a:off x="1858297" y="1425786"/>
            <a:ext cx="2978277" cy="913924"/>
          </a:xfrm>
          <a:prstGeom prst="rect">
            <a:avLst/>
          </a:prstGeom>
          <a:solidFill>
            <a:srgbClr val="CF0199">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0" name="Rettangolo 19">
            <a:extLst>
              <a:ext uri="{FF2B5EF4-FFF2-40B4-BE49-F238E27FC236}">
                <a16:creationId xmlns:a16="http://schemas.microsoft.com/office/drawing/2014/main" id="{A4BD6B19-E294-4C3D-AE58-259249BF09B6}"/>
              </a:ext>
            </a:extLst>
          </p:cNvPr>
          <p:cNvSpPr/>
          <p:nvPr/>
        </p:nvSpPr>
        <p:spPr>
          <a:xfrm>
            <a:off x="700583" y="2908396"/>
            <a:ext cx="3517924" cy="304580"/>
          </a:xfrm>
          <a:prstGeom prst="rect">
            <a:avLst/>
          </a:prstGeom>
          <a:solidFill>
            <a:srgbClr val="CF0199">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0000"/>
                </a:solidFill>
              </a:rPr>
              <a:t>Background</a:t>
            </a:r>
          </a:p>
        </p:txBody>
      </p:sp>
      <p:sp>
        <p:nvSpPr>
          <p:cNvPr id="22" name="Rettangolo 21">
            <a:extLst>
              <a:ext uri="{FF2B5EF4-FFF2-40B4-BE49-F238E27FC236}">
                <a16:creationId xmlns:a16="http://schemas.microsoft.com/office/drawing/2014/main" id="{DB4A5F63-EC69-4873-ABE8-53A51541C269}"/>
              </a:ext>
            </a:extLst>
          </p:cNvPr>
          <p:cNvSpPr/>
          <p:nvPr/>
        </p:nvSpPr>
        <p:spPr>
          <a:xfrm>
            <a:off x="5076056" y="1321864"/>
            <a:ext cx="4067944" cy="1017846"/>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3" name="Rettangolo 22">
            <a:extLst>
              <a:ext uri="{FF2B5EF4-FFF2-40B4-BE49-F238E27FC236}">
                <a16:creationId xmlns:a16="http://schemas.microsoft.com/office/drawing/2014/main" id="{E24033D4-CA40-4B50-9F46-79D3E69BED20}"/>
              </a:ext>
            </a:extLst>
          </p:cNvPr>
          <p:cNvSpPr/>
          <p:nvPr/>
        </p:nvSpPr>
        <p:spPr>
          <a:xfrm>
            <a:off x="710728" y="4138245"/>
            <a:ext cx="3507779" cy="298867"/>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0000"/>
                </a:solidFill>
              </a:rPr>
              <a:t>Observations</a:t>
            </a:r>
          </a:p>
        </p:txBody>
      </p:sp>
      <p:sp>
        <p:nvSpPr>
          <p:cNvPr id="25" name="Rettangolo 24">
            <a:extLst>
              <a:ext uri="{FF2B5EF4-FFF2-40B4-BE49-F238E27FC236}">
                <a16:creationId xmlns:a16="http://schemas.microsoft.com/office/drawing/2014/main" id="{25229F18-5800-4711-B241-E672BBB31D88}"/>
              </a:ext>
            </a:extLst>
          </p:cNvPr>
          <p:cNvSpPr/>
          <p:nvPr/>
        </p:nvSpPr>
        <p:spPr>
          <a:xfrm>
            <a:off x="563864" y="1421974"/>
            <a:ext cx="402491" cy="913924"/>
          </a:xfrm>
          <a:prstGeom prst="rect">
            <a:avLst/>
          </a:prstGeom>
          <a:solidFill>
            <a:srgbClr val="CF0199">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6" name="Rettangolo 25">
            <a:extLst>
              <a:ext uri="{FF2B5EF4-FFF2-40B4-BE49-F238E27FC236}">
                <a16:creationId xmlns:a16="http://schemas.microsoft.com/office/drawing/2014/main" id="{30A2EED2-1B8F-4396-8284-744409B9E7DA}"/>
              </a:ext>
            </a:extLst>
          </p:cNvPr>
          <p:cNvSpPr/>
          <p:nvPr/>
        </p:nvSpPr>
        <p:spPr>
          <a:xfrm>
            <a:off x="1211081" y="1425327"/>
            <a:ext cx="402490" cy="913925"/>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 name="Slide Number Placeholder 2">
            <a:extLst>
              <a:ext uri="{FF2B5EF4-FFF2-40B4-BE49-F238E27FC236}">
                <a16:creationId xmlns:a16="http://schemas.microsoft.com/office/drawing/2014/main" id="{28DB0AA3-0C5C-AC4E-AADC-034DBAE78C22}"/>
              </a:ext>
            </a:extLst>
          </p:cNvPr>
          <p:cNvSpPr>
            <a:spLocks noGrp="1"/>
          </p:cNvSpPr>
          <p:nvPr>
            <p:ph type="sldNum" sz="quarter" idx="10"/>
          </p:nvPr>
        </p:nvSpPr>
        <p:spPr/>
        <p:txBody>
          <a:bodyPr/>
          <a:lstStyle/>
          <a:p>
            <a:pPr>
              <a:defRPr/>
            </a:pPr>
            <a:fld id="{8841A27A-B71E-42F5-A588-FA68D6DEF723}" type="slidenum">
              <a:rPr lang="en-GB" altLang="en-US" smtClean="0"/>
              <a:pPr>
                <a:defRPr/>
              </a:pPr>
              <a:t>9</a:t>
            </a:fld>
            <a:endParaRPr lang="en-GB" altLang="en-US"/>
          </a:p>
        </p:txBody>
      </p:sp>
      <p:sp>
        <p:nvSpPr>
          <p:cNvPr id="31" name="Title 1">
            <a:extLst>
              <a:ext uri="{FF2B5EF4-FFF2-40B4-BE49-F238E27FC236}">
                <a16:creationId xmlns:a16="http://schemas.microsoft.com/office/drawing/2014/main" id="{C6F10A2C-603E-4A4D-94FB-1398E820C951}"/>
              </a:ext>
            </a:extLst>
          </p:cNvPr>
          <p:cNvSpPr>
            <a:spLocks noGrp="1"/>
          </p:cNvSpPr>
          <p:nvPr>
            <p:ph type="title"/>
          </p:nvPr>
        </p:nvSpPr>
        <p:spPr>
          <a:xfrm>
            <a:off x="384175" y="44624"/>
            <a:ext cx="8375650" cy="423862"/>
          </a:xfrm>
        </p:spPr>
        <p:txBody>
          <a:bodyPr/>
          <a:lstStyle/>
          <a:p>
            <a:r>
              <a:rPr lang="en-US" sz="2400" dirty="0"/>
              <a:t>Second, we optimize the statistical distance between the background and observations to obtain the optimal set of initial conditions and flame parameters </a:t>
            </a:r>
          </a:p>
        </p:txBody>
      </p:sp>
    </p:spTree>
    <p:extLst>
      <p:ext uri="{BB962C8B-B14F-4D97-AF65-F5344CB8AC3E}">
        <p14:creationId xmlns:p14="http://schemas.microsoft.com/office/powerpoint/2010/main" val="3780653253"/>
      </p:ext>
    </p:extLst>
  </p:cSld>
  <p:clrMapOvr>
    <a:masterClrMapping/>
  </p:clrMapOvr>
</p:sld>
</file>

<file path=ppt/theme/theme1.xml><?xml version="1.0" encoding="utf-8"?>
<a:theme xmlns:a="http://schemas.openxmlformats.org/drawingml/2006/main" name="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4436</TotalTime>
  <Words>1195</Words>
  <Application>Microsoft Office PowerPoint</Application>
  <PresentationFormat>Presentazione su schermo (4:3)</PresentationFormat>
  <Paragraphs>192</Paragraphs>
  <Slides>21</Slides>
  <Notes>18</Notes>
  <HiddenSlides>1</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ＭＳ Ｐゴシック</vt:lpstr>
      <vt:lpstr>Arial</vt:lpstr>
      <vt:lpstr>Cambria Math</vt:lpstr>
      <vt:lpstr>Times New Roman</vt:lpstr>
      <vt:lpstr>Wingdings</vt:lpstr>
      <vt:lpstr>blank</vt:lpstr>
      <vt:lpstr>Data assimilation in thermoacoustic instability with Lagrangian optimization  </vt:lpstr>
      <vt:lpstr>Structure of the talk </vt:lpstr>
      <vt:lpstr>Thermoacoustic oscillations are one of the biggest challenges faced by gas-turbine manufacturers </vt:lpstr>
      <vt:lpstr>A low-order, nonlinear thermoacoustic model captures the time-delayed physics, which is the key physical mechanism of thermoacoustic instabilities</vt:lpstr>
      <vt:lpstr>The thermoacoustic model is discretized with the natural acoustic modes</vt:lpstr>
      <vt:lpstr>Presentazione standard di PowerPoint</vt:lpstr>
      <vt:lpstr>First, we augment the system to calibrate on the fly the flame parameters</vt:lpstr>
      <vt:lpstr>Second, we optimize the statistical distance between the background and observations to obtain the optimal set of initial conditions and flame parameters </vt:lpstr>
      <vt:lpstr>Second, we optimize the statistical distance between the background and observations to obtain the optimal set of initial conditions and flame parameters </vt:lpstr>
      <vt:lpstr>The gradient is calculated by solving the adjoint equations of the state-augmented system </vt:lpstr>
      <vt:lpstr>The transient dynamics strongly depends on the number of modes. The higher the number, the more intricate the interaction. However, after the transient, the dynamics are dominated by the first modes</vt:lpstr>
      <vt:lpstr>Presentazione standard di PowerPoint</vt:lpstr>
      <vt:lpstr>During the transient, using more observations does not improve the analysis</vt:lpstr>
      <vt:lpstr>At regime, using more observations improves the analysis</vt:lpstr>
      <vt:lpstr>At regime, the analysis can be improved using a low assimilation frequency of observations because the dynamics are dominated by the first modes </vt:lpstr>
      <vt:lpstr>We can define cost functionals to constrain the pressure or pressure modes. The latter is more effective for data assimilation of thermoacoustics instabilities</vt:lpstr>
      <vt:lpstr>Conclusions</vt:lpstr>
      <vt:lpstr>Presentazione standard di PowerPoint</vt:lpstr>
      <vt:lpstr>Thank you for your attention </vt:lpstr>
      <vt:lpstr>First, we augment the system to include the flame parameters in the assimilation. Second, we use external observations to “train” the model</vt:lpstr>
      <vt:lpstr>The Adjoint time series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Alessandro Bottaro</cp:lastModifiedBy>
  <cp:revision>360</cp:revision>
  <cp:lastPrinted>2018-03-09T12:18:02Z</cp:lastPrinted>
  <dcterms:created xsi:type="dcterms:W3CDTF">2008-03-27T10:29:55Z</dcterms:created>
  <dcterms:modified xsi:type="dcterms:W3CDTF">2018-11-05T17:06:26Z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