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0" r:id="rId2"/>
    <p:sldMasterId id="2147483708" r:id="rId3"/>
    <p:sldMasterId id="2147483696" r:id="rId4"/>
    <p:sldMasterId id="2147483672" r:id="rId5"/>
    <p:sldMasterId id="2147483684" r:id="rId6"/>
  </p:sldMasterIdLst>
  <p:notesMasterIdLst>
    <p:notesMasterId r:id="rId23"/>
  </p:notesMasterIdLst>
  <p:sldIdLst>
    <p:sldId id="256" r:id="rId7"/>
    <p:sldId id="271" r:id="rId8"/>
    <p:sldId id="304" r:id="rId9"/>
    <p:sldId id="283" r:id="rId10"/>
    <p:sldId id="294" r:id="rId11"/>
    <p:sldId id="301" r:id="rId12"/>
    <p:sldId id="308" r:id="rId13"/>
    <p:sldId id="309" r:id="rId14"/>
    <p:sldId id="310" r:id="rId15"/>
    <p:sldId id="305" r:id="rId16"/>
    <p:sldId id="295" r:id="rId17"/>
    <p:sldId id="307" r:id="rId18"/>
    <p:sldId id="296" r:id="rId19"/>
    <p:sldId id="299" r:id="rId20"/>
    <p:sldId id="300" r:id="rId21"/>
    <p:sldId id="291" r:id="rId2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2" autoAdjust="0"/>
    <p:restoredTop sz="94615" autoAdjust="0"/>
  </p:normalViewPr>
  <p:slideViewPr>
    <p:cSldViewPr snapToGrid="0">
      <p:cViewPr>
        <p:scale>
          <a:sx n="73" d="100"/>
          <a:sy n="73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F8A94-3A42-45C8-8B4D-E475CE2784E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8B4B-5C8B-4C81-A131-0A51344DC88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2749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9283B4-A4D0-4150-95A3-49E010E48A16}" type="datetime1">
              <a:rPr lang="it-IT" smtClean="0"/>
              <a:pPr/>
              <a:t>15/09/2016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5E40069-1334-484D-B0C2-4A04936E2F83}" type="datetime1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0AF4302D-0D26-4C9A-8572-8F7D5CF48B94}" type="datetime1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7723962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916633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4031149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8549648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3601340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2015006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6218086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756335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4B09040A-CB6A-4C3F-8F23-871518A0E377}" type="datetime1">
              <a:rPr lang="it-IT" smtClean="0"/>
              <a:pPr/>
              <a:t>15/09/2016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 noChangeAspect="1"/>
          </p:cNvSpPr>
          <p:nvPr>
            <p:ph type="ftr" sz="quarter" idx="11"/>
          </p:nvPr>
        </p:nvSpPr>
        <p:spPr>
          <a:xfrm>
            <a:off x="107504" y="6309320"/>
            <a:ext cx="8964431" cy="365125"/>
          </a:xfrm>
        </p:spPr>
        <p:txBody>
          <a:bodyPr/>
          <a:lstStyle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8534214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198868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5307322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1513614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9062636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338650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3897887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4273302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7385357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166633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287B9F1A-5466-4C51-8329-27041BBCB442}" type="datetime1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990765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441388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1164065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0782802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8599717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470512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4940365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2181406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820931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62587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8056634-B46E-4094-8555-6FC717B8F738}" type="datetime1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5973943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8718615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1342670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1231443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533804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8371628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4815847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5310420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8729257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6067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6A8BD5B-44E8-4C48-8D8A-A92B0FA478C3}" type="datetime1">
              <a:rPr lang="it-IT" smtClean="0"/>
              <a:pPr/>
              <a:t>15/09/2016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0641266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18961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3407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70050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5331327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4757-3B52-4D13-8EC8-42DEBA0A9210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FB7A-76D0-43DE-A29B-D56E02293D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60664319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9271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75180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02386088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655625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EFF6DF2-3278-41E3-B37D-3C3D7FEB04CF}" type="datetime1">
              <a:rPr lang="it-IT" smtClean="0"/>
              <a:pPr/>
              <a:t>15/09/2016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5527459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67218050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75749062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05517868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3266319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12216312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48595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29DF0E8-C20F-4622-B2F7-3E2F2E8DB85B}" type="datetime1">
              <a:rPr lang="it-IT" smtClean="0"/>
              <a:pPr/>
              <a:t>15/09/2016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2C7939D4-0B3D-4D4B-A046-7B13690DA83E}" type="datetime1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0D54A9-B7E7-4A68-BD40-F73F34F4BDAC}" type="datetime1">
              <a:rPr lang="it-IT" smtClean="0"/>
              <a:pPr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31/03/2016                           A.A. 2014/2015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107504" y="6525344"/>
            <a:ext cx="8938525" cy="247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it-IT" dirty="0" smtClean="0"/>
              <a:t>Jacopo Callà                                                                                            31/03/2016                                                                                         A.A. 2014/2015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20A2-E041-40CA-B818-8F5F715D523C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50C8-746B-41EB-804D-B8FE40CDFA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5275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ABB1-CFF7-4D1B-B4CE-ACCC31D112DA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6AB4-5411-4E07-80E3-6D14F044C7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904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C1DF4-D02B-4D6F-B61E-4FAAFBF99DF7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646B0-8962-4A8F-8497-FCDFB775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234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Jacopo Callà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31 Marzo 2016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A.A. 2014/2015</a:t>
            </a:r>
            <a:endParaRPr lang="it-IT" dirty="0"/>
          </a:p>
        </p:txBody>
      </p:sp>
      <p:pic>
        <p:nvPicPr>
          <p:cNvPr id="1026" name="Picture 2" descr="C:\Users\Jacopo\Desktop\TESI\PRESENTAZIONE\logo_unig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3"/>
            <a:ext cx="936104" cy="1279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297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429E-3095-4AA8-AF90-E27C441E9209}" type="datetimeFigureOut">
              <a:rPr lang="it-IT" smtClean="0"/>
              <a:pPr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AA577-BF39-422B-9745-029567D3F8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383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6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3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8" y="116632"/>
            <a:ext cx="1043607" cy="1426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3"/>
          <p:cNvSpPr txBox="1">
            <a:spLocks/>
          </p:cNvSpPr>
          <p:nvPr/>
        </p:nvSpPr>
        <p:spPr>
          <a:xfrm>
            <a:off x="1071538" y="6000768"/>
            <a:ext cx="6429420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/>
              <a:t>Corso di Laurea in Ingegneria Meccanica 2015/2016</a:t>
            </a:r>
          </a:p>
        </p:txBody>
      </p:sp>
      <p:sp>
        <p:nvSpPr>
          <p:cNvPr id="11" name="Text Placeholder 23"/>
          <p:cNvSpPr txBox="1">
            <a:spLocks/>
          </p:cNvSpPr>
          <p:nvPr/>
        </p:nvSpPr>
        <p:spPr>
          <a:xfrm>
            <a:off x="1357290" y="214290"/>
            <a:ext cx="6500858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/>
              <a:t>Università degli studi di Genova</a:t>
            </a:r>
            <a:endParaRPr lang="it-IT" sz="2800" b="1" dirty="0"/>
          </a:p>
        </p:txBody>
      </p:sp>
      <p:sp>
        <p:nvSpPr>
          <p:cNvPr id="13" name="TextBox 54"/>
          <p:cNvSpPr txBox="1"/>
          <p:nvPr/>
        </p:nvSpPr>
        <p:spPr>
          <a:xfrm>
            <a:off x="285720" y="371475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Relatore: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Chiar.mo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Bottaro</a:t>
            </a:r>
            <a:endParaRPr lang="it-I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Correlatore: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Dott. Ing. E. </a:t>
            </a:r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Alinovi</a:t>
            </a:r>
            <a:endParaRPr lang="it-IT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53"/>
          <p:cNvSpPr txBox="1"/>
          <p:nvPr/>
        </p:nvSpPr>
        <p:spPr>
          <a:xfrm>
            <a:off x="1000100" y="1571612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0099"/>
                </a:solidFill>
              </a:rPr>
              <a:t>Condizioni al contorno per il moto di un fluido su superfici solide con scabrosità frattale</a:t>
            </a:r>
            <a:endParaRPr lang="it-IT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4"/>
          <p:cNvSpPr txBox="1"/>
          <p:nvPr/>
        </p:nvSpPr>
        <p:spPr>
          <a:xfrm>
            <a:off x="5429256" y="4500570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Candidato: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Giovanni Trovato</a:t>
            </a:r>
          </a:p>
        </p:txBody>
      </p:sp>
      <p:sp>
        <p:nvSpPr>
          <p:cNvPr id="46" name="Text Placeholder 23"/>
          <p:cNvSpPr txBox="1">
            <a:spLocks/>
          </p:cNvSpPr>
          <p:nvPr/>
        </p:nvSpPr>
        <p:spPr>
          <a:xfrm>
            <a:off x="4643438" y="6357958"/>
            <a:ext cx="3377156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Genova, 16 settembre 2016</a:t>
            </a:r>
            <a:endParaRPr lang="it-IT" sz="1800" dirty="0"/>
          </a:p>
        </p:txBody>
      </p:sp>
      <p:sp>
        <p:nvSpPr>
          <p:cNvPr id="48" name="Flowchart: Connector 11"/>
          <p:cNvSpPr>
            <a:spLocks noChangeAspect="1"/>
          </p:cNvSpPr>
          <p:nvPr/>
        </p:nvSpPr>
        <p:spPr>
          <a:xfrm>
            <a:off x="2490492" y="5779991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lowchart: Connector 12"/>
          <p:cNvSpPr>
            <a:spLocks noChangeAspect="1"/>
          </p:cNvSpPr>
          <p:nvPr/>
        </p:nvSpPr>
        <p:spPr>
          <a:xfrm>
            <a:off x="2802106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lowchart: Connector 13"/>
          <p:cNvSpPr>
            <a:spLocks noChangeAspect="1"/>
          </p:cNvSpPr>
          <p:nvPr/>
        </p:nvSpPr>
        <p:spPr>
          <a:xfrm>
            <a:off x="3113720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lowchart: Connector 14"/>
          <p:cNvSpPr>
            <a:spLocks noChangeAspect="1"/>
          </p:cNvSpPr>
          <p:nvPr/>
        </p:nvSpPr>
        <p:spPr>
          <a:xfrm>
            <a:off x="3425334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lowchart: Connector 30"/>
          <p:cNvSpPr>
            <a:spLocks noChangeAspect="1"/>
          </p:cNvSpPr>
          <p:nvPr/>
        </p:nvSpPr>
        <p:spPr>
          <a:xfrm>
            <a:off x="3736948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Flowchart: Connector 31"/>
          <p:cNvSpPr>
            <a:spLocks noChangeAspect="1"/>
          </p:cNvSpPr>
          <p:nvPr/>
        </p:nvSpPr>
        <p:spPr>
          <a:xfrm>
            <a:off x="4048562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Flowchart: Connector 32"/>
          <p:cNvSpPr>
            <a:spLocks noChangeAspect="1"/>
          </p:cNvSpPr>
          <p:nvPr/>
        </p:nvSpPr>
        <p:spPr>
          <a:xfrm>
            <a:off x="3736948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Flowchart: Connector 33"/>
          <p:cNvSpPr>
            <a:spLocks noChangeAspect="1"/>
          </p:cNvSpPr>
          <p:nvPr/>
        </p:nvSpPr>
        <p:spPr>
          <a:xfrm>
            <a:off x="4048562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lowchart: Connector 34"/>
          <p:cNvSpPr>
            <a:spLocks noChangeAspect="1"/>
          </p:cNvSpPr>
          <p:nvPr/>
        </p:nvSpPr>
        <p:spPr>
          <a:xfrm>
            <a:off x="4360176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Flowchart: Connector 35"/>
          <p:cNvSpPr>
            <a:spLocks noChangeAspect="1"/>
          </p:cNvSpPr>
          <p:nvPr/>
        </p:nvSpPr>
        <p:spPr>
          <a:xfrm>
            <a:off x="4671790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lowchart: Connector 36"/>
          <p:cNvSpPr>
            <a:spLocks noChangeAspect="1"/>
          </p:cNvSpPr>
          <p:nvPr/>
        </p:nvSpPr>
        <p:spPr>
          <a:xfrm>
            <a:off x="4983404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lowchart: Connector 37"/>
          <p:cNvSpPr>
            <a:spLocks noChangeAspect="1"/>
          </p:cNvSpPr>
          <p:nvPr/>
        </p:nvSpPr>
        <p:spPr>
          <a:xfrm>
            <a:off x="5295018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lowchart: Connector 38"/>
          <p:cNvSpPr>
            <a:spLocks noChangeAspect="1"/>
          </p:cNvSpPr>
          <p:nvPr/>
        </p:nvSpPr>
        <p:spPr>
          <a:xfrm>
            <a:off x="5606632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lowchart: Connector 39"/>
          <p:cNvSpPr>
            <a:spLocks noChangeAspect="1"/>
          </p:cNvSpPr>
          <p:nvPr/>
        </p:nvSpPr>
        <p:spPr>
          <a:xfrm>
            <a:off x="5287764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Flowchart: Connector 40"/>
          <p:cNvSpPr>
            <a:spLocks noChangeAspect="1"/>
          </p:cNvSpPr>
          <p:nvPr/>
        </p:nvSpPr>
        <p:spPr>
          <a:xfrm>
            <a:off x="5599378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Flowchart: Connector 41"/>
          <p:cNvSpPr>
            <a:spLocks noChangeAspect="1"/>
          </p:cNvSpPr>
          <p:nvPr/>
        </p:nvSpPr>
        <p:spPr>
          <a:xfrm>
            <a:off x="5910992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Flowchart: Connector 42"/>
          <p:cNvSpPr>
            <a:spLocks noChangeAspect="1"/>
          </p:cNvSpPr>
          <p:nvPr/>
        </p:nvSpPr>
        <p:spPr>
          <a:xfrm>
            <a:off x="6222606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lowchart: Connector 43"/>
          <p:cNvSpPr>
            <a:spLocks noChangeAspect="1"/>
          </p:cNvSpPr>
          <p:nvPr/>
        </p:nvSpPr>
        <p:spPr>
          <a:xfrm>
            <a:off x="6534220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Flowchart: Connector 44"/>
          <p:cNvSpPr>
            <a:spLocks noChangeAspect="1"/>
          </p:cNvSpPr>
          <p:nvPr/>
        </p:nvSpPr>
        <p:spPr>
          <a:xfrm>
            <a:off x="6845834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lowchart: Connector 45"/>
          <p:cNvSpPr>
            <a:spLocks noChangeAspect="1"/>
          </p:cNvSpPr>
          <p:nvPr/>
        </p:nvSpPr>
        <p:spPr>
          <a:xfrm>
            <a:off x="7157448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Flowchart: Connector 46"/>
          <p:cNvSpPr>
            <a:spLocks noChangeAspect="1"/>
          </p:cNvSpPr>
          <p:nvPr/>
        </p:nvSpPr>
        <p:spPr>
          <a:xfrm>
            <a:off x="6845834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Flowchart: Connector 47"/>
          <p:cNvSpPr>
            <a:spLocks noChangeAspect="1"/>
          </p:cNvSpPr>
          <p:nvPr/>
        </p:nvSpPr>
        <p:spPr>
          <a:xfrm>
            <a:off x="7157448" y="5779991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8653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Validazione del codice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92895" y="1421423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validazione del codice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765371" y="4519540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profilo parabolico</a:t>
            </a:r>
            <a:endParaRPr lang="it-IT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84397" y="3094160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profilo </a:t>
            </a:r>
            <a:r>
              <a:rPr lang="it-IT" dirty="0" err="1" smtClean="0"/>
              <a:t>cosinusoidale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5461197" y="77006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000099"/>
                </a:solidFill>
              </a:rPr>
              <a:t>risultati ottenuti</a:t>
            </a:r>
            <a:endParaRPr lang="it-IT" b="1" i="1" dirty="0">
              <a:solidFill>
                <a:srgbClr val="000099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432622" y="2103560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000099"/>
                </a:solidFill>
              </a:rPr>
              <a:t>risultati in letteratura</a:t>
            </a:r>
            <a:endParaRPr lang="it-IT" b="1" i="1" dirty="0">
              <a:solidFill>
                <a:srgbClr val="000099"/>
              </a:solidFill>
            </a:endParaRPr>
          </a:p>
        </p:txBody>
      </p:sp>
      <p:sp>
        <p:nvSpPr>
          <p:cNvPr id="50" name="Decisione 49"/>
          <p:cNvSpPr/>
          <p:nvPr/>
        </p:nvSpPr>
        <p:spPr>
          <a:xfrm>
            <a:off x="6282841" y="1194302"/>
            <a:ext cx="2222983" cy="863098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confronto</a:t>
            </a:r>
            <a:endParaRPr lang="it-IT" sz="1400" b="1" dirty="0"/>
          </a:p>
        </p:txBody>
      </p:sp>
      <p:sp>
        <p:nvSpPr>
          <p:cNvPr id="51" name="Freccia bidirezionale verticale 50"/>
          <p:cNvSpPr/>
          <p:nvPr/>
        </p:nvSpPr>
        <p:spPr>
          <a:xfrm>
            <a:off x="5791200" y="1162050"/>
            <a:ext cx="304800" cy="89535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a sinistra 51"/>
          <p:cNvSpPr/>
          <p:nvPr/>
        </p:nvSpPr>
        <p:spPr>
          <a:xfrm rot="10800000">
            <a:off x="3657600" y="1388818"/>
            <a:ext cx="1114424" cy="4685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9647" y="2512183"/>
            <a:ext cx="1970503" cy="1531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8005" y="4219649"/>
            <a:ext cx="1904045" cy="1491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395789"/>
            <a:ext cx="1838325" cy="642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5900" y="3114675"/>
            <a:ext cx="2428875" cy="34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783" y="2047140"/>
            <a:ext cx="4233914" cy="377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reccia a sinistra 56"/>
          <p:cNvSpPr/>
          <p:nvPr/>
        </p:nvSpPr>
        <p:spPr>
          <a:xfrm rot="10800000">
            <a:off x="4994124" y="3418336"/>
            <a:ext cx="953647" cy="40651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6118422" y="3328915"/>
            <a:ext cx="253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errori inferiori al punto percentuale</a:t>
            </a:r>
            <a:endParaRPr lang="it-IT" sz="1600" b="1" dirty="0"/>
          </a:p>
        </p:txBody>
      </p:sp>
      <p:sp>
        <p:nvSpPr>
          <p:cNvPr id="59" name="Freccia a sinistra 58"/>
          <p:cNvSpPr/>
          <p:nvPr/>
        </p:nvSpPr>
        <p:spPr>
          <a:xfrm rot="16200000">
            <a:off x="6544619" y="4230043"/>
            <a:ext cx="836682" cy="38063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/>
          <p:cNvSpPr txBox="1"/>
          <p:nvPr/>
        </p:nvSpPr>
        <p:spPr>
          <a:xfrm>
            <a:off x="6137472" y="5062465"/>
            <a:ext cx="2044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codice validato</a:t>
            </a:r>
            <a:endParaRPr lang="it-IT" sz="1600" b="1" dirty="0"/>
          </a:p>
        </p:txBody>
      </p:sp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49" grpId="1"/>
      <p:bldP spid="57" grpId="0" animBg="1"/>
      <p:bldP spid="58" grpId="0"/>
      <p:bldP spid="59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7096722" y="6016430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Risultati – altezze di protrusione  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967563" y="652015"/>
            <a:ext cx="690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dirty="0" smtClean="0"/>
              <a:t>  calcolo delle altezze di protrusione per geometrie frattali: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931758" y="4800896"/>
            <a:ext cx="491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dirty="0" smtClean="0"/>
              <a:t> convergenza dell’altezza di protrusione</a:t>
            </a:r>
            <a:endParaRPr lang="it-IT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165" y="1383528"/>
            <a:ext cx="3726069" cy="2646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" name="CasellaDiTesto 45"/>
          <p:cNvSpPr txBox="1"/>
          <p:nvPr/>
        </p:nvSpPr>
        <p:spPr>
          <a:xfrm>
            <a:off x="921844" y="5142900"/>
            <a:ext cx="533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dirty="0" smtClean="0"/>
              <a:t> altezze di protrusione per le varie geometrie</a:t>
            </a:r>
            <a:endParaRPr lang="it-IT" dirty="0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5934" y="3393388"/>
            <a:ext cx="1372439" cy="56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443" y="3390192"/>
            <a:ext cx="1426140" cy="586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CasellaDiTesto 50"/>
          <p:cNvSpPr txBox="1"/>
          <p:nvPr/>
        </p:nvSpPr>
        <p:spPr>
          <a:xfrm>
            <a:off x="1286327" y="1116804"/>
            <a:ext cx="3007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u="sng" dirty="0" err="1" smtClean="0"/>
              <a:t>boundary</a:t>
            </a:r>
            <a:r>
              <a:rPr lang="it-IT" sz="1600" b="1" i="1" u="sng" dirty="0" smtClean="0"/>
              <a:t> </a:t>
            </a:r>
            <a:r>
              <a:rPr lang="it-IT" sz="1600" b="1" i="1" u="sng" dirty="0" err="1" smtClean="0"/>
              <a:t>integral</a:t>
            </a:r>
            <a:r>
              <a:rPr lang="it-IT" sz="1600" b="1" i="1" u="sng" dirty="0" smtClean="0"/>
              <a:t> </a:t>
            </a:r>
            <a:r>
              <a:rPr lang="it-IT" sz="1600" b="1" i="1" u="sng" dirty="0" err="1" smtClean="0"/>
              <a:t>equations</a:t>
            </a:r>
            <a:endParaRPr lang="it-IT" sz="1600" b="1" i="1" u="sng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1354529" y="1545672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Laplace</a:t>
            </a:r>
            <a:endParaRPr lang="it-IT" sz="16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3262137" y="1541808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Stokes</a:t>
            </a:r>
            <a:endParaRPr lang="it-IT" sz="1600" b="1" dirty="0"/>
          </a:p>
        </p:txBody>
      </p:sp>
      <p:sp>
        <p:nvSpPr>
          <p:cNvPr id="63" name="Freccia a destra con strisce 62"/>
          <p:cNvSpPr/>
          <p:nvPr/>
        </p:nvSpPr>
        <p:spPr>
          <a:xfrm rot="5400000">
            <a:off x="1448409" y="2110608"/>
            <a:ext cx="802843" cy="38221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reccia a destra con strisce 64"/>
          <p:cNvSpPr/>
          <p:nvPr/>
        </p:nvSpPr>
        <p:spPr>
          <a:xfrm rot="5400000">
            <a:off x="3283305" y="2138649"/>
            <a:ext cx="802843" cy="38221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Decisione 66"/>
          <p:cNvSpPr/>
          <p:nvPr/>
        </p:nvSpPr>
        <p:spPr>
          <a:xfrm>
            <a:off x="2282343" y="1927727"/>
            <a:ext cx="1111911" cy="592532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800" b="1" dirty="0" smtClean="0"/>
              <a:t>codice</a:t>
            </a:r>
            <a:endParaRPr lang="it-IT" sz="800" b="1" dirty="0"/>
          </a:p>
        </p:txBody>
      </p:sp>
      <p:sp>
        <p:nvSpPr>
          <p:cNvPr id="69" name="Freccia curva 68"/>
          <p:cNvSpPr/>
          <p:nvPr/>
        </p:nvSpPr>
        <p:spPr>
          <a:xfrm rot="5400000" flipH="1">
            <a:off x="6408752" y="4214193"/>
            <a:ext cx="813816" cy="86868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reccia curva 69"/>
          <p:cNvSpPr/>
          <p:nvPr/>
        </p:nvSpPr>
        <p:spPr>
          <a:xfrm rot="5400000" flipH="1">
            <a:off x="6504085" y="4541521"/>
            <a:ext cx="813816" cy="868680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3514" y="1476376"/>
            <a:ext cx="4259036" cy="2952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2850" y="2881313"/>
            <a:ext cx="1257300" cy="333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7525" y="2919413"/>
            <a:ext cx="1200150" cy="29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Flowchart: Connector 43"/>
          <p:cNvSpPr>
            <a:spLocks noChangeAspect="1"/>
          </p:cNvSpPr>
          <p:nvPr/>
        </p:nvSpPr>
        <p:spPr>
          <a:xfrm>
            <a:off x="6789211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5" name="Picture 3" descr="C:\Users\giovanni\Desktop\TESI - rev_6\contorno_discret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7272" y="1087755"/>
            <a:ext cx="2752393" cy="2829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3988474" y="2170955"/>
            <a:ext cx="2041734" cy="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398192" y="2147915"/>
            <a:ext cx="2029956" cy="9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6" grpId="0"/>
      <p:bldP spid="51" grpId="0"/>
      <p:bldP spid="69" grpId="0" animBg="1"/>
      <p:bldP spid="69" grpId="1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Risultati - campi di moto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7025" y="2681289"/>
            <a:ext cx="2581275" cy="2995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Rettangolo 43"/>
          <p:cNvSpPr/>
          <p:nvPr/>
        </p:nvSpPr>
        <p:spPr>
          <a:xfrm>
            <a:off x="1276350" y="733336"/>
            <a:ext cx="7105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Utilizzando il codice scritto si risolve le </a:t>
            </a:r>
            <a:r>
              <a:rPr lang="it-IT" b="1" i="1" dirty="0" err="1" smtClean="0"/>
              <a:t>boundary</a:t>
            </a:r>
            <a:r>
              <a:rPr lang="it-IT" b="1" i="1" dirty="0" smtClean="0"/>
              <a:t> </a:t>
            </a:r>
            <a:r>
              <a:rPr lang="it-IT" b="1" i="1" dirty="0" err="1" smtClean="0"/>
              <a:t>integral</a:t>
            </a:r>
            <a:r>
              <a:rPr lang="it-IT" b="1" i="1" dirty="0" smtClean="0"/>
              <a:t> </a:t>
            </a:r>
            <a:r>
              <a:rPr lang="it-IT" b="1" i="1" dirty="0" err="1" smtClean="0"/>
              <a:t>equations</a:t>
            </a:r>
            <a:r>
              <a:rPr lang="it-IT" dirty="0" smtClean="0"/>
              <a:t>, Laplace e </a:t>
            </a:r>
            <a:r>
              <a:rPr lang="it-IT" dirty="0" err="1" smtClean="0"/>
              <a:t>Stokes</a:t>
            </a:r>
            <a:r>
              <a:rPr lang="it-IT" dirty="0" smtClean="0"/>
              <a:t>, all’interno del dominio D.</a:t>
            </a:r>
            <a:endParaRPr lang="it-IT" dirty="0"/>
          </a:p>
        </p:txBody>
      </p:sp>
      <p:sp>
        <p:nvSpPr>
          <p:cNvPr id="46" name="Rettangolo 45"/>
          <p:cNvSpPr/>
          <p:nvPr/>
        </p:nvSpPr>
        <p:spPr>
          <a:xfrm>
            <a:off x="1066800" y="4400461"/>
            <a:ext cx="180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Generazione della griglia</a:t>
            </a:r>
            <a:endParaRPr lang="it-IT" dirty="0"/>
          </a:p>
        </p:txBody>
      </p:sp>
      <p:sp>
        <p:nvSpPr>
          <p:cNvPr id="51" name="Rettangolo 50"/>
          <p:cNvSpPr/>
          <p:nvPr/>
        </p:nvSpPr>
        <p:spPr>
          <a:xfrm>
            <a:off x="6324600" y="2666911"/>
            <a:ext cx="227647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calcolo componenti di velocità u, v, w per ogni punto.</a:t>
            </a:r>
            <a:endParaRPr lang="it-IT" sz="1600" b="1" dirty="0"/>
          </a:p>
        </p:txBody>
      </p:sp>
      <p:sp>
        <p:nvSpPr>
          <p:cNvPr id="52" name="Rettangolo 51"/>
          <p:cNvSpPr/>
          <p:nvPr/>
        </p:nvSpPr>
        <p:spPr>
          <a:xfrm>
            <a:off x="1323975" y="1600111"/>
            <a:ext cx="5677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dirty="0" smtClean="0"/>
              <a:t> definizione contorno del dominio D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dirty="0" smtClean="0"/>
              <a:t> definizione numero di punti di </a:t>
            </a:r>
            <a:r>
              <a:rPr lang="it-IT" dirty="0" err="1" smtClean="0"/>
              <a:t>discretizzazione</a:t>
            </a:r>
            <a:endParaRPr lang="it-IT" dirty="0"/>
          </a:p>
        </p:txBody>
      </p:sp>
      <p:sp>
        <p:nvSpPr>
          <p:cNvPr id="55" name="Disco magnetico 54"/>
          <p:cNvSpPr/>
          <p:nvPr/>
        </p:nvSpPr>
        <p:spPr>
          <a:xfrm>
            <a:off x="1514475" y="2943225"/>
            <a:ext cx="914400" cy="612648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0099"/>
                </a:solidFill>
              </a:rPr>
              <a:t>CAD</a:t>
            </a:r>
            <a:endParaRPr lang="it-IT" sz="2000" b="1" dirty="0">
              <a:solidFill>
                <a:srgbClr val="000099"/>
              </a:solidFill>
            </a:endParaRPr>
          </a:p>
        </p:txBody>
      </p:sp>
      <p:sp>
        <p:nvSpPr>
          <p:cNvPr id="56" name="Freccia a destra con strisce 55"/>
          <p:cNvSpPr/>
          <p:nvPr/>
        </p:nvSpPr>
        <p:spPr>
          <a:xfrm rot="5400000">
            <a:off x="1735588" y="3817219"/>
            <a:ext cx="494481" cy="27213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6286500" y="4343311"/>
            <a:ext cx="23622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Visualizzazione del campo dei valori</a:t>
            </a:r>
          </a:p>
        </p:txBody>
      </p:sp>
      <p:sp>
        <p:nvSpPr>
          <p:cNvPr id="59" name="Freccia a destra con strisce 58"/>
          <p:cNvSpPr/>
          <p:nvPr/>
        </p:nvSpPr>
        <p:spPr>
          <a:xfrm rot="5400000">
            <a:off x="1754638" y="2455144"/>
            <a:ext cx="494481" cy="27213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reccia a destra con strisce 59"/>
          <p:cNvSpPr/>
          <p:nvPr/>
        </p:nvSpPr>
        <p:spPr>
          <a:xfrm>
            <a:off x="5717038" y="3045694"/>
            <a:ext cx="494481" cy="27213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reccia a destra con strisce 60"/>
          <p:cNvSpPr/>
          <p:nvPr/>
        </p:nvSpPr>
        <p:spPr>
          <a:xfrm rot="5400000">
            <a:off x="7202938" y="3760069"/>
            <a:ext cx="494481" cy="27213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2" grpId="0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C:\Users\giovanni\Desktop\Tesi di Laurea\Geometrie\geometrie nuove\Campi di moto Layout\Nuovi\Immagini png\u_cas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989" y="3394665"/>
            <a:ext cx="2821011" cy="2506220"/>
          </a:xfrm>
          <a:prstGeom prst="rect">
            <a:avLst/>
          </a:prstGeom>
          <a:noFill/>
        </p:spPr>
      </p:pic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Risultati - campi di moto</a:t>
            </a:r>
          </a:p>
        </p:txBody>
      </p:sp>
      <p:pic>
        <p:nvPicPr>
          <p:cNvPr id="9221" name="Picture 5" descr="C:\Users\giovanni\Desktop\Tesi di Laurea\Geometrie\geometrie nuove\Campi di moto Layout\Nuovi\Immagini png\u_cas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49" y="1177924"/>
            <a:ext cx="2716083" cy="2413001"/>
          </a:xfrm>
          <a:prstGeom prst="rect">
            <a:avLst/>
          </a:prstGeom>
          <a:noFill/>
        </p:spPr>
      </p:pic>
      <p:pic>
        <p:nvPicPr>
          <p:cNvPr id="9222" name="Picture 6" descr="C:\Users\giovanni\Desktop\Tesi di Laurea\Geometrie\geometrie nuove\Campi di moto Layout\Nuovi\Immagini png\v_cas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2732" y="1162051"/>
            <a:ext cx="2777902" cy="2467922"/>
          </a:xfrm>
          <a:prstGeom prst="rect">
            <a:avLst/>
          </a:prstGeom>
          <a:noFill/>
        </p:spPr>
      </p:pic>
      <p:pic>
        <p:nvPicPr>
          <p:cNvPr id="9223" name="Picture 7" descr="C:\Users\giovanni\Desktop\Tesi di Laurea\Geometrie\geometrie nuove\Campi di moto Layout\Nuovi\Immagini png\w_cas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0882" y="1220909"/>
            <a:ext cx="2699862" cy="2398591"/>
          </a:xfrm>
          <a:prstGeom prst="rect">
            <a:avLst/>
          </a:prstGeom>
          <a:noFill/>
        </p:spPr>
      </p:pic>
      <p:pic>
        <p:nvPicPr>
          <p:cNvPr id="9225" name="Picture 9" descr="C:\Users\giovanni\Desktop\Tesi di Laurea\Geometrie\geometrie nuove\Campi di moto Layout\Nuovi\Immagini png\v_cas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3373283"/>
            <a:ext cx="2796980" cy="2484871"/>
          </a:xfrm>
          <a:prstGeom prst="rect">
            <a:avLst/>
          </a:prstGeom>
          <a:noFill/>
        </p:spPr>
      </p:pic>
      <p:pic>
        <p:nvPicPr>
          <p:cNvPr id="9226" name="Picture 10" descr="C:\Users\giovanni\Desktop\Tesi di Laurea\Geometrie\geometrie nuove\Campi di moto Layout\Nuovi\Immagini png\w_case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9318" y="3382239"/>
            <a:ext cx="2707932" cy="2405760"/>
          </a:xfrm>
          <a:prstGeom prst="rect">
            <a:avLst/>
          </a:prstGeom>
          <a:noFill/>
        </p:spPr>
      </p:pic>
      <p:sp>
        <p:nvSpPr>
          <p:cNvPr id="44" name="CasellaDiTesto 43"/>
          <p:cNvSpPr txBox="1"/>
          <p:nvPr/>
        </p:nvSpPr>
        <p:spPr>
          <a:xfrm>
            <a:off x="914400" y="829994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campi di moto per la prima e seconda geometria frattale:</a:t>
            </a:r>
            <a:endParaRPr lang="it-IT" dirty="0"/>
          </a:p>
        </p:txBody>
      </p:sp>
      <p:pic>
        <p:nvPicPr>
          <p:cNvPr id="46" name="Picture 2" descr="C:\Users\giovanni\Desktop\Tesi di Laurea\Geometrie\geometrie nuove\Campi di moto Layout\Nuovi\Immagini png\u_case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338" y="1149863"/>
            <a:ext cx="2794049" cy="2482268"/>
          </a:xfrm>
          <a:prstGeom prst="rect">
            <a:avLst/>
          </a:prstGeom>
          <a:noFill/>
        </p:spPr>
      </p:pic>
      <p:pic>
        <p:nvPicPr>
          <p:cNvPr id="48" name="Picture 3" descr="C:\Users\giovanni\Desktop\Tesi di Laurea\Geometrie\geometrie nuove\Campi di moto Layout\Nuovi\Immagini png\v_case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2926" y="1155684"/>
            <a:ext cx="2784499" cy="2473782"/>
          </a:xfrm>
          <a:prstGeom prst="rect">
            <a:avLst/>
          </a:prstGeom>
          <a:noFill/>
        </p:spPr>
      </p:pic>
      <p:pic>
        <p:nvPicPr>
          <p:cNvPr id="49" name="Picture 4" descr="C:\Users\giovanni\Desktop\Tesi di Laurea\Geometrie\geometrie nuove\Campi di moto Layout\Nuovi\Immagini png\w_case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67621" y="1192556"/>
            <a:ext cx="2729266" cy="2424712"/>
          </a:xfrm>
          <a:prstGeom prst="rect">
            <a:avLst/>
          </a:prstGeom>
          <a:noFill/>
        </p:spPr>
      </p:pic>
      <p:pic>
        <p:nvPicPr>
          <p:cNvPr id="50" name="Picture 5" descr="C:\Users\giovanni\Desktop\Tesi di Laurea\Geometrie\geometrie nuove\Campi di moto Layout\Nuovi\Immagini png\u_case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606" y="3359274"/>
            <a:ext cx="2919650" cy="2593851"/>
          </a:xfrm>
          <a:prstGeom prst="rect">
            <a:avLst/>
          </a:prstGeom>
          <a:noFill/>
        </p:spPr>
      </p:pic>
      <p:pic>
        <p:nvPicPr>
          <p:cNvPr id="51" name="Picture 6" descr="C:\Users\giovanni\Desktop\Tesi di Laurea\Geometrie\geometrie nuove\Campi di moto Layout\Nuovi\Immagini png\v_case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12978" y="3368552"/>
            <a:ext cx="2930647" cy="2603622"/>
          </a:xfrm>
          <a:prstGeom prst="rect">
            <a:avLst/>
          </a:prstGeom>
          <a:noFill/>
        </p:spPr>
      </p:pic>
      <p:pic>
        <p:nvPicPr>
          <p:cNvPr id="52" name="Picture 7" descr="C:\Users\giovanni\Desktop\Tesi di Laurea\Geometrie\geometrie nuove\Campi di moto Layout\Nuovi\Immagini png\w_case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68339" y="3385554"/>
            <a:ext cx="2813685" cy="2499712"/>
          </a:xfrm>
          <a:prstGeom prst="rect">
            <a:avLst/>
          </a:prstGeom>
          <a:noFill/>
        </p:spPr>
      </p:pic>
      <p:sp>
        <p:nvSpPr>
          <p:cNvPr id="53" name="CasellaDiTesto 52"/>
          <p:cNvSpPr txBox="1"/>
          <p:nvPr/>
        </p:nvSpPr>
        <p:spPr>
          <a:xfrm>
            <a:off x="914400" y="829994"/>
            <a:ext cx="638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campi di moto per la terza e quarta geometria frattale: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40" y="3384304"/>
            <a:ext cx="3327651" cy="25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571" y="3340198"/>
            <a:ext cx="3508628" cy="259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asellaDiTesto 42"/>
          <p:cNvSpPr txBox="1"/>
          <p:nvPr/>
        </p:nvSpPr>
        <p:spPr>
          <a:xfrm>
            <a:off x="3489814" y="5344405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</a:rPr>
              <a:t>Corner </a:t>
            </a:r>
            <a:r>
              <a:rPr lang="it-IT" sz="1400" dirty="0" err="1" smtClean="0">
                <a:solidFill>
                  <a:srgbClr val="C00000"/>
                </a:solidFill>
              </a:rPr>
              <a:t>eddies</a:t>
            </a:r>
            <a:endParaRPr lang="it-IT" sz="1400" dirty="0">
              <a:solidFill>
                <a:srgbClr val="C00000"/>
              </a:solidFill>
            </a:endParaRPr>
          </a:p>
        </p:txBody>
      </p:sp>
      <p:sp>
        <p:nvSpPr>
          <p:cNvPr id="44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Risultati - campi di moto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1007958" y="752771"/>
            <a:ext cx="269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600" dirty="0" smtClean="0"/>
              <a:t>campi di moto della componente </a:t>
            </a:r>
            <a:r>
              <a:rPr lang="it-IT" sz="1600" b="1" dirty="0" smtClean="0"/>
              <a:t>v</a:t>
            </a:r>
            <a:endParaRPr lang="it-IT" sz="1600" b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1007958" y="1610021"/>
            <a:ext cx="269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600" dirty="0" smtClean="0"/>
              <a:t>campi di moto della componente </a:t>
            </a:r>
            <a:r>
              <a:rPr lang="it-IT" sz="1600" b="1" dirty="0" smtClean="0"/>
              <a:t>u</a:t>
            </a:r>
            <a:r>
              <a:rPr lang="it-IT" sz="1600" dirty="0" smtClean="0"/>
              <a:t> e </a:t>
            </a:r>
            <a:r>
              <a:rPr lang="it-IT" sz="1600" b="1" dirty="0" smtClean="0"/>
              <a:t>w</a:t>
            </a:r>
            <a:endParaRPr lang="it-IT" sz="1600" b="1" dirty="0"/>
          </a:p>
        </p:txBody>
      </p:sp>
      <p:sp>
        <p:nvSpPr>
          <p:cNvPr id="50" name="Freccia a destra con strisce 49"/>
          <p:cNvSpPr/>
          <p:nvPr/>
        </p:nvSpPr>
        <p:spPr>
          <a:xfrm>
            <a:off x="3876042" y="863994"/>
            <a:ext cx="802843" cy="38221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reccia a destra con strisce 50"/>
          <p:cNvSpPr/>
          <p:nvPr/>
        </p:nvSpPr>
        <p:spPr>
          <a:xfrm>
            <a:off x="3866517" y="1711719"/>
            <a:ext cx="802843" cy="38221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4924425" y="762000"/>
            <a:ext cx="357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moto discendente e ascendente in prossimità delle scanalature</a:t>
            </a:r>
            <a:endParaRPr lang="it-IT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991100" y="1476375"/>
            <a:ext cx="357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i moti discendenti/ascendenti spostano il profilo delle velocità </a:t>
            </a: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verso l’interno della protrusione</a:t>
            </a:r>
          </a:p>
        </p:txBody>
      </p:sp>
      <p:pic>
        <p:nvPicPr>
          <p:cNvPr id="56" name="Picture 6" descr="C:\Users\giovanni\Desktop\Tesi di Laurea\Geometrie\geometrie nuove\Campi di moto Layout\Nuovi\Immagini png\v_case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0963" y="2454152"/>
            <a:ext cx="2930647" cy="2603622"/>
          </a:xfrm>
          <a:prstGeom prst="rect">
            <a:avLst/>
          </a:prstGeom>
          <a:noFill/>
        </p:spPr>
      </p:pic>
      <p:pic>
        <p:nvPicPr>
          <p:cNvPr id="57" name="Picture 7" descr="C:\Users\giovanni\Desktop\Tesi di Laurea\Geometrie\geometrie nuove\Campi di moto Layout\Nuovi\Immagini png\w_case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6324" y="2471154"/>
            <a:ext cx="2813685" cy="2499712"/>
          </a:xfrm>
          <a:prstGeom prst="rect">
            <a:avLst/>
          </a:prstGeom>
          <a:noFill/>
        </p:spPr>
      </p:pic>
      <p:sp>
        <p:nvSpPr>
          <p:cNvPr id="58" name="CasellaDiTesto 57"/>
          <p:cNvSpPr txBox="1"/>
          <p:nvPr/>
        </p:nvSpPr>
        <p:spPr>
          <a:xfrm>
            <a:off x="998805" y="2642530"/>
            <a:ext cx="726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600" dirty="0" smtClean="0"/>
              <a:t>campo di moto all’interno di una scanalatura caratterizzato dalla presenza di </a:t>
            </a:r>
            <a:r>
              <a:rPr lang="it-IT" sz="1600" i="1" dirty="0" smtClean="0"/>
              <a:t>“ricircoli</a:t>
            </a:r>
            <a:r>
              <a:rPr lang="it-IT" sz="1600" dirty="0" smtClean="0"/>
              <a:t>” chiamati “</a:t>
            </a:r>
            <a:r>
              <a:rPr lang="it-IT" sz="1600" b="1" i="1" dirty="0" smtClean="0"/>
              <a:t>corner </a:t>
            </a:r>
            <a:r>
              <a:rPr lang="it-IT" sz="1600" b="1" i="1" dirty="0" err="1" smtClean="0"/>
              <a:t>eddies</a:t>
            </a:r>
            <a:r>
              <a:rPr lang="it-IT" sz="1600" dirty="0" smtClean="0"/>
              <a:t>” </a:t>
            </a:r>
            <a:endParaRPr lang="it-IT" sz="1600" dirty="0"/>
          </a:p>
        </p:txBody>
      </p:sp>
      <p:cxnSp>
        <p:nvCxnSpPr>
          <p:cNvPr id="60" name="Connettore 2 59"/>
          <p:cNvCxnSpPr>
            <a:stCxn id="43" idx="1"/>
          </p:cNvCxnSpPr>
          <p:nvPr/>
        </p:nvCxnSpPr>
        <p:spPr>
          <a:xfrm flipH="1">
            <a:off x="2238375" y="5498294"/>
            <a:ext cx="1251439" cy="35005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>
            <a:stCxn id="43" idx="1"/>
          </p:cNvCxnSpPr>
          <p:nvPr/>
        </p:nvCxnSpPr>
        <p:spPr>
          <a:xfrm flipH="1">
            <a:off x="2220686" y="5498294"/>
            <a:ext cx="1269128" cy="5844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flipH="1" flipV="1">
            <a:off x="2205613" y="4235380"/>
            <a:ext cx="1271117" cy="1261068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stCxn id="43" idx="3"/>
          </p:cNvCxnSpPr>
          <p:nvPr/>
        </p:nvCxnSpPr>
        <p:spPr>
          <a:xfrm>
            <a:off x="4907190" y="5498294"/>
            <a:ext cx="1649359" cy="38501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>
            <a:stCxn id="43" idx="3"/>
          </p:cNvCxnSpPr>
          <p:nvPr/>
        </p:nvCxnSpPr>
        <p:spPr>
          <a:xfrm>
            <a:off x="4907190" y="5498294"/>
            <a:ext cx="1629263" cy="8859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/>
          <p:cNvCxnSpPr>
            <a:stCxn id="43" idx="3"/>
          </p:cNvCxnSpPr>
          <p:nvPr/>
        </p:nvCxnSpPr>
        <p:spPr>
          <a:xfrm flipV="1">
            <a:off x="4907190" y="4938765"/>
            <a:ext cx="393315" cy="55952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2 76"/>
          <p:cNvCxnSpPr>
            <a:stCxn id="43" idx="3"/>
          </p:cNvCxnSpPr>
          <p:nvPr/>
        </p:nvCxnSpPr>
        <p:spPr>
          <a:xfrm flipV="1">
            <a:off x="4907190" y="4215284"/>
            <a:ext cx="1609166" cy="128301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/>
          <p:cNvCxnSpPr>
            <a:stCxn id="43" idx="3"/>
          </p:cNvCxnSpPr>
          <p:nvPr/>
        </p:nvCxnSpPr>
        <p:spPr>
          <a:xfrm flipV="1">
            <a:off x="4907190" y="4928716"/>
            <a:ext cx="2819992" cy="569578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 e sviluppi futuri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1117158" y="621052"/>
            <a:ext cx="73827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endParaRPr lang="it-IT" u="sng" dirty="0" smtClean="0"/>
          </a:p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r>
              <a:rPr lang="it-IT" dirty="0" smtClean="0"/>
              <a:t>scanalatura di tipo "semplice“ (V)</a:t>
            </a:r>
          </a:p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endParaRPr lang="it-IT" dirty="0" smtClean="0"/>
          </a:p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endParaRPr lang="it-IT" dirty="0" smtClean="0"/>
          </a:p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endParaRPr lang="it-IT" u="sng" dirty="0" smtClean="0"/>
          </a:p>
          <a:p>
            <a:pPr marL="288000" indent="-288000">
              <a:buClr>
                <a:srgbClr val="C00000"/>
              </a:buClr>
            </a:pPr>
            <a:r>
              <a:rPr lang="it-IT" dirty="0" smtClean="0"/>
              <a:t>    scanalatura a geometria "complessa“ (frattale)</a:t>
            </a:r>
          </a:p>
          <a:p>
            <a:pPr marL="288000" indent="-288000">
              <a:buClr>
                <a:srgbClr val="C00000"/>
              </a:buClr>
            </a:pPr>
            <a:endParaRPr lang="it-IT" dirty="0" smtClean="0"/>
          </a:p>
          <a:p>
            <a:pPr marL="288000" indent="-288000">
              <a:buClr>
                <a:srgbClr val="C00000"/>
              </a:buClr>
            </a:pPr>
            <a:endParaRPr lang="it-IT" dirty="0" smtClean="0"/>
          </a:p>
          <a:p>
            <a:pPr marL="288000" indent="-288000">
              <a:buClr>
                <a:srgbClr val="C00000"/>
              </a:buClr>
            </a:pPr>
            <a:endParaRPr lang="it-IT" dirty="0" smtClean="0"/>
          </a:p>
        </p:txBody>
      </p:sp>
      <p:sp>
        <p:nvSpPr>
          <p:cNvPr id="46" name="Freccia a destra con strisce 45"/>
          <p:cNvSpPr/>
          <p:nvPr/>
        </p:nvSpPr>
        <p:spPr>
          <a:xfrm rot="5400000">
            <a:off x="3748986" y="1564619"/>
            <a:ext cx="600377" cy="27213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4309607" y="1383527"/>
            <a:ext cx="2504660" cy="523220"/>
          </a:xfrm>
          <a:prstGeom prst="rect">
            <a:avLst/>
          </a:prstGeom>
          <a:ln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srgbClr val="000099"/>
                </a:solidFill>
              </a:rPr>
              <a:t>benefici, in termini di resistenza fluidodinamica</a:t>
            </a:r>
            <a:endParaRPr lang="it-IT" sz="1400" b="1" i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41" y="2427331"/>
            <a:ext cx="6424549" cy="66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ttangolo 51"/>
          <p:cNvSpPr/>
          <p:nvPr/>
        </p:nvSpPr>
        <p:spPr>
          <a:xfrm>
            <a:off x="1096466" y="3524127"/>
            <a:ext cx="6152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>
              <a:buClr>
                <a:srgbClr val="C00000"/>
              </a:buClr>
            </a:pPr>
            <a:endParaRPr lang="it-IT" u="sng" dirty="0" smtClean="0"/>
          </a:p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r>
              <a:rPr lang="it-IT" dirty="0" smtClean="0"/>
              <a:t>le attuali potenzialità nel campo della nanotecnologia applicata ai materiali permettono di approfondire maggiormente gli studi di realizzazione di superfici di tipo "complesso", assimilabili a geometrie frattali.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2739" y="3100389"/>
            <a:ext cx="3452811" cy="2646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5957" y="3598938"/>
            <a:ext cx="1446423" cy="1957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Freccia a destra rientrata 43"/>
          <p:cNvSpPr/>
          <p:nvPr/>
        </p:nvSpPr>
        <p:spPr>
          <a:xfrm>
            <a:off x="6450889" y="4644614"/>
            <a:ext cx="752475" cy="295275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/>
          <p:cNvSpPr txBox="1"/>
          <p:nvPr/>
        </p:nvSpPr>
        <p:spPr>
          <a:xfrm>
            <a:off x="1106759" y="2359246"/>
            <a:ext cx="734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Grazie per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la cortese attenzione</a:t>
            </a:r>
          </a:p>
        </p:txBody>
      </p:sp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Introduzione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931653" y="724618"/>
            <a:ext cx="780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Negli ultimi anni l'argomento di riduzione della resistenza fluidodinamica ha ottenuto un'importante spazio nell'ambito della ricerca in fluidodinamica.</a:t>
            </a:r>
            <a:endParaRPr lang="it-IT" sz="1400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771126" y="1703456"/>
            <a:ext cx="121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Tre principali metodologie</a:t>
            </a:r>
            <a:endParaRPr lang="it-IT" sz="1200" i="1" dirty="0"/>
          </a:p>
        </p:txBody>
      </p:sp>
      <p:cxnSp>
        <p:nvCxnSpPr>
          <p:cNvPr id="50" name="Connettore 2 49"/>
          <p:cNvCxnSpPr/>
          <p:nvPr/>
        </p:nvCxnSpPr>
        <p:spPr>
          <a:xfrm flipV="1">
            <a:off x="1966822" y="1614115"/>
            <a:ext cx="506034" cy="206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>
            <a:off x="1946695" y="1938071"/>
            <a:ext cx="502307" cy="20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/>
          <p:cNvCxnSpPr/>
          <p:nvPr/>
        </p:nvCxnSpPr>
        <p:spPr>
          <a:xfrm>
            <a:off x="1964122" y="2027883"/>
            <a:ext cx="484880" cy="2859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2532791" y="1357573"/>
            <a:ext cx="53549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400" dirty="0" smtClean="0"/>
              <a:t> </a:t>
            </a:r>
            <a:r>
              <a:rPr lang="it-IT" sz="1400" b="1" dirty="0" smtClean="0"/>
              <a:t>ritardando la separazione dello strato limite dalla parete;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it-IT" sz="14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400" dirty="0" smtClean="0"/>
              <a:t> </a:t>
            </a:r>
            <a:r>
              <a:rPr lang="it-IT" sz="1400" b="1" dirty="0" smtClean="0"/>
              <a:t>modificando la viscosità del fluido;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it-IT" sz="14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400" dirty="0" smtClean="0"/>
              <a:t> </a:t>
            </a:r>
            <a:r>
              <a:rPr lang="it-IT" sz="1400" b="1" dirty="0" smtClean="0"/>
              <a:t>utilizzando superfici scanalate,  chiamate “</a:t>
            </a:r>
            <a:r>
              <a:rPr lang="it-IT" sz="1400" b="1" dirty="0" err="1" smtClean="0"/>
              <a:t>riblets</a:t>
            </a:r>
            <a:r>
              <a:rPr lang="it-IT" sz="1400" b="1" dirty="0" smtClean="0"/>
              <a:t>”.</a:t>
            </a:r>
            <a:endParaRPr lang="it-IT" sz="1400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4838819" y="2918279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riduzione media del 4-7 %</a:t>
            </a:r>
            <a:endParaRPr lang="it-IT" sz="1400" dirty="0"/>
          </a:p>
        </p:txBody>
      </p:sp>
      <p:pic>
        <p:nvPicPr>
          <p:cNvPr id="6146" name="Picture 2" descr="C:\Users\giovanni\Desktop\TESI - rev_6\rib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543" y="3240064"/>
            <a:ext cx="6566314" cy="2558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" name="Freccia circolare in giù 53"/>
          <p:cNvSpPr/>
          <p:nvPr/>
        </p:nvSpPr>
        <p:spPr>
          <a:xfrm rot="5400000">
            <a:off x="7226078" y="2419331"/>
            <a:ext cx="942535" cy="742757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957" y="2676551"/>
            <a:ext cx="2582043" cy="3092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42" descr="case1_v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2934" y="1878524"/>
            <a:ext cx="3279228" cy="1995414"/>
          </a:xfrm>
          <a:prstGeom prst="rect">
            <a:avLst/>
          </a:prstGeom>
        </p:spPr>
      </p:pic>
      <p:pic>
        <p:nvPicPr>
          <p:cNvPr id="44" name="Immagine 43" descr="case2_v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2816" y="1843269"/>
            <a:ext cx="3279228" cy="1986525"/>
          </a:xfrm>
          <a:prstGeom prst="rect">
            <a:avLst/>
          </a:prstGeom>
        </p:spPr>
      </p:pic>
      <p:pic>
        <p:nvPicPr>
          <p:cNvPr id="46" name="Immagine 45" descr="case3_ve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6682" y="1779902"/>
            <a:ext cx="3279228" cy="1997648"/>
          </a:xfrm>
          <a:prstGeom prst="rect">
            <a:avLst/>
          </a:prstGeom>
        </p:spPr>
      </p:pic>
      <p:pic>
        <p:nvPicPr>
          <p:cNvPr id="48" name="Immagine 47" descr="case4_ver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1445" y="1810789"/>
            <a:ext cx="3279228" cy="1995414"/>
          </a:xfrm>
          <a:prstGeom prst="rect">
            <a:avLst/>
          </a:prstGeom>
        </p:spPr>
      </p:pic>
      <p:pic>
        <p:nvPicPr>
          <p:cNvPr id="49" name="Immagine 48" descr="case5_ver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2061" y="1675560"/>
            <a:ext cx="3279228" cy="1995414"/>
          </a:xfrm>
          <a:prstGeom prst="rect">
            <a:avLst/>
          </a:prstGeom>
        </p:spPr>
      </p:pic>
      <p:sp>
        <p:nvSpPr>
          <p:cNvPr id="56" name="TextBox 53"/>
          <p:cNvSpPr txBox="1"/>
          <p:nvPr/>
        </p:nvSpPr>
        <p:spPr>
          <a:xfrm>
            <a:off x="1785918" y="1451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Scopo della Tesi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1563845" y="697890"/>
            <a:ext cx="6380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Lo scopo della trattazione è definire un modello numerico per analizzare il meccanismo fluidodinamico relativo a superficie con scanalatura a geometria frattale.</a:t>
            </a:r>
            <a:endParaRPr lang="it-IT" sz="16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2031522" y="1586002"/>
            <a:ext cx="654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1" dirty="0" smtClean="0">
                <a:solidFill>
                  <a:schemeClr val="accent1">
                    <a:lumMod val="75000"/>
                  </a:schemeClr>
                </a:solidFill>
              </a:rPr>
              <a:t>Geometrie frattali </a:t>
            </a:r>
            <a:r>
              <a:rPr lang="it-IT" dirty="0" smtClean="0">
                <a:sym typeface="Wingdings" pitchFamily="2" charset="2"/>
              </a:rPr>
              <a:t> </a:t>
            </a:r>
            <a:r>
              <a:rPr lang="it-IT" sz="1400" dirty="0" smtClean="0">
                <a:sym typeface="Wingdings" pitchFamily="2" charset="2"/>
              </a:rPr>
              <a:t>geometrie particolari dotate di </a:t>
            </a:r>
            <a:r>
              <a:rPr lang="it-IT" sz="1400" dirty="0" err="1" smtClean="0">
                <a:sym typeface="Wingdings" pitchFamily="2" charset="2"/>
              </a:rPr>
              <a:t>omotetia</a:t>
            </a:r>
            <a:r>
              <a:rPr lang="it-IT" sz="1400" dirty="0" smtClean="0">
                <a:sym typeface="Wingdings" pitchFamily="2" charset="2"/>
              </a:rPr>
              <a:t> interna.</a:t>
            </a:r>
            <a:endParaRPr lang="it-IT" dirty="0"/>
          </a:p>
        </p:txBody>
      </p:sp>
      <p:sp>
        <p:nvSpPr>
          <p:cNvPr id="60" name="Freccia circolare in giù 59"/>
          <p:cNvSpPr/>
          <p:nvPr/>
        </p:nvSpPr>
        <p:spPr>
          <a:xfrm rot="5400000" flipV="1">
            <a:off x="-759904" y="2754820"/>
            <a:ext cx="3895727" cy="786387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1950933" y="3934121"/>
            <a:ext cx="6459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600" dirty="0" smtClean="0"/>
              <a:t>calcolo del campo di moto in relazione a queste geometrie.</a:t>
            </a:r>
          </a:p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endParaRPr lang="it-IT" sz="1600" dirty="0" smtClean="0"/>
          </a:p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600" dirty="0" smtClean="0"/>
              <a:t>confronto dei dati calcolati con quelli disponibili in letteratura, al fine di validare il codice utilizzato.</a:t>
            </a:r>
          </a:p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endParaRPr lang="it-IT" sz="1600" dirty="0" smtClean="0"/>
          </a:p>
          <a:p>
            <a:pPr marL="288000" indent="-288000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600" dirty="0" smtClean="0"/>
              <a:t>verificarne le riduzioni in termini di resistenza fluidodinamica.</a:t>
            </a:r>
            <a:endParaRPr 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9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Formulazione del problema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CARTELLE\GIOVANNI\UNIVERSITA'\TESI\Immagini presentazione\Navier_STo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770" y="4254233"/>
            <a:ext cx="3490913" cy="590968"/>
          </a:xfrm>
          <a:prstGeom prst="rect">
            <a:avLst/>
          </a:prstGeom>
          <a:noFill/>
        </p:spPr>
      </p:pic>
      <p:pic>
        <p:nvPicPr>
          <p:cNvPr id="1027" name="Picture 3" descr="F:\CARTELLE\GIOVANNI\UNIVERSITA'\TESI\Immagini presentazione\continuità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109" y="4868156"/>
            <a:ext cx="1100138" cy="334670"/>
          </a:xfrm>
          <a:prstGeom prst="rect">
            <a:avLst/>
          </a:prstGeom>
          <a:noFill/>
        </p:spPr>
      </p:pic>
      <p:pic>
        <p:nvPicPr>
          <p:cNvPr id="1031" name="Picture 7" descr="F:\CARTELLE\GIOVANNI\UNIVERSITA'\TESI\Immagini presentazione\eq_Stok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5891" y="4592151"/>
            <a:ext cx="1949349" cy="490536"/>
          </a:xfrm>
          <a:prstGeom prst="rect">
            <a:avLst/>
          </a:prstGeom>
          <a:noFill/>
        </p:spPr>
      </p:pic>
      <p:sp>
        <p:nvSpPr>
          <p:cNvPr id="49" name="CasellaDiTesto 48"/>
          <p:cNvSpPr txBox="1"/>
          <p:nvPr/>
        </p:nvSpPr>
        <p:spPr>
          <a:xfrm>
            <a:off x="6413550" y="5290918"/>
            <a:ext cx="239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Equazione di </a:t>
            </a:r>
            <a:r>
              <a:rPr lang="it-IT" b="1" dirty="0" err="1" smtClean="0"/>
              <a:t>Stokes</a:t>
            </a:r>
            <a:endParaRPr lang="it-IT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882152" y="1177705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In regime turbolento si sviluppano diversi strati:</a:t>
            </a:r>
            <a:endParaRPr lang="it-IT" sz="1400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869939" y="1477375"/>
            <a:ext cx="32521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1400" dirty="0" smtClean="0"/>
              <a:t>Strato turbolento ;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1400" dirty="0" smtClean="0"/>
              <a:t>Strato di transizione o“log </a:t>
            </a:r>
            <a:r>
              <a:rPr lang="it-IT" sz="1400" dirty="0" err="1" smtClean="0"/>
              <a:t>law</a:t>
            </a:r>
            <a:r>
              <a:rPr lang="it-IT" sz="1400" dirty="0" smtClean="0"/>
              <a:t>” ;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1400" dirty="0" smtClean="0"/>
              <a:t>Strato di Buffer ;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it-IT" sz="1400" dirty="0" smtClean="0"/>
              <a:t>Substrato viscoso.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endParaRPr lang="it-IT" sz="1400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1005568" y="2736110"/>
            <a:ext cx="269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Concentrazione dello studio nel substrato viscoso.</a:t>
            </a:r>
            <a:endParaRPr lang="it-IT" sz="1200" b="1" i="1" dirty="0"/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8700" y="731520"/>
            <a:ext cx="4066149" cy="354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CasellaDiTesto 58"/>
          <p:cNvSpPr txBox="1"/>
          <p:nvPr/>
        </p:nvSpPr>
        <p:spPr>
          <a:xfrm>
            <a:off x="511418" y="3609095"/>
            <a:ext cx="414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Equazioni di governo</a:t>
            </a:r>
            <a:endParaRPr lang="it-IT" b="1" dirty="0"/>
          </a:p>
        </p:txBody>
      </p:sp>
      <p:sp>
        <p:nvSpPr>
          <p:cNvPr id="60" name="Ovale 59"/>
          <p:cNvSpPr/>
          <p:nvPr/>
        </p:nvSpPr>
        <p:spPr>
          <a:xfrm rot="20716625">
            <a:off x="5134614" y="2656642"/>
            <a:ext cx="1921610" cy="1236872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asellaDiTesto 60"/>
          <p:cNvSpPr txBox="1"/>
          <p:nvPr/>
        </p:nvSpPr>
        <p:spPr>
          <a:xfrm>
            <a:off x="506437" y="5289452"/>
            <a:ext cx="465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Equazione di </a:t>
            </a:r>
            <a:r>
              <a:rPr lang="it-IT" b="1" dirty="0" err="1" smtClean="0"/>
              <a:t>Navier-Stokes</a:t>
            </a:r>
            <a:r>
              <a:rPr lang="it-IT" b="1" dirty="0" smtClean="0"/>
              <a:t> &amp; Continuità</a:t>
            </a:r>
            <a:endParaRPr lang="it-IT" b="1" dirty="0"/>
          </a:p>
        </p:txBody>
      </p:sp>
      <p:sp>
        <p:nvSpPr>
          <p:cNvPr id="62" name="CasellaDiTesto 61"/>
          <p:cNvSpPr txBox="1"/>
          <p:nvPr/>
        </p:nvSpPr>
        <p:spPr>
          <a:xfrm>
            <a:off x="900331" y="773723"/>
            <a:ext cx="268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Strato limite turbolento</a:t>
            </a:r>
            <a:endParaRPr lang="it-IT" b="1" dirty="0"/>
          </a:p>
        </p:txBody>
      </p:sp>
      <p:sp>
        <p:nvSpPr>
          <p:cNvPr id="54" name="Freccia a sinistra 53"/>
          <p:cNvSpPr/>
          <p:nvPr/>
        </p:nvSpPr>
        <p:spPr>
          <a:xfrm rot="11287209">
            <a:off x="3587189" y="2836619"/>
            <a:ext cx="1473646" cy="48463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arentesi graffa aperta 54"/>
          <p:cNvSpPr/>
          <p:nvPr/>
        </p:nvSpPr>
        <p:spPr>
          <a:xfrm>
            <a:off x="400050" y="4105275"/>
            <a:ext cx="552450" cy="1190625"/>
          </a:xfrm>
          <a:prstGeom prst="leftBrac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reccia a sinistra 49"/>
          <p:cNvSpPr/>
          <p:nvPr/>
        </p:nvSpPr>
        <p:spPr>
          <a:xfrm rot="10800000">
            <a:off x="4837766" y="4625940"/>
            <a:ext cx="914639" cy="48463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9" grpId="0"/>
      <p:bldP spid="60" grpId="0" animBg="1"/>
      <p:bldP spid="61" grpId="0"/>
      <p:bldP spid="54" grpId="0" animBg="1"/>
      <p:bldP spid="55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1584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</a:t>
            </a:r>
            <a:r>
              <a:rPr lang="it-IT" sz="1800" dirty="0" smtClean="0"/>
              <a:t>Meccanica 2015/2016</a:t>
            </a:r>
            <a:endParaRPr lang="it-IT" sz="1800" dirty="0"/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Formulazione del problema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1001883" y="700601"/>
            <a:ext cx="203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Semplificazione:</a:t>
            </a:r>
            <a:endParaRPr lang="it-IT" b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002717" y="692686"/>
            <a:ext cx="4607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C00000"/>
                </a:solidFill>
              </a:rPr>
              <a:t>  </a:t>
            </a:r>
            <a:r>
              <a:rPr lang="it-IT" sz="1600" dirty="0" smtClean="0"/>
              <a:t>parete invariata lungo l’asse z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600" dirty="0" smtClean="0"/>
              <a:t>   profilo periodico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600" dirty="0" smtClean="0"/>
              <a:t>   proprietà e grandezze indipendenti da z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1600" dirty="0" smtClean="0"/>
              <a:t>   campo di velocità nullo lungo la parete </a:t>
            </a:r>
            <a:endParaRPr lang="it-IT" sz="160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1207184" y="1758462"/>
            <a:ext cx="226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Parallelo</a:t>
            </a:r>
            <a:endParaRPr lang="it-IT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488055" y="1772529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Perpendicolare</a:t>
            </a:r>
            <a:endParaRPr lang="it-IT" b="1" dirty="0"/>
          </a:p>
        </p:txBody>
      </p:sp>
      <p:pic>
        <p:nvPicPr>
          <p:cNvPr id="1026" name="Picture 2" descr="F:\CARTELLE\GIOVANNI\UNIVERSITA'\TESI\TESI - rev_7\problem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162175"/>
            <a:ext cx="2119165" cy="3716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F:\CARTELLE\GIOVANNI\UNIVERSITA'\TESI\TESI - rev_7\problem_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257" y="2162176"/>
            <a:ext cx="2104053" cy="3683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" name="Freccia curva 45"/>
          <p:cNvSpPr/>
          <p:nvPr/>
        </p:nvSpPr>
        <p:spPr>
          <a:xfrm rot="5400000">
            <a:off x="6853807" y="1510286"/>
            <a:ext cx="2009777" cy="875157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ttangolo 47"/>
          <p:cNvSpPr/>
          <p:nvPr/>
        </p:nvSpPr>
        <p:spPr>
          <a:xfrm>
            <a:off x="6315076" y="3063359"/>
            <a:ext cx="26670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400" b="1" i="1" dirty="0" smtClean="0"/>
              <a:t>risoluzione delle equazioni differenziali non più tridimensionale ma</a:t>
            </a:r>
          </a:p>
          <a:p>
            <a:pPr algn="ctr"/>
            <a:r>
              <a:rPr lang="it-IT" sz="1400" b="1" i="1" dirty="0" smtClean="0"/>
              <a:t>bidimensionale </a:t>
            </a:r>
            <a:endParaRPr lang="it-IT" sz="1400" b="1" i="1" dirty="0"/>
          </a:p>
        </p:txBody>
      </p:sp>
      <p:sp>
        <p:nvSpPr>
          <p:cNvPr id="52" name="Rettangolo 51"/>
          <p:cNvSpPr/>
          <p:nvPr/>
        </p:nvSpPr>
        <p:spPr>
          <a:xfrm>
            <a:off x="5838825" y="5220385"/>
            <a:ext cx="3000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/>
              <a:t>Geometria, equazioni e condizioni al contorno per problemi parallelo e trasversale</a:t>
            </a:r>
            <a:endParaRPr lang="it-IT" sz="1200" i="1" dirty="0"/>
          </a:p>
        </p:txBody>
      </p:sp>
      <p:sp>
        <p:nvSpPr>
          <p:cNvPr id="53" name="Freccia curva 52"/>
          <p:cNvSpPr/>
          <p:nvPr/>
        </p:nvSpPr>
        <p:spPr>
          <a:xfrm rot="10800000">
            <a:off x="6177532" y="4282061"/>
            <a:ext cx="2009777" cy="875157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8996" y="2475845"/>
            <a:ext cx="3742458" cy="2839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46" grpId="0" animBg="1"/>
      <p:bldP spid="48" grpId="0" animBg="1"/>
      <p:bldP spid="52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694" y="1884873"/>
            <a:ext cx="402092" cy="44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Altezze di protrusione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TESI - rev_6\altezzaprotrusione1 - C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8681" y="1484313"/>
            <a:ext cx="3903870" cy="2140326"/>
          </a:xfrm>
          <a:prstGeom prst="rect">
            <a:avLst/>
          </a:prstGeom>
          <a:noFill/>
        </p:spPr>
      </p:pic>
      <p:cxnSp>
        <p:nvCxnSpPr>
          <p:cNvPr id="44" name="Connettore 1 43"/>
          <p:cNvCxnSpPr/>
          <p:nvPr/>
        </p:nvCxnSpPr>
        <p:spPr>
          <a:xfrm>
            <a:off x="3891867" y="1548371"/>
            <a:ext cx="4305300" cy="4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3901257" y="2655816"/>
            <a:ext cx="4362450" cy="476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rot="10800000" flipH="1" flipV="1">
            <a:off x="4479106" y="2223382"/>
            <a:ext cx="3779838" cy="3968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rot="16200000" flipH="1">
            <a:off x="4318381" y="1891943"/>
            <a:ext cx="639514" cy="1"/>
          </a:xfrm>
          <a:prstGeom prst="straightConnector1">
            <a:avLst/>
          </a:prstGeom>
          <a:ln>
            <a:solidFill>
              <a:srgbClr val="00009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16200000" flipH="1">
            <a:off x="3566002" y="2077095"/>
            <a:ext cx="1099272" cy="15703"/>
          </a:xfrm>
          <a:prstGeom prst="straightConnector1">
            <a:avLst/>
          </a:prstGeom>
          <a:ln>
            <a:solidFill>
              <a:srgbClr val="00009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rot="5400000">
            <a:off x="4424965" y="2406204"/>
            <a:ext cx="420741" cy="5610"/>
          </a:xfrm>
          <a:prstGeom prst="straightConnector1">
            <a:avLst/>
          </a:prstGeom>
          <a:ln>
            <a:solidFill>
              <a:srgbClr val="00009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0179" y="1732209"/>
            <a:ext cx="369553" cy="3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2952" y="2278138"/>
            <a:ext cx="411821" cy="27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5" name="Connettore 1 74"/>
          <p:cNvCxnSpPr/>
          <p:nvPr/>
        </p:nvCxnSpPr>
        <p:spPr>
          <a:xfrm rot="5400000" flipH="1" flipV="1">
            <a:off x="6107263" y="1432134"/>
            <a:ext cx="185167" cy="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 rot="5400000" flipH="1" flipV="1">
            <a:off x="7414751" y="1438678"/>
            <a:ext cx="185167" cy="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/>
          <p:cNvCxnSpPr>
            <a:stCxn id="1026" idx="0"/>
          </p:cNvCxnSpPr>
          <p:nvPr/>
        </p:nvCxnSpPr>
        <p:spPr>
          <a:xfrm rot="5400000" flipH="1" flipV="1">
            <a:off x="6860379" y="832264"/>
            <a:ext cx="2287" cy="1301812"/>
          </a:xfrm>
          <a:prstGeom prst="straightConnector1">
            <a:avLst/>
          </a:prstGeom>
          <a:ln w="31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sellaDiTesto 80"/>
          <p:cNvSpPr txBox="1"/>
          <p:nvPr/>
        </p:nvSpPr>
        <p:spPr>
          <a:xfrm>
            <a:off x="6703980" y="116299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L</a:t>
            </a:r>
            <a:endParaRPr lang="it-IT" sz="1200" dirty="0"/>
          </a:p>
        </p:txBody>
      </p:sp>
      <p:sp>
        <p:nvSpPr>
          <p:cNvPr id="82" name="CasellaDiTesto 81"/>
          <p:cNvSpPr txBox="1"/>
          <p:nvPr/>
        </p:nvSpPr>
        <p:spPr>
          <a:xfrm>
            <a:off x="4338766" y="799396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/>
              <a:t>SUPERFICI PIANE VIRTUALI </a:t>
            </a:r>
            <a:endParaRPr lang="it-IT" sz="1200" i="1" dirty="0"/>
          </a:p>
        </p:txBody>
      </p:sp>
      <p:cxnSp>
        <p:nvCxnSpPr>
          <p:cNvPr id="84" name="Connettore 2 83"/>
          <p:cNvCxnSpPr>
            <a:stCxn id="82" idx="2"/>
          </p:cNvCxnSpPr>
          <p:nvPr/>
        </p:nvCxnSpPr>
        <p:spPr>
          <a:xfrm rot="16200000" flipH="1">
            <a:off x="4750519" y="1708358"/>
            <a:ext cx="1574716" cy="310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Connettore 2 86"/>
          <p:cNvCxnSpPr>
            <a:stCxn id="82" idx="2"/>
          </p:cNvCxnSpPr>
          <p:nvPr/>
        </p:nvCxnSpPr>
        <p:spPr>
          <a:xfrm rot="16200000" flipH="1">
            <a:off x="5089913" y="1368964"/>
            <a:ext cx="1142760" cy="557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Freccia a destra con strisce 71"/>
          <p:cNvSpPr/>
          <p:nvPr/>
        </p:nvSpPr>
        <p:spPr>
          <a:xfrm>
            <a:off x="557863" y="5410400"/>
            <a:ext cx="802843" cy="38221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/>
          <p:cNvSpPr txBox="1"/>
          <p:nvPr/>
        </p:nvSpPr>
        <p:spPr>
          <a:xfrm>
            <a:off x="1434294" y="5269268"/>
            <a:ext cx="755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∆h rappresenta il parametro principale da cui dipende il comportamento turbolento del substrato viscoso per una superficie scanalata </a:t>
            </a:r>
            <a:endParaRPr lang="it-IT" sz="1600" b="1" dirty="0"/>
          </a:p>
        </p:txBody>
      </p:sp>
      <p:sp>
        <p:nvSpPr>
          <p:cNvPr id="78" name="Freccia a destra con strisce 77"/>
          <p:cNvSpPr/>
          <p:nvPr/>
        </p:nvSpPr>
        <p:spPr>
          <a:xfrm>
            <a:off x="2713992" y="3845319"/>
            <a:ext cx="802843" cy="38221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CasellaDiTesto 78"/>
          <p:cNvSpPr txBox="1"/>
          <p:nvPr/>
        </p:nvSpPr>
        <p:spPr>
          <a:xfrm>
            <a:off x="3709692" y="3735992"/>
            <a:ext cx="5187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Distanza dalla sommità delle protrusioni all’origine virtuale del profilo di velocità</a:t>
            </a:r>
            <a:endParaRPr lang="it-IT" sz="1600" b="1" dirty="0"/>
          </a:p>
        </p:txBody>
      </p:sp>
      <p:sp>
        <p:nvSpPr>
          <p:cNvPr id="83" name="CasellaDiTesto 82"/>
          <p:cNvSpPr txBox="1"/>
          <p:nvPr/>
        </p:nvSpPr>
        <p:spPr>
          <a:xfrm>
            <a:off x="2064994" y="4443658"/>
            <a:ext cx="508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it-IT" dirty="0" smtClean="0"/>
              <a:t>con presenza di scanalature il profilo di velocità è traslato verso la parete</a:t>
            </a:r>
            <a:endParaRPr lang="it-IT" dirty="0"/>
          </a:p>
        </p:txBody>
      </p:sp>
      <p:sp>
        <p:nvSpPr>
          <p:cNvPr id="85" name="CasellaDiTesto 84"/>
          <p:cNvSpPr txBox="1"/>
          <p:nvPr/>
        </p:nvSpPr>
        <p:spPr>
          <a:xfrm>
            <a:off x="260152" y="3848636"/>
            <a:ext cx="2467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Altezza di protrusione</a:t>
            </a:r>
            <a:endParaRPr lang="it-IT" sz="1600" b="1" i="1" dirty="0"/>
          </a:p>
        </p:txBody>
      </p:sp>
      <p:sp>
        <p:nvSpPr>
          <p:cNvPr id="57" name="Freccia a destra con strisce 56"/>
          <p:cNvSpPr/>
          <p:nvPr/>
        </p:nvSpPr>
        <p:spPr>
          <a:xfrm>
            <a:off x="1339741" y="4594067"/>
            <a:ext cx="600377" cy="272131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5184" y="688248"/>
            <a:ext cx="1881188" cy="1428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7660" y="2886485"/>
            <a:ext cx="1136182" cy="301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6836" y="2885395"/>
            <a:ext cx="1084537" cy="266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72" grpId="0" animBg="1"/>
      <p:bldP spid="73" grpId="0"/>
      <p:bldP spid="78" grpId="0" animBg="1"/>
      <p:bldP spid="79" grpId="0"/>
      <p:bldP spid="83" grpId="0"/>
      <p:bldP spid="85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18" name="Flowchart: Connector 11"/>
          <p:cNvSpPr>
            <a:spLocks noChangeAspect="1"/>
          </p:cNvSpPr>
          <p:nvPr/>
        </p:nvSpPr>
        <p:spPr>
          <a:xfrm>
            <a:off x="399325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81464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(BIM)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61972" y="1225379"/>
            <a:ext cx="477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b="1" dirty="0" smtClean="0"/>
              <a:t> </a:t>
            </a:r>
            <a:r>
              <a:rPr lang="it-IT" b="1" dirty="0" err="1" smtClean="0"/>
              <a:t>BIM</a:t>
            </a:r>
            <a:r>
              <a:rPr lang="it-IT" b="1" dirty="0" smtClean="0"/>
              <a:t> applicata all’equazione di Laplace</a:t>
            </a:r>
            <a:endParaRPr lang="it-IT" b="1" dirty="0"/>
          </a:p>
        </p:txBody>
      </p:sp>
      <p:pic>
        <p:nvPicPr>
          <p:cNvPr id="2050" name="Picture 2" descr="F:\CARTELLE\GIOVANNI\UNIVERSITA'\TESI\Immagini presentazione\Lap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736" y="1201700"/>
            <a:ext cx="1223963" cy="388763"/>
          </a:xfrm>
          <a:prstGeom prst="rect">
            <a:avLst/>
          </a:prstGeom>
          <a:noFill/>
        </p:spPr>
      </p:pic>
      <p:sp>
        <p:nvSpPr>
          <p:cNvPr id="58" name="Freccia a destra 57"/>
          <p:cNvSpPr/>
          <p:nvPr/>
        </p:nvSpPr>
        <p:spPr>
          <a:xfrm>
            <a:off x="5639027" y="1235482"/>
            <a:ext cx="1009650" cy="37147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9" name="Picture 11" descr="F:\CARTELLE\GIOVANNI\UNIVERSITA'\TESI\Immagini presentazione\BIE_Laplace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440" y="2553074"/>
            <a:ext cx="7043738" cy="740507"/>
          </a:xfrm>
          <a:prstGeom prst="rect">
            <a:avLst/>
          </a:prstGeom>
          <a:noFill/>
        </p:spPr>
      </p:pic>
      <p:pic>
        <p:nvPicPr>
          <p:cNvPr id="2060" name="Picture 12" descr="F:\CARTELLE\GIOVANNI\UNIVERSITA'\TESI\Immagini presentazione\BIE_Laplace_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013" y="1788992"/>
            <a:ext cx="6934200" cy="606619"/>
          </a:xfrm>
          <a:prstGeom prst="rect">
            <a:avLst/>
          </a:prstGeom>
          <a:noFill/>
        </p:spPr>
      </p:pic>
      <p:pic>
        <p:nvPicPr>
          <p:cNvPr id="2061" name="Picture 13" descr="F:\CARTELLE\GIOVANNI\UNIVERSITA'\TESI\Immagini presentazione\x_appartenente_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0069" y="2777358"/>
            <a:ext cx="703631" cy="286788"/>
          </a:xfrm>
          <a:prstGeom prst="rect">
            <a:avLst/>
          </a:prstGeom>
          <a:noFill/>
        </p:spPr>
      </p:pic>
      <p:pic>
        <p:nvPicPr>
          <p:cNvPr id="2062" name="Picture 14" descr="F:\CARTELLE\GIOVANNI\UNIVERSITA'\TESI\Immagini presentazione\x_appartenente al domini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0910" y="1849944"/>
            <a:ext cx="929175" cy="323849"/>
          </a:xfrm>
          <a:prstGeom prst="rect">
            <a:avLst/>
          </a:prstGeom>
          <a:noFill/>
        </p:spPr>
      </p:pic>
      <p:sp>
        <p:nvSpPr>
          <p:cNvPr id="59" name="CasellaDiTesto 58"/>
          <p:cNvSpPr txBox="1"/>
          <p:nvPr/>
        </p:nvSpPr>
        <p:spPr>
          <a:xfrm>
            <a:off x="1036320" y="741568"/>
            <a:ext cx="7284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ym typeface="Wingdings" pitchFamily="2" charset="2"/>
              </a:rPr>
              <a:t>Si riformulano le equazioni differenziali su D  equazioni integrali su C    </a:t>
            </a:r>
            <a:endParaRPr lang="it-IT" sz="1600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558479" y="3513928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b="1" dirty="0" smtClean="0"/>
              <a:t> </a:t>
            </a:r>
            <a:r>
              <a:rPr lang="it-IT" b="1" dirty="0" err="1" smtClean="0"/>
              <a:t>BIM</a:t>
            </a:r>
            <a:r>
              <a:rPr lang="it-IT" b="1" dirty="0" smtClean="0"/>
              <a:t> applicata all’equazione di </a:t>
            </a:r>
            <a:r>
              <a:rPr lang="it-IT" b="1" dirty="0" err="1" smtClean="0"/>
              <a:t>Stokes</a:t>
            </a:r>
            <a:endParaRPr lang="it-IT" b="1" dirty="0"/>
          </a:p>
        </p:txBody>
      </p:sp>
      <p:sp>
        <p:nvSpPr>
          <p:cNvPr id="61" name="Freccia a destra 60"/>
          <p:cNvSpPr/>
          <p:nvPr/>
        </p:nvSpPr>
        <p:spPr>
          <a:xfrm>
            <a:off x="5385237" y="3527069"/>
            <a:ext cx="1256928" cy="35799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2" name="Picture 2" descr="F:\CARTELLE\GIOVANNI\UNIVERSITA'\TESI\Immagini presentazione\Stokes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2030" y="3409079"/>
            <a:ext cx="1641743" cy="504782"/>
          </a:xfrm>
          <a:prstGeom prst="rect">
            <a:avLst/>
          </a:prstGeom>
          <a:noFill/>
        </p:spPr>
      </p:pic>
      <p:pic>
        <p:nvPicPr>
          <p:cNvPr id="63" name="Picture 6" descr="F:\CARTELLE\GIOVANNI\UNIVERSITA'\TESI\Immagini presentazione\BIE_Stokes_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286" y="4190913"/>
            <a:ext cx="7324725" cy="633402"/>
          </a:xfrm>
          <a:prstGeom prst="rect">
            <a:avLst/>
          </a:prstGeom>
          <a:noFill/>
        </p:spPr>
      </p:pic>
      <p:pic>
        <p:nvPicPr>
          <p:cNvPr id="64" name="Picture 5" descr="F:\CARTELLE\GIOVANNI\UNIVERSITA'\TESI\Immagini presentazione\BIE_Stokes_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3048" y="5099195"/>
            <a:ext cx="7238999" cy="566769"/>
          </a:xfrm>
          <a:prstGeom prst="rect">
            <a:avLst/>
          </a:prstGeom>
          <a:noFill/>
        </p:spPr>
      </p:pic>
      <p:pic>
        <p:nvPicPr>
          <p:cNvPr id="65" name="Picture 13" descr="F:\CARTELLE\GIOVANNI\UNIVERSITA'\TESI\Immagini presentazione\x_appartenente_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0514" y="5243282"/>
            <a:ext cx="701859" cy="286066"/>
          </a:xfrm>
          <a:prstGeom prst="rect">
            <a:avLst/>
          </a:prstGeom>
          <a:noFill/>
        </p:spPr>
      </p:pic>
      <p:pic>
        <p:nvPicPr>
          <p:cNvPr id="66" name="Picture 14" descr="F:\CARTELLE\GIOVANNI\UNIVERSITA'\TESI\Immagini presentazione\x_appartenente al domini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5909" y="4304551"/>
            <a:ext cx="929175" cy="323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8" grpId="0" animBg="1"/>
      <p:bldP spid="59" grpId="0"/>
      <p:bldP spid="60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18" name="Flowchart: Connector 11"/>
          <p:cNvSpPr>
            <a:spLocks noChangeAspect="1"/>
          </p:cNvSpPr>
          <p:nvPr/>
        </p:nvSpPr>
        <p:spPr>
          <a:xfrm>
            <a:off x="46219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34"/>
          <p:cNvSpPr>
            <a:spLocks noChangeAspect="1"/>
          </p:cNvSpPr>
          <p:nvPr/>
        </p:nvSpPr>
        <p:spPr>
          <a:xfrm>
            <a:off x="49294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6180930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(BEM)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54029" y="4065324"/>
            <a:ext cx="387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Discretizzazione</a:t>
            </a:r>
            <a:r>
              <a:rPr lang="it-IT" b="1" dirty="0" smtClean="0"/>
              <a:t> della geometria:</a:t>
            </a:r>
            <a:endParaRPr lang="it-IT" b="1" dirty="0"/>
          </a:p>
        </p:txBody>
      </p:sp>
      <p:pic>
        <p:nvPicPr>
          <p:cNvPr id="4098" name="Picture 2" descr="F:\CARTELLE\GIOVANNI\UNIVERSITA'\TESI\TESI - rev_6\sp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8914" y="3784401"/>
            <a:ext cx="2326285" cy="2133442"/>
          </a:xfrm>
          <a:prstGeom prst="rect">
            <a:avLst/>
          </a:prstGeom>
          <a:noFill/>
        </p:spPr>
      </p:pic>
      <p:pic>
        <p:nvPicPr>
          <p:cNvPr id="4099" name="Picture 3" descr="F:\CARTELLE\GIOVANNI\UNIVERSITA'\TESI\TESI - rev_6\dominio_pata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0730" y="839495"/>
            <a:ext cx="3047328" cy="3121833"/>
          </a:xfrm>
          <a:prstGeom prst="rect">
            <a:avLst/>
          </a:prstGeom>
          <a:noFill/>
        </p:spPr>
      </p:pic>
      <p:sp>
        <p:nvSpPr>
          <p:cNvPr id="46" name="CasellaDiTesto 45"/>
          <p:cNvSpPr txBox="1"/>
          <p:nvPr/>
        </p:nvSpPr>
        <p:spPr>
          <a:xfrm>
            <a:off x="633177" y="4614053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dirty="0" smtClean="0"/>
              <a:t> </a:t>
            </a:r>
            <a:r>
              <a:rPr lang="it-IT" b="1" dirty="0" err="1" smtClean="0"/>
              <a:t>spline</a:t>
            </a:r>
            <a:r>
              <a:rPr lang="it-IT" b="1" dirty="0" smtClean="0"/>
              <a:t> cubica</a:t>
            </a:r>
            <a:endParaRPr lang="it-IT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47522" y="2508428"/>
            <a:ext cx="474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b="1" dirty="0" smtClean="0"/>
              <a:t> </a:t>
            </a:r>
            <a:r>
              <a:rPr lang="it-IT" b="1" dirty="0" err="1" smtClean="0"/>
              <a:t>BEM</a:t>
            </a:r>
            <a:r>
              <a:rPr lang="it-IT" b="1" dirty="0" smtClean="0"/>
              <a:t> applicata all’equazione di </a:t>
            </a:r>
            <a:r>
              <a:rPr lang="it-IT" b="1" dirty="0" err="1" smtClean="0"/>
              <a:t>Stokes</a:t>
            </a:r>
            <a:r>
              <a:rPr lang="it-IT" b="1" dirty="0" smtClean="0"/>
              <a:t>:</a:t>
            </a:r>
            <a:endParaRPr lang="it-IT" b="1" dirty="0"/>
          </a:p>
        </p:txBody>
      </p:sp>
      <p:pic>
        <p:nvPicPr>
          <p:cNvPr id="51" name="Picture 2" descr="F:\CARTELLE\GIOVANNI\UNIVERSITA'\TESI\Immagini presentazione\BIE_Stokes_discre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423" y="2975061"/>
            <a:ext cx="6194402" cy="883412"/>
          </a:xfrm>
          <a:prstGeom prst="rect">
            <a:avLst/>
          </a:prstGeom>
          <a:noFill/>
        </p:spPr>
      </p:pic>
      <p:sp>
        <p:nvSpPr>
          <p:cNvPr id="53" name="CasellaDiTesto 52"/>
          <p:cNvSpPr txBox="1"/>
          <p:nvPr/>
        </p:nvSpPr>
        <p:spPr>
          <a:xfrm>
            <a:off x="428132" y="1156321"/>
            <a:ext cx="493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b="1" dirty="0" smtClean="0"/>
              <a:t> </a:t>
            </a:r>
            <a:r>
              <a:rPr lang="it-IT" b="1" dirty="0" err="1" smtClean="0"/>
              <a:t>BEM</a:t>
            </a:r>
            <a:r>
              <a:rPr lang="it-IT" b="1" dirty="0" smtClean="0"/>
              <a:t> applicata all’equazione di Laplace:</a:t>
            </a:r>
            <a:endParaRPr lang="it-IT" b="1" dirty="0"/>
          </a:p>
        </p:txBody>
      </p:sp>
      <p:pic>
        <p:nvPicPr>
          <p:cNvPr id="2050" name="Picture 2" descr="C:\Users\giovanni\Desktop\Immagini presentazione\BIE_discreta_Lapla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993" y="1497126"/>
            <a:ext cx="5262465" cy="849791"/>
          </a:xfrm>
          <a:prstGeom prst="rect">
            <a:avLst/>
          </a:prstGeom>
          <a:noFill/>
        </p:spPr>
      </p:pic>
      <p:pic>
        <p:nvPicPr>
          <p:cNvPr id="55" name="Picture 13" descr="F:\CARTELLE\GIOVANNI\UNIVERSITA'\TESI\Immagini presentazione\x_appartenente_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4824" y="695931"/>
            <a:ext cx="871403" cy="355169"/>
          </a:xfrm>
          <a:prstGeom prst="rect">
            <a:avLst/>
          </a:prstGeom>
          <a:noFill/>
        </p:spPr>
      </p:pic>
      <p:sp>
        <p:nvSpPr>
          <p:cNvPr id="43" name="CasellaDiTesto 42"/>
          <p:cNvSpPr txBox="1"/>
          <p:nvPr/>
        </p:nvSpPr>
        <p:spPr>
          <a:xfrm>
            <a:off x="1031966" y="718457"/>
            <a:ext cx="6369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Nel caso generale ho incognite sul contorno </a:t>
            </a:r>
            <a:r>
              <a:rPr lang="it-IT" sz="1600" dirty="0" smtClean="0">
                <a:sym typeface="Wingdings" pitchFamily="2" charset="2"/>
              </a:rPr>
              <a:t> uso le </a:t>
            </a:r>
            <a:r>
              <a:rPr lang="it-IT" sz="1600" dirty="0" err="1" smtClean="0">
                <a:sym typeface="Wingdings" pitchFamily="2" charset="2"/>
              </a:rPr>
              <a:t>BIM</a:t>
            </a:r>
            <a:r>
              <a:rPr lang="it-IT" sz="1600" dirty="0" smtClean="0">
                <a:sym typeface="Wingdings" pitchFamily="2" charset="2"/>
              </a:rPr>
              <a:t> con </a:t>
            </a:r>
            <a:endParaRPr 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0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5509" y="1195933"/>
            <a:ext cx="2477555" cy="223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1773" y="1210437"/>
            <a:ext cx="2472227" cy="221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Jacopo\Desktop\TESI\PRESENTAZIONE\logo_un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134225"/>
            <a:ext cx="690715" cy="944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880558" y="6245525"/>
            <a:ext cx="7049160" cy="1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/>
          <p:cNvSpPr txBox="1">
            <a:spLocks/>
          </p:cNvSpPr>
          <p:nvPr/>
        </p:nvSpPr>
        <p:spPr>
          <a:xfrm>
            <a:off x="3425468" y="6359357"/>
            <a:ext cx="5520107" cy="379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None/>
              <a:defRPr sz="2000" kern="1200" baseline="0">
                <a:solidFill>
                  <a:srgbClr val="BB2B2E"/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Corso di Laurea in Ingegneria Meccanica 2015/2016</a:t>
            </a:r>
          </a:p>
        </p:txBody>
      </p:sp>
      <p:sp>
        <p:nvSpPr>
          <p:cNvPr id="18" name="Flowchart: Connector 11"/>
          <p:cNvSpPr>
            <a:spLocks noChangeAspect="1"/>
          </p:cNvSpPr>
          <p:nvPr/>
        </p:nvSpPr>
        <p:spPr>
          <a:xfrm>
            <a:off x="4936233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lowchart: Connector 14"/>
          <p:cNvSpPr>
            <a:spLocks noChangeAspect="1"/>
          </p:cNvSpPr>
          <p:nvPr/>
        </p:nvSpPr>
        <p:spPr>
          <a:xfrm>
            <a:off x="39946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30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31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32"/>
          <p:cNvSpPr>
            <a:spLocks noChangeAspect="1"/>
          </p:cNvSpPr>
          <p:nvPr/>
        </p:nvSpPr>
        <p:spPr>
          <a:xfrm>
            <a:off x="43062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33"/>
          <p:cNvSpPr>
            <a:spLocks noChangeAspect="1"/>
          </p:cNvSpPr>
          <p:nvPr/>
        </p:nvSpPr>
        <p:spPr>
          <a:xfrm>
            <a:off x="46178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35"/>
          <p:cNvSpPr>
            <a:spLocks noChangeAspect="1"/>
          </p:cNvSpPr>
          <p:nvPr/>
        </p:nvSpPr>
        <p:spPr>
          <a:xfrm>
            <a:off x="52411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36"/>
          <p:cNvSpPr>
            <a:spLocks noChangeAspect="1"/>
          </p:cNvSpPr>
          <p:nvPr/>
        </p:nvSpPr>
        <p:spPr>
          <a:xfrm>
            <a:off x="555272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37"/>
          <p:cNvSpPr>
            <a:spLocks noChangeAspect="1"/>
          </p:cNvSpPr>
          <p:nvPr/>
        </p:nvSpPr>
        <p:spPr>
          <a:xfrm>
            <a:off x="586433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38"/>
          <p:cNvSpPr>
            <a:spLocks noChangeAspect="1"/>
          </p:cNvSpPr>
          <p:nvPr/>
        </p:nvSpPr>
        <p:spPr>
          <a:xfrm>
            <a:off x="617594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9"/>
          <p:cNvSpPr>
            <a:spLocks noChangeAspect="1"/>
          </p:cNvSpPr>
          <p:nvPr/>
        </p:nvSpPr>
        <p:spPr>
          <a:xfrm>
            <a:off x="585708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40"/>
          <p:cNvSpPr>
            <a:spLocks noChangeAspect="1"/>
          </p:cNvSpPr>
          <p:nvPr/>
        </p:nvSpPr>
        <p:spPr>
          <a:xfrm>
            <a:off x="616869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41"/>
          <p:cNvSpPr>
            <a:spLocks noChangeAspect="1"/>
          </p:cNvSpPr>
          <p:nvPr/>
        </p:nvSpPr>
        <p:spPr>
          <a:xfrm>
            <a:off x="6480308" y="6012893"/>
            <a:ext cx="171451" cy="17145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42"/>
          <p:cNvSpPr>
            <a:spLocks noChangeAspect="1"/>
          </p:cNvSpPr>
          <p:nvPr/>
        </p:nvSpPr>
        <p:spPr>
          <a:xfrm>
            <a:off x="679192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lowchart: Connector 43"/>
          <p:cNvSpPr>
            <a:spLocks noChangeAspect="1"/>
          </p:cNvSpPr>
          <p:nvPr/>
        </p:nvSpPr>
        <p:spPr>
          <a:xfrm>
            <a:off x="710353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Flowchart: Connector 44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lowchart: Connector 45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lowchart: Connector 46"/>
          <p:cNvSpPr>
            <a:spLocks noChangeAspect="1"/>
          </p:cNvSpPr>
          <p:nvPr/>
        </p:nvSpPr>
        <p:spPr>
          <a:xfrm>
            <a:off x="7415150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lowchart: Connector 47"/>
          <p:cNvSpPr>
            <a:spLocks noChangeAspect="1"/>
          </p:cNvSpPr>
          <p:nvPr/>
        </p:nvSpPr>
        <p:spPr>
          <a:xfrm>
            <a:off x="7726764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lowchart: Connector 48"/>
          <p:cNvSpPr>
            <a:spLocks noChangeAspect="1"/>
          </p:cNvSpPr>
          <p:nvPr/>
        </p:nvSpPr>
        <p:spPr>
          <a:xfrm>
            <a:off x="8038378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lowchart: Connector 49"/>
          <p:cNvSpPr>
            <a:spLocks noChangeAspect="1"/>
          </p:cNvSpPr>
          <p:nvPr/>
        </p:nvSpPr>
        <p:spPr>
          <a:xfrm>
            <a:off x="8349992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lowchart: Connector 50"/>
          <p:cNvSpPr>
            <a:spLocks noChangeAspect="1"/>
          </p:cNvSpPr>
          <p:nvPr/>
        </p:nvSpPr>
        <p:spPr>
          <a:xfrm>
            <a:off x="8661606" y="6012893"/>
            <a:ext cx="171451" cy="171451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1 44"/>
          <p:cNvCxnSpPr/>
          <p:nvPr/>
        </p:nvCxnSpPr>
        <p:spPr>
          <a:xfrm>
            <a:off x="940279" y="560722"/>
            <a:ext cx="7840137" cy="3226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53"/>
          <p:cNvSpPr txBox="1"/>
          <p:nvPr/>
        </p:nvSpPr>
        <p:spPr>
          <a:xfrm>
            <a:off x="1785918" y="10701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(BEM)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963755" y="706625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b="1" dirty="0" smtClean="0"/>
              <a:t> trasformazioni: </a:t>
            </a:r>
            <a:endParaRPr lang="it-IT" b="1" dirty="0"/>
          </a:p>
        </p:txBody>
      </p:sp>
      <p:pic>
        <p:nvPicPr>
          <p:cNvPr id="5131" name="Picture 11" descr="F:\CARTELLE\GIOVANNI\UNIVERSITA'\TESI\Immagini presentazione\integrale_discre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339" y="5047287"/>
            <a:ext cx="8396844" cy="749161"/>
          </a:xfrm>
          <a:prstGeom prst="rect">
            <a:avLst/>
          </a:prstGeom>
          <a:noFill/>
        </p:spPr>
      </p:pic>
      <p:sp>
        <p:nvSpPr>
          <p:cNvPr id="50" name="CasellaDiTesto 49"/>
          <p:cNvSpPr txBox="1"/>
          <p:nvPr/>
        </p:nvSpPr>
        <p:spPr>
          <a:xfrm>
            <a:off x="623258" y="1495419"/>
            <a:ext cx="344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b="1" dirty="0" smtClean="0"/>
              <a:t> variabili lineari sui pannelli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7462" y="1470075"/>
            <a:ext cx="4265588" cy="79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098" y="3757236"/>
            <a:ext cx="7997650" cy="75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CasellaDiTesto 58"/>
          <p:cNvSpPr txBox="1"/>
          <p:nvPr/>
        </p:nvSpPr>
        <p:spPr>
          <a:xfrm>
            <a:off x="660176" y="3328015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Laplace:</a:t>
            </a:r>
            <a:endParaRPr lang="it-IT" b="1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729510" y="464635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Stokes</a:t>
            </a:r>
            <a:r>
              <a:rPr lang="it-IT" b="1" dirty="0" smtClean="0"/>
              <a:t>:</a:t>
            </a:r>
            <a:endParaRPr lang="it-IT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406" y="1226058"/>
            <a:ext cx="2365457" cy="212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Freccia a destra 47"/>
          <p:cNvSpPr/>
          <p:nvPr/>
        </p:nvSpPr>
        <p:spPr>
          <a:xfrm>
            <a:off x="2097025" y="2157984"/>
            <a:ext cx="1561718" cy="23100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a destra 48"/>
          <p:cNvSpPr/>
          <p:nvPr/>
        </p:nvSpPr>
        <p:spPr>
          <a:xfrm>
            <a:off x="5221370" y="2213229"/>
            <a:ext cx="1339069" cy="19284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6" name="Picture 6" descr="F:\CARTELLE\GIOVANNI\UNIVERSITA'\TESI\Immagini presentazione\intervallo_ascissacur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0697" y="1689554"/>
            <a:ext cx="1117649" cy="398370"/>
          </a:xfrm>
          <a:prstGeom prst="rect">
            <a:avLst/>
          </a:prstGeom>
          <a:noFill/>
        </p:spPr>
      </p:pic>
      <p:pic>
        <p:nvPicPr>
          <p:cNvPr id="5130" name="Picture 10" descr="F:\CARTELLE\GIOVANNI\UNIVERSITA'\TESI\Immagini presentazione\trasformazione_jacobian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32237" y="626422"/>
            <a:ext cx="1914896" cy="495901"/>
          </a:xfrm>
          <a:prstGeom prst="rect">
            <a:avLst/>
          </a:prstGeom>
          <a:noFill/>
        </p:spPr>
      </p:pic>
      <p:pic>
        <p:nvPicPr>
          <p:cNvPr id="5129" name="Picture 9" descr="F:\CARTELLE\GIOVANNI\UNIVERSITA'\TESI\Immagini presentazione\trasformazione_x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49701" y="668334"/>
            <a:ext cx="1285083" cy="529869"/>
          </a:xfrm>
          <a:prstGeom prst="rect">
            <a:avLst/>
          </a:prstGeom>
          <a:noFill/>
        </p:spPr>
      </p:pic>
      <p:pic>
        <p:nvPicPr>
          <p:cNvPr id="5125" name="Picture 5" descr="F:\CARTELLE\GIOVANNI\UNIVERSITA'\TESI\Immagini presentazione\intervallo_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5936" y="1551432"/>
            <a:ext cx="928686" cy="373341"/>
          </a:xfrm>
          <a:prstGeom prst="rect">
            <a:avLst/>
          </a:prstGeom>
          <a:noFill/>
        </p:spPr>
      </p:pic>
      <p:pic>
        <p:nvPicPr>
          <p:cNvPr id="55" name="Picture 7" descr="F:\CARTELLE\GIOVANNI\UNIVERSITA'\TESI\Immagini presentazione\grandezza_linearizzat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9910" y="2573542"/>
            <a:ext cx="3218128" cy="521117"/>
          </a:xfrm>
          <a:prstGeom prst="rect">
            <a:avLst/>
          </a:prstGeom>
          <a:noFill/>
        </p:spPr>
      </p:pic>
      <p:pic>
        <p:nvPicPr>
          <p:cNvPr id="57" name="Picture 6" descr="F:\CARTELLE\GIOVANNI\UNIVERSITA'\TESI\Immagini presentazione\primo_coefficiente_form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2666" y="2452243"/>
            <a:ext cx="2035268" cy="756082"/>
          </a:xfrm>
          <a:prstGeom prst="rect">
            <a:avLst/>
          </a:prstGeom>
          <a:noFill/>
        </p:spPr>
      </p:pic>
      <p:pic>
        <p:nvPicPr>
          <p:cNvPr id="58" name="Picture 5" descr="F:\CARTELLE\GIOVANNI\UNIVERSITA'\TESI\Immagini presentazione\secondo_coefficiente_form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3212" y="2459855"/>
            <a:ext cx="1984033" cy="723071"/>
          </a:xfrm>
          <a:prstGeom prst="rect">
            <a:avLst/>
          </a:prstGeom>
          <a:noFill/>
        </p:spPr>
      </p:pic>
      <p:sp>
        <p:nvSpPr>
          <p:cNvPr id="51" name="Freccia a destra 50"/>
          <p:cNvSpPr/>
          <p:nvPr/>
        </p:nvSpPr>
        <p:spPr>
          <a:xfrm>
            <a:off x="3999849" y="2689205"/>
            <a:ext cx="859534" cy="3544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8592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0" grpId="0"/>
      <p:bldP spid="48" grpId="0" animBg="1"/>
      <p:bldP spid="49" grpId="0" animBg="1"/>
      <p:bldP spid="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800</Words>
  <Application>Microsoft Office PowerPoint</Application>
  <PresentationFormat>Presentazione su schermo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Viale</vt:lpstr>
      <vt:lpstr>4_Personalizza struttura</vt:lpstr>
      <vt:lpstr>3_Personalizza struttura</vt:lpstr>
      <vt:lpstr>2_Personalizza struttura</vt:lpstr>
      <vt:lpstr>Personalizza struttura</vt:lpstr>
      <vt:lpstr>1_Personalizza struttura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Genova Scuola Politecnica</dc:title>
  <dc:creator>Jacopo Callà</dc:creator>
  <cp:lastModifiedBy>Elisa</cp:lastModifiedBy>
  <cp:revision>327</cp:revision>
  <dcterms:created xsi:type="dcterms:W3CDTF">2016-03-26T09:45:03Z</dcterms:created>
  <dcterms:modified xsi:type="dcterms:W3CDTF">2016-09-15T15:12:50Z</dcterms:modified>
</cp:coreProperties>
</file>