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1133" r:id="rId2"/>
    <p:sldId id="1134" r:id="rId3"/>
    <p:sldId id="1176" r:id="rId4"/>
    <p:sldId id="1140" r:id="rId5"/>
    <p:sldId id="1185" r:id="rId6"/>
    <p:sldId id="1189" r:id="rId7"/>
    <p:sldId id="1190" r:id="rId8"/>
    <p:sldId id="1179" r:id="rId9"/>
    <p:sldId id="1199" r:id="rId10"/>
    <p:sldId id="1166" r:id="rId11"/>
    <p:sldId id="1200" r:id="rId12"/>
    <p:sldId id="1144" r:id="rId13"/>
    <p:sldId id="1195" r:id="rId14"/>
    <p:sldId id="1196" r:id="rId15"/>
    <p:sldId id="1197" r:id="rId16"/>
    <p:sldId id="1146" r:id="rId17"/>
    <p:sldId id="1201" r:id="rId18"/>
    <p:sldId id="1148" r:id="rId19"/>
    <p:sldId id="1198" r:id="rId20"/>
    <p:sldId id="1202" r:id="rId21"/>
    <p:sldId id="1150" r:id="rId22"/>
    <p:sldId id="1203" r:id="rId23"/>
    <p:sldId id="1151" r:id="rId24"/>
    <p:sldId id="115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12A913-1B3E-47AC-B044-0E456AE8472E}">
          <p14:sldIdLst>
            <p14:sldId id="1133"/>
            <p14:sldId id="1134"/>
            <p14:sldId id="1176"/>
            <p14:sldId id="1140"/>
            <p14:sldId id="1185"/>
            <p14:sldId id="1189"/>
            <p14:sldId id="1190"/>
            <p14:sldId id="1179"/>
            <p14:sldId id="1199"/>
            <p14:sldId id="1166"/>
            <p14:sldId id="1200"/>
            <p14:sldId id="1144"/>
            <p14:sldId id="1195"/>
            <p14:sldId id="1196"/>
            <p14:sldId id="1197"/>
            <p14:sldId id="1146"/>
            <p14:sldId id="1201"/>
            <p14:sldId id="1148"/>
            <p14:sldId id="1198"/>
            <p14:sldId id="1202"/>
            <p14:sldId id="1150"/>
            <p14:sldId id="1203"/>
            <p14:sldId id="1151"/>
            <p14:sldId id="115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00"/>
    <a:srgbClr val="58A56E"/>
    <a:srgbClr val="CB2727"/>
    <a:srgbClr val="008000"/>
    <a:srgbClr val="DABC56"/>
    <a:srgbClr val="2F7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695" autoAdjust="0"/>
    <p:restoredTop sz="78386" autoAdjust="0"/>
  </p:normalViewPr>
  <p:slideViewPr>
    <p:cSldViewPr snapToGrid="0">
      <p:cViewPr varScale="1">
        <p:scale>
          <a:sx n="64" d="100"/>
          <a:sy n="64" d="100"/>
        </p:scale>
        <p:origin x="184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E161D-6C75-4ADA-BEB4-A05304805B77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62B0B-A194-4E51-96CC-5E61E31EDAD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713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62B0B-A194-4E51-96CC-5E61E31EDAD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0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62B0B-A194-4E51-96CC-5E61E31EDAD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831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62B0B-A194-4E51-96CC-5E61E31EDAD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395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62B0B-A194-4E51-96CC-5E61E31EDAD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717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62B0B-A194-4E51-96CC-5E61E31EDAD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580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62B0B-A194-4E51-96CC-5E61E31EDAD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349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62B0B-A194-4E51-96CC-5E61E31EDAD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121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62B0B-A194-4E51-96CC-5E61E31EDAD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62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62B0B-A194-4E51-96CC-5E61E31EDAD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5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62B0B-A194-4E51-96CC-5E61E31EDAD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010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62B0B-A194-4E51-96CC-5E61E31EDAD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20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62B0B-A194-4E51-96CC-5E61E31EDAD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608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62B0B-A194-4E51-96CC-5E61E31EDAD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316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62B0B-A194-4E51-96CC-5E61E31EDAD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815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3E48C3A-7683-4875-9019-EC472F9C6A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74" cy="6857142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9225189B-F516-4350-BB6C-644362BD1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5534" y="5602310"/>
            <a:ext cx="9144000" cy="814365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rgbClr val="0064A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B58B9C-5C31-4D1C-BEAC-AA732B9EA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B516-A2A0-4588-A785-004F8C7D2CF8}" type="datetime1">
              <a:rPr lang="it-IT" smtClean="0"/>
              <a:t>31/03/2022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D5F6D2-29EA-461F-ACF0-A0858662E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internal/confidential/</a:t>
            </a:r>
            <a:r>
              <a:rPr lang="it-IT" dirty="0" err="1"/>
              <a:t>strictly</a:t>
            </a:r>
            <a:r>
              <a:rPr lang="it-IT" dirty="0"/>
              <a:t> confidential*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A7852F-0A03-4679-B91F-42F3213D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433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7AA9DF6-6B94-4902-B47C-6984F97A6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1F571-546C-4135-8BB4-A8C2E64BB527}" type="datetime1">
              <a:rPr lang="it-IT" smtClean="0"/>
              <a:t>31/03/2022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92DB2A6-6E66-42D7-8824-E296548A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internal/confidential/</a:t>
            </a:r>
            <a:r>
              <a:rPr lang="it-IT" dirty="0" err="1"/>
              <a:t>strictly</a:t>
            </a:r>
            <a:r>
              <a:rPr lang="it-IT" dirty="0"/>
              <a:t> confidential*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E0BAC6C-7045-46F1-9293-42EFBE05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739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4E5D69-638A-44D3-B050-0C8822D5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77EBD2B-0E52-4734-A7DC-0AF60E456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C3DA1C-1C90-4F61-B026-9935A60ED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96128-2964-42F3-9664-EFCC53E0F211}" type="datetime1">
              <a:rPr lang="it-IT" smtClean="0"/>
              <a:t>31/03/2022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63B08C-C1BB-4BB3-B995-B006A7D77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internal/confidential/</a:t>
            </a:r>
            <a:r>
              <a:rPr lang="it-IT" dirty="0" err="1"/>
              <a:t>strictly</a:t>
            </a:r>
            <a:r>
              <a:rPr lang="it-IT" dirty="0"/>
              <a:t> confidential*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EC9F0D-10E2-4952-888D-6B152101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690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9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82856" cy="6857142"/>
          </a:xfrm>
          <a:prstGeom prst="rect">
            <a:avLst/>
          </a:prstGeom>
        </p:spPr>
      </p:pic>
      <p:sp>
        <p:nvSpPr>
          <p:cNvPr id="16" name="Sottotitolo 2">
            <a:extLst>
              <a:ext uri="{FF2B5EF4-FFF2-40B4-BE49-F238E27FC236}">
                <a16:creationId xmlns:a16="http://schemas.microsoft.com/office/drawing/2014/main" id="{9225189B-F516-4350-BB6C-644362BD10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978" y="5632223"/>
            <a:ext cx="8682446" cy="814365"/>
          </a:xfrm>
        </p:spPr>
        <p:txBody>
          <a:bodyPr>
            <a:normAutofit/>
          </a:bodyPr>
          <a:lstStyle>
            <a:lvl1pPr marL="0" indent="0" algn="ctr">
              <a:buNone/>
              <a:defRPr sz="2600" b="1" cap="all" baseline="0">
                <a:solidFill>
                  <a:srgbClr val="0064A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Title</a:t>
            </a:r>
            <a:endParaRPr lang="it-IT" dirty="0"/>
          </a:p>
        </p:txBody>
      </p:sp>
      <p:sp>
        <p:nvSpPr>
          <p:cNvPr id="19" name="Segnaposto piè di pagina 4">
            <a:extLst>
              <a:ext uri="{FF2B5EF4-FFF2-40B4-BE49-F238E27FC236}">
                <a16:creationId xmlns:a16="http://schemas.microsoft.com/office/drawing/2014/main" id="{0ED5F6D2-29EA-461F-ACF0-A0858662E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575" y="6650881"/>
            <a:ext cx="4114800" cy="153888"/>
          </a:xfrm>
          <a:prstGeom prst="rect">
            <a:avLst/>
          </a:prstGeom>
        </p:spPr>
        <p:txBody>
          <a:bodyPr lIns="91440" tIns="0" rIns="91440" bIns="0" anchor="ctr">
            <a:spAutoFit/>
          </a:bodyPr>
          <a:lstStyle>
            <a:lvl1pPr>
              <a:defRPr sz="1000"/>
            </a:lvl1pPr>
          </a:lstStyle>
          <a:p>
            <a:r>
              <a:rPr lang="it-IT" dirty="0"/>
              <a:t>internal/confidential/strictly confidential*</a:t>
            </a:r>
          </a:p>
        </p:txBody>
      </p:sp>
      <p:sp>
        <p:nvSpPr>
          <p:cNvPr id="40" name="Date Placeholder 56"/>
          <p:cNvSpPr>
            <a:spLocks noGrp="1"/>
          </p:cNvSpPr>
          <p:nvPr>
            <p:ph type="dt" sz="half" idx="14"/>
          </p:nvPr>
        </p:nvSpPr>
        <p:spPr>
          <a:xfrm>
            <a:off x="10271007" y="6650880"/>
            <a:ext cx="1482051" cy="153888"/>
          </a:xfrm>
          <a:prstGeom prst="rect">
            <a:avLst/>
          </a:prstGeom>
        </p:spPr>
        <p:txBody>
          <a:bodyPr lIns="91440" tIns="0" rIns="91440" bIns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41" name="TextBox 40"/>
          <p:cNvSpPr txBox="1"/>
          <p:nvPr userDrawn="1"/>
        </p:nvSpPr>
        <p:spPr>
          <a:xfrm>
            <a:off x="11753057" y="6650881"/>
            <a:ext cx="367503" cy="153888"/>
          </a:xfrm>
          <a:prstGeom prst="rect">
            <a:avLst/>
          </a:prstGeom>
          <a:noFill/>
        </p:spPr>
        <p:txBody>
          <a:bodyPr wrap="none" lIns="91440" tIns="0" rIns="91440" bIns="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42" name="Picture 11" descr="https://www.niauk.org/wp-content/uploads/2019/09/Ansaldo_logo2019.png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9" t="28196" r="11975" b="28136"/>
          <a:stretch/>
        </p:blipFill>
        <p:spPr bwMode="auto">
          <a:xfrm>
            <a:off x="9546337" y="5632223"/>
            <a:ext cx="1913029" cy="82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87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C71904-999F-4366-8837-7813BE8B1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34CB16-C2BC-47E7-9588-EE0F68ABA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944880"/>
            <a:ext cx="11880850" cy="5471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9AEA07-4DD3-4497-B69D-3460947B6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542D5-3ACE-420D-A914-4B22F9F25014}" type="datetime1">
              <a:rPr lang="it-IT" smtClean="0"/>
              <a:t>31/03/2022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BCD214-8C07-4523-A32A-40A383B27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internal/confidential/</a:t>
            </a:r>
            <a:r>
              <a:rPr lang="it-IT" dirty="0" err="1"/>
              <a:t>strictly</a:t>
            </a:r>
            <a:r>
              <a:rPr lang="it-IT" dirty="0"/>
              <a:t> confidential*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C513C8-24C4-4AA5-B74C-B504382EE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1015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19">
          <p15:clr>
            <a:srgbClr val="547EB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2">
            <a:extLst>
              <a:ext uri="{FF2B5EF4-FFF2-40B4-BE49-F238E27FC236}">
                <a16:creationId xmlns:a16="http://schemas.microsoft.com/office/drawing/2014/main" id="{778749AC-C12D-46B1-901C-58FC5886BE7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" y="1"/>
            <a:ext cx="12192001" cy="3428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F0B2921-E60C-4D31-9575-11F1D217C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1700"/>
            <a:ext cx="3272400" cy="1627200"/>
          </a:xfrm>
          <a:solidFill>
            <a:srgbClr val="0064AB">
              <a:alpha val="65000"/>
            </a:srgbClr>
          </a:solidFill>
        </p:spPr>
        <p:txBody>
          <a:bodyPr rIns="36000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C79FFE-4C51-4E62-8CAA-01134AF4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465C0-FCBF-499F-9BB1-DB7824768D80}" type="datetime1">
              <a:rPr lang="it-IT" smtClean="0"/>
              <a:t>31/03/2022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3453F81-3B1E-41F1-852C-A4CEF398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internal/confidential/</a:t>
            </a:r>
            <a:r>
              <a:rPr lang="it-IT" dirty="0" err="1"/>
              <a:t>strictly</a:t>
            </a:r>
            <a:r>
              <a:rPr lang="it-IT" dirty="0"/>
              <a:t> confidential*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D803D2A-44B2-4905-B78D-6C54CEF6D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AE8B5CCB-6321-41BB-9CBB-04C4E9A06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3608388"/>
            <a:ext cx="11880850" cy="2808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7D731D3-CFBA-4613-AF21-F87234C6D7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652" y="152400"/>
            <a:ext cx="1522771" cy="65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894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73">
          <p15:clr>
            <a:srgbClr val="547EBF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2">
            <a:extLst>
              <a:ext uri="{FF2B5EF4-FFF2-40B4-BE49-F238E27FC236}">
                <a16:creationId xmlns:a16="http://schemas.microsoft.com/office/drawing/2014/main" id="{778749AC-C12D-46B1-901C-58FC5886BE7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" y="1"/>
            <a:ext cx="6096001" cy="68572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F0B2921-E60C-4D31-9575-11F1D217C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1700"/>
            <a:ext cx="3272400" cy="1627200"/>
          </a:xfrm>
          <a:solidFill>
            <a:srgbClr val="0064AB">
              <a:alpha val="65000"/>
            </a:srgbClr>
          </a:solidFill>
        </p:spPr>
        <p:txBody>
          <a:bodyPr rIns="36000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C79FFE-4C51-4E62-8CAA-01134AF4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8A0AC-EAED-404E-BFB3-6594DF526CEA}" type="datetime1">
              <a:rPr lang="it-IT" smtClean="0"/>
              <a:t>31/03/2022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3453F81-3B1E-41F1-852C-A4CEF398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" y="6597650"/>
            <a:ext cx="6096001" cy="260350"/>
          </a:xfrm>
          <a:solidFill>
            <a:schemeClr val="bg1">
              <a:alpha val="6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internal/confidential/</a:t>
            </a:r>
            <a:r>
              <a:rPr lang="it-IT" dirty="0" err="1"/>
              <a:t>strictly</a:t>
            </a:r>
            <a:r>
              <a:rPr lang="it-IT" dirty="0"/>
              <a:t> confidential*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D803D2A-44B2-4905-B78D-6C54CEF6D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AE8B5CCB-6321-41BB-9CBB-04C4E9A06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4686" y="944563"/>
            <a:ext cx="5751739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0493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547EB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666CC81-4E46-4B72-B256-AB062BAF5B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962"/>
            <a:ext cx="12192000" cy="418147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44BFD04-1EB7-4291-BD5F-45C15D89C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43" y="152401"/>
            <a:ext cx="10515600" cy="615950"/>
          </a:xfrm>
        </p:spPr>
        <p:txBody>
          <a:bodyPr anchor="ctr" anchorCtr="0">
            <a:normAutofit/>
          </a:bodyPr>
          <a:lstStyle>
            <a:lvl1pPr>
              <a:defRPr sz="2600">
                <a:solidFill>
                  <a:srgbClr val="0064A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F45BAC-D525-48A5-95C9-DA2A2CEB8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199766"/>
            <a:ext cx="3272400" cy="1628564"/>
          </a:xfrm>
          <a:solidFill>
            <a:srgbClr val="6F7C7D">
              <a:alpha val="65000"/>
            </a:srgbClr>
          </a:solidFill>
        </p:spPr>
        <p:txBody>
          <a:bodyPr rIns="360000" anchor="ctr" anchorCtr="0">
            <a:normAutofit/>
          </a:bodyPr>
          <a:lstStyle>
            <a:lvl1pPr marL="0" indent="0" algn="r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037760-7CF4-417A-9909-442F8CF59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F7C1-AF89-47CB-BBA8-CC18AD10D3B2}" type="datetime1">
              <a:rPr lang="it-IT" smtClean="0"/>
              <a:t>31/03/2022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AFD9A0-ECE2-4268-ABA6-7FAC51508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internal/confidential/</a:t>
            </a:r>
            <a:r>
              <a:rPr lang="it-IT" dirty="0" err="1"/>
              <a:t>strictly</a:t>
            </a:r>
            <a:r>
              <a:rPr lang="it-IT" dirty="0"/>
              <a:t> confidential*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122A6D-9557-476A-BC06-06B3D3583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1788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hapter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666CC81-4E46-4B72-B256-AB062BAF5B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962"/>
            <a:ext cx="12164290" cy="418147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44BFD04-1EB7-4291-BD5F-45C15D89C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43" y="152401"/>
            <a:ext cx="10515600" cy="615950"/>
          </a:xfrm>
        </p:spPr>
        <p:txBody>
          <a:bodyPr anchor="ctr" anchorCtr="0">
            <a:normAutofit/>
          </a:bodyPr>
          <a:lstStyle>
            <a:lvl1pPr>
              <a:defRPr sz="2600">
                <a:solidFill>
                  <a:srgbClr val="0064A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F45BAC-D525-48A5-95C9-DA2A2CEB8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199766"/>
            <a:ext cx="3272400" cy="1628564"/>
          </a:xfrm>
          <a:solidFill>
            <a:srgbClr val="6F7C7D">
              <a:alpha val="65000"/>
            </a:srgbClr>
          </a:solidFill>
        </p:spPr>
        <p:txBody>
          <a:bodyPr rIns="360000" anchor="ctr" anchorCtr="0">
            <a:normAutofit/>
          </a:bodyPr>
          <a:lstStyle>
            <a:lvl1pPr marL="0" indent="0" algn="r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037760-7CF4-417A-9909-442F8CF59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B6E0-DBBC-4AD8-801E-9D64BD57D653}" type="datetime1">
              <a:rPr lang="it-IT" smtClean="0"/>
              <a:t>31/03/2022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AFD9A0-ECE2-4268-ABA6-7FAC51508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internal/confidential/</a:t>
            </a:r>
            <a:r>
              <a:rPr lang="it-IT" dirty="0" err="1"/>
              <a:t>strictly</a:t>
            </a:r>
            <a:r>
              <a:rPr lang="it-IT" dirty="0"/>
              <a:t> confidential*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122A6D-9557-476A-BC06-06B3D3583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6259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B72B6E-C942-413E-B963-287F3FBE0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ABB112-B147-47F2-910B-E2A788D19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337" y="947989"/>
            <a:ext cx="5864226" cy="546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D47FD95-EAF9-401D-9EF2-A8B23605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438" y="946605"/>
            <a:ext cx="5864226" cy="5470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3AF6C34-1F19-49A9-B85D-89EA84A58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F957-DD20-49EB-83DA-50EA5AAEE7A5}" type="datetime1">
              <a:rPr lang="it-IT" smtClean="0"/>
              <a:t>31/03/2022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69A0775-C206-4D01-9CFF-B99D124AE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internal/confidential/</a:t>
            </a:r>
            <a:r>
              <a:rPr lang="it-IT" dirty="0" err="1"/>
              <a:t>strictly</a:t>
            </a:r>
            <a:r>
              <a:rPr lang="it-IT" dirty="0"/>
              <a:t> confidential*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EFD3D4-10A4-43DD-9195-DAB819D3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9658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85">
          <p15:clr>
            <a:srgbClr val="547EBF"/>
          </p15:clr>
        </p15:guide>
        <p15:guide id="2" pos="3795">
          <p15:clr>
            <a:srgbClr val="547EB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B72B6E-C942-413E-B963-287F3FBE0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ABB112-B147-47F2-910B-E2A788D19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575" y="948464"/>
            <a:ext cx="3816000" cy="5449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D47FD95-EAF9-401D-9EF2-A8B23605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0427" y="948465"/>
            <a:ext cx="3816000" cy="5449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3AF6C34-1F19-49A9-B85D-89EA84A58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CF66-FC72-484B-B5AB-890D81296423}" type="datetime1">
              <a:rPr lang="it-IT" smtClean="0"/>
              <a:t>31/03/2022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69A0775-C206-4D01-9CFF-B99D124AE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internal/confidential/</a:t>
            </a:r>
            <a:r>
              <a:rPr lang="it-IT" dirty="0" err="1"/>
              <a:t>strictly</a:t>
            </a:r>
            <a:r>
              <a:rPr lang="it-IT" dirty="0"/>
              <a:t> confidential*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EFD3D4-10A4-43DD-9195-DAB819D3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contenuto 3">
            <a:extLst>
              <a:ext uri="{FF2B5EF4-FFF2-40B4-BE49-F238E27FC236}">
                <a16:creationId xmlns:a16="http://schemas.microsoft.com/office/drawing/2014/main" id="{9EFECA6F-CC27-49F2-A1C5-11087F266D4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188001" y="950232"/>
            <a:ext cx="3816000" cy="5449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666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>
          <p15:clr>
            <a:srgbClr val="547EBF"/>
          </p15:clr>
        </p15:guide>
        <p15:guide id="2" pos="5178">
          <p15:clr>
            <a:srgbClr val="547EBF"/>
          </p15:clr>
        </p15:guide>
        <p15:guide id="3" pos="2638">
          <p15:clr>
            <a:srgbClr val="547EBF"/>
          </p15:clr>
        </p15:guide>
        <p15:guide id="4" pos="5042">
          <p15:clr>
            <a:srgbClr val="547EB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764AF6-70BA-4A11-9F64-681BF729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11DDA0F-7D38-4B80-A622-444654F46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0012-469F-4BEE-989F-532E3D988015}" type="datetime1">
              <a:rPr lang="it-IT" smtClean="0"/>
              <a:t>31/03/2022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7B55041-0242-4FFD-837A-860074A5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internal/confidential/</a:t>
            </a:r>
            <a:r>
              <a:rPr lang="it-IT" dirty="0" err="1"/>
              <a:t>strictly</a:t>
            </a:r>
            <a:r>
              <a:rPr lang="it-IT" dirty="0"/>
              <a:t> confidential*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C290BB2-8101-4835-9F24-FC11C45E2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23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CE43A34-1466-4FD5-B26B-C18099534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52401"/>
            <a:ext cx="10515600" cy="58674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71BE92-500F-4757-8245-0CEC7D58A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75" y="937260"/>
            <a:ext cx="11880850" cy="5479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D12156-AB9C-470E-9941-B5D1BF7715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2495" y="6596856"/>
            <a:ext cx="1960562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03FA6A-24A3-4661-BED9-2B2BBA6B0B71}" type="datetime1">
              <a:rPr lang="it-IT" smtClean="0"/>
              <a:t>31/03/2022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8328B7-F07C-4531-AB1A-74B51928B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5575" y="6597650"/>
            <a:ext cx="4114800" cy="26035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internal/confidential/</a:t>
            </a:r>
            <a:r>
              <a:rPr lang="it-IT" dirty="0" err="1"/>
              <a:t>strictly</a:t>
            </a:r>
            <a:r>
              <a:rPr lang="it-IT" dirty="0"/>
              <a:t> confidential*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9E48A0-C632-435F-A71A-9753856A5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3058" y="6597650"/>
            <a:ext cx="367503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160435-7D0E-4628-9D5A-96DE4EB5B494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A28C74E-DE33-486B-888B-ABC519DE25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652" y="152400"/>
            <a:ext cx="1522771" cy="65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4172BF2B-AD12-496A-91D9-D042B2CFAFA7}"/>
              </a:ext>
            </a:extLst>
          </p:cNvPr>
          <p:cNvCxnSpPr>
            <a:cxnSpLocks/>
          </p:cNvCxnSpPr>
          <p:nvPr userDrawn="1"/>
        </p:nvCxnSpPr>
        <p:spPr>
          <a:xfrm>
            <a:off x="11753058" y="6661150"/>
            <a:ext cx="0" cy="19685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06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582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orient="horz" pos="96">
          <p15:clr>
            <a:srgbClr val="F26B43"/>
          </p15:clr>
        </p15:guide>
        <p15:guide id="6" pos="98">
          <p15:clr>
            <a:srgbClr val="F26B43"/>
          </p15:clr>
        </p15:guide>
        <p15:guide id="7" orient="horz" pos="4042">
          <p15:clr>
            <a:srgbClr val="F26B43"/>
          </p15:clr>
        </p15:guide>
        <p15:guide id="8" orient="horz" pos="504">
          <p15:clr>
            <a:srgbClr val="F26B43"/>
          </p15:clr>
        </p15:guide>
        <p15:guide id="9" orient="horz" pos="59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25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5F00C5C-E6FF-4C49-88C4-ACAB2953A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2975" y="5378219"/>
            <a:ext cx="6737057" cy="1348812"/>
          </a:xfrm>
        </p:spPr>
        <p:txBody>
          <a:bodyPr>
            <a:normAutofit/>
          </a:bodyPr>
          <a:lstStyle/>
          <a:p>
            <a:r>
              <a:rPr lang="en-US" sz="2000" dirty="0"/>
              <a:t>Investigations into Alternative Cooling Air Supply Concepts for the Last Stage Blade of a Heavy-Duty Gas Turbine</a:t>
            </a:r>
          </a:p>
          <a:p>
            <a:r>
              <a:rPr lang="en-US" sz="1800" b="0" dirty="0"/>
              <a:t>Alberto Tanghetti</a:t>
            </a:r>
            <a:endParaRPr lang="en-GB" sz="1800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CECA8A-E7A6-4F82-A0FE-5893D40D6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1</a:t>
            </a:fld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67" y="5278416"/>
            <a:ext cx="1651130" cy="131844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228E024-4863-4B70-8FED-A53BCA4196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</p:spTree>
    <p:extLst>
      <p:ext uri="{BB962C8B-B14F-4D97-AF65-F5344CB8AC3E}">
        <p14:creationId xmlns:p14="http://schemas.microsoft.com/office/powerpoint/2010/main" val="2188121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de-CH" dirty="0"/>
              <a:t>1-D </a:t>
            </a:r>
            <a:r>
              <a:rPr lang="de-CH" dirty="0" err="1"/>
              <a:t>flow</a:t>
            </a:r>
            <a:r>
              <a:rPr lang="de-CH" dirty="0"/>
              <a:t> network </a:t>
            </a:r>
            <a:r>
              <a:rPr lang="de-CH" dirty="0" err="1"/>
              <a:t>assembly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10</a:t>
            </a:fld>
            <a:endParaRPr lang="it-IT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3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3E585A7-BFB7-43D2-BD17-A1933E693737}"/>
              </a:ext>
            </a:extLst>
          </p:cNvPr>
          <p:cNvSpPr txBox="1"/>
          <p:nvPr/>
        </p:nvSpPr>
        <p:spPr>
          <a:xfrm>
            <a:off x="5752345" y="1639017"/>
            <a:ext cx="59872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SAS line </a:t>
            </a:r>
            <a:r>
              <a:rPr lang="it-IT" dirty="0" err="1"/>
              <a:t>modelled</a:t>
            </a:r>
            <a:r>
              <a:rPr lang="it-IT" dirty="0"/>
              <a:t> with </a:t>
            </a:r>
            <a:r>
              <a:rPr lang="it-IT" dirty="0" err="1"/>
              <a:t>lumped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Pressure </a:t>
            </a:r>
            <a:r>
              <a:rPr lang="it-IT" dirty="0" err="1"/>
              <a:t>loss</a:t>
            </a:r>
            <a:r>
              <a:rPr lang="it-IT" dirty="0"/>
              <a:t> </a:t>
            </a:r>
            <a:r>
              <a:rPr lang="it-IT" dirty="0" err="1"/>
              <a:t>coefficients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Discharge</a:t>
            </a:r>
            <a:r>
              <a:rPr lang="it-IT" dirty="0"/>
              <a:t> </a:t>
            </a:r>
            <a:r>
              <a:rPr lang="it-IT" dirty="0" err="1"/>
              <a:t>coefficients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Labyrinth</a:t>
            </a:r>
            <a:r>
              <a:rPr lang="it-IT" dirty="0"/>
              <a:t> </a:t>
            </a:r>
            <a:r>
              <a:rPr lang="it-IT" dirty="0" err="1"/>
              <a:t>sealing</a:t>
            </a:r>
            <a:r>
              <a:rPr lang="it-IT" dirty="0"/>
              <a:t> </a:t>
            </a:r>
            <a:r>
              <a:rPr lang="it-IT" dirty="0" err="1"/>
              <a:t>elements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Total pressure and temperature </a:t>
            </a:r>
            <a:r>
              <a:rPr lang="it-IT" dirty="0" err="1"/>
              <a:t>imposed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BCs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Results</a:t>
            </a:r>
            <a:r>
              <a:rPr lang="it-IT" dirty="0"/>
              <a:t>: Pressure, temperature and mass flow </a:t>
            </a:r>
            <a:r>
              <a:rPr lang="it-IT" dirty="0" err="1"/>
              <a:t>distributions</a:t>
            </a:r>
            <a:endParaRPr lang="it-IT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2019698C-C147-41A0-9CF1-434A4D87CA6C}"/>
              </a:ext>
            </a:extLst>
          </p:cNvPr>
          <p:cNvGrpSpPr/>
          <p:nvPr/>
        </p:nvGrpSpPr>
        <p:grpSpPr>
          <a:xfrm>
            <a:off x="0" y="1173460"/>
            <a:ext cx="5434297" cy="4511080"/>
            <a:chOff x="-62023" y="1623502"/>
            <a:chExt cx="4925826" cy="4088992"/>
          </a:xfrm>
        </p:grpSpPr>
        <p:grpSp>
          <p:nvGrpSpPr>
            <p:cNvPr id="5" name="Group 4"/>
            <p:cNvGrpSpPr/>
            <p:nvPr/>
          </p:nvGrpSpPr>
          <p:grpSpPr>
            <a:xfrm>
              <a:off x="155575" y="1623502"/>
              <a:ext cx="4708228" cy="4088992"/>
              <a:chOff x="403702" y="2285765"/>
              <a:chExt cx="4708228" cy="408899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1465" y="2768124"/>
                <a:ext cx="3644899" cy="3606633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2230119" y="2807228"/>
                <a:ext cx="450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dirty="0"/>
                  <a:t>B4</a:t>
                </a:r>
                <a:endParaRPr lang="en-US" dirty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316752" y="5602129"/>
                <a:ext cx="196850" cy="18415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03702" y="5840470"/>
                <a:ext cx="2277267" cy="530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1600" dirty="0"/>
                  <a:t>Discharge coefficient </a:t>
                </a:r>
              </a:p>
              <a:p>
                <a:pPr algn="ctr"/>
                <a:r>
                  <a:rPr lang="de-CH" sz="1600" dirty="0"/>
                  <a:t>to model RB inlet losses</a:t>
                </a:r>
                <a:endParaRPr lang="en-US" sz="1600" dirty="0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2095410" y="5747088"/>
                <a:ext cx="203200" cy="17111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3495070" y="4211591"/>
                <a:ext cx="1616860" cy="530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1600" dirty="0"/>
                  <a:t>Labyrinth sealings elements</a:t>
                </a:r>
                <a:endParaRPr lang="en-US" sz="1600" dirty="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3347657" y="4642736"/>
                <a:ext cx="196850" cy="18415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962882" y="4373002"/>
                <a:ext cx="196850" cy="18415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 flipH="1">
                <a:off x="3459720" y="4495105"/>
                <a:ext cx="153716" cy="10947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>
                <a:cxnSpLocks/>
                <a:endCxn id="38" idx="6"/>
              </p:cNvCxnSpPr>
              <p:nvPr/>
            </p:nvCxnSpPr>
            <p:spPr>
              <a:xfrm flipH="1">
                <a:off x="3159732" y="4424934"/>
                <a:ext cx="453704" cy="401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2030036" y="2285765"/>
                <a:ext cx="20625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dirty="0"/>
                  <a:t>Internal line</a:t>
                </a:r>
                <a:endParaRPr lang="en-US" dirty="0"/>
              </a:p>
            </p:txBody>
          </p:sp>
        </p:grp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A3E62C3D-4500-4D8E-863B-283BC1B77F6B}"/>
                </a:ext>
              </a:extLst>
            </p:cNvPr>
            <p:cNvSpPr txBox="1"/>
            <p:nvPr/>
          </p:nvSpPr>
          <p:spPr>
            <a:xfrm>
              <a:off x="-62023" y="3758764"/>
              <a:ext cx="2277267" cy="53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dirty="0" err="1"/>
                <a:t>Friction</a:t>
              </a:r>
              <a:r>
                <a:rPr lang="de-CH" sz="1600" dirty="0"/>
                <a:t> coefficient </a:t>
              </a:r>
            </a:p>
            <a:p>
              <a:pPr algn="ctr"/>
              <a:r>
                <a:rPr lang="de-CH" sz="1600" dirty="0"/>
                <a:t>to model RB </a:t>
              </a:r>
              <a:r>
                <a:rPr lang="de-CH" sz="1600" dirty="0" err="1"/>
                <a:t>friction</a:t>
              </a:r>
              <a:r>
                <a:rPr lang="de-CH" sz="1600" dirty="0"/>
                <a:t> losses</a:t>
              </a:r>
              <a:endParaRPr lang="en-US" sz="1600" dirty="0"/>
            </a:p>
          </p:txBody>
        </p:sp>
        <p:cxnSp>
          <p:nvCxnSpPr>
            <p:cNvPr id="25" name="Straight Arrow Connector 22">
              <a:extLst>
                <a:ext uri="{FF2B5EF4-FFF2-40B4-BE49-F238E27FC236}">
                  <a16:creationId xmlns:a16="http://schemas.microsoft.com/office/drawing/2014/main" id="{86613E99-6CF4-48F8-ABDE-DC5CDD23AF6F}"/>
                </a:ext>
              </a:extLst>
            </p:cNvPr>
            <p:cNvCxnSpPr>
              <a:cxnSpLocks/>
              <a:endCxn id="26" idx="3"/>
            </p:cNvCxnSpPr>
            <p:nvPr/>
          </p:nvCxnSpPr>
          <p:spPr>
            <a:xfrm flipV="1">
              <a:off x="1412846" y="3475819"/>
              <a:ext cx="266415" cy="335119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0">
              <a:extLst>
                <a:ext uri="{FF2B5EF4-FFF2-40B4-BE49-F238E27FC236}">
                  <a16:creationId xmlns:a16="http://schemas.microsoft.com/office/drawing/2014/main" id="{85397253-187F-4616-B05B-F0D6B6397E98}"/>
                </a:ext>
              </a:extLst>
            </p:cNvPr>
            <p:cNvSpPr/>
            <p:nvPr/>
          </p:nvSpPr>
          <p:spPr>
            <a:xfrm>
              <a:off x="1650433" y="3318637"/>
              <a:ext cx="196850" cy="1841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45D5A77B-B35D-47A7-97F9-FF74C5E2DA69}"/>
              </a:ext>
            </a:extLst>
          </p:cNvPr>
          <p:cNvSpPr/>
          <p:nvPr/>
        </p:nvSpPr>
        <p:spPr>
          <a:xfrm>
            <a:off x="8378424" y="3643378"/>
            <a:ext cx="277793" cy="4291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FA1DA53-BD45-414C-A484-EB5C1C4667F9}"/>
              </a:ext>
            </a:extLst>
          </p:cNvPr>
          <p:cNvSpPr txBox="1"/>
          <p:nvPr/>
        </p:nvSpPr>
        <p:spPr>
          <a:xfrm>
            <a:off x="5595295" y="4293220"/>
            <a:ext cx="624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For standard connections (</a:t>
            </a:r>
            <a:r>
              <a:rPr lang="it-IT" dirty="0" err="1"/>
              <a:t>friction</a:t>
            </a:r>
            <a:r>
              <a:rPr lang="it-IT" dirty="0"/>
              <a:t> </a:t>
            </a:r>
            <a:r>
              <a:rPr lang="it-IT" dirty="0" err="1"/>
              <a:t>losses</a:t>
            </a:r>
            <a:r>
              <a:rPr lang="it-IT" dirty="0"/>
              <a:t>,  </a:t>
            </a:r>
            <a:r>
              <a:rPr lang="it-IT" dirty="0" err="1"/>
              <a:t>bendings</a:t>
            </a:r>
            <a:r>
              <a:rPr lang="it-IT" dirty="0"/>
              <a:t> in </a:t>
            </a:r>
            <a:r>
              <a:rPr lang="it-IT" dirty="0" err="1"/>
              <a:t>pipes</a:t>
            </a:r>
            <a:r>
              <a:rPr lang="it-IT" dirty="0"/>
              <a:t>)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it-IT" dirty="0">
                <a:sym typeface="Wingdings" panose="05000000000000000000" pitchFamily="2" charset="2"/>
              </a:rPr>
              <a:t>G</a:t>
            </a:r>
            <a:r>
              <a:rPr lang="it-IT" dirty="0"/>
              <a:t>ood </a:t>
            </a:r>
            <a:r>
              <a:rPr lang="it-IT" dirty="0" err="1"/>
              <a:t>correlations</a:t>
            </a:r>
            <a:r>
              <a:rPr lang="it-IT" dirty="0"/>
              <a:t> are </a:t>
            </a:r>
            <a:r>
              <a:rPr lang="it-IT" dirty="0" err="1"/>
              <a:t>available</a:t>
            </a:r>
            <a:endParaRPr lang="it-IT" dirty="0"/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C359B020-5865-41B9-BD7F-FC62AE4C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DB2B7C2-EE83-4BC6-BB3F-C10246A25043}"/>
              </a:ext>
            </a:extLst>
          </p:cNvPr>
          <p:cNvSpPr txBox="1"/>
          <p:nvPr/>
        </p:nvSpPr>
        <p:spPr>
          <a:xfrm>
            <a:off x="5592977" y="4931013"/>
            <a:ext cx="6459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For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elements</a:t>
            </a:r>
            <a:r>
              <a:rPr lang="it-IT" dirty="0"/>
              <a:t>, e.g. </a:t>
            </a:r>
            <a:r>
              <a:rPr lang="it-IT" dirty="0" err="1"/>
              <a:t>discharge</a:t>
            </a:r>
            <a:r>
              <a:rPr lang="it-IT" dirty="0"/>
              <a:t> </a:t>
            </a:r>
            <a:r>
              <a:rPr lang="it-IT" dirty="0" err="1"/>
              <a:t>coefficient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rotor</a:t>
            </a:r>
            <a:r>
              <a:rPr lang="it-IT" dirty="0"/>
              <a:t> bore </a:t>
            </a:r>
            <a:r>
              <a:rPr lang="it-IT" dirty="0" err="1"/>
              <a:t>inlet</a:t>
            </a:r>
            <a:r>
              <a:rPr lang="it-IT" dirty="0"/>
              <a:t> </a:t>
            </a:r>
            <a:r>
              <a:rPr lang="en-US" dirty="0">
                <a:sym typeface="Wingdings" panose="05000000000000000000" pitchFamily="2" charset="2"/>
              </a:rPr>
              <a:t> Detailed investigation (CFD) needed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600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CCA54F-14AF-D721-6B11-17B844EC1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949117"/>
            <a:ext cx="6498485" cy="2490536"/>
          </a:xfrm>
        </p:spPr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Selected concept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1-D flow network assembly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/>
              <a:t>CFD analysis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Rotor bore inlet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Re-calibration of the 1-D flow network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92B676-265C-40EE-8D01-2767FF04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3058" y="6597650"/>
            <a:ext cx="367503" cy="2603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C160435-7D0E-4628-9D5A-96DE4EB5B494}" type="slidenum">
              <a:rPr lang="it-IT" smtClean="0"/>
              <a:pPr>
                <a:spcAft>
                  <a:spcPts val="600"/>
                </a:spcAft>
              </a:pPr>
              <a:t>11</a:t>
            </a:fld>
            <a:endParaRPr lang="it-IT"/>
          </a:p>
        </p:txBody>
      </p:sp>
      <p:pic>
        <p:nvPicPr>
          <p:cNvPr id="7" name="Picture 66">
            <a:extLst>
              <a:ext uri="{FF2B5EF4-FFF2-40B4-BE49-F238E27FC236}">
                <a16:creationId xmlns:a16="http://schemas.microsoft.com/office/drawing/2014/main" id="{9427A796-B0B5-4E11-B47E-ACB9F5A25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958B001-1EFC-4BD3-A2F6-C5DB18CD6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8B1A64B-2423-4BC0-8F79-E61719E43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</p:spTree>
    <p:extLst>
      <p:ext uri="{BB962C8B-B14F-4D97-AF65-F5344CB8AC3E}">
        <p14:creationId xmlns:p14="http://schemas.microsoft.com/office/powerpoint/2010/main" val="560360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de-CH" dirty="0"/>
              <a:t>CFD </a:t>
            </a:r>
            <a:r>
              <a:rPr lang="de-CH" dirty="0" err="1"/>
              <a:t>analysis</a:t>
            </a:r>
            <a:r>
              <a:rPr lang="de-CH" dirty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12</a:t>
            </a:fld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1" y="1425371"/>
            <a:ext cx="3475568" cy="40072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B1E245-9071-4342-86FC-E7AB70BF6AA2}"/>
              </a:ext>
            </a:extLst>
          </p:cNvPr>
          <p:cNvSpPr txBox="1"/>
          <p:nvPr/>
        </p:nvSpPr>
        <p:spPr>
          <a:xfrm>
            <a:off x="5239059" y="2041152"/>
            <a:ext cx="630582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Critical locations, for which loss assumptions need to be checked: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Inlet of rotating bore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Inlet of Blade 4 firtree channel</a:t>
            </a:r>
          </a:p>
          <a:p>
            <a:r>
              <a:rPr lang="en-US" dirty="0"/>
              <a:t>Method: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CFD to compute pressure losses/discharge coefficients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 1-D network</a:t>
            </a:r>
          </a:p>
          <a:p>
            <a:endParaRPr lang="en-US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C371E07A-097C-4FE4-BAFA-C2A3D9ECEA3C}"/>
              </a:ext>
            </a:extLst>
          </p:cNvPr>
          <p:cNvSpPr/>
          <p:nvPr/>
        </p:nvSpPr>
        <p:spPr>
          <a:xfrm>
            <a:off x="2592729" y="4201610"/>
            <a:ext cx="312517" cy="3397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13CEB069-8F53-4BAC-8E93-E253F2822934}"/>
              </a:ext>
            </a:extLst>
          </p:cNvPr>
          <p:cNvSpPr/>
          <p:nvPr/>
        </p:nvSpPr>
        <p:spPr>
          <a:xfrm>
            <a:off x="1978399" y="3251097"/>
            <a:ext cx="368561" cy="3558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0724DB5-474B-4E40-9B35-FCB5ED7EE2F4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2905246" y="4371488"/>
            <a:ext cx="1474249" cy="4499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97A62B5-ED88-40BB-8C01-D9892DF3FD45}"/>
              </a:ext>
            </a:extLst>
          </p:cNvPr>
          <p:cNvSpPr txBox="1"/>
          <p:nvPr/>
        </p:nvSpPr>
        <p:spPr>
          <a:xfrm>
            <a:off x="4343399" y="4685502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Rotor</a:t>
            </a:r>
            <a:r>
              <a:rPr lang="it-IT" dirty="0"/>
              <a:t> bore </a:t>
            </a:r>
            <a:r>
              <a:rPr lang="it-IT" dirty="0" err="1"/>
              <a:t>inlet</a:t>
            </a:r>
            <a:endParaRPr lang="it-IT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512D004-7B77-41B3-8861-1D747940C8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FACF23FD-C65B-497A-9466-EEF20D9A4867}"/>
              </a:ext>
            </a:extLst>
          </p:cNvPr>
          <p:cNvCxnSpPr>
            <a:cxnSpLocks/>
            <a:stCxn id="14" idx="7"/>
          </p:cNvCxnSpPr>
          <p:nvPr/>
        </p:nvCxnSpPr>
        <p:spPr>
          <a:xfrm flipV="1">
            <a:off x="2292985" y="2656390"/>
            <a:ext cx="492542" cy="646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B7E4261-0DB4-40C5-99B3-E77AF57E5DC3}"/>
              </a:ext>
            </a:extLst>
          </p:cNvPr>
          <p:cNvSpPr txBox="1"/>
          <p:nvPr/>
        </p:nvSpPr>
        <p:spPr>
          <a:xfrm>
            <a:off x="2730595" y="2369536"/>
            <a:ext cx="153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B4 </a:t>
            </a:r>
            <a:r>
              <a:rPr lang="it-IT" dirty="0" err="1"/>
              <a:t>firtree</a:t>
            </a:r>
            <a:r>
              <a:rPr lang="it-IT" dirty="0"/>
              <a:t> </a:t>
            </a:r>
            <a:r>
              <a:rPr lang="it-IT" dirty="0" err="1"/>
              <a:t>inlet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5246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de-CH" dirty="0"/>
              <a:t>CFD </a:t>
            </a:r>
            <a:r>
              <a:rPr lang="de-CH" dirty="0" err="1"/>
              <a:t>analysis</a:t>
            </a:r>
            <a:r>
              <a:rPr lang="de-CH" dirty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13</a:t>
            </a:fld>
            <a:endParaRPr lang="it-I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CA4B6882-F667-42D8-B785-65A866AABF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3" r="26088"/>
          <a:stretch/>
        </p:blipFill>
        <p:spPr>
          <a:xfrm>
            <a:off x="3558692" y="1308762"/>
            <a:ext cx="3948370" cy="4433006"/>
          </a:xfrm>
          <a:prstGeom prst="rect">
            <a:avLst/>
          </a:prstGeom>
        </p:spPr>
      </p:pic>
      <p:grpSp>
        <p:nvGrpSpPr>
          <p:cNvPr id="37" name="Gruppo 36">
            <a:extLst>
              <a:ext uri="{FF2B5EF4-FFF2-40B4-BE49-F238E27FC236}">
                <a16:creationId xmlns:a16="http://schemas.microsoft.com/office/drawing/2014/main" id="{6D8FD0E2-03BB-41D3-A59A-60D5600BC233}"/>
              </a:ext>
            </a:extLst>
          </p:cNvPr>
          <p:cNvGrpSpPr/>
          <p:nvPr/>
        </p:nvGrpSpPr>
        <p:grpSpPr>
          <a:xfrm>
            <a:off x="198861" y="1425371"/>
            <a:ext cx="4033691" cy="4007258"/>
            <a:chOff x="522961" y="1425371"/>
            <a:chExt cx="4033691" cy="40072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961" y="1425371"/>
              <a:ext cx="3475568" cy="4007258"/>
            </a:xfrm>
            <a:prstGeom prst="rect">
              <a:avLst/>
            </a:prstGeom>
          </p:spPr>
        </p:pic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0E571F45-951A-480F-980C-3B6742C3CD25}"/>
                </a:ext>
              </a:extLst>
            </p:cNvPr>
            <p:cNvSpPr txBox="1"/>
            <p:nvPr/>
          </p:nvSpPr>
          <p:spPr>
            <a:xfrm>
              <a:off x="2734670" y="2475222"/>
              <a:ext cx="1821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Fluid domain</a:t>
              </a:r>
              <a:endParaRPr lang="en-US" dirty="0"/>
            </a:p>
          </p:txBody>
        </p:sp>
        <p:cxnSp>
          <p:nvCxnSpPr>
            <p:cNvPr id="17" name="Straight Arrow Connector 20">
              <a:extLst>
                <a:ext uri="{FF2B5EF4-FFF2-40B4-BE49-F238E27FC236}">
                  <a16:creationId xmlns:a16="http://schemas.microsoft.com/office/drawing/2014/main" id="{39A7C00F-4EAF-4D5F-A84B-C72B5F696BF8}"/>
                </a:ext>
              </a:extLst>
            </p:cNvPr>
            <p:cNvCxnSpPr/>
            <p:nvPr/>
          </p:nvCxnSpPr>
          <p:spPr>
            <a:xfrm flipH="1">
              <a:off x="2439836" y="2822834"/>
              <a:ext cx="655816" cy="114750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6F7774A5-3905-4569-A537-0DFFF2F65FAF}"/>
              </a:ext>
            </a:extLst>
          </p:cNvPr>
          <p:cNvSpPr/>
          <p:nvPr/>
        </p:nvSpPr>
        <p:spPr>
          <a:xfrm>
            <a:off x="3934707" y="3427064"/>
            <a:ext cx="451983" cy="2406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458EFB-17B2-41DD-B914-214317A8A524}"/>
              </a:ext>
            </a:extLst>
          </p:cNvPr>
          <p:cNvSpPr txBox="1"/>
          <p:nvPr/>
        </p:nvSpPr>
        <p:spPr>
          <a:xfrm>
            <a:off x="4357023" y="4051359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CAD model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A3995B2E-693D-4091-A6C1-15E9BADA2A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</p:spTree>
    <p:extLst>
      <p:ext uri="{BB962C8B-B14F-4D97-AF65-F5344CB8AC3E}">
        <p14:creationId xmlns:p14="http://schemas.microsoft.com/office/powerpoint/2010/main" val="402018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de-CH" dirty="0"/>
              <a:t>CFD </a:t>
            </a:r>
            <a:r>
              <a:rPr lang="de-CH" dirty="0" err="1"/>
              <a:t>analysis</a:t>
            </a:r>
            <a:r>
              <a:rPr lang="de-CH" dirty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14</a:t>
            </a:fld>
            <a:endParaRPr lang="it-I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CA4B6882-F667-42D8-B785-65A866AABF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3" r="26088"/>
          <a:stretch/>
        </p:blipFill>
        <p:spPr>
          <a:xfrm>
            <a:off x="3558692" y="1308762"/>
            <a:ext cx="3948370" cy="4433006"/>
          </a:xfrm>
          <a:prstGeom prst="rect">
            <a:avLst/>
          </a:prstGeom>
        </p:spPr>
      </p:pic>
      <p:grpSp>
        <p:nvGrpSpPr>
          <p:cNvPr id="37" name="Gruppo 36">
            <a:extLst>
              <a:ext uri="{FF2B5EF4-FFF2-40B4-BE49-F238E27FC236}">
                <a16:creationId xmlns:a16="http://schemas.microsoft.com/office/drawing/2014/main" id="{6D8FD0E2-03BB-41D3-A59A-60D5600BC233}"/>
              </a:ext>
            </a:extLst>
          </p:cNvPr>
          <p:cNvGrpSpPr/>
          <p:nvPr/>
        </p:nvGrpSpPr>
        <p:grpSpPr>
          <a:xfrm>
            <a:off x="198861" y="1425371"/>
            <a:ext cx="4033691" cy="4007258"/>
            <a:chOff x="522961" y="1425371"/>
            <a:chExt cx="4033691" cy="40072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961" y="1425371"/>
              <a:ext cx="3475568" cy="4007258"/>
            </a:xfrm>
            <a:prstGeom prst="rect">
              <a:avLst/>
            </a:prstGeom>
          </p:spPr>
        </p:pic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0E571F45-951A-480F-980C-3B6742C3CD25}"/>
                </a:ext>
              </a:extLst>
            </p:cNvPr>
            <p:cNvSpPr txBox="1"/>
            <p:nvPr/>
          </p:nvSpPr>
          <p:spPr>
            <a:xfrm>
              <a:off x="2734670" y="2475222"/>
              <a:ext cx="1821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Fluid domain</a:t>
              </a:r>
              <a:endParaRPr lang="en-US" dirty="0"/>
            </a:p>
          </p:txBody>
        </p:sp>
        <p:cxnSp>
          <p:nvCxnSpPr>
            <p:cNvPr id="17" name="Straight Arrow Connector 20">
              <a:extLst>
                <a:ext uri="{FF2B5EF4-FFF2-40B4-BE49-F238E27FC236}">
                  <a16:creationId xmlns:a16="http://schemas.microsoft.com/office/drawing/2014/main" id="{39A7C00F-4EAF-4D5F-A84B-C72B5F696BF8}"/>
                </a:ext>
              </a:extLst>
            </p:cNvPr>
            <p:cNvCxnSpPr/>
            <p:nvPr/>
          </p:nvCxnSpPr>
          <p:spPr>
            <a:xfrm flipH="1">
              <a:off x="2439836" y="2822834"/>
              <a:ext cx="655816" cy="114750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6F7774A5-3905-4569-A537-0DFFF2F65FAF}"/>
              </a:ext>
            </a:extLst>
          </p:cNvPr>
          <p:cNvSpPr/>
          <p:nvPr/>
        </p:nvSpPr>
        <p:spPr>
          <a:xfrm>
            <a:off x="3934707" y="3427064"/>
            <a:ext cx="451983" cy="2406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458EFB-17B2-41DD-B914-214317A8A524}"/>
              </a:ext>
            </a:extLst>
          </p:cNvPr>
          <p:cNvSpPr txBox="1"/>
          <p:nvPr/>
        </p:nvSpPr>
        <p:spPr>
          <a:xfrm>
            <a:off x="4357023" y="4051359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CAD model</a:t>
            </a:r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B5B86C76-D3AE-4CDD-BE15-F5E7582B39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47" r="49349" b="8900"/>
          <a:stretch/>
        </p:blipFill>
        <p:spPr>
          <a:xfrm>
            <a:off x="5746570" y="1168387"/>
            <a:ext cx="3146134" cy="2441632"/>
          </a:xfrm>
          <a:prstGeom prst="rect">
            <a:avLst/>
          </a:prstGeom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809B9557-AE2F-47ED-9776-CE8F1F7782B0}"/>
              </a:ext>
            </a:extLst>
          </p:cNvPr>
          <p:cNvSpPr/>
          <p:nvPr/>
        </p:nvSpPr>
        <p:spPr>
          <a:xfrm>
            <a:off x="6096000" y="4278705"/>
            <a:ext cx="558800" cy="520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B974772E-33A2-4DC6-94FC-7A8434098348}"/>
              </a:ext>
            </a:extLst>
          </p:cNvPr>
          <p:cNvGrpSpPr/>
          <p:nvPr/>
        </p:nvGrpSpPr>
        <p:grpSpPr>
          <a:xfrm>
            <a:off x="8766633" y="1130567"/>
            <a:ext cx="2494843" cy="2608319"/>
            <a:chOff x="9303410" y="1157597"/>
            <a:chExt cx="2494843" cy="2608319"/>
          </a:xfrm>
        </p:grpSpPr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id="{7A07F0AC-144D-4154-9A55-34EB8369C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69" b="-523"/>
            <a:stretch/>
          </p:blipFill>
          <p:spPr>
            <a:xfrm>
              <a:off x="9544097" y="1157597"/>
              <a:ext cx="2254156" cy="2315210"/>
            </a:xfrm>
            <a:prstGeom prst="rect">
              <a:avLst/>
            </a:prstGeom>
          </p:spPr>
        </p:pic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6B0CF06C-0209-4AC5-9776-C2EECB9166C5}"/>
                </a:ext>
              </a:extLst>
            </p:cNvPr>
            <p:cNvCxnSpPr/>
            <p:nvPr/>
          </p:nvCxnSpPr>
          <p:spPr>
            <a:xfrm>
              <a:off x="10227415" y="1539433"/>
              <a:ext cx="115049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DBC94EAD-6961-4A05-8B56-2472A205DF99}"/>
                </a:ext>
              </a:extLst>
            </p:cNvPr>
            <p:cNvSpPr txBox="1"/>
            <p:nvPr/>
          </p:nvSpPr>
          <p:spPr>
            <a:xfrm>
              <a:off x="11414930" y="135476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u</a:t>
              </a:r>
            </a:p>
          </p:txBody>
        </p: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85C0A9F2-528F-485B-8BD2-21A08403C7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35281" y="2117212"/>
              <a:ext cx="335894" cy="1120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7C4B8775-72F4-4BBE-A75F-790D6C52B735}"/>
                </a:ext>
              </a:extLst>
            </p:cNvPr>
            <p:cNvSpPr txBox="1"/>
            <p:nvPr/>
          </p:nvSpPr>
          <p:spPr>
            <a:xfrm>
              <a:off x="9804197" y="3396584"/>
              <a:ext cx="1858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Relative flow field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F26ACEDB-9159-4430-850F-17C7B957638D}"/>
                </a:ext>
              </a:extLst>
            </p:cNvPr>
            <p:cNvSpPr txBox="1"/>
            <p:nvPr/>
          </p:nvSpPr>
          <p:spPr>
            <a:xfrm>
              <a:off x="9303410" y="1794047"/>
              <a:ext cx="11957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 err="1"/>
                <a:t>Separation</a:t>
              </a:r>
              <a:endParaRPr lang="it-IT" dirty="0"/>
            </a:p>
            <a:p>
              <a:pPr algn="ctr"/>
              <a:r>
                <a:rPr lang="it-IT" dirty="0" err="1"/>
                <a:t>bubble</a:t>
              </a:r>
              <a:endParaRPr lang="it-IT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12">
                <a:extLst>
                  <a:ext uri="{FF2B5EF4-FFF2-40B4-BE49-F238E27FC236}">
                    <a16:creationId xmlns:a16="http://schemas.microsoft.com/office/drawing/2014/main" id="{C82C0C25-FB62-4A9C-8932-36CF1198FA26}"/>
                  </a:ext>
                </a:extLst>
              </p:cNvPr>
              <p:cNvSpPr txBox="1"/>
              <p:nvPr/>
            </p:nvSpPr>
            <p:spPr>
              <a:xfrm>
                <a:off x="10769581" y="1783660"/>
                <a:ext cx="69709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12">
                <a:extLst>
                  <a:ext uri="{FF2B5EF4-FFF2-40B4-BE49-F238E27FC236}">
                    <a16:creationId xmlns:a16="http://schemas.microsoft.com/office/drawing/2014/main" id="{C82C0C25-FB62-4A9C-8932-36CF1198F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9581" y="1783660"/>
                <a:ext cx="697096" cy="276999"/>
              </a:xfrm>
              <a:prstGeom prst="rect">
                <a:avLst/>
              </a:prstGeom>
              <a:blipFill>
                <a:blip r:embed="rId8"/>
                <a:stretch>
                  <a:fillRect l="-6140" r="-5263" b="-17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4E9D041B-C09E-40A8-B4C9-926AB9613F7E}"/>
                  </a:ext>
                </a:extLst>
              </p:cNvPr>
              <p:cNvSpPr txBox="1"/>
              <p:nvPr/>
            </p:nvSpPr>
            <p:spPr>
              <a:xfrm>
                <a:off x="10654189" y="1979934"/>
                <a:ext cx="9459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4E9D041B-C09E-40A8-B4C9-926AB9613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4189" y="1979934"/>
                <a:ext cx="945922" cy="369332"/>
              </a:xfrm>
              <a:prstGeom prst="rect">
                <a:avLst/>
              </a:prstGeom>
              <a:blipFill>
                <a:blip r:embed="rId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12">
                <a:extLst>
                  <a:ext uri="{FF2B5EF4-FFF2-40B4-BE49-F238E27FC236}">
                    <a16:creationId xmlns:a16="http://schemas.microsoft.com/office/drawing/2014/main" id="{1426ABEE-6966-4D05-9994-A925DB3ADC57}"/>
                  </a:ext>
                </a:extLst>
              </p:cNvPr>
              <p:cNvSpPr txBox="1"/>
              <p:nvPr/>
            </p:nvSpPr>
            <p:spPr>
              <a:xfrm>
                <a:off x="11321947" y="2717479"/>
                <a:ext cx="69709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12">
                <a:extLst>
                  <a:ext uri="{FF2B5EF4-FFF2-40B4-BE49-F238E27FC236}">
                    <a16:creationId xmlns:a16="http://schemas.microsoft.com/office/drawing/2014/main" id="{1426ABEE-6966-4D05-9994-A925DB3AD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1947" y="2717479"/>
                <a:ext cx="697096" cy="276999"/>
              </a:xfrm>
              <a:prstGeom prst="rect">
                <a:avLst/>
              </a:prstGeom>
              <a:blipFill>
                <a:blip r:embed="rId10"/>
                <a:stretch>
                  <a:fillRect l="-5217" r="-7826" b="-17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9BE23FE3-A985-4E0D-AF0F-136194341C6B}"/>
                  </a:ext>
                </a:extLst>
              </p:cNvPr>
              <p:cNvSpPr txBox="1"/>
              <p:nvPr/>
            </p:nvSpPr>
            <p:spPr>
              <a:xfrm>
                <a:off x="11206555" y="2913753"/>
                <a:ext cx="9459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i="1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9BE23FE3-A985-4E0D-AF0F-136194341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6555" y="2913753"/>
                <a:ext cx="94592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18C482E5-E8D9-4B0F-9E93-F8D213E63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</p:spTree>
    <p:extLst>
      <p:ext uri="{BB962C8B-B14F-4D97-AF65-F5344CB8AC3E}">
        <p14:creationId xmlns:p14="http://schemas.microsoft.com/office/powerpoint/2010/main" val="3763413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de-CH" dirty="0"/>
              <a:t>CFD </a:t>
            </a:r>
            <a:r>
              <a:rPr lang="de-CH" dirty="0" err="1"/>
              <a:t>analysis</a:t>
            </a:r>
            <a:r>
              <a:rPr lang="de-CH" dirty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15</a:t>
            </a:fld>
            <a:endParaRPr lang="it-I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CA4B6882-F667-42D8-B785-65A866AABF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3" r="26088"/>
          <a:stretch/>
        </p:blipFill>
        <p:spPr>
          <a:xfrm>
            <a:off x="3558692" y="1308762"/>
            <a:ext cx="3948370" cy="4433006"/>
          </a:xfrm>
          <a:prstGeom prst="rect">
            <a:avLst/>
          </a:prstGeom>
        </p:spPr>
      </p:pic>
      <p:grpSp>
        <p:nvGrpSpPr>
          <p:cNvPr id="37" name="Gruppo 36">
            <a:extLst>
              <a:ext uri="{FF2B5EF4-FFF2-40B4-BE49-F238E27FC236}">
                <a16:creationId xmlns:a16="http://schemas.microsoft.com/office/drawing/2014/main" id="{6D8FD0E2-03BB-41D3-A59A-60D5600BC233}"/>
              </a:ext>
            </a:extLst>
          </p:cNvPr>
          <p:cNvGrpSpPr/>
          <p:nvPr/>
        </p:nvGrpSpPr>
        <p:grpSpPr>
          <a:xfrm>
            <a:off x="198861" y="1425371"/>
            <a:ext cx="4033691" cy="4007258"/>
            <a:chOff x="522961" y="1425371"/>
            <a:chExt cx="4033691" cy="40072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961" y="1425371"/>
              <a:ext cx="3475568" cy="4007258"/>
            </a:xfrm>
            <a:prstGeom prst="rect">
              <a:avLst/>
            </a:prstGeom>
          </p:spPr>
        </p:pic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0E571F45-951A-480F-980C-3B6742C3CD25}"/>
                </a:ext>
              </a:extLst>
            </p:cNvPr>
            <p:cNvSpPr txBox="1"/>
            <p:nvPr/>
          </p:nvSpPr>
          <p:spPr>
            <a:xfrm>
              <a:off x="2734670" y="2475222"/>
              <a:ext cx="1821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Fluid domain</a:t>
              </a:r>
              <a:endParaRPr lang="en-US" dirty="0"/>
            </a:p>
          </p:txBody>
        </p:sp>
        <p:cxnSp>
          <p:nvCxnSpPr>
            <p:cNvPr id="17" name="Straight Arrow Connector 20">
              <a:extLst>
                <a:ext uri="{FF2B5EF4-FFF2-40B4-BE49-F238E27FC236}">
                  <a16:creationId xmlns:a16="http://schemas.microsoft.com/office/drawing/2014/main" id="{39A7C00F-4EAF-4D5F-A84B-C72B5F696BF8}"/>
                </a:ext>
              </a:extLst>
            </p:cNvPr>
            <p:cNvCxnSpPr/>
            <p:nvPr/>
          </p:nvCxnSpPr>
          <p:spPr>
            <a:xfrm flipH="1">
              <a:off x="2439836" y="2822834"/>
              <a:ext cx="655816" cy="114750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6F7774A5-3905-4569-A537-0DFFF2F65FAF}"/>
              </a:ext>
            </a:extLst>
          </p:cNvPr>
          <p:cNvSpPr/>
          <p:nvPr/>
        </p:nvSpPr>
        <p:spPr>
          <a:xfrm>
            <a:off x="3934707" y="3427064"/>
            <a:ext cx="451983" cy="2406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458EFB-17B2-41DD-B914-214317A8A524}"/>
              </a:ext>
            </a:extLst>
          </p:cNvPr>
          <p:cNvSpPr txBox="1"/>
          <p:nvPr/>
        </p:nvSpPr>
        <p:spPr>
          <a:xfrm>
            <a:off x="4357023" y="4051359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CAD model</a:t>
            </a:r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B5B86C76-D3AE-4CDD-BE15-F5E7582B39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47" r="49349" b="8900"/>
          <a:stretch/>
        </p:blipFill>
        <p:spPr>
          <a:xfrm>
            <a:off x="5746570" y="1168387"/>
            <a:ext cx="3146134" cy="2441632"/>
          </a:xfrm>
          <a:prstGeom prst="rect">
            <a:avLst/>
          </a:prstGeom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809B9557-AE2F-47ED-9776-CE8F1F7782B0}"/>
              </a:ext>
            </a:extLst>
          </p:cNvPr>
          <p:cNvSpPr/>
          <p:nvPr/>
        </p:nvSpPr>
        <p:spPr>
          <a:xfrm>
            <a:off x="6096000" y="4278705"/>
            <a:ext cx="558800" cy="520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14">
            <a:extLst>
              <a:ext uri="{FF2B5EF4-FFF2-40B4-BE49-F238E27FC236}">
                <a16:creationId xmlns:a16="http://schemas.microsoft.com/office/drawing/2014/main" id="{EBC4127D-8F7F-407D-88EB-0CE3FF70AA7B}"/>
              </a:ext>
            </a:extLst>
          </p:cNvPr>
          <p:cNvGrpSpPr/>
          <p:nvPr/>
        </p:nvGrpSpPr>
        <p:grpSpPr>
          <a:xfrm>
            <a:off x="8189656" y="4297528"/>
            <a:ext cx="2898720" cy="2047353"/>
            <a:chOff x="8197645" y="1407047"/>
            <a:chExt cx="3740836" cy="2642136"/>
          </a:xfrm>
        </p:grpSpPr>
        <p:pic>
          <p:nvPicPr>
            <p:cNvPr id="24" name="Picture 10">
              <a:extLst>
                <a:ext uri="{FF2B5EF4-FFF2-40B4-BE49-F238E27FC236}">
                  <a16:creationId xmlns:a16="http://schemas.microsoft.com/office/drawing/2014/main" id="{CFC3606C-27D9-4DB4-B2D5-B2F97F601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7645" y="1407047"/>
              <a:ext cx="1594850" cy="2616272"/>
            </a:xfrm>
            <a:prstGeom prst="rect">
              <a:avLst/>
            </a:prstGeom>
          </p:spPr>
        </p:pic>
        <p:pic>
          <p:nvPicPr>
            <p:cNvPr id="25" name="Picture 11">
              <a:extLst>
                <a:ext uri="{FF2B5EF4-FFF2-40B4-BE49-F238E27FC236}">
                  <a16:creationId xmlns:a16="http://schemas.microsoft.com/office/drawing/2014/main" id="{DA91C412-EB49-4E74-BE8A-008551102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7194" y="2239504"/>
              <a:ext cx="2031287" cy="1629715"/>
            </a:xfrm>
            <a:prstGeom prst="rect">
              <a:avLst/>
            </a:prstGeom>
          </p:spPr>
        </p:pic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95330D6B-DE7D-434F-964D-C697B7FAD511}"/>
                </a:ext>
              </a:extLst>
            </p:cNvPr>
            <p:cNvSpPr/>
            <p:nvPr/>
          </p:nvSpPr>
          <p:spPr>
            <a:xfrm>
              <a:off x="8197645" y="1407047"/>
              <a:ext cx="3555412" cy="26421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B974772E-33A2-4DC6-94FC-7A8434098348}"/>
              </a:ext>
            </a:extLst>
          </p:cNvPr>
          <p:cNvGrpSpPr/>
          <p:nvPr/>
        </p:nvGrpSpPr>
        <p:grpSpPr>
          <a:xfrm>
            <a:off x="8766633" y="1130567"/>
            <a:ext cx="2494843" cy="2608319"/>
            <a:chOff x="9303410" y="1157597"/>
            <a:chExt cx="2494843" cy="2608319"/>
          </a:xfrm>
        </p:grpSpPr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id="{7A07F0AC-144D-4154-9A55-34EB8369C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69" b="-523"/>
            <a:stretch/>
          </p:blipFill>
          <p:spPr>
            <a:xfrm>
              <a:off x="9544097" y="1157597"/>
              <a:ext cx="2254156" cy="2315210"/>
            </a:xfrm>
            <a:prstGeom prst="rect">
              <a:avLst/>
            </a:prstGeom>
          </p:spPr>
        </p:pic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6B0CF06C-0209-4AC5-9776-C2EECB9166C5}"/>
                </a:ext>
              </a:extLst>
            </p:cNvPr>
            <p:cNvCxnSpPr/>
            <p:nvPr/>
          </p:nvCxnSpPr>
          <p:spPr>
            <a:xfrm>
              <a:off x="10227415" y="1539433"/>
              <a:ext cx="115049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DBC94EAD-6961-4A05-8B56-2472A205DF99}"/>
                </a:ext>
              </a:extLst>
            </p:cNvPr>
            <p:cNvSpPr txBox="1"/>
            <p:nvPr/>
          </p:nvSpPr>
          <p:spPr>
            <a:xfrm>
              <a:off x="11414930" y="135476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u</a:t>
              </a:r>
            </a:p>
          </p:txBody>
        </p: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85C0A9F2-528F-485B-8BD2-21A08403C7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35281" y="2117212"/>
              <a:ext cx="335894" cy="1120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7C4B8775-72F4-4BBE-A75F-790D6C52B735}"/>
                </a:ext>
              </a:extLst>
            </p:cNvPr>
            <p:cNvSpPr txBox="1"/>
            <p:nvPr/>
          </p:nvSpPr>
          <p:spPr>
            <a:xfrm>
              <a:off x="9804197" y="3396584"/>
              <a:ext cx="1858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Relative flow field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F26ACEDB-9159-4430-850F-17C7B957638D}"/>
                </a:ext>
              </a:extLst>
            </p:cNvPr>
            <p:cNvSpPr txBox="1"/>
            <p:nvPr/>
          </p:nvSpPr>
          <p:spPr>
            <a:xfrm>
              <a:off x="9303410" y="1794047"/>
              <a:ext cx="11957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 err="1"/>
                <a:t>Separation</a:t>
              </a:r>
              <a:endParaRPr lang="it-IT" dirty="0"/>
            </a:p>
            <a:p>
              <a:pPr algn="ctr"/>
              <a:r>
                <a:rPr lang="it-IT" dirty="0" err="1"/>
                <a:t>bubble</a:t>
              </a:r>
              <a:endParaRPr lang="it-IT" dirty="0"/>
            </a:p>
          </p:txBody>
        </p:sp>
      </p:grp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B02A6666-7117-4C21-B61C-ABB065C8882B}"/>
              </a:ext>
            </a:extLst>
          </p:cNvPr>
          <p:cNvCxnSpPr>
            <a:cxnSpLocks/>
          </p:cNvCxnSpPr>
          <p:nvPr/>
        </p:nvCxnSpPr>
        <p:spPr>
          <a:xfrm>
            <a:off x="6646730" y="4649488"/>
            <a:ext cx="1535353" cy="5778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12">
                <a:extLst>
                  <a:ext uri="{FF2B5EF4-FFF2-40B4-BE49-F238E27FC236}">
                    <a16:creationId xmlns:a16="http://schemas.microsoft.com/office/drawing/2014/main" id="{C82C0C25-FB62-4A9C-8932-36CF1198FA26}"/>
                  </a:ext>
                </a:extLst>
              </p:cNvPr>
              <p:cNvSpPr txBox="1"/>
              <p:nvPr/>
            </p:nvSpPr>
            <p:spPr>
              <a:xfrm>
                <a:off x="10769581" y="1783660"/>
                <a:ext cx="69709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12">
                <a:extLst>
                  <a:ext uri="{FF2B5EF4-FFF2-40B4-BE49-F238E27FC236}">
                    <a16:creationId xmlns:a16="http://schemas.microsoft.com/office/drawing/2014/main" id="{C82C0C25-FB62-4A9C-8932-36CF1198F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9581" y="1783660"/>
                <a:ext cx="697096" cy="276999"/>
              </a:xfrm>
              <a:prstGeom prst="rect">
                <a:avLst/>
              </a:prstGeom>
              <a:blipFill>
                <a:blip r:embed="rId10"/>
                <a:stretch>
                  <a:fillRect l="-6140" r="-5263" b="-17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4E9D041B-C09E-40A8-B4C9-926AB9613F7E}"/>
                  </a:ext>
                </a:extLst>
              </p:cNvPr>
              <p:cNvSpPr txBox="1"/>
              <p:nvPr/>
            </p:nvSpPr>
            <p:spPr>
              <a:xfrm>
                <a:off x="10654189" y="1979934"/>
                <a:ext cx="9459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4E9D041B-C09E-40A8-B4C9-926AB9613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4189" y="1979934"/>
                <a:ext cx="945922" cy="369332"/>
              </a:xfrm>
              <a:prstGeom prst="rect">
                <a:avLst/>
              </a:prstGeom>
              <a:blipFill>
                <a:blip r:embed="rId11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12">
                <a:extLst>
                  <a:ext uri="{FF2B5EF4-FFF2-40B4-BE49-F238E27FC236}">
                    <a16:creationId xmlns:a16="http://schemas.microsoft.com/office/drawing/2014/main" id="{1426ABEE-6966-4D05-9994-A925DB3ADC57}"/>
                  </a:ext>
                </a:extLst>
              </p:cNvPr>
              <p:cNvSpPr txBox="1"/>
              <p:nvPr/>
            </p:nvSpPr>
            <p:spPr>
              <a:xfrm>
                <a:off x="11321947" y="2717479"/>
                <a:ext cx="69709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12">
                <a:extLst>
                  <a:ext uri="{FF2B5EF4-FFF2-40B4-BE49-F238E27FC236}">
                    <a16:creationId xmlns:a16="http://schemas.microsoft.com/office/drawing/2014/main" id="{1426ABEE-6966-4D05-9994-A925DB3AD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1947" y="2717479"/>
                <a:ext cx="697096" cy="276999"/>
              </a:xfrm>
              <a:prstGeom prst="rect">
                <a:avLst/>
              </a:prstGeom>
              <a:blipFill>
                <a:blip r:embed="rId12"/>
                <a:stretch>
                  <a:fillRect l="-5217" r="-7826" b="-17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9BE23FE3-A985-4E0D-AF0F-136194341C6B}"/>
                  </a:ext>
                </a:extLst>
              </p:cNvPr>
              <p:cNvSpPr txBox="1"/>
              <p:nvPr/>
            </p:nvSpPr>
            <p:spPr>
              <a:xfrm>
                <a:off x="11206555" y="2913753"/>
                <a:ext cx="9459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i="1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9BE23FE3-A985-4E0D-AF0F-136194341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6555" y="2913753"/>
                <a:ext cx="945922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1293CB33-9E7F-4E40-9EEB-4EB82978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</p:spTree>
    <p:extLst>
      <p:ext uri="{BB962C8B-B14F-4D97-AF65-F5344CB8AC3E}">
        <p14:creationId xmlns:p14="http://schemas.microsoft.com/office/powerpoint/2010/main" val="3787243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81336" y="6258721"/>
            <a:ext cx="367503" cy="260350"/>
          </a:xfrm>
        </p:spPr>
        <p:txBody>
          <a:bodyPr/>
          <a:lstStyle/>
          <a:p>
            <a:fld id="{6C160435-7D0E-4628-9D5A-96DE4EB5B494}" type="slidenum">
              <a:rPr lang="it-IT" smtClean="0"/>
              <a:t>16</a:t>
            </a:fld>
            <a:endParaRPr lang="it-I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79" y="1114848"/>
            <a:ext cx="4013200" cy="48807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3421" y="4585663"/>
            <a:ext cx="1322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err="1"/>
              <a:t>Inlet</a:t>
            </a:r>
            <a:endParaRPr lang="de-CH" dirty="0"/>
          </a:p>
          <a:p>
            <a:pPr algn="ctr"/>
            <a:r>
              <a:rPr lang="de-CH" dirty="0"/>
              <a:t>(Mass </a:t>
            </a:r>
            <a:r>
              <a:rPr lang="de-CH" dirty="0" err="1"/>
              <a:t>flow</a:t>
            </a:r>
            <a:r>
              <a:rPr lang="de-CH" dirty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705" y="2339016"/>
            <a:ext cx="177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/>
              <a:t>Periodic</a:t>
            </a:r>
            <a:r>
              <a:rPr lang="de-CH" dirty="0"/>
              <a:t> </a:t>
            </a:r>
            <a:r>
              <a:rPr lang="de-CH" dirty="0" err="1"/>
              <a:t>surface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78379" y="4109210"/>
            <a:ext cx="1322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Statoric wall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32725" y="3706990"/>
            <a:ext cx="136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/>
              <a:t>Rotoric</a:t>
            </a:r>
            <a:r>
              <a:rPr lang="de-CH" dirty="0"/>
              <a:t> wall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98084" y="1181463"/>
            <a:ext cx="1801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err="1"/>
              <a:t>Firtree</a:t>
            </a:r>
            <a:r>
              <a:rPr lang="de-CH" dirty="0"/>
              <a:t> </a:t>
            </a:r>
            <a:r>
              <a:rPr lang="de-CH" dirty="0" err="1"/>
              <a:t>outlet</a:t>
            </a:r>
            <a:endParaRPr lang="de-CH" dirty="0"/>
          </a:p>
          <a:p>
            <a:pPr algn="ctr"/>
            <a:r>
              <a:rPr lang="de-CH" dirty="0"/>
              <a:t>(Static </a:t>
            </a:r>
            <a:r>
              <a:rPr lang="de-CH" dirty="0" err="1"/>
              <a:t>pressure</a:t>
            </a:r>
            <a:r>
              <a:rPr lang="de-CH" dirty="0"/>
              <a:t>)</a:t>
            </a:r>
            <a:endParaRPr lang="en-US" dirty="0"/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4554698" y="5076784"/>
            <a:ext cx="449393" cy="195137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4204543" y="4347790"/>
            <a:ext cx="305621" cy="142675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331668" y="3440050"/>
            <a:ext cx="403754" cy="303819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304681" y="1704796"/>
            <a:ext cx="286014" cy="317657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 flipV="1">
            <a:off x="886779" y="1998236"/>
            <a:ext cx="320945" cy="371292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 flipV="1">
            <a:off x="3046671" y="4965166"/>
            <a:ext cx="704620" cy="502537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842439" y="3620617"/>
            <a:ext cx="110198" cy="435203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>
          <a:xfrm flipH="1" flipV="1">
            <a:off x="4362080" y="5861929"/>
            <a:ext cx="320675" cy="158449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17" y="1108654"/>
            <a:ext cx="6386514" cy="496661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2285456">
            <a:off x="7970529" y="3181806"/>
            <a:ext cx="391587" cy="323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8528140" y="1785401"/>
            <a:ext cx="1752600" cy="1029377"/>
            <a:chOff x="8185141" y="1661253"/>
            <a:chExt cx="1752600" cy="102937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79" b="11852"/>
            <a:stretch/>
          </p:blipFill>
          <p:spPr>
            <a:xfrm>
              <a:off x="8185141" y="1661253"/>
              <a:ext cx="1752600" cy="102726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8185141" y="1662047"/>
              <a:ext cx="1752600" cy="10285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Arrow Connector 23"/>
          <p:cNvCxnSpPr>
            <a:stCxn id="21" idx="0"/>
          </p:cNvCxnSpPr>
          <p:nvPr/>
        </p:nvCxnSpPr>
        <p:spPr>
          <a:xfrm flipV="1">
            <a:off x="8266216" y="2812661"/>
            <a:ext cx="257158" cy="4036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7E135528-535D-4FFA-A788-1AFA3B0C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52401"/>
            <a:ext cx="10515600" cy="586740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de-CH" dirty="0"/>
              <a:t>CFD </a:t>
            </a:r>
            <a:r>
              <a:rPr lang="de-CH" dirty="0" err="1"/>
              <a:t>analysis</a:t>
            </a:r>
            <a:r>
              <a:rPr lang="de-CH" dirty="0"/>
              <a:t> – BCs and </a:t>
            </a:r>
            <a:r>
              <a:rPr lang="de-CH" dirty="0" err="1"/>
              <a:t>mesh</a:t>
            </a:r>
            <a:r>
              <a:rPr lang="de-CH" dirty="0"/>
              <a:t> </a:t>
            </a:r>
            <a:endParaRPr lang="en-US" dirty="0"/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2C4E16E4-778F-4E8B-8175-BC5BECD7B04D}"/>
              </a:ext>
            </a:extLst>
          </p:cNvPr>
          <p:cNvSpPr txBox="1"/>
          <p:nvPr/>
        </p:nvSpPr>
        <p:spPr>
          <a:xfrm>
            <a:off x="2918761" y="3015481"/>
            <a:ext cx="256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Labyrinth </a:t>
            </a:r>
            <a:r>
              <a:rPr lang="de-CH" dirty="0" err="1"/>
              <a:t>seal</a:t>
            </a:r>
            <a:r>
              <a:rPr lang="de-CH" dirty="0"/>
              <a:t> </a:t>
            </a:r>
            <a:r>
              <a:rPr lang="de-CH" dirty="0" err="1"/>
              <a:t>outlet</a:t>
            </a:r>
            <a:endParaRPr lang="de-CH" dirty="0"/>
          </a:p>
          <a:p>
            <a:pPr algn="ctr"/>
            <a:r>
              <a:rPr lang="de-CH" dirty="0"/>
              <a:t>(Target mass </a:t>
            </a:r>
            <a:r>
              <a:rPr lang="de-CH" dirty="0" err="1"/>
              <a:t>flow</a:t>
            </a:r>
            <a:r>
              <a:rPr lang="de-CH" dirty="0"/>
              <a:t>)</a:t>
            </a:r>
            <a:endParaRPr lang="en-US" dirty="0"/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335B9694-B0B6-446E-95FD-E36BA2BD82D5}"/>
              </a:ext>
            </a:extLst>
          </p:cNvPr>
          <p:cNvCxnSpPr/>
          <p:nvPr/>
        </p:nvCxnSpPr>
        <p:spPr>
          <a:xfrm flipV="1">
            <a:off x="2044945" y="2800878"/>
            <a:ext cx="538460" cy="3287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ADBB6D5-A363-49E4-8CA9-6A88E25DC9C4}"/>
              </a:ext>
            </a:extLst>
          </p:cNvPr>
          <p:cNvSpPr txBox="1"/>
          <p:nvPr/>
        </p:nvSpPr>
        <p:spPr>
          <a:xfrm>
            <a:off x="2547356" y="257139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</a:t>
            </a:r>
          </a:p>
        </p:txBody>
      </p:sp>
      <p:sp>
        <p:nvSpPr>
          <p:cNvPr id="35" name="TextBox 38">
            <a:extLst>
              <a:ext uri="{FF2B5EF4-FFF2-40B4-BE49-F238E27FC236}">
                <a16:creationId xmlns:a16="http://schemas.microsoft.com/office/drawing/2014/main" id="{4B1079C6-5A4E-409A-8F22-EEF79C9CDD6D}"/>
              </a:ext>
            </a:extLst>
          </p:cNvPr>
          <p:cNvSpPr txBox="1"/>
          <p:nvPr/>
        </p:nvSpPr>
        <p:spPr>
          <a:xfrm>
            <a:off x="4411228" y="5840382"/>
            <a:ext cx="256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Labyrinth </a:t>
            </a:r>
            <a:r>
              <a:rPr lang="de-CH" dirty="0" err="1"/>
              <a:t>seal</a:t>
            </a:r>
            <a:r>
              <a:rPr lang="de-CH" dirty="0"/>
              <a:t> </a:t>
            </a:r>
            <a:r>
              <a:rPr lang="de-CH" dirty="0" err="1"/>
              <a:t>outlet</a:t>
            </a:r>
            <a:endParaRPr lang="de-CH" dirty="0"/>
          </a:p>
          <a:p>
            <a:pPr algn="ctr"/>
            <a:r>
              <a:rPr lang="de-CH" dirty="0"/>
              <a:t>(Target mass </a:t>
            </a:r>
            <a:r>
              <a:rPr lang="de-CH" dirty="0" err="1"/>
              <a:t>flow</a:t>
            </a:r>
            <a:r>
              <a:rPr lang="de-CH" dirty="0"/>
              <a:t>)</a:t>
            </a:r>
            <a:endParaRPr lang="en-US" dirty="0"/>
          </a:p>
        </p:txBody>
      </p:sp>
      <p:sp>
        <p:nvSpPr>
          <p:cNvPr id="42" name="TextBox 8">
            <a:extLst>
              <a:ext uri="{FF2B5EF4-FFF2-40B4-BE49-F238E27FC236}">
                <a16:creationId xmlns:a16="http://schemas.microsoft.com/office/drawing/2014/main" id="{D27DFAEE-74D8-4881-ADBA-DC4D08B99C4D}"/>
              </a:ext>
            </a:extLst>
          </p:cNvPr>
          <p:cNvSpPr txBox="1"/>
          <p:nvPr/>
        </p:nvSpPr>
        <p:spPr>
          <a:xfrm>
            <a:off x="1458087" y="5355315"/>
            <a:ext cx="177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/>
              <a:t>Periodic</a:t>
            </a:r>
            <a:r>
              <a:rPr lang="de-CH" dirty="0"/>
              <a:t> </a:t>
            </a:r>
            <a:r>
              <a:rPr lang="de-CH" dirty="0" err="1"/>
              <a:t>surface</a:t>
            </a:r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82C0C31B-E87A-49B6-A1CC-27F4020AC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  <p:sp>
        <p:nvSpPr>
          <p:cNvPr id="39" name="Date Placeholder 3">
            <a:extLst>
              <a:ext uri="{FF2B5EF4-FFF2-40B4-BE49-F238E27FC236}">
                <a16:creationId xmlns:a16="http://schemas.microsoft.com/office/drawing/2014/main" id="{A2E9EC56-0A05-4A59-9FB3-FF49E0772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</p:spTree>
    <p:extLst>
      <p:ext uri="{BB962C8B-B14F-4D97-AF65-F5344CB8AC3E}">
        <p14:creationId xmlns:p14="http://schemas.microsoft.com/office/powerpoint/2010/main" val="3916670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CCA54F-14AF-D721-6B11-17B844EC1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949117"/>
            <a:ext cx="6498485" cy="2490536"/>
          </a:xfrm>
        </p:spPr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Selected concept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1-D flow network assembly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CFD analysis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/>
              <a:t>Rotor bore inlet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Re-calibration of the 1-D flow network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92B676-265C-40EE-8D01-2767FF04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3058" y="6597650"/>
            <a:ext cx="367503" cy="2603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C160435-7D0E-4628-9D5A-96DE4EB5B494}" type="slidenum">
              <a:rPr lang="it-IT" smtClean="0"/>
              <a:pPr>
                <a:spcAft>
                  <a:spcPts val="600"/>
                </a:spcAft>
              </a:pPr>
              <a:t>17</a:t>
            </a:fld>
            <a:endParaRPr lang="it-IT"/>
          </a:p>
        </p:txBody>
      </p:sp>
      <p:pic>
        <p:nvPicPr>
          <p:cNvPr id="7" name="Picture 66">
            <a:extLst>
              <a:ext uri="{FF2B5EF4-FFF2-40B4-BE49-F238E27FC236}">
                <a16:creationId xmlns:a16="http://schemas.microsoft.com/office/drawing/2014/main" id="{9427A796-B0B5-4E11-B47E-ACB9F5A25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958B001-1EFC-4BD3-A2F6-C5DB18CD6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8B1A64B-2423-4BC0-8F79-E61719E43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</p:spTree>
    <p:extLst>
      <p:ext uri="{BB962C8B-B14F-4D97-AF65-F5344CB8AC3E}">
        <p14:creationId xmlns:p14="http://schemas.microsoft.com/office/powerpoint/2010/main" val="2631284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de-CH" dirty="0"/>
              <a:t>Rotor bore inlet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18</a:t>
            </a:fld>
            <a:endParaRPr lang="it-I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53" y="1308515"/>
            <a:ext cx="6337604" cy="4606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  <p:sp>
        <p:nvSpPr>
          <p:cNvPr id="5" name="Right Arrow 4"/>
          <p:cNvSpPr/>
          <p:nvPr/>
        </p:nvSpPr>
        <p:spPr>
          <a:xfrm rot="18807983">
            <a:off x="4504265" y="5597435"/>
            <a:ext cx="767644" cy="101600"/>
          </a:xfrm>
          <a:prstGeom prst="rightArrow">
            <a:avLst/>
          </a:prstGeom>
          <a:solidFill>
            <a:srgbClr val="CB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3705775">
            <a:off x="1345657" y="3503623"/>
            <a:ext cx="439069" cy="113314"/>
          </a:xfrm>
          <a:prstGeom prst="rightArrow">
            <a:avLst/>
          </a:prstGeom>
          <a:solidFill>
            <a:srgbClr val="58A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15753" y="5536873"/>
                <a:ext cx="378297" cy="2227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5753" y="5536873"/>
                <a:ext cx="378297" cy="222723"/>
              </a:xfrm>
              <a:prstGeom prst="rect">
                <a:avLst/>
              </a:prstGeom>
              <a:blipFill>
                <a:blip r:embed="rId6"/>
                <a:stretch>
                  <a:fillRect l="-3226" r="-3226" b="-45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54912" y="3500580"/>
                <a:ext cx="37829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𝑎𝑥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912" y="3500580"/>
                <a:ext cx="378297" cy="276999"/>
              </a:xfrm>
              <a:prstGeom prst="rect">
                <a:avLst/>
              </a:prstGeom>
              <a:blipFill>
                <a:blip r:embed="rId7"/>
                <a:stretch>
                  <a:fillRect l="-14286" r="-7937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7819C0B-C6C8-40AF-BAB9-8A731F477B76}"/>
                  </a:ext>
                </a:extLst>
              </p:cNvPr>
              <p:cNvSpPr txBox="1"/>
              <p:nvPr/>
            </p:nvSpPr>
            <p:spPr>
              <a:xfrm>
                <a:off x="6875362" y="1713053"/>
                <a:ext cx="4672048" cy="772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err="1"/>
                  <a:t>Separation</a:t>
                </a:r>
                <a:r>
                  <a:rPr lang="it-IT" dirty="0"/>
                  <a:t> </a:t>
                </a:r>
                <a:r>
                  <a:rPr lang="it-IT" dirty="0" err="1"/>
                  <a:t>bubble</a:t>
                </a:r>
                <a:r>
                  <a:rPr lang="it-IT" dirty="0"/>
                  <a:t> due to high </a:t>
                </a:r>
                <a:r>
                  <a:rPr lang="el-GR" sz="1800" dirty="0">
                    <a:ea typeface="Cambria Math" panose="02040503050406030204" pitchFamily="18" charset="0"/>
                  </a:rPr>
                  <a:t>β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CH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atan</m:t>
                    </m:r>
                    <m:r>
                      <a:rPr lang="de-CH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𝑎𝑥</m:t>
                            </m:r>
                          </m:sub>
                        </m:sSub>
                      </m:den>
                    </m:f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err="1"/>
                  <a:t>Losses</a:t>
                </a:r>
                <a:r>
                  <a:rPr lang="it-IT" dirty="0"/>
                  <a:t> </a:t>
                </a:r>
                <a:r>
                  <a:rPr lang="it-IT" dirty="0" err="1"/>
                  <a:t>extend</a:t>
                </a:r>
                <a:r>
                  <a:rPr lang="it-IT" dirty="0"/>
                  <a:t> up to 6 d from </a:t>
                </a:r>
                <a:r>
                  <a:rPr lang="it-IT" dirty="0" err="1"/>
                  <a:t>inlet</a:t>
                </a:r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7819C0B-C6C8-40AF-BAB9-8A731F477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362" y="1713053"/>
                <a:ext cx="4672048" cy="772456"/>
              </a:xfrm>
              <a:prstGeom prst="rect">
                <a:avLst/>
              </a:prstGeom>
              <a:blipFill>
                <a:blip r:embed="rId8"/>
                <a:stretch>
                  <a:fillRect l="-914" b="-118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AF77AC0-0567-4CD7-BA62-E96417706D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</p:spTree>
    <p:extLst>
      <p:ext uri="{BB962C8B-B14F-4D97-AF65-F5344CB8AC3E}">
        <p14:creationId xmlns:p14="http://schemas.microsoft.com/office/powerpoint/2010/main" val="187766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de-CH" dirty="0"/>
              <a:t>Rotor bore inlet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19</a:t>
            </a:fld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60" y="1961597"/>
            <a:ext cx="5226753" cy="41814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305217" y="1506947"/>
                <a:ext cx="4362064" cy="64633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CH" dirty="0"/>
                  <a:t>element </a:t>
                </a:r>
                <a:r>
                  <a:rPr lang="de-CH" dirty="0" err="1"/>
                  <a:t>used</a:t>
                </a:r>
                <a:r>
                  <a:rPr lang="de-CH" dirty="0"/>
                  <a:t> </a:t>
                </a:r>
                <a:r>
                  <a:rPr lang="de-CH" dirty="0" err="1"/>
                  <a:t>to</a:t>
                </a:r>
                <a:r>
                  <a:rPr lang="de-CH" dirty="0"/>
                  <a:t> </a:t>
                </a:r>
                <a:r>
                  <a:rPr lang="de-CH" dirty="0" err="1"/>
                  <a:t>model</a:t>
                </a:r>
                <a:r>
                  <a:rPr lang="de-CH" dirty="0"/>
                  <a:t> RB </a:t>
                </a:r>
                <a:r>
                  <a:rPr lang="de-CH" dirty="0" err="1"/>
                  <a:t>inlet</a:t>
                </a:r>
                <a:r>
                  <a:rPr lang="de-CH" dirty="0"/>
                  <a:t> </a:t>
                </a:r>
                <a:r>
                  <a:rPr lang="de-CH" dirty="0" err="1"/>
                  <a:t>losses</a:t>
                </a:r>
                <a:endParaRPr lang="de-CH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de-CH" dirty="0"/>
                  <a:t> </a:t>
                </a:r>
                <a:r>
                  <a:rPr lang="de-CH" dirty="0" err="1"/>
                  <a:t>lower</a:t>
                </a:r>
                <a:r>
                  <a:rPr lang="de-CH" dirty="0"/>
                  <a:t> than predicted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217" y="1506947"/>
                <a:ext cx="4362064" cy="646331"/>
              </a:xfrm>
              <a:prstGeom prst="rect">
                <a:avLst/>
              </a:prstGeom>
              <a:blipFill>
                <a:blip r:embed="rId4"/>
                <a:stretch>
                  <a:fillRect l="-838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953" y="1308515"/>
            <a:ext cx="6337604" cy="4606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  <p:sp>
        <p:nvSpPr>
          <p:cNvPr id="5" name="Right Arrow 4"/>
          <p:cNvSpPr/>
          <p:nvPr/>
        </p:nvSpPr>
        <p:spPr>
          <a:xfrm rot="18807983">
            <a:off x="4504265" y="5597435"/>
            <a:ext cx="767644" cy="101600"/>
          </a:xfrm>
          <a:prstGeom prst="rightArrow">
            <a:avLst/>
          </a:prstGeom>
          <a:solidFill>
            <a:srgbClr val="CB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3705775">
            <a:off x="1345657" y="3503623"/>
            <a:ext cx="439069" cy="113314"/>
          </a:xfrm>
          <a:prstGeom prst="rightArrow">
            <a:avLst/>
          </a:prstGeom>
          <a:solidFill>
            <a:srgbClr val="58A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15753" y="5536873"/>
                <a:ext cx="378297" cy="2227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5753" y="5536873"/>
                <a:ext cx="378297" cy="222723"/>
              </a:xfrm>
              <a:prstGeom prst="rect">
                <a:avLst/>
              </a:prstGeom>
              <a:blipFill>
                <a:blip r:embed="rId7"/>
                <a:stretch>
                  <a:fillRect l="-3226" r="-3226" b="-459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54912" y="3500580"/>
                <a:ext cx="37829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𝑎𝑥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912" y="3500580"/>
                <a:ext cx="378297" cy="276999"/>
              </a:xfrm>
              <a:prstGeom prst="rect">
                <a:avLst/>
              </a:prstGeom>
              <a:blipFill>
                <a:blip r:embed="rId8"/>
                <a:stretch>
                  <a:fillRect l="-14286" r="-7937" b="-108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8951294" y="6052641"/>
                <a:ext cx="1682402" cy="4058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l-GR" sz="1400" dirty="0">
                    <a:ea typeface="Cambria Math" panose="02040503050406030204" pitchFamily="18" charset="0"/>
                  </a:rPr>
                  <a:t>β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CH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atan</m:t>
                    </m:r>
                    <m:r>
                      <a:rPr lang="de-CH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1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1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CH" sz="1400" i="1">
                                <a:latin typeface="Cambria Math" panose="02040503050406030204" pitchFamily="18" charset="0"/>
                              </a:rPr>
                              <m:t>𝑎𝑥</m:t>
                            </m:r>
                          </m:sub>
                        </m:sSub>
                      </m:den>
                    </m:f>
                    <m:r>
                      <a:rPr lang="de-CH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05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294" y="6052641"/>
                <a:ext cx="1682402" cy="405880"/>
              </a:xfrm>
              <a:prstGeom prst="rect">
                <a:avLst/>
              </a:prstGeom>
              <a:blipFill>
                <a:blip r:embed="rId9"/>
                <a:stretch>
                  <a:fillRect l="-10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C03EF0E2-3455-4EEC-8DDD-D1D0EDB12E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</p:spTree>
    <p:extLst>
      <p:ext uri="{BB962C8B-B14F-4D97-AF65-F5344CB8AC3E}">
        <p14:creationId xmlns:p14="http://schemas.microsoft.com/office/powerpoint/2010/main" val="2209582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Secondary Air Flows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30/03/2022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2</a:t>
            </a:fld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155575" y="1053373"/>
            <a:ext cx="11874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/>
              <a:t>Secondary</a:t>
            </a:r>
            <a:r>
              <a:rPr lang="de-CH" dirty="0"/>
              <a:t> Air </a:t>
            </a:r>
            <a:r>
              <a:rPr lang="de-CH" dirty="0" err="1"/>
              <a:t>Flows</a:t>
            </a:r>
            <a:r>
              <a:rPr lang="de-CH" dirty="0"/>
              <a:t>: </a:t>
            </a:r>
            <a:r>
              <a:rPr lang="de-CH" dirty="0" err="1"/>
              <a:t>flows</a:t>
            </a:r>
            <a:r>
              <a:rPr lang="de-CH" dirty="0"/>
              <a:t>, </a:t>
            </a:r>
            <a:r>
              <a:rPr lang="de-CH" dirty="0" err="1"/>
              <a:t>which</a:t>
            </a:r>
            <a:r>
              <a:rPr lang="de-CH" dirty="0"/>
              <a:t> do not pass </a:t>
            </a:r>
            <a:r>
              <a:rPr lang="de-CH" dirty="0" err="1"/>
              <a:t>over</a:t>
            </a:r>
            <a:r>
              <a:rPr lang="de-CH" dirty="0"/>
              <a:t> </a:t>
            </a:r>
            <a:r>
              <a:rPr lang="de-CH" dirty="0" err="1"/>
              <a:t>airfoil</a:t>
            </a:r>
            <a:r>
              <a:rPr lang="de-CH" dirty="0"/>
              <a:t> </a:t>
            </a:r>
            <a:r>
              <a:rPr lang="de-CH" dirty="0" err="1"/>
              <a:t>surfaces</a:t>
            </a:r>
            <a:r>
              <a:rPr lang="de-CH" dirty="0"/>
              <a:t> and </a:t>
            </a:r>
            <a:r>
              <a:rPr lang="de-CH" dirty="0" err="1"/>
              <a:t>combustor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‘Blood circuit’ of the Gas Turbine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750"/>
            <a:ext cx="7068212" cy="43946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18EDA46-48F3-4D8E-9EDD-D6410E8E5E53}"/>
              </a:ext>
            </a:extLst>
          </p:cNvPr>
          <p:cNvSpPr txBox="1"/>
          <p:nvPr/>
        </p:nvSpPr>
        <p:spPr>
          <a:xfrm>
            <a:off x="7293460" y="1920240"/>
            <a:ext cx="4742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Used</a:t>
            </a:r>
            <a:r>
              <a:rPr lang="it-IT" dirty="0"/>
              <a:t> to cool down hot </a:t>
            </a:r>
            <a:r>
              <a:rPr lang="it-IT" dirty="0" err="1"/>
              <a:t>components</a:t>
            </a:r>
            <a:r>
              <a:rPr lang="it-IT" dirty="0"/>
              <a:t> of the GT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Used</a:t>
            </a:r>
            <a:r>
              <a:rPr lang="it-IT" dirty="0"/>
              <a:t> to </a:t>
            </a:r>
            <a:r>
              <a:rPr lang="it-IT" dirty="0" err="1"/>
              <a:t>seal</a:t>
            </a:r>
            <a:r>
              <a:rPr lang="it-IT" dirty="0"/>
              <a:t> </a:t>
            </a:r>
            <a:r>
              <a:rPr lang="it-IT" dirty="0" err="1"/>
              <a:t>cavities</a:t>
            </a:r>
            <a:r>
              <a:rPr lang="it-IT" dirty="0"/>
              <a:t> </a:t>
            </a:r>
            <a:r>
              <a:rPr lang="it-IT" dirty="0" err="1"/>
              <a:t>against</a:t>
            </a:r>
            <a:r>
              <a:rPr lang="it-IT" dirty="0"/>
              <a:t> hot gas </a:t>
            </a:r>
            <a:r>
              <a:rPr lang="it-IT" dirty="0" err="1"/>
              <a:t>ingestion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Reduce performance of GT</a:t>
            </a:r>
          </a:p>
        </p:txBody>
      </p:sp>
      <p:sp>
        <p:nvSpPr>
          <p:cNvPr id="19" name="Freccia in giù 18">
            <a:extLst>
              <a:ext uri="{FF2B5EF4-FFF2-40B4-BE49-F238E27FC236}">
                <a16:creationId xmlns:a16="http://schemas.microsoft.com/office/drawing/2014/main" id="{1F032BA4-5259-4F92-8D2E-E60DA7297BA7}"/>
              </a:ext>
            </a:extLst>
          </p:cNvPr>
          <p:cNvSpPr/>
          <p:nvPr/>
        </p:nvSpPr>
        <p:spPr>
          <a:xfrm>
            <a:off x="9408160" y="3027680"/>
            <a:ext cx="243840" cy="3098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C8E3AC8-7035-4B3E-9F43-BE5D1695CD3F}"/>
              </a:ext>
            </a:extLst>
          </p:cNvPr>
          <p:cNvSpPr txBox="1"/>
          <p:nvPr/>
        </p:nvSpPr>
        <p:spPr>
          <a:xfrm>
            <a:off x="7293460" y="3520441"/>
            <a:ext cx="3962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Ideally</a:t>
            </a:r>
            <a:r>
              <a:rPr lang="it-IT" dirty="0"/>
              <a:t>: CA line for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blade</a:t>
            </a:r>
            <a:r>
              <a:rPr lang="it-IT" dirty="0"/>
              <a:t> &amp; vane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Lower </a:t>
            </a:r>
            <a:r>
              <a:rPr lang="it-IT" dirty="0" err="1"/>
              <a:t>compressor</a:t>
            </a:r>
            <a:r>
              <a:rPr lang="it-IT" dirty="0"/>
              <a:t> 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Lower CA temperature</a:t>
            </a:r>
          </a:p>
        </p:txBody>
      </p:sp>
      <p:sp>
        <p:nvSpPr>
          <p:cNvPr id="26" name="Freccia in giù 25">
            <a:extLst>
              <a:ext uri="{FF2B5EF4-FFF2-40B4-BE49-F238E27FC236}">
                <a16:creationId xmlns:a16="http://schemas.microsoft.com/office/drawing/2014/main" id="{94EE3CD6-1C87-424C-9C5F-64AA875657CF}"/>
              </a:ext>
            </a:extLst>
          </p:cNvPr>
          <p:cNvSpPr/>
          <p:nvPr/>
        </p:nvSpPr>
        <p:spPr>
          <a:xfrm>
            <a:off x="9421102" y="4629110"/>
            <a:ext cx="243840" cy="3098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D7F61F8-D685-4915-BA9B-E7A2818D87BA}"/>
              </a:ext>
            </a:extLst>
          </p:cNvPr>
          <p:cNvSpPr txBox="1"/>
          <p:nvPr/>
        </p:nvSpPr>
        <p:spPr>
          <a:xfrm>
            <a:off x="7293460" y="5239742"/>
            <a:ext cx="482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Not </a:t>
            </a:r>
            <a:r>
              <a:rPr lang="it-IT" dirty="0" err="1"/>
              <a:t>feasible</a:t>
            </a:r>
            <a:r>
              <a:rPr lang="it-IT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it-IT" b="1" dirty="0"/>
              <a:t>CA lines are </a:t>
            </a:r>
            <a:r>
              <a:rPr lang="it-IT" b="1" dirty="0" err="1"/>
              <a:t>grouped</a:t>
            </a:r>
            <a:r>
              <a:rPr lang="it-IT" b="1" dirty="0"/>
              <a:t> </a:t>
            </a:r>
            <a:r>
              <a:rPr lang="it-IT" b="1" dirty="0" err="1"/>
              <a:t>together</a:t>
            </a:r>
            <a:r>
              <a:rPr lang="it-IT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9090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CCA54F-14AF-D721-6B11-17B844EC1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949117"/>
            <a:ext cx="6498485" cy="2490536"/>
          </a:xfrm>
        </p:spPr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Selected concept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1-D flow network assembly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CFD analysis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Rotor bore inlet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/>
              <a:t>Re-calibration of the 1-D flow network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92B676-265C-40EE-8D01-2767FF04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3058" y="6597650"/>
            <a:ext cx="367503" cy="2603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C160435-7D0E-4628-9D5A-96DE4EB5B494}" type="slidenum">
              <a:rPr lang="it-IT" smtClean="0"/>
              <a:pPr>
                <a:spcAft>
                  <a:spcPts val="600"/>
                </a:spcAft>
              </a:pPr>
              <a:t>20</a:t>
            </a:fld>
            <a:endParaRPr lang="it-IT"/>
          </a:p>
        </p:txBody>
      </p:sp>
      <p:pic>
        <p:nvPicPr>
          <p:cNvPr id="7" name="Picture 66">
            <a:extLst>
              <a:ext uri="{FF2B5EF4-FFF2-40B4-BE49-F238E27FC236}">
                <a16:creationId xmlns:a16="http://schemas.microsoft.com/office/drawing/2014/main" id="{9427A796-B0B5-4E11-B47E-ACB9F5A25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958B001-1EFC-4BD3-A2F6-C5DB18CD6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8B1A64B-2423-4BC0-8F79-E61719E43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</p:spTree>
    <p:extLst>
      <p:ext uri="{BB962C8B-B14F-4D97-AF65-F5344CB8AC3E}">
        <p14:creationId xmlns:p14="http://schemas.microsoft.com/office/powerpoint/2010/main" val="3743242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de-CH" dirty="0"/>
              <a:t>Re-calibration of the 1D flow-network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21</a:t>
            </a:fld>
            <a:endParaRPr lang="it-I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40" y="1005580"/>
            <a:ext cx="9431347" cy="42604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75022" y="5450356"/>
            <a:ext cx="724230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1D flow-network is re-calibrated to match the results of the CFD </a:t>
            </a:r>
            <a:r>
              <a:rPr lang="de-CH" dirty="0" err="1"/>
              <a:t>analysis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 required supply pressure higher than predicted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375E6F5-544E-471A-B53C-F473A82FB6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</p:spTree>
    <p:extLst>
      <p:ext uri="{BB962C8B-B14F-4D97-AF65-F5344CB8AC3E}">
        <p14:creationId xmlns:p14="http://schemas.microsoft.com/office/powerpoint/2010/main" val="1752563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de-CH" dirty="0"/>
              <a:t>Re-calibration of the 1D flow-network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22</a:t>
            </a:fld>
            <a:endParaRPr lang="it-I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40" y="1005580"/>
            <a:ext cx="9431347" cy="42604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75022" y="5450356"/>
            <a:ext cx="724230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1D flow-network is re-calibrated to match the results of the CFD </a:t>
            </a:r>
            <a:r>
              <a:rPr lang="de-CH" dirty="0" err="1"/>
              <a:t>analysis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 required supply pressure higher than predicted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375E6F5-544E-471A-B53C-F473A82FB6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191E5B65-C388-4B2E-AAF1-3BC58C14300C}"/>
              </a:ext>
            </a:extLst>
          </p:cNvPr>
          <p:cNvCxnSpPr>
            <a:cxnSpLocks/>
          </p:cNvCxnSpPr>
          <p:nvPr/>
        </p:nvCxnSpPr>
        <p:spPr>
          <a:xfrm>
            <a:off x="633984" y="3408744"/>
            <a:ext cx="2433307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514AEB45-71C6-4E1C-AA2A-6C2AE80C2A20}"/>
              </a:ext>
            </a:extLst>
          </p:cNvPr>
          <p:cNvCxnSpPr>
            <a:cxnSpLocks/>
          </p:cNvCxnSpPr>
          <p:nvPr/>
        </p:nvCxnSpPr>
        <p:spPr>
          <a:xfrm>
            <a:off x="633984" y="3746338"/>
            <a:ext cx="2433307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ccia bidirezionale verticale 17">
            <a:extLst>
              <a:ext uri="{FF2B5EF4-FFF2-40B4-BE49-F238E27FC236}">
                <a16:creationId xmlns:a16="http://schemas.microsoft.com/office/drawing/2014/main" id="{7AF495BB-BE32-452E-BCC1-B0D894425331}"/>
              </a:ext>
            </a:extLst>
          </p:cNvPr>
          <p:cNvSpPr/>
          <p:nvPr/>
        </p:nvSpPr>
        <p:spPr>
          <a:xfrm>
            <a:off x="782276" y="3429000"/>
            <a:ext cx="127322" cy="289974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5315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Conclusion</a:t>
            </a:r>
            <a:r>
              <a:rPr lang="de-CH" dirty="0"/>
              <a:t> and </a:t>
            </a:r>
            <a:r>
              <a:rPr lang="de-CH" dirty="0" err="1"/>
              <a:t>outlook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23</a:t>
            </a:fld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1672571" y="1924988"/>
            <a:ext cx="94205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New concept for the alternative CA </a:t>
            </a:r>
            <a:r>
              <a:rPr lang="de-CH" dirty="0" err="1"/>
              <a:t>feed</a:t>
            </a:r>
            <a:r>
              <a:rPr lang="de-CH" dirty="0"/>
              <a:t> </a:t>
            </a:r>
            <a:r>
              <a:rPr lang="de-CH" dirty="0" err="1"/>
              <a:t>system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/>
              <a:t>Requirements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mass </a:t>
            </a:r>
            <a:r>
              <a:rPr lang="de-CH" dirty="0" err="1"/>
              <a:t>flow</a:t>
            </a:r>
            <a:r>
              <a:rPr lang="de-CH" dirty="0"/>
              <a:t> and </a:t>
            </a:r>
            <a:r>
              <a:rPr lang="de-CH" dirty="0" err="1"/>
              <a:t>pressure</a:t>
            </a:r>
            <a:r>
              <a:rPr lang="de-CH" dirty="0"/>
              <a:t> </a:t>
            </a:r>
            <a:r>
              <a:rPr lang="de-CH" dirty="0" err="1"/>
              <a:t>are</a:t>
            </a:r>
            <a:r>
              <a:rPr lang="de-CH" dirty="0"/>
              <a:t> </a:t>
            </a:r>
            <a:r>
              <a:rPr lang="de-CH" dirty="0" err="1"/>
              <a:t>met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1D </a:t>
            </a:r>
            <a:r>
              <a:rPr lang="de-CH" dirty="0" err="1"/>
              <a:t>flow</a:t>
            </a:r>
            <a:r>
              <a:rPr lang="de-CH" dirty="0"/>
              <a:t> network </a:t>
            </a:r>
            <a:r>
              <a:rPr lang="de-CH" dirty="0" err="1"/>
              <a:t>re-calibrated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CFD </a:t>
            </a:r>
            <a:r>
              <a:rPr lang="de-CH" dirty="0" err="1"/>
              <a:t>analysis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/>
              <a:t>Required</a:t>
            </a:r>
            <a:r>
              <a:rPr lang="de-CH" dirty="0"/>
              <a:t> </a:t>
            </a:r>
            <a:r>
              <a:rPr lang="de-CH" dirty="0" err="1"/>
              <a:t>supply</a:t>
            </a:r>
            <a:r>
              <a:rPr lang="de-CH" dirty="0"/>
              <a:t> </a:t>
            </a:r>
            <a:r>
              <a:rPr lang="de-CH" dirty="0" err="1"/>
              <a:t>pressure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external </a:t>
            </a:r>
            <a:r>
              <a:rPr lang="de-CH" dirty="0" err="1"/>
              <a:t>compressor</a:t>
            </a:r>
            <a:r>
              <a:rPr lang="de-CH" dirty="0"/>
              <a:t> </a:t>
            </a:r>
            <a:r>
              <a:rPr lang="de-CH" dirty="0" err="1"/>
              <a:t>higher</a:t>
            </a:r>
            <a:r>
              <a:rPr lang="de-CH" dirty="0"/>
              <a:t> </a:t>
            </a:r>
            <a:r>
              <a:rPr lang="de-CH" dirty="0" err="1"/>
              <a:t>than</a:t>
            </a:r>
            <a:r>
              <a:rPr lang="de-CH" dirty="0"/>
              <a:t> </a:t>
            </a:r>
            <a:r>
              <a:rPr lang="de-CH" dirty="0" err="1"/>
              <a:t>expected</a:t>
            </a:r>
            <a:endParaRPr lang="de-CH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2571" y="3796149"/>
            <a:ext cx="81542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/>
              <a:t>Next steps: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Further </a:t>
            </a:r>
            <a:r>
              <a:rPr lang="de-CH" dirty="0" err="1"/>
              <a:t>investigations</a:t>
            </a:r>
            <a:r>
              <a:rPr lang="de-CH" dirty="0"/>
              <a:t> regarding the mechanical integrity and the lifetime of </a:t>
            </a:r>
            <a:r>
              <a:rPr lang="de-CH" dirty="0" err="1"/>
              <a:t>disk</a:t>
            </a:r>
            <a:r>
              <a:rPr lang="de-CH" dirty="0"/>
              <a:t>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Iteration with the Turbine Blade Cooling department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reassess</a:t>
            </a:r>
            <a:r>
              <a:rPr lang="de-CH" dirty="0"/>
              <a:t> Blade 4 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Selection of the external </a:t>
            </a:r>
            <a:r>
              <a:rPr lang="de-CH" dirty="0" err="1"/>
              <a:t>compressor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Validation of the alternative CA feed system in a test rig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DF477FD-FD56-46DA-9E16-F15BEE33BC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</p:spTree>
    <p:extLst>
      <p:ext uri="{BB962C8B-B14F-4D97-AF65-F5344CB8AC3E}">
        <p14:creationId xmlns:p14="http://schemas.microsoft.com/office/powerpoint/2010/main" val="3250467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/>
          <a:stretch/>
        </p:blipFill>
        <p:spPr>
          <a:xfrm>
            <a:off x="0" y="2198446"/>
            <a:ext cx="12192000" cy="465876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24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818837" y="1999544"/>
            <a:ext cx="50922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/>
              <a:t>Thank you for your attention!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169B5A9-E3E5-4401-943B-C0D137C9A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</p:spTree>
    <p:extLst>
      <p:ext uri="{BB962C8B-B14F-4D97-AF65-F5344CB8AC3E}">
        <p14:creationId xmlns:p14="http://schemas.microsoft.com/office/powerpoint/2010/main" val="921480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Last stage CA feed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3</a:t>
            </a:fld>
            <a:endParaRPr lang="it-IT"/>
          </a:p>
        </p:txBody>
      </p:sp>
      <p:sp>
        <p:nvSpPr>
          <p:cNvPr id="66" name="Rectangle 65"/>
          <p:cNvSpPr/>
          <p:nvPr/>
        </p:nvSpPr>
        <p:spPr>
          <a:xfrm>
            <a:off x="2504898" y="3475218"/>
            <a:ext cx="1123796" cy="548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/>
          <p:cNvCxnSpPr>
            <a:stCxn id="66" idx="3"/>
          </p:cNvCxnSpPr>
          <p:nvPr/>
        </p:nvCxnSpPr>
        <p:spPr>
          <a:xfrm flipV="1">
            <a:off x="3628694" y="2699359"/>
            <a:ext cx="2289854" cy="105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155575" y="1079727"/>
            <a:ext cx="7971965" cy="4664462"/>
            <a:chOff x="155575" y="1079727"/>
            <a:chExt cx="7971965" cy="4664462"/>
          </a:xfrm>
        </p:grpSpPr>
        <p:grpSp>
          <p:nvGrpSpPr>
            <p:cNvPr id="65" name="Group 64"/>
            <p:cNvGrpSpPr/>
            <p:nvPr/>
          </p:nvGrpSpPr>
          <p:grpSpPr>
            <a:xfrm>
              <a:off x="155575" y="1079727"/>
              <a:ext cx="7698508" cy="4664462"/>
              <a:chOff x="155575" y="1511874"/>
              <a:chExt cx="7698508" cy="4664462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>
                <a:off x="2504898" y="4150965"/>
                <a:ext cx="258233" cy="97367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/>
              <p:cNvGrpSpPr/>
              <p:nvPr/>
            </p:nvGrpSpPr>
            <p:grpSpPr>
              <a:xfrm>
                <a:off x="155575" y="1511874"/>
                <a:ext cx="7698508" cy="4664462"/>
                <a:chOff x="155575" y="1555716"/>
                <a:chExt cx="7698508" cy="4664462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5575" y="1555716"/>
                  <a:ext cx="7698508" cy="4664462"/>
                </a:xfrm>
                <a:prstGeom prst="rect">
                  <a:avLst/>
                </a:prstGeom>
              </p:spPr>
            </p:pic>
            <p:grpSp>
              <p:nvGrpSpPr>
                <p:cNvPr id="38" name="Group 37"/>
                <p:cNvGrpSpPr/>
                <p:nvPr/>
              </p:nvGrpSpPr>
              <p:grpSpPr>
                <a:xfrm>
                  <a:off x="2408767" y="2697163"/>
                  <a:ext cx="4900083" cy="3176240"/>
                  <a:chOff x="2408767" y="2697163"/>
                  <a:chExt cx="4900083" cy="3176240"/>
                </a:xfrm>
              </p:grpSpPr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2408767" y="3232150"/>
                    <a:ext cx="4900083" cy="2641253"/>
                    <a:chOff x="2408767" y="3232150"/>
                    <a:chExt cx="4900083" cy="2641253"/>
                  </a:xfrm>
                </p:grpSpPr>
                <p:cxnSp>
                  <p:nvCxnSpPr>
                    <p:cNvPr id="10" name="Straight Connector 9"/>
                    <p:cNvCxnSpPr/>
                    <p:nvPr/>
                  </p:nvCxnSpPr>
                  <p:spPr>
                    <a:xfrm flipH="1">
                      <a:off x="2859264" y="5847287"/>
                      <a:ext cx="4449586" cy="1588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Connector 12"/>
                    <p:cNvCxnSpPr/>
                    <p:nvPr/>
                  </p:nvCxnSpPr>
                  <p:spPr>
                    <a:xfrm flipH="1" flipV="1">
                      <a:off x="2859263" y="4837647"/>
                      <a:ext cx="1" cy="1035756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Straight Connector 15"/>
                    <p:cNvCxnSpPr/>
                    <p:nvPr/>
                  </p:nvCxnSpPr>
                  <p:spPr>
                    <a:xfrm flipH="1" flipV="1">
                      <a:off x="2408767" y="4191711"/>
                      <a:ext cx="450496" cy="645936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Connector 18"/>
                    <p:cNvCxnSpPr/>
                    <p:nvPr/>
                  </p:nvCxnSpPr>
                  <p:spPr>
                    <a:xfrm flipV="1">
                      <a:off x="2408767" y="3232150"/>
                      <a:ext cx="35983" cy="959561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4" name="Freeform 23"/>
                  <p:cNvSpPr/>
                  <p:nvPr/>
                </p:nvSpPr>
                <p:spPr>
                  <a:xfrm>
                    <a:off x="2444222" y="3052763"/>
                    <a:ext cx="276225" cy="187325"/>
                  </a:xfrm>
                  <a:custGeom>
                    <a:avLst/>
                    <a:gdLst>
                      <a:gd name="connsiteX0" fmla="*/ 0 w 276225"/>
                      <a:gd name="connsiteY0" fmla="*/ 187325 h 187325"/>
                      <a:gd name="connsiteX1" fmla="*/ 65087 w 276225"/>
                      <a:gd name="connsiteY1" fmla="*/ 42862 h 187325"/>
                      <a:gd name="connsiteX2" fmla="*/ 276225 w 276225"/>
                      <a:gd name="connsiteY2" fmla="*/ 0 h 18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6225" h="187325">
                        <a:moveTo>
                          <a:pt x="0" y="187325"/>
                        </a:moveTo>
                        <a:cubicBezTo>
                          <a:pt x="9525" y="130704"/>
                          <a:pt x="19050" y="74083"/>
                          <a:pt x="65087" y="42862"/>
                        </a:cubicBezTo>
                        <a:cubicBezTo>
                          <a:pt x="111124" y="11641"/>
                          <a:pt x="193674" y="5820"/>
                          <a:pt x="276225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tailEnd type="triangl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Freeform 26"/>
                  <p:cNvSpPr/>
                  <p:nvPr/>
                </p:nvSpPr>
                <p:spPr>
                  <a:xfrm>
                    <a:off x="3494088" y="2697163"/>
                    <a:ext cx="276225" cy="187325"/>
                  </a:xfrm>
                  <a:custGeom>
                    <a:avLst/>
                    <a:gdLst>
                      <a:gd name="connsiteX0" fmla="*/ 0 w 276225"/>
                      <a:gd name="connsiteY0" fmla="*/ 187325 h 187325"/>
                      <a:gd name="connsiteX1" fmla="*/ 65087 w 276225"/>
                      <a:gd name="connsiteY1" fmla="*/ 42862 h 187325"/>
                      <a:gd name="connsiteX2" fmla="*/ 276225 w 276225"/>
                      <a:gd name="connsiteY2" fmla="*/ 0 h 18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6225" h="187325">
                        <a:moveTo>
                          <a:pt x="0" y="187325"/>
                        </a:moveTo>
                        <a:cubicBezTo>
                          <a:pt x="9525" y="130704"/>
                          <a:pt x="19050" y="74083"/>
                          <a:pt x="65087" y="42862"/>
                        </a:cubicBezTo>
                        <a:cubicBezTo>
                          <a:pt x="111124" y="11641"/>
                          <a:pt x="193674" y="5820"/>
                          <a:pt x="276225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accent1"/>
                    </a:solidFill>
                    <a:tailEnd type="triangl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0" name="Straight Arrow Connector 29"/>
                  <p:cNvCxnSpPr/>
                  <p:nvPr/>
                </p:nvCxnSpPr>
                <p:spPr>
                  <a:xfrm>
                    <a:off x="2763131" y="4296833"/>
                    <a:ext cx="300566" cy="0"/>
                  </a:xfrm>
                  <a:prstGeom prst="straightConnector1">
                    <a:avLst/>
                  </a:prstGeom>
                  <a:ln w="1905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Arrow Connector 31"/>
                  <p:cNvCxnSpPr/>
                  <p:nvPr/>
                </p:nvCxnSpPr>
                <p:spPr>
                  <a:xfrm>
                    <a:off x="2510367" y="4157133"/>
                    <a:ext cx="258233" cy="97367"/>
                  </a:xfrm>
                  <a:prstGeom prst="straightConnector1">
                    <a:avLst/>
                  </a:prstGeom>
                  <a:ln w="1905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Arrow Connector 32"/>
                  <p:cNvCxnSpPr/>
                  <p:nvPr/>
                </p:nvCxnSpPr>
                <p:spPr>
                  <a:xfrm flipV="1">
                    <a:off x="3129791" y="4199648"/>
                    <a:ext cx="330430" cy="62789"/>
                  </a:xfrm>
                  <a:prstGeom prst="straightConnector1">
                    <a:avLst/>
                  </a:prstGeom>
                  <a:ln w="1905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>
                    <a:cxnSpLocks/>
                    <a:endCxn id="27" idx="0"/>
                  </p:cNvCxnSpPr>
                  <p:nvPr/>
                </p:nvCxnSpPr>
                <p:spPr>
                  <a:xfrm flipV="1">
                    <a:off x="3494088" y="2884488"/>
                    <a:ext cx="0" cy="1266477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0" name="TextBox 39"/>
              <p:cNvSpPr txBox="1"/>
              <p:nvPr/>
            </p:nvSpPr>
            <p:spPr>
              <a:xfrm>
                <a:off x="2426758" y="2129651"/>
                <a:ext cx="10120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400" dirty="0"/>
                  <a:t>Blade 4</a:t>
                </a:r>
                <a:endParaRPr lang="en-US" sz="14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396698" y="2429062"/>
                <a:ext cx="10120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400" dirty="0"/>
                  <a:t>Blade 3</a:t>
                </a:r>
                <a:endParaRPr lang="en-US" sz="1400" dirty="0"/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2009775" y="2717192"/>
                <a:ext cx="312966" cy="583416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3019969" y="2424821"/>
                <a:ext cx="345075" cy="643801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3132721" y="4633835"/>
                <a:ext cx="9919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400" dirty="0"/>
                  <a:t>RHS cavity</a:t>
                </a:r>
                <a:endParaRPr lang="en-US" sz="140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066979" y="5084590"/>
                <a:ext cx="9919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400" dirty="0"/>
                  <a:t>Bearings</a:t>
                </a:r>
                <a:endParaRPr lang="en-US" sz="14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773075" y="4147869"/>
                <a:ext cx="13292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400" dirty="0"/>
                  <a:t>Bearings casing</a:t>
                </a:r>
                <a:endParaRPr lang="en-US" sz="1400" dirty="0"/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 flipH="1" flipV="1">
                <a:off x="3136226" y="4301757"/>
                <a:ext cx="228818" cy="37489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>
                <a:off x="2128756" y="5609447"/>
                <a:ext cx="10120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400" dirty="0"/>
                  <a:t>Disk 3</a:t>
                </a:r>
                <a:endParaRPr lang="en-US" sz="1400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932792" y="5425357"/>
                <a:ext cx="10120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400" dirty="0"/>
                  <a:t>Disk 4</a:t>
                </a:r>
                <a:endParaRPr lang="en-US" sz="1400" dirty="0"/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6616319" y="4283111"/>
              <a:ext cx="1511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400" dirty="0"/>
                <a:t>CA from GT compressor bleed</a:t>
              </a:r>
              <a:endParaRPr lang="en-US" sz="1400" dirty="0"/>
            </a:p>
          </p:txBody>
        </p:sp>
        <p:cxnSp>
          <p:nvCxnSpPr>
            <p:cNvPr id="70" name="Straight Connector 69"/>
            <p:cNvCxnSpPr/>
            <p:nvPr/>
          </p:nvCxnSpPr>
          <p:spPr>
            <a:xfrm flipH="1">
              <a:off x="7158626" y="4806331"/>
              <a:ext cx="81814" cy="564967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71105" y="904598"/>
            <a:ext cx="819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Blade 3 &amp; 4 are supplied through a bleed from the GT compressor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5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A8DB80C-31E6-41C7-9B9E-D91B8BD435F5}"/>
              </a:ext>
            </a:extLst>
          </p:cNvPr>
          <p:cNvSpPr txBox="1"/>
          <p:nvPr/>
        </p:nvSpPr>
        <p:spPr>
          <a:xfrm>
            <a:off x="7770942" y="1345691"/>
            <a:ext cx="43496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Problems</a:t>
            </a:r>
            <a:r>
              <a:rPr lang="it-IT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Supply pressure </a:t>
            </a:r>
            <a:r>
              <a:rPr lang="it-IT" dirty="0" err="1"/>
              <a:t>driven</a:t>
            </a:r>
            <a:r>
              <a:rPr lang="it-IT" dirty="0"/>
              <a:t> by </a:t>
            </a:r>
            <a:r>
              <a:rPr lang="it-IT" dirty="0" err="1"/>
              <a:t>Blade</a:t>
            </a:r>
            <a:r>
              <a:rPr lang="it-IT" dirty="0"/>
              <a:t> 3 </a:t>
            </a:r>
            <a:r>
              <a:rPr lang="it-IT" dirty="0" err="1"/>
              <a:t>requirements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CA pressure for </a:t>
            </a:r>
            <a:r>
              <a:rPr lang="it-IT" dirty="0" err="1"/>
              <a:t>Blade</a:t>
            </a:r>
            <a:r>
              <a:rPr lang="it-IT" dirty="0"/>
              <a:t> 4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required</a:t>
            </a:r>
            <a:r>
              <a:rPr lang="it-IT" dirty="0"/>
              <a:t> </a:t>
            </a:r>
          </a:p>
        </p:txBody>
      </p:sp>
      <p:pic>
        <p:nvPicPr>
          <p:cNvPr id="62" name="Picture 79">
            <a:extLst>
              <a:ext uri="{FF2B5EF4-FFF2-40B4-BE49-F238E27FC236}">
                <a16:creationId xmlns:a16="http://schemas.microsoft.com/office/drawing/2014/main" id="{3D812465-3593-4B6C-A48C-BD7D1A4F0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23" y="2936248"/>
            <a:ext cx="2784344" cy="3146434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1A18A0C3-E041-4167-BE36-3FA96A262F9C}"/>
              </a:ext>
            </a:extLst>
          </p:cNvPr>
          <p:cNvSpPr/>
          <p:nvPr/>
        </p:nvSpPr>
        <p:spPr>
          <a:xfrm>
            <a:off x="2274864" y="6002274"/>
            <a:ext cx="483363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de-CH" dirty="0"/>
              <a:t>Work </a:t>
            </a:r>
            <a:r>
              <a:rPr lang="de-CH" dirty="0" err="1"/>
              <a:t>done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pressurise</a:t>
            </a:r>
            <a:r>
              <a:rPr lang="de-CH" dirty="0"/>
              <a:t> B4 CA </a:t>
            </a:r>
            <a:r>
              <a:rPr lang="de-CH" dirty="0" err="1"/>
              <a:t>accounts</a:t>
            </a:r>
            <a:r>
              <a:rPr lang="de-CH" dirty="0"/>
              <a:t> </a:t>
            </a:r>
            <a:r>
              <a:rPr lang="de-CH" dirty="0" err="1"/>
              <a:t>as</a:t>
            </a:r>
            <a:r>
              <a:rPr lang="de-CH" dirty="0"/>
              <a:t> </a:t>
            </a:r>
            <a:r>
              <a:rPr lang="de-CH" dirty="0" err="1"/>
              <a:t>losses</a:t>
            </a:r>
            <a:endParaRPr lang="de-CH" dirty="0"/>
          </a:p>
        </p:txBody>
      </p:sp>
      <p:sp>
        <p:nvSpPr>
          <p:cNvPr id="42" name="Date Placeholder 3">
            <a:extLst>
              <a:ext uri="{FF2B5EF4-FFF2-40B4-BE49-F238E27FC236}">
                <a16:creationId xmlns:a16="http://schemas.microsoft.com/office/drawing/2014/main" id="{BA27076D-F76E-4B0A-9028-F610835EF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</p:spTree>
    <p:extLst>
      <p:ext uri="{BB962C8B-B14F-4D97-AF65-F5344CB8AC3E}">
        <p14:creationId xmlns:p14="http://schemas.microsoft.com/office/powerpoint/2010/main" val="565183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Alternative CA feed system for Blade 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4</a:t>
            </a:fld>
            <a:endParaRPr lang="it-IT"/>
          </a:p>
        </p:txBody>
      </p:sp>
      <p:sp>
        <p:nvSpPr>
          <p:cNvPr id="66" name="Rectangle 65"/>
          <p:cNvSpPr/>
          <p:nvPr/>
        </p:nvSpPr>
        <p:spPr>
          <a:xfrm>
            <a:off x="2504898" y="3475218"/>
            <a:ext cx="1123796" cy="548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/>
          <p:cNvCxnSpPr>
            <a:stCxn id="66" idx="3"/>
          </p:cNvCxnSpPr>
          <p:nvPr/>
        </p:nvCxnSpPr>
        <p:spPr>
          <a:xfrm flipV="1">
            <a:off x="3628694" y="2699359"/>
            <a:ext cx="2289854" cy="105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155575" y="1079739"/>
            <a:ext cx="7835536" cy="4664462"/>
            <a:chOff x="155575" y="1090696"/>
            <a:chExt cx="7835536" cy="4664462"/>
          </a:xfrm>
        </p:grpSpPr>
        <p:grpSp>
          <p:nvGrpSpPr>
            <p:cNvPr id="65" name="Group 64"/>
            <p:cNvGrpSpPr/>
            <p:nvPr/>
          </p:nvGrpSpPr>
          <p:grpSpPr>
            <a:xfrm>
              <a:off x="155575" y="1090696"/>
              <a:ext cx="7698508" cy="4664462"/>
              <a:chOff x="155575" y="1522843"/>
              <a:chExt cx="7698508" cy="4664462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>
                <a:off x="2504898" y="4150965"/>
                <a:ext cx="258233" cy="97367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/>
              <p:cNvGrpSpPr/>
              <p:nvPr/>
            </p:nvGrpSpPr>
            <p:grpSpPr>
              <a:xfrm>
                <a:off x="155575" y="1522843"/>
                <a:ext cx="7698508" cy="4664462"/>
                <a:chOff x="155575" y="1566685"/>
                <a:chExt cx="7698508" cy="4664462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5575" y="1566685"/>
                  <a:ext cx="7698508" cy="4664462"/>
                </a:xfrm>
                <a:prstGeom prst="rect">
                  <a:avLst/>
                </a:prstGeom>
              </p:spPr>
            </p:pic>
            <p:grpSp>
              <p:nvGrpSpPr>
                <p:cNvPr id="38" name="Group 37"/>
                <p:cNvGrpSpPr/>
                <p:nvPr/>
              </p:nvGrpSpPr>
              <p:grpSpPr>
                <a:xfrm>
                  <a:off x="2408767" y="2697163"/>
                  <a:ext cx="5000378" cy="3176240"/>
                  <a:chOff x="2408767" y="2697163"/>
                  <a:chExt cx="5000378" cy="3176240"/>
                </a:xfrm>
              </p:grpSpPr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2408767" y="3232150"/>
                    <a:ext cx="5000378" cy="2641253"/>
                    <a:chOff x="2408767" y="3232150"/>
                    <a:chExt cx="5000378" cy="2641253"/>
                  </a:xfrm>
                </p:grpSpPr>
                <p:cxnSp>
                  <p:nvCxnSpPr>
                    <p:cNvPr id="10" name="Straight Connector 9"/>
                    <p:cNvCxnSpPr/>
                    <p:nvPr/>
                  </p:nvCxnSpPr>
                  <p:spPr>
                    <a:xfrm flipH="1">
                      <a:off x="2859264" y="5847287"/>
                      <a:ext cx="4549881" cy="15880"/>
                    </a:xfrm>
                    <a:prstGeom prst="line">
                      <a:avLst/>
                    </a:prstGeom>
                    <a:ln w="19050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Connector 12"/>
                    <p:cNvCxnSpPr/>
                    <p:nvPr/>
                  </p:nvCxnSpPr>
                  <p:spPr>
                    <a:xfrm flipH="1" flipV="1">
                      <a:off x="2859263" y="4837647"/>
                      <a:ext cx="1" cy="1035756"/>
                    </a:xfrm>
                    <a:prstGeom prst="line">
                      <a:avLst/>
                    </a:prstGeom>
                    <a:ln w="19050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Straight Connector 15"/>
                    <p:cNvCxnSpPr/>
                    <p:nvPr/>
                  </p:nvCxnSpPr>
                  <p:spPr>
                    <a:xfrm flipH="1" flipV="1">
                      <a:off x="2408767" y="4191711"/>
                      <a:ext cx="450496" cy="645936"/>
                    </a:xfrm>
                    <a:prstGeom prst="line">
                      <a:avLst/>
                    </a:prstGeom>
                    <a:ln w="19050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Connector 18"/>
                    <p:cNvCxnSpPr/>
                    <p:nvPr/>
                  </p:nvCxnSpPr>
                  <p:spPr>
                    <a:xfrm flipV="1">
                      <a:off x="2408767" y="3232150"/>
                      <a:ext cx="35983" cy="959561"/>
                    </a:xfrm>
                    <a:prstGeom prst="line">
                      <a:avLst/>
                    </a:prstGeom>
                    <a:ln w="19050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4" name="Freeform 23"/>
                  <p:cNvSpPr/>
                  <p:nvPr/>
                </p:nvSpPr>
                <p:spPr>
                  <a:xfrm>
                    <a:off x="2444222" y="3052763"/>
                    <a:ext cx="276225" cy="187325"/>
                  </a:xfrm>
                  <a:custGeom>
                    <a:avLst/>
                    <a:gdLst>
                      <a:gd name="connsiteX0" fmla="*/ 0 w 276225"/>
                      <a:gd name="connsiteY0" fmla="*/ 187325 h 187325"/>
                      <a:gd name="connsiteX1" fmla="*/ 65087 w 276225"/>
                      <a:gd name="connsiteY1" fmla="*/ 42862 h 187325"/>
                      <a:gd name="connsiteX2" fmla="*/ 276225 w 276225"/>
                      <a:gd name="connsiteY2" fmla="*/ 0 h 18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6225" h="187325">
                        <a:moveTo>
                          <a:pt x="0" y="187325"/>
                        </a:moveTo>
                        <a:cubicBezTo>
                          <a:pt x="9525" y="130704"/>
                          <a:pt x="19050" y="74083"/>
                          <a:pt x="65087" y="42862"/>
                        </a:cubicBezTo>
                        <a:cubicBezTo>
                          <a:pt x="111124" y="11641"/>
                          <a:pt x="193674" y="5820"/>
                          <a:pt x="276225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Freeform 26"/>
                  <p:cNvSpPr/>
                  <p:nvPr/>
                </p:nvSpPr>
                <p:spPr>
                  <a:xfrm>
                    <a:off x="3494088" y="2697163"/>
                    <a:ext cx="276225" cy="187325"/>
                  </a:xfrm>
                  <a:custGeom>
                    <a:avLst/>
                    <a:gdLst>
                      <a:gd name="connsiteX0" fmla="*/ 0 w 276225"/>
                      <a:gd name="connsiteY0" fmla="*/ 187325 h 187325"/>
                      <a:gd name="connsiteX1" fmla="*/ 65087 w 276225"/>
                      <a:gd name="connsiteY1" fmla="*/ 42862 h 187325"/>
                      <a:gd name="connsiteX2" fmla="*/ 276225 w 276225"/>
                      <a:gd name="connsiteY2" fmla="*/ 0 h 18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6225" h="187325">
                        <a:moveTo>
                          <a:pt x="0" y="187325"/>
                        </a:moveTo>
                        <a:cubicBezTo>
                          <a:pt x="9525" y="130704"/>
                          <a:pt x="19050" y="74083"/>
                          <a:pt x="65087" y="42862"/>
                        </a:cubicBezTo>
                        <a:cubicBezTo>
                          <a:pt x="111124" y="11641"/>
                          <a:pt x="193674" y="5820"/>
                          <a:pt x="276225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accent6"/>
                    </a:solidFill>
                    <a:tailEnd type="triangl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7" name="Straight Connector 36"/>
                  <p:cNvCxnSpPr>
                    <a:endCxn id="27" idx="0"/>
                  </p:cNvCxnSpPr>
                  <p:nvPr/>
                </p:nvCxnSpPr>
                <p:spPr>
                  <a:xfrm flipV="1">
                    <a:off x="3494088" y="2884488"/>
                    <a:ext cx="0" cy="1266477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0" name="TextBox 39"/>
              <p:cNvSpPr txBox="1"/>
              <p:nvPr/>
            </p:nvSpPr>
            <p:spPr>
              <a:xfrm>
                <a:off x="2426758" y="2129651"/>
                <a:ext cx="10120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400" dirty="0"/>
                  <a:t>Blade 4</a:t>
                </a:r>
                <a:endParaRPr lang="en-US" sz="14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396698" y="2429062"/>
                <a:ext cx="10120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400" dirty="0"/>
                  <a:t>Blade 3</a:t>
                </a:r>
                <a:endParaRPr lang="en-US" sz="1400" dirty="0"/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2009775" y="2717192"/>
                <a:ext cx="312966" cy="583416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3019969" y="2424821"/>
                <a:ext cx="345075" cy="643801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3129791" y="4859250"/>
                <a:ext cx="9919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400" dirty="0"/>
                  <a:t>RHS cavity</a:t>
                </a:r>
                <a:endParaRPr lang="en-US" sz="140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066979" y="5107166"/>
                <a:ext cx="9919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400" dirty="0"/>
                  <a:t>Bearings</a:t>
                </a:r>
                <a:endParaRPr lang="en-US" sz="1400" dirty="0"/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 flipH="1" flipV="1">
                <a:off x="3122372" y="4311357"/>
                <a:ext cx="242672" cy="587401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>
                <a:off x="2128756" y="5609447"/>
                <a:ext cx="10120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400" dirty="0"/>
                  <a:t>Disk 3</a:t>
                </a:r>
                <a:endParaRPr lang="en-US" sz="1400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932792" y="5425357"/>
                <a:ext cx="10120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400" dirty="0"/>
                  <a:t>Disk 4</a:t>
                </a:r>
                <a:endParaRPr lang="en-US" sz="1400" dirty="0"/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6479890" y="4641333"/>
              <a:ext cx="1511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400" dirty="0"/>
                <a:t>CA from GT compressor bleed</a:t>
              </a:r>
              <a:endParaRPr lang="en-US" sz="1400" dirty="0"/>
            </a:p>
          </p:txBody>
        </p:sp>
        <p:cxnSp>
          <p:nvCxnSpPr>
            <p:cNvPr id="70" name="Straight Connector 69"/>
            <p:cNvCxnSpPr/>
            <p:nvPr/>
          </p:nvCxnSpPr>
          <p:spPr>
            <a:xfrm flipH="1">
              <a:off x="6600999" y="5126453"/>
              <a:ext cx="194371" cy="238915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 flipH="1">
            <a:off x="3677455" y="4231129"/>
            <a:ext cx="3009768" cy="2584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3494088" y="3663359"/>
            <a:ext cx="191307" cy="59606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950790" y="3636406"/>
            <a:ext cx="1461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/>
              <a:t>CA from external compressor </a:t>
            </a:r>
            <a:endParaRPr lang="en-US" sz="1400" dirty="0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4732965" y="3964629"/>
            <a:ext cx="334014" cy="267844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55575" y="805988"/>
            <a:ext cx="8425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Blade 3 is supplied through a bleed from the GT compressor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Blade 4 is supplied with CA from an </a:t>
            </a:r>
            <a:r>
              <a:rPr lang="de-CH" b="1" dirty="0"/>
              <a:t>external compressor</a:t>
            </a:r>
          </a:p>
        </p:txBody>
      </p:sp>
      <p:grpSp>
        <p:nvGrpSpPr>
          <p:cNvPr id="110" name="Group 109"/>
          <p:cNvGrpSpPr/>
          <p:nvPr/>
        </p:nvGrpSpPr>
        <p:grpSpPr>
          <a:xfrm>
            <a:off x="8538009" y="1203843"/>
            <a:ext cx="2850580" cy="1843293"/>
            <a:chOff x="6665589" y="1066220"/>
            <a:chExt cx="2498470" cy="1615605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589" y="1066220"/>
              <a:ext cx="2498470" cy="1270320"/>
            </a:xfrm>
            <a:prstGeom prst="rect">
              <a:avLst/>
            </a:prstGeom>
          </p:spPr>
        </p:pic>
        <p:grpSp>
          <p:nvGrpSpPr>
            <p:cNvPr id="85" name="Group 84"/>
            <p:cNvGrpSpPr/>
            <p:nvPr/>
          </p:nvGrpSpPr>
          <p:grpSpPr>
            <a:xfrm>
              <a:off x="7239000" y="2182284"/>
              <a:ext cx="1540933" cy="229101"/>
              <a:chOff x="7239000" y="2182284"/>
              <a:chExt cx="1540933" cy="229101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7239000" y="2236700"/>
                <a:ext cx="0" cy="173327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7239000" y="2406851"/>
                <a:ext cx="1342037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V="1">
                <a:off x="8581037" y="2210217"/>
                <a:ext cx="0" cy="20116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/>
              <p:nvPr/>
            </p:nvCxnSpPr>
            <p:spPr>
              <a:xfrm>
                <a:off x="8581037" y="2182284"/>
                <a:ext cx="198896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86"/>
            <p:cNvSpPr txBox="1"/>
            <p:nvPr/>
          </p:nvSpPr>
          <p:spPr>
            <a:xfrm>
              <a:off x="7341234" y="2374048"/>
              <a:ext cx="12100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400" dirty="0"/>
                <a:t>CA to B3 &amp; B4</a:t>
              </a:r>
              <a:endParaRPr lang="en-US" sz="1400" dirty="0"/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7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5378034-78F3-4BC4-9B89-29DAF0363EB1}"/>
              </a:ext>
            </a:extLst>
          </p:cNvPr>
          <p:cNvSpPr txBox="1"/>
          <p:nvPr/>
        </p:nvSpPr>
        <p:spPr>
          <a:xfrm>
            <a:off x="1834552" y="5792127"/>
            <a:ext cx="769850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Higher</a:t>
            </a:r>
            <a:r>
              <a:rPr lang="it-IT" dirty="0"/>
              <a:t> core mass flow </a:t>
            </a:r>
            <a:r>
              <a:rPr lang="en-US" dirty="0">
                <a:sym typeface="Wingdings" panose="05000000000000000000" pitchFamily="2" charset="2"/>
              </a:rPr>
              <a:t> Higher GT power</a:t>
            </a:r>
            <a:r>
              <a:rPr lang="it-IT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Lower </a:t>
            </a:r>
            <a:r>
              <a:rPr lang="it-IT" dirty="0" err="1"/>
              <a:t>Blade</a:t>
            </a:r>
            <a:r>
              <a:rPr lang="it-IT" dirty="0"/>
              <a:t> 4 supply pressure &amp; temperature </a:t>
            </a:r>
            <a:r>
              <a:rPr lang="en-US" dirty="0">
                <a:sym typeface="Wingdings" panose="05000000000000000000" pitchFamily="2" charset="2"/>
              </a:rPr>
              <a:t> Increase of GT net efficiency</a:t>
            </a:r>
            <a:endParaRPr lang="it-IT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B624980C-AFD8-46E8-832F-0BCED27A993F}"/>
              </a:ext>
            </a:extLst>
          </p:cNvPr>
          <p:cNvGrpSpPr/>
          <p:nvPr/>
        </p:nvGrpSpPr>
        <p:grpSpPr>
          <a:xfrm>
            <a:off x="8593954" y="3382551"/>
            <a:ext cx="3189523" cy="1927923"/>
            <a:chOff x="11066819" y="3999649"/>
            <a:chExt cx="2707565" cy="1636601"/>
          </a:xfrm>
        </p:grpSpPr>
        <p:pic>
          <p:nvPicPr>
            <p:cNvPr id="94" name="Picture 87">
              <a:extLst>
                <a:ext uri="{FF2B5EF4-FFF2-40B4-BE49-F238E27FC236}">
                  <a16:creationId xmlns:a16="http://schemas.microsoft.com/office/drawing/2014/main" id="{D49ADEC8-8568-4077-9365-6DE102C60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6819" y="3999649"/>
              <a:ext cx="2539204" cy="1338950"/>
            </a:xfrm>
            <a:prstGeom prst="rect">
              <a:avLst/>
            </a:prstGeom>
          </p:spPr>
        </p:pic>
        <p:grpSp>
          <p:nvGrpSpPr>
            <p:cNvPr id="96" name="Group 88">
              <a:extLst>
                <a:ext uri="{FF2B5EF4-FFF2-40B4-BE49-F238E27FC236}">
                  <a16:creationId xmlns:a16="http://schemas.microsoft.com/office/drawing/2014/main" id="{3253EF54-2454-4569-A894-7F1562969FAE}"/>
                </a:ext>
              </a:extLst>
            </p:cNvPr>
            <p:cNvGrpSpPr/>
            <p:nvPr/>
          </p:nvGrpSpPr>
          <p:grpSpPr>
            <a:xfrm>
              <a:off x="11558229" y="5119533"/>
              <a:ext cx="1342037" cy="201168"/>
              <a:chOff x="7239000" y="2210217"/>
              <a:chExt cx="1342037" cy="201168"/>
            </a:xfrm>
          </p:grpSpPr>
          <p:cxnSp>
            <p:nvCxnSpPr>
              <p:cNvPr id="113" name="Straight Connector 89">
                <a:extLst>
                  <a:ext uri="{FF2B5EF4-FFF2-40B4-BE49-F238E27FC236}">
                    <a16:creationId xmlns:a16="http://schemas.microsoft.com/office/drawing/2014/main" id="{41B5E483-9A8C-4E52-B323-10187A555F8A}"/>
                  </a:ext>
                </a:extLst>
              </p:cNvPr>
              <p:cNvCxnSpPr/>
              <p:nvPr/>
            </p:nvCxnSpPr>
            <p:spPr>
              <a:xfrm>
                <a:off x="7239000" y="2236700"/>
                <a:ext cx="0" cy="173327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90">
                <a:extLst>
                  <a:ext uri="{FF2B5EF4-FFF2-40B4-BE49-F238E27FC236}">
                    <a16:creationId xmlns:a16="http://schemas.microsoft.com/office/drawing/2014/main" id="{609E41C5-6E8F-4A64-ADBA-78841DAD3EA6}"/>
                  </a:ext>
                </a:extLst>
              </p:cNvPr>
              <p:cNvCxnSpPr/>
              <p:nvPr/>
            </p:nvCxnSpPr>
            <p:spPr>
              <a:xfrm>
                <a:off x="7239000" y="2406851"/>
                <a:ext cx="1342037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91">
                <a:extLst>
                  <a:ext uri="{FF2B5EF4-FFF2-40B4-BE49-F238E27FC236}">
                    <a16:creationId xmlns:a16="http://schemas.microsoft.com/office/drawing/2014/main" id="{681503EB-6446-40E9-A1D2-0B93C9371315}"/>
                  </a:ext>
                </a:extLst>
              </p:cNvPr>
              <p:cNvCxnSpPr/>
              <p:nvPr/>
            </p:nvCxnSpPr>
            <p:spPr>
              <a:xfrm flipV="1">
                <a:off x="8581037" y="2210217"/>
                <a:ext cx="0" cy="201168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106">
              <a:extLst>
                <a:ext uri="{FF2B5EF4-FFF2-40B4-BE49-F238E27FC236}">
                  <a16:creationId xmlns:a16="http://schemas.microsoft.com/office/drawing/2014/main" id="{2147F87C-ACD2-4B12-BF4F-70CEFB8B4B60}"/>
                </a:ext>
              </a:extLst>
            </p:cNvPr>
            <p:cNvGrpSpPr/>
            <p:nvPr/>
          </p:nvGrpSpPr>
          <p:grpSpPr>
            <a:xfrm>
              <a:off x="13054706" y="4933989"/>
              <a:ext cx="603596" cy="447377"/>
              <a:chOff x="11233947" y="1999516"/>
              <a:chExt cx="603596" cy="447377"/>
            </a:xfrm>
          </p:grpSpPr>
          <p:cxnSp>
            <p:nvCxnSpPr>
              <p:cNvPr id="102" name="Straight Connector 96">
                <a:extLst>
                  <a:ext uri="{FF2B5EF4-FFF2-40B4-BE49-F238E27FC236}">
                    <a16:creationId xmlns:a16="http://schemas.microsoft.com/office/drawing/2014/main" id="{D5F9DC4E-4702-47A0-9C81-D72003AF69D8}"/>
                  </a:ext>
                </a:extLst>
              </p:cNvPr>
              <p:cNvCxnSpPr/>
              <p:nvPr/>
            </p:nvCxnSpPr>
            <p:spPr>
              <a:xfrm flipH="1">
                <a:off x="11540334" y="2287147"/>
                <a:ext cx="792" cy="159746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3" name="Group 105">
                <a:extLst>
                  <a:ext uri="{FF2B5EF4-FFF2-40B4-BE49-F238E27FC236}">
                    <a16:creationId xmlns:a16="http://schemas.microsoft.com/office/drawing/2014/main" id="{27035DDD-D85D-4DB1-94CD-5AD8FFFA97F8}"/>
                  </a:ext>
                </a:extLst>
              </p:cNvPr>
              <p:cNvGrpSpPr/>
              <p:nvPr/>
            </p:nvGrpSpPr>
            <p:grpSpPr>
              <a:xfrm>
                <a:off x="11233947" y="1999516"/>
                <a:ext cx="603596" cy="443937"/>
                <a:chOff x="11233947" y="1999516"/>
                <a:chExt cx="603596" cy="443937"/>
              </a:xfrm>
            </p:grpSpPr>
            <p:cxnSp>
              <p:nvCxnSpPr>
                <p:cNvPr id="104" name="Straight Arrow Connector 94">
                  <a:extLst>
                    <a:ext uri="{FF2B5EF4-FFF2-40B4-BE49-F238E27FC236}">
                      <a16:creationId xmlns:a16="http://schemas.microsoft.com/office/drawing/2014/main" id="{1E655868-C8BD-4ECB-B8E6-495E9001EA2A}"/>
                    </a:ext>
                  </a:extLst>
                </p:cNvPr>
                <p:cNvCxnSpPr/>
                <p:nvPr/>
              </p:nvCxnSpPr>
              <p:spPr>
                <a:xfrm flipH="1">
                  <a:off x="11602593" y="1999516"/>
                  <a:ext cx="234950" cy="0"/>
                </a:xfrm>
                <a:prstGeom prst="straightConnector1">
                  <a:avLst/>
                </a:prstGeom>
                <a:ln w="1905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98">
                  <a:extLst>
                    <a:ext uri="{FF2B5EF4-FFF2-40B4-BE49-F238E27FC236}">
                      <a16:creationId xmlns:a16="http://schemas.microsoft.com/office/drawing/2014/main" id="{DBAE64AA-DE02-4BA7-81CD-3B18790A5CD7}"/>
                    </a:ext>
                  </a:extLst>
                </p:cNvPr>
                <p:cNvCxnSpPr/>
                <p:nvPr/>
              </p:nvCxnSpPr>
              <p:spPr>
                <a:xfrm flipH="1" flipV="1">
                  <a:off x="11233947" y="2442659"/>
                  <a:ext cx="307180" cy="794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Arrow Connector 99">
                  <a:extLst>
                    <a:ext uri="{FF2B5EF4-FFF2-40B4-BE49-F238E27FC236}">
                      <a16:creationId xmlns:a16="http://schemas.microsoft.com/office/drawing/2014/main" id="{0A7FE729-6CE2-49C9-A7D0-259EEDB7C659}"/>
                    </a:ext>
                  </a:extLst>
                </p:cNvPr>
                <p:cNvCxnSpPr/>
                <p:nvPr/>
              </p:nvCxnSpPr>
              <p:spPr>
                <a:xfrm flipH="1" flipV="1">
                  <a:off x="11233947" y="2175732"/>
                  <a:ext cx="0" cy="266927"/>
                </a:xfrm>
                <a:prstGeom prst="straightConnector1">
                  <a:avLst/>
                </a:prstGeom>
                <a:ln w="1905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1" name="TextBox 107">
              <a:extLst>
                <a:ext uri="{FF2B5EF4-FFF2-40B4-BE49-F238E27FC236}">
                  <a16:creationId xmlns:a16="http://schemas.microsoft.com/office/drawing/2014/main" id="{1CF11E5E-3001-43BC-9DA4-313909CED022}"/>
                </a:ext>
              </a:extLst>
            </p:cNvPr>
            <p:cNvSpPr txBox="1"/>
            <p:nvPr/>
          </p:nvSpPr>
          <p:spPr>
            <a:xfrm>
              <a:off x="11858131" y="5290318"/>
              <a:ext cx="8723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400" dirty="0"/>
                <a:t>CA to B3 </a:t>
              </a:r>
              <a:endParaRPr lang="en-US" sz="1400" dirty="0"/>
            </a:p>
          </p:txBody>
        </p:sp>
        <p:sp>
          <p:nvSpPr>
            <p:cNvPr id="81" name="TextBox 108">
              <a:extLst>
                <a:ext uri="{FF2B5EF4-FFF2-40B4-BE49-F238E27FC236}">
                  <a16:creationId xmlns:a16="http://schemas.microsoft.com/office/drawing/2014/main" id="{83E59BB5-0340-4E16-8611-35A6BF8A0E8E}"/>
                </a:ext>
              </a:extLst>
            </p:cNvPr>
            <p:cNvSpPr txBox="1"/>
            <p:nvPr/>
          </p:nvSpPr>
          <p:spPr>
            <a:xfrm>
              <a:off x="12902045" y="5328473"/>
              <a:ext cx="8723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400" dirty="0"/>
                <a:t>CA to B4 </a:t>
              </a:r>
              <a:endParaRPr lang="en-US" sz="1400" dirty="0"/>
            </a:p>
          </p:txBody>
        </p:sp>
      </p:grp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C54DACFC-0874-4285-85EC-4E6737B297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</p:spTree>
    <p:extLst>
      <p:ext uri="{BB962C8B-B14F-4D97-AF65-F5344CB8AC3E}">
        <p14:creationId xmlns:p14="http://schemas.microsoft.com/office/powerpoint/2010/main" val="3835758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A5F2BF-A525-4603-8EDA-347134F44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Thesis </a:t>
            </a:r>
            <a:r>
              <a:rPr lang="it-IT" dirty="0" err="1"/>
              <a:t>overview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5B8131-CF50-4C6B-9CC8-617B3980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5</a:t>
            </a:fld>
            <a:endParaRPr lang="it-IT"/>
          </a:p>
        </p:txBody>
      </p:sp>
      <p:pic>
        <p:nvPicPr>
          <p:cNvPr id="7" name="Picture 66">
            <a:extLst>
              <a:ext uri="{FF2B5EF4-FFF2-40B4-BE49-F238E27FC236}">
                <a16:creationId xmlns:a16="http://schemas.microsoft.com/office/drawing/2014/main" id="{C798227B-2A5F-433A-BE4A-D88AD2EF6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B3FEEFB-09D5-40D9-AF29-C7F24416525C}"/>
              </a:ext>
            </a:extLst>
          </p:cNvPr>
          <p:cNvSpPr txBox="1"/>
          <p:nvPr/>
        </p:nvSpPr>
        <p:spPr>
          <a:xfrm>
            <a:off x="396053" y="1566170"/>
            <a:ext cx="328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Literature review and design of </a:t>
            </a:r>
            <a:r>
              <a:rPr lang="it-IT" dirty="0" err="1"/>
              <a:t>different</a:t>
            </a:r>
            <a:r>
              <a:rPr lang="it-IT" dirty="0"/>
              <a:t> concepts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F55522E-A5F6-4612-8165-09401368B631}"/>
              </a:ext>
            </a:extLst>
          </p:cNvPr>
          <p:cNvSpPr txBox="1"/>
          <p:nvPr/>
        </p:nvSpPr>
        <p:spPr>
          <a:xfrm>
            <a:off x="398504" y="3039530"/>
            <a:ext cx="2158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1-D flow network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8AE2383-41CB-458E-8EFE-A0C25D3EAA45}"/>
              </a:ext>
            </a:extLst>
          </p:cNvPr>
          <p:cNvSpPr txBox="1"/>
          <p:nvPr/>
        </p:nvSpPr>
        <p:spPr>
          <a:xfrm>
            <a:off x="419629" y="4299252"/>
            <a:ext cx="16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CFD </a:t>
            </a:r>
            <a:r>
              <a:rPr lang="it-IT" dirty="0" err="1"/>
              <a:t>analysis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059F4DA-7C51-4D8A-B1C6-E83657F2AA96}"/>
              </a:ext>
            </a:extLst>
          </p:cNvPr>
          <p:cNvSpPr txBox="1"/>
          <p:nvPr/>
        </p:nvSpPr>
        <p:spPr>
          <a:xfrm>
            <a:off x="419629" y="5551049"/>
            <a:ext cx="375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Re-</a:t>
            </a:r>
            <a:r>
              <a:rPr lang="it-IT" dirty="0" err="1"/>
              <a:t>calibration</a:t>
            </a:r>
            <a:r>
              <a:rPr lang="it-IT" dirty="0"/>
              <a:t> of 1-D flow network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FA4639FA-E5D5-440C-A869-F72405B20D61}"/>
              </a:ext>
            </a:extLst>
          </p:cNvPr>
          <p:cNvGrpSpPr/>
          <p:nvPr/>
        </p:nvGrpSpPr>
        <p:grpSpPr>
          <a:xfrm>
            <a:off x="7745424" y="1002330"/>
            <a:ext cx="3247318" cy="1379684"/>
            <a:chOff x="6854700" y="2401197"/>
            <a:chExt cx="3918076" cy="1664668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853CB1A0-D582-4AE2-98D9-1DC94063E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54700" y="2401197"/>
              <a:ext cx="1738794" cy="1664668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4CE87782-9180-4750-8F26-A33280DD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96974" y="2401197"/>
              <a:ext cx="1775802" cy="1662104"/>
            </a:xfrm>
            <a:prstGeom prst="rect">
              <a:avLst/>
            </a:prstGeom>
          </p:spPr>
        </p:pic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7BA231DE-9C2B-4711-874F-EB6AC2D38C41}"/>
              </a:ext>
            </a:extLst>
          </p:cNvPr>
          <p:cNvGrpSpPr/>
          <p:nvPr/>
        </p:nvGrpSpPr>
        <p:grpSpPr>
          <a:xfrm>
            <a:off x="5598509" y="2579004"/>
            <a:ext cx="3528091" cy="1098622"/>
            <a:chOff x="7645250" y="2677681"/>
            <a:chExt cx="3528091" cy="1098622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049892EE-8264-4A29-807C-D9BF4D3B4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250" y="2753344"/>
              <a:ext cx="1033764" cy="1022959"/>
            </a:xfrm>
            <a:prstGeom prst="rect">
              <a:avLst/>
            </a:prstGeom>
          </p:spPr>
        </p:pic>
        <p:pic>
          <p:nvPicPr>
            <p:cNvPr id="30" name="Immagine 29" descr="Immagine che contiene apparecchio&#10;&#10;Descrizione generata automaticamente">
              <a:extLst>
                <a:ext uri="{FF2B5EF4-FFF2-40B4-BE49-F238E27FC236}">
                  <a16:creationId xmlns:a16="http://schemas.microsoft.com/office/drawing/2014/main" id="{39E71A32-3AF0-4325-952F-E40AC4442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8927" y="2677681"/>
              <a:ext cx="2054414" cy="1091925"/>
            </a:xfrm>
            <a:prstGeom prst="rect">
              <a:avLst/>
            </a:prstGeom>
          </p:spPr>
        </p:pic>
      </p:grpSp>
      <p:pic>
        <p:nvPicPr>
          <p:cNvPr id="44" name="Picture 6">
            <a:extLst>
              <a:ext uri="{FF2B5EF4-FFF2-40B4-BE49-F238E27FC236}">
                <a16:creationId xmlns:a16="http://schemas.microsoft.com/office/drawing/2014/main" id="{93B29826-4424-4F46-904D-D7AD4B34A8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23" y="5333653"/>
            <a:ext cx="2808609" cy="1268744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FE1FE0C2-130C-4889-AEAB-F3EACB0BB96F}"/>
              </a:ext>
            </a:extLst>
          </p:cNvPr>
          <p:cNvGrpSpPr/>
          <p:nvPr/>
        </p:nvGrpSpPr>
        <p:grpSpPr>
          <a:xfrm>
            <a:off x="4097962" y="1277207"/>
            <a:ext cx="3079327" cy="1047608"/>
            <a:chOff x="3734303" y="1777484"/>
            <a:chExt cx="3079327" cy="104760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3FA8AEF5-93CE-482B-BD78-1151F971A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303" y="1777484"/>
              <a:ext cx="1567008" cy="1047608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324040A9-29C1-4F7A-AB99-F8C9F7266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880" y="1777484"/>
              <a:ext cx="1567750" cy="1035526"/>
            </a:xfrm>
            <a:prstGeom prst="rect">
              <a:avLst/>
            </a:prstGeom>
          </p:spPr>
        </p:pic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143B8E3C-6ACE-4DBB-9202-9BB37E47C4CC}"/>
              </a:ext>
            </a:extLst>
          </p:cNvPr>
          <p:cNvGrpSpPr/>
          <p:nvPr/>
        </p:nvGrpSpPr>
        <p:grpSpPr>
          <a:xfrm>
            <a:off x="4227783" y="3832612"/>
            <a:ext cx="6987775" cy="1304051"/>
            <a:chOff x="4732639" y="3802878"/>
            <a:chExt cx="6987775" cy="1304051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2DC684F3-F3D6-4F9A-BBC0-E34123FE48F0}"/>
                </a:ext>
              </a:extLst>
            </p:cNvPr>
            <p:cNvGrpSpPr/>
            <p:nvPr/>
          </p:nvGrpSpPr>
          <p:grpSpPr>
            <a:xfrm>
              <a:off x="6082888" y="3802878"/>
              <a:ext cx="5637526" cy="1304051"/>
              <a:chOff x="2210999" y="3922969"/>
              <a:chExt cx="5637526" cy="1304051"/>
            </a:xfrm>
          </p:grpSpPr>
          <p:pic>
            <p:nvPicPr>
              <p:cNvPr id="32" name="Immagine 31">
                <a:extLst>
                  <a:ext uri="{FF2B5EF4-FFF2-40B4-BE49-F238E27FC236}">
                    <a16:creationId xmlns:a16="http://schemas.microsoft.com/office/drawing/2014/main" id="{17BA46D1-955D-42D4-8324-A3513077A1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0999" y="4044616"/>
                <a:ext cx="1351239" cy="1050821"/>
              </a:xfrm>
              <a:prstGeom prst="rect">
                <a:avLst/>
              </a:prstGeom>
            </p:spPr>
          </p:pic>
          <p:pic>
            <p:nvPicPr>
              <p:cNvPr id="34" name="Picture 6">
                <a:extLst>
                  <a:ext uri="{FF2B5EF4-FFF2-40B4-BE49-F238E27FC236}">
                    <a16:creationId xmlns:a16="http://schemas.microsoft.com/office/drawing/2014/main" id="{DFFDAE11-A265-4EBE-8A97-E41D6BCA30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4012" y="3958276"/>
                <a:ext cx="1911651" cy="1268744"/>
              </a:xfrm>
              <a:prstGeom prst="rect">
                <a:avLst/>
              </a:prstGeom>
            </p:spPr>
          </p:pic>
          <p:pic>
            <p:nvPicPr>
              <p:cNvPr id="43" name="Immagine 42">
                <a:extLst>
                  <a:ext uri="{FF2B5EF4-FFF2-40B4-BE49-F238E27FC236}">
                    <a16:creationId xmlns:a16="http://schemas.microsoft.com/office/drawing/2014/main" id="{EA48BC3E-DB83-4D1F-AA1F-72571B1E1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8483" y="3922969"/>
                <a:ext cx="1740042" cy="1264535"/>
              </a:xfrm>
              <a:prstGeom prst="rect">
                <a:avLst/>
              </a:prstGeom>
            </p:spPr>
          </p:pic>
        </p:grp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5F1218A-7D65-4072-8349-BDE8116CD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3" r="26088"/>
            <a:stretch/>
          </p:blipFill>
          <p:spPr>
            <a:xfrm>
              <a:off x="4732639" y="3854156"/>
              <a:ext cx="1034948" cy="1161980"/>
            </a:xfrm>
            <a:prstGeom prst="rect">
              <a:avLst/>
            </a:prstGeom>
          </p:spPr>
        </p:pic>
      </p:grp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1671C7C7-2CD0-4EA8-A34B-B5F1CF7E0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E79FD071-C97A-4C28-90F2-CA99FC81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</p:spTree>
    <p:extLst>
      <p:ext uri="{BB962C8B-B14F-4D97-AF65-F5344CB8AC3E}">
        <p14:creationId xmlns:p14="http://schemas.microsoft.com/office/powerpoint/2010/main" val="368557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A5F2BF-A525-4603-8EDA-347134F44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Thesis </a:t>
            </a:r>
            <a:r>
              <a:rPr lang="it-IT" dirty="0" err="1"/>
              <a:t>overview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5B8131-CF50-4C6B-9CC8-617B3980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6</a:t>
            </a:fld>
            <a:endParaRPr lang="it-IT"/>
          </a:p>
        </p:txBody>
      </p:sp>
      <p:pic>
        <p:nvPicPr>
          <p:cNvPr id="7" name="Picture 66">
            <a:extLst>
              <a:ext uri="{FF2B5EF4-FFF2-40B4-BE49-F238E27FC236}">
                <a16:creationId xmlns:a16="http://schemas.microsoft.com/office/drawing/2014/main" id="{C798227B-2A5F-433A-BE4A-D88AD2EF6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grpSp>
        <p:nvGrpSpPr>
          <p:cNvPr id="26" name="Gruppo 25">
            <a:extLst>
              <a:ext uri="{FF2B5EF4-FFF2-40B4-BE49-F238E27FC236}">
                <a16:creationId xmlns:a16="http://schemas.microsoft.com/office/drawing/2014/main" id="{FA4639FA-E5D5-440C-A869-F72405B20D61}"/>
              </a:ext>
            </a:extLst>
          </p:cNvPr>
          <p:cNvGrpSpPr/>
          <p:nvPr/>
        </p:nvGrpSpPr>
        <p:grpSpPr>
          <a:xfrm>
            <a:off x="7745424" y="1002330"/>
            <a:ext cx="3247318" cy="1379684"/>
            <a:chOff x="6854700" y="2401197"/>
            <a:chExt cx="3918076" cy="1664668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853CB1A0-D582-4AE2-98D9-1DC94063E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54700" y="2401197"/>
              <a:ext cx="1738794" cy="1664668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4CE87782-9180-4750-8F26-A33280DD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96974" y="2401197"/>
              <a:ext cx="1775802" cy="1662104"/>
            </a:xfrm>
            <a:prstGeom prst="rect">
              <a:avLst/>
            </a:prstGeom>
          </p:spPr>
        </p:pic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7BA231DE-9C2B-4711-874F-EB6AC2D38C41}"/>
              </a:ext>
            </a:extLst>
          </p:cNvPr>
          <p:cNvGrpSpPr/>
          <p:nvPr/>
        </p:nvGrpSpPr>
        <p:grpSpPr>
          <a:xfrm>
            <a:off x="5598509" y="2579004"/>
            <a:ext cx="3528091" cy="1098622"/>
            <a:chOff x="7645250" y="2677681"/>
            <a:chExt cx="3528091" cy="1098622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049892EE-8264-4A29-807C-D9BF4D3B4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250" y="2753344"/>
              <a:ext cx="1033764" cy="1022959"/>
            </a:xfrm>
            <a:prstGeom prst="rect">
              <a:avLst/>
            </a:prstGeom>
          </p:spPr>
        </p:pic>
        <p:pic>
          <p:nvPicPr>
            <p:cNvPr id="30" name="Immagine 29" descr="Immagine che contiene apparecchio&#10;&#10;Descrizione generata automaticamente">
              <a:extLst>
                <a:ext uri="{FF2B5EF4-FFF2-40B4-BE49-F238E27FC236}">
                  <a16:creationId xmlns:a16="http://schemas.microsoft.com/office/drawing/2014/main" id="{39E71A32-3AF0-4325-952F-E40AC4442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8927" y="2677681"/>
              <a:ext cx="2054414" cy="1091925"/>
            </a:xfrm>
            <a:prstGeom prst="rect">
              <a:avLst/>
            </a:prstGeom>
          </p:spPr>
        </p:pic>
      </p:grpSp>
      <p:pic>
        <p:nvPicPr>
          <p:cNvPr id="44" name="Picture 6">
            <a:extLst>
              <a:ext uri="{FF2B5EF4-FFF2-40B4-BE49-F238E27FC236}">
                <a16:creationId xmlns:a16="http://schemas.microsoft.com/office/drawing/2014/main" id="{93B29826-4424-4F46-904D-D7AD4B34A8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23" y="5333653"/>
            <a:ext cx="2808609" cy="1268744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FE1FE0C2-130C-4889-AEAB-F3EACB0BB96F}"/>
              </a:ext>
            </a:extLst>
          </p:cNvPr>
          <p:cNvGrpSpPr/>
          <p:nvPr/>
        </p:nvGrpSpPr>
        <p:grpSpPr>
          <a:xfrm>
            <a:off x="4097962" y="1277207"/>
            <a:ext cx="3079327" cy="1047608"/>
            <a:chOff x="3734303" y="1777484"/>
            <a:chExt cx="3079327" cy="104760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3FA8AEF5-93CE-482B-BD78-1151F971A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303" y="1777484"/>
              <a:ext cx="1567008" cy="1047608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324040A9-29C1-4F7A-AB99-F8C9F7266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880" y="1777484"/>
              <a:ext cx="1567750" cy="1035526"/>
            </a:xfrm>
            <a:prstGeom prst="rect">
              <a:avLst/>
            </a:prstGeom>
          </p:spPr>
        </p:pic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143B8E3C-6ACE-4DBB-9202-9BB37E47C4CC}"/>
              </a:ext>
            </a:extLst>
          </p:cNvPr>
          <p:cNvGrpSpPr/>
          <p:nvPr/>
        </p:nvGrpSpPr>
        <p:grpSpPr>
          <a:xfrm>
            <a:off x="4227783" y="3832612"/>
            <a:ext cx="6987775" cy="1304051"/>
            <a:chOff x="4732639" y="3802878"/>
            <a:chExt cx="6987775" cy="1304051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2DC684F3-F3D6-4F9A-BBC0-E34123FE48F0}"/>
                </a:ext>
              </a:extLst>
            </p:cNvPr>
            <p:cNvGrpSpPr/>
            <p:nvPr/>
          </p:nvGrpSpPr>
          <p:grpSpPr>
            <a:xfrm>
              <a:off x="6082888" y="3802878"/>
              <a:ext cx="5637526" cy="1304051"/>
              <a:chOff x="2210999" y="3922969"/>
              <a:chExt cx="5637526" cy="1304051"/>
            </a:xfrm>
          </p:grpSpPr>
          <p:pic>
            <p:nvPicPr>
              <p:cNvPr id="32" name="Immagine 31">
                <a:extLst>
                  <a:ext uri="{FF2B5EF4-FFF2-40B4-BE49-F238E27FC236}">
                    <a16:creationId xmlns:a16="http://schemas.microsoft.com/office/drawing/2014/main" id="{17BA46D1-955D-42D4-8324-A3513077A1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0999" y="4044616"/>
                <a:ext cx="1351239" cy="1050821"/>
              </a:xfrm>
              <a:prstGeom prst="rect">
                <a:avLst/>
              </a:prstGeom>
            </p:spPr>
          </p:pic>
          <p:pic>
            <p:nvPicPr>
              <p:cNvPr id="34" name="Picture 6">
                <a:extLst>
                  <a:ext uri="{FF2B5EF4-FFF2-40B4-BE49-F238E27FC236}">
                    <a16:creationId xmlns:a16="http://schemas.microsoft.com/office/drawing/2014/main" id="{DFFDAE11-A265-4EBE-8A97-E41D6BCA30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4012" y="3958276"/>
                <a:ext cx="1911651" cy="1268744"/>
              </a:xfrm>
              <a:prstGeom prst="rect">
                <a:avLst/>
              </a:prstGeom>
            </p:spPr>
          </p:pic>
          <p:pic>
            <p:nvPicPr>
              <p:cNvPr id="43" name="Immagine 42">
                <a:extLst>
                  <a:ext uri="{FF2B5EF4-FFF2-40B4-BE49-F238E27FC236}">
                    <a16:creationId xmlns:a16="http://schemas.microsoft.com/office/drawing/2014/main" id="{EA48BC3E-DB83-4D1F-AA1F-72571B1E1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8483" y="3922969"/>
                <a:ext cx="1740042" cy="1264535"/>
              </a:xfrm>
              <a:prstGeom prst="rect">
                <a:avLst/>
              </a:prstGeom>
            </p:spPr>
          </p:pic>
        </p:grp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5F1218A-7D65-4072-8349-BDE8116CD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3" r="26088"/>
            <a:stretch/>
          </p:blipFill>
          <p:spPr>
            <a:xfrm>
              <a:off x="4732639" y="3854156"/>
              <a:ext cx="1034948" cy="1161980"/>
            </a:xfrm>
            <a:prstGeom prst="rect">
              <a:avLst/>
            </a:prstGeom>
          </p:spPr>
        </p:pic>
      </p:grpSp>
      <p:sp>
        <p:nvSpPr>
          <p:cNvPr id="27" name="Rettangolo 26">
            <a:extLst>
              <a:ext uri="{FF2B5EF4-FFF2-40B4-BE49-F238E27FC236}">
                <a16:creationId xmlns:a16="http://schemas.microsoft.com/office/drawing/2014/main" id="{D68D9C98-D386-4266-93AE-E09F442A45FC}"/>
              </a:ext>
            </a:extLst>
          </p:cNvPr>
          <p:cNvSpPr/>
          <p:nvPr/>
        </p:nvSpPr>
        <p:spPr>
          <a:xfrm>
            <a:off x="487446" y="992869"/>
            <a:ext cx="8788040" cy="1460665"/>
          </a:xfrm>
          <a:prstGeom prst="rect">
            <a:avLst/>
          </a:prstGeom>
          <a:blipFill dpi="0" rotWithShape="1">
            <a:blip r:embed="rId15">
              <a:alphaModFix amt="7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C890EFA1-053A-496D-B8EE-D5E1B3B5256D}"/>
              </a:ext>
            </a:extLst>
          </p:cNvPr>
          <p:cNvSpPr/>
          <p:nvPr/>
        </p:nvSpPr>
        <p:spPr>
          <a:xfrm>
            <a:off x="6904244" y="2408647"/>
            <a:ext cx="2888251" cy="1460665"/>
          </a:xfrm>
          <a:prstGeom prst="rect">
            <a:avLst/>
          </a:prstGeom>
          <a:blipFill dpi="0" rotWithShape="1">
            <a:blip r:embed="rId15">
              <a:alphaModFix amt="7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AE26C908-D236-4475-9BD3-1C2EB0084BE3}"/>
              </a:ext>
            </a:extLst>
          </p:cNvPr>
          <p:cNvSpPr/>
          <p:nvPr/>
        </p:nvSpPr>
        <p:spPr>
          <a:xfrm>
            <a:off x="5664970" y="3883890"/>
            <a:ext cx="1456074" cy="1167916"/>
          </a:xfrm>
          <a:prstGeom prst="rect">
            <a:avLst/>
          </a:prstGeom>
          <a:blipFill dpi="0" rotWithShape="1">
            <a:blip r:embed="rId15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5E9BE4E8-BBCB-41B1-8366-51B46747CC26}"/>
              </a:ext>
            </a:extLst>
          </p:cNvPr>
          <p:cNvSpPr/>
          <p:nvPr/>
        </p:nvSpPr>
        <p:spPr>
          <a:xfrm>
            <a:off x="7348832" y="3895944"/>
            <a:ext cx="1669721" cy="1268743"/>
          </a:xfrm>
          <a:prstGeom prst="rect">
            <a:avLst/>
          </a:prstGeom>
          <a:blipFill dpi="0" rotWithShape="1">
            <a:blip r:embed="rId15">
              <a:alphaModFix amt="7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5A47827D-F5A0-4E21-8BC3-704FC3319630}"/>
              </a:ext>
            </a:extLst>
          </p:cNvPr>
          <p:cNvSpPr txBox="1"/>
          <p:nvPr/>
        </p:nvSpPr>
        <p:spPr>
          <a:xfrm>
            <a:off x="7348832" y="1461598"/>
            <a:ext cx="2133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 err="1"/>
              <a:t>Selected</a:t>
            </a:r>
            <a:r>
              <a:rPr lang="it-IT" dirty="0"/>
              <a:t> concept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873BC2E1-28EB-419E-8E4F-B265AA304411}"/>
              </a:ext>
            </a:extLst>
          </p:cNvPr>
          <p:cNvSpPr txBox="1"/>
          <p:nvPr/>
        </p:nvSpPr>
        <p:spPr>
          <a:xfrm>
            <a:off x="2268178" y="2691339"/>
            <a:ext cx="308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it-IT" dirty="0"/>
              <a:t>1-D flow network assembly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33944C29-E9AA-41D6-91D2-1D1B87B1EF9B}"/>
              </a:ext>
            </a:extLst>
          </p:cNvPr>
          <p:cNvSpPr txBox="1"/>
          <p:nvPr/>
        </p:nvSpPr>
        <p:spPr>
          <a:xfrm>
            <a:off x="2275013" y="3957550"/>
            <a:ext cx="1909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it-IT" dirty="0"/>
              <a:t>CFD </a:t>
            </a:r>
            <a:r>
              <a:rPr lang="it-IT" dirty="0" err="1"/>
              <a:t>analysis</a:t>
            </a:r>
            <a:r>
              <a:rPr lang="it-IT" dirty="0"/>
              <a:t> 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EDA60A6C-C737-4500-B793-B81D1A17C9FB}"/>
              </a:ext>
            </a:extLst>
          </p:cNvPr>
          <p:cNvSpPr txBox="1"/>
          <p:nvPr/>
        </p:nvSpPr>
        <p:spPr>
          <a:xfrm>
            <a:off x="7372091" y="3957550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it-IT" dirty="0" err="1"/>
              <a:t>Rotor</a:t>
            </a:r>
            <a:r>
              <a:rPr lang="it-IT" dirty="0"/>
              <a:t> bore </a:t>
            </a:r>
            <a:r>
              <a:rPr lang="it-IT" dirty="0" err="1"/>
              <a:t>inlet</a:t>
            </a:r>
            <a:endParaRPr lang="it-IT" dirty="0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21EEF5A6-A4B3-4ED3-BB5C-452D3E156F18}"/>
              </a:ext>
            </a:extLst>
          </p:cNvPr>
          <p:cNvSpPr txBox="1"/>
          <p:nvPr/>
        </p:nvSpPr>
        <p:spPr>
          <a:xfrm>
            <a:off x="3702972" y="5508869"/>
            <a:ext cx="2515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it-IT" dirty="0"/>
              <a:t>Re-</a:t>
            </a:r>
            <a:r>
              <a:rPr lang="it-IT" dirty="0" err="1"/>
              <a:t>calibration</a:t>
            </a:r>
            <a:r>
              <a:rPr lang="it-IT" dirty="0"/>
              <a:t> of the 1-D flow network</a:t>
            </a:r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7F7260C-3BDF-4339-90DD-8BEADA8764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847816B0-13AE-4256-BFAB-90F46C9E4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</p:spTree>
    <p:extLst>
      <p:ext uri="{BB962C8B-B14F-4D97-AF65-F5344CB8AC3E}">
        <p14:creationId xmlns:p14="http://schemas.microsoft.com/office/powerpoint/2010/main" val="1870786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CCA54F-14AF-D721-6B11-17B844EC1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949117"/>
            <a:ext cx="6498485" cy="2490536"/>
          </a:xfrm>
        </p:spPr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en-US" sz="2400" dirty="0"/>
              <a:t>Selected concept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1-D flow network assembly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CFD analysis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Rotor bore inlet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Re-calibration of the 1-D flow network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92B676-265C-40EE-8D01-2767FF04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3058" y="6597650"/>
            <a:ext cx="367503" cy="2603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C160435-7D0E-4628-9D5A-96DE4EB5B494}" type="slidenum">
              <a:rPr lang="it-IT" smtClean="0"/>
              <a:pPr>
                <a:spcAft>
                  <a:spcPts val="600"/>
                </a:spcAft>
              </a:pPr>
              <a:t>7</a:t>
            </a:fld>
            <a:endParaRPr lang="it-IT"/>
          </a:p>
        </p:txBody>
      </p:sp>
      <p:pic>
        <p:nvPicPr>
          <p:cNvPr id="7" name="Picture 66">
            <a:extLst>
              <a:ext uri="{FF2B5EF4-FFF2-40B4-BE49-F238E27FC236}">
                <a16:creationId xmlns:a16="http://schemas.microsoft.com/office/drawing/2014/main" id="{9427A796-B0B5-4E11-B47E-ACB9F5A25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958B001-1EFC-4BD3-A2F6-C5DB18CD6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8B1A64B-2423-4BC0-8F79-E61719E43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</p:spTree>
    <p:extLst>
      <p:ext uri="{BB962C8B-B14F-4D97-AF65-F5344CB8AC3E}">
        <p14:creationId xmlns:p14="http://schemas.microsoft.com/office/powerpoint/2010/main" val="4267298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0435-7D0E-4628-9D5A-96DE4EB5B494}" type="slidenum">
              <a:rPr lang="it-IT" smtClean="0"/>
              <a:t>8</a:t>
            </a:fld>
            <a:endParaRPr lang="it-IT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CH" dirty="0"/>
              <a:t>Selected </a:t>
            </a:r>
            <a:r>
              <a:rPr lang="de-CH" dirty="0" err="1"/>
              <a:t>concept</a:t>
            </a:r>
            <a:r>
              <a:rPr lang="de-CH" dirty="0"/>
              <a:t> </a:t>
            </a:r>
            <a:endParaRPr lang="en-US" dirty="0"/>
          </a:p>
        </p:txBody>
      </p:sp>
      <p:sp>
        <p:nvSpPr>
          <p:cNvPr id="4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5D107A67-66BC-4E6A-B099-35D6963ED2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55BA5CF-3FAF-4BEA-9A9A-1969ADF4A16E}"/>
              </a:ext>
            </a:extLst>
          </p:cNvPr>
          <p:cNvSpPr txBox="1"/>
          <p:nvPr/>
        </p:nvSpPr>
        <p:spPr>
          <a:xfrm>
            <a:off x="6576133" y="1976819"/>
            <a:ext cx="53365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Feed from </a:t>
            </a:r>
            <a:r>
              <a:rPr lang="it-IT" dirty="0" err="1"/>
              <a:t>external</a:t>
            </a:r>
            <a:r>
              <a:rPr lang="it-IT" dirty="0"/>
              <a:t> </a:t>
            </a:r>
            <a:r>
              <a:rPr lang="it-IT" dirty="0" err="1"/>
              <a:t>compressor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Pressure in stator-rotor cavity to meet B4 CA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Rotor bore to feed Blade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Cavity sealed with labyrinths against low pressure region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Leakage to purge rotor-end disk surface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Leakage to purge bearing casing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489D7B6F-5CEE-4287-99F9-6F8930E76325}"/>
              </a:ext>
            </a:extLst>
          </p:cNvPr>
          <p:cNvGrpSpPr/>
          <p:nvPr/>
        </p:nvGrpSpPr>
        <p:grpSpPr>
          <a:xfrm>
            <a:off x="561207" y="665373"/>
            <a:ext cx="6887899" cy="5841056"/>
            <a:chOff x="752154" y="1238101"/>
            <a:chExt cx="5501733" cy="4665564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071DD754-E0A3-41FF-9678-A6C16E627794}"/>
                </a:ext>
              </a:extLst>
            </p:cNvPr>
            <p:cNvGrpSpPr/>
            <p:nvPr/>
          </p:nvGrpSpPr>
          <p:grpSpPr>
            <a:xfrm>
              <a:off x="752154" y="1238101"/>
              <a:ext cx="5040344" cy="4388565"/>
              <a:chOff x="914344" y="1766966"/>
              <a:chExt cx="5040344" cy="438856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914344" y="1766966"/>
                <a:ext cx="5040344" cy="4388565"/>
                <a:chOff x="1840319" y="1914150"/>
                <a:chExt cx="5040344" cy="4388565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1840319" y="1914150"/>
                  <a:ext cx="5040344" cy="4388565"/>
                  <a:chOff x="2918178" y="795940"/>
                  <a:chExt cx="6841885" cy="5629703"/>
                </a:xfrm>
              </p:grpSpPr>
              <p:grpSp>
                <p:nvGrpSpPr>
                  <p:cNvPr id="66" name="Group 65"/>
                  <p:cNvGrpSpPr>
                    <a:grpSpLocks noChangeAspect="1"/>
                  </p:cNvGrpSpPr>
                  <p:nvPr/>
                </p:nvGrpSpPr>
                <p:grpSpPr>
                  <a:xfrm>
                    <a:off x="3144641" y="795940"/>
                    <a:ext cx="6615422" cy="5629703"/>
                    <a:chOff x="6762323" y="1785112"/>
                    <a:chExt cx="4973927" cy="4232794"/>
                  </a:xfrm>
                </p:grpSpPr>
                <p:grpSp>
                  <p:nvGrpSpPr>
                    <p:cNvPr id="21" name="Group 20"/>
                    <p:cNvGrpSpPr/>
                    <p:nvPr/>
                  </p:nvGrpSpPr>
                  <p:grpSpPr>
                    <a:xfrm>
                      <a:off x="6762323" y="1785112"/>
                      <a:ext cx="3652986" cy="4232794"/>
                      <a:chOff x="6762323" y="1785112"/>
                      <a:chExt cx="3652986" cy="4232794"/>
                    </a:xfrm>
                  </p:grpSpPr>
                  <p:pic>
                    <p:nvPicPr>
                      <p:cNvPr id="18" name="Picture 17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6762323" y="2043342"/>
                        <a:ext cx="3652986" cy="397456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0" name="Rectangle 29"/>
                      <p:cNvSpPr/>
                      <p:nvPr/>
                    </p:nvSpPr>
                    <p:spPr>
                      <a:xfrm>
                        <a:off x="8529845" y="1785112"/>
                        <a:ext cx="1100509" cy="25495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61" name="TextBox 60"/>
                    <p:cNvSpPr txBox="1"/>
                    <p:nvPr/>
                  </p:nvSpPr>
                  <p:spPr>
                    <a:xfrm>
                      <a:off x="9505357" y="4335920"/>
                      <a:ext cx="2230893" cy="29685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CH" sz="1400" dirty="0"/>
                        <a:t>Additional labyrinth sealing</a:t>
                      </a:r>
                      <a:endParaRPr lang="en-US" sz="1400" dirty="0"/>
                    </a:p>
                  </p:txBody>
                </p:sp>
              </p:grpSp>
              <p:sp>
                <p:nvSpPr>
                  <p:cNvPr id="19" name="Rectangle 18"/>
                  <p:cNvSpPr/>
                  <p:nvPr/>
                </p:nvSpPr>
                <p:spPr>
                  <a:xfrm>
                    <a:off x="2918178" y="1467556"/>
                    <a:ext cx="863600" cy="49671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4827005" y="4871509"/>
                    <a:ext cx="1315060" cy="3948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CH" sz="1400" dirty="0"/>
                      <a:t>Rotor bore</a:t>
                    </a:r>
                    <a:endParaRPr lang="en-US" sz="1400" dirty="0"/>
                  </a:p>
                </p:txBody>
              </p:sp>
              <p:cxnSp>
                <p:nvCxnSpPr>
                  <p:cNvPr id="44" name="Straight Arrow Connector 43"/>
                  <p:cNvCxnSpPr/>
                  <p:nvPr/>
                </p:nvCxnSpPr>
                <p:spPr>
                  <a:xfrm flipV="1">
                    <a:off x="5836603" y="5381107"/>
                    <a:ext cx="489760" cy="17622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4533167" y="5332908"/>
                    <a:ext cx="1427078" cy="67119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de-CH" sz="1400" dirty="0"/>
                      <a:t>Stator-rotor</a:t>
                    </a:r>
                  </a:p>
                  <a:p>
                    <a:pPr algn="ctr"/>
                    <a:r>
                      <a:rPr lang="de-CH" sz="1400" dirty="0"/>
                      <a:t> cavity</a:t>
                    </a:r>
                    <a:endParaRPr lang="en-US" sz="1400" dirty="0"/>
                  </a:p>
                </p:txBody>
              </p:sp>
              <p:cxnSp>
                <p:nvCxnSpPr>
                  <p:cNvPr id="39" name="Straight Arrow Connector 38"/>
                  <p:cNvCxnSpPr/>
                  <p:nvPr/>
                </p:nvCxnSpPr>
                <p:spPr>
                  <a:xfrm flipV="1">
                    <a:off x="5809794" y="4798936"/>
                    <a:ext cx="196505" cy="197023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Arrow Connector 31"/>
                  <p:cNvCxnSpPr/>
                  <p:nvPr/>
                </p:nvCxnSpPr>
                <p:spPr>
                  <a:xfrm flipV="1">
                    <a:off x="4957234" y="3755524"/>
                    <a:ext cx="208084" cy="62715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4219413" y="4294742"/>
                    <a:ext cx="1276068" cy="3948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CH" sz="1400" dirty="0"/>
                      <a:t>RHS cavity</a:t>
                    </a:r>
                    <a:endParaRPr lang="en-US" sz="1400" dirty="0"/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5802274" y="1545416"/>
                    <a:ext cx="954538" cy="3784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CH" dirty="0"/>
                      <a:t>Blade 4</a:t>
                    </a:r>
                    <a:endParaRPr lang="en-US" dirty="0"/>
                  </a:p>
                </p:txBody>
              </p:sp>
              <p:grpSp>
                <p:nvGrpSpPr>
                  <p:cNvPr id="3" name="Group 2"/>
                  <p:cNvGrpSpPr/>
                  <p:nvPr/>
                </p:nvGrpSpPr>
                <p:grpSpPr>
                  <a:xfrm>
                    <a:off x="5615857" y="1351857"/>
                    <a:ext cx="357491" cy="2403667"/>
                    <a:chOff x="6229871" y="2052911"/>
                    <a:chExt cx="357491" cy="2403667"/>
                  </a:xfrm>
                </p:grpSpPr>
                <p:sp>
                  <p:nvSpPr>
                    <p:cNvPr id="78" name="Freeform 77"/>
                    <p:cNvSpPr/>
                    <p:nvPr/>
                  </p:nvSpPr>
                  <p:spPr>
                    <a:xfrm>
                      <a:off x="6310539" y="2052911"/>
                      <a:ext cx="276823" cy="187325"/>
                    </a:xfrm>
                    <a:custGeom>
                      <a:avLst/>
                      <a:gdLst>
                        <a:gd name="connsiteX0" fmla="*/ 0 w 276225"/>
                        <a:gd name="connsiteY0" fmla="*/ 187325 h 187325"/>
                        <a:gd name="connsiteX1" fmla="*/ 65087 w 276225"/>
                        <a:gd name="connsiteY1" fmla="*/ 42862 h 187325"/>
                        <a:gd name="connsiteX2" fmla="*/ 276225 w 276225"/>
                        <a:gd name="connsiteY2" fmla="*/ 0 h 187325"/>
                        <a:gd name="connsiteX0" fmla="*/ 598 w 276823"/>
                        <a:gd name="connsiteY0" fmla="*/ 187325 h 187325"/>
                        <a:gd name="connsiteX1" fmla="*/ 65685 w 276823"/>
                        <a:gd name="connsiteY1" fmla="*/ 42862 h 187325"/>
                        <a:gd name="connsiteX2" fmla="*/ 276823 w 276823"/>
                        <a:gd name="connsiteY2" fmla="*/ 0 h 187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76823" h="187325">
                          <a:moveTo>
                            <a:pt x="598" y="187325"/>
                          </a:moveTo>
                          <a:cubicBezTo>
                            <a:pt x="-4164" y="114829"/>
                            <a:pt x="19648" y="74083"/>
                            <a:pt x="65685" y="42862"/>
                          </a:cubicBezTo>
                          <a:cubicBezTo>
                            <a:pt x="111722" y="11641"/>
                            <a:pt x="194272" y="5820"/>
                            <a:pt x="276823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008000"/>
                      </a:solidFill>
                      <a:tailEnd type="triangle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79" name="Straight Connector 78"/>
                    <p:cNvCxnSpPr>
                      <a:cxnSpLocks/>
                    </p:cNvCxnSpPr>
                    <p:nvPr/>
                  </p:nvCxnSpPr>
                  <p:spPr>
                    <a:xfrm flipV="1">
                      <a:off x="6229871" y="2240237"/>
                      <a:ext cx="80669" cy="2216341"/>
                    </a:xfrm>
                    <a:prstGeom prst="line">
                      <a:avLst/>
                    </a:prstGeom>
                    <a:ln w="19050">
                      <a:solidFill>
                        <a:srgbClr val="008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2" name="Straight Connector 11"/>
                  <p:cNvCxnSpPr>
                    <a:cxnSpLocks/>
                  </p:cNvCxnSpPr>
                  <p:nvPr/>
                </p:nvCxnSpPr>
                <p:spPr>
                  <a:xfrm flipH="1">
                    <a:off x="6921194" y="5148717"/>
                    <a:ext cx="1167969" cy="0"/>
                  </a:xfrm>
                  <a:prstGeom prst="line">
                    <a:avLst/>
                  </a:prstGeom>
                  <a:ln w="19050">
                    <a:solidFill>
                      <a:srgbClr val="008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7" name="Straight Arrow Connector 56"/>
                <p:cNvCxnSpPr/>
                <p:nvPr/>
              </p:nvCxnSpPr>
              <p:spPr>
                <a:xfrm flipH="1">
                  <a:off x="4394200" y="4036802"/>
                  <a:ext cx="466921" cy="96699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TextBox 61"/>
                <p:cNvSpPr txBox="1"/>
                <p:nvPr/>
              </p:nvSpPr>
              <p:spPr>
                <a:xfrm>
                  <a:off x="4550592" y="3724035"/>
                  <a:ext cx="830507" cy="29500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CH" dirty="0"/>
                    <a:t>‘Balcony’</a:t>
                  </a:r>
                  <a:endParaRPr lang="en-US" dirty="0"/>
                </a:p>
              </p:txBody>
            </p:sp>
          </p:grpSp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E7B41262-F0F3-4446-8256-35AEE7D96DDA}"/>
                  </a:ext>
                </a:extLst>
              </p:cNvPr>
              <p:cNvSpPr/>
              <p:nvPr/>
            </p:nvSpPr>
            <p:spPr>
              <a:xfrm>
                <a:off x="3696500" y="5071519"/>
                <a:ext cx="166823" cy="381101"/>
              </a:xfrm>
              <a:prstGeom prst="rect">
                <a:avLst/>
              </a:prstGeom>
              <a:solidFill>
                <a:srgbClr val="008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8" name="Freccia circolare in giù 7">
              <a:extLst>
                <a:ext uri="{FF2B5EF4-FFF2-40B4-BE49-F238E27FC236}">
                  <a16:creationId xmlns:a16="http://schemas.microsoft.com/office/drawing/2014/main" id="{A7C380D4-18DF-4CEF-A21E-8453A8E1D961}"/>
                </a:ext>
              </a:extLst>
            </p:cNvPr>
            <p:cNvSpPr/>
            <p:nvPr/>
          </p:nvSpPr>
          <p:spPr>
            <a:xfrm>
              <a:off x="907557" y="5420508"/>
              <a:ext cx="416560" cy="267358"/>
            </a:xfrm>
            <a:prstGeom prst="curvedDownArrow">
              <a:avLst>
                <a:gd name="adj1" fmla="val 4172"/>
                <a:gd name="adj2" fmla="val 31301"/>
                <a:gd name="adj3" fmla="val 25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5F02FF81-E4AD-40C8-A191-B025E1BDD78F}"/>
                    </a:ext>
                  </a:extLst>
                </p:cNvPr>
                <p:cNvSpPr txBox="1"/>
                <p:nvPr/>
              </p:nvSpPr>
              <p:spPr>
                <a:xfrm>
                  <a:off x="1002825" y="5626666"/>
                  <a:ext cx="226023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ω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5F02FF81-E4AD-40C8-A191-B025E1BDD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2825" y="5626666"/>
                  <a:ext cx="226023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174" r="-434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AAE979A3-D801-465D-BDB0-1FB9B796C92C}"/>
                </a:ext>
              </a:extLst>
            </p:cNvPr>
            <p:cNvSpPr txBox="1"/>
            <p:nvPr/>
          </p:nvSpPr>
          <p:spPr>
            <a:xfrm>
              <a:off x="3878573" y="4774838"/>
              <a:ext cx="809837" cy="245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/>
                <a:t>Bearings</a:t>
              </a:r>
              <a:endParaRPr lang="it-IT" sz="1400" dirty="0"/>
            </a:p>
          </p:txBody>
        </p:sp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7DF507B2-B764-4DF2-84D2-A3CEE13988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4225" y="4041717"/>
              <a:ext cx="0" cy="151464"/>
            </a:xfrm>
            <a:prstGeom prst="line">
              <a:avLst/>
            </a:prstGeom>
            <a:ln w="19050">
              <a:solidFill>
                <a:srgbClr val="008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CF0A3698-31B4-41BC-9B11-48C73E71D8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22320" y="4185561"/>
              <a:ext cx="127930" cy="0"/>
            </a:xfrm>
            <a:prstGeom prst="line">
              <a:avLst/>
            </a:prstGeom>
            <a:ln w="19050">
              <a:solidFill>
                <a:srgbClr val="008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68C7E649-D853-4A34-9F50-E8AA1BE3DF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1975" y="4051935"/>
              <a:ext cx="215265" cy="0"/>
            </a:xfrm>
            <a:prstGeom prst="line">
              <a:avLst/>
            </a:prstGeom>
            <a:ln w="19050">
              <a:solidFill>
                <a:srgbClr val="008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3261C5AF-3784-4FB2-B2C4-2B82BDF7C4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7055" y="3665220"/>
              <a:ext cx="0" cy="392430"/>
            </a:xfrm>
            <a:prstGeom prst="straightConnector1">
              <a:avLst/>
            </a:prstGeom>
            <a:ln w="19050">
              <a:solidFill>
                <a:srgbClr val="008A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e 41">
              <a:extLst>
                <a:ext uri="{FF2B5EF4-FFF2-40B4-BE49-F238E27FC236}">
                  <a16:creationId xmlns:a16="http://schemas.microsoft.com/office/drawing/2014/main" id="{CA7082A2-B7A1-4C97-860D-22D5BCDDBF7D}"/>
                </a:ext>
              </a:extLst>
            </p:cNvPr>
            <p:cNvSpPr/>
            <p:nvPr/>
          </p:nvSpPr>
          <p:spPr>
            <a:xfrm>
              <a:off x="3292708" y="4119437"/>
              <a:ext cx="169718" cy="14767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7" name="Connettore diritto 46">
              <a:extLst>
                <a:ext uri="{FF2B5EF4-FFF2-40B4-BE49-F238E27FC236}">
                  <a16:creationId xmlns:a16="http://schemas.microsoft.com/office/drawing/2014/main" id="{D1996027-AD93-48E3-9C07-3623B96B78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0250" y="4070751"/>
              <a:ext cx="225746" cy="88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11">
              <a:extLst>
                <a:ext uri="{FF2B5EF4-FFF2-40B4-BE49-F238E27FC236}">
                  <a16:creationId xmlns:a16="http://schemas.microsoft.com/office/drawing/2014/main" id="{D59B8DCD-BB8B-4208-B75B-6A1EABFF6D34}"/>
                </a:ext>
              </a:extLst>
            </p:cNvPr>
            <p:cNvCxnSpPr>
              <a:cxnSpLocks/>
            </p:cNvCxnSpPr>
            <p:nvPr/>
          </p:nvCxnSpPr>
          <p:spPr>
            <a:xfrm>
              <a:off x="3415455" y="5014421"/>
              <a:ext cx="506702" cy="0"/>
            </a:xfrm>
            <a:prstGeom prst="line">
              <a:avLst/>
            </a:prstGeom>
            <a:ln w="1905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FA96344C-9FA9-4A40-8DD8-E0027B593B12}"/>
                </a:ext>
              </a:extLst>
            </p:cNvPr>
            <p:cNvSpPr txBox="1"/>
            <p:nvPr/>
          </p:nvSpPr>
          <p:spPr>
            <a:xfrm>
              <a:off x="3824758" y="4299295"/>
              <a:ext cx="2429129" cy="29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From </a:t>
              </a:r>
              <a:r>
                <a:rPr lang="it-IT" dirty="0" err="1"/>
                <a:t>external</a:t>
              </a:r>
              <a:r>
                <a:rPr lang="it-IT" dirty="0"/>
                <a:t> </a:t>
              </a:r>
              <a:r>
                <a:rPr lang="it-IT" dirty="0" err="1"/>
                <a:t>compressor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510290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CCA54F-14AF-D721-6B11-17B844EC1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949117"/>
            <a:ext cx="6498485" cy="2490536"/>
          </a:xfrm>
        </p:spPr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Selected concept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/>
              <a:t>1-D flow network assembly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CFD analysis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Rotor bore inlet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800" dirty="0"/>
              <a:t>Re-calibration of the 1-D flow network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92B676-265C-40EE-8D01-2767FF04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3058" y="6597650"/>
            <a:ext cx="367503" cy="2603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C160435-7D0E-4628-9D5A-96DE4EB5B494}" type="slidenum">
              <a:rPr lang="it-IT" smtClean="0"/>
              <a:pPr>
                <a:spcAft>
                  <a:spcPts val="600"/>
                </a:spcAft>
              </a:pPr>
              <a:t>9</a:t>
            </a:fld>
            <a:endParaRPr lang="it-IT"/>
          </a:p>
        </p:txBody>
      </p:sp>
      <p:pic>
        <p:nvPicPr>
          <p:cNvPr id="7" name="Picture 66">
            <a:extLst>
              <a:ext uri="{FF2B5EF4-FFF2-40B4-BE49-F238E27FC236}">
                <a16:creationId xmlns:a16="http://schemas.microsoft.com/office/drawing/2014/main" id="{9427A796-B0B5-4E11-B47E-ACB9F5A25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4" y="166769"/>
            <a:ext cx="3728931" cy="666068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958B001-1EFC-4BD3-A2F6-C5DB18CD6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495" y="6596856"/>
            <a:ext cx="1960562" cy="260350"/>
          </a:xfrm>
        </p:spPr>
        <p:txBody>
          <a:bodyPr/>
          <a:lstStyle/>
          <a:p>
            <a:r>
              <a:rPr lang="it-IT" dirty="0"/>
              <a:t>30/03/2022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8B1A64B-2423-4BC0-8F79-E61719E43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575" y="6597650"/>
            <a:ext cx="4114800" cy="260350"/>
          </a:xfrm>
        </p:spPr>
        <p:txBody>
          <a:bodyPr/>
          <a:lstStyle/>
          <a:p>
            <a:r>
              <a:rPr lang="it-IT" dirty="0"/>
              <a:t>Alberto Tanghetti</a:t>
            </a:r>
          </a:p>
        </p:txBody>
      </p:sp>
    </p:spTree>
    <p:extLst>
      <p:ext uri="{BB962C8B-B14F-4D97-AF65-F5344CB8AC3E}">
        <p14:creationId xmlns:p14="http://schemas.microsoft.com/office/powerpoint/2010/main" val="42543913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trik Meier" id="{48BA69F9-E4E6-4FB0-BAA9-F2E6C8CC9267}" vid="{6886D68B-AFB5-4107-A4A7-4E1388549F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934</Words>
  <Application>Microsoft Office PowerPoint</Application>
  <PresentationFormat>Widescreen</PresentationFormat>
  <Paragraphs>274</Paragraphs>
  <Slides>24</Slides>
  <Notes>14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Arial</vt:lpstr>
      <vt:lpstr>Calibri</vt:lpstr>
      <vt:lpstr>Cambria Math</vt:lpstr>
      <vt:lpstr>AEN</vt:lpstr>
      <vt:lpstr>think-cell Slide</vt:lpstr>
      <vt:lpstr>Presentazione standard di PowerPoint</vt:lpstr>
      <vt:lpstr>Secondary Air Flows</vt:lpstr>
      <vt:lpstr>Last stage CA feed system</vt:lpstr>
      <vt:lpstr>Alternative CA feed system for Blade 4</vt:lpstr>
      <vt:lpstr>Thesis overview</vt:lpstr>
      <vt:lpstr>Thesis overview</vt:lpstr>
      <vt:lpstr>Presentazione standard di PowerPoint</vt:lpstr>
      <vt:lpstr>Selected concept </vt:lpstr>
      <vt:lpstr>Presentazione standard di PowerPoint</vt:lpstr>
      <vt:lpstr>1-D flow network assembly</vt:lpstr>
      <vt:lpstr>Presentazione standard di PowerPoint</vt:lpstr>
      <vt:lpstr>CFD analysis </vt:lpstr>
      <vt:lpstr>CFD analysis </vt:lpstr>
      <vt:lpstr>CFD analysis </vt:lpstr>
      <vt:lpstr>CFD analysis </vt:lpstr>
      <vt:lpstr>CFD analysis – BCs and mesh </vt:lpstr>
      <vt:lpstr>Presentazione standard di PowerPoint</vt:lpstr>
      <vt:lpstr>Rotor bore inlet</vt:lpstr>
      <vt:lpstr>Rotor bore inlet</vt:lpstr>
      <vt:lpstr>Presentazione standard di PowerPoint</vt:lpstr>
      <vt:lpstr>Re-calibration of the 1D flow-network</vt:lpstr>
      <vt:lpstr>Re-calibration of the 1D flow-network</vt:lpstr>
      <vt:lpstr>Conclusion and outlook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Zierer Thomas</dc:creator>
  <cp:lastModifiedBy>Alberto Tanghetti</cp:lastModifiedBy>
  <cp:revision>554</cp:revision>
  <dcterms:created xsi:type="dcterms:W3CDTF">2021-03-11T08:37:13Z</dcterms:created>
  <dcterms:modified xsi:type="dcterms:W3CDTF">2022-03-31T09:12:31Z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282a6d8-4695-4efd-9c6f-d02c65aeb307_Enabled">
    <vt:lpwstr>True</vt:lpwstr>
  </property>
  <property fmtid="{D5CDD505-2E9C-101B-9397-08002B2CF9AE}" pid="3" name="MSIP_Label_e282a6d8-4695-4efd-9c6f-d02c65aeb307_SiteId">
    <vt:lpwstr>03f35a2a-9681-4859-bd17-29b8e17618de</vt:lpwstr>
  </property>
  <property fmtid="{D5CDD505-2E9C-101B-9397-08002B2CF9AE}" pid="4" name="MSIP_Label_e282a6d8-4695-4efd-9c6f-d02c65aeb307_Owner">
    <vt:lpwstr>Alberto.Tanghetti@ext.ansaldoenergia.com</vt:lpwstr>
  </property>
  <property fmtid="{D5CDD505-2E9C-101B-9397-08002B2CF9AE}" pid="5" name="MSIP_Label_e282a6d8-4695-4efd-9c6f-d02c65aeb307_SetDate">
    <vt:lpwstr>2022-03-07T16:35:44.9998740Z</vt:lpwstr>
  </property>
  <property fmtid="{D5CDD505-2E9C-101B-9397-08002B2CF9AE}" pid="6" name="MSIP_Label_e282a6d8-4695-4efd-9c6f-d02c65aeb307_Name">
    <vt:lpwstr>Public</vt:lpwstr>
  </property>
  <property fmtid="{D5CDD505-2E9C-101B-9397-08002B2CF9AE}" pid="7" name="MSIP_Label_e282a6d8-4695-4efd-9c6f-d02c65aeb307_Application">
    <vt:lpwstr>Microsoft Azure Information Protection</vt:lpwstr>
  </property>
  <property fmtid="{D5CDD505-2E9C-101B-9397-08002B2CF9AE}" pid="8" name="MSIP_Label_e282a6d8-4695-4efd-9c6f-d02c65aeb307_ActionId">
    <vt:lpwstr>ff67995a-eae0-4c17-97b8-a4e898797fa2</vt:lpwstr>
  </property>
  <property fmtid="{D5CDD505-2E9C-101B-9397-08002B2CF9AE}" pid="9" name="MSIP_Label_e282a6d8-4695-4efd-9c6f-d02c65aeb307_Extended_MSFT_Method">
    <vt:lpwstr>Manual</vt:lpwstr>
  </property>
  <property fmtid="{D5CDD505-2E9C-101B-9397-08002B2CF9AE}" pid="10" name="Sensitivity">
    <vt:lpwstr>Public</vt:lpwstr>
  </property>
</Properties>
</file>