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9" r:id="rId4"/>
    <p:sldId id="280" r:id="rId5"/>
    <p:sldId id="258" r:id="rId6"/>
    <p:sldId id="260" r:id="rId7"/>
    <p:sldId id="275" r:id="rId8"/>
    <p:sldId id="264" r:id="rId9"/>
    <p:sldId id="262" r:id="rId10"/>
    <p:sldId id="265" r:id="rId11"/>
    <p:sldId id="266" r:id="rId12"/>
    <p:sldId id="268" r:id="rId13"/>
    <p:sldId id="269" r:id="rId14"/>
    <p:sldId id="270" r:id="rId15"/>
    <p:sldId id="272" r:id="rId16"/>
    <p:sldId id="271" r:id="rId17"/>
    <p:sldId id="277" r:id="rId18"/>
    <p:sldId id="276" r:id="rId19"/>
    <p:sldId id="267" r:id="rId20"/>
    <p:sldId id="2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4356-B69C-4C28-8D44-E25697B9DE65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C170F-30EC-47F1-BE8D-5319E04EF3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38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C170F-30EC-47F1-BE8D-5319E04EF34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27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it-IT"/>
              <a:t>19/12/2024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1D7C23-E52F-8346-3D3F-54699E78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7811" y="1712675"/>
            <a:ext cx="7266374" cy="2696761"/>
          </a:xfrm>
        </p:spPr>
        <p:txBody>
          <a:bodyPr/>
          <a:lstStyle/>
          <a:p>
            <a:r>
              <a:rPr lang="it-IT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Analisi tramite tecniche di omogeneizzazione di </a:t>
            </a:r>
            <a:r>
              <a:rPr lang="it-IT" sz="4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riblets</a:t>
            </a:r>
            <a:r>
              <a:rPr lang="it-IT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longitudinali e sinusoidali</a:t>
            </a:r>
            <a:endParaRPr lang="it-IT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B2BD17-0820-CB59-4897-58BFA1E91960}"/>
              </a:ext>
            </a:extLst>
          </p:cNvPr>
          <p:cNvSpPr txBox="1"/>
          <p:nvPr/>
        </p:nvSpPr>
        <p:spPr>
          <a:xfrm>
            <a:off x="479504" y="5058696"/>
            <a:ext cx="6174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Relatore: Prof. Ing. Alessandro Bottaro</a:t>
            </a:r>
          </a:p>
          <a:p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Correlatore: Dott. Ing. Giulia Innocenti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28CFF9-90A1-CD59-EDAD-3C0EC9BC26AB}"/>
              </a:ext>
            </a:extLst>
          </p:cNvPr>
          <p:cNvSpPr txBox="1"/>
          <p:nvPr/>
        </p:nvSpPr>
        <p:spPr>
          <a:xfrm>
            <a:off x="8737592" y="5058697"/>
            <a:ext cx="3229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Allieva: </a:t>
            </a:r>
          </a:p>
          <a:p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Sara Boaretto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329AAA-4161-4A3E-057B-9924F7F1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E03360-1CDF-9620-0C37-E4E3C1EF1A9F}"/>
              </a:ext>
            </a:extLst>
          </p:cNvPr>
          <p:cNvSpPr txBox="1"/>
          <p:nvPr/>
        </p:nvSpPr>
        <p:spPr>
          <a:xfrm>
            <a:off x="4284404" y="1429898"/>
            <a:ext cx="445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CCCCD3-D156-50A9-9470-831492D9B0F6}"/>
              </a:ext>
            </a:extLst>
          </p:cNvPr>
          <p:cNvSpPr txBox="1"/>
          <p:nvPr/>
        </p:nvSpPr>
        <p:spPr>
          <a:xfrm>
            <a:off x="283909" y="6295580"/>
            <a:ext cx="328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  <a:ea typeface="Cambria" panose="02040503050406030204" pitchFamily="18" charset="0"/>
              </a:rPr>
              <a:t>19/12/2024</a:t>
            </a: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35400A00-8E72-65E7-BD42-1FFF6A5EC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93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0E599-6676-CE29-2DD9-647270DA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" y="838635"/>
            <a:ext cx="10769140" cy="838020"/>
          </a:xfrm>
        </p:spPr>
        <p:txBody>
          <a:bodyPr/>
          <a:lstStyle/>
          <a:p>
            <a:r>
              <a:rPr lang="it-IT" sz="3800" b="1" dirty="0">
                <a:latin typeface="Cambria" panose="02040503050406030204" pitchFamily="18" charset="0"/>
                <a:ea typeface="Cambria" panose="02040503050406030204" pitchFamily="18" charset="0"/>
              </a:rPr>
              <a:t>Conclusioni della formulazione matematica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D6945-254A-AA63-A321-1207308C3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706" y="2376006"/>
            <a:ext cx="4543402" cy="3651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0" i="0" u="none" strike="noStrike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 risoluzione dei problemi è stata fatta nelle fasi successive tramite:</a:t>
            </a:r>
            <a:r>
              <a:rPr lang="it-IT" sz="2800" b="0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0" i="0" u="none" strike="noStrike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COMSOL </a:t>
            </a:r>
            <a:r>
              <a:rPr lang="it-IT" sz="2800" b="0" i="0" u="none" strike="noStrike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Multiphysics</a:t>
            </a:r>
            <a:r>
              <a:rPr lang="it-IT" sz="2800" b="0" i="0" u="none" strike="noStrike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per le </a:t>
            </a:r>
            <a:r>
              <a:rPr lang="it-IT" sz="2800" b="0" i="0" u="none" strike="noStrike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riblets</a:t>
            </a:r>
            <a:r>
              <a:rPr lang="it-IT" sz="2800" b="0" i="0" u="none" strike="noStrike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longitudinali</a:t>
            </a:r>
            <a:endParaRPr lang="it-IT" sz="2800" u="none" strike="noStrik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0" i="0" u="none" strike="noStrike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Simcenter</a:t>
            </a:r>
            <a:r>
              <a:rPr lang="it-IT" sz="2800" b="0" i="0" u="none" strike="noStrike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STAR-CCM+ per le </a:t>
            </a:r>
            <a:r>
              <a:rPr lang="it-IT" sz="2800" b="0" i="0" u="none" strike="noStrike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riblets</a:t>
            </a:r>
            <a:r>
              <a:rPr lang="it-IT" sz="2800" b="0" i="0" u="none" strike="noStrike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sinusoidali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marL="0" indent="0">
              <a:buNone/>
            </a:pPr>
            <a:endParaRPr lang="it-IT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DB323D-E977-34D5-6CE1-521AE75D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16B3398D-A08B-0AD3-ABE1-D386750FB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  <p:sp>
        <p:nvSpPr>
          <p:cNvPr id="5" name="Rettangolo 16">
            <a:extLst>
              <a:ext uri="{FF2B5EF4-FFF2-40B4-BE49-F238E27FC236}">
                <a16:creationId xmlns:a16="http://schemas.microsoft.com/office/drawing/2014/main" id="{624CD13D-8E6D-7066-AF09-42564AEC79FC}"/>
              </a:ext>
            </a:extLst>
          </p:cNvPr>
          <p:cNvSpPr/>
          <p:nvPr/>
        </p:nvSpPr>
        <p:spPr>
          <a:xfrm>
            <a:off x="80989" y="1553533"/>
            <a:ext cx="6762264" cy="7243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Definizione dei coefficienti</a:t>
            </a:r>
          </a:p>
        </p:txBody>
      </p:sp>
      <p:sp>
        <p:nvSpPr>
          <p:cNvPr id="7" name="Rettangolo 19">
            <a:extLst>
              <a:ext uri="{FF2B5EF4-FFF2-40B4-BE49-F238E27FC236}">
                <a16:creationId xmlns:a16="http://schemas.microsoft.com/office/drawing/2014/main" id="{43F01410-179B-7FAE-3F75-DF6B5D6BEB3A}"/>
              </a:ext>
            </a:extLst>
          </p:cNvPr>
          <p:cNvSpPr/>
          <p:nvPr/>
        </p:nvSpPr>
        <p:spPr>
          <a:xfrm>
            <a:off x="80989" y="2277914"/>
            <a:ext cx="6762264" cy="44768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38857-1BEA-9B49-052B-454B27DA8486}"/>
              </a:ext>
            </a:extLst>
          </p:cNvPr>
          <p:cNvSpPr txBox="1"/>
          <p:nvPr/>
        </p:nvSpPr>
        <p:spPr>
          <a:xfrm>
            <a:off x="134138" y="4406630"/>
            <a:ext cx="665596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>
                <a:latin typeface="Cambria" panose="02040503050406030204" pitchFamily="18" charset="0"/>
                <a:ea typeface="Cambria" panose="02040503050406030204" pitchFamily="18" charset="0"/>
              </a:rPr>
              <a:t>Condizione </a:t>
            </a:r>
            <a:r>
              <a:rPr lang="it-IT" sz="2300" b="1" dirty="0">
                <a:latin typeface="Cambria" panose="02040503050406030204" pitchFamily="18" charset="0"/>
                <a:ea typeface="Cambria" panose="02040503050406030204" pitchFamily="18" charset="0"/>
              </a:rPr>
              <a:t>di  slip di Navier  </a:t>
            </a:r>
            <a:r>
              <a:rPr lang="it-IT" sz="2300" dirty="0">
                <a:latin typeface="Cambria" panose="02040503050406030204" pitchFamily="18" charset="0"/>
                <a:ea typeface="Cambria" panose="02040503050406030204" pitchFamily="18" charset="0"/>
              </a:rPr>
              <a:t>per la </a:t>
            </a:r>
            <a:r>
              <a:rPr lang="it-IT" sz="2300" b="1" dirty="0">
                <a:latin typeface="Cambria" panose="02040503050406030204" pitchFamily="18" charset="0"/>
                <a:ea typeface="Cambria" panose="02040503050406030204" pitchFamily="18" charset="0"/>
              </a:rPr>
              <a:t>componente longitudinale </a:t>
            </a:r>
            <a:r>
              <a:rPr lang="it-IT" sz="23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it-IT" sz="2300" b="1" dirty="0">
                <a:latin typeface="Cambria" panose="02040503050406030204" pitchFamily="18" charset="0"/>
                <a:ea typeface="Cambria" panose="02040503050406030204" pitchFamily="18" charset="0"/>
              </a:rPr>
              <a:t> trasversale </a:t>
            </a:r>
            <a:r>
              <a:rPr lang="it-IT" sz="2300" dirty="0">
                <a:latin typeface="Cambria" panose="02040503050406030204" pitchFamily="18" charset="0"/>
                <a:ea typeface="Cambria" panose="02040503050406030204" pitchFamily="18" charset="0"/>
              </a:rPr>
              <a:t>della velocità del fluido in Y =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>
                <a:latin typeface="Cambria" panose="02040503050406030204" pitchFamily="18" charset="0"/>
                <a:ea typeface="Cambria" panose="02040503050406030204" pitchFamily="18" charset="0"/>
              </a:rPr>
              <a:t>Condizione di </a:t>
            </a:r>
            <a:r>
              <a:rPr lang="it-IT" sz="2300" b="1" dirty="0">
                <a:latin typeface="Cambria" panose="02040503050406030204" pitchFamily="18" charset="0"/>
                <a:ea typeface="Cambria" panose="02040503050406030204" pitchFamily="18" charset="0"/>
              </a:rPr>
              <a:t>non penetrazione </a:t>
            </a:r>
            <a:r>
              <a:rPr lang="it-IT" sz="2300" dirty="0">
                <a:latin typeface="Cambria" panose="02040503050406030204" pitchFamily="18" charset="0"/>
                <a:ea typeface="Cambria" panose="02040503050406030204" pitchFamily="18" charset="0"/>
              </a:rPr>
              <a:t>del fluido sulla parete per la </a:t>
            </a:r>
            <a:r>
              <a:rPr lang="it-IT" sz="2300" b="1" dirty="0">
                <a:latin typeface="Cambria" panose="02040503050406030204" pitchFamily="18" charset="0"/>
                <a:ea typeface="Cambria" panose="02040503050406030204" pitchFamily="18" charset="0"/>
              </a:rPr>
              <a:t>componente verticale  </a:t>
            </a:r>
            <a:r>
              <a:rPr lang="it-IT" sz="2300" dirty="0">
                <a:latin typeface="Cambria" panose="02040503050406030204" pitchFamily="18" charset="0"/>
                <a:ea typeface="Cambria" panose="02040503050406030204" pitchFamily="18" charset="0"/>
              </a:rPr>
              <a:t>della velocità.</a:t>
            </a:r>
          </a:p>
          <a:p>
            <a:endParaRPr lang="it-IT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6AAD85-BB98-B1B1-B686-1A0AFBC23EFF}"/>
                  </a:ext>
                </a:extLst>
              </p:cNvPr>
              <p:cNvSpPr txBox="1"/>
              <p:nvPr/>
            </p:nvSpPr>
            <p:spPr>
              <a:xfrm>
                <a:off x="412892" y="2426311"/>
                <a:ext cx="6098458" cy="1808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3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sz="3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3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it-IT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it-IT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𝜪</m:t>
                              </m:r>
                              <m:r>
                                <a:rPr lang="it-IT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it-IT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p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3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  <m:r>
                                    <a:rPr lang="it-IT" sz="3000" b="1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it-IT" sz="30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it-IT" sz="3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3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𝜪</m:t>
                              </m:r>
                              <m:d>
                                <m:dPr>
                                  <m:ctrlPr>
                                    <a:rPr lang="it-IT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𝝐</m:t>
                                      </m:r>
                                    </m:e>
                                    <m:sup>
                                      <m:r>
                                        <a:rPr lang="it-IT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it-IT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3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it-IT" sz="3000" b="1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it-IT" sz="30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it-IT" sz="3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3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it-IT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it-IT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it-IT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it-IT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𝜪</m:t>
                              </m:r>
                              <m:r>
                                <a:rPr lang="it-IT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it-IT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p>
                                  <m:r>
                                    <a:rPr lang="it-IT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3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6AAD85-BB98-B1B1-B686-1A0AFBC23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2" y="2426311"/>
                <a:ext cx="6098458" cy="1808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11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DC98BA-1ED9-2AD4-EE90-C0B752D2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566" y="486516"/>
            <a:ext cx="5956231" cy="892573"/>
          </a:xfrm>
        </p:spPr>
        <p:txBody>
          <a:bodyPr/>
          <a:lstStyle/>
          <a:p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Simulazione </a:t>
            </a:r>
            <a:r>
              <a:rPr lang="it-IT" b="1" dirty="0" err="1">
                <a:latin typeface="Cambria" panose="02040503050406030204" pitchFamily="18" charset="0"/>
                <a:ea typeface="Cambria" panose="02040503050406030204" pitchFamily="18" charset="0"/>
              </a:rPr>
              <a:t>riblet</a:t>
            </a:r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 2D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C0F5785-EB61-11B4-C5D1-98762ACC0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7170" r="18966" b="5590"/>
          <a:stretch/>
        </p:blipFill>
        <p:spPr>
          <a:xfrm>
            <a:off x="2152243" y="2895871"/>
            <a:ext cx="3834676" cy="3848621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90A69B-8D4A-94FD-2E10-426E0B2B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11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Immagine che contiene schermata, testo, design, bandiera&#10;&#10;Descrizione generata automaticamente">
            <a:extLst>
              <a:ext uri="{FF2B5EF4-FFF2-40B4-BE49-F238E27FC236}">
                <a16:creationId xmlns:a16="http://schemas.microsoft.com/office/drawing/2014/main" id="{361CFEEE-18FD-207C-01EB-AC9A9753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2" r="34948"/>
          <a:stretch/>
        </p:blipFill>
        <p:spPr bwMode="auto">
          <a:xfrm>
            <a:off x="8261919" y="2006995"/>
            <a:ext cx="1718919" cy="402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magine che contiene schermata, linea, Elementi grafici, design&#10;&#10;Descrizione generata automaticamente">
            <a:extLst>
              <a:ext uri="{FF2B5EF4-FFF2-40B4-BE49-F238E27FC236}">
                <a16:creationId xmlns:a16="http://schemas.microsoft.com/office/drawing/2014/main" id="{258AB881-10D7-FAF2-8F5A-337588237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9" r="35114"/>
          <a:stretch/>
        </p:blipFill>
        <p:spPr bwMode="auto">
          <a:xfrm>
            <a:off x="6314163" y="2006551"/>
            <a:ext cx="1838675" cy="40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magine che contiene design&#10;&#10;Descrizione generata automaticamente">
            <a:extLst>
              <a:ext uri="{FF2B5EF4-FFF2-40B4-BE49-F238E27FC236}">
                <a16:creationId xmlns:a16="http://schemas.microsoft.com/office/drawing/2014/main" id="{82891C75-80CE-2579-51CA-2C7E739A9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8" r="35890"/>
          <a:stretch/>
        </p:blipFill>
        <p:spPr bwMode="auto">
          <a:xfrm>
            <a:off x="10089919" y="2024355"/>
            <a:ext cx="1718919" cy="40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simbolo, bianco, silhouette, bandiera&#10;&#10;Descrizione generata automaticamente">
            <a:extLst>
              <a:ext uri="{FF2B5EF4-FFF2-40B4-BE49-F238E27FC236}">
                <a16:creationId xmlns:a16="http://schemas.microsoft.com/office/drawing/2014/main" id="{966A3431-B170-3BE2-822C-360EEEE654F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132" r="31996" b="-4"/>
          <a:stretch/>
        </p:blipFill>
        <p:spPr>
          <a:xfrm>
            <a:off x="268274" y="2063887"/>
            <a:ext cx="2209575" cy="468060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989C428-ABD2-1D7E-DCE0-8F8F7CF48DEB}"/>
              </a:ext>
            </a:extLst>
          </p:cNvPr>
          <p:cNvSpPr/>
          <p:nvPr/>
        </p:nvSpPr>
        <p:spPr>
          <a:xfrm>
            <a:off x="6096000" y="1238865"/>
            <a:ext cx="5994529" cy="7676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Condizioni al contorno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A8F0D56-0C82-B995-9141-8841765B752B}"/>
              </a:ext>
            </a:extLst>
          </p:cNvPr>
          <p:cNvSpPr/>
          <p:nvPr/>
        </p:nvSpPr>
        <p:spPr>
          <a:xfrm>
            <a:off x="6096000" y="2006552"/>
            <a:ext cx="5994529" cy="48129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081D2C4-CF90-6A8D-353C-28B33EABEEF2}"/>
              </a:ext>
            </a:extLst>
          </p:cNvPr>
          <p:cNvSpPr/>
          <p:nvPr/>
        </p:nvSpPr>
        <p:spPr>
          <a:xfrm>
            <a:off x="101471" y="1238865"/>
            <a:ext cx="5994529" cy="7676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Mesh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F88BA07-6628-951F-C27D-60A5EFFCA87B}"/>
              </a:ext>
            </a:extLst>
          </p:cNvPr>
          <p:cNvSpPr/>
          <p:nvPr/>
        </p:nvSpPr>
        <p:spPr>
          <a:xfrm>
            <a:off x="101471" y="2006551"/>
            <a:ext cx="5994529" cy="48129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87D0E59-5CFD-D7E3-0038-D9C378671E41}"/>
              </a:ext>
            </a:extLst>
          </p:cNvPr>
          <p:cNvSpPr/>
          <p:nvPr/>
        </p:nvSpPr>
        <p:spPr>
          <a:xfrm>
            <a:off x="6314162" y="6070211"/>
            <a:ext cx="1838675" cy="653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slip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F2709B9-9AF9-A699-AB41-506C31BCD321}"/>
              </a:ext>
            </a:extLst>
          </p:cNvPr>
          <p:cNvSpPr/>
          <p:nvPr/>
        </p:nvSpPr>
        <p:spPr>
          <a:xfrm>
            <a:off x="10097142" y="6056066"/>
            <a:ext cx="1718919" cy="6663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Periodicità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67C9FD6-326D-89CA-EB3C-D1E410D0469C}"/>
              </a:ext>
            </a:extLst>
          </p:cNvPr>
          <p:cNvSpPr/>
          <p:nvPr/>
        </p:nvSpPr>
        <p:spPr>
          <a:xfrm>
            <a:off x="8261918" y="6070211"/>
            <a:ext cx="1718919" cy="6527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Sforzo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A1935C3-96DE-D431-3E91-C92170325914}"/>
              </a:ext>
            </a:extLst>
          </p:cNvPr>
          <p:cNvSpPr/>
          <p:nvPr/>
        </p:nvSpPr>
        <p:spPr>
          <a:xfrm>
            <a:off x="2948635" y="2191059"/>
            <a:ext cx="2526478" cy="6089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Dettaglio </a:t>
            </a:r>
            <a:r>
              <a:rPr lang="it-IT" sz="24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riblet</a:t>
            </a:r>
            <a:endParaRPr lang="it-IT" sz="24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50B0804D-8328-EC40-51C0-C72EBA6537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195BE-54F5-5BF3-3938-031248A4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21" y="415717"/>
            <a:ext cx="6219559" cy="791162"/>
          </a:xfrm>
        </p:spPr>
        <p:txBody>
          <a:bodyPr/>
          <a:lstStyle/>
          <a:p>
            <a:r>
              <a:rPr lang="it-IT" sz="4000" b="1" dirty="0">
                <a:latin typeface="Cambria" panose="02040503050406030204" pitchFamily="18" charset="0"/>
                <a:ea typeface="Cambria" panose="02040503050406030204" pitchFamily="18" charset="0"/>
              </a:rPr>
              <a:t>Risoluzione problema 2D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142DBF-23DF-28F6-CED9-94C174C1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D55B2A9-87F9-30BF-E7D7-068FE82BC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3" y="2459094"/>
            <a:ext cx="5373430" cy="421257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0E3B871-88C9-1463-D03A-213F8FB1F197}"/>
              </a:ext>
            </a:extLst>
          </p:cNvPr>
          <p:cNvSpPr txBox="1"/>
          <p:nvPr/>
        </p:nvSpPr>
        <p:spPr>
          <a:xfrm>
            <a:off x="121585" y="1203351"/>
            <a:ext cx="1194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E’ stato condotto uno studio parametrico al variare dell’altezza del dominio fluido lungo y.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983D4E2-DBE4-1D3E-4CB1-600B2CEA0560}"/>
              </a:ext>
            </a:extLst>
          </p:cNvPr>
          <p:cNvSpPr/>
          <p:nvPr/>
        </p:nvSpPr>
        <p:spPr>
          <a:xfrm>
            <a:off x="174165" y="1671586"/>
            <a:ext cx="11737861" cy="69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Analisi dei risultati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9C2E221-B916-6C0D-D48E-0A16738F213A}"/>
              </a:ext>
            </a:extLst>
          </p:cNvPr>
          <p:cNvSpPr/>
          <p:nvPr/>
        </p:nvSpPr>
        <p:spPr>
          <a:xfrm>
            <a:off x="174166" y="2376006"/>
            <a:ext cx="11737860" cy="43787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4">
            <a:extLst>
              <a:ext uri="{FF2B5EF4-FFF2-40B4-BE49-F238E27FC236}">
                <a16:creationId xmlns:a16="http://schemas.microsoft.com/office/drawing/2014/main" id="{848DCDAC-F349-1422-1D8C-6ED7E3A45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9C252C-F635-7C2E-6CBE-945037A9CB71}"/>
                  </a:ext>
                </a:extLst>
              </p:cNvPr>
              <p:cNvSpPr txBox="1"/>
              <p:nvPr/>
            </p:nvSpPr>
            <p:spPr>
              <a:xfrm>
                <a:off x="6142589" y="3871451"/>
                <a:ext cx="576943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valori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it-IT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it-IT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it-IT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it-IT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it-IT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 </a:t>
                </a:r>
                <a:r>
                  <a:rPr lang="el-GR" sz="2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it-IT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rimangono costanti al variare dell’altezza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9C252C-F635-7C2E-6CBE-945037A9C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589" y="3871451"/>
                <a:ext cx="5769437" cy="954107"/>
              </a:xfrm>
              <a:prstGeom prst="rect">
                <a:avLst/>
              </a:prstGeom>
              <a:blipFill>
                <a:blip r:embed="rId4"/>
                <a:stretch>
                  <a:fillRect l="-2220" t="-6369" b="-165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37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DA1892-7237-C711-44FC-C32EEAA5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277" y="988446"/>
            <a:ext cx="9404723" cy="1400530"/>
          </a:xfrm>
        </p:spPr>
        <p:txBody>
          <a:bodyPr/>
          <a:lstStyle/>
          <a:p>
            <a:r>
              <a:rPr lang="it-IT" sz="4400" b="1" dirty="0">
                <a:latin typeface="Cambria" panose="02040503050406030204" pitchFamily="18" charset="0"/>
                <a:ea typeface="Cambria" panose="02040503050406030204" pitchFamily="18" charset="0"/>
              </a:rPr>
              <a:t>Risoluzione problema 2D</a:t>
            </a:r>
            <a:endParaRPr lang="it-IT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A193B7-6A99-C2E0-4C33-85A461F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13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569DA0-8006-C78E-4518-3DA11A59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50"/>
          <a:stretch/>
        </p:blipFill>
        <p:spPr>
          <a:xfrm>
            <a:off x="537037" y="1826466"/>
            <a:ext cx="5511525" cy="386334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3965B41-DF94-CAA2-83F5-23B485E3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50"/>
          <a:stretch/>
        </p:blipFill>
        <p:spPr>
          <a:xfrm>
            <a:off x="6266232" y="1826466"/>
            <a:ext cx="5511525" cy="38633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A7753D7-24F8-61D4-442E-FC59FCC24ED8}"/>
                  </a:ext>
                </a:extLst>
              </p:cNvPr>
              <p:cNvSpPr txBox="1"/>
              <p:nvPr/>
            </p:nvSpPr>
            <p:spPr>
              <a:xfrm>
                <a:off x="503453" y="5689812"/>
                <a:ext cx="5578691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Distribuzione della variabile ausiliaria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sulla superficie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A7753D7-24F8-61D4-442E-FC59FCC24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53" y="5689812"/>
                <a:ext cx="5578691" cy="862608"/>
              </a:xfrm>
              <a:prstGeom prst="rect">
                <a:avLst/>
              </a:prstGeom>
              <a:blipFill>
                <a:blip r:embed="rId4"/>
                <a:stretch>
                  <a:fillRect l="-1749" t="-5634" b="-112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73D7DBC-0F56-34FD-6D70-1A9D5F8744BF}"/>
                  </a:ext>
                </a:extLst>
              </p:cNvPr>
              <p:cNvSpPr txBox="1"/>
              <p:nvPr/>
            </p:nvSpPr>
            <p:spPr>
              <a:xfrm>
                <a:off x="6221475" y="5731274"/>
                <a:ext cx="55562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Distribuzione della variabile ausiliaria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sulla superficie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73D7DBC-0F56-34FD-6D70-1A9D5F874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475" y="5731274"/>
                <a:ext cx="5556282" cy="830997"/>
              </a:xfrm>
              <a:prstGeom prst="rect">
                <a:avLst/>
              </a:prstGeom>
              <a:blipFill>
                <a:blip r:embed="rId5"/>
                <a:stretch>
                  <a:fillRect l="-1756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4">
            <a:extLst>
              <a:ext uri="{FF2B5EF4-FFF2-40B4-BE49-F238E27FC236}">
                <a16:creationId xmlns:a16="http://schemas.microsoft.com/office/drawing/2014/main" id="{03445186-D694-E336-F28F-E9ED6C6919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7F720-1269-563D-8102-89DAA29C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566" y="469453"/>
            <a:ext cx="9404723" cy="838020"/>
          </a:xfrm>
        </p:spPr>
        <p:txBody>
          <a:bodyPr/>
          <a:lstStyle/>
          <a:p>
            <a:r>
              <a:rPr lang="it-IT" sz="4000" b="1" dirty="0">
                <a:latin typeface="Cambria" panose="02040503050406030204" pitchFamily="18" charset="0"/>
                <a:ea typeface="Cambria" panose="02040503050406030204" pitchFamily="18" charset="0"/>
              </a:rPr>
              <a:t>Problema 3D longitudinale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265F80-066B-1861-6E2F-CADEB1A0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14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266" name="Picture 2" descr="Immagine che contiene schermata, design, statico, arte&#10;&#10;Descrizione generata automaticamente">
            <a:extLst>
              <a:ext uri="{FF2B5EF4-FFF2-40B4-BE49-F238E27FC236}">
                <a16:creationId xmlns:a16="http://schemas.microsoft.com/office/drawing/2014/main" id="{0CCE4DB7-0766-7BB0-2AED-B32A99E77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-970" r="25095" b="970"/>
          <a:stretch/>
        </p:blipFill>
        <p:spPr bwMode="auto">
          <a:xfrm>
            <a:off x="241607" y="2348291"/>
            <a:ext cx="5032015" cy="38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D8138C66-9B01-D431-A59E-DD926351B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3" t="2999" r="26862"/>
          <a:stretch/>
        </p:blipFill>
        <p:spPr bwMode="auto">
          <a:xfrm>
            <a:off x="8723646" y="1982147"/>
            <a:ext cx="2923557" cy="24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ADF71A1D-D0E5-A5D5-5C0F-FABDDDF67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2214" r="24376" b="-402"/>
          <a:stretch/>
        </p:blipFill>
        <p:spPr bwMode="auto">
          <a:xfrm>
            <a:off x="5765056" y="1982147"/>
            <a:ext cx="2963354" cy="244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magine che contiene schermata, diagramma, design&#10;&#10;Descrizione generata automaticamente">
            <a:extLst>
              <a:ext uri="{FF2B5EF4-FFF2-40B4-BE49-F238E27FC236}">
                <a16:creationId xmlns:a16="http://schemas.microsoft.com/office/drawing/2014/main" id="{E7BDD991-DF08-6315-733F-B7A583A2A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7" t="1525" r="25496" b="8400"/>
          <a:stretch/>
        </p:blipFill>
        <p:spPr bwMode="auto">
          <a:xfrm>
            <a:off x="5765057" y="4330428"/>
            <a:ext cx="2943453" cy="23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magine che contiene schermata, testo, diagramma, design&#10;&#10;Descrizione generata automaticamente">
            <a:extLst>
              <a:ext uri="{FF2B5EF4-FFF2-40B4-BE49-F238E27FC236}">
                <a16:creationId xmlns:a16="http://schemas.microsoft.com/office/drawing/2014/main" id="{A4477709-4774-2B4C-1D6A-9D7042FCD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8" t="4190" r="26635" b="10399"/>
          <a:stretch/>
        </p:blipFill>
        <p:spPr bwMode="auto">
          <a:xfrm>
            <a:off x="8703749" y="4330428"/>
            <a:ext cx="2943454" cy="23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3B0E7DF-DF84-0DB7-B25A-D48C0D4746B2}"/>
              </a:ext>
            </a:extLst>
          </p:cNvPr>
          <p:cNvSpPr/>
          <p:nvPr/>
        </p:nvSpPr>
        <p:spPr>
          <a:xfrm>
            <a:off x="147485" y="1242658"/>
            <a:ext cx="5220260" cy="7394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Mesh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22D3FB8-8A33-0792-E29E-24235B999E4D}"/>
              </a:ext>
            </a:extLst>
          </p:cNvPr>
          <p:cNvSpPr/>
          <p:nvPr/>
        </p:nvSpPr>
        <p:spPr>
          <a:xfrm>
            <a:off x="147485" y="1982147"/>
            <a:ext cx="5220260" cy="47254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AE39AA4-78A7-7B8C-77E2-52D3AD37DC96}"/>
              </a:ext>
            </a:extLst>
          </p:cNvPr>
          <p:cNvSpPr/>
          <p:nvPr/>
        </p:nvSpPr>
        <p:spPr>
          <a:xfrm>
            <a:off x="5367744" y="1242658"/>
            <a:ext cx="6676771" cy="7394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Condizioni al contorno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AE65889-AF78-4B8F-678A-1951844729D2}"/>
              </a:ext>
            </a:extLst>
          </p:cNvPr>
          <p:cNvSpPr/>
          <p:nvPr/>
        </p:nvSpPr>
        <p:spPr>
          <a:xfrm>
            <a:off x="5367744" y="1982147"/>
            <a:ext cx="6676771" cy="47254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ABD468B-F8FE-CEF5-0414-27377A553BEA}"/>
              </a:ext>
            </a:extLst>
          </p:cNvPr>
          <p:cNvSpPr/>
          <p:nvPr/>
        </p:nvSpPr>
        <p:spPr>
          <a:xfrm>
            <a:off x="5410494" y="2077497"/>
            <a:ext cx="1072200" cy="4497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Sforzo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FE37856-B628-F90E-2F07-F3FAEC7E66CF}"/>
              </a:ext>
            </a:extLst>
          </p:cNvPr>
          <p:cNvSpPr/>
          <p:nvPr/>
        </p:nvSpPr>
        <p:spPr>
          <a:xfrm>
            <a:off x="10316606" y="2209511"/>
            <a:ext cx="1305512" cy="4206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slip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CF2352B-CE1B-7111-93CE-CF6056A813BB}"/>
              </a:ext>
            </a:extLst>
          </p:cNvPr>
          <p:cNvSpPr/>
          <p:nvPr/>
        </p:nvSpPr>
        <p:spPr>
          <a:xfrm>
            <a:off x="7938008" y="3990492"/>
            <a:ext cx="1611076" cy="400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Periodicità</a:t>
            </a: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4EDC0BF1-B338-C26B-F29B-A97AB6B202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3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D9B9CF-A6AA-5B6D-E652-F45D8C09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995" y="173508"/>
            <a:ext cx="7384842" cy="767688"/>
          </a:xfrm>
        </p:spPr>
        <p:txBody>
          <a:bodyPr/>
          <a:lstStyle/>
          <a:p>
            <a:r>
              <a:rPr lang="it-IT" sz="3200" b="1" dirty="0">
                <a:latin typeface="Cambria" panose="02040503050406030204" pitchFamily="18" charset="0"/>
                <a:ea typeface="Cambria" panose="02040503050406030204" pitchFamily="18" charset="0"/>
              </a:rPr>
              <a:t>Risoluzione problema longitudinale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DD20CB-F5AE-9604-FE3E-A74A3B5E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15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8CEF0E-8C1E-44D1-950F-7F509603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17" y="908780"/>
            <a:ext cx="4242995" cy="286117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D0425EB-FE8D-772B-6436-308F0C14EE14}"/>
              </a:ext>
            </a:extLst>
          </p:cNvPr>
          <p:cNvSpPr/>
          <p:nvPr/>
        </p:nvSpPr>
        <p:spPr>
          <a:xfrm>
            <a:off x="121734" y="902540"/>
            <a:ext cx="2121325" cy="11309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Analisi </a:t>
            </a:r>
          </a:p>
          <a:p>
            <a:pPr algn="ctr"/>
            <a:r>
              <a:rPr lang="it-IT" sz="2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dei risultati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B9A60FD-4181-C2A0-9C89-0F5580D544F7}"/>
              </a:ext>
            </a:extLst>
          </p:cNvPr>
          <p:cNvSpPr/>
          <p:nvPr/>
        </p:nvSpPr>
        <p:spPr>
          <a:xfrm>
            <a:off x="122275" y="3801711"/>
            <a:ext cx="2120784" cy="1245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Confronto </a:t>
            </a:r>
          </a:p>
          <a:p>
            <a:pPr algn="ctr"/>
            <a:r>
              <a:rPr lang="it-IT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2D/3D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C83695C-4688-0DDA-F9B5-F22C9A7B2CB3}"/>
              </a:ext>
            </a:extLst>
          </p:cNvPr>
          <p:cNvSpPr/>
          <p:nvPr/>
        </p:nvSpPr>
        <p:spPr>
          <a:xfrm>
            <a:off x="121734" y="902541"/>
            <a:ext cx="10178377" cy="28998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368B3CB-6566-F207-A48F-D6A514E9DABD}"/>
              </a:ext>
            </a:extLst>
          </p:cNvPr>
          <p:cNvSpPr/>
          <p:nvPr/>
        </p:nvSpPr>
        <p:spPr>
          <a:xfrm>
            <a:off x="121734" y="3801711"/>
            <a:ext cx="11948532" cy="296105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BC8BC10-FF8E-4615-CC9E-9708E45799D5}"/>
              </a:ext>
            </a:extLst>
          </p:cNvPr>
          <p:cNvSpPr txBox="1"/>
          <p:nvPr/>
        </p:nvSpPr>
        <p:spPr>
          <a:xfrm>
            <a:off x="6871170" y="1616700"/>
            <a:ext cx="3188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E’ stato condotto uno studio parametrico al variare dell’</a:t>
            </a: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altezza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del dominio fluido lungo y.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ACDB74-7ACE-5E85-AF53-071F4620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3" b="5603"/>
          <a:stretch/>
        </p:blipFill>
        <p:spPr>
          <a:xfrm>
            <a:off x="2387703" y="3834127"/>
            <a:ext cx="4844101" cy="28985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46D479-18E9-70A6-EA2D-C546E4B40C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37" b="4796"/>
          <a:stretch/>
        </p:blipFill>
        <p:spPr>
          <a:xfrm>
            <a:off x="7303394" y="3831787"/>
            <a:ext cx="4745639" cy="2900898"/>
          </a:xfrm>
          <a:prstGeom prst="rect">
            <a:avLst/>
          </a:prstGeom>
        </p:spPr>
      </p:pic>
      <p:pic>
        <p:nvPicPr>
          <p:cNvPr id="24" name="Immagine 4">
            <a:extLst>
              <a:ext uri="{FF2B5EF4-FFF2-40B4-BE49-F238E27FC236}">
                <a16:creationId xmlns:a16="http://schemas.microsoft.com/office/drawing/2014/main" id="{1CE776EC-6E5E-78BE-0FAC-84F578394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4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6BC10-EC67-E104-EF79-160D109A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266" y="457504"/>
            <a:ext cx="9404723" cy="1400530"/>
          </a:xfrm>
        </p:spPr>
        <p:txBody>
          <a:bodyPr/>
          <a:lstStyle/>
          <a:p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Problema 3D sinusoidale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2674D9-DB27-20B4-8B38-1B0C4EF1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16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47FA9A7B-9113-18B5-366A-CC516B27C0C0}"/>
              </a:ext>
            </a:extLst>
          </p:cNvPr>
          <p:cNvSpPr txBox="1">
            <a:spLocks/>
          </p:cNvSpPr>
          <p:nvPr/>
        </p:nvSpPr>
        <p:spPr bwMode="gray">
          <a:xfrm>
            <a:off x="10352540" y="441032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F366A90-1C9E-B763-E11A-D479B06A9D19}"/>
              </a:ext>
            </a:extLst>
          </p:cNvPr>
          <p:cNvSpPr/>
          <p:nvPr/>
        </p:nvSpPr>
        <p:spPr>
          <a:xfrm>
            <a:off x="180474" y="1261534"/>
            <a:ext cx="6176081" cy="7676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Geometria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EC79668-67B3-AAF7-DEB3-01321AA03A4F}"/>
              </a:ext>
            </a:extLst>
          </p:cNvPr>
          <p:cNvSpPr/>
          <p:nvPr/>
        </p:nvSpPr>
        <p:spPr>
          <a:xfrm>
            <a:off x="180474" y="2029220"/>
            <a:ext cx="6176081" cy="46783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53AC708-F4C9-23D7-960A-5173A6F24CCF}"/>
              </a:ext>
            </a:extLst>
          </p:cNvPr>
          <p:cNvSpPr/>
          <p:nvPr/>
        </p:nvSpPr>
        <p:spPr>
          <a:xfrm>
            <a:off x="6356554" y="1258997"/>
            <a:ext cx="5654971" cy="7676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Mesh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8FE4B29-7168-D067-302B-58B1648C54CC}"/>
              </a:ext>
            </a:extLst>
          </p:cNvPr>
          <p:cNvSpPr/>
          <p:nvPr/>
        </p:nvSpPr>
        <p:spPr>
          <a:xfrm>
            <a:off x="6356554" y="2029220"/>
            <a:ext cx="5654971" cy="467835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340" name="Picture 4" descr="Immagine che contiene schizzo, disegno, schermata, arte&#10;&#10;Descrizione generata automaticamente">
            <a:extLst>
              <a:ext uri="{FF2B5EF4-FFF2-40B4-BE49-F238E27FC236}">
                <a16:creationId xmlns:a16="http://schemas.microsoft.com/office/drawing/2014/main" id="{BA4C8158-AF39-D4AB-F9EB-BD27DE69D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7" t="9954" r="35487" b="4831"/>
          <a:stretch/>
        </p:blipFill>
        <p:spPr bwMode="auto">
          <a:xfrm>
            <a:off x="6409987" y="2084014"/>
            <a:ext cx="3407781" cy="26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00A861CF-2FB9-E220-5C70-1D9A6B1CBC3C}"/>
              </a:ext>
            </a:extLst>
          </p:cNvPr>
          <p:cNvSpPr/>
          <p:nvPr/>
        </p:nvSpPr>
        <p:spPr>
          <a:xfrm>
            <a:off x="9871200" y="2079498"/>
            <a:ext cx="1841302" cy="833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Mesh grossolana</a:t>
            </a:r>
          </a:p>
        </p:txBody>
      </p:sp>
      <p:pic>
        <p:nvPicPr>
          <p:cNvPr id="14344" name="Picture 8" descr="Immagine che contiene schizzo, disegno, design, clipart&#10;&#10;Descrizione generata automaticamente">
            <a:extLst>
              <a:ext uri="{FF2B5EF4-FFF2-40B4-BE49-F238E27FC236}">
                <a16:creationId xmlns:a16="http://schemas.microsoft.com/office/drawing/2014/main" id="{D0711E20-D31A-FFE3-4925-655C3E5F4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4198" r="10750" b="17648"/>
          <a:stretch/>
        </p:blipFill>
        <p:spPr bwMode="auto">
          <a:xfrm>
            <a:off x="3157950" y="3019926"/>
            <a:ext cx="3171889" cy="19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Immagine che contiene schermata, design, statico&#10;&#10;Descrizione generata automaticamente">
            <a:extLst>
              <a:ext uri="{FF2B5EF4-FFF2-40B4-BE49-F238E27FC236}">
                <a16:creationId xmlns:a16="http://schemas.microsoft.com/office/drawing/2014/main" id="{DC635B7C-9DF7-EAD5-2733-F68765C00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7" t="4205" r="32256" b="8811"/>
          <a:stretch/>
        </p:blipFill>
        <p:spPr bwMode="auto">
          <a:xfrm>
            <a:off x="226346" y="2477729"/>
            <a:ext cx="3086278" cy="359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magine che contiene schizzo, design, schermata, testo&#10;&#10;Descrizione generata automaticamente">
            <a:extLst>
              <a:ext uri="{FF2B5EF4-FFF2-40B4-BE49-F238E27FC236}">
                <a16:creationId xmlns:a16="http://schemas.microsoft.com/office/drawing/2014/main" id="{8FAA88F8-C527-BDE6-F20E-B754857C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6" b="32979"/>
          <a:stretch/>
        </p:blipFill>
        <p:spPr bwMode="auto">
          <a:xfrm>
            <a:off x="2324456" y="4966151"/>
            <a:ext cx="4005383" cy="110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A7E18A98-A2F6-6B4C-18F5-852184AA1EEB}"/>
              </a:ext>
            </a:extLst>
          </p:cNvPr>
          <p:cNvSpPr/>
          <p:nvPr/>
        </p:nvSpPr>
        <p:spPr>
          <a:xfrm>
            <a:off x="3526222" y="2436667"/>
            <a:ext cx="2616734" cy="632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Riblets</a:t>
            </a:r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sinusoidali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DF719D5-B511-67D6-C19A-D722FEE5ACFD}"/>
              </a:ext>
            </a:extLst>
          </p:cNvPr>
          <p:cNvSpPr/>
          <p:nvPr/>
        </p:nvSpPr>
        <p:spPr>
          <a:xfrm>
            <a:off x="4146467" y="5973787"/>
            <a:ext cx="1949533" cy="570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Piano x-y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E32C6935-031A-DEBD-9A4D-B002F6342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45" y="5951826"/>
            <a:ext cx="752475" cy="714375"/>
          </a:xfrm>
          <a:prstGeom prst="rect">
            <a:avLst/>
          </a:prstGeom>
        </p:spPr>
      </p:pic>
      <p:pic>
        <p:nvPicPr>
          <p:cNvPr id="14338" name="Picture 2" descr="Immagine che contiene arte&#10;&#10;Descrizione generata automaticamente">
            <a:extLst>
              <a:ext uri="{FF2B5EF4-FFF2-40B4-BE49-F238E27FC236}">
                <a16:creationId xmlns:a16="http://schemas.microsoft.com/office/drawing/2014/main" id="{208CA163-F26B-F5B8-23BA-961CC3526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"/>
          <a:stretch/>
        </p:blipFill>
        <p:spPr bwMode="auto">
          <a:xfrm>
            <a:off x="6409987" y="4634889"/>
            <a:ext cx="5179430" cy="206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94EE248E-4003-2F88-1CDA-8321E8FD3341}"/>
              </a:ext>
            </a:extLst>
          </p:cNvPr>
          <p:cNvSpPr/>
          <p:nvPr/>
        </p:nvSpPr>
        <p:spPr>
          <a:xfrm>
            <a:off x="10352540" y="6253316"/>
            <a:ext cx="1619507" cy="4287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Mesh fine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E767909-8BBA-8411-DB06-D7B8C2C10B9E}"/>
              </a:ext>
            </a:extLst>
          </p:cNvPr>
          <p:cNvSpPr/>
          <p:nvPr/>
        </p:nvSpPr>
        <p:spPr>
          <a:xfrm>
            <a:off x="9065593" y="3935980"/>
            <a:ext cx="2646909" cy="46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Mesh </a:t>
            </a:r>
            <a:r>
              <a:rPr lang="it-IT" sz="24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dependency</a:t>
            </a:r>
            <a:endParaRPr lang="it-IT" sz="24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C74E04BD-EEB7-2063-8C7E-C29E86D6F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01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0E59D-D43B-37AA-E1F8-AB4914674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3DB76-A1D5-EAF6-8CE2-0D8E60F2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713" y="461430"/>
            <a:ext cx="6771447" cy="800685"/>
          </a:xfrm>
        </p:spPr>
        <p:txBody>
          <a:bodyPr/>
          <a:lstStyle/>
          <a:p>
            <a:r>
              <a:rPr lang="it-IT" sz="3200" b="1" dirty="0">
                <a:latin typeface="Cambria" panose="02040503050406030204" pitchFamily="18" charset="0"/>
                <a:ea typeface="Cambria" panose="02040503050406030204" pitchFamily="18" charset="0"/>
              </a:rPr>
              <a:t>Risoluzione problema sinusoidale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4BBDA1-66AD-53B4-6EAB-BEF8C195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97AB65-7338-5C25-210F-D2386C0FBEBB}"/>
              </a:ext>
            </a:extLst>
          </p:cNvPr>
          <p:cNvSpPr/>
          <p:nvPr/>
        </p:nvSpPr>
        <p:spPr>
          <a:xfrm>
            <a:off x="251097" y="1206669"/>
            <a:ext cx="2484585" cy="10228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Studio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parametrico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2E9256-A0F5-F723-1450-54D07DA90E3C}"/>
              </a:ext>
            </a:extLst>
          </p:cNvPr>
          <p:cNvSpPr txBox="1"/>
          <p:nvPr/>
        </p:nvSpPr>
        <p:spPr>
          <a:xfrm>
            <a:off x="2847189" y="1331095"/>
            <a:ext cx="877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Studio parametrico al variare della </a:t>
            </a: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lunghezza d’onda 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del dominio fluido lungo x.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267B695-9E82-FD5D-E2F3-E4F8746360AD}"/>
              </a:ext>
            </a:extLst>
          </p:cNvPr>
          <p:cNvSpPr/>
          <p:nvPr/>
        </p:nvSpPr>
        <p:spPr>
          <a:xfrm>
            <a:off x="251098" y="1213350"/>
            <a:ext cx="11701696" cy="54942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5001B2-4915-C944-7F0B-96AABF6C1AC1}"/>
              </a:ext>
            </a:extLst>
          </p:cNvPr>
          <p:cNvSpPr txBox="1"/>
          <p:nvPr/>
        </p:nvSpPr>
        <p:spPr>
          <a:xfrm>
            <a:off x="9363834" y="2549447"/>
            <a:ext cx="93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Plantagenet Cherokee" panose="02020602070100000000" pitchFamily="18" charset="0"/>
              </a:rPr>
              <a:t>π</a:t>
            </a:r>
            <a:endParaRPr lang="it-IT" sz="2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938418-6F10-EA0B-62FC-47283FEA37F7}"/>
              </a:ext>
            </a:extLst>
          </p:cNvPr>
          <p:cNvSpPr txBox="1"/>
          <p:nvPr/>
        </p:nvSpPr>
        <p:spPr>
          <a:xfrm>
            <a:off x="9956400" y="3583555"/>
            <a:ext cx="55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Plantagenet Cherokee" panose="02020602070100000000" pitchFamily="18" charset="0"/>
              </a:rPr>
              <a:t>2</a:t>
            </a:r>
            <a:r>
              <a:rPr lang="el-GR" sz="2400" dirty="0">
                <a:latin typeface="Plantagenet Cherokee" panose="02020602070100000000" pitchFamily="18" charset="0"/>
              </a:rPr>
              <a:t>π</a:t>
            </a:r>
            <a:endParaRPr lang="it-IT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09078F-11C2-7A92-6007-8B2B3A3C0745}"/>
              </a:ext>
            </a:extLst>
          </p:cNvPr>
          <p:cNvSpPr txBox="1"/>
          <p:nvPr/>
        </p:nvSpPr>
        <p:spPr>
          <a:xfrm>
            <a:off x="10756371" y="4605260"/>
            <a:ext cx="70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Plantagenet Cherokee" panose="02020602070100000000" pitchFamily="18" charset="0"/>
              </a:rPr>
              <a:t>3</a:t>
            </a:r>
            <a:r>
              <a:rPr lang="el-GR" sz="2400" dirty="0">
                <a:latin typeface="Plantagenet Cherokee" panose="02020602070100000000" pitchFamily="18" charset="0"/>
              </a:rPr>
              <a:t>π</a:t>
            </a:r>
            <a:endParaRPr lang="it-IT" sz="2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444F18-2DF5-C7D9-C5E2-1B5804B2FD92}"/>
              </a:ext>
            </a:extLst>
          </p:cNvPr>
          <p:cNvSpPr txBox="1"/>
          <p:nvPr/>
        </p:nvSpPr>
        <p:spPr>
          <a:xfrm>
            <a:off x="11387319" y="5656417"/>
            <a:ext cx="58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Plantagenet Cherokee" panose="02020602070100000000" pitchFamily="18" charset="0"/>
              </a:rPr>
              <a:t>4</a:t>
            </a:r>
            <a:r>
              <a:rPr lang="el-GR" sz="2400" dirty="0">
                <a:latin typeface="Plantagenet Cherokee" panose="02020602070100000000" pitchFamily="18" charset="0"/>
              </a:rPr>
              <a:t>π</a:t>
            </a:r>
            <a:endParaRPr lang="it-IT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A77D88-F46B-4883-49C2-A1D84C0D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42" t="25264" r="25534" b="34115"/>
          <a:stretch/>
        </p:blipFill>
        <p:spPr>
          <a:xfrm>
            <a:off x="6002337" y="3261312"/>
            <a:ext cx="3829613" cy="10014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23F56C-B783-0DF3-C825-E7B77C72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92" t="26036" r="15781" b="34404"/>
          <a:stretch/>
        </p:blipFill>
        <p:spPr>
          <a:xfrm>
            <a:off x="5150303" y="4250577"/>
            <a:ext cx="5533683" cy="10014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045F41-DD14-CF0D-F1F4-A0AE277594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79" r="3436" b="35765"/>
          <a:stretch/>
        </p:blipFill>
        <p:spPr>
          <a:xfrm>
            <a:off x="4470347" y="5249569"/>
            <a:ext cx="6893596" cy="10014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448313-FD0D-97CE-0C9C-6DBE065B74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251" t="30262" r="35698" b="34302"/>
          <a:stretch/>
        </p:blipFill>
        <p:spPr>
          <a:xfrm>
            <a:off x="6631953" y="2274544"/>
            <a:ext cx="2570380" cy="10014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718465-3019-3A93-8A6F-3BA26FE2D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48" y="2984870"/>
            <a:ext cx="3516803" cy="3287219"/>
          </a:xfrm>
          <a:prstGeom prst="rect">
            <a:avLst/>
          </a:prstGeom>
        </p:spPr>
      </p:pic>
      <p:pic>
        <p:nvPicPr>
          <p:cNvPr id="28" name="Immagine 4">
            <a:extLst>
              <a:ext uri="{FF2B5EF4-FFF2-40B4-BE49-F238E27FC236}">
                <a16:creationId xmlns:a16="http://schemas.microsoft.com/office/drawing/2014/main" id="{FC97F7BC-D57C-7B7F-3F8D-A2F265234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7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8F6A9-1531-A8D0-B99B-92E929FD8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39BBD8-2260-531D-E67E-25345DA4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023" y="156222"/>
            <a:ext cx="6367616" cy="800685"/>
          </a:xfrm>
        </p:spPr>
        <p:txBody>
          <a:bodyPr/>
          <a:lstStyle/>
          <a:p>
            <a:r>
              <a:rPr lang="it-IT" sz="3600" b="1" dirty="0">
                <a:latin typeface="Cambria" panose="02040503050406030204" pitchFamily="18" charset="0"/>
                <a:ea typeface="Cambria" panose="02040503050406030204" pitchFamily="18" charset="0"/>
              </a:rPr>
              <a:t>Analisi dei risultati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A4ED12-0265-3C79-9BF7-5C3FBED2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52634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18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BAC88C2-B11A-548E-A823-197FC5BF7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0" y="3913354"/>
            <a:ext cx="5447697" cy="28760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40991E-61DD-8792-863B-9200EAAC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963" y="956907"/>
            <a:ext cx="5447697" cy="28760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C45CEE-20FE-F120-09FE-5723ADB2F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0" y="956907"/>
            <a:ext cx="5447697" cy="28760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3BEFC6A-C005-F0FF-9B67-D913C34C2F34}"/>
              </a:ext>
            </a:extLst>
          </p:cNvPr>
          <p:cNvSpPr txBox="1"/>
          <p:nvPr/>
        </p:nvSpPr>
        <p:spPr>
          <a:xfrm>
            <a:off x="6229963" y="6055447"/>
            <a:ext cx="5223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S. Cipelli. </a:t>
            </a:r>
            <a:r>
              <a:rPr lang="it-IT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Efficient</a:t>
            </a: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direct</a:t>
            </a: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numerical</a:t>
            </a: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simulations</a:t>
            </a: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it-IT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straight</a:t>
            </a: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it-IT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sinusoidalriblets</a:t>
            </a: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it-IT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turbulent</a:t>
            </a: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channel</a:t>
            </a: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 flows. </a:t>
            </a:r>
            <a:r>
              <a:rPr lang="it-IT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Master’s</a:t>
            </a: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thesis</a:t>
            </a: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, Politecnico di Milano, 2021.</a:t>
            </a:r>
          </a:p>
        </p:txBody>
      </p:sp>
      <p:pic>
        <p:nvPicPr>
          <p:cNvPr id="30" name="Immagine 4">
            <a:extLst>
              <a:ext uri="{FF2B5EF4-FFF2-40B4-BE49-F238E27FC236}">
                <a16:creationId xmlns:a16="http://schemas.microsoft.com/office/drawing/2014/main" id="{51129399-6CC6-37B1-C5B4-3A8D77DC8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B10162-1774-AB16-C208-E33B86BFC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963" y="4474785"/>
            <a:ext cx="4787592" cy="130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CFD23-5D8B-836C-EBCF-2B863BFC7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963" y="3913354"/>
            <a:ext cx="2447561" cy="4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3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99728-2A02-5D6F-2DA9-D228DC4E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726" y="279687"/>
            <a:ext cx="7717205" cy="838020"/>
          </a:xfrm>
        </p:spPr>
        <p:txBody>
          <a:bodyPr/>
          <a:lstStyle/>
          <a:p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Conclusioni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354CD0-D0EE-BEE4-1A4E-6C162A9C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19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814BB-B12D-9998-D728-7132447CAD82}"/>
              </a:ext>
            </a:extLst>
          </p:cNvPr>
          <p:cNvSpPr/>
          <p:nvPr/>
        </p:nvSpPr>
        <p:spPr>
          <a:xfrm>
            <a:off x="387759" y="1672200"/>
            <a:ext cx="3148781" cy="9336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57D4A-764A-D2B5-0D31-2E985C331B8E}"/>
              </a:ext>
            </a:extLst>
          </p:cNvPr>
          <p:cNvSpPr/>
          <p:nvPr/>
        </p:nvSpPr>
        <p:spPr>
          <a:xfrm>
            <a:off x="387759" y="3257503"/>
            <a:ext cx="3141407" cy="933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9C9B6-ABB8-0F77-BB7C-F6A7D6D2196D}"/>
              </a:ext>
            </a:extLst>
          </p:cNvPr>
          <p:cNvSpPr/>
          <p:nvPr/>
        </p:nvSpPr>
        <p:spPr>
          <a:xfrm>
            <a:off x="409881" y="4982023"/>
            <a:ext cx="3141407" cy="9336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22135-7772-D2EE-AE3C-0CE933485D05}"/>
              </a:ext>
            </a:extLst>
          </p:cNvPr>
          <p:cNvSpPr/>
          <p:nvPr/>
        </p:nvSpPr>
        <p:spPr>
          <a:xfrm>
            <a:off x="5043948" y="1672200"/>
            <a:ext cx="6754762" cy="9336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08B81C-AA36-B688-0DF5-5D30A10ACCD7}"/>
              </a:ext>
            </a:extLst>
          </p:cNvPr>
          <p:cNvSpPr/>
          <p:nvPr/>
        </p:nvSpPr>
        <p:spPr>
          <a:xfrm>
            <a:off x="5043948" y="3241597"/>
            <a:ext cx="6754762" cy="1369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7FC7-837A-42A9-5795-AD35460DCE52}"/>
              </a:ext>
            </a:extLst>
          </p:cNvPr>
          <p:cNvSpPr/>
          <p:nvPr/>
        </p:nvSpPr>
        <p:spPr>
          <a:xfrm>
            <a:off x="5054394" y="4982023"/>
            <a:ext cx="6744316" cy="1369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DA895-F25B-D22A-C583-FA0D9A8A27EB}"/>
              </a:ext>
            </a:extLst>
          </p:cNvPr>
          <p:cNvSpPr txBox="1"/>
          <p:nvPr/>
        </p:nvSpPr>
        <p:spPr>
          <a:xfrm>
            <a:off x="823885" y="5218005"/>
            <a:ext cx="246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Sviluppi futuri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C343F-ED99-7493-3278-0A652941D994}"/>
              </a:ext>
            </a:extLst>
          </p:cNvPr>
          <p:cNvSpPr txBox="1"/>
          <p:nvPr/>
        </p:nvSpPr>
        <p:spPr>
          <a:xfrm>
            <a:off x="598538" y="3493485"/>
            <a:ext cx="289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Riblets</a:t>
            </a:r>
            <a:r>
              <a:rPr lang="it-IT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sinusoidali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C8DFF-F3FE-CAFE-95D6-1B52BC937373}"/>
              </a:ext>
            </a:extLst>
          </p:cNvPr>
          <p:cNvSpPr txBox="1"/>
          <p:nvPr/>
        </p:nvSpPr>
        <p:spPr>
          <a:xfrm>
            <a:off x="535243" y="1908182"/>
            <a:ext cx="289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Riblets</a:t>
            </a:r>
            <a:r>
              <a:rPr lang="it-IT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longitudinali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BAC741-BA87-21FD-58AB-3C956B811FFE}"/>
              </a:ext>
            </a:extLst>
          </p:cNvPr>
          <p:cNvSpPr txBox="1"/>
          <p:nvPr/>
        </p:nvSpPr>
        <p:spPr>
          <a:xfrm>
            <a:off x="5118304" y="1788171"/>
            <a:ext cx="6680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L’approssimazione bidimensionale ha un margine di errore trascurabile rispetto al calcolo tridimensionale. </a:t>
            </a:r>
          </a:p>
          <a:p>
            <a:endParaRPr lang="it-IT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8846D-60C9-2106-73A7-DA7B7B18CAFE}"/>
              </a:ext>
            </a:extLst>
          </p:cNvPr>
          <p:cNvSpPr txBox="1"/>
          <p:nvPr/>
        </p:nvSpPr>
        <p:spPr>
          <a:xfrm>
            <a:off x="5118303" y="3394657"/>
            <a:ext cx="6975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lunghezza d’onda influenza i risultati.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Queste configurazioni sinusoidali presentano prestazioni peggiori rispetto alle longitudinali nel regime viscoso.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44DB21-1C83-BCD7-DA68-0285D22415CC}"/>
              </a:ext>
            </a:extLst>
          </p:cNvPr>
          <p:cNvSpPr txBox="1"/>
          <p:nvPr/>
        </p:nvSpPr>
        <p:spPr>
          <a:xfrm>
            <a:off x="5118304" y="5004952"/>
            <a:ext cx="66804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Ottimizzazione di più parametri geometrici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Studio di domini comprendenti più </a:t>
            </a:r>
            <a:r>
              <a:rPr lang="it-IT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riblets</a:t>
            </a:r>
            <a:r>
              <a:rPr lang="it-IT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adiacenti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Simulazioni DNS per studiare il comportamento in un flusso turbolento</a:t>
            </a:r>
          </a:p>
          <a:p>
            <a:endParaRPr lang="it-IT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E6F2367-2696-8C8C-1D53-80B3FFD310ED}"/>
              </a:ext>
            </a:extLst>
          </p:cNvPr>
          <p:cNvSpPr/>
          <p:nvPr/>
        </p:nvSpPr>
        <p:spPr>
          <a:xfrm>
            <a:off x="3720586" y="1908182"/>
            <a:ext cx="1143000" cy="4616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B9DEE-F9EC-67F1-6E7D-E601371A4396}"/>
              </a:ext>
            </a:extLst>
          </p:cNvPr>
          <p:cNvSpPr/>
          <p:nvPr/>
        </p:nvSpPr>
        <p:spPr>
          <a:xfrm>
            <a:off x="3707374" y="3429000"/>
            <a:ext cx="1143000" cy="46166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F74C0F8-7A87-5286-3C1F-2BD0075D3A6B}"/>
              </a:ext>
            </a:extLst>
          </p:cNvPr>
          <p:cNvSpPr/>
          <p:nvPr/>
        </p:nvSpPr>
        <p:spPr>
          <a:xfrm>
            <a:off x="3707374" y="5205006"/>
            <a:ext cx="1143000" cy="46166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4">
            <a:extLst>
              <a:ext uri="{FF2B5EF4-FFF2-40B4-BE49-F238E27FC236}">
                <a16:creationId xmlns:a16="http://schemas.microsoft.com/office/drawing/2014/main" id="{D06AAC2E-74F5-2BB7-DB90-56176BF7D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1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F6836-0974-1D82-7E94-010F1C14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1216424"/>
            <a:ext cx="9404723" cy="767687"/>
          </a:xfrm>
        </p:spPr>
        <p:txBody>
          <a:bodyPr/>
          <a:lstStyle/>
          <a:p>
            <a:pPr algn="ctr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Oggetto e fasi dello studio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C2B97E-B281-5C13-C2C3-E1FAABB0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BB2ED99-9A2C-3D27-106B-62A63670DC9D}"/>
              </a:ext>
            </a:extLst>
          </p:cNvPr>
          <p:cNvSpPr/>
          <p:nvPr/>
        </p:nvSpPr>
        <p:spPr>
          <a:xfrm>
            <a:off x="646105" y="2294167"/>
            <a:ext cx="10899785" cy="1448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Analisi teorica e numerica di </a:t>
            </a:r>
            <a:r>
              <a:rPr lang="it-IT" sz="2800" b="1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riblets</a:t>
            </a:r>
            <a:r>
              <a:rPr lang="it-IT" sz="2800" b="1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longitudinali </a:t>
            </a:r>
            <a:r>
              <a:rPr lang="it-IT" sz="2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</a:t>
            </a:r>
            <a:r>
              <a:rPr lang="it-IT" sz="2800" b="1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sinusoidali</a:t>
            </a:r>
            <a:r>
              <a:rPr lang="it-IT" sz="2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l’obiettivo di </a:t>
            </a:r>
            <a:r>
              <a:rPr lang="it-IT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valutare </a:t>
            </a:r>
            <a:r>
              <a:rPr lang="it-IT" sz="2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riduzione dell’</a:t>
            </a:r>
            <a:r>
              <a:rPr lang="it-IT" sz="2800" b="1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attrito</a:t>
            </a:r>
            <a:r>
              <a:rPr lang="it-IT" sz="2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superficiale</a:t>
            </a:r>
            <a:r>
              <a:rPr lang="it-IT" sz="2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it-IT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01AF12C-0BCE-8C2D-1D3B-7761E256AD63}"/>
              </a:ext>
            </a:extLst>
          </p:cNvPr>
          <p:cNvSpPr/>
          <p:nvPr/>
        </p:nvSpPr>
        <p:spPr>
          <a:xfrm>
            <a:off x="646107" y="4006961"/>
            <a:ext cx="10899785" cy="212760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 fontAlgn="base">
              <a:lnSpc>
                <a:spcPts val="1950"/>
              </a:lnSpc>
              <a:buFont typeface="+mj-lt"/>
              <a:buAutoNum type="arabicPeriod"/>
            </a:pPr>
            <a:endParaRPr lang="it-IT" sz="1800" b="0" i="0" u="none" strike="noStrike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l" rtl="0" fontAlgn="base">
              <a:lnSpc>
                <a:spcPts val="1950"/>
              </a:lnSpc>
            </a:pPr>
            <a:endParaRPr lang="it-IT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 algn="l" rtl="0" fontAlgn="base">
              <a:lnSpc>
                <a:spcPts val="1950"/>
              </a:lnSpc>
              <a:buFont typeface="+mj-lt"/>
              <a:buAutoNum type="arabicPeriod"/>
            </a:pPr>
            <a:endParaRPr lang="it-IT" sz="1800" b="0" i="0" u="none" strike="noStrike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 algn="l" rtl="0" fontAlgn="base">
              <a:lnSpc>
                <a:spcPts val="195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24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Formulazione matematica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​</a:t>
            </a:r>
          </a:p>
          <a:p>
            <a:pPr marL="342900" indent="-342900" algn="l" rtl="0" fontAlgn="base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Risoluzione problema bidimensionale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​</a:t>
            </a:r>
          </a:p>
          <a:p>
            <a:pPr marL="342900" indent="-342900" algn="l" rtl="0" fontAlgn="base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Risoluzione problema longitudinale tridimensionale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​</a:t>
            </a:r>
          </a:p>
          <a:p>
            <a:pPr marL="342900" indent="-342900" algn="l" rtl="0" fontAlgn="base">
              <a:lnSpc>
                <a:spcPts val="195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4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Risoluzione problema sinusoidale tridimensionale</a:t>
            </a:r>
          </a:p>
          <a:p>
            <a:pPr algn="l" rtl="0" fontAlgn="base">
              <a:lnSpc>
                <a:spcPts val="1950"/>
              </a:lnSpc>
            </a:pPr>
            <a:endParaRPr lang="en-US" sz="1600" b="0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 algn="l" rtl="0" fontAlgn="base">
              <a:lnSpc>
                <a:spcPts val="1950"/>
              </a:lnSpc>
              <a:buFont typeface="+mj-lt"/>
              <a:buAutoNum type="arabicPeriod"/>
            </a:pPr>
            <a:endParaRPr lang="it-IT" sz="1600" b="0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it-IT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6E543C19-3A3F-DF78-1E03-32D1AF823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300AC1-C89F-191D-7F8B-FAF2809F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200" y="2578727"/>
            <a:ext cx="7701477" cy="2037518"/>
          </a:xfrm>
        </p:spPr>
        <p:txBody>
          <a:bodyPr/>
          <a:lstStyle/>
          <a:p>
            <a:pPr algn="ctr"/>
            <a:r>
              <a:rPr lang="it-IT" sz="6000" b="1" dirty="0">
                <a:latin typeface="Cambria" panose="02040503050406030204" pitchFamily="18" charset="0"/>
                <a:ea typeface="Cambria" panose="02040503050406030204" pitchFamily="18" charset="0"/>
              </a:rPr>
              <a:t>Grazie per l’attenzione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3B3D31-203A-F6C0-77A7-727F3516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20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20E757-11C1-6219-FCA8-402F50667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D8BBD-1691-063C-4EDE-83188F8EC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14725-903C-9397-F2AE-F719474E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50" y="1355384"/>
            <a:ext cx="4210051" cy="1400530"/>
          </a:xfrm>
        </p:spPr>
        <p:txBody>
          <a:bodyPr/>
          <a:lstStyle/>
          <a:p>
            <a:r>
              <a:rPr lang="it-IT" sz="4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Riblets</a:t>
            </a:r>
            <a:r>
              <a:rPr lang="it-IT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longitudinali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E6F17C-8021-27C8-DDB6-33A18908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Immagine che contiene bianco e nero, Fotografia monocromatica, monocromatico, modello&#10;&#10;Descrizione generata automaticamente">
            <a:extLst>
              <a:ext uri="{FF2B5EF4-FFF2-40B4-BE49-F238E27FC236}">
                <a16:creationId xmlns:a16="http://schemas.microsoft.com/office/drawing/2014/main" id="{BA05C5F8-4365-5A58-B913-0C517099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55" y="811832"/>
            <a:ext cx="3228216" cy="2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D3A960-952D-D367-8A12-D1F001D485DC}"/>
              </a:ext>
            </a:extLst>
          </p:cNvPr>
          <p:cNvSpPr txBox="1"/>
          <p:nvPr/>
        </p:nvSpPr>
        <p:spPr>
          <a:xfrm>
            <a:off x="3773707" y="285014"/>
            <a:ext cx="35842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Origine Biomimetica</a:t>
            </a:r>
            <a:r>
              <a:rPr lang="it-IT" sz="20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[1]</a:t>
            </a:r>
          </a:p>
        </p:txBody>
      </p:sp>
      <p:pic>
        <p:nvPicPr>
          <p:cNvPr id="1028" name="Picture 4" descr="Immagine che contiene schermata, testo, bianco e nero, monocromatico&#10;&#10;Descrizione generata automaticamente">
            <a:extLst>
              <a:ext uri="{FF2B5EF4-FFF2-40B4-BE49-F238E27FC236}">
                <a16:creationId xmlns:a16="http://schemas.microsoft.com/office/drawing/2014/main" id="{1906E14A-9CBD-F26E-1554-8E106E7C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35" y="811832"/>
            <a:ext cx="3157005" cy="2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670201-719F-29CC-155C-48FC4F70DD07}"/>
              </a:ext>
            </a:extLst>
          </p:cNvPr>
          <p:cNvSpPr txBox="1"/>
          <p:nvPr/>
        </p:nvSpPr>
        <p:spPr>
          <a:xfrm>
            <a:off x="273362" y="3202718"/>
            <a:ext cx="3994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Meccanismo fisico</a:t>
            </a:r>
            <a:r>
              <a:rPr lang="it-IT" sz="20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758D91-0858-6BC7-2822-DF5C45FF3111}"/>
              </a:ext>
            </a:extLst>
          </p:cNvPr>
          <p:cNvSpPr txBox="1"/>
          <p:nvPr/>
        </p:nvSpPr>
        <p:spPr>
          <a:xfrm>
            <a:off x="7224953" y="3219894"/>
            <a:ext cx="493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Riduzione dell’attrito superficiale</a:t>
            </a:r>
            <a:r>
              <a:rPr lang="it-IT" sz="24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[3]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94EA60-E245-5666-55DC-FB6DD90223A7}"/>
              </a:ext>
            </a:extLst>
          </p:cNvPr>
          <p:cNvSpPr txBox="1"/>
          <p:nvPr/>
        </p:nvSpPr>
        <p:spPr>
          <a:xfrm>
            <a:off x="7703146" y="285013"/>
            <a:ext cx="27754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Geometria</a:t>
            </a:r>
            <a:r>
              <a:rPr lang="it-IT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[2]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841C84-9C02-287D-439F-8E7EE4799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3" y="3702576"/>
            <a:ext cx="7160202" cy="2319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E7EC7A-8E44-42AC-9EA3-7CD6EDF70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953" y="3702576"/>
            <a:ext cx="4931714" cy="29376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EAEC9C-9FE5-D083-6659-9E0D1553F7C1}"/>
              </a:ext>
            </a:extLst>
          </p:cNvPr>
          <p:cNvSpPr txBox="1"/>
          <p:nvPr/>
        </p:nvSpPr>
        <p:spPr>
          <a:xfrm>
            <a:off x="7859" y="6035844"/>
            <a:ext cx="718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[1]Pascal Dey-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nat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Odontobase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Creative Commons BY-SA 3.0 </a:t>
            </a:r>
          </a:p>
          <a:p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[2]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Riblets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trapezoidali di Fraunhofer IFAM</a:t>
            </a:r>
          </a:p>
          <a:p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[3] D.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Bechert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M.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Bruse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W.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Hage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J. van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der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Hoeven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and G.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Hoppe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Experimentson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drag-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reducing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surfaces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their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optimization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with an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adjustable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geometry.J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Fluid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Mech, 1997</a:t>
            </a: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93B3B5A8-2957-0A9A-9456-02E63CA797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5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9D6CC-5884-8433-C0F4-F68D9197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3B9EE-DE78-4257-4308-C9B30039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50" y="1355384"/>
            <a:ext cx="4210051" cy="1400530"/>
          </a:xfrm>
        </p:spPr>
        <p:txBody>
          <a:bodyPr/>
          <a:lstStyle/>
          <a:p>
            <a:r>
              <a:rPr lang="it-IT" sz="4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Riblets</a:t>
            </a:r>
            <a:r>
              <a:rPr lang="it-IT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longitudinali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4863D3-3D53-F44A-9441-B00F06A8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91329B-3A84-563E-7530-178F01DBA4C5}"/>
              </a:ext>
            </a:extLst>
          </p:cNvPr>
          <p:cNvSpPr txBox="1"/>
          <p:nvPr/>
        </p:nvSpPr>
        <p:spPr>
          <a:xfrm>
            <a:off x="273362" y="3202718"/>
            <a:ext cx="3994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Meccanismo fisico</a:t>
            </a:r>
            <a:r>
              <a:rPr lang="it-IT" sz="20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D748EF-C3C0-61BB-6B63-C2B0985B8402}"/>
              </a:ext>
            </a:extLst>
          </p:cNvPr>
          <p:cNvSpPr txBox="1"/>
          <p:nvPr/>
        </p:nvSpPr>
        <p:spPr>
          <a:xfrm>
            <a:off x="7224953" y="3219894"/>
            <a:ext cx="493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Riduzione dell’attrito superficiale</a:t>
            </a:r>
            <a:r>
              <a:rPr lang="it-IT" sz="24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[3]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FAB253-5547-3A78-1949-7AD974AD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" y="3702576"/>
            <a:ext cx="7160202" cy="2319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F83139-24A5-E8F2-DAA1-FF1FEA5DF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953" y="3702576"/>
            <a:ext cx="4931714" cy="29376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520A41-0AA5-3EBD-ED14-1269CD094671}"/>
              </a:ext>
            </a:extLst>
          </p:cNvPr>
          <p:cNvSpPr txBox="1"/>
          <p:nvPr/>
        </p:nvSpPr>
        <p:spPr>
          <a:xfrm>
            <a:off x="7859" y="6035844"/>
            <a:ext cx="718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[1]Pascal Dey-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nat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Odontobase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Creative Commons BY-SA 3.0 </a:t>
            </a:r>
          </a:p>
          <a:p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[2]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Riblets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trapezoidali di Fraunhofer IFAM</a:t>
            </a:r>
          </a:p>
          <a:p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[3] D.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Bechert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M.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Bruse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W.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Hage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J. van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der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Hoeven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and G.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Hoppe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Experimentson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drag-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reducing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surfaces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their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optimization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with an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adjustable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geometry.J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Fluid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Mech, 1997</a:t>
            </a: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DF717373-AA74-35A2-75C3-8898F58AE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EBD7667-F507-46B6-8C8E-D5E9B9624C89}"/>
              </a:ext>
            </a:extLst>
          </p:cNvPr>
          <p:cNvGrpSpPr/>
          <p:nvPr/>
        </p:nvGrpSpPr>
        <p:grpSpPr>
          <a:xfrm>
            <a:off x="4385290" y="1161123"/>
            <a:ext cx="5442689" cy="1675105"/>
            <a:chOff x="2878097" y="2486078"/>
            <a:chExt cx="5439834" cy="15297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9C7BD7-4E13-3498-CBB7-4D3276AD7362}"/>
                </a:ext>
              </a:extLst>
            </p:cNvPr>
            <p:cNvSpPr/>
            <p:nvPr/>
          </p:nvSpPr>
          <p:spPr>
            <a:xfrm>
              <a:off x="2878097" y="2486078"/>
              <a:ext cx="5439834" cy="1529733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403B09-30A0-D248-96DB-8E4DC15BC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3881" y="2561717"/>
              <a:ext cx="5265536" cy="1400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86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C03B8-38BF-F5B5-A1C5-1B65B908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84" y="1239418"/>
            <a:ext cx="3377399" cy="1400530"/>
          </a:xfrm>
        </p:spPr>
        <p:txBody>
          <a:bodyPr/>
          <a:lstStyle/>
          <a:p>
            <a:r>
              <a:rPr lang="it-IT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Riblets</a:t>
            </a:r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sinusoidali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CF37F8-A004-7EA0-10D5-6C15430A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Immagine che contiene testo, Policromia, Elementi grafici, diagramma&#10;&#10;Descrizione generata automaticamente">
            <a:extLst>
              <a:ext uri="{FF2B5EF4-FFF2-40B4-BE49-F238E27FC236}">
                <a16:creationId xmlns:a16="http://schemas.microsoft.com/office/drawing/2014/main" id="{3D3B4373-7ECF-53DD-B9EB-786688D9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" y="3546177"/>
            <a:ext cx="6835740" cy="27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magine che contiene diagramma, linea, schizzo, Disegno tecnico&#10;&#10;Descrizione generata automaticamente">
            <a:extLst>
              <a:ext uri="{FF2B5EF4-FFF2-40B4-BE49-F238E27FC236}">
                <a16:creationId xmlns:a16="http://schemas.microsoft.com/office/drawing/2014/main" id="{D674C8D0-133A-C633-BEDE-57581BF363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82" y="488071"/>
            <a:ext cx="4513034" cy="25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C441419-4D91-6FC7-A548-25B985548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78" y="3546177"/>
            <a:ext cx="5076679" cy="296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89625D-437F-13AE-9E13-8FCE49DA33AF}"/>
              </a:ext>
            </a:extLst>
          </p:cNvPr>
          <p:cNvSpPr txBox="1"/>
          <p:nvPr/>
        </p:nvSpPr>
        <p:spPr>
          <a:xfrm>
            <a:off x="6867210" y="3009160"/>
            <a:ext cx="5349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Riduzione dell’attrito superficiale</a:t>
            </a:r>
            <a:r>
              <a:rPr lang="it-IT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[5]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54F431-CD81-EAA0-C173-8C263A30EB9F}"/>
              </a:ext>
            </a:extLst>
          </p:cNvPr>
          <p:cNvSpPr txBox="1"/>
          <p:nvPr/>
        </p:nvSpPr>
        <p:spPr>
          <a:xfrm>
            <a:off x="4315882" y="-4372"/>
            <a:ext cx="35396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Geometria</a:t>
            </a:r>
            <a:r>
              <a:rPr lang="it-IT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[4]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162E07-D558-2DA0-79BC-878B66BBD315}"/>
              </a:ext>
            </a:extLst>
          </p:cNvPr>
          <p:cNvSpPr txBox="1"/>
          <p:nvPr/>
        </p:nvSpPr>
        <p:spPr>
          <a:xfrm>
            <a:off x="140143" y="3002853"/>
            <a:ext cx="5512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Vorticità longitudinale istantanea</a:t>
            </a:r>
            <a:r>
              <a:rPr lang="it-IT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[4]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78906E-7892-287D-54C5-648967D0122E}"/>
              </a:ext>
            </a:extLst>
          </p:cNvPr>
          <p:cNvSpPr txBox="1"/>
          <p:nvPr/>
        </p:nvSpPr>
        <p:spPr>
          <a:xfrm>
            <a:off x="673501" y="6297431"/>
            <a:ext cx="286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Longitudinali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CFF2B3-01F1-BE25-6A67-91EDBA29E049}"/>
              </a:ext>
            </a:extLst>
          </p:cNvPr>
          <p:cNvSpPr txBox="1"/>
          <p:nvPr/>
        </p:nvSpPr>
        <p:spPr>
          <a:xfrm>
            <a:off x="4663362" y="6281049"/>
            <a:ext cx="286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Sinusoidali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C5F80-8838-73F9-62DC-1971CD0A829E}"/>
              </a:ext>
            </a:extLst>
          </p:cNvPr>
          <p:cNvSpPr txBox="1"/>
          <p:nvPr/>
        </p:nvSpPr>
        <p:spPr>
          <a:xfrm>
            <a:off x="9204610" y="1348759"/>
            <a:ext cx="285114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[4] Y.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Peet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P.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Sagaut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, and Y.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Charron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Turbulent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drag-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reduction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using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sinusoidalriblets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with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triangular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cross-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section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. The 38th AIAA </a:t>
            </a:r>
            <a:r>
              <a:rPr lang="it-IT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Fluid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 Dynamics Conference and, 2008.</a:t>
            </a:r>
          </a:p>
          <a:p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</a:rPr>
              <a:t>[5]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 C. Cafiero and G. </a:t>
            </a:r>
            <a:r>
              <a:rPr lang="en-US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Iuso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. Drag reduction in a turbulent boundary layer </a:t>
            </a:r>
            <a:r>
              <a:rPr lang="en-US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withsinusoidal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 riblets. Experimental Thermal and Fluid Science, 2022.</a:t>
            </a:r>
            <a:endParaRPr lang="it-IT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magine 4">
            <a:extLst>
              <a:ext uri="{FF2B5EF4-FFF2-40B4-BE49-F238E27FC236}">
                <a16:creationId xmlns:a16="http://schemas.microsoft.com/office/drawing/2014/main" id="{87000FF1-9E88-21F3-05A7-DADE7DAC5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5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00C17F-8105-3A77-69AD-F09566B4C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48" y="1868681"/>
            <a:ext cx="9279553" cy="4405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Si considerano due sottodomini: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strato </a:t>
            </a:r>
            <a:r>
              <a:rPr lang="it-IT" sz="2600" b="1" dirty="0">
                <a:latin typeface="Cambria" panose="02040503050406030204" pitchFamily="18" charset="0"/>
                <a:ea typeface="Cambria" panose="02040503050406030204" pitchFamily="18" charset="0"/>
              </a:rPr>
              <a:t>microscopico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strato </a:t>
            </a:r>
            <a:r>
              <a:rPr lang="it-IT" sz="2600" b="1" dirty="0">
                <a:latin typeface="Cambria" panose="02040503050406030204" pitchFamily="18" charset="0"/>
                <a:ea typeface="Cambria" panose="02040503050406030204" pitchFamily="18" charset="0"/>
              </a:rPr>
              <a:t>macroscopico</a:t>
            </a:r>
          </a:p>
          <a:p>
            <a:pPr marL="0" indent="0">
              <a:buNone/>
            </a:pPr>
            <a:endParaRPr lang="it-IT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Le variabili del problema sono normalizzate secondo le scale di: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Lunghezza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Velocità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Pressione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Tempo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B36661-65AA-D5F9-0606-AC3E31D1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3DB721A-019D-49A7-E592-8D21C089016B}"/>
              </a:ext>
            </a:extLst>
          </p:cNvPr>
          <p:cNvSpPr txBox="1">
            <a:spLocks/>
          </p:cNvSpPr>
          <p:nvPr/>
        </p:nvSpPr>
        <p:spPr>
          <a:xfrm>
            <a:off x="3669531" y="163658"/>
            <a:ext cx="7643753" cy="767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Formulazione matematica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2858A6D-25B0-B62F-3B58-99EE9128F106}"/>
              </a:ext>
            </a:extLst>
          </p:cNvPr>
          <p:cNvSpPr/>
          <p:nvPr/>
        </p:nvSpPr>
        <p:spPr>
          <a:xfrm>
            <a:off x="583748" y="1175248"/>
            <a:ext cx="8044058" cy="6015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Teoria dell’</a:t>
            </a:r>
            <a:r>
              <a:rPr lang="it-IT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omogeneizzazione</a:t>
            </a:r>
            <a:r>
              <a:rPr lang="it-IT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asintotica multiscala </a:t>
            </a:r>
          </a:p>
          <a:p>
            <a:pPr algn="ctr"/>
            <a:endParaRPr lang="it-IT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2353F9-A2E5-3686-8B2A-5974FED674EA}"/>
              </a:ext>
            </a:extLst>
          </p:cNvPr>
          <p:cNvSpPr/>
          <p:nvPr/>
        </p:nvSpPr>
        <p:spPr>
          <a:xfrm>
            <a:off x="5773994" y="1988009"/>
            <a:ext cx="1865671" cy="9272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4CBBFD-D9BE-82CC-5730-2699E9FA19FD}"/>
                  </a:ext>
                </a:extLst>
              </p:cNvPr>
              <p:cNvSpPr txBox="1"/>
              <p:nvPr/>
            </p:nvSpPr>
            <p:spPr>
              <a:xfrm>
                <a:off x="5904271" y="2096361"/>
                <a:ext cx="1735394" cy="7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it-IT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it-IT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it-IT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it-IT" sz="2800" b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4CBBFD-D9BE-82CC-5730-2699E9FA1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271" y="2096361"/>
                <a:ext cx="1735394" cy="710579"/>
              </a:xfrm>
              <a:prstGeom prst="rect">
                <a:avLst/>
              </a:prstGeom>
              <a:blipFill>
                <a:blip r:embed="rId2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4">
            <a:extLst>
              <a:ext uri="{FF2B5EF4-FFF2-40B4-BE49-F238E27FC236}">
                <a16:creationId xmlns:a16="http://schemas.microsoft.com/office/drawing/2014/main" id="{AEDED0BE-E1F8-77FE-0DF0-A6B010EBA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3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F4B1-0EBA-CBCA-C9AA-5633A305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566" y="608104"/>
            <a:ext cx="7257042" cy="838020"/>
          </a:xfrm>
        </p:spPr>
        <p:txBody>
          <a:bodyPr/>
          <a:lstStyle/>
          <a:p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Schema della superficie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D4D16-8D53-6FB2-9B47-96DA1E3A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7E6DA0-7D2B-F999-106C-D4C9079D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59" y="1364615"/>
            <a:ext cx="8588281" cy="5245751"/>
          </a:xfrm>
          <a:prstGeom prst="rect">
            <a:avLst/>
          </a:prstGeom>
        </p:spPr>
      </p:pic>
      <p:pic>
        <p:nvPicPr>
          <p:cNvPr id="13" name="Immagine 4">
            <a:extLst>
              <a:ext uri="{FF2B5EF4-FFF2-40B4-BE49-F238E27FC236}">
                <a16:creationId xmlns:a16="http://schemas.microsoft.com/office/drawing/2014/main" id="{7235BED5-C077-D98E-F4B7-333D0D6EF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3924B4-F7BE-1EAC-D603-4C11742C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722" y="799315"/>
            <a:ext cx="8853996" cy="819235"/>
          </a:xfrm>
        </p:spPr>
        <p:txBody>
          <a:bodyPr/>
          <a:lstStyle/>
          <a:p>
            <a:r>
              <a:rPr lang="it-IT" sz="3600" b="1" dirty="0">
                <a:latin typeface="Cambria" panose="02040503050406030204" pitchFamily="18" charset="0"/>
                <a:ea typeface="Cambria" panose="02040503050406030204" pitchFamily="18" charset="0"/>
              </a:rPr>
              <a:t>Matching all’interfaccia virtuale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7CD9EF-987F-2B9A-BC79-B43CC57B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8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BDC036-C040-3EAD-9050-B6434B980162}"/>
              </a:ext>
            </a:extLst>
          </p:cNvPr>
          <p:cNvGrpSpPr/>
          <p:nvPr/>
        </p:nvGrpSpPr>
        <p:grpSpPr>
          <a:xfrm>
            <a:off x="638258" y="1495271"/>
            <a:ext cx="10915483" cy="1177693"/>
            <a:chOff x="638258" y="1478796"/>
            <a:chExt cx="10915483" cy="117769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099413F-6073-FEDD-EBE3-8DF6E8B56FDF}"/>
                </a:ext>
              </a:extLst>
            </p:cNvPr>
            <p:cNvSpPr/>
            <p:nvPr/>
          </p:nvSpPr>
          <p:spPr>
            <a:xfrm>
              <a:off x="638258" y="1478796"/>
              <a:ext cx="10915483" cy="117769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421D2C-1E6C-E9A6-76C1-02C80A3385AD}"/>
                </a:ext>
              </a:extLst>
            </p:cNvPr>
            <p:cNvSpPr txBox="1"/>
            <p:nvPr/>
          </p:nvSpPr>
          <p:spPr>
            <a:xfrm>
              <a:off x="739235" y="2115872"/>
              <a:ext cx="3196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Continuità di trazione: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6FB018-8511-C8C5-5A59-FEEBD7E9C756}"/>
                    </a:ext>
                  </a:extLst>
                </p:cNvPr>
                <p:cNvSpPr txBox="1"/>
                <p:nvPr/>
              </p:nvSpPr>
              <p:spPr>
                <a:xfrm>
                  <a:off x="3935800" y="1521433"/>
                  <a:ext cx="3200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it-IT" sz="2400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in  Y </a:t>
                  </a:r>
                  <a14:m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=0</m:t>
                      </m:r>
                    </m:oMath>
                  </a14:m>
                  <a:endParaRPr lang="it-IT" sz="2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6FB018-8511-C8C5-5A59-FEEBD7E9C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800" y="1521433"/>
                  <a:ext cx="3200400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571" t="-10526" b="-2894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060DED-2D0D-A9C5-0F94-1D869CA37764}"/>
                </a:ext>
              </a:extLst>
            </p:cNvPr>
            <p:cNvSpPr txBox="1"/>
            <p:nvPr/>
          </p:nvSpPr>
          <p:spPr>
            <a:xfrm>
              <a:off x="739235" y="1522823"/>
              <a:ext cx="3196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Continuità di velocità: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A1D31C-C0FC-A54C-2C3C-7F659A2D473D}"/>
                    </a:ext>
                  </a:extLst>
                </p:cNvPr>
                <p:cNvSpPr txBox="1"/>
                <p:nvPr/>
              </p:nvSpPr>
              <p:spPr>
                <a:xfrm>
                  <a:off x="3553927" y="2115872"/>
                  <a:ext cx="214220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24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it-IT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it-IT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A1D31C-C0FC-A54C-2C3C-7F659A2D47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3927" y="2115872"/>
                  <a:ext cx="214220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E1094E4-34E3-1C90-3303-82BD6565C346}"/>
                    </a:ext>
                  </a:extLst>
                </p:cNvPr>
                <p:cNvSpPr txBox="1"/>
                <p:nvPr/>
              </p:nvSpPr>
              <p:spPr>
                <a:xfrm>
                  <a:off x="7136200" y="2117262"/>
                  <a:ext cx="214220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24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it-IT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E1094E4-34E3-1C90-3303-82BD6565C3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200" y="2117262"/>
                  <a:ext cx="2142203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E1ED593-7202-7F8E-E90D-8B3BA08D21A3}"/>
                    </a:ext>
                  </a:extLst>
                </p:cNvPr>
                <p:cNvSpPr txBox="1"/>
                <p:nvPr/>
              </p:nvSpPr>
              <p:spPr>
                <a:xfrm>
                  <a:off x="5340621" y="2115872"/>
                  <a:ext cx="214220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24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it-IT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E1ED593-7202-7F8E-E90D-8B3BA08D2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621" y="2115872"/>
                  <a:ext cx="214220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Immagine 4">
            <a:extLst>
              <a:ext uri="{FF2B5EF4-FFF2-40B4-BE49-F238E27FC236}">
                <a16:creationId xmlns:a16="http://schemas.microsoft.com/office/drawing/2014/main" id="{21E9D251-F4FA-C8C2-217D-51D78FF2B8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2ADB1-0871-3D87-0EB2-B64206D1D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259" y="2804348"/>
            <a:ext cx="10915482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0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77C7B9-C6C4-35D7-8D3B-1B1622C1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09" y="922170"/>
            <a:ext cx="9404723" cy="979680"/>
          </a:xfrm>
        </p:spPr>
        <p:txBody>
          <a:bodyPr/>
          <a:lstStyle/>
          <a:p>
            <a:r>
              <a:rPr lang="it-IT" sz="4400" b="1" dirty="0">
                <a:latin typeface="Cambria" panose="02040503050406030204" pitchFamily="18" charset="0"/>
                <a:ea typeface="Cambria" panose="02040503050406030204" pitchFamily="18" charset="0"/>
              </a:rPr>
              <a:t>Equazioni iniziali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5C5A1-4076-E4A5-1C47-21139C3C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9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09BA138-9A79-0EA2-F8E4-5B2A5BA68B43}"/>
              </a:ext>
            </a:extLst>
          </p:cNvPr>
          <p:cNvSpPr/>
          <p:nvPr/>
        </p:nvSpPr>
        <p:spPr>
          <a:xfrm>
            <a:off x="420609" y="2436428"/>
            <a:ext cx="7455030" cy="29467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837B1-24D3-AE72-A7CA-18BA4611F9AB}"/>
              </a:ext>
            </a:extLst>
          </p:cNvPr>
          <p:cNvSpPr txBox="1"/>
          <p:nvPr/>
        </p:nvSpPr>
        <p:spPr>
          <a:xfrm>
            <a:off x="420609" y="1771272"/>
            <a:ext cx="3207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Problema </a:t>
            </a: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micro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5BC04F0-AB47-D92C-42B7-C99EA936BE9B}"/>
              </a:ext>
            </a:extLst>
          </p:cNvPr>
          <p:cNvSpPr txBox="1"/>
          <p:nvPr/>
        </p:nvSpPr>
        <p:spPr>
          <a:xfrm>
            <a:off x="420609" y="5621922"/>
            <a:ext cx="116140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Queste equazioni devono essere risolte nel dominio fluido definito dalla </a:t>
            </a:r>
            <a:r>
              <a:rPr lang="it-IT" sz="2600" b="1" dirty="0">
                <a:latin typeface="Cambria" panose="02040503050406030204" pitchFamily="18" charset="0"/>
                <a:ea typeface="Cambria" panose="02040503050406030204" pitchFamily="18" charset="0"/>
              </a:rPr>
              <a:t>cella unitaria</a:t>
            </a:r>
            <a:r>
              <a:rPr lang="it-IT" sz="2600" dirty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61C76DF5-7BDE-03AA-2BE4-C55DD18166F7}"/>
              </a:ext>
            </a:extLst>
          </p:cNvPr>
          <p:cNvSpPr/>
          <p:nvPr/>
        </p:nvSpPr>
        <p:spPr>
          <a:xfrm>
            <a:off x="8002851" y="2436428"/>
            <a:ext cx="4031831" cy="19170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6">
                <a:extLst>
                  <a:ext uri="{FF2B5EF4-FFF2-40B4-BE49-F238E27FC236}">
                    <a16:creationId xmlns:a16="http://schemas.microsoft.com/office/drawing/2014/main" id="{B5A015CC-BDEB-A884-0203-83B28BD79CC6}"/>
                  </a:ext>
                </a:extLst>
              </p:cNvPr>
              <p:cNvSpPr txBox="1"/>
              <p:nvPr/>
            </p:nvSpPr>
            <p:spPr>
              <a:xfrm>
                <a:off x="8268322" y="2675188"/>
                <a:ext cx="4085303" cy="1917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Longitudinali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it-IT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it-IT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it-IT" sz="2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it-IT" sz="2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Sinusoidali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it-IT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it-IT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it-IT" sz="2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it-IT" sz="2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asellaDiTesto 6">
                <a:extLst>
                  <a:ext uri="{FF2B5EF4-FFF2-40B4-BE49-F238E27FC236}">
                    <a16:creationId xmlns:a16="http://schemas.microsoft.com/office/drawing/2014/main" id="{B5A015CC-BDEB-A884-0203-83B28BD79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322" y="2675188"/>
                <a:ext cx="4085303" cy="1917063"/>
              </a:xfrm>
              <a:prstGeom prst="rect">
                <a:avLst/>
              </a:prstGeom>
              <a:blipFill>
                <a:blip r:embed="rId2"/>
                <a:stretch>
                  <a:fillRect l="-19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D2CFD42-7299-8A53-3CF8-A3E9F1AA7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5" y="2580331"/>
            <a:ext cx="7219057" cy="2658927"/>
          </a:xfrm>
          <a:prstGeom prst="rect">
            <a:avLst/>
          </a:prstGeom>
        </p:spPr>
      </p:pic>
      <p:pic>
        <p:nvPicPr>
          <p:cNvPr id="11" name="Immagine 4">
            <a:extLst>
              <a:ext uri="{FF2B5EF4-FFF2-40B4-BE49-F238E27FC236}">
                <a16:creationId xmlns:a16="http://schemas.microsoft.com/office/drawing/2014/main" id="{3C87216B-EEBE-562E-200C-7AD675EDA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" y="38494"/>
            <a:ext cx="3398634" cy="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01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5054</TotalTime>
  <Words>746</Words>
  <Application>Microsoft Office PowerPoint</Application>
  <PresentationFormat>Widescreen</PresentationFormat>
  <Paragraphs>150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Century Gothic</vt:lpstr>
      <vt:lpstr>Plantagenet Cherokee</vt:lpstr>
      <vt:lpstr>Times New Roman</vt:lpstr>
      <vt:lpstr>Wingdings 3</vt:lpstr>
      <vt:lpstr>Ione</vt:lpstr>
      <vt:lpstr>Analisi tramite tecniche di omogeneizzazione di riblets longitudinali e sinusoidali</vt:lpstr>
      <vt:lpstr>Oggetto e fasi dello studio</vt:lpstr>
      <vt:lpstr>Riblets longitudinali</vt:lpstr>
      <vt:lpstr>Riblets longitudinali</vt:lpstr>
      <vt:lpstr>Riblets  sinusoidali</vt:lpstr>
      <vt:lpstr>PowerPoint Presentation</vt:lpstr>
      <vt:lpstr>Schema della superficie</vt:lpstr>
      <vt:lpstr>Matching all’interfaccia virtuale</vt:lpstr>
      <vt:lpstr>Equazioni iniziali</vt:lpstr>
      <vt:lpstr>Conclusioni della formulazione matematica</vt:lpstr>
      <vt:lpstr>Simulazione riblet 2D</vt:lpstr>
      <vt:lpstr>Risoluzione problema 2D</vt:lpstr>
      <vt:lpstr>Risoluzione problema 2D</vt:lpstr>
      <vt:lpstr>Problema 3D longitudinale</vt:lpstr>
      <vt:lpstr>Risoluzione problema longitudinale</vt:lpstr>
      <vt:lpstr>Problema 3D sinusoidale</vt:lpstr>
      <vt:lpstr>Risoluzione problema sinusoidale</vt:lpstr>
      <vt:lpstr>Analisi dei risultati</vt:lpstr>
      <vt:lpstr>Conclusioni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Boaretto</dc:creator>
  <cp:lastModifiedBy>Sara Boaretto</cp:lastModifiedBy>
  <cp:revision>55</cp:revision>
  <dcterms:created xsi:type="dcterms:W3CDTF">2024-12-09T14:53:53Z</dcterms:created>
  <dcterms:modified xsi:type="dcterms:W3CDTF">2024-12-18T20:53:33Z</dcterms:modified>
</cp:coreProperties>
</file>