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9" r:id="rId1"/>
  </p:sldMasterIdLst>
  <p:notesMasterIdLst>
    <p:notesMasterId r:id="rId23"/>
  </p:notesMasterIdLst>
  <p:sldIdLst>
    <p:sldId id="257" r:id="rId2"/>
    <p:sldId id="268" r:id="rId3"/>
    <p:sldId id="265" r:id="rId4"/>
    <p:sldId id="266" r:id="rId5"/>
    <p:sldId id="267" r:id="rId6"/>
    <p:sldId id="264" r:id="rId7"/>
    <p:sldId id="260" r:id="rId8"/>
    <p:sldId id="278" r:id="rId9"/>
    <p:sldId id="258" r:id="rId10"/>
    <p:sldId id="270" r:id="rId11"/>
    <p:sldId id="261" r:id="rId12"/>
    <p:sldId id="262" r:id="rId13"/>
    <p:sldId id="269" r:id="rId14"/>
    <p:sldId id="271" r:id="rId15"/>
    <p:sldId id="272" r:id="rId16"/>
    <p:sldId id="273" r:id="rId17"/>
    <p:sldId id="274" r:id="rId18"/>
    <p:sldId id="275" r:id="rId19"/>
    <p:sldId id="276" r:id="rId20"/>
    <p:sldId id="279"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60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E75E2B-C588-460F-878C-9B6475F5E20C}" type="datetimeFigureOut">
              <a:rPr lang="it-IT" smtClean="0"/>
              <a:t>16/11/2020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9FBA8-556C-4851-91D7-2BDD08F06C05}" type="slidenum">
              <a:rPr lang="it-IT" smtClean="0"/>
              <a:t>‹N›</a:t>
            </a:fld>
            <a:endParaRPr lang="it-IT"/>
          </a:p>
        </p:txBody>
      </p:sp>
    </p:spTree>
    <p:extLst>
      <p:ext uri="{BB962C8B-B14F-4D97-AF65-F5344CB8AC3E}">
        <p14:creationId xmlns:p14="http://schemas.microsoft.com/office/powerpoint/2010/main" val="1829338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69C88DD-E0B2-4CCE-AA91-B9441663E8CD}" type="datetimeFigureOut">
              <a:rPr lang="it-IT" smtClean="0"/>
              <a:t>16/11/2020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683BF42-4F36-4AE2-8459-EB21D4CE8BFE}" type="slidenum">
              <a:rPr lang="it-IT" smtClean="0"/>
              <a:t>‹N›</a:t>
            </a:fld>
            <a:endParaRPr lang="it-IT"/>
          </a:p>
        </p:txBody>
      </p:sp>
    </p:spTree>
    <p:extLst>
      <p:ext uri="{BB962C8B-B14F-4D97-AF65-F5344CB8AC3E}">
        <p14:creationId xmlns:p14="http://schemas.microsoft.com/office/powerpoint/2010/main" val="2647335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69C88DD-E0B2-4CCE-AA91-B9441663E8CD}" type="datetimeFigureOut">
              <a:rPr lang="it-IT" smtClean="0"/>
              <a:t>16/11/2020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683BF42-4F36-4AE2-8459-EB21D4CE8BFE}" type="slidenum">
              <a:rPr lang="it-IT" smtClean="0"/>
              <a:t>‹N›</a:t>
            </a:fld>
            <a:endParaRPr lang="it-IT"/>
          </a:p>
        </p:txBody>
      </p:sp>
    </p:spTree>
    <p:extLst>
      <p:ext uri="{BB962C8B-B14F-4D97-AF65-F5344CB8AC3E}">
        <p14:creationId xmlns:p14="http://schemas.microsoft.com/office/powerpoint/2010/main" val="275450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69C88DD-E0B2-4CCE-AA91-B9441663E8CD}" type="datetimeFigureOut">
              <a:rPr lang="it-IT" smtClean="0"/>
              <a:t>16/11/2020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683BF42-4F36-4AE2-8459-EB21D4CE8BFE}" type="slidenum">
              <a:rPr lang="it-IT" smtClean="0"/>
              <a:t>‹N›</a:t>
            </a:fld>
            <a:endParaRPr lang="it-IT"/>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54573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69C88DD-E0B2-4CCE-AA91-B9441663E8CD}" type="datetimeFigureOut">
              <a:rPr lang="it-IT" smtClean="0"/>
              <a:t>16/11/2020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683BF42-4F36-4AE2-8459-EB21D4CE8BFE}" type="slidenum">
              <a:rPr lang="it-IT" smtClean="0"/>
              <a:t>‹N›</a:t>
            </a:fld>
            <a:endParaRPr lang="it-IT"/>
          </a:p>
        </p:txBody>
      </p:sp>
    </p:spTree>
    <p:extLst>
      <p:ext uri="{BB962C8B-B14F-4D97-AF65-F5344CB8AC3E}">
        <p14:creationId xmlns:p14="http://schemas.microsoft.com/office/powerpoint/2010/main" val="3790111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69C88DD-E0B2-4CCE-AA91-B9441663E8CD}" type="datetimeFigureOut">
              <a:rPr lang="it-IT" smtClean="0"/>
              <a:t>16/11/2020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683BF42-4F36-4AE2-8459-EB21D4CE8BFE}" type="slidenum">
              <a:rPr lang="it-IT" smtClean="0"/>
              <a:t>‹N›</a:t>
            </a:fld>
            <a:endParaRPr lang="it-I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90306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69C88DD-E0B2-4CCE-AA91-B9441663E8CD}" type="datetimeFigureOut">
              <a:rPr lang="it-IT" smtClean="0"/>
              <a:t>16/11/2020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683BF42-4F36-4AE2-8459-EB21D4CE8BFE}" type="slidenum">
              <a:rPr lang="it-IT" smtClean="0"/>
              <a:t>‹N›</a:t>
            </a:fld>
            <a:endParaRPr lang="it-IT"/>
          </a:p>
        </p:txBody>
      </p:sp>
    </p:spTree>
    <p:extLst>
      <p:ext uri="{BB962C8B-B14F-4D97-AF65-F5344CB8AC3E}">
        <p14:creationId xmlns:p14="http://schemas.microsoft.com/office/powerpoint/2010/main" val="4008988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69C88DD-E0B2-4CCE-AA91-B9441663E8CD}" type="datetimeFigureOut">
              <a:rPr lang="it-IT" smtClean="0"/>
              <a:t>16/11/2020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683BF42-4F36-4AE2-8459-EB21D4CE8BFE}" type="slidenum">
              <a:rPr lang="it-IT" smtClean="0"/>
              <a:t>‹N›</a:t>
            </a:fld>
            <a:endParaRPr lang="it-IT"/>
          </a:p>
        </p:txBody>
      </p:sp>
    </p:spTree>
    <p:extLst>
      <p:ext uri="{BB962C8B-B14F-4D97-AF65-F5344CB8AC3E}">
        <p14:creationId xmlns:p14="http://schemas.microsoft.com/office/powerpoint/2010/main" val="4028775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69C88DD-E0B2-4CCE-AA91-B9441663E8CD}" type="datetimeFigureOut">
              <a:rPr lang="it-IT" smtClean="0"/>
              <a:t>16/11/2020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683BF42-4F36-4AE2-8459-EB21D4CE8BFE}" type="slidenum">
              <a:rPr lang="it-IT" smtClean="0"/>
              <a:t>‹N›</a:t>
            </a:fld>
            <a:endParaRPr lang="it-IT"/>
          </a:p>
        </p:txBody>
      </p:sp>
    </p:spTree>
    <p:extLst>
      <p:ext uri="{BB962C8B-B14F-4D97-AF65-F5344CB8AC3E}">
        <p14:creationId xmlns:p14="http://schemas.microsoft.com/office/powerpoint/2010/main" val="3784739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69C88DD-E0B2-4CCE-AA91-B9441663E8CD}" type="datetimeFigureOut">
              <a:rPr lang="it-IT" smtClean="0"/>
              <a:t>16/11/2020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683BF42-4F36-4AE2-8459-EB21D4CE8BFE}" type="slidenum">
              <a:rPr lang="it-IT" smtClean="0"/>
              <a:t>‹N›</a:t>
            </a:fld>
            <a:endParaRPr lang="it-IT"/>
          </a:p>
        </p:txBody>
      </p:sp>
    </p:spTree>
    <p:extLst>
      <p:ext uri="{BB962C8B-B14F-4D97-AF65-F5344CB8AC3E}">
        <p14:creationId xmlns:p14="http://schemas.microsoft.com/office/powerpoint/2010/main" val="3056528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69C88DD-E0B2-4CCE-AA91-B9441663E8CD}" type="datetimeFigureOut">
              <a:rPr lang="it-IT" smtClean="0"/>
              <a:t>16/11/2020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683BF42-4F36-4AE2-8459-EB21D4CE8BFE}" type="slidenum">
              <a:rPr lang="it-IT" smtClean="0"/>
              <a:t>‹N›</a:t>
            </a:fld>
            <a:endParaRPr lang="it-IT"/>
          </a:p>
        </p:txBody>
      </p:sp>
    </p:spTree>
    <p:extLst>
      <p:ext uri="{BB962C8B-B14F-4D97-AF65-F5344CB8AC3E}">
        <p14:creationId xmlns:p14="http://schemas.microsoft.com/office/powerpoint/2010/main" val="1869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69C88DD-E0B2-4CCE-AA91-B9441663E8CD}" type="datetimeFigureOut">
              <a:rPr lang="it-IT" smtClean="0"/>
              <a:t>16/11/2020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683BF42-4F36-4AE2-8459-EB21D4CE8BFE}" type="slidenum">
              <a:rPr lang="it-IT" smtClean="0"/>
              <a:t>‹N›</a:t>
            </a:fld>
            <a:endParaRPr lang="it-IT"/>
          </a:p>
        </p:txBody>
      </p:sp>
    </p:spTree>
    <p:extLst>
      <p:ext uri="{BB962C8B-B14F-4D97-AF65-F5344CB8AC3E}">
        <p14:creationId xmlns:p14="http://schemas.microsoft.com/office/powerpoint/2010/main" val="1661116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069C88DD-E0B2-4CCE-AA91-B9441663E8CD}" type="datetimeFigureOut">
              <a:rPr lang="it-IT" smtClean="0"/>
              <a:t>16/11/2020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683BF42-4F36-4AE2-8459-EB21D4CE8BFE}" type="slidenum">
              <a:rPr lang="it-IT" smtClean="0"/>
              <a:t>‹N›</a:t>
            </a:fld>
            <a:endParaRPr lang="it-IT"/>
          </a:p>
        </p:txBody>
      </p:sp>
    </p:spTree>
    <p:extLst>
      <p:ext uri="{BB962C8B-B14F-4D97-AF65-F5344CB8AC3E}">
        <p14:creationId xmlns:p14="http://schemas.microsoft.com/office/powerpoint/2010/main" val="4262412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069C88DD-E0B2-4CCE-AA91-B9441663E8CD}" type="datetimeFigureOut">
              <a:rPr lang="it-IT" smtClean="0"/>
              <a:t>16/11/2020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683BF42-4F36-4AE2-8459-EB21D4CE8BFE}" type="slidenum">
              <a:rPr lang="it-IT" smtClean="0"/>
              <a:t>‹N›</a:t>
            </a:fld>
            <a:endParaRPr lang="it-IT"/>
          </a:p>
        </p:txBody>
      </p:sp>
    </p:spTree>
    <p:extLst>
      <p:ext uri="{BB962C8B-B14F-4D97-AF65-F5344CB8AC3E}">
        <p14:creationId xmlns:p14="http://schemas.microsoft.com/office/powerpoint/2010/main" val="3627631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9C88DD-E0B2-4CCE-AA91-B9441663E8CD}" type="datetimeFigureOut">
              <a:rPr lang="it-IT" smtClean="0"/>
              <a:t>16/11/2020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683BF42-4F36-4AE2-8459-EB21D4CE8BFE}" type="slidenum">
              <a:rPr lang="it-IT" smtClean="0"/>
              <a:t>‹N›</a:t>
            </a:fld>
            <a:endParaRPr lang="it-IT"/>
          </a:p>
        </p:txBody>
      </p:sp>
    </p:spTree>
    <p:extLst>
      <p:ext uri="{BB962C8B-B14F-4D97-AF65-F5344CB8AC3E}">
        <p14:creationId xmlns:p14="http://schemas.microsoft.com/office/powerpoint/2010/main" val="1457744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69C88DD-E0B2-4CCE-AA91-B9441663E8CD}" type="datetimeFigureOut">
              <a:rPr lang="it-IT" smtClean="0"/>
              <a:t>16/11/2020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683BF42-4F36-4AE2-8459-EB21D4CE8BFE}" type="slidenum">
              <a:rPr lang="it-IT" smtClean="0"/>
              <a:t>‹N›</a:t>
            </a:fld>
            <a:endParaRPr lang="it-IT"/>
          </a:p>
        </p:txBody>
      </p:sp>
    </p:spTree>
    <p:extLst>
      <p:ext uri="{BB962C8B-B14F-4D97-AF65-F5344CB8AC3E}">
        <p14:creationId xmlns:p14="http://schemas.microsoft.com/office/powerpoint/2010/main" val="3600283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69C88DD-E0B2-4CCE-AA91-B9441663E8CD}" type="datetimeFigureOut">
              <a:rPr lang="it-IT" smtClean="0"/>
              <a:t>16/11/2020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683BF42-4F36-4AE2-8459-EB21D4CE8BFE}" type="slidenum">
              <a:rPr lang="it-IT" smtClean="0"/>
              <a:t>‹N›</a:t>
            </a:fld>
            <a:endParaRPr lang="it-IT"/>
          </a:p>
        </p:txBody>
      </p:sp>
    </p:spTree>
    <p:extLst>
      <p:ext uri="{BB962C8B-B14F-4D97-AF65-F5344CB8AC3E}">
        <p14:creationId xmlns:p14="http://schemas.microsoft.com/office/powerpoint/2010/main" val="853104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9C88DD-E0B2-4CCE-AA91-B9441663E8CD}" type="datetimeFigureOut">
              <a:rPr lang="it-IT" smtClean="0"/>
              <a:t>16/11/2020</a:t>
            </a:fld>
            <a:endParaRPr lang="it-I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683BF42-4F36-4AE2-8459-EB21D4CE8BFE}" type="slidenum">
              <a:rPr lang="it-IT" smtClean="0"/>
              <a:t>‹N›</a:t>
            </a:fld>
            <a:endParaRPr lang="it-IT"/>
          </a:p>
        </p:txBody>
      </p:sp>
    </p:spTree>
    <p:extLst>
      <p:ext uri="{BB962C8B-B14F-4D97-AF65-F5344CB8AC3E}">
        <p14:creationId xmlns:p14="http://schemas.microsoft.com/office/powerpoint/2010/main" val="222846908"/>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 id="2147484022" r:id="rId13"/>
    <p:sldLayoutId id="2147484023" r:id="rId14"/>
    <p:sldLayoutId id="2147484024" r:id="rId15"/>
    <p:sldLayoutId id="214748402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763696" y="200590"/>
            <a:ext cx="866460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it-IT" altLang="it-IT" sz="2000" b="1" dirty="0">
                <a:latin typeface="Times New Roman" panose="02020603050405020304" pitchFamily="18" charset="0"/>
                <a:ea typeface="Times New Roman" panose="02020603050405020304" pitchFamily="18" charset="0"/>
                <a:cs typeface="Times New Roman" panose="02020603050405020304" pitchFamily="18" charset="0"/>
              </a:rPr>
              <a:t>UNIVERSITA’ DI GENOVA</a:t>
            </a:r>
            <a:endParaRPr lang="it-IT" altLang="it-IT" sz="2000" dirty="0">
              <a:latin typeface="Times New Roman" panose="02020603050405020304" pitchFamily="18" charset="0"/>
              <a:cs typeface="Times New Roman" panose="02020603050405020304" pitchFamily="18" charset="0"/>
            </a:endParaRPr>
          </a:p>
          <a:p>
            <a:pPr algn="ctr" defTabSz="685800" eaLnBrk="0" fontAlgn="base" hangingPunct="0">
              <a:spcBef>
                <a:spcPct val="0"/>
              </a:spcBef>
              <a:spcAft>
                <a:spcPct val="0"/>
              </a:spcAft>
            </a:pPr>
            <a:endParaRPr lang="it-IT" altLang="it-IT" sz="1200" b="1" dirty="0">
              <a:latin typeface="Times New Roman" panose="02020603050405020304" pitchFamily="18" charset="0"/>
              <a:ea typeface="Times New Roman" panose="02020603050405020304" pitchFamily="18" charset="0"/>
              <a:cs typeface="Times New Roman" panose="02020603050405020304" pitchFamily="18" charset="0"/>
            </a:endParaRPr>
          </a:p>
          <a:p>
            <a:pPr algn="ctr" defTabSz="685800" eaLnBrk="0" fontAlgn="base" hangingPunct="0">
              <a:spcBef>
                <a:spcPct val="0"/>
              </a:spcBef>
              <a:spcAft>
                <a:spcPct val="0"/>
              </a:spcAft>
            </a:pPr>
            <a:r>
              <a:rPr lang="it-IT" altLang="it-IT" b="1" dirty="0">
                <a:latin typeface="Times New Roman" panose="02020603050405020304" pitchFamily="18" charset="0"/>
                <a:ea typeface="Times New Roman" panose="02020603050405020304" pitchFamily="18" charset="0"/>
                <a:cs typeface="Times New Roman" panose="02020603050405020304" pitchFamily="18" charset="0"/>
              </a:rPr>
              <a:t>SCUOLA POLITECNICA</a:t>
            </a:r>
            <a:endParaRPr lang="it-IT" altLang="it-IT" dirty="0">
              <a:latin typeface="Times New Roman" panose="02020603050405020304" pitchFamily="18" charset="0"/>
              <a:cs typeface="Times New Roman" panose="02020603050405020304" pitchFamily="18" charset="0"/>
            </a:endParaRPr>
          </a:p>
          <a:p>
            <a:pPr algn="ctr" defTabSz="685800" eaLnBrk="0" fontAlgn="base" hangingPunct="0">
              <a:spcBef>
                <a:spcPct val="0"/>
              </a:spcBef>
              <a:spcAft>
                <a:spcPct val="0"/>
              </a:spcAft>
            </a:pPr>
            <a:endParaRPr lang="it-IT" altLang="it-IT" sz="1600" b="1" dirty="0">
              <a:latin typeface="Times New Roman" panose="02020603050405020304" pitchFamily="18" charset="0"/>
              <a:ea typeface="Times New Roman" panose="02020603050405020304" pitchFamily="18" charset="0"/>
              <a:cs typeface="Times New Roman" panose="02020603050405020304" pitchFamily="18" charset="0"/>
            </a:endParaRPr>
          </a:p>
          <a:p>
            <a:pPr algn="ctr" defTabSz="685800" eaLnBrk="0" fontAlgn="base" hangingPunct="0">
              <a:spcBef>
                <a:spcPct val="0"/>
              </a:spcBef>
              <a:spcAft>
                <a:spcPct val="0"/>
              </a:spcAft>
            </a:pPr>
            <a:r>
              <a:rPr lang="it-IT" altLang="it-IT" sz="1600" b="1" dirty="0">
                <a:latin typeface="Times New Roman" panose="02020603050405020304" pitchFamily="18" charset="0"/>
                <a:ea typeface="Times New Roman" panose="02020603050405020304" pitchFamily="18" charset="0"/>
                <a:cs typeface="Times New Roman" panose="02020603050405020304" pitchFamily="18" charset="0"/>
              </a:rPr>
              <a:t>DIME</a:t>
            </a:r>
          </a:p>
          <a:p>
            <a:pPr algn="ctr" defTabSz="685800" eaLnBrk="0" fontAlgn="base" hangingPunct="0">
              <a:spcBef>
                <a:spcPct val="0"/>
              </a:spcBef>
              <a:spcAft>
                <a:spcPct val="0"/>
              </a:spcAft>
            </a:pPr>
            <a:r>
              <a:rPr lang="it-IT" altLang="it-IT" sz="1400" b="1" dirty="0">
                <a:latin typeface="Times New Roman" panose="02020603050405020304" pitchFamily="18" charset="0"/>
                <a:cs typeface="Times New Roman" panose="02020603050405020304" pitchFamily="18" charset="0"/>
              </a:rPr>
              <a:t>Dipartimento di Ingegneria Meccanica, Energetica, Gestionale e dei Trasporti</a:t>
            </a:r>
            <a:endParaRPr lang="it-IT" altLang="it-IT" sz="1400" dirty="0">
              <a:latin typeface="Times New Roman" panose="02020603050405020304" pitchFamily="18" charset="0"/>
              <a:cs typeface="Times New Roman" panose="02020603050405020304" pitchFamily="18" charset="0"/>
            </a:endParaRPr>
          </a:p>
          <a:p>
            <a:pPr algn="ctr" defTabSz="685800" eaLnBrk="0" fontAlgn="base" hangingPunct="0">
              <a:spcBef>
                <a:spcPct val="0"/>
              </a:spcBef>
              <a:spcAft>
                <a:spcPct val="0"/>
              </a:spcAft>
            </a:pPr>
            <a:endParaRPr lang="it-IT" altLang="it-IT" sz="1350" dirty="0">
              <a:solidFill>
                <a:prstClr val="black"/>
              </a:solidFill>
              <a:latin typeface="Times New Roman" panose="02020603050405020304" pitchFamily="18" charset="0"/>
              <a:cs typeface="Times New Roman" panose="02020603050405020304" pitchFamily="18" charset="0"/>
            </a:endParaRPr>
          </a:p>
        </p:txBody>
      </p:sp>
      <p:pic>
        <p:nvPicPr>
          <p:cNvPr id="1025" name="Immagin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7045" y="1841939"/>
            <a:ext cx="1057907" cy="140234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411612" y="3296876"/>
            <a:ext cx="9368771" cy="3212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it-IT" altLang="it-IT" sz="1600" dirty="0">
                <a:latin typeface="Times New Roman" panose="02020603050405020304" pitchFamily="18" charset="0"/>
                <a:ea typeface="Times New Roman" panose="02020603050405020304" pitchFamily="18" charset="0"/>
                <a:cs typeface="Times New Roman" panose="02020603050405020304" pitchFamily="18" charset="0"/>
              </a:rPr>
              <a:t>TESI DI LAUREA TRIENNALE</a:t>
            </a:r>
          </a:p>
          <a:p>
            <a:pPr algn="ctr" defTabSz="685800" eaLnBrk="0" fontAlgn="base" hangingPunct="0">
              <a:spcBef>
                <a:spcPct val="0"/>
              </a:spcBef>
              <a:spcAft>
                <a:spcPct val="0"/>
              </a:spcAft>
            </a:pPr>
            <a:r>
              <a:rPr lang="it-IT" altLang="it-IT" sz="1600" dirty="0">
                <a:latin typeface="Times New Roman" panose="02020603050405020304" pitchFamily="18" charset="0"/>
                <a:ea typeface="Times New Roman" panose="02020603050405020304" pitchFamily="18" charset="0"/>
                <a:cs typeface="Times New Roman" panose="02020603050405020304" pitchFamily="18" charset="0"/>
              </a:rPr>
              <a:t>IN INGEGNERIA MECCANICA</a:t>
            </a:r>
            <a:endParaRPr lang="it-IT" altLang="it-IT" sz="1400" dirty="0">
              <a:latin typeface="Times New Roman" panose="02020603050405020304" pitchFamily="18" charset="0"/>
              <a:ea typeface="Times New Roman" panose="02020603050405020304" pitchFamily="18" charset="0"/>
              <a:cs typeface="Times New Roman" panose="02020603050405020304" pitchFamily="18" charset="0"/>
            </a:endParaRPr>
          </a:p>
          <a:p>
            <a:pPr algn="ctr" defTabSz="685800" eaLnBrk="0" fontAlgn="base" hangingPunct="0">
              <a:spcBef>
                <a:spcPct val="0"/>
              </a:spcBef>
              <a:spcAft>
                <a:spcPct val="0"/>
              </a:spcAft>
            </a:pPr>
            <a:endParaRPr lang="it-IT" altLang="it-IT" sz="825" dirty="0">
              <a:latin typeface="Times New Roman" panose="02020603050405020304" pitchFamily="18" charset="0"/>
              <a:cs typeface="Times New Roman" panose="02020603050405020304" pitchFamily="18" charset="0"/>
            </a:endParaRPr>
          </a:p>
          <a:p>
            <a:pPr algn="ctr" defTabSz="685800" eaLnBrk="0" fontAlgn="base" hangingPunct="0">
              <a:spcBef>
                <a:spcPct val="0"/>
              </a:spcBef>
              <a:spcAft>
                <a:spcPct val="0"/>
              </a:spcAft>
            </a:pPr>
            <a:r>
              <a:rPr lang="it-IT" altLang="it-IT" b="1" dirty="0">
                <a:solidFill>
                  <a:schemeClr val="accent1">
                    <a:lumMod val="75000"/>
                  </a:schemeClr>
                </a:solidFill>
                <a:latin typeface="+mj-lt"/>
                <a:cs typeface="Times New Roman" panose="02020603050405020304" pitchFamily="18" charset="0"/>
              </a:rPr>
              <a:t>Analisi CFD della circolazione di argon liquido all’interno del VETO detector di DarkSide-20k</a:t>
            </a:r>
            <a:endParaRPr lang="it-IT" altLang="it-IT" dirty="0">
              <a:solidFill>
                <a:schemeClr val="accent1">
                  <a:lumMod val="75000"/>
                </a:schemeClr>
              </a:solidFill>
              <a:latin typeface="+mj-lt"/>
              <a:cs typeface="Times New Roman" panose="02020603050405020304" pitchFamily="18" charset="0"/>
            </a:endParaRPr>
          </a:p>
          <a:p>
            <a:pPr defTabSz="685800" eaLnBrk="0" fontAlgn="base" hangingPunct="0">
              <a:spcBef>
                <a:spcPct val="0"/>
              </a:spcBef>
              <a:spcAft>
                <a:spcPct val="0"/>
              </a:spcAft>
            </a:pPr>
            <a:endParaRPr lang="it-IT" altLang="it-IT" sz="1600" b="1" dirty="0">
              <a:solidFill>
                <a:schemeClr val="accent1">
                  <a:lumMod val="75000"/>
                </a:schemeClr>
              </a:solidFill>
              <a:latin typeface="+mj-lt"/>
              <a:ea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r>
              <a:rPr lang="it-IT" altLang="it-IT" sz="1600" b="1" dirty="0">
                <a:latin typeface="Times New Roman" panose="02020603050405020304" pitchFamily="18" charset="0"/>
                <a:ea typeface="Times New Roman" panose="02020603050405020304" pitchFamily="18" charset="0"/>
                <a:cs typeface="Times New Roman" panose="02020603050405020304" pitchFamily="18" charset="0"/>
              </a:rPr>
              <a:t>Relatore:</a:t>
            </a:r>
            <a:endParaRPr lang="it-IT" altLang="it-IT" sz="1600" dirty="0">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r>
              <a:rPr lang="it-IT" altLang="it-IT" sz="1600" dirty="0">
                <a:latin typeface="Times New Roman" panose="02020603050405020304" pitchFamily="18" charset="0"/>
                <a:ea typeface="Times New Roman" panose="02020603050405020304" pitchFamily="18" charset="0"/>
                <a:cs typeface="Times New Roman" panose="02020603050405020304" pitchFamily="18" charset="0"/>
              </a:rPr>
              <a:t>Chiar.</a:t>
            </a:r>
            <a:r>
              <a:rPr lang="it-IT" altLang="it-IT" sz="1600" baseline="30000" dirty="0">
                <a:latin typeface="Times New Roman" panose="02020603050405020304" pitchFamily="18" charset="0"/>
                <a:ea typeface="Times New Roman" panose="02020603050405020304" pitchFamily="18" charset="0"/>
                <a:cs typeface="Times New Roman" panose="02020603050405020304" pitchFamily="18" charset="0"/>
              </a:rPr>
              <a:t>mo</a:t>
            </a:r>
            <a:r>
              <a:rPr lang="it-IT" altLang="it-IT" sz="1600" dirty="0">
                <a:latin typeface="Times New Roman" panose="02020603050405020304" pitchFamily="18" charset="0"/>
                <a:ea typeface="Times New Roman" panose="02020603050405020304" pitchFamily="18" charset="0"/>
                <a:cs typeface="Times New Roman" panose="02020603050405020304" pitchFamily="18" charset="0"/>
              </a:rPr>
              <a:t> Prof. Joel Guerrero</a:t>
            </a:r>
          </a:p>
          <a:p>
            <a:pPr defTabSz="685800" eaLnBrk="0" fontAlgn="base" hangingPunct="0">
              <a:spcBef>
                <a:spcPct val="0"/>
              </a:spcBef>
              <a:spcAft>
                <a:spcPct val="0"/>
              </a:spcAft>
            </a:pPr>
            <a:r>
              <a:rPr lang="it-IT" altLang="it-IT" sz="1600" b="1" dirty="0">
                <a:latin typeface="Times New Roman" panose="02020603050405020304" pitchFamily="18" charset="0"/>
                <a:ea typeface="Times New Roman" panose="02020603050405020304" pitchFamily="18" charset="0"/>
                <a:cs typeface="Times New Roman" panose="02020603050405020304" pitchFamily="18" charset="0"/>
              </a:rPr>
              <a:t>Correlatori:</a:t>
            </a:r>
          </a:p>
          <a:p>
            <a:pPr defTabSz="685800" eaLnBrk="0" fontAlgn="base" hangingPunct="0">
              <a:spcBef>
                <a:spcPct val="0"/>
              </a:spcBef>
              <a:spcAft>
                <a:spcPct val="0"/>
              </a:spcAft>
            </a:pPr>
            <a:r>
              <a:rPr lang="it-IT" altLang="it-IT" sz="1600" dirty="0">
                <a:latin typeface="Times New Roman" panose="02020603050405020304" pitchFamily="18" charset="0"/>
                <a:ea typeface="Times New Roman" panose="02020603050405020304" pitchFamily="18" charset="0"/>
                <a:cs typeface="Times New Roman" panose="02020603050405020304" pitchFamily="18" charset="0"/>
              </a:rPr>
              <a:t>Chiar.</a:t>
            </a:r>
            <a:r>
              <a:rPr lang="it-IT" altLang="it-IT" sz="1600" baseline="30000" dirty="0">
                <a:latin typeface="Times New Roman" panose="02020603050405020304" pitchFamily="18" charset="0"/>
                <a:ea typeface="Times New Roman" panose="02020603050405020304" pitchFamily="18" charset="0"/>
                <a:cs typeface="Times New Roman" panose="02020603050405020304" pitchFamily="18" charset="0"/>
              </a:rPr>
              <a:t>mo</a:t>
            </a:r>
            <a:r>
              <a:rPr lang="it-IT" altLang="it-IT" sz="1600" dirty="0">
                <a:latin typeface="Times New Roman" panose="02020603050405020304" pitchFamily="18" charset="0"/>
                <a:ea typeface="Times New Roman" panose="02020603050405020304" pitchFamily="18" charset="0"/>
                <a:cs typeface="Times New Roman" panose="02020603050405020304" pitchFamily="18" charset="0"/>
              </a:rPr>
              <a:t> Prof. Alessandro Bottaro</a:t>
            </a:r>
          </a:p>
          <a:p>
            <a:pPr defTabSz="685800" eaLnBrk="0" fontAlgn="base" hangingPunct="0">
              <a:spcBef>
                <a:spcPct val="0"/>
              </a:spcBef>
              <a:spcAft>
                <a:spcPct val="0"/>
              </a:spcAft>
            </a:pPr>
            <a:r>
              <a:rPr lang="it-IT" altLang="it-IT" sz="1600" dirty="0">
                <a:latin typeface="Times New Roman" panose="02020603050405020304" pitchFamily="18" charset="0"/>
                <a:ea typeface="Times New Roman" panose="02020603050405020304" pitchFamily="18" charset="0"/>
                <a:cs typeface="Times New Roman" panose="02020603050405020304" pitchFamily="18" charset="0"/>
              </a:rPr>
              <a:t>Dott. Alessio Caminata</a:t>
            </a:r>
          </a:p>
          <a:p>
            <a:pPr defTabSz="685800" eaLnBrk="0" fontAlgn="base" hangingPunct="0">
              <a:spcBef>
                <a:spcPct val="0"/>
              </a:spcBef>
              <a:spcAft>
                <a:spcPct val="0"/>
              </a:spcAft>
            </a:pPr>
            <a:r>
              <a:rPr lang="it-IT" altLang="it-IT" sz="1600" dirty="0">
                <a:latin typeface="Times New Roman" panose="02020603050405020304" pitchFamily="18" charset="0"/>
                <a:ea typeface="Times New Roman" panose="02020603050405020304" pitchFamily="18" charset="0"/>
                <a:cs typeface="Times New Roman" panose="02020603050405020304" pitchFamily="18" charset="0"/>
              </a:rPr>
              <a:t>Dott.ssa Gemma </a:t>
            </a:r>
            <a:r>
              <a:rPr lang="it-IT" altLang="it-IT" sz="1600" dirty="0" err="1">
                <a:latin typeface="Times New Roman" panose="02020603050405020304" pitchFamily="18" charset="0"/>
                <a:ea typeface="Times New Roman" panose="02020603050405020304" pitchFamily="18" charset="0"/>
                <a:cs typeface="Times New Roman" panose="02020603050405020304" pitchFamily="18" charset="0"/>
              </a:rPr>
              <a:t>Testera</a:t>
            </a:r>
            <a:r>
              <a:rPr lang="it-IT" altLang="it-IT" sz="1600" dirty="0">
                <a:latin typeface="Times New Roman" panose="02020603050405020304" pitchFamily="18" charset="0"/>
                <a:cs typeface="Times New Roman" panose="02020603050405020304" pitchFamily="18" charset="0"/>
              </a:rPr>
              <a:t> </a:t>
            </a:r>
          </a:p>
          <a:p>
            <a:pPr algn="r" defTabSz="685800" eaLnBrk="0" fontAlgn="base" hangingPunct="0">
              <a:spcBef>
                <a:spcPct val="0"/>
              </a:spcBef>
              <a:spcAft>
                <a:spcPct val="0"/>
              </a:spcAft>
            </a:pPr>
            <a:r>
              <a:rPr lang="it-IT" altLang="it-IT" sz="1600" dirty="0">
                <a:latin typeface="Times New Roman" panose="02020603050405020304" pitchFamily="18" charset="0"/>
                <a:ea typeface="Times New Roman" panose="02020603050405020304" pitchFamily="18" charset="0"/>
                <a:cs typeface="Times New Roman" panose="02020603050405020304" pitchFamily="18" charset="0"/>
              </a:rPr>
              <a:t>                                                                                          </a:t>
            </a:r>
            <a:endParaRPr lang="it-IT" altLang="it-IT" sz="1600" dirty="0">
              <a:latin typeface="Times New Roman" panose="02020603050405020304" pitchFamily="18" charset="0"/>
              <a:cs typeface="Times New Roman" panose="02020603050405020304" pitchFamily="18" charset="0"/>
            </a:endParaRPr>
          </a:p>
        </p:txBody>
      </p:sp>
      <p:sp>
        <p:nvSpPr>
          <p:cNvPr id="2" name="CasellaDiTesto 1">
            <a:extLst>
              <a:ext uri="{FF2B5EF4-FFF2-40B4-BE49-F238E27FC236}">
                <a16:creationId xmlns:a16="http://schemas.microsoft.com/office/drawing/2014/main" id="{72708EB6-94E8-47D7-9D4C-A5050A5ADA4E}"/>
              </a:ext>
            </a:extLst>
          </p:cNvPr>
          <p:cNvSpPr txBox="1"/>
          <p:nvPr/>
        </p:nvSpPr>
        <p:spPr>
          <a:xfrm>
            <a:off x="7724219" y="5009617"/>
            <a:ext cx="1704313" cy="923330"/>
          </a:xfrm>
          <a:prstGeom prst="rect">
            <a:avLst/>
          </a:prstGeom>
          <a:noFill/>
        </p:spPr>
        <p:txBody>
          <a:bodyPr wrap="none" rtlCol="0">
            <a:spAutoFit/>
          </a:bodyPr>
          <a:lstStyle/>
          <a:p>
            <a:pPr algn="r"/>
            <a:r>
              <a:rPr lang="it-IT" b="1" dirty="0">
                <a:latin typeface="Times New Roman" panose="02020603050405020304" pitchFamily="18" charset="0"/>
                <a:cs typeface="Times New Roman" panose="02020603050405020304" pitchFamily="18" charset="0"/>
              </a:rPr>
              <a:t>Allievi:</a:t>
            </a:r>
          </a:p>
          <a:p>
            <a:pPr algn="r"/>
            <a:r>
              <a:rPr lang="it-IT" dirty="0">
                <a:latin typeface="Times New Roman" panose="02020603050405020304" pitchFamily="18" charset="0"/>
                <a:cs typeface="Times New Roman" panose="02020603050405020304" pitchFamily="18" charset="0"/>
              </a:rPr>
              <a:t>Andrea Carlucci</a:t>
            </a:r>
          </a:p>
          <a:p>
            <a:pPr algn="r"/>
            <a:r>
              <a:rPr lang="it-IT" dirty="0">
                <a:latin typeface="Times New Roman" panose="02020603050405020304" pitchFamily="18" charset="0"/>
                <a:cs typeface="Times New Roman" panose="02020603050405020304" pitchFamily="18" charset="0"/>
              </a:rPr>
              <a:t>Matteo Russo</a:t>
            </a:r>
          </a:p>
        </p:txBody>
      </p:sp>
    </p:spTree>
    <p:extLst>
      <p:ext uri="{BB962C8B-B14F-4D97-AF65-F5344CB8AC3E}">
        <p14:creationId xmlns:p14="http://schemas.microsoft.com/office/powerpoint/2010/main" val="518682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4">
            <a:extLst>
              <a:ext uri="{FF2B5EF4-FFF2-40B4-BE49-F238E27FC236}">
                <a16:creationId xmlns:a16="http://schemas.microsoft.com/office/drawing/2014/main" id="{4BE9D4C4-9FA3-4885-A769-301639CC7A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4" name="Immagine 3">
            <a:extLst>
              <a:ext uri="{FF2B5EF4-FFF2-40B4-BE49-F238E27FC236}">
                <a16:creationId xmlns:a16="http://schemas.microsoft.com/office/drawing/2014/main" id="{5845EFBD-D317-46AF-A5C6-1C717618AFA4}"/>
              </a:ext>
            </a:extLst>
          </p:cNvPr>
          <p:cNvPicPr>
            <a:picLocks noChangeAspect="1"/>
          </p:cNvPicPr>
          <p:nvPr/>
        </p:nvPicPr>
        <p:blipFill rotWithShape="1">
          <a:blip r:embed="rId2">
            <a:extLst>
              <a:ext uri="{28A0092B-C50C-407E-A947-70E740481C1C}">
                <a14:useLocalDpi xmlns:a14="http://schemas.microsoft.com/office/drawing/2010/main" val="0"/>
              </a:ext>
            </a:extLst>
          </a:blip>
          <a:srcRect l="9133" r="19359" b="-2"/>
          <a:stretch/>
        </p:blipFill>
        <p:spPr>
          <a:xfrm>
            <a:off x="4041994" y="-4"/>
            <a:ext cx="8139373" cy="6858000"/>
          </a:xfrm>
          <a:custGeom>
            <a:avLst/>
            <a:gdLst/>
            <a:ahLst/>
            <a:cxnLst/>
            <a:rect l="l" t="t" r="r" b="b"/>
            <a:pathLst>
              <a:path w="8139373" h="6858000">
                <a:moveTo>
                  <a:pt x="5181344" y="0"/>
                </a:moveTo>
                <a:lnTo>
                  <a:pt x="8139373" y="0"/>
                </a:lnTo>
                <a:lnTo>
                  <a:pt x="8139373" y="6858000"/>
                </a:lnTo>
                <a:lnTo>
                  <a:pt x="0" y="6858000"/>
                </a:lnTo>
                <a:close/>
              </a:path>
            </a:pathLst>
          </a:custGeom>
        </p:spPr>
      </p:pic>
      <p:sp>
        <p:nvSpPr>
          <p:cNvPr id="2" name="Titolo 1">
            <a:extLst>
              <a:ext uri="{FF2B5EF4-FFF2-40B4-BE49-F238E27FC236}">
                <a16:creationId xmlns:a16="http://schemas.microsoft.com/office/drawing/2014/main" id="{2E92ED16-394C-4CFC-89DD-BE41ECF51EEB}"/>
              </a:ext>
            </a:extLst>
          </p:cNvPr>
          <p:cNvSpPr>
            <a:spLocks noGrp="1"/>
          </p:cNvSpPr>
          <p:nvPr>
            <p:ph type="title"/>
          </p:nvPr>
        </p:nvSpPr>
        <p:spPr>
          <a:xfrm>
            <a:off x="4490727" y="325052"/>
            <a:ext cx="6229350" cy="1508469"/>
          </a:xfrm>
        </p:spPr>
        <p:txBody>
          <a:bodyPr anchor="ctr">
            <a:normAutofit/>
          </a:bodyPr>
          <a:lstStyle/>
          <a:p>
            <a:r>
              <a:rPr lang="it-IT" sz="3200" dirty="0"/>
              <a:t>Aspetti qualitativi</a:t>
            </a:r>
            <a:br>
              <a:rPr lang="it-IT" sz="3200" dirty="0"/>
            </a:br>
            <a:r>
              <a:rPr lang="it-IT" sz="3200" dirty="0"/>
              <a:t> della </a:t>
            </a:r>
            <a:r>
              <a:rPr lang="it-IT" sz="3200" i="1" dirty="0"/>
              <a:t>mesh</a:t>
            </a:r>
          </a:p>
        </p:txBody>
      </p:sp>
      <p:sp>
        <p:nvSpPr>
          <p:cNvPr id="40" name="Isosceles Triangle 36">
            <a:extLst>
              <a:ext uri="{FF2B5EF4-FFF2-40B4-BE49-F238E27FC236}">
                <a16:creationId xmlns:a16="http://schemas.microsoft.com/office/drawing/2014/main" id="{7EB6695E-BED5-4DA3-8C9B-AD301AEF47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35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8" name="Segnaposto contenuto 7" descr="Immagine che contiene tavolo, scrivania, stanza&#10;&#10;Descrizione generata automaticamente">
            <a:extLst>
              <a:ext uri="{FF2B5EF4-FFF2-40B4-BE49-F238E27FC236}">
                <a16:creationId xmlns:a16="http://schemas.microsoft.com/office/drawing/2014/main" id="{C8E4FCBD-6C44-479B-805C-D3C6A4FA78D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3260" t="5461" r="37884" b="4910"/>
          <a:stretch/>
        </p:blipFill>
        <p:spPr>
          <a:xfrm>
            <a:off x="633586" y="148598"/>
            <a:ext cx="3534086" cy="6560795"/>
          </a:xfrm>
        </p:spPr>
      </p:pic>
    </p:spTree>
    <p:extLst>
      <p:ext uri="{BB962C8B-B14F-4D97-AF65-F5344CB8AC3E}">
        <p14:creationId xmlns:p14="http://schemas.microsoft.com/office/powerpoint/2010/main" val="1521786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D4F37C-F1B6-4935-AFD5-27B57502D49B}"/>
              </a:ext>
            </a:extLst>
          </p:cNvPr>
          <p:cNvSpPr>
            <a:spLocks noGrp="1"/>
          </p:cNvSpPr>
          <p:nvPr>
            <p:ph type="title"/>
          </p:nvPr>
        </p:nvSpPr>
        <p:spPr>
          <a:xfrm>
            <a:off x="677334" y="609600"/>
            <a:ext cx="8596668" cy="1320800"/>
          </a:xfrm>
        </p:spPr>
        <p:txBody>
          <a:bodyPr>
            <a:normAutofit/>
          </a:bodyPr>
          <a:lstStyle/>
          <a:p>
            <a:r>
              <a:rPr lang="it-IT" dirty="0">
                <a:cs typeface="Times New Roman" panose="02020603050405020304" pitchFamily="18" charset="0"/>
              </a:rPr>
              <a:t>Condizioni al contorno</a:t>
            </a:r>
          </a:p>
        </p:txBody>
      </p:sp>
      <p:pic>
        <p:nvPicPr>
          <p:cNvPr id="5" name="Immagine 4">
            <a:extLst>
              <a:ext uri="{FF2B5EF4-FFF2-40B4-BE49-F238E27FC236}">
                <a16:creationId xmlns:a16="http://schemas.microsoft.com/office/drawing/2014/main" id="{D9DD0CFB-AE6D-47C3-BC69-8E72CE500986}"/>
              </a:ext>
            </a:extLst>
          </p:cNvPr>
          <p:cNvPicPr>
            <a:picLocks noChangeAspect="1"/>
          </p:cNvPicPr>
          <p:nvPr/>
        </p:nvPicPr>
        <p:blipFill rotWithShape="1">
          <a:blip r:embed="rId2">
            <a:extLst>
              <a:ext uri="{28A0092B-C50C-407E-A947-70E740481C1C}">
                <a14:useLocalDpi xmlns:a14="http://schemas.microsoft.com/office/drawing/2010/main" val="0"/>
              </a:ext>
            </a:extLst>
          </a:blip>
          <a:srcRect l="17505" t="3368" r="19587" b="3368"/>
          <a:stretch/>
        </p:blipFill>
        <p:spPr>
          <a:xfrm>
            <a:off x="677334" y="1502803"/>
            <a:ext cx="2368701" cy="4682280"/>
          </a:xfrm>
          <a:prstGeom prst="rect">
            <a:avLst/>
          </a:prstGeom>
        </p:spPr>
      </p:pic>
      <p:sp>
        <p:nvSpPr>
          <p:cNvPr id="3" name="Segnaposto contenuto 2">
            <a:extLst>
              <a:ext uri="{FF2B5EF4-FFF2-40B4-BE49-F238E27FC236}">
                <a16:creationId xmlns:a16="http://schemas.microsoft.com/office/drawing/2014/main" id="{2DD54CA4-087F-481D-B451-A8C7B2F990A5}"/>
              </a:ext>
            </a:extLst>
          </p:cNvPr>
          <p:cNvSpPr>
            <a:spLocks noGrp="1"/>
          </p:cNvSpPr>
          <p:nvPr>
            <p:ph idx="1"/>
          </p:nvPr>
        </p:nvSpPr>
        <p:spPr>
          <a:xfrm>
            <a:off x="5835802" y="1647174"/>
            <a:ext cx="3725448" cy="4393537"/>
          </a:xfrm>
        </p:spPr>
        <p:txBody>
          <a:bodyPr>
            <a:normAutofit lnSpcReduction="10000"/>
          </a:bodyPr>
          <a:lstStyle/>
          <a:p>
            <a:pPr marL="0" indent="0">
              <a:buNone/>
            </a:pPr>
            <a:r>
              <a:rPr lang="it-IT" dirty="0">
                <a:cs typeface="Times New Roman" panose="02020603050405020304" pitchFamily="18" charset="0"/>
              </a:rPr>
              <a:t>I bordi laterali del settore e tutte le altre superfici, esclusi </a:t>
            </a:r>
            <a:r>
              <a:rPr lang="it-IT" dirty="0" err="1">
                <a:cs typeface="Times New Roman" panose="02020603050405020304" pitchFamily="18" charset="0"/>
              </a:rPr>
              <a:t>inlet</a:t>
            </a:r>
            <a:r>
              <a:rPr lang="it-IT" dirty="0">
                <a:cs typeface="Times New Roman" panose="02020603050405020304" pitchFamily="18" charset="0"/>
              </a:rPr>
              <a:t> e outlet, presentano la condizione di «</a:t>
            </a:r>
            <a:r>
              <a:rPr lang="it-IT" dirty="0" err="1">
                <a:cs typeface="Times New Roman" panose="02020603050405020304" pitchFamily="18" charset="0"/>
              </a:rPr>
              <a:t>wall</a:t>
            </a:r>
            <a:r>
              <a:rPr lang="it-IT" dirty="0">
                <a:cs typeface="Times New Roman" panose="02020603050405020304" pitchFamily="18" charset="0"/>
              </a:rPr>
              <a:t>». In più è stato impostato: </a:t>
            </a:r>
          </a:p>
          <a:p>
            <a:pPr marL="0" indent="0">
              <a:buNone/>
            </a:pPr>
            <a:r>
              <a:rPr lang="it-IT" dirty="0">
                <a:cs typeface="Times New Roman" panose="02020603050405020304" pitchFamily="18" charset="0"/>
              </a:rPr>
              <a:t> </a:t>
            </a:r>
          </a:p>
          <a:p>
            <a:r>
              <a:rPr lang="it-IT" dirty="0">
                <a:cs typeface="Times New Roman" panose="02020603050405020304" pitchFamily="18" charset="0"/>
              </a:rPr>
              <a:t>Flusso termico di 71.13 W/m^2 per entrambi i piani della TPC</a:t>
            </a:r>
          </a:p>
          <a:p>
            <a:r>
              <a:rPr lang="it-IT" dirty="0">
                <a:cs typeface="Times New Roman" panose="02020603050405020304" pitchFamily="18" charset="0"/>
              </a:rPr>
              <a:t>Flusso termico di 1.436 W/m^2 per la superficie esterna dei pannelli di acrilico</a:t>
            </a:r>
          </a:p>
          <a:p>
            <a:r>
              <a:rPr lang="it-IT" dirty="0">
                <a:cs typeface="Times New Roman" panose="02020603050405020304" pitchFamily="18" charset="0"/>
              </a:rPr>
              <a:t>Flusso termico di 3.061 W/m^2 per la superficie interna dei pannelli di acrilico</a:t>
            </a:r>
          </a:p>
          <a:p>
            <a:pPr marL="0" indent="0">
              <a:buNone/>
            </a:pPr>
            <a:endParaRPr lang="it-IT" sz="1500" dirty="0">
              <a:latin typeface="Times New Roman" panose="02020603050405020304" pitchFamily="18" charset="0"/>
              <a:cs typeface="Times New Roman" panose="02020603050405020304" pitchFamily="18" charset="0"/>
            </a:endParaRPr>
          </a:p>
          <a:p>
            <a:pPr lvl="1"/>
            <a:endParaRPr lang="it-IT" sz="1500" dirty="0">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7A50D8ED-3E41-4861-AA59-23FF8D8FC3FF}"/>
              </a:ext>
            </a:extLst>
          </p:cNvPr>
          <p:cNvPicPr>
            <a:picLocks noChangeAspect="1"/>
          </p:cNvPicPr>
          <p:nvPr/>
        </p:nvPicPr>
        <p:blipFill rotWithShape="1">
          <a:blip r:embed="rId3">
            <a:extLst>
              <a:ext uri="{28A0092B-C50C-407E-A947-70E740481C1C}">
                <a14:useLocalDpi xmlns:a14="http://schemas.microsoft.com/office/drawing/2010/main" val="0"/>
              </a:ext>
            </a:extLst>
          </a:blip>
          <a:srcRect l="18920" t="2956" r="16847" b="4958"/>
          <a:stretch/>
        </p:blipFill>
        <p:spPr>
          <a:xfrm>
            <a:off x="3467101" y="1468903"/>
            <a:ext cx="1866899" cy="4716180"/>
          </a:xfrm>
          <a:prstGeom prst="rect">
            <a:avLst/>
          </a:prstGeom>
        </p:spPr>
      </p:pic>
    </p:spTree>
    <p:extLst>
      <p:ext uri="{BB962C8B-B14F-4D97-AF65-F5344CB8AC3E}">
        <p14:creationId xmlns:p14="http://schemas.microsoft.com/office/powerpoint/2010/main" val="2706776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BD29BAB0-3123-4497-8DC3-CFDC6CF71343}"/>
              </a:ext>
            </a:extLst>
          </p:cNvPr>
          <p:cNvPicPr>
            <a:picLocks noChangeAspect="1"/>
          </p:cNvPicPr>
          <p:nvPr/>
        </p:nvPicPr>
        <p:blipFill rotWithShape="1">
          <a:blip r:embed="rId2">
            <a:extLst>
              <a:ext uri="{28A0092B-C50C-407E-A947-70E740481C1C}">
                <a14:useLocalDpi xmlns:a14="http://schemas.microsoft.com/office/drawing/2010/main" val="0"/>
              </a:ext>
            </a:extLst>
          </a:blip>
          <a:srcRect r="6782" b="3"/>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olo 1">
            <a:extLst>
              <a:ext uri="{FF2B5EF4-FFF2-40B4-BE49-F238E27FC236}">
                <a16:creationId xmlns:a16="http://schemas.microsoft.com/office/drawing/2014/main" id="{A474AC83-7E4A-4D4F-A5AD-BDFE3D94C61C}"/>
              </a:ext>
            </a:extLst>
          </p:cNvPr>
          <p:cNvSpPr>
            <a:spLocks noGrp="1"/>
          </p:cNvSpPr>
          <p:nvPr>
            <p:ph type="title"/>
          </p:nvPr>
        </p:nvSpPr>
        <p:spPr>
          <a:xfrm>
            <a:off x="514350" y="609600"/>
            <a:ext cx="4914899" cy="1171575"/>
          </a:xfrm>
        </p:spPr>
        <p:txBody>
          <a:bodyPr>
            <a:normAutofit/>
          </a:bodyPr>
          <a:lstStyle/>
          <a:p>
            <a:r>
              <a:rPr lang="it-IT" dirty="0">
                <a:cs typeface="Times New Roman" panose="02020603050405020304" pitchFamily="18" charset="0"/>
              </a:rPr>
              <a:t>Condizioni al contorno</a:t>
            </a:r>
          </a:p>
        </p:txBody>
      </p:sp>
      <p:sp>
        <p:nvSpPr>
          <p:cNvPr id="3" name="Segnaposto contenuto 2">
            <a:extLst>
              <a:ext uri="{FF2B5EF4-FFF2-40B4-BE49-F238E27FC236}">
                <a16:creationId xmlns:a16="http://schemas.microsoft.com/office/drawing/2014/main" id="{E14B0343-E7C4-4F7F-AB2E-CD1D0E97A35F}"/>
              </a:ext>
            </a:extLst>
          </p:cNvPr>
          <p:cNvSpPr>
            <a:spLocks noGrp="1"/>
          </p:cNvSpPr>
          <p:nvPr>
            <p:ph idx="1"/>
          </p:nvPr>
        </p:nvSpPr>
        <p:spPr>
          <a:xfrm>
            <a:off x="1046238" y="1865314"/>
            <a:ext cx="3851122" cy="3880773"/>
          </a:xfrm>
        </p:spPr>
        <p:txBody>
          <a:bodyPr>
            <a:normAutofit/>
          </a:bodyPr>
          <a:lstStyle/>
          <a:p>
            <a:pPr lvl="0"/>
            <a:r>
              <a:rPr lang="it-IT" sz="2000" dirty="0">
                <a:cs typeface="Times New Roman" panose="02020603050405020304" pitchFamily="18" charset="0"/>
              </a:rPr>
              <a:t>Per i condotti di </a:t>
            </a:r>
            <a:r>
              <a:rPr lang="it-IT" sz="2000" dirty="0" err="1">
                <a:cs typeface="Times New Roman" panose="02020603050405020304" pitchFamily="18" charset="0"/>
              </a:rPr>
              <a:t>inlet</a:t>
            </a:r>
            <a:r>
              <a:rPr lang="it-IT" sz="2000" dirty="0">
                <a:cs typeface="Times New Roman" panose="02020603050405020304" pitchFamily="18" charset="0"/>
              </a:rPr>
              <a:t>:</a:t>
            </a:r>
          </a:p>
          <a:p>
            <a:pPr lvl="1"/>
            <a:r>
              <a:rPr lang="it-IT" sz="1800" dirty="0">
                <a:cs typeface="Times New Roman" panose="02020603050405020304" pitchFamily="18" charset="0"/>
              </a:rPr>
              <a:t>«Mass Flow </a:t>
            </a:r>
            <a:r>
              <a:rPr lang="it-IT" sz="1800" dirty="0" err="1">
                <a:cs typeface="Times New Roman" panose="02020603050405020304" pitchFamily="18" charset="0"/>
              </a:rPr>
              <a:t>Inlet</a:t>
            </a:r>
            <a:r>
              <a:rPr lang="it-IT" sz="1800" dirty="0">
                <a:cs typeface="Times New Roman" panose="02020603050405020304" pitchFamily="18" charset="0"/>
              </a:rPr>
              <a:t>» con portata variabile a seconda della simulazione</a:t>
            </a:r>
          </a:p>
          <a:p>
            <a:pPr lvl="1"/>
            <a:r>
              <a:rPr lang="it-IT" sz="1800" dirty="0">
                <a:cs typeface="Times New Roman" panose="02020603050405020304" pitchFamily="18" charset="0"/>
              </a:rPr>
              <a:t>Temperatura del fluido in ingresso di 88 K</a:t>
            </a:r>
          </a:p>
          <a:p>
            <a:pPr marL="457200" lvl="1" indent="0">
              <a:buNone/>
            </a:pPr>
            <a:endParaRPr lang="it-IT" sz="1800" dirty="0">
              <a:cs typeface="Times New Roman" panose="02020603050405020304" pitchFamily="18" charset="0"/>
            </a:endParaRPr>
          </a:p>
          <a:p>
            <a:pPr lvl="0"/>
            <a:r>
              <a:rPr lang="it-IT" sz="2000" dirty="0">
                <a:cs typeface="Times New Roman" panose="02020603050405020304" pitchFamily="18" charset="0"/>
              </a:rPr>
              <a:t>Per i condotti di outlet:</a:t>
            </a:r>
          </a:p>
          <a:p>
            <a:pPr lvl="1"/>
            <a:r>
              <a:rPr lang="it-IT" sz="1800" dirty="0">
                <a:cs typeface="Times New Roman" panose="02020603050405020304" pitchFamily="18" charset="0"/>
              </a:rPr>
              <a:t>«Pressure Outlet» a pressione atmosferica</a:t>
            </a:r>
          </a:p>
          <a:p>
            <a:endParaRPr lang="it-IT" dirty="0"/>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42232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DC59D2-716E-4953-9510-7DC731BE3E5A}"/>
              </a:ext>
            </a:extLst>
          </p:cNvPr>
          <p:cNvSpPr>
            <a:spLocks noGrp="1"/>
          </p:cNvSpPr>
          <p:nvPr>
            <p:ph type="title"/>
          </p:nvPr>
        </p:nvSpPr>
        <p:spPr>
          <a:xfrm>
            <a:off x="677334" y="432047"/>
            <a:ext cx="9934113" cy="1320800"/>
          </a:xfrm>
        </p:spPr>
        <p:txBody>
          <a:bodyPr>
            <a:normAutofit/>
          </a:bodyPr>
          <a:lstStyle/>
          <a:p>
            <a:r>
              <a:rPr lang="it-IT" dirty="0"/>
              <a:t>Circolazione dell’argon e </a:t>
            </a:r>
            <a:br>
              <a:rPr lang="it-IT" dirty="0"/>
            </a:br>
            <a:r>
              <a:rPr lang="it-IT" dirty="0"/>
              <a:t>permanenza in fase liquida</a:t>
            </a:r>
          </a:p>
        </p:txBody>
      </p:sp>
      <p:pic>
        <p:nvPicPr>
          <p:cNvPr id="5" name="Segnaposto contenuto 4">
            <a:extLst>
              <a:ext uri="{FF2B5EF4-FFF2-40B4-BE49-F238E27FC236}">
                <a16:creationId xmlns:a16="http://schemas.microsoft.com/office/drawing/2014/main" id="{B2EA61A5-17C7-4F3C-BE06-A4F9D06192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7057" y="2046289"/>
            <a:ext cx="4957852" cy="3280313"/>
          </a:xfrm>
        </p:spPr>
      </p:pic>
      <p:cxnSp>
        <p:nvCxnSpPr>
          <p:cNvPr id="7" name="Connettore diritto 6">
            <a:extLst>
              <a:ext uri="{FF2B5EF4-FFF2-40B4-BE49-F238E27FC236}">
                <a16:creationId xmlns:a16="http://schemas.microsoft.com/office/drawing/2014/main" id="{EA664E13-F8C0-431D-9459-FFD0E188E230}"/>
              </a:ext>
            </a:extLst>
          </p:cNvPr>
          <p:cNvCxnSpPr>
            <a:cxnSpLocks/>
          </p:cNvCxnSpPr>
          <p:nvPr/>
        </p:nvCxnSpPr>
        <p:spPr>
          <a:xfrm flipV="1">
            <a:off x="3076575" y="3755254"/>
            <a:ext cx="12854" cy="950096"/>
          </a:xfrm>
          <a:prstGeom prst="line">
            <a:avLst/>
          </a:prstGeom>
          <a:ln w="38100">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822894C5-5ACC-4900-872E-1DA7BFE798F6}"/>
              </a:ext>
            </a:extLst>
          </p:cNvPr>
          <p:cNvCxnSpPr>
            <a:cxnSpLocks/>
          </p:cNvCxnSpPr>
          <p:nvPr/>
        </p:nvCxnSpPr>
        <p:spPr>
          <a:xfrm flipH="1">
            <a:off x="1278384" y="3755254"/>
            <a:ext cx="1811045" cy="0"/>
          </a:xfrm>
          <a:prstGeom prst="line">
            <a:avLst/>
          </a:prstGeom>
          <a:ln w="38100">
            <a:solidFill>
              <a:schemeClr val="accent5"/>
            </a:solidFill>
            <a:prstDash val="sysDash"/>
          </a:ln>
        </p:spPr>
        <p:style>
          <a:lnRef idx="1">
            <a:schemeClr val="accent1"/>
          </a:lnRef>
          <a:fillRef idx="0">
            <a:schemeClr val="accent1"/>
          </a:fillRef>
          <a:effectRef idx="0">
            <a:schemeClr val="accent1"/>
          </a:effectRef>
          <a:fontRef idx="minor">
            <a:schemeClr val="tx1"/>
          </a:fontRef>
        </p:style>
      </p:cxnSp>
      <p:pic>
        <p:nvPicPr>
          <p:cNvPr id="24" name="Immagine 23">
            <a:extLst>
              <a:ext uri="{FF2B5EF4-FFF2-40B4-BE49-F238E27FC236}">
                <a16:creationId xmlns:a16="http://schemas.microsoft.com/office/drawing/2014/main" id="{4BA42EDC-A828-4E2B-A7E9-A248D6646C63}"/>
              </a:ext>
            </a:extLst>
          </p:cNvPr>
          <p:cNvPicPr>
            <a:picLocks noChangeAspect="1"/>
          </p:cNvPicPr>
          <p:nvPr/>
        </p:nvPicPr>
        <p:blipFill rotWithShape="1">
          <a:blip r:embed="rId3">
            <a:extLst>
              <a:ext uri="{28A0092B-C50C-407E-A947-70E740481C1C}">
                <a14:useLocalDpi xmlns:a14="http://schemas.microsoft.com/office/drawing/2010/main" val="0"/>
              </a:ext>
            </a:extLst>
          </a:blip>
          <a:srcRect l="28217" t="8563" r="29723" b="5077"/>
          <a:stretch/>
        </p:blipFill>
        <p:spPr>
          <a:xfrm>
            <a:off x="6777774" y="557078"/>
            <a:ext cx="2372517" cy="4947078"/>
          </a:xfrm>
          <a:prstGeom prst="rect">
            <a:avLst/>
          </a:prstGeom>
        </p:spPr>
      </p:pic>
    </p:spTree>
    <p:extLst>
      <p:ext uri="{BB962C8B-B14F-4D97-AF65-F5344CB8AC3E}">
        <p14:creationId xmlns:p14="http://schemas.microsoft.com/office/powerpoint/2010/main" val="308206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BE86EA4-C4F1-4465-B306-7A2BC228592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A8279268-DB29-43BE-B57C-14977EACFDA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8FA53C0-C1EF-4611-BAB3-65EEB16AA30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81CDACFC-DD8A-4CC0-B7FC-6030FC3536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0269F267-73D4-4CC3-BEC7-73335654DE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C48F13D-B2D7-4EB8-9CA7-59243637C8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A82405B3-5A67-4DA2-8EDA-7AB65A8B45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7508BC7B-3BD2-4D96-A46E-82988222AC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4298D07C-2287-4B93-9041-935144DE1B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0F6BC886-C125-4903-8C2A-6FB687400D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C9D0B38F-2E02-4E85-99EE-73595E7C89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6" name="Rectangle 25">
            <a:extLst>
              <a:ext uri="{FF2B5EF4-FFF2-40B4-BE49-F238E27FC236}">
                <a16:creationId xmlns:a16="http://schemas.microsoft.com/office/drawing/2014/main" id="{29FD90D9-0777-4927-90C9-E837E67730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F92D073F-0FE7-41B7-ADCD-5CE16DEEE0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743" y="4181364"/>
            <a:ext cx="10548514" cy="2177879"/>
          </a:xfrm>
          <a:prstGeom prst="parallelogram">
            <a:avLst>
              <a:gd name="adj" fmla="val 29000"/>
            </a:avLst>
          </a:prstGeom>
          <a:solidFill>
            <a:schemeClr val="tx1">
              <a:alpha val="9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E2E8E09-0C81-4C82-85CE-E8074457369D}"/>
              </a:ext>
            </a:extLst>
          </p:cNvPr>
          <p:cNvSpPr>
            <a:spLocks noGrp="1"/>
          </p:cNvSpPr>
          <p:nvPr>
            <p:ph type="title"/>
          </p:nvPr>
        </p:nvSpPr>
        <p:spPr>
          <a:xfrm>
            <a:off x="2029964" y="4556774"/>
            <a:ext cx="8380319" cy="765867"/>
          </a:xfrm>
        </p:spPr>
        <p:txBody>
          <a:bodyPr vert="horz" lIns="91440" tIns="45720" rIns="91440" bIns="45720" rtlCol="0" anchor="b">
            <a:normAutofit/>
          </a:bodyPr>
          <a:lstStyle/>
          <a:p>
            <a:pPr algn="r"/>
            <a:r>
              <a:rPr lang="it-IT" sz="4400" dirty="0"/>
              <a:t>Simulazioni preliminari</a:t>
            </a:r>
          </a:p>
        </p:txBody>
      </p:sp>
      <p:pic>
        <p:nvPicPr>
          <p:cNvPr id="5" name="Segnaposto contenuto 4" descr="Immagine che contiene testo&#10;&#10;Descrizione generata automaticamente">
            <a:extLst>
              <a:ext uri="{FF2B5EF4-FFF2-40B4-BE49-F238E27FC236}">
                <a16:creationId xmlns:a16="http://schemas.microsoft.com/office/drawing/2014/main" id="{91EEB544-0233-49AD-9E94-D5B70BA272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533" y="171450"/>
            <a:ext cx="4005210" cy="3834990"/>
          </a:xfrm>
          <a:prstGeom prst="rect">
            <a:avLst/>
          </a:prstGeom>
        </p:spPr>
      </p:pic>
      <p:pic>
        <p:nvPicPr>
          <p:cNvPr id="7" name="Immagine 6">
            <a:extLst>
              <a:ext uri="{FF2B5EF4-FFF2-40B4-BE49-F238E27FC236}">
                <a16:creationId xmlns:a16="http://schemas.microsoft.com/office/drawing/2014/main" id="{A3B84BE6-4AFF-4107-83E2-CB43B5F06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9252" y="248450"/>
            <a:ext cx="3924793" cy="3757990"/>
          </a:xfrm>
          <a:prstGeom prst="rect">
            <a:avLst/>
          </a:prstGeom>
        </p:spPr>
      </p:pic>
      <p:pic>
        <p:nvPicPr>
          <p:cNvPr id="9" name="Immagine 8">
            <a:extLst>
              <a:ext uri="{FF2B5EF4-FFF2-40B4-BE49-F238E27FC236}">
                <a16:creationId xmlns:a16="http://schemas.microsoft.com/office/drawing/2014/main" id="{E1270C9A-AF89-4398-8DDF-CC9053E758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4259" y="253587"/>
            <a:ext cx="3928270" cy="3761320"/>
          </a:xfrm>
          <a:prstGeom prst="rect">
            <a:avLst/>
          </a:prstGeom>
        </p:spPr>
      </p:pic>
      <p:sp>
        <p:nvSpPr>
          <p:cNvPr id="10" name="CasellaDiTesto 9">
            <a:extLst>
              <a:ext uri="{FF2B5EF4-FFF2-40B4-BE49-F238E27FC236}">
                <a16:creationId xmlns:a16="http://schemas.microsoft.com/office/drawing/2014/main" id="{33C1EAA2-715E-4422-A7F3-434F53F1C341}"/>
              </a:ext>
            </a:extLst>
          </p:cNvPr>
          <p:cNvSpPr txBox="1"/>
          <p:nvPr/>
        </p:nvSpPr>
        <p:spPr>
          <a:xfrm>
            <a:off x="1421968" y="5489098"/>
            <a:ext cx="8945586" cy="646331"/>
          </a:xfrm>
          <a:prstGeom prst="rect">
            <a:avLst/>
          </a:prstGeom>
          <a:noFill/>
        </p:spPr>
        <p:txBody>
          <a:bodyPr wrap="square" rtlCol="0">
            <a:spAutoFit/>
          </a:bodyPr>
          <a:lstStyle/>
          <a:p>
            <a:pPr algn="r"/>
            <a:r>
              <a:rPr lang="it-IT" dirty="0">
                <a:solidFill>
                  <a:schemeClr val="bg1"/>
                </a:solidFill>
              </a:rPr>
              <a:t>Nelle figure si possono osservare i contorni di temperatura e velocità sul piano mediano del settore per il caso a portata di 0.1 kg/s per </a:t>
            </a:r>
            <a:r>
              <a:rPr lang="it-IT" dirty="0" err="1">
                <a:solidFill>
                  <a:schemeClr val="bg1"/>
                </a:solidFill>
              </a:rPr>
              <a:t>inlet</a:t>
            </a:r>
            <a:r>
              <a:rPr lang="it-IT" dirty="0">
                <a:solidFill>
                  <a:schemeClr val="bg1"/>
                </a:solidFill>
              </a:rPr>
              <a:t>. </a:t>
            </a:r>
          </a:p>
        </p:txBody>
      </p:sp>
    </p:spTree>
    <p:extLst>
      <p:ext uri="{BB962C8B-B14F-4D97-AF65-F5344CB8AC3E}">
        <p14:creationId xmlns:p14="http://schemas.microsoft.com/office/powerpoint/2010/main" val="2621972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8C9B83F-64CD-41C1-925F-A08801FFD0B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E1655065-0BD7-4422-BEC0-4401E99809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DDD90AC-ABEC-4A76-9C9C-AD0A5F8FC7F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DDFC9F4-3B45-402D-8AD7-60B3F08ED7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E5763971-E3A3-45C6-9BA8-2E032C7A55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32752E94-0E01-4AF5-A43A-F2FAD8737C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9" name="Segnaposto contenuto 8">
            <a:extLst>
              <a:ext uri="{FF2B5EF4-FFF2-40B4-BE49-F238E27FC236}">
                <a16:creationId xmlns:a16="http://schemas.microsoft.com/office/drawing/2014/main" id="{8E643585-D424-488B-B5EC-07B5C4674D2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775" t="9091" r="10580"/>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olo 1">
            <a:extLst>
              <a:ext uri="{FF2B5EF4-FFF2-40B4-BE49-F238E27FC236}">
                <a16:creationId xmlns:a16="http://schemas.microsoft.com/office/drawing/2014/main" id="{58DC6154-04FA-4836-8190-ED3D560E28A0}"/>
              </a:ext>
            </a:extLst>
          </p:cNvPr>
          <p:cNvSpPr>
            <a:spLocks noGrp="1"/>
          </p:cNvSpPr>
          <p:nvPr>
            <p:ph type="title"/>
          </p:nvPr>
        </p:nvSpPr>
        <p:spPr>
          <a:xfrm>
            <a:off x="5048748" y="1080144"/>
            <a:ext cx="4112593" cy="859526"/>
          </a:xfrm>
        </p:spPr>
        <p:txBody>
          <a:bodyPr vert="horz" lIns="91440" tIns="45720" rIns="91440" bIns="45720" rtlCol="0" anchor="b">
            <a:noAutofit/>
          </a:bodyPr>
          <a:lstStyle/>
          <a:p>
            <a:pPr>
              <a:lnSpc>
                <a:spcPct val="90000"/>
              </a:lnSpc>
            </a:pPr>
            <a:r>
              <a:rPr lang="it-IT" dirty="0"/>
              <a:t>Simulazioni</a:t>
            </a:r>
            <a:r>
              <a:rPr lang="en-US" dirty="0"/>
              <a:t> con doppio outlet</a:t>
            </a:r>
          </a:p>
        </p:txBody>
      </p:sp>
      <p:sp>
        <p:nvSpPr>
          <p:cNvPr id="10" name="CasellaDiTesto 9">
            <a:extLst>
              <a:ext uri="{FF2B5EF4-FFF2-40B4-BE49-F238E27FC236}">
                <a16:creationId xmlns:a16="http://schemas.microsoft.com/office/drawing/2014/main" id="{0A689434-A591-4FFA-AAC1-2A794D977F4A}"/>
              </a:ext>
            </a:extLst>
          </p:cNvPr>
          <p:cNvSpPr txBox="1"/>
          <p:nvPr/>
        </p:nvSpPr>
        <p:spPr>
          <a:xfrm>
            <a:off x="5048748" y="3076186"/>
            <a:ext cx="4553723" cy="1323439"/>
          </a:xfrm>
          <a:prstGeom prst="rect">
            <a:avLst/>
          </a:prstGeom>
          <a:noFill/>
        </p:spPr>
        <p:txBody>
          <a:bodyPr wrap="square" rtlCol="0">
            <a:spAutoFit/>
          </a:bodyPr>
          <a:lstStyle/>
          <a:p>
            <a:r>
              <a:rPr lang="it-IT" sz="2000" dirty="0"/>
              <a:t>Outlet modificato: due condotti che si immergono nei due buffers in direzione radiale, con configurazione simile a quella dell’</a:t>
            </a:r>
            <a:r>
              <a:rPr lang="it-IT" sz="2000" dirty="0" err="1"/>
              <a:t>inlet</a:t>
            </a:r>
            <a:r>
              <a:rPr lang="it-IT" sz="2000" dirty="0"/>
              <a:t>.</a:t>
            </a:r>
          </a:p>
        </p:txBody>
      </p:sp>
      <p:cxnSp>
        <p:nvCxnSpPr>
          <p:cNvPr id="12" name="Connettore 2 11">
            <a:extLst>
              <a:ext uri="{FF2B5EF4-FFF2-40B4-BE49-F238E27FC236}">
                <a16:creationId xmlns:a16="http://schemas.microsoft.com/office/drawing/2014/main" id="{12C22540-64F6-4E40-B77D-AC19C3CCCD87}"/>
              </a:ext>
            </a:extLst>
          </p:cNvPr>
          <p:cNvCxnSpPr>
            <a:cxnSpLocks/>
          </p:cNvCxnSpPr>
          <p:nvPr/>
        </p:nvCxnSpPr>
        <p:spPr>
          <a:xfrm>
            <a:off x="2270404" y="1606858"/>
            <a:ext cx="985423" cy="150921"/>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ttore 2 24">
            <a:extLst>
              <a:ext uri="{FF2B5EF4-FFF2-40B4-BE49-F238E27FC236}">
                <a16:creationId xmlns:a16="http://schemas.microsoft.com/office/drawing/2014/main" id="{D3399EE0-8A44-4914-B20A-EA43FEAFCFFA}"/>
              </a:ext>
            </a:extLst>
          </p:cNvPr>
          <p:cNvCxnSpPr>
            <a:cxnSpLocks/>
          </p:cNvCxnSpPr>
          <p:nvPr/>
        </p:nvCxnSpPr>
        <p:spPr>
          <a:xfrm>
            <a:off x="2268924" y="4323425"/>
            <a:ext cx="986903" cy="15240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2319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FDF6FD-70E9-4C16-A511-F1328A35E75E}"/>
              </a:ext>
            </a:extLst>
          </p:cNvPr>
          <p:cNvSpPr>
            <a:spLocks noGrp="1"/>
          </p:cNvSpPr>
          <p:nvPr>
            <p:ph type="title"/>
          </p:nvPr>
        </p:nvSpPr>
        <p:spPr>
          <a:xfrm>
            <a:off x="370768" y="156238"/>
            <a:ext cx="5976766" cy="1320800"/>
          </a:xfrm>
        </p:spPr>
        <p:txBody>
          <a:bodyPr anchor="ctr">
            <a:normAutofit/>
          </a:bodyPr>
          <a:lstStyle/>
          <a:p>
            <a:pPr>
              <a:lnSpc>
                <a:spcPct val="90000"/>
              </a:lnSpc>
            </a:pPr>
            <a:r>
              <a:rPr lang="it-IT" sz="3200" dirty="0"/>
              <a:t>Simulazioni con doppio outlet</a:t>
            </a:r>
          </a:p>
        </p:txBody>
      </p:sp>
      <p:sp>
        <p:nvSpPr>
          <p:cNvPr id="11" name="Content Placeholder 10">
            <a:extLst>
              <a:ext uri="{FF2B5EF4-FFF2-40B4-BE49-F238E27FC236}">
                <a16:creationId xmlns:a16="http://schemas.microsoft.com/office/drawing/2014/main" id="{3FC9AF67-7138-4DAD-B7DD-EBD5585C6CD4}"/>
              </a:ext>
            </a:extLst>
          </p:cNvPr>
          <p:cNvSpPr>
            <a:spLocks noGrp="1"/>
          </p:cNvSpPr>
          <p:nvPr>
            <p:ph idx="1"/>
          </p:nvPr>
        </p:nvSpPr>
        <p:spPr>
          <a:xfrm>
            <a:off x="370768" y="1267737"/>
            <a:ext cx="5550638" cy="3880773"/>
          </a:xfrm>
        </p:spPr>
        <p:txBody>
          <a:bodyPr>
            <a:normAutofit/>
          </a:bodyPr>
          <a:lstStyle/>
          <a:p>
            <a:r>
              <a:rPr lang="en-US" dirty="0"/>
              <a:t>Caso a </a:t>
            </a:r>
            <a:r>
              <a:rPr lang="it-IT" dirty="0"/>
              <a:t>portata</a:t>
            </a:r>
            <a:r>
              <a:rPr lang="en-US" dirty="0"/>
              <a:t> di 0.1 kg/s per inlet.</a:t>
            </a:r>
          </a:p>
          <a:p>
            <a:r>
              <a:rPr lang="en-US" dirty="0"/>
              <a:t>La </a:t>
            </a:r>
            <a:r>
              <a:rPr lang="it-IT" dirty="0"/>
              <a:t>temperatura</a:t>
            </a:r>
            <a:r>
              <a:rPr lang="en-US" dirty="0"/>
              <a:t> </a:t>
            </a:r>
            <a:r>
              <a:rPr lang="it-IT" dirty="0"/>
              <a:t>massima</a:t>
            </a:r>
            <a:r>
              <a:rPr lang="en-US" dirty="0"/>
              <a:t> </a:t>
            </a:r>
            <a:r>
              <a:rPr lang="it-IT" dirty="0"/>
              <a:t>risulta assestarsi attorno a 117 K.</a:t>
            </a:r>
          </a:p>
          <a:p>
            <a:r>
              <a:rPr lang="it-IT" dirty="0"/>
              <a:t>Portata sensibilmente alta: allo stato attuale il valore non è compatibile con il funzionamento del sistema di purificazione.</a:t>
            </a:r>
            <a:endParaRPr lang="en-US" dirty="0"/>
          </a:p>
          <a:p>
            <a:pPr marL="0" indent="0">
              <a:buNone/>
            </a:pPr>
            <a:endParaRPr lang="it-IT" dirty="0"/>
          </a:p>
        </p:txBody>
      </p:sp>
      <p:pic>
        <p:nvPicPr>
          <p:cNvPr id="7" name="Immagine 6">
            <a:extLst>
              <a:ext uri="{FF2B5EF4-FFF2-40B4-BE49-F238E27FC236}">
                <a16:creationId xmlns:a16="http://schemas.microsoft.com/office/drawing/2014/main" id="{34F8BE7D-2AED-45D6-A747-4D666CC6CD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4875" y="3520878"/>
            <a:ext cx="3485245" cy="3337122"/>
          </a:xfrm>
          <a:prstGeom prst="rect">
            <a:avLst/>
          </a:prstGeom>
        </p:spPr>
      </p:pic>
      <p:pic>
        <p:nvPicPr>
          <p:cNvPr id="5" name="Segnaposto contenuto 4">
            <a:extLst>
              <a:ext uri="{FF2B5EF4-FFF2-40B4-BE49-F238E27FC236}">
                <a16:creationId xmlns:a16="http://schemas.microsoft.com/office/drawing/2014/main" id="{0C322EC8-B0C6-4600-8A47-B50BBC3B41C3}"/>
              </a:ext>
            </a:extLst>
          </p:cNvPr>
          <p:cNvPicPr>
            <a:picLocks noChangeAspect="1"/>
          </p:cNvPicPr>
          <p:nvPr/>
        </p:nvPicPr>
        <p:blipFill rotWithShape="1">
          <a:blip r:embed="rId3">
            <a:extLst>
              <a:ext uri="{28A0092B-C50C-407E-A947-70E740481C1C}">
                <a14:useLocalDpi xmlns:a14="http://schemas.microsoft.com/office/drawing/2010/main" val="0"/>
              </a:ext>
            </a:extLst>
          </a:blip>
          <a:srcRect r="25612"/>
          <a:stretch/>
        </p:blipFill>
        <p:spPr>
          <a:xfrm>
            <a:off x="5921406" y="1069739"/>
            <a:ext cx="3485245" cy="4486070"/>
          </a:xfrm>
          <a:prstGeom prst="rect">
            <a:avLst/>
          </a:prstGeom>
        </p:spPr>
      </p:pic>
    </p:spTree>
    <p:extLst>
      <p:ext uri="{BB962C8B-B14F-4D97-AF65-F5344CB8AC3E}">
        <p14:creationId xmlns:p14="http://schemas.microsoft.com/office/powerpoint/2010/main" val="1690330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628B87-4BFA-4884-9EA8-73D0CEF89516}"/>
              </a:ext>
            </a:extLst>
          </p:cNvPr>
          <p:cNvSpPr>
            <a:spLocks noGrp="1"/>
          </p:cNvSpPr>
          <p:nvPr>
            <p:ph type="title"/>
          </p:nvPr>
        </p:nvSpPr>
        <p:spPr>
          <a:xfrm>
            <a:off x="579680" y="437857"/>
            <a:ext cx="8596668" cy="757561"/>
          </a:xfrm>
        </p:spPr>
        <p:txBody>
          <a:bodyPr/>
          <a:lstStyle/>
          <a:p>
            <a:r>
              <a:rPr lang="it-IT" dirty="0"/>
              <a:t>Simulazioni con doppio outlet</a:t>
            </a:r>
          </a:p>
        </p:txBody>
      </p:sp>
      <p:pic>
        <p:nvPicPr>
          <p:cNvPr id="5" name="Segnaposto contenuto 4">
            <a:extLst>
              <a:ext uri="{FF2B5EF4-FFF2-40B4-BE49-F238E27FC236}">
                <a16:creationId xmlns:a16="http://schemas.microsoft.com/office/drawing/2014/main" id="{5A53A908-6E42-485B-9111-26D5797DE70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5459"/>
          <a:stretch/>
        </p:blipFill>
        <p:spPr>
          <a:xfrm>
            <a:off x="5347531" y="1352843"/>
            <a:ext cx="3232179" cy="4152314"/>
          </a:xfrm>
        </p:spPr>
      </p:pic>
      <p:pic>
        <p:nvPicPr>
          <p:cNvPr id="7" name="Immagine 6">
            <a:extLst>
              <a:ext uri="{FF2B5EF4-FFF2-40B4-BE49-F238E27FC236}">
                <a16:creationId xmlns:a16="http://schemas.microsoft.com/office/drawing/2014/main" id="{AA8B79DA-D373-4B90-AAB8-6145F78ACB69}"/>
              </a:ext>
            </a:extLst>
          </p:cNvPr>
          <p:cNvPicPr>
            <a:picLocks noChangeAspect="1"/>
          </p:cNvPicPr>
          <p:nvPr/>
        </p:nvPicPr>
        <p:blipFill rotWithShape="1">
          <a:blip r:embed="rId3">
            <a:extLst>
              <a:ext uri="{28A0092B-C50C-407E-A947-70E740481C1C}">
                <a14:useLocalDpi xmlns:a14="http://schemas.microsoft.com/office/drawing/2010/main" val="0"/>
              </a:ext>
            </a:extLst>
          </a:blip>
          <a:srcRect r="27424"/>
          <a:stretch/>
        </p:blipFill>
        <p:spPr>
          <a:xfrm>
            <a:off x="727111" y="1352843"/>
            <a:ext cx="3127215" cy="4152314"/>
          </a:xfrm>
          <a:prstGeom prst="rect">
            <a:avLst/>
          </a:prstGeom>
        </p:spPr>
      </p:pic>
      <p:sp>
        <p:nvSpPr>
          <p:cNvPr id="9" name="CasellaDiTesto 8">
            <a:extLst>
              <a:ext uri="{FF2B5EF4-FFF2-40B4-BE49-F238E27FC236}">
                <a16:creationId xmlns:a16="http://schemas.microsoft.com/office/drawing/2014/main" id="{7D8681BB-F15D-46EB-8737-B8B12CA4F16E}"/>
              </a:ext>
            </a:extLst>
          </p:cNvPr>
          <p:cNvSpPr txBox="1"/>
          <p:nvPr/>
        </p:nvSpPr>
        <p:spPr>
          <a:xfrm>
            <a:off x="1304925" y="5662582"/>
            <a:ext cx="2440092" cy="369332"/>
          </a:xfrm>
          <a:prstGeom prst="rect">
            <a:avLst/>
          </a:prstGeom>
          <a:noFill/>
        </p:spPr>
        <p:txBody>
          <a:bodyPr wrap="none" rtlCol="0">
            <a:spAutoFit/>
          </a:bodyPr>
          <a:lstStyle/>
          <a:p>
            <a:r>
              <a:rPr lang="it-IT" dirty="0"/>
              <a:t>0.0375 kg/s per </a:t>
            </a:r>
            <a:r>
              <a:rPr lang="it-IT" dirty="0" err="1"/>
              <a:t>inlet</a:t>
            </a:r>
            <a:endParaRPr lang="it-IT" dirty="0"/>
          </a:p>
        </p:txBody>
      </p:sp>
      <p:sp>
        <p:nvSpPr>
          <p:cNvPr id="10" name="CasellaDiTesto 9">
            <a:extLst>
              <a:ext uri="{FF2B5EF4-FFF2-40B4-BE49-F238E27FC236}">
                <a16:creationId xmlns:a16="http://schemas.microsoft.com/office/drawing/2014/main" id="{4018B009-6D76-422E-9412-0408C2D9E3D2}"/>
              </a:ext>
            </a:extLst>
          </p:cNvPr>
          <p:cNvSpPr txBox="1"/>
          <p:nvPr/>
        </p:nvSpPr>
        <p:spPr>
          <a:xfrm>
            <a:off x="6293233" y="5570249"/>
            <a:ext cx="2329484" cy="646331"/>
          </a:xfrm>
          <a:prstGeom prst="rect">
            <a:avLst/>
          </a:prstGeom>
          <a:noFill/>
        </p:spPr>
        <p:txBody>
          <a:bodyPr wrap="none" rtlCol="0">
            <a:spAutoFit/>
          </a:bodyPr>
          <a:lstStyle/>
          <a:p>
            <a:pPr algn="ctr"/>
            <a:r>
              <a:rPr lang="it-IT" dirty="0"/>
              <a:t>0.05 kg/s per l’IAB </a:t>
            </a:r>
          </a:p>
          <a:p>
            <a:pPr algn="ctr"/>
            <a:r>
              <a:rPr lang="it-IT" dirty="0"/>
              <a:t>0.025 kg/s per l’OAB</a:t>
            </a:r>
          </a:p>
        </p:txBody>
      </p:sp>
      <p:sp>
        <p:nvSpPr>
          <p:cNvPr id="11" name="CasellaDiTesto 10">
            <a:extLst>
              <a:ext uri="{FF2B5EF4-FFF2-40B4-BE49-F238E27FC236}">
                <a16:creationId xmlns:a16="http://schemas.microsoft.com/office/drawing/2014/main" id="{A065F0C9-9592-4DA6-8263-7C16946569CC}"/>
              </a:ext>
            </a:extLst>
          </p:cNvPr>
          <p:cNvSpPr txBox="1"/>
          <p:nvPr/>
        </p:nvSpPr>
        <p:spPr>
          <a:xfrm>
            <a:off x="6096000" y="6281672"/>
            <a:ext cx="2723951" cy="369332"/>
          </a:xfrm>
          <a:prstGeom prst="rect">
            <a:avLst/>
          </a:prstGeom>
          <a:noFill/>
        </p:spPr>
        <p:txBody>
          <a:bodyPr wrap="none" rtlCol="0">
            <a:spAutoFit/>
          </a:bodyPr>
          <a:lstStyle/>
          <a:p>
            <a:r>
              <a:rPr lang="it-IT" dirty="0"/>
              <a:t>Temperatura MAX: </a:t>
            </a:r>
            <a:r>
              <a:rPr lang="it-IT" dirty="0">
                <a:solidFill>
                  <a:srgbClr val="00B0F0"/>
                </a:solidFill>
              </a:rPr>
              <a:t>125</a:t>
            </a:r>
            <a:r>
              <a:rPr lang="it-IT" dirty="0"/>
              <a:t> K</a:t>
            </a:r>
          </a:p>
        </p:txBody>
      </p:sp>
      <p:sp>
        <p:nvSpPr>
          <p:cNvPr id="12" name="CasellaDiTesto 11">
            <a:extLst>
              <a:ext uri="{FF2B5EF4-FFF2-40B4-BE49-F238E27FC236}">
                <a16:creationId xmlns:a16="http://schemas.microsoft.com/office/drawing/2014/main" id="{703393C0-A93D-464E-85BF-3F5B97C89756}"/>
              </a:ext>
            </a:extLst>
          </p:cNvPr>
          <p:cNvSpPr txBox="1"/>
          <p:nvPr/>
        </p:nvSpPr>
        <p:spPr>
          <a:xfrm>
            <a:off x="1162995" y="6124247"/>
            <a:ext cx="2723951" cy="369332"/>
          </a:xfrm>
          <a:prstGeom prst="rect">
            <a:avLst/>
          </a:prstGeom>
          <a:noFill/>
        </p:spPr>
        <p:txBody>
          <a:bodyPr wrap="none" rtlCol="0">
            <a:spAutoFit/>
          </a:bodyPr>
          <a:lstStyle/>
          <a:p>
            <a:r>
              <a:rPr lang="it-IT" dirty="0"/>
              <a:t>Temperatura MAX: </a:t>
            </a:r>
            <a:r>
              <a:rPr lang="it-IT" dirty="0">
                <a:solidFill>
                  <a:srgbClr val="C00000"/>
                </a:solidFill>
              </a:rPr>
              <a:t>127</a:t>
            </a:r>
            <a:r>
              <a:rPr lang="it-IT" dirty="0"/>
              <a:t> K</a:t>
            </a:r>
          </a:p>
        </p:txBody>
      </p:sp>
    </p:spTree>
    <p:extLst>
      <p:ext uri="{BB962C8B-B14F-4D97-AF65-F5344CB8AC3E}">
        <p14:creationId xmlns:p14="http://schemas.microsoft.com/office/powerpoint/2010/main" val="2637425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0EABC5-6E38-4F15-9760-2A248CDBC7F2}"/>
              </a:ext>
            </a:extLst>
          </p:cNvPr>
          <p:cNvSpPr>
            <a:spLocks noGrp="1"/>
          </p:cNvSpPr>
          <p:nvPr>
            <p:ph type="title"/>
          </p:nvPr>
        </p:nvSpPr>
        <p:spPr>
          <a:xfrm>
            <a:off x="5209563" y="551120"/>
            <a:ext cx="3737268" cy="1320800"/>
          </a:xfrm>
        </p:spPr>
        <p:txBody>
          <a:bodyPr vert="horz" lIns="91440" tIns="45720" rIns="91440" bIns="45720" rtlCol="0">
            <a:normAutofit/>
          </a:bodyPr>
          <a:lstStyle/>
          <a:p>
            <a:r>
              <a:rPr lang="it-IT" dirty="0"/>
              <a:t>Modifica</a:t>
            </a:r>
            <a:r>
              <a:rPr lang="en-US" dirty="0"/>
              <a:t> al doppio outlet</a:t>
            </a:r>
          </a:p>
        </p:txBody>
      </p:sp>
      <p:sp>
        <p:nvSpPr>
          <p:cNvPr id="24" name="Content Placeholder 23">
            <a:extLst>
              <a:ext uri="{FF2B5EF4-FFF2-40B4-BE49-F238E27FC236}">
                <a16:creationId xmlns:a16="http://schemas.microsoft.com/office/drawing/2014/main" id="{900B650B-C4C7-4881-9AE3-633CED20A6D6}"/>
              </a:ext>
            </a:extLst>
          </p:cNvPr>
          <p:cNvSpPr>
            <a:spLocks noGrp="1"/>
          </p:cNvSpPr>
          <p:nvPr>
            <p:ph idx="1"/>
          </p:nvPr>
        </p:nvSpPr>
        <p:spPr>
          <a:xfrm>
            <a:off x="5209563" y="2423041"/>
            <a:ext cx="4064439" cy="2296001"/>
          </a:xfrm>
        </p:spPr>
        <p:txBody>
          <a:bodyPr>
            <a:normAutofit/>
          </a:bodyPr>
          <a:lstStyle/>
          <a:p>
            <a:pPr marL="0" indent="0">
              <a:buNone/>
            </a:pPr>
            <a:r>
              <a:rPr lang="it-IT" dirty="0"/>
              <a:t>Il condotto in direzione radiale dell’IAB è stato eliminato e si è  considerata come outlet l’intera superficie evidenziata. L’outlet dell’OAB è rimasto inalterato. </a:t>
            </a:r>
          </a:p>
        </p:txBody>
      </p:sp>
      <p:pic>
        <p:nvPicPr>
          <p:cNvPr id="5" name="Segnaposto contenuto 4">
            <a:extLst>
              <a:ext uri="{FF2B5EF4-FFF2-40B4-BE49-F238E27FC236}">
                <a16:creationId xmlns:a16="http://schemas.microsoft.com/office/drawing/2014/main" id="{4B4D63BB-3FFA-40D8-B053-55BE53934E9C}"/>
              </a:ext>
            </a:extLst>
          </p:cNvPr>
          <p:cNvPicPr>
            <a:picLocks noChangeAspect="1"/>
          </p:cNvPicPr>
          <p:nvPr/>
        </p:nvPicPr>
        <p:blipFill rotWithShape="1">
          <a:blip r:embed="rId2">
            <a:extLst>
              <a:ext uri="{28A0092B-C50C-407E-A947-70E740481C1C}">
                <a14:useLocalDpi xmlns:a14="http://schemas.microsoft.com/office/drawing/2010/main" val="0"/>
              </a:ext>
            </a:extLst>
          </a:blip>
          <a:srcRect l="21333" r="1"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7" name="Isosceles Triangle 26">
            <a:extLst>
              <a:ext uri="{FF2B5EF4-FFF2-40B4-BE49-F238E27FC236}">
                <a16:creationId xmlns:a16="http://schemas.microsoft.com/office/drawing/2014/main"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1" name="Connettore 2 20">
            <a:extLst>
              <a:ext uri="{FF2B5EF4-FFF2-40B4-BE49-F238E27FC236}">
                <a16:creationId xmlns:a16="http://schemas.microsoft.com/office/drawing/2014/main" id="{D0C6E0DB-116A-4B69-B3AD-35AF574E3AD5}"/>
              </a:ext>
            </a:extLst>
          </p:cNvPr>
          <p:cNvCxnSpPr>
            <a:cxnSpLocks/>
          </p:cNvCxnSpPr>
          <p:nvPr/>
        </p:nvCxnSpPr>
        <p:spPr>
          <a:xfrm>
            <a:off x="1977441" y="1211520"/>
            <a:ext cx="985423" cy="150921"/>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0D7BFCB8-6BCA-49C6-BD33-6A7743B19B1E}"/>
              </a:ext>
            </a:extLst>
          </p:cNvPr>
          <p:cNvCxnSpPr>
            <a:cxnSpLocks/>
          </p:cNvCxnSpPr>
          <p:nvPr/>
        </p:nvCxnSpPr>
        <p:spPr>
          <a:xfrm>
            <a:off x="3068752" y="4412286"/>
            <a:ext cx="985423" cy="150921"/>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id="{126A6DBC-227A-431C-91B3-555B90018609}"/>
              </a:ext>
            </a:extLst>
          </p:cNvPr>
          <p:cNvCxnSpPr>
            <a:cxnSpLocks/>
          </p:cNvCxnSpPr>
          <p:nvPr/>
        </p:nvCxnSpPr>
        <p:spPr>
          <a:xfrm>
            <a:off x="3078951" y="4728430"/>
            <a:ext cx="985423" cy="150921"/>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ttore 2 24">
            <a:extLst>
              <a:ext uri="{FF2B5EF4-FFF2-40B4-BE49-F238E27FC236}">
                <a16:creationId xmlns:a16="http://schemas.microsoft.com/office/drawing/2014/main" id="{BB7437AF-2A7C-4D82-A9E5-F6D63B6329ED}"/>
              </a:ext>
            </a:extLst>
          </p:cNvPr>
          <p:cNvCxnSpPr>
            <a:cxnSpLocks/>
          </p:cNvCxnSpPr>
          <p:nvPr/>
        </p:nvCxnSpPr>
        <p:spPr>
          <a:xfrm>
            <a:off x="3078952" y="5039220"/>
            <a:ext cx="985423" cy="150921"/>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ttore 2 25">
            <a:extLst>
              <a:ext uri="{FF2B5EF4-FFF2-40B4-BE49-F238E27FC236}">
                <a16:creationId xmlns:a16="http://schemas.microsoft.com/office/drawing/2014/main" id="{EC5D3D5A-B2EB-4EF0-BE87-A828DC96A63C}"/>
              </a:ext>
            </a:extLst>
          </p:cNvPr>
          <p:cNvCxnSpPr>
            <a:cxnSpLocks/>
          </p:cNvCxnSpPr>
          <p:nvPr/>
        </p:nvCxnSpPr>
        <p:spPr>
          <a:xfrm>
            <a:off x="3078953" y="5352687"/>
            <a:ext cx="985423" cy="150921"/>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ttore 2 27">
            <a:extLst>
              <a:ext uri="{FF2B5EF4-FFF2-40B4-BE49-F238E27FC236}">
                <a16:creationId xmlns:a16="http://schemas.microsoft.com/office/drawing/2014/main" id="{85295D91-A935-4A3D-93A8-FB6081B8CB8E}"/>
              </a:ext>
            </a:extLst>
          </p:cNvPr>
          <p:cNvCxnSpPr>
            <a:cxnSpLocks/>
          </p:cNvCxnSpPr>
          <p:nvPr/>
        </p:nvCxnSpPr>
        <p:spPr>
          <a:xfrm>
            <a:off x="3079752" y="5666154"/>
            <a:ext cx="985423" cy="150921"/>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218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BE86EA4-C4F1-4465-B306-7A2BC228592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A8279268-DB29-43BE-B57C-14977EACFDA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8FA53C0-C1EF-4611-BAB3-65EEB16AA30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81CDACFC-DD8A-4CC0-B7FC-6030FC3536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0269F267-73D4-4CC3-BEC7-73335654DE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C48F13D-B2D7-4EB8-9CA7-59243637C8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A82405B3-5A67-4DA2-8EDA-7AB65A8B45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7508BC7B-3BD2-4D96-A46E-82988222AC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4298D07C-2287-4B93-9041-935144DE1B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0F6BC886-C125-4903-8C2A-6FB687400D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C9D0B38F-2E02-4E85-99EE-73595E7C89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6" name="Rectangle 25">
            <a:extLst>
              <a:ext uri="{FF2B5EF4-FFF2-40B4-BE49-F238E27FC236}">
                <a16:creationId xmlns:a16="http://schemas.microsoft.com/office/drawing/2014/main" id="{BD11ECC6-8551-4768-8DFD-CD41AF420A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a:extLst>
              <a:ext uri="{FF2B5EF4-FFF2-40B4-BE49-F238E27FC236}">
                <a16:creationId xmlns:a16="http://schemas.microsoft.com/office/drawing/2014/main" id="{93657592-CA60-4F45-B1A0-88AA7724208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29" name="Straight Connector 28">
              <a:extLst>
                <a:ext uri="{FF2B5EF4-FFF2-40B4-BE49-F238E27FC236}">
                  <a16:creationId xmlns:a16="http://schemas.microsoft.com/office/drawing/2014/main" id="{6F47E2B4-7DA9-4312-A1F0-C48388B236A6}"/>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35B274F7-039F-4BFC-AA98-B51B1D6CB69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11A31103-C703-46C9-9D26-497A1ACD50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382F955F-FC22-44B8-BDCF-B77580323B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1F567692-F087-479A-8931-BD2869C3E4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49B3E4CD-0738-4B9D-A14F-1E8694DDF8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4753B851-AD90-4CCD-85D0-65AA6567DF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EBF14868-A190-4E21-9522-8977C474C97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BCBB4922-76EE-442B-A649-09873DCE79D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olo 1">
            <a:extLst>
              <a:ext uri="{FF2B5EF4-FFF2-40B4-BE49-F238E27FC236}">
                <a16:creationId xmlns:a16="http://schemas.microsoft.com/office/drawing/2014/main" id="{9A00D1AA-97C0-49BC-B2A3-8BF543686FE6}"/>
              </a:ext>
            </a:extLst>
          </p:cNvPr>
          <p:cNvSpPr>
            <a:spLocks noGrp="1"/>
          </p:cNvSpPr>
          <p:nvPr>
            <p:ph type="title"/>
          </p:nvPr>
        </p:nvSpPr>
        <p:spPr>
          <a:xfrm>
            <a:off x="326311" y="4758865"/>
            <a:ext cx="8680547" cy="1024415"/>
          </a:xfrm>
        </p:spPr>
        <p:txBody>
          <a:bodyPr vert="horz" lIns="91440" tIns="45720" rIns="91440" bIns="45720" rtlCol="0" anchor="b">
            <a:normAutofit/>
          </a:bodyPr>
          <a:lstStyle/>
          <a:p>
            <a:pPr>
              <a:lnSpc>
                <a:spcPct val="90000"/>
              </a:lnSpc>
            </a:pPr>
            <a:r>
              <a:rPr lang="it-IT" sz="3400" dirty="0"/>
              <a:t>Simulazione</a:t>
            </a:r>
            <a:r>
              <a:rPr lang="en-US" sz="3400" dirty="0"/>
              <a:t> con doppio outlet </a:t>
            </a:r>
            <a:r>
              <a:rPr lang="it-IT" sz="3400" dirty="0"/>
              <a:t>modificato</a:t>
            </a:r>
          </a:p>
        </p:txBody>
      </p:sp>
      <p:sp>
        <p:nvSpPr>
          <p:cNvPr id="39" name="Rectangle 38">
            <a:extLst>
              <a:ext uri="{FF2B5EF4-FFF2-40B4-BE49-F238E27FC236}">
                <a16:creationId xmlns:a16="http://schemas.microsoft.com/office/drawing/2014/main" id="{8E2EB503-A017-4457-A105-53638C97DE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magine 8">
            <a:extLst>
              <a:ext uri="{FF2B5EF4-FFF2-40B4-BE49-F238E27FC236}">
                <a16:creationId xmlns:a16="http://schemas.microsoft.com/office/drawing/2014/main" id="{20DAD07E-BB54-4311-81F3-D6252EE74D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10" y="381001"/>
            <a:ext cx="4047160" cy="3450204"/>
          </a:xfrm>
          <a:prstGeom prst="rect">
            <a:avLst/>
          </a:prstGeom>
        </p:spPr>
      </p:pic>
      <p:pic>
        <p:nvPicPr>
          <p:cNvPr id="7" name="Immagine 6">
            <a:extLst>
              <a:ext uri="{FF2B5EF4-FFF2-40B4-BE49-F238E27FC236}">
                <a16:creationId xmlns:a16="http://schemas.microsoft.com/office/drawing/2014/main" id="{8A37E93B-D1D9-4CFC-958D-51F7726EE8BD}"/>
              </a:ext>
            </a:extLst>
          </p:cNvPr>
          <p:cNvPicPr>
            <a:picLocks noChangeAspect="1"/>
          </p:cNvPicPr>
          <p:nvPr/>
        </p:nvPicPr>
        <p:blipFill rotWithShape="1">
          <a:blip r:embed="rId3">
            <a:extLst>
              <a:ext uri="{28A0092B-C50C-407E-A947-70E740481C1C}">
                <a14:useLocalDpi xmlns:a14="http://schemas.microsoft.com/office/drawing/2010/main" val="0"/>
              </a:ext>
            </a:extLst>
          </a:blip>
          <a:srcRect r="13159"/>
          <a:stretch/>
        </p:blipFill>
        <p:spPr>
          <a:xfrm>
            <a:off x="3034224" y="359797"/>
            <a:ext cx="3514604" cy="3450204"/>
          </a:xfrm>
          <a:prstGeom prst="rect">
            <a:avLst/>
          </a:prstGeom>
        </p:spPr>
      </p:pic>
      <p:pic>
        <p:nvPicPr>
          <p:cNvPr id="5" name="Segnaposto contenuto 4">
            <a:extLst>
              <a:ext uri="{FF2B5EF4-FFF2-40B4-BE49-F238E27FC236}">
                <a16:creationId xmlns:a16="http://schemas.microsoft.com/office/drawing/2014/main" id="{D390630A-875F-4BAF-8F35-544D5957CEB6}"/>
              </a:ext>
            </a:extLst>
          </p:cNvPr>
          <p:cNvPicPr>
            <a:picLocks noGrp="1" noChangeAspect="1"/>
          </p:cNvPicPr>
          <p:nvPr>
            <p:ph idx="1"/>
          </p:nvPr>
        </p:nvPicPr>
        <p:blipFill>
          <a:blip r:embed="rId4" cstate="hqprint">
            <a:extLst>
              <a:ext uri="{28A0092B-C50C-407E-A947-70E740481C1C}">
                <a14:useLocalDpi xmlns:a14="http://schemas.microsoft.com/office/drawing/2010/main" val="0"/>
              </a:ext>
            </a:extLst>
          </a:blip>
          <a:stretch>
            <a:fillRect/>
          </a:stretch>
        </p:blipFill>
        <p:spPr>
          <a:xfrm>
            <a:off x="6758709" y="378513"/>
            <a:ext cx="4919153" cy="2645793"/>
          </a:xfrm>
          <a:prstGeom prst="rect">
            <a:avLst/>
          </a:prstGeom>
        </p:spPr>
      </p:pic>
      <p:sp>
        <p:nvSpPr>
          <p:cNvPr id="10" name="CasellaDiTesto 9">
            <a:extLst>
              <a:ext uri="{FF2B5EF4-FFF2-40B4-BE49-F238E27FC236}">
                <a16:creationId xmlns:a16="http://schemas.microsoft.com/office/drawing/2014/main" id="{4E5C4B40-733B-4227-A37A-47569F26B4AE}"/>
              </a:ext>
            </a:extLst>
          </p:cNvPr>
          <p:cNvSpPr txBox="1"/>
          <p:nvPr/>
        </p:nvSpPr>
        <p:spPr>
          <a:xfrm>
            <a:off x="326311" y="5830668"/>
            <a:ext cx="7789710" cy="646331"/>
          </a:xfrm>
          <a:prstGeom prst="rect">
            <a:avLst/>
          </a:prstGeom>
          <a:noFill/>
        </p:spPr>
        <p:txBody>
          <a:bodyPr wrap="square" rtlCol="0">
            <a:spAutoFit/>
          </a:bodyPr>
          <a:lstStyle/>
          <a:p>
            <a:r>
              <a:rPr lang="it-IT" dirty="0">
                <a:solidFill>
                  <a:schemeClr val="bg1"/>
                </a:solidFill>
              </a:rPr>
              <a:t>Portata differenziale di 0.05 kg/s all’IAB e 0.025 kg/s all’OAB. La temperatura massima si attesta attorno ai 120 K.</a:t>
            </a:r>
          </a:p>
        </p:txBody>
      </p:sp>
      <p:sp>
        <p:nvSpPr>
          <p:cNvPr id="11" name="CasellaDiTesto 10">
            <a:extLst>
              <a:ext uri="{FF2B5EF4-FFF2-40B4-BE49-F238E27FC236}">
                <a16:creationId xmlns:a16="http://schemas.microsoft.com/office/drawing/2014/main" id="{FE2A3A00-AEAE-4D3A-9009-8EBCA2204E57}"/>
              </a:ext>
            </a:extLst>
          </p:cNvPr>
          <p:cNvSpPr txBox="1"/>
          <p:nvPr/>
        </p:nvSpPr>
        <p:spPr>
          <a:xfrm>
            <a:off x="6345202" y="3232107"/>
            <a:ext cx="5669424" cy="646331"/>
          </a:xfrm>
          <a:prstGeom prst="rect">
            <a:avLst/>
          </a:prstGeom>
          <a:noFill/>
        </p:spPr>
        <p:txBody>
          <a:bodyPr wrap="square" rtlCol="0">
            <a:spAutoFit/>
          </a:bodyPr>
          <a:lstStyle/>
          <a:p>
            <a:pPr algn="ctr"/>
            <a:r>
              <a:rPr lang="it-IT" dirty="0"/>
              <a:t>Plot della temperatura massima raggiunta nel dominio in funzione del numero di iterazione</a:t>
            </a:r>
          </a:p>
        </p:txBody>
      </p:sp>
    </p:spTree>
    <p:extLst>
      <p:ext uri="{BB962C8B-B14F-4D97-AF65-F5344CB8AC3E}">
        <p14:creationId xmlns:p14="http://schemas.microsoft.com/office/powerpoint/2010/main" val="1890163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94A7024-D948-494D-8920-BBA2DA07D1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descr="Immagine che contiene giocattolo, tavolo, torta, persone&#10;&#10;Descrizione generata automaticamente">
            <a:extLst>
              <a:ext uri="{FF2B5EF4-FFF2-40B4-BE49-F238E27FC236}">
                <a16:creationId xmlns:a16="http://schemas.microsoft.com/office/drawing/2014/main" id="{A98FADAD-4546-41B7-8B59-83202BE664E3}"/>
              </a:ext>
            </a:extLst>
          </p:cNvPr>
          <p:cNvPicPr>
            <a:picLocks noGrp="1" noChangeAspect="1"/>
          </p:cNvPicPr>
          <p:nvPr>
            <p:ph idx="1"/>
          </p:nvPr>
        </p:nvPicPr>
        <p:blipFill rotWithShape="1">
          <a:blip r:embed="rId2">
            <a:duotone>
              <a:prstClr val="black"/>
              <a:schemeClr val="tx2">
                <a:tint val="45000"/>
                <a:satMod val="400000"/>
              </a:schemeClr>
            </a:duotone>
            <a:alphaModFix amt="40000"/>
            <a:extLst>
              <a:ext uri="{28A0092B-C50C-407E-A947-70E740481C1C}">
                <a14:useLocalDpi xmlns:a14="http://schemas.microsoft.com/office/drawing/2010/main" val="0"/>
              </a:ext>
            </a:extLst>
          </a:blip>
          <a:srcRect t="20143" b="17530"/>
          <a:stretch/>
        </p:blipFill>
        <p:spPr>
          <a:xfrm rot="21600000">
            <a:off x="20" y="10"/>
            <a:ext cx="12191980" cy="6857990"/>
          </a:xfrm>
          <a:prstGeom prst="rect">
            <a:avLst/>
          </a:prstGeom>
        </p:spPr>
      </p:pic>
      <p:sp>
        <p:nvSpPr>
          <p:cNvPr id="6" name="CasellaDiTesto 5">
            <a:extLst>
              <a:ext uri="{FF2B5EF4-FFF2-40B4-BE49-F238E27FC236}">
                <a16:creationId xmlns:a16="http://schemas.microsoft.com/office/drawing/2014/main" id="{9FB116E4-8478-4371-A7EF-78AA70DFE3CD}"/>
              </a:ext>
            </a:extLst>
          </p:cNvPr>
          <p:cNvSpPr txBox="1"/>
          <p:nvPr/>
        </p:nvSpPr>
        <p:spPr>
          <a:xfrm>
            <a:off x="677334" y="609600"/>
            <a:ext cx="8596668" cy="1320800"/>
          </a:xfrm>
          <a:prstGeom prst="rect">
            <a:avLst/>
          </a:prstGeom>
        </p:spPr>
        <p:txBody>
          <a:bodyPr vert="horz" lIns="91440" tIns="45720" rIns="91440" bIns="45720" rtlCol="0" anchor="t">
            <a:normAutofit/>
          </a:bodyPr>
          <a:lstStyle/>
          <a:p>
            <a:pPr>
              <a:spcBef>
                <a:spcPct val="0"/>
              </a:spcBef>
              <a:spcAft>
                <a:spcPts val="600"/>
              </a:spcAft>
            </a:pPr>
            <a:r>
              <a:rPr lang="it-IT" sz="3600" dirty="0">
                <a:solidFill>
                  <a:schemeClr val="accent1"/>
                </a:solidFill>
                <a:latin typeface="+mj-lt"/>
                <a:ea typeface="+mj-ea"/>
                <a:cs typeface="+mj-cs"/>
              </a:rPr>
              <a:t>Obiettivo della tesi</a:t>
            </a:r>
          </a:p>
        </p:txBody>
      </p:sp>
      <p:sp>
        <p:nvSpPr>
          <p:cNvPr id="7" name="CasellaDiTesto 6">
            <a:extLst>
              <a:ext uri="{FF2B5EF4-FFF2-40B4-BE49-F238E27FC236}">
                <a16:creationId xmlns:a16="http://schemas.microsoft.com/office/drawing/2014/main" id="{35C20187-18C8-491B-9890-3F28DD2DAD5B}"/>
              </a:ext>
            </a:extLst>
          </p:cNvPr>
          <p:cNvSpPr txBox="1"/>
          <p:nvPr/>
        </p:nvSpPr>
        <p:spPr>
          <a:xfrm>
            <a:off x="677334" y="2160590"/>
            <a:ext cx="8238066" cy="2526820"/>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it-IT" dirty="0">
                <a:solidFill>
                  <a:srgbClr val="FFFFFF"/>
                </a:solidFill>
              </a:rPr>
              <a:t> Modellazione del processo di ricambio del volume di argon liquido all’interno del VETO detector di DarkSide-20k, rivelatore di materia oscura attualmente in progetto per una futura realizzazione presso i Laboratori Nazionali del Gran Sasso.</a:t>
            </a:r>
          </a:p>
          <a:p>
            <a:pPr>
              <a:spcBef>
                <a:spcPts val="1000"/>
              </a:spcBef>
              <a:buClr>
                <a:schemeClr val="accent1"/>
              </a:buClr>
              <a:buSzPct val="80000"/>
            </a:pPr>
            <a:r>
              <a:rPr lang="it-IT" dirty="0">
                <a:solidFill>
                  <a:srgbClr val="FFFFFF"/>
                </a:solidFill>
              </a:rPr>
              <a:t> </a:t>
            </a:r>
            <a:endParaRPr lang="it-IT" dirty="0">
              <a:solidFill>
                <a:srgbClr val="FFFFFF"/>
              </a:solidFill>
              <a:cs typeface="Times New Roman" panose="02020603050405020304" pitchFamily="18" charset="0"/>
            </a:endParaRPr>
          </a:p>
          <a:p>
            <a:pPr>
              <a:spcBef>
                <a:spcPts val="1000"/>
              </a:spcBef>
              <a:buClr>
                <a:schemeClr val="accent1"/>
              </a:buClr>
              <a:buSzPct val="80000"/>
              <a:buFont typeface="Wingdings 3" charset="2"/>
              <a:buChar char=""/>
            </a:pPr>
            <a:r>
              <a:rPr lang="it-IT" dirty="0">
                <a:cs typeface="Times New Roman" panose="02020603050405020304" pitchFamily="18" charset="0"/>
              </a:rPr>
              <a:t> Il fine è quello di ottimizzare la circolazione del fluido, in modo da evitare la formazione di zone di ristagno e surriscaldamento.</a:t>
            </a:r>
          </a:p>
          <a:p>
            <a:pPr>
              <a:spcBef>
                <a:spcPts val="1000"/>
              </a:spcBef>
              <a:buClr>
                <a:schemeClr val="accent1"/>
              </a:buClr>
              <a:buSzPct val="80000"/>
              <a:buFont typeface="Wingdings 3" charset="2"/>
              <a:buChar char=""/>
            </a:pPr>
            <a:endParaRPr lang="it-IT" dirty="0">
              <a:solidFill>
                <a:srgbClr val="FFFFFF"/>
              </a:solidFill>
            </a:endParaRPr>
          </a:p>
          <a:p>
            <a:pPr>
              <a:spcBef>
                <a:spcPts val="1000"/>
              </a:spcBef>
              <a:buClr>
                <a:schemeClr val="accent1"/>
              </a:buClr>
              <a:buSzPct val="80000"/>
              <a:buFont typeface="Wingdings 3" charset="2"/>
              <a:buChar char=""/>
            </a:pPr>
            <a:endParaRPr lang="it-IT" dirty="0">
              <a:solidFill>
                <a:srgbClr val="FFFFFF"/>
              </a:solidFill>
            </a:endParaRPr>
          </a:p>
          <a:p>
            <a:pPr>
              <a:spcBef>
                <a:spcPts val="1000"/>
              </a:spcBef>
              <a:buClr>
                <a:schemeClr val="accent1"/>
              </a:buClr>
              <a:buSzPct val="80000"/>
              <a:buFont typeface="Wingdings 3" charset="2"/>
              <a:buChar char=""/>
            </a:pPr>
            <a:endParaRPr lang="it-IT" dirty="0">
              <a:solidFill>
                <a:srgbClr val="FFFFFF"/>
              </a:solidFill>
            </a:endParaRPr>
          </a:p>
          <a:p>
            <a:pPr>
              <a:spcBef>
                <a:spcPts val="1000"/>
              </a:spcBef>
              <a:buClr>
                <a:schemeClr val="accent1"/>
              </a:buClr>
              <a:buSzPct val="80000"/>
              <a:buFont typeface="Wingdings 3" charset="2"/>
              <a:buChar char=""/>
            </a:pPr>
            <a:endParaRPr lang="it-IT" dirty="0">
              <a:solidFill>
                <a:srgbClr val="FFFFFF"/>
              </a:solidFill>
            </a:endParaRPr>
          </a:p>
        </p:txBody>
      </p:sp>
    </p:spTree>
    <p:extLst>
      <p:ext uri="{BB962C8B-B14F-4D97-AF65-F5344CB8AC3E}">
        <p14:creationId xmlns:p14="http://schemas.microsoft.com/office/powerpoint/2010/main" val="274353121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65AC7D1-EAA9-48F5-B509-60A7F50BF7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D6320AF9-619A-4175-865B-5663E1AEF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063B6EC6-D752-4EE7-908B-F8F19E8C7F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FECD4E8-AD3E-4228-82A2-9461958EA9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A032553A-72E8-4B0D-8405-FF9771C9AF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1F9D6ACB-2FF4-49F9-978A-E0D5327FC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Freeform: Shape 29">
            <a:extLst>
              <a:ext uri="{FF2B5EF4-FFF2-40B4-BE49-F238E27FC236}">
                <a16:creationId xmlns:a16="http://schemas.microsoft.com/office/drawing/2014/main" id="{A5EC319D-0FEA-4B95-A3EA-01E35672C9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asellaDiTesto 3">
            <a:extLst>
              <a:ext uri="{FF2B5EF4-FFF2-40B4-BE49-F238E27FC236}">
                <a16:creationId xmlns:a16="http://schemas.microsoft.com/office/drawing/2014/main" id="{488AD550-3D4F-4450-B6DA-0D59DF1C3022}"/>
              </a:ext>
            </a:extLst>
          </p:cNvPr>
          <p:cNvSpPr txBox="1"/>
          <p:nvPr/>
        </p:nvSpPr>
        <p:spPr>
          <a:xfrm>
            <a:off x="7181723" y="609600"/>
            <a:ext cx="4512989" cy="2227730"/>
          </a:xfrm>
          <a:prstGeom prst="rect">
            <a:avLst/>
          </a:prstGeom>
        </p:spPr>
        <p:txBody>
          <a:bodyPr vert="horz" lIns="91440" tIns="45720" rIns="91440" bIns="45720" rtlCol="0" anchor="ctr">
            <a:normAutofit/>
          </a:bodyPr>
          <a:lstStyle/>
          <a:p>
            <a:pPr>
              <a:spcBef>
                <a:spcPct val="0"/>
              </a:spcBef>
              <a:spcAft>
                <a:spcPts val="600"/>
              </a:spcAft>
            </a:pPr>
            <a:r>
              <a:rPr lang="en-US" sz="3600">
                <a:solidFill>
                  <a:srgbClr val="FFFFFF"/>
                </a:solidFill>
                <a:latin typeface="+mj-lt"/>
                <a:ea typeface="+mj-ea"/>
                <a:cs typeface="+mj-cs"/>
              </a:rPr>
              <a:t>Conclusioni e sviluppi futuri</a:t>
            </a:r>
          </a:p>
        </p:txBody>
      </p:sp>
      <p:pic>
        <p:nvPicPr>
          <p:cNvPr id="7" name="Immagine 6">
            <a:extLst>
              <a:ext uri="{FF2B5EF4-FFF2-40B4-BE49-F238E27FC236}">
                <a16:creationId xmlns:a16="http://schemas.microsoft.com/office/drawing/2014/main" id="{B8A6C022-E38C-4A77-AA0E-D0A99BF93870}"/>
              </a:ext>
            </a:extLst>
          </p:cNvPr>
          <p:cNvPicPr>
            <a:picLocks noChangeAspect="1"/>
          </p:cNvPicPr>
          <p:nvPr/>
        </p:nvPicPr>
        <p:blipFill>
          <a:blip r:embed="rId2"/>
          <a:stretch>
            <a:fillRect/>
          </a:stretch>
        </p:blipFill>
        <p:spPr>
          <a:xfrm>
            <a:off x="433971" y="2005244"/>
            <a:ext cx="6122991" cy="3352338"/>
          </a:xfrm>
          <a:prstGeom prst="rect">
            <a:avLst/>
          </a:prstGeom>
          <a:ln>
            <a:noFill/>
          </a:ln>
          <a:effectLst>
            <a:outerShdw blurRad="190500" algn="tl" rotWithShape="0">
              <a:srgbClr val="000000">
                <a:alpha val="70000"/>
              </a:srgbClr>
            </a:outerShdw>
          </a:effectLst>
        </p:spPr>
      </p:pic>
      <p:sp>
        <p:nvSpPr>
          <p:cNvPr id="6" name="Rettangolo 5">
            <a:extLst>
              <a:ext uri="{FF2B5EF4-FFF2-40B4-BE49-F238E27FC236}">
                <a16:creationId xmlns:a16="http://schemas.microsoft.com/office/drawing/2014/main" id="{1FC5D4B3-32F9-4C03-A3EA-4361DB81C090}"/>
              </a:ext>
            </a:extLst>
          </p:cNvPr>
          <p:cNvSpPr/>
          <p:nvPr/>
        </p:nvSpPr>
        <p:spPr>
          <a:xfrm>
            <a:off x="7181725" y="2837329"/>
            <a:ext cx="4512988" cy="3317938"/>
          </a:xfrm>
          <a:prstGeom prst="rect">
            <a:avLst/>
          </a:prstGeom>
        </p:spPr>
        <p:txBody>
          <a:bodyPr vert="horz" lIns="91440" tIns="45720" rIns="91440" bIns="45720" rtlCol="0" anchor="t">
            <a:normAutofit/>
          </a:bodyPr>
          <a:lstStyle/>
          <a:p>
            <a:pPr>
              <a:spcBef>
                <a:spcPts val="1000"/>
              </a:spcBef>
              <a:buClr>
                <a:schemeClr val="accent1"/>
              </a:buClr>
              <a:buSzPct val="80000"/>
            </a:pPr>
            <a:r>
              <a:rPr lang="en-US" dirty="0" err="1">
                <a:solidFill>
                  <a:srgbClr val="FFFFFF"/>
                </a:solidFill>
              </a:rPr>
              <a:t>Possibili</a:t>
            </a:r>
            <a:r>
              <a:rPr lang="en-US" dirty="0">
                <a:solidFill>
                  <a:srgbClr val="FFFFFF"/>
                </a:solidFill>
              </a:rPr>
              <a:t> </a:t>
            </a:r>
            <a:r>
              <a:rPr lang="en-US" dirty="0" err="1">
                <a:solidFill>
                  <a:srgbClr val="FFFFFF"/>
                </a:solidFill>
              </a:rPr>
              <a:t>sviluppi</a:t>
            </a:r>
            <a:r>
              <a:rPr lang="en-US" dirty="0">
                <a:solidFill>
                  <a:srgbClr val="FFFFFF"/>
                </a:solidFill>
              </a:rPr>
              <a:t> </a:t>
            </a:r>
            <a:r>
              <a:rPr lang="en-US" dirty="0" err="1">
                <a:solidFill>
                  <a:srgbClr val="FFFFFF"/>
                </a:solidFill>
              </a:rPr>
              <a:t>della</a:t>
            </a:r>
            <a:r>
              <a:rPr lang="en-US" dirty="0">
                <a:solidFill>
                  <a:srgbClr val="FFFFFF"/>
                </a:solidFill>
              </a:rPr>
              <a:t> </a:t>
            </a:r>
            <a:r>
              <a:rPr lang="en-US" dirty="0" err="1">
                <a:solidFill>
                  <a:srgbClr val="FFFFFF"/>
                </a:solidFill>
              </a:rPr>
              <a:t>progettazione</a:t>
            </a:r>
            <a:r>
              <a:rPr lang="en-US" dirty="0">
                <a:solidFill>
                  <a:srgbClr val="FFFFFF"/>
                </a:solidFill>
              </a:rPr>
              <a:t>:</a:t>
            </a:r>
          </a:p>
          <a:p>
            <a:pPr>
              <a:spcBef>
                <a:spcPts val="1000"/>
              </a:spcBef>
              <a:buClr>
                <a:schemeClr val="accent1"/>
              </a:buClr>
              <a:buSzPct val="80000"/>
              <a:buFont typeface="Wingdings 3" charset="2"/>
              <a:buChar char=""/>
            </a:pPr>
            <a:r>
              <a:rPr lang="en-US" dirty="0">
                <a:solidFill>
                  <a:srgbClr val="FFFFFF"/>
                </a:solidFill>
              </a:rPr>
              <a:t> </a:t>
            </a:r>
            <a:r>
              <a:rPr lang="en-US" dirty="0" err="1">
                <a:solidFill>
                  <a:srgbClr val="FFFFFF"/>
                </a:solidFill>
              </a:rPr>
              <a:t>Ottimizzazione</a:t>
            </a:r>
            <a:r>
              <a:rPr lang="en-US" dirty="0">
                <a:solidFill>
                  <a:srgbClr val="FFFFFF"/>
                </a:solidFill>
              </a:rPr>
              <a:t> </a:t>
            </a:r>
            <a:r>
              <a:rPr lang="en-US" dirty="0" err="1">
                <a:solidFill>
                  <a:srgbClr val="FFFFFF"/>
                </a:solidFill>
              </a:rPr>
              <a:t>della</a:t>
            </a:r>
            <a:r>
              <a:rPr lang="en-US" dirty="0">
                <a:solidFill>
                  <a:srgbClr val="FFFFFF"/>
                </a:solidFill>
              </a:rPr>
              <a:t> </a:t>
            </a:r>
            <a:r>
              <a:rPr lang="en-US" dirty="0" err="1">
                <a:solidFill>
                  <a:srgbClr val="FFFFFF"/>
                </a:solidFill>
              </a:rPr>
              <a:t>portata</a:t>
            </a:r>
            <a:r>
              <a:rPr lang="en-US" dirty="0">
                <a:solidFill>
                  <a:srgbClr val="FFFFFF"/>
                </a:solidFill>
              </a:rPr>
              <a:t> </a:t>
            </a:r>
          </a:p>
          <a:p>
            <a:pPr>
              <a:spcBef>
                <a:spcPts val="1000"/>
              </a:spcBef>
              <a:buClr>
                <a:schemeClr val="accent1"/>
              </a:buClr>
              <a:buSzPct val="80000"/>
              <a:buFont typeface="Wingdings 3" charset="2"/>
              <a:buChar char=""/>
            </a:pPr>
            <a:r>
              <a:rPr lang="en-US" dirty="0">
                <a:solidFill>
                  <a:srgbClr val="FFFFFF"/>
                </a:solidFill>
              </a:rPr>
              <a:t> </a:t>
            </a:r>
            <a:r>
              <a:rPr lang="en-US" dirty="0" err="1">
                <a:solidFill>
                  <a:srgbClr val="FFFFFF"/>
                </a:solidFill>
              </a:rPr>
              <a:t>Configurazione</a:t>
            </a:r>
            <a:r>
              <a:rPr lang="en-US" dirty="0">
                <a:solidFill>
                  <a:srgbClr val="FFFFFF"/>
                </a:solidFill>
              </a:rPr>
              <a:t> outlets</a:t>
            </a:r>
          </a:p>
          <a:p>
            <a:pPr>
              <a:spcBef>
                <a:spcPts val="1000"/>
              </a:spcBef>
              <a:buClr>
                <a:schemeClr val="accent1"/>
              </a:buClr>
              <a:buSzPct val="80000"/>
              <a:buFont typeface="Wingdings 3" charset="2"/>
              <a:buChar char=""/>
            </a:pPr>
            <a:r>
              <a:rPr lang="en-US" dirty="0">
                <a:solidFill>
                  <a:srgbClr val="FFFFFF"/>
                </a:solidFill>
              </a:rPr>
              <a:t> </a:t>
            </a:r>
            <a:r>
              <a:rPr lang="en-US" dirty="0" err="1">
                <a:solidFill>
                  <a:srgbClr val="FFFFFF"/>
                </a:solidFill>
              </a:rPr>
              <a:t>Implementazione</a:t>
            </a:r>
            <a:r>
              <a:rPr lang="en-US" dirty="0">
                <a:solidFill>
                  <a:srgbClr val="FFFFFF"/>
                </a:solidFill>
              </a:rPr>
              <a:t> di un </a:t>
            </a:r>
            <a:r>
              <a:rPr lang="en-US" dirty="0" err="1">
                <a:solidFill>
                  <a:srgbClr val="FFFFFF"/>
                </a:solidFill>
              </a:rPr>
              <a:t>miglior</a:t>
            </a:r>
            <a:r>
              <a:rPr lang="en-US" dirty="0">
                <a:solidFill>
                  <a:srgbClr val="FFFFFF"/>
                </a:solidFill>
              </a:rPr>
              <a:t> </a:t>
            </a:r>
            <a:r>
              <a:rPr lang="en-US" dirty="0" err="1">
                <a:solidFill>
                  <a:srgbClr val="FFFFFF"/>
                </a:solidFill>
              </a:rPr>
              <a:t>sistema</a:t>
            </a:r>
            <a:r>
              <a:rPr lang="en-US" dirty="0">
                <a:solidFill>
                  <a:srgbClr val="FFFFFF"/>
                </a:solidFill>
              </a:rPr>
              <a:t> di inlet</a:t>
            </a:r>
          </a:p>
          <a:p>
            <a:pPr>
              <a:spcBef>
                <a:spcPts val="1000"/>
              </a:spcBef>
              <a:buClr>
                <a:schemeClr val="accent1"/>
              </a:buClr>
              <a:buSzPct val="80000"/>
              <a:buFont typeface="Wingdings 3" charset="2"/>
              <a:buChar char=""/>
            </a:pPr>
            <a:r>
              <a:rPr lang="en-US" dirty="0">
                <a:solidFill>
                  <a:srgbClr val="FFFFFF"/>
                </a:solidFill>
              </a:rPr>
              <a:t> </a:t>
            </a:r>
            <a:r>
              <a:rPr lang="en-US" dirty="0" err="1">
                <a:solidFill>
                  <a:srgbClr val="FFFFFF"/>
                </a:solidFill>
              </a:rPr>
              <a:t>Inserire</a:t>
            </a:r>
            <a:r>
              <a:rPr lang="en-US" dirty="0">
                <a:solidFill>
                  <a:srgbClr val="FFFFFF"/>
                </a:solidFill>
              </a:rPr>
              <a:t> </a:t>
            </a:r>
            <a:r>
              <a:rPr lang="en-US" dirty="0" err="1">
                <a:solidFill>
                  <a:srgbClr val="FFFFFF"/>
                </a:solidFill>
              </a:rPr>
              <a:t>dei</a:t>
            </a:r>
            <a:r>
              <a:rPr lang="en-US" dirty="0">
                <a:solidFill>
                  <a:srgbClr val="FFFFFF"/>
                </a:solidFill>
              </a:rPr>
              <a:t> </a:t>
            </a:r>
            <a:r>
              <a:rPr lang="en-US" dirty="0" err="1">
                <a:solidFill>
                  <a:srgbClr val="FFFFFF"/>
                </a:solidFill>
              </a:rPr>
              <a:t>deflettori</a:t>
            </a:r>
            <a:r>
              <a:rPr lang="en-US" dirty="0">
                <a:solidFill>
                  <a:srgbClr val="FFFFFF"/>
                </a:solidFill>
              </a:rPr>
              <a:t> </a:t>
            </a:r>
            <a:r>
              <a:rPr lang="en-US" dirty="0" err="1">
                <a:solidFill>
                  <a:srgbClr val="FFFFFF"/>
                </a:solidFill>
              </a:rPr>
              <a:t>nelle</a:t>
            </a:r>
            <a:r>
              <a:rPr lang="en-US" dirty="0">
                <a:solidFill>
                  <a:srgbClr val="FFFFFF"/>
                </a:solidFill>
              </a:rPr>
              <a:t> curve</a:t>
            </a:r>
          </a:p>
          <a:p>
            <a:pPr>
              <a:spcBef>
                <a:spcPts val="1000"/>
              </a:spcBef>
              <a:buClr>
                <a:schemeClr val="accent1"/>
              </a:buClr>
              <a:buSzPct val="80000"/>
              <a:buFont typeface="Wingdings 3" charset="2"/>
              <a:buChar char=""/>
            </a:pPr>
            <a:r>
              <a:rPr lang="en-US" dirty="0">
                <a:solidFill>
                  <a:srgbClr val="FFFFFF"/>
                </a:solidFill>
              </a:rPr>
              <a:t> </a:t>
            </a:r>
            <a:r>
              <a:rPr lang="en-US" dirty="0" err="1">
                <a:solidFill>
                  <a:srgbClr val="FFFFFF"/>
                </a:solidFill>
              </a:rPr>
              <a:t>Aggiunta</a:t>
            </a:r>
            <a:r>
              <a:rPr lang="en-US" dirty="0">
                <a:solidFill>
                  <a:srgbClr val="FFFFFF"/>
                </a:solidFill>
              </a:rPr>
              <a:t> di </a:t>
            </a:r>
            <a:r>
              <a:rPr lang="en-US" dirty="0" err="1">
                <a:solidFill>
                  <a:srgbClr val="FFFFFF"/>
                </a:solidFill>
              </a:rPr>
              <a:t>dissipatori</a:t>
            </a:r>
            <a:r>
              <a:rPr lang="en-US" dirty="0">
                <a:solidFill>
                  <a:srgbClr val="FFFFFF"/>
                </a:solidFill>
              </a:rPr>
              <a:t> </a:t>
            </a:r>
            <a:r>
              <a:rPr lang="en-US" dirty="0" err="1">
                <a:solidFill>
                  <a:srgbClr val="FFFFFF"/>
                </a:solidFill>
              </a:rPr>
              <a:t>termici</a:t>
            </a:r>
            <a:r>
              <a:rPr lang="en-US" dirty="0">
                <a:solidFill>
                  <a:srgbClr val="FFFFFF"/>
                </a:solidFill>
              </a:rPr>
              <a:t> </a:t>
            </a:r>
            <a:r>
              <a:rPr lang="en-US" dirty="0" err="1">
                <a:solidFill>
                  <a:srgbClr val="FFFFFF"/>
                </a:solidFill>
              </a:rPr>
              <a:t>nei</a:t>
            </a:r>
            <a:r>
              <a:rPr lang="en-US" dirty="0">
                <a:solidFill>
                  <a:srgbClr val="FFFFFF"/>
                </a:solidFill>
              </a:rPr>
              <a:t> </a:t>
            </a:r>
            <a:r>
              <a:rPr lang="en-US" dirty="0" err="1">
                <a:solidFill>
                  <a:srgbClr val="FFFFFF"/>
                </a:solidFill>
              </a:rPr>
              <a:t>sensori</a:t>
            </a:r>
            <a:r>
              <a:rPr lang="en-US" dirty="0">
                <a:solidFill>
                  <a:srgbClr val="FFFFFF"/>
                </a:solidFill>
              </a:rPr>
              <a:t> </a:t>
            </a:r>
            <a:r>
              <a:rPr lang="en-US" dirty="0" err="1">
                <a:solidFill>
                  <a:srgbClr val="FFFFFF"/>
                </a:solidFill>
              </a:rPr>
              <a:t>SiPM</a:t>
            </a:r>
            <a:endParaRPr lang="en-US" dirty="0">
              <a:solidFill>
                <a:srgbClr val="FFFFFF"/>
              </a:solidFill>
            </a:endParaRPr>
          </a:p>
        </p:txBody>
      </p:sp>
    </p:spTree>
    <p:extLst>
      <p:ext uri="{BB962C8B-B14F-4D97-AF65-F5344CB8AC3E}">
        <p14:creationId xmlns:p14="http://schemas.microsoft.com/office/powerpoint/2010/main" val="2981973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88C9B83F-64CD-41C1-925F-A08801FFD0B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E1655065-0BD7-4422-BEC0-4401E99809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4DDD90AC-ABEC-4A76-9C9C-AD0A5F8FC7F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8DDFC9F4-3B45-402D-8AD7-60B3F08ED7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E5763971-E3A3-45C6-9BA8-2E032C7A55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2752E94-0E01-4AF5-A43A-F2FAD8737C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olo 1">
            <a:extLst>
              <a:ext uri="{FF2B5EF4-FFF2-40B4-BE49-F238E27FC236}">
                <a16:creationId xmlns:a16="http://schemas.microsoft.com/office/drawing/2014/main" id="{94D0C2C6-6184-4193-8FDD-944182C2AD9D}"/>
              </a:ext>
            </a:extLst>
          </p:cNvPr>
          <p:cNvSpPr>
            <a:spLocks noGrp="1"/>
          </p:cNvSpPr>
          <p:nvPr>
            <p:ph type="title"/>
          </p:nvPr>
        </p:nvSpPr>
        <p:spPr>
          <a:xfrm>
            <a:off x="5559427" y="1261330"/>
            <a:ext cx="3771899" cy="2786430"/>
          </a:xfrm>
        </p:spPr>
        <p:txBody>
          <a:bodyPr vert="horz" lIns="91440" tIns="45720" rIns="91440" bIns="45720" rtlCol="0" anchor="b">
            <a:normAutofit/>
          </a:bodyPr>
          <a:lstStyle/>
          <a:p>
            <a:pPr algn="r"/>
            <a:r>
              <a:rPr lang="it-IT" sz="4800" dirty="0"/>
              <a:t>Grazie per l’attenzione</a:t>
            </a:r>
          </a:p>
        </p:txBody>
      </p:sp>
      <p:pic>
        <p:nvPicPr>
          <p:cNvPr id="25" name="Immagine 24" descr="Immagine che contiene portatile&#10;&#10;Descrizione generata automaticamente">
            <a:extLst>
              <a:ext uri="{FF2B5EF4-FFF2-40B4-BE49-F238E27FC236}">
                <a16:creationId xmlns:a16="http://schemas.microsoft.com/office/drawing/2014/main" id="{FFF57059-B2D4-4D21-8FA1-2FE3DA279A85}"/>
              </a:ext>
            </a:extLst>
          </p:cNvPr>
          <p:cNvPicPr>
            <a:picLocks noChangeAspect="1"/>
          </p:cNvPicPr>
          <p:nvPr/>
        </p:nvPicPr>
        <p:blipFill rotWithShape="1">
          <a:blip r:embed="rId2">
            <a:extLst>
              <a:ext uri="{28A0092B-C50C-407E-A947-70E740481C1C}">
                <a14:useLocalDpi xmlns:a14="http://schemas.microsoft.com/office/drawing/2010/main" val="0"/>
              </a:ext>
            </a:extLst>
          </a:blip>
          <a:srcRect l="16399" r="14775" b="3"/>
          <a:stretch/>
        </p:blipFill>
        <p:spPr>
          <a:xfrm>
            <a:off x="888603" y="1261330"/>
            <a:ext cx="4973212" cy="4335340"/>
          </a:xfrm>
          <a:prstGeom prst="rect">
            <a:avLst/>
          </a:prstGeom>
        </p:spPr>
      </p:pic>
    </p:spTree>
    <p:extLst>
      <p:ext uri="{BB962C8B-B14F-4D97-AF65-F5344CB8AC3E}">
        <p14:creationId xmlns:p14="http://schemas.microsoft.com/office/powerpoint/2010/main" val="3406539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2FA4B5-CFCB-4D47-82CD-B9517A550706}"/>
              </a:ext>
            </a:extLst>
          </p:cNvPr>
          <p:cNvSpPr>
            <a:spLocks noGrp="1"/>
          </p:cNvSpPr>
          <p:nvPr>
            <p:ph type="title"/>
          </p:nvPr>
        </p:nvSpPr>
        <p:spPr>
          <a:xfrm>
            <a:off x="677334" y="609600"/>
            <a:ext cx="8596668" cy="1320800"/>
          </a:xfrm>
        </p:spPr>
        <p:txBody>
          <a:bodyPr anchor="t">
            <a:normAutofit/>
          </a:bodyPr>
          <a:lstStyle/>
          <a:p>
            <a:r>
              <a:rPr lang="it-IT" dirty="0">
                <a:cs typeface="Times New Roman" panose="02020603050405020304" pitchFamily="18" charset="0"/>
              </a:rPr>
              <a:t>Materia oscura e relative evidenze scientifiche</a:t>
            </a:r>
          </a:p>
        </p:txBody>
      </p:sp>
      <p:sp>
        <p:nvSpPr>
          <p:cNvPr id="3" name="Segnaposto contenuto 2">
            <a:extLst>
              <a:ext uri="{FF2B5EF4-FFF2-40B4-BE49-F238E27FC236}">
                <a16:creationId xmlns:a16="http://schemas.microsoft.com/office/drawing/2014/main" id="{80406EDB-4CA8-4DC3-9B45-B89E44F89992}"/>
              </a:ext>
            </a:extLst>
          </p:cNvPr>
          <p:cNvSpPr>
            <a:spLocks noGrp="1"/>
          </p:cNvSpPr>
          <p:nvPr>
            <p:ph idx="1"/>
          </p:nvPr>
        </p:nvSpPr>
        <p:spPr>
          <a:xfrm>
            <a:off x="6336287" y="2160589"/>
            <a:ext cx="2934714" cy="3880773"/>
          </a:xfrm>
        </p:spPr>
        <p:txBody>
          <a:bodyPr>
            <a:normAutofit/>
          </a:bodyPr>
          <a:lstStyle/>
          <a:p>
            <a:pPr marL="0" indent="0">
              <a:lnSpc>
                <a:spcPct val="90000"/>
              </a:lnSpc>
              <a:buNone/>
            </a:pPr>
            <a:r>
              <a:rPr lang="it-IT" dirty="0">
                <a:cs typeface="Times New Roman" panose="02020603050405020304" pitchFamily="18" charset="0"/>
              </a:rPr>
              <a:t>Anomalie relative alla distribuzione di velocità di alcune galassie, osservate per la prima volta da Fritz </a:t>
            </a:r>
            <a:r>
              <a:rPr lang="it-IT" dirty="0" err="1">
                <a:cs typeface="Times New Roman" panose="02020603050405020304" pitchFamily="18" charset="0"/>
              </a:rPr>
              <a:t>Zwicky</a:t>
            </a:r>
            <a:r>
              <a:rPr lang="it-IT" dirty="0">
                <a:cs typeface="Times New Roman" panose="02020603050405020304" pitchFamily="18" charset="0"/>
              </a:rPr>
              <a:t> negli anni ‘30, hanno portato a ipotizzare che vi sia dell’altra massa oltre a quella visibile.</a:t>
            </a:r>
          </a:p>
          <a:p>
            <a:pPr marL="0" indent="0">
              <a:lnSpc>
                <a:spcPct val="90000"/>
              </a:lnSpc>
              <a:buNone/>
            </a:pPr>
            <a:endParaRPr lang="it-IT" dirty="0">
              <a:cs typeface="Times New Roman" panose="02020603050405020304" pitchFamily="18" charset="0"/>
            </a:endParaRPr>
          </a:p>
          <a:p>
            <a:pPr marL="0" indent="0">
              <a:lnSpc>
                <a:spcPct val="90000"/>
              </a:lnSpc>
              <a:buNone/>
            </a:pPr>
            <a:r>
              <a:rPr lang="it-IT" dirty="0">
                <a:cs typeface="Times New Roman" panose="02020603050405020304" pitchFamily="18" charset="0"/>
              </a:rPr>
              <a:t>Tale ipotesi è stata resa ancor più valida grazie alla tecnologia a raggi X e alla </a:t>
            </a:r>
            <a:r>
              <a:rPr lang="it-IT" i="1" dirty="0">
                <a:cs typeface="Times New Roman" panose="02020603050405020304" pitchFamily="18" charset="0"/>
              </a:rPr>
              <a:t>lente gravitazionale</a:t>
            </a:r>
            <a:r>
              <a:rPr lang="it-IT" dirty="0">
                <a:cs typeface="Times New Roman" panose="02020603050405020304" pitchFamily="18" charset="0"/>
              </a:rPr>
              <a:t>.</a:t>
            </a:r>
          </a:p>
        </p:txBody>
      </p:sp>
      <p:pic>
        <p:nvPicPr>
          <p:cNvPr id="6" name="Immagine 5">
            <a:extLst>
              <a:ext uri="{FF2B5EF4-FFF2-40B4-BE49-F238E27FC236}">
                <a16:creationId xmlns:a16="http://schemas.microsoft.com/office/drawing/2014/main" id="{6B908D60-DE16-4AD2-9478-90776A1F67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 y="2160589"/>
            <a:ext cx="5657850" cy="3425651"/>
          </a:xfrm>
          <a:prstGeom prst="rect">
            <a:avLst/>
          </a:prstGeom>
        </p:spPr>
      </p:pic>
    </p:spTree>
    <p:extLst>
      <p:ext uri="{BB962C8B-B14F-4D97-AF65-F5344CB8AC3E}">
        <p14:creationId xmlns:p14="http://schemas.microsoft.com/office/powerpoint/2010/main" val="1466208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61DA79-0BE8-4828-A9B2-8C3FBE0BCD35}"/>
              </a:ext>
            </a:extLst>
          </p:cNvPr>
          <p:cNvSpPr>
            <a:spLocks noGrp="1"/>
          </p:cNvSpPr>
          <p:nvPr>
            <p:ph type="title"/>
          </p:nvPr>
        </p:nvSpPr>
        <p:spPr/>
        <p:txBody>
          <a:bodyPr/>
          <a:lstStyle/>
          <a:p>
            <a:r>
              <a:rPr lang="it-IT" dirty="0">
                <a:solidFill>
                  <a:schemeClr val="accent1">
                    <a:lumMod val="75000"/>
                  </a:schemeClr>
                </a:solidFill>
                <a:cs typeface="Times New Roman" panose="02020603050405020304" pitchFamily="18" charset="0"/>
              </a:rPr>
              <a:t>Rilevazione diretta della materia oscura</a:t>
            </a:r>
          </a:p>
        </p:txBody>
      </p:sp>
      <p:sp>
        <p:nvSpPr>
          <p:cNvPr id="3" name="Segnaposto contenuto 2">
            <a:extLst>
              <a:ext uri="{FF2B5EF4-FFF2-40B4-BE49-F238E27FC236}">
                <a16:creationId xmlns:a16="http://schemas.microsoft.com/office/drawing/2014/main" id="{F8910FB4-216E-4D12-B540-27AB734DC0BE}"/>
              </a:ext>
            </a:extLst>
          </p:cNvPr>
          <p:cNvSpPr>
            <a:spLocks noGrp="1"/>
          </p:cNvSpPr>
          <p:nvPr>
            <p:ph idx="1"/>
          </p:nvPr>
        </p:nvSpPr>
        <p:spPr>
          <a:xfrm>
            <a:off x="5298500" y="1655103"/>
            <a:ext cx="4505657" cy="4495152"/>
          </a:xfrm>
        </p:spPr>
        <p:txBody>
          <a:bodyPr>
            <a:normAutofit fontScale="85000" lnSpcReduction="10000"/>
          </a:bodyPr>
          <a:lstStyle/>
          <a:p>
            <a:pPr marL="0" indent="0">
              <a:buNone/>
            </a:pPr>
            <a:r>
              <a:rPr lang="it-IT" sz="2400" dirty="0">
                <a:cs typeface="Times New Roman" panose="02020603050405020304" pitchFamily="18" charset="0"/>
              </a:rPr>
              <a:t>L’obiettivo della ricerca è quello di individuare prove dirette dell’esistenza della materia oscura tramite la sua interazione con la materia ordinaria, in particolar modo sfruttando le proprietà di scintillazione di alcuni elementi, fra cui l’argon liquido.</a:t>
            </a:r>
          </a:p>
          <a:p>
            <a:pPr marL="0" indent="0">
              <a:buNone/>
            </a:pPr>
            <a:r>
              <a:rPr lang="it-IT" sz="2400" dirty="0">
                <a:cs typeface="Times New Roman" panose="02020603050405020304" pitchFamily="18" charset="0"/>
              </a:rPr>
              <a:t>In figura si può osservare la sezione di DarkSide-50, rilevatore ad argon liquido precursore di DarkSide-20k.</a:t>
            </a:r>
          </a:p>
          <a:p>
            <a:pPr marL="0" indent="0">
              <a:buNone/>
            </a:pPr>
            <a:r>
              <a:rPr lang="it-IT" sz="2400" dirty="0">
                <a:cs typeface="Times New Roman" panose="02020603050405020304" pitchFamily="18" charset="0"/>
              </a:rPr>
              <a:t>Esistono diversi progetti paralleli che utilizzano altri elementi, quali, ad esempio, lo xenon.</a:t>
            </a:r>
          </a:p>
        </p:txBody>
      </p:sp>
      <p:pic>
        <p:nvPicPr>
          <p:cNvPr id="7" name="Immagine 6" descr="Immagine che contiene interni, tavolo, piccolo, ripieno&#10;&#10;Descrizione generata automaticamente">
            <a:extLst>
              <a:ext uri="{FF2B5EF4-FFF2-40B4-BE49-F238E27FC236}">
                <a16:creationId xmlns:a16="http://schemas.microsoft.com/office/drawing/2014/main" id="{2DD69D97-2B35-4FBE-A809-755820791272}"/>
              </a:ext>
            </a:extLst>
          </p:cNvPr>
          <p:cNvPicPr>
            <a:picLocks noChangeAspect="1"/>
          </p:cNvPicPr>
          <p:nvPr/>
        </p:nvPicPr>
        <p:blipFill rotWithShape="1">
          <a:blip r:embed="rId2">
            <a:extLst>
              <a:ext uri="{28A0092B-C50C-407E-A947-70E740481C1C}">
                <a14:useLocalDpi xmlns:a14="http://schemas.microsoft.com/office/drawing/2010/main" val="0"/>
              </a:ext>
            </a:extLst>
          </a:blip>
          <a:srcRect l="2678"/>
          <a:stretch/>
        </p:blipFill>
        <p:spPr>
          <a:xfrm>
            <a:off x="744614" y="1311851"/>
            <a:ext cx="3896059" cy="4838404"/>
          </a:xfrm>
          <a:prstGeom prst="rect">
            <a:avLst/>
          </a:prstGeom>
        </p:spPr>
      </p:pic>
    </p:spTree>
    <p:extLst>
      <p:ext uri="{BB962C8B-B14F-4D97-AF65-F5344CB8AC3E}">
        <p14:creationId xmlns:p14="http://schemas.microsoft.com/office/powerpoint/2010/main" val="1327429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28B850-4581-48BF-BD37-70A897F93624}"/>
              </a:ext>
            </a:extLst>
          </p:cNvPr>
          <p:cNvSpPr>
            <a:spLocks noGrp="1"/>
          </p:cNvSpPr>
          <p:nvPr>
            <p:ph type="title"/>
          </p:nvPr>
        </p:nvSpPr>
        <p:spPr>
          <a:xfrm>
            <a:off x="366616" y="240268"/>
            <a:ext cx="8596668" cy="1320800"/>
          </a:xfrm>
        </p:spPr>
        <p:txBody>
          <a:bodyPr/>
          <a:lstStyle/>
          <a:p>
            <a:r>
              <a:rPr lang="it-IT" dirty="0">
                <a:solidFill>
                  <a:schemeClr val="accent1">
                    <a:lumMod val="75000"/>
                  </a:schemeClr>
                </a:solidFill>
                <a:cs typeface="Times New Roman" panose="02020603050405020304" pitchFamily="18" charset="0"/>
              </a:rPr>
              <a:t>DarkSide-20k</a:t>
            </a:r>
          </a:p>
        </p:txBody>
      </p:sp>
      <p:pic>
        <p:nvPicPr>
          <p:cNvPr id="4" name="Segnaposto contenuto 3">
            <a:extLst>
              <a:ext uri="{FF2B5EF4-FFF2-40B4-BE49-F238E27FC236}">
                <a16:creationId xmlns:a16="http://schemas.microsoft.com/office/drawing/2014/main" id="{74E9D594-3C19-49C1-9A02-C6C0915E1A8D}"/>
              </a:ext>
            </a:extLst>
          </p:cNvPr>
          <p:cNvPicPr>
            <a:picLocks noGrp="1" noChangeAspect="1"/>
          </p:cNvPicPr>
          <p:nvPr>
            <p:ph idx="1"/>
          </p:nvPr>
        </p:nvPicPr>
        <p:blipFill rotWithShape="1">
          <a:blip r:embed="rId2"/>
          <a:srcRect l="4059"/>
          <a:stretch/>
        </p:blipFill>
        <p:spPr>
          <a:xfrm>
            <a:off x="559292" y="989444"/>
            <a:ext cx="5770485" cy="5531373"/>
          </a:xfrm>
          <a:prstGeom prst="rect">
            <a:avLst/>
          </a:prstGeom>
        </p:spPr>
      </p:pic>
      <p:pic>
        <p:nvPicPr>
          <p:cNvPr id="6" name="Immagine 5" descr="Immagine che contiene interni, tavolo, sedendo, metallo&#10;&#10;Descrizione generata automaticamente">
            <a:extLst>
              <a:ext uri="{FF2B5EF4-FFF2-40B4-BE49-F238E27FC236}">
                <a16:creationId xmlns:a16="http://schemas.microsoft.com/office/drawing/2014/main" id="{36DEA2D9-E0CF-4552-89F7-2305FA0C4F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2827" y="1126417"/>
            <a:ext cx="3153193" cy="340813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CasellaDiTesto 7">
            <a:extLst>
              <a:ext uri="{FF2B5EF4-FFF2-40B4-BE49-F238E27FC236}">
                <a16:creationId xmlns:a16="http://schemas.microsoft.com/office/drawing/2014/main" id="{CDB72AAD-3069-43A8-BDFE-AA7A02821B39}"/>
              </a:ext>
            </a:extLst>
          </p:cNvPr>
          <p:cNvSpPr txBox="1"/>
          <p:nvPr/>
        </p:nvSpPr>
        <p:spPr>
          <a:xfrm>
            <a:off x="6922827" y="4682033"/>
            <a:ext cx="3153193" cy="369332"/>
          </a:xfrm>
          <a:prstGeom prst="rect">
            <a:avLst/>
          </a:prstGeom>
          <a:noFill/>
        </p:spPr>
        <p:txBody>
          <a:bodyPr wrap="square" rtlCol="0">
            <a:spAutoFit/>
          </a:bodyPr>
          <a:lstStyle/>
          <a:p>
            <a:r>
              <a:rPr lang="it-IT" dirty="0">
                <a:cs typeface="Times New Roman" panose="02020603050405020304" pitchFamily="18" charset="0"/>
              </a:rPr>
              <a:t>Dettaglio di un sensore </a:t>
            </a:r>
            <a:r>
              <a:rPr lang="it-IT" dirty="0" err="1">
                <a:cs typeface="Times New Roman" panose="02020603050405020304" pitchFamily="18" charset="0"/>
              </a:rPr>
              <a:t>SiPM</a:t>
            </a:r>
            <a:endParaRPr lang="it-IT" dirty="0">
              <a:cs typeface="Times New Roman" panose="02020603050405020304" pitchFamily="18" charset="0"/>
            </a:endParaRPr>
          </a:p>
        </p:txBody>
      </p:sp>
    </p:spTree>
    <p:extLst>
      <p:ext uri="{BB962C8B-B14F-4D97-AF65-F5344CB8AC3E}">
        <p14:creationId xmlns:p14="http://schemas.microsoft.com/office/powerpoint/2010/main" val="1422744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A3E810-5E13-46FA-A181-5D9399EA0F99}"/>
              </a:ext>
            </a:extLst>
          </p:cNvPr>
          <p:cNvSpPr>
            <a:spLocks noGrp="1"/>
          </p:cNvSpPr>
          <p:nvPr>
            <p:ph type="title"/>
          </p:nvPr>
        </p:nvSpPr>
        <p:spPr/>
        <p:txBody>
          <a:bodyPr/>
          <a:lstStyle/>
          <a:p>
            <a:r>
              <a:rPr lang="it-IT" dirty="0">
                <a:solidFill>
                  <a:schemeClr val="accent1">
                    <a:lumMod val="75000"/>
                  </a:schemeClr>
                </a:solidFill>
                <a:cs typeface="Times New Roman" panose="02020603050405020304" pitchFamily="18" charset="0"/>
              </a:rPr>
              <a:t>Il metodo di calcolo</a:t>
            </a:r>
          </a:p>
        </p:txBody>
      </p:sp>
      <p:sp>
        <p:nvSpPr>
          <p:cNvPr id="6" name="CasellaDiTesto 5">
            <a:extLst>
              <a:ext uri="{FF2B5EF4-FFF2-40B4-BE49-F238E27FC236}">
                <a16:creationId xmlns:a16="http://schemas.microsoft.com/office/drawing/2014/main" id="{6A8E73E1-D54D-4CAF-A11C-769DC28E43CC}"/>
              </a:ext>
            </a:extLst>
          </p:cNvPr>
          <p:cNvSpPr txBox="1"/>
          <p:nvPr/>
        </p:nvSpPr>
        <p:spPr>
          <a:xfrm>
            <a:off x="677334" y="1548645"/>
            <a:ext cx="9318922" cy="1015663"/>
          </a:xfrm>
          <a:prstGeom prst="rect">
            <a:avLst/>
          </a:prstGeom>
          <a:noFill/>
        </p:spPr>
        <p:txBody>
          <a:bodyPr wrap="square" rtlCol="0">
            <a:spAutoFit/>
          </a:bodyPr>
          <a:lstStyle/>
          <a:p>
            <a:r>
              <a:rPr lang="it-IT" sz="2000" dirty="0">
                <a:cs typeface="Times New Roman" panose="02020603050405020304" pitchFamily="18" charset="0"/>
              </a:rPr>
              <a:t>Il modello, con l’ipotesi di densità costante e termine di galleggiamento attivo, prevede la risoluzione tramite il software CFD </a:t>
            </a:r>
            <a:r>
              <a:rPr lang="it-IT" sz="2000" dirty="0" err="1">
                <a:cs typeface="Times New Roman" panose="02020603050405020304" pitchFamily="18" charset="0"/>
              </a:rPr>
              <a:t>Ansys</a:t>
            </a:r>
            <a:r>
              <a:rPr lang="it-IT" sz="2000" dirty="0">
                <a:cs typeface="Times New Roman" panose="02020603050405020304" pitchFamily="18" charset="0"/>
              </a:rPr>
              <a:t> FLUENT del seguente sistema di equazioni RANS (Reynolds </a:t>
            </a:r>
            <a:r>
              <a:rPr lang="it-IT" sz="2000" dirty="0" err="1">
                <a:cs typeface="Times New Roman" panose="02020603050405020304" pitchFamily="18" charset="0"/>
              </a:rPr>
              <a:t>Averaged</a:t>
            </a:r>
            <a:r>
              <a:rPr lang="it-IT" sz="2000" dirty="0">
                <a:cs typeface="Times New Roman" panose="02020603050405020304" pitchFamily="18" charset="0"/>
              </a:rPr>
              <a:t> </a:t>
            </a:r>
            <a:r>
              <a:rPr lang="it-IT" sz="2000" dirty="0" err="1">
                <a:cs typeface="Times New Roman" panose="02020603050405020304" pitchFamily="18" charset="0"/>
              </a:rPr>
              <a:t>Navier</a:t>
            </a:r>
            <a:r>
              <a:rPr lang="it-IT" sz="2000" dirty="0">
                <a:cs typeface="Times New Roman" panose="02020603050405020304" pitchFamily="18" charset="0"/>
              </a:rPr>
              <a:t>-Stokes </a:t>
            </a:r>
            <a:r>
              <a:rPr lang="it-IT" sz="2000" dirty="0" err="1">
                <a:cs typeface="Times New Roman" panose="02020603050405020304" pitchFamily="18" charset="0"/>
              </a:rPr>
              <a:t>Equations</a:t>
            </a:r>
            <a:r>
              <a:rPr lang="it-IT" sz="2000" dirty="0">
                <a:cs typeface="Times New Roman" panose="02020603050405020304" pitchFamily="18" charset="0"/>
              </a:rPr>
              <a:t>):</a:t>
            </a:r>
          </a:p>
        </p:txBody>
      </p:sp>
      <p:pic>
        <p:nvPicPr>
          <p:cNvPr id="7" name="Segnaposto contenuto 6">
            <a:extLst>
              <a:ext uri="{FF2B5EF4-FFF2-40B4-BE49-F238E27FC236}">
                <a16:creationId xmlns:a16="http://schemas.microsoft.com/office/drawing/2014/main" id="{3E28A842-AA8F-472F-967D-5ED2F766783D}"/>
              </a:ext>
            </a:extLst>
          </p:cNvPr>
          <p:cNvPicPr>
            <a:picLocks noGrp="1" noChangeAspect="1"/>
          </p:cNvPicPr>
          <p:nvPr>
            <p:ph idx="1"/>
          </p:nvPr>
        </p:nvPicPr>
        <p:blipFill>
          <a:blip r:embed="rId2"/>
          <a:stretch>
            <a:fillRect/>
          </a:stretch>
        </p:blipFill>
        <p:spPr>
          <a:xfrm>
            <a:off x="677334" y="2938709"/>
            <a:ext cx="8421327" cy="2642494"/>
          </a:xfrm>
          <a:prstGeom prst="rect">
            <a:avLst/>
          </a:prstGeom>
        </p:spPr>
      </p:pic>
    </p:spTree>
    <p:extLst>
      <p:ext uri="{BB962C8B-B14F-4D97-AF65-F5344CB8AC3E}">
        <p14:creationId xmlns:p14="http://schemas.microsoft.com/office/powerpoint/2010/main" val="1112104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42FBA3-2581-42EF-9ACE-A50B76902017}"/>
              </a:ext>
            </a:extLst>
          </p:cNvPr>
          <p:cNvSpPr>
            <a:spLocks noGrp="1"/>
          </p:cNvSpPr>
          <p:nvPr>
            <p:ph type="title"/>
          </p:nvPr>
        </p:nvSpPr>
        <p:spPr>
          <a:xfrm>
            <a:off x="659578" y="380492"/>
            <a:ext cx="8596668" cy="1320800"/>
          </a:xfrm>
        </p:spPr>
        <p:txBody>
          <a:bodyPr/>
          <a:lstStyle/>
          <a:p>
            <a:r>
              <a:rPr lang="it-IT" dirty="0">
                <a:solidFill>
                  <a:schemeClr val="accent1">
                    <a:lumMod val="75000"/>
                  </a:schemeClr>
                </a:solidFill>
                <a:cs typeface="Times New Roman" panose="02020603050405020304" pitchFamily="18" charset="0"/>
              </a:rPr>
              <a:t>Il metodo dei volumi finiti</a:t>
            </a:r>
          </a:p>
        </p:txBody>
      </p:sp>
      <p:sp>
        <p:nvSpPr>
          <p:cNvPr id="3" name="Segnaposto contenuto 2">
            <a:extLst>
              <a:ext uri="{FF2B5EF4-FFF2-40B4-BE49-F238E27FC236}">
                <a16:creationId xmlns:a16="http://schemas.microsoft.com/office/drawing/2014/main" id="{D032E738-7BF6-4AAC-A394-B9221246F4E8}"/>
              </a:ext>
            </a:extLst>
          </p:cNvPr>
          <p:cNvSpPr>
            <a:spLocks noGrp="1"/>
          </p:cNvSpPr>
          <p:nvPr>
            <p:ph idx="1"/>
          </p:nvPr>
        </p:nvSpPr>
        <p:spPr>
          <a:xfrm>
            <a:off x="3214047" y="1409979"/>
            <a:ext cx="6587236" cy="1634507"/>
          </a:xfrm>
        </p:spPr>
        <p:txBody>
          <a:bodyPr>
            <a:normAutofit/>
          </a:bodyPr>
          <a:lstStyle/>
          <a:p>
            <a:pPr marL="0" indent="0">
              <a:buNone/>
            </a:pPr>
            <a:r>
              <a:rPr lang="it-IT" sz="2000" dirty="0">
                <a:cs typeface="Times New Roman" panose="02020603050405020304" pitchFamily="18" charset="0"/>
              </a:rPr>
              <a:t>L’FVM costituisce un metodo di risoluzione approssimato del sistema di equazioni alle derivate parziali che costituisce le NSE. </a:t>
            </a:r>
          </a:p>
          <a:p>
            <a:pPr marL="0" indent="0">
              <a:buNone/>
            </a:pPr>
            <a:endParaRPr lang="it-IT" dirty="0"/>
          </a:p>
        </p:txBody>
      </p:sp>
      <p:sp>
        <p:nvSpPr>
          <p:cNvPr id="5" name="CasellaDiTesto 4">
            <a:extLst>
              <a:ext uri="{FF2B5EF4-FFF2-40B4-BE49-F238E27FC236}">
                <a16:creationId xmlns:a16="http://schemas.microsoft.com/office/drawing/2014/main" id="{8FC3B032-023B-4FF1-8593-5848860AC309}"/>
              </a:ext>
            </a:extLst>
          </p:cNvPr>
          <p:cNvSpPr txBox="1"/>
          <p:nvPr/>
        </p:nvSpPr>
        <p:spPr>
          <a:xfrm>
            <a:off x="3214047" y="2838960"/>
            <a:ext cx="2653145" cy="2862322"/>
          </a:xfrm>
          <a:prstGeom prst="rect">
            <a:avLst/>
          </a:prstGeom>
          <a:noFill/>
        </p:spPr>
        <p:txBody>
          <a:bodyPr wrap="square" rtlCol="0">
            <a:spAutoFit/>
          </a:bodyPr>
          <a:lstStyle/>
          <a:p>
            <a:r>
              <a:rPr lang="it-IT" dirty="0">
                <a:cs typeface="Times New Roman" panose="02020603050405020304" pitchFamily="18" charset="0"/>
              </a:rPr>
              <a:t>Esso consiste nel risolvere le PDE in forma integrale con riferimento a variabili definite in precisi punti di una griglia che rappresenta una partizione del dominio di calcolo in un numero finito di celle.</a:t>
            </a:r>
          </a:p>
        </p:txBody>
      </p:sp>
      <p:pic>
        <p:nvPicPr>
          <p:cNvPr id="7" name="Immagine 6">
            <a:extLst>
              <a:ext uri="{FF2B5EF4-FFF2-40B4-BE49-F238E27FC236}">
                <a16:creationId xmlns:a16="http://schemas.microsoft.com/office/drawing/2014/main" id="{871A0826-A784-4A62-A3AA-05CB22F10C40}"/>
              </a:ext>
            </a:extLst>
          </p:cNvPr>
          <p:cNvPicPr>
            <a:picLocks noChangeAspect="1"/>
          </p:cNvPicPr>
          <p:nvPr/>
        </p:nvPicPr>
        <p:blipFill rotWithShape="1">
          <a:blip r:embed="rId2">
            <a:extLst>
              <a:ext uri="{28A0092B-C50C-407E-A947-70E740481C1C}">
                <a14:useLocalDpi xmlns:a14="http://schemas.microsoft.com/office/drawing/2010/main" val="0"/>
              </a:ext>
            </a:extLst>
          </a:blip>
          <a:srcRect l="35710" t="3538" r="37377" b="2167"/>
          <a:stretch/>
        </p:blipFill>
        <p:spPr>
          <a:xfrm>
            <a:off x="491283" y="1341176"/>
            <a:ext cx="2536713" cy="5166736"/>
          </a:xfrm>
          <a:prstGeom prst="rect">
            <a:avLst/>
          </a:prstGeom>
          <a:effectLst>
            <a:softEdge rad="0"/>
          </a:effectLst>
        </p:spPr>
      </p:pic>
      <p:pic>
        <p:nvPicPr>
          <p:cNvPr id="4" name="Immagine 3">
            <a:extLst>
              <a:ext uri="{FF2B5EF4-FFF2-40B4-BE49-F238E27FC236}">
                <a16:creationId xmlns:a16="http://schemas.microsoft.com/office/drawing/2014/main" id="{12100176-92FF-4282-A8A0-58919A453BB1}"/>
              </a:ext>
            </a:extLst>
          </p:cNvPr>
          <p:cNvPicPr>
            <a:picLocks noChangeAspect="1"/>
          </p:cNvPicPr>
          <p:nvPr/>
        </p:nvPicPr>
        <p:blipFill rotWithShape="1">
          <a:blip r:embed="rId3"/>
          <a:srcRect l="14587" t="5752" r="10420" b="1554"/>
          <a:stretch/>
        </p:blipFill>
        <p:spPr>
          <a:xfrm>
            <a:off x="6324810" y="2838960"/>
            <a:ext cx="3216708" cy="2849368"/>
          </a:xfrm>
          <a:prstGeom prst="rect">
            <a:avLst/>
          </a:prstGeom>
        </p:spPr>
      </p:pic>
    </p:spTree>
    <p:extLst>
      <p:ext uri="{BB962C8B-B14F-4D97-AF65-F5344CB8AC3E}">
        <p14:creationId xmlns:p14="http://schemas.microsoft.com/office/powerpoint/2010/main" val="1753726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423CA5-E2E1-4789-B759-9906C1C940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olo 1">
            <a:extLst>
              <a:ext uri="{FF2B5EF4-FFF2-40B4-BE49-F238E27FC236}">
                <a16:creationId xmlns:a16="http://schemas.microsoft.com/office/drawing/2014/main" id="{173E542F-7E3F-4511-9A18-973808F9EA67}"/>
              </a:ext>
            </a:extLst>
          </p:cNvPr>
          <p:cNvSpPr>
            <a:spLocks noGrp="1"/>
          </p:cNvSpPr>
          <p:nvPr>
            <p:ph type="title"/>
          </p:nvPr>
        </p:nvSpPr>
        <p:spPr>
          <a:xfrm>
            <a:off x="673754" y="643467"/>
            <a:ext cx="4203045" cy="1375608"/>
          </a:xfrm>
        </p:spPr>
        <p:txBody>
          <a:bodyPr vert="horz" lIns="91440" tIns="45720" rIns="91440" bIns="45720" rtlCol="0" anchor="ctr">
            <a:normAutofit/>
          </a:bodyPr>
          <a:lstStyle/>
          <a:p>
            <a:r>
              <a:rPr lang="it-IT" sz="4400" dirty="0"/>
              <a:t>Geometria</a:t>
            </a:r>
          </a:p>
        </p:txBody>
      </p:sp>
      <p:sp>
        <p:nvSpPr>
          <p:cNvPr id="6" name="CasellaDiTesto 5">
            <a:extLst>
              <a:ext uri="{FF2B5EF4-FFF2-40B4-BE49-F238E27FC236}">
                <a16:creationId xmlns:a16="http://schemas.microsoft.com/office/drawing/2014/main" id="{D3D442CE-A985-4181-B02D-7C1B94462CDD}"/>
              </a:ext>
            </a:extLst>
          </p:cNvPr>
          <p:cNvSpPr txBox="1"/>
          <p:nvPr/>
        </p:nvSpPr>
        <p:spPr>
          <a:xfrm>
            <a:off x="673754" y="2160590"/>
            <a:ext cx="3973943" cy="3440110"/>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sz="2400" dirty="0" err="1">
                <a:solidFill>
                  <a:schemeClr val="bg1"/>
                </a:solidFill>
              </a:rPr>
              <a:t>Spaccato</a:t>
            </a:r>
            <a:r>
              <a:rPr lang="en-US" sz="2400" dirty="0">
                <a:solidFill>
                  <a:schemeClr val="bg1"/>
                </a:solidFill>
              </a:rPr>
              <a:t> del DS-20k senza </a:t>
            </a:r>
            <a:r>
              <a:rPr lang="en-US" sz="2400" dirty="0" err="1">
                <a:solidFill>
                  <a:schemeClr val="bg1"/>
                </a:solidFill>
              </a:rPr>
              <a:t>semplificazioni</a:t>
            </a:r>
            <a:r>
              <a:rPr lang="en-US" sz="2400" dirty="0">
                <a:solidFill>
                  <a:schemeClr val="bg1"/>
                </a:solidFill>
              </a:rPr>
              <a:t>.</a:t>
            </a:r>
          </a:p>
          <a:p>
            <a:pPr>
              <a:spcBef>
                <a:spcPts val="1000"/>
              </a:spcBef>
              <a:buClr>
                <a:schemeClr val="accent1"/>
              </a:buClr>
              <a:buSzPct val="80000"/>
              <a:buFont typeface="Wingdings 3" charset="2"/>
              <a:buChar char=""/>
            </a:pPr>
            <a:r>
              <a:rPr lang="en-US" sz="2400" dirty="0">
                <a:solidFill>
                  <a:schemeClr val="bg1"/>
                </a:solidFill>
              </a:rPr>
              <a:t>La </a:t>
            </a:r>
            <a:r>
              <a:rPr lang="en-US" sz="2400" dirty="0" err="1">
                <a:solidFill>
                  <a:schemeClr val="bg1"/>
                </a:solidFill>
              </a:rPr>
              <a:t>gabbia</a:t>
            </a:r>
            <a:r>
              <a:rPr lang="en-US" sz="2400" dirty="0">
                <a:solidFill>
                  <a:schemeClr val="bg1"/>
                </a:solidFill>
              </a:rPr>
              <a:t> di Faraday non è </a:t>
            </a:r>
            <a:r>
              <a:rPr lang="en-US" sz="2400" dirty="0" err="1">
                <a:solidFill>
                  <a:schemeClr val="bg1"/>
                </a:solidFill>
              </a:rPr>
              <a:t>presente</a:t>
            </a:r>
            <a:r>
              <a:rPr lang="en-US" sz="2400" dirty="0">
                <a:solidFill>
                  <a:schemeClr val="bg1"/>
                </a:solidFill>
              </a:rPr>
              <a:t> per </a:t>
            </a:r>
            <a:r>
              <a:rPr lang="en-US" sz="2400" dirty="0" err="1">
                <a:solidFill>
                  <a:schemeClr val="bg1"/>
                </a:solidFill>
              </a:rPr>
              <a:t>semplicità</a:t>
            </a:r>
            <a:r>
              <a:rPr lang="en-US" sz="2400" dirty="0">
                <a:solidFill>
                  <a:schemeClr val="bg1"/>
                </a:solidFill>
              </a:rPr>
              <a:t> di </a:t>
            </a:r>
            <a:r>
              <a:rPr lang="en-US" sz="2400" dirty="0" err="1">
                <a:solidFill>
                  <a:schemeClr val="bg1"/>
                </a:solidFill>
              </a:rPr>
              <a:t>rappresentazione</a:t>
            </a:r>
            <a:r>
              <a:rPr lang="en-US" sz="2400" dirty="0">
                <a:solidFill>
                  <a:schemeClr val="bg1"/>
                </a:solidFill>
              </a:rPr>
              <a:t>.</a:t>
            </a:r>
          </a:p>
        </p:txBody>
      </p:sp>
      <p:pic>
        <p:nvPicPr>
          <p:cNvPr id="5" name="Segnaposto contenuto 4">
            <a:extLst>
              <a:ext uri="{FF2B5EF4-FFF2-40B4-BE49-F238E27FC236}">
                <a16:creationId xmlns:a16="http://schemas.microsoft.com/office/drawing/2014/main" id="{29A147B3-2D78-4160-A9FA-EC4F7EEC4536}"/>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5821040" y="834501"/>
            <a:ext cx="5752516" cy="4889639"/>
          </a:xfrm>
          <a:prstGeom prst="rect">
            <a:avLst/>
          </a:prstGeom>
        </p:spPr>
      </p:pic>
      <p:sp>
        <p:nvSpPr>
          <p:cNvPr id="17" name="Isosceles Triangle 16">
            <a:extLst>
              <a:ext uri="{FF2B5EF4-FFF2-40B4-BE49-F238E27FC236}">
                <a16:creationId xmlns:a16="http://schemas.microsoft.com/office/drawing/2014/main"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088674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DFCBAA-4064-43A7-B3D3-5FBB6DD7577C}"/>
              </a:ext>
            </a:extLst>
          </p:cNvPr>
          <p:cNvSpPr>
            <a:spLocks noGrp="1"/>
          </p:cNvSpPr>
          <p:nvPr>
            <p:ph type="title"/>
          </p:nvPr>
        </p:nvSpPr>
        <p:spPr/>
        <p:txBody>
          <a:bodyPr/>
          <a:lstStyle/>
          <a:p>
            <a:r>
              <a:rPr lang="it-IT" dirty="0">
                <a:solidFill>
                  <a:schemeClr val="accent1">
                    <a:lumMod val="75000"/>
                  </a:schemeClr>
                </a:solidFill>
                <a:cs typeface="Times New Roman" panose="02020603050405020304" pitchFamily="18" charset="0"/>
              </a:rPr>
              <a:t>Geometria</a:t>
            </a:r>
          </a:p>
        </p:txBody>
      </p:sp>
      <p:pic>
        <p:nvPicPr>
          <p:cNvPr id="8" name="Segnaposto contenuto 7">
            <a:extLst>
              <a:ext uri="{FF2B5EF4-FFF2-40B4-BE49-F238E27FC236}">
                <a16:creationId xmlns:a16="http://schemas.microsoft.com/office/drawing/2014/main" id="{0EE6B43A-CEA1-43A2-93B9-5B946B98198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7736" t="8445" r="30822" b="5361"/>
          <a:stretch/>
        </p:blipFill>
        <p:spPr>
          <a:xfrm>
            <a:off x="5894773" y="238217"/>
            <a:ext cx="2929631" cy="6187736"/>
          </a:xfrm>
        </p:spPr>
      </p:pic>
      <p:sp>
        <p:nvSpPr>
          <p:cNvPr id="9" name="CasellaDiTesto 8">
            <a:extLst>
              <a:ext uri="{FF2B5EF4-FFF2-40B4-BE49-F238E27FC236}">
                <a16:creationId xmlns:a16="http://schemas.microsoft.com/office/drawing/2014/main" id="{AC5B9FF1-A640-4957-BC31-D11D8CD40093}"/>
              </a:ext>
            </a:extLst>
          </p:cNvPr>
          <p:cNvSpPr txBox="1"/>
          <p:nvPr/>
        </p:nvSpPr>
        <p:spPr>
          <a:xfrm>
            <a:off x="838200" y="1596964"/>
            <a:ext cx="5202314" cy="1477328"/>
          </a:xfrm>
          <a:prstGeom prst="rect">
            <a:avLst/>
          </a:prstGeom>
          <a:noFill/>
        </p:spPr>
        <p:txBody>
          <a:bodyPr wrap="square" rtlCol="0">
            <a:spAutoFit/>
          </a:bodyPr>
          <a:lstStyle/>
          <a:p>
            <a:r>
              <a:rPr lang="it-IT" dirty="0">
                <a:cs typeface="Times New Roman" panose="02020603050405020304" pitchFamily="18" charset="0"/>
              </a:rPr>
              <a:t>Dominio di calcolo al termine delle semplificazioni effettuate su modello CAD.</a:t>
            </a:r>
          </a:p>
          <a:p>
            <a:endParaRPr lang="it-IT" dirty="0">
              <a:cs typeface="Times New Roman" panose="02020603050405020304" pitchFamily="18" charset="0"/>
            </a:endParaRPr>
          </a:p>
          <a:p>
            <a:r>
              <a:rPr lang="it-IT" dirty="0">
                <a:cs typeface="Times New Roman" panose="02020603050405020304" pitchFamily="18" charset="0"/>
              </a:rPr>
              <a:t>In basso, uno zoom della disposizione dei pannelli di acrilico.</a:t>
            </a:r>
          </a:p>
        </p:txBody>
      </p:sp>
      <p:pic>
        <p:nvPicPr>
          <p:cNvPr id="11" name="Immagine 10">
            <a:extLst>
              <a:ext uri="{FF2B5EF4-FFF2-40B4-BE49-F238E27FC236}">
                <a16:creationId xmlns:a16="http://schemas.microsoft.com/office/drawing/2014/main" id="{40D9FFBE-93FE-4501-BA04-94A465889D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508429"/>
            <a:ext cx="4255363" cy="3245616"/>
          </a:xfrm>
          <a:prstGeom prst="rect">
            <a:avLst/>
          </a:prstGeom>
        </p:spPr>
      </p:pic>
    </p:spTree>
    <p:extLst>
      <p:ext uri="{BB962C8B-B14F-4D97-AF65-F5344CB8AC3E}">
        <p14:creationId xmlns:p14="http://schemas.microsoft.com/office/powerpoint/2010/main" val="3187570756"/>
      </p:ext>
    </p:extLst>
  </p:cSld>
  <p:clrMapOvr>
    <a:masterClrMapping/>
  </p:clrMapOvr>
</p:sld>
</file>

<file path=ppt/theme/theme1.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771</Words>
  <Application>Microsoft Office PowerPoint</Application>
  <PresentationFormat>Widescreen</PresentationFormat>
  <Paragraphs>91</Paragraphs>
  <Slides>21</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21</vt:i4>
      </vt:variant>
    </vt:vector>
  </HeadingPairs>
  <TitlesOfParts>
    <vt:vector size="27" baseType="lpstr">
      <vt:lpstr>Arial</vt:lpstr>
      <vt:lpstr>Calibri</vt:lpstr>
      <vt:lpstr>Times New Roman</vt:lpstr>
      <vt:lpstr>Trebuchet MS</vt:lpstr>
      <vt:lpstr>Wingdings 3</vt:lpstr>
      <vt:lpstr>Sfaccettatura</vt:lpstr>
      <vt:lpstr>Presentazione standard di PowerPoint</vt:lpstr>
      <vt:lpstr>Presentazione standard di PowerPoint</vt:lpstr>
      <vt:lpstr>Materia oscura e relative evidenze scientifiche</vt:lpstr>
      <vt:lpstr>Rilevazione diretta della materia oscura</vt:lpstr>
      <vt:lpstr>DarkSide-20k</vt:lpstr>
      <vt:lpstr>Il metodo di calcolo</vt:lpstr>
      <vt:lpstr>Il metodo dei volumi finiti</vt:lpstr>
      <vt:lpstr>Geometria</vt:lpstr>
      <vt:lpstr>Geometria</vt:lpstr>
      <vt:lpstr>Aspetti qualitativi  della mesh</vt:lpstr>
      <vt:lpstr>Condizioni al contorno</vt:lpstr>
      <vt:lpstr>Condizioni al contorno</vt:lpstr>
      <vt:lpstr>Circolazione dell’argon e  permanenza in fase liquida</vt:lpstr>
      <vt:lpstr>Simulazioni preliminari</vt:lpstr>
      <vt:lpstr>Simulazioni con doppio outlet</vt:lpstr>
      <vt:lpstr>Simulazioni con doppio outlet</vt:lpstr>
      <vt:lpstr>Simulazioni con doppio outlet</vt:lpstr>
      <vt:lpstr>Modifica al doppio outlet</vt:lpstr>
      <vt:lpstr>Simulazione con doppio outlet modificato</vt:lpstr>
      <vt:lpstr>Presentazione standard di PowerPoint</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Bottaro</dc:creator>
  <cp:lastModifiedBy>Alessandro Bottaro</cp:lastModifiedBy>
  <cp:revision>3</cp:revision>
  <dcterms:created xsi:type="dcterms:W3CDTF">2020-10-23T08:39:31Z</dcterms:created>
  <dcterms:modified xsi:type="dcterms:W3CDTF">2020-11-16T13:32:50Z</dcterms:modified>
</cp:coreProperties>
</file>