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8" r:id="rId2"/>
    <p:sldId id="298" r:id="rId3"/>
    <p:sldId id="296" r:id="rId4"/>
    <p:sldId id="260" r:id="rId5"/>
    <p:sldId id="300" r:id="rId6"/>
    <p:sldId id="261" r:id="rId7"/>
    <p:sldId id="265" r:id="rId8"/>
    <p:sldId id="266" r:id="rId9"/>
    <p:sldId id="267" r:id="rId10"/>
    <p:sldId id="268" r:id="rId11"/>
    <p:sldId id="270" r:id="rId12"/>
    <p:sldId id="304" r:id="rId13"/>
    <p:sldId id="271" r:id="rId14"/>
    <p:sldId id="274" r:id="rId15"/>
    <p:sldId id="301" r:id="rId16"/>
    <p:sldId id="272" r:id="rId17"/>
    <p:sldId id="275" r:id="rId18"/>
    <p:sldId id="276" r:id="rId19"/>
    <p:sldId id="277" r:id="rId20"/>
    <p:sldId id="278" r:id="rId21"/>
    <p:sldId id="269" r:id="rId22"/>
    <p:sldId id="279" r:id="rId23"/>
    <p:sldId id="280" r:id="rId24"/>
    <p:sldId id="281" r:id="rId25"/>
    <p:sldId id="283" r:id="rId26"/>
    <p:sldId id="302" r:id="rId27"/>
    <p:sldId id="284" r:id="rId28"/>
    <p:sldId id="286" r:id="rId29"/>
    <p:sldId id="287" r:id="rId30"/>
    <p:sldId id="289" r:id="rId31"/>
    <p:sldId id="303" r:id="rId32"/>
    <p:sldId id="290" r:id="rId33"/>
    <p:sldId id="291" r:id="rId34"/>
    <p:sldId id="30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8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C99248-4A6B-437C-AFD1-9254AC709DA4}" v="3987" dt="2026-03-19T16:40:22.8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Stile chiaro 2 - Color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Stile medio 1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Stile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Stile chi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ile chi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E25E649-3F16-4E02-A733-19D2CDBF48F0}" styleName="Stile medio 3 - Color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50" autoAdjust="0"/>
    <p:restoredTop sz="92065" autoAdjust="0"/>
  </p:normalViewPr>
  <p:slideViewPr>
    <p:cSldViewPr snapToGrid="0">
      <p:cViewPr>
        <p:scale>
          <a:sx n="60" d="100"/>
          <a:sy n="60" d="100"/>
        </p:scale>
        <p:origin x="591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58486227875611685"/>
          <c:y val="2.81770623921019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DATASET SPLITTING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BA12-4C21-9937-2A3C0315DAEA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BA12-4C21-9937-2A3C0315DAEA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BA12-4C21-9937-2A3C0315DAE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A12-4C21-9937-2A3C0315DAE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BA12-4C21-9937-2A3C0315DAE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A12-4C21-9937-2A3C0315DAEA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Foglio1!$A$2:$A$4</c:f>
              <c:strCache>
                <c:ptCount val="3"/>
                <c:pt idx="0">
                  <c:v>TRAINING SET</c:v>
                </c:pt>
                <c:pt idx="1">
                  <c:v>VALIDATION SET</c:v>
                </c:pt>
                <c:pt idx="2">
                  <c:v>TEST SET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7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12-4C21-9937-2A3C0315DAEA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62078-A4E8-48D1-8178-1ACBE8CB0E24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B9D51-F705-4D38-BF22-65B035107BD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54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Prova </a:t>
            </a:r>
            <a:r>
              <a:rPr lang="it-IT" dirty="0" err="1"/>
              <a:t>prova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2B9D51-F705-4D38-BF22-65B035107B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5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2B9D51-F705-4D38-BF22-65B035107B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95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Abadi" panose="020B0604020104020204" pitchFamily="34" charset="0"/>
              </a:rPr>
              <a:t>Interpolation</a:t>
            </a:r>
            <a:r>
              <a:rPr lang="en-US" sz="1200" dirty="0">
                <a:latin typeface="Abadi" panose="020B0604020104020204" pitchFamily="34" charset="0"/>
              </a:rPr>
              <a:t> method that approximates unknown values from known data points;</a:t>
            </a:r>
            <a:br>
              <a:rPr lang="en-US" sz="1200" dirty="0">
                <a:latin typeface="Abadi" panose="020B0604020104020204" pitchFamily="34" charset="0"/>
              </a:rPr>
            </a:br>
            <a:r>
              <a:rPr lang="en-US" sz="1200" dirty="0"/>
              <a:t>Uses </a:t>
            </a:r>
            <a:r>
              <a:rPr lang="en-US" sz="1200" b="1" dirty="0"/>
              <a:t>radial kernels</a:t>
            </a:r>
            <a:r>
              <a:rPr lang="en-US" sz="1200" dirty="0"/>
              <a:t> centered on training samples to build a smooth surrogate model;</a:t>
            </a:r>
            <a:br>
              <a:rPr lang="en-US" sz="1200" dirty="0"/>
            </a:br>
            <a:r>
              <a:rPr lang="en-US" sz="1200" dirty="0"/>
              <a:t>Typically </a:t>
            </a:r>
            <a:r>
              <a:rPr lang="en-US" sz="1200" b="1" dirty="0"/>
              <a:t>fast to train and evaluate</a:t>
            </a:r>
            <a:r>
              <a:rPr lang="en-US" sz="1200" dirty="0"/>
              <a:t>;</a:t>
            </a:r>
          </a:p>
          <a:p>
            <a:pPr>
              <a:spcAft>
                <a:spcPts val="1200"/>
              </a:spcAft>
            </a:pPr>
            <a:r>
              <a:rPr lang="en-US" sz="1200" dirty="0"/>
              <a:t>🟢</a:t>
            </a:r>
            <a:r>
              <a:rPr lang="en-US" sz="1200" b="1" dirty="0"/>
              <a:t> No probabilistic assumptions</a:t>
            </a:r>
            <a:r>
              <a:rPr lang="en-US" sz="1200" dirty="0"/>
              <a:t> required for the model</a:t>
            </a:r>
          </a:p>
          <a:p>
            <a:pPr>
              <a:spcAft>
                <a:spcPts val="1200"/>
              </a:spcAft>
            </a:pPr>
            <a:r>
              <a:rPr lang="en-US" sz="1200" dirty="0"/>
              <a:t>🟢 Works well with </a:t>
            </a:r>
            <a:r>
              <a:rPr lang="en-US" sz="1200" b="1" dirty="0"/>
              <a:t>moderate to large datasets</a:t>
            </a:r>
          </a:p>
          <a:p>
            <a:r>
              <a:rPr lang="en-US" sz="1200" dirty="0"/>
              <a:t>🔴 Does </a:t>
            </a:r>
            <a:r>
              <a:rPr lang="en-US" sz="1200" b="1" dirty="0"/>
              <a:t>not directly provide uncertainty estimates</a:t>
            </a:r>
            <a:r>
              <a:rPr lang="en-US" sz="1200" dirty="0"/>
              <a:t> (unlike Kriging)</a:t>
            </a:r>
            <a:endParaRPr lang="en-US" sz="1200" b="1" dirty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2B9D51-F705-4D38-BF22-65B035107BD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5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ONERA M6 wing is a classical benchmark configuration used in aerodynamic studies. It is widely adopted to validate numerical methods and surrogate modeling approaches.</a:t>
            </a: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2B9D51-F705-4D38-BF22-65B035107B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2F220-0FD1-816F-BB85-6004C300E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D89510F-55D5-63E9-141A-4AE4F473BF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B345E49-D71C-299F-245E-EA1E1286F2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45B9A0D-90F7-88B6-FEAD-5190888735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2B9D51-F705-4D38-BF22-65B035107BD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28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21519-F461-3E77-2BE0-149B62520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3009BC1-81C7-3D03-1DD0-DC89117F2D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66F56AE-887C-E961-E7C1-3B27DE174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8DCD30-5D69-D68B-6BD1-9284287FC0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2B9D51-F705-4D38-BF22-65B035107BD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6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E7B60E-07BA-1E96-9022-1EB29401C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AC99FC1-7B96-0EF9-2428-0F2F1CE46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24C7A37-7DB2-C5FF-4579-F32C0BC5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ED25-56CB-4035-9444-D0A267F61A8B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B400681-A2B9-881D-19DA-BA1BAE580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3951BC-E1A3-DD1F-B291-1E13FBA10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27E6-3901-4883-855B-1BC6AD2879E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93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ABA38F-DA12-E057-75DE-16024ECC8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D5F70B5-8A19-E3B2-2FE0-E512DB0A0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2F21A2-DE83-732E-F22A-51BC37AE3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ED25-56CB-4035-9444-D0A267F61A8B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7E443C-B5C1-E79E-0759-EE79013D6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0BD5E6-4014-9DB0-DF54-830FFA38F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27E6-3901-4883-855B-1BC6AD2879E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35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CA29B34-2D27-FDBD-D96C-93C7B466E9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A0EC3D3-7B64-6B4D-7838-1F35811297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04B1620-94AF-541A-B437-F0B3AC12C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ED25-56CB-4035-9444-D0A267F61A8B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6F4DC1-DFFF-076B-C525-A60B70C9B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C7AE25-37F4-E929-28E7-1AEBE0E29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27E6-3901-4883-855B-1BC6AD2879E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02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32401B-D3B3-3D66-B403-310FC239E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34FB36-62A4-2C71-7F02-D2EAA84E4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6B86C5-4A88-9DF6-2AD8-8CFE94694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ED25-56CB-4035-9444-D0A267F61A8B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20C7BC-F3BE-6009-91CD-7911D2185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22852E-F510-B5D3-4DB2-B9081A955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27E6-3901-4883-855B-1BC6AD2879E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30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5CB8D6-3CC8-823D-9751-A48A63435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1F888A4-E425-1159-909A-74D34DECE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1F036D-8F19-D7B6-64E3-8FB2A60E9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ED25-56CB-4035-9444-D0A267F61A8B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31EA2B2-C4D5-F0DA-B107-12842BFBC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9AC1941-52DA-4963-56DD-3A9E59FD8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27E6-3901-4883-855B-1BC6AD2879E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50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414253-9446-2014-AF1F-F7ABA456A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4379F9-5018-1018-B42D-4CF872AE83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7A457A5-31AF-D47E-02E8-86D372CE3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84B2C46-7EFC-2320-A656-723D9F361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ED25-56CB-4035-9444-D0A267F61A8B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17AC69B-F0A3-FE97-D5A2-7A3FB451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B0C599-6BD6-FBFB-9452-3245D8F75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27E6-3901-4883-855B-1BC6AD2879E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47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40B658-F2F3-EE02-80C9-1F19F3AF8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D19C078-136F-CBBE-3FFF-7B8775B8D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48D9687-A1E2-CC76-7C93-DF79983C3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00BF56E-EDAB-1BE8-204E-2B4B5F2FE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EE73136-F7A5-A395-01CF-84F48701A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AA52EED-C75B-9FDE-EE9C-D0F47A030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ED25-56CB-4035-9444-D0A267F61A8B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3693958-23F1-23F5-4031-6C9D2D328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9FF51DB-9BDB-0E7B-64C0-E9866CBB6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27E6-3901-4883-855B-1BC6AD2879E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09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0EA157-AED0-1213-BDCB-1769452CD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B13DA9E-AE27-A9C9-0016-146E5786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ED25-56CB-4035-9444-D0A267F61A8B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6693B8B-3596-8BC7-756B-557316D4A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4D810FD-7491-7288-CFAB-E48B013C7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27E6-3901-4883-855B-1BC6AD2879E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84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89C2E6E-DDBF-2A53-A8B1-2E5784A29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ED25-56CB-4035-9444-D0A267F61A8B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14D5464-6E3E-40DE-BAFB-D19FCD736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623B25-158A-32C8-82BC-0B1DC71B2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27E6-3901-4883-855B-1BC6AD2879E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1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CD0AE1-C2A0-D9AD-10F0-A47CDF2E3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06F239-F544-A2B3-E244-104E3D015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59BC242-DC5A-C5E4-561E-3CD50137B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E520D61-85C0-AB5A-43B7-D4C4EBECC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ED25-56CB-4035-9444-D0A267F61A8B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5F0F905-8F96-F372-1C0F-5A6B66B8C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49A34AB-D17D-CE99-26D5-8D482787E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27E6-3901-4883-855B-1BC6AD2879E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24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21117C-900D-9115-0B56-9D599AC0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30819DC-D75A-8CA0-55DB-1BC6EC1A88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8E52FF8-8968-514A-9BE1-8109F0087C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72F7C8C-166A-C42A-9019-825243FF9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ED25-56CB-4035-9444-D0A267F61A8B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AA8CC83-5A50-FBA5-9A3F-ED4097DF9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5E4E4D2-276C-F57B-27FC-46F31B5C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27E6-3901-4883-855B-1BC6AD2879E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9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800618C-8E5F-555C-2E1D-FAC39D5C5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7626264-6E6D-A2CC-577D-478C9E23B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D698C8-A307-3737-03E1-D56EF4AC18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7EED25-56CB-4035-9444-D0A267F61A8B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D3320A-A106-C9EF-8DE5-5BA67931C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2E1F15-9948-6957-9B67-14103955F5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1F27E6-3901-4883-855B-1BC6AD2879E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53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31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5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.jpeg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.png"/><Relationship Id="rId9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FEEA2-6CDC-481E-4B41-D8AFC8817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6D14A04D-34FA-3F33-DCB9-AE3E3D35B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48" y="1645147"/>
            <a:ext cx="6086293" cy="4057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65FFBD7-BF76-BEB3-A2C0-158A401F0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660" y="584365"/>
            <a:ext cx="11760679" cy="10083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Surrogate-Based Shape </a:t>
            </a:r>
            <a:r>
              <a:rPr lang="en-US" sz="3200" dirty="0" err="1">
                <a:latin typeface="Century Gothic" panose="020B0502020202020204" pitchFamily="34" charset="0"/>
              </a:rPr>
              <a:t>Optimisation</a:t>
            </a:r>
            <a:r>
              <a:rPr lang="en-US" sz="3200" dirty="0">
                <a:latin typeface="Century Gothic" panose="020B0502020202020204" pitchFamily="34" charset="0"/>
              </a:rPr>
              <a:t> for Aircraft Design: Implementation in </a:t>
            </a:r>
            <a:r>
              <a:rPr lang="en-US" sz="3200" dirty="0" err="1">
                <a:latin typeface="Century Gothic" panose="020B0502020202020204" pitchFamily="34" charset="0"/>
              </a:rPr>
              <a:t>CEASIOMpy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24173A6-4098-F3AA-0A58-D1D5D60C30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660" y="4466732"/>
            <a:ext cx="3173801" cy="2114399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it-IT" sz="2000" dirty="0">
                <a:latin typeface="Abadi" panose="020B0604020104020204" pitchFamily="34" charset="0"/>
              </a:rPr>
              <a:t>Author:</a:t>
            </a:r>
          </a:p>
          <a:p>
            <a:pPr algn="l">
              <a:spcBef>
                <a:spcPts val="1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Marco Ilmi Rushani</a:t>
            </a:r>
          </a:p>
          <a:p>
            <a:pPr algn="l"/>
            <a:r>
              <a:rPr lang="it-IT" sz="2000" dirty="0" err="1">
                <a:latin typeface="Abadi" panose="020B0604020104020204" pitchFamily="34" charset="0"/>
              </a:rPr>
              <a:t>Supervisors</a:t>
            </a:r>
            <a:r>
              <a:rPr lang="it-IT" sz="2000" dirty="0">
                <a:latin typeface="Abadi" panose="020B0604020104020204" pitchFamily="34" charset="0"/>
              </a:rPr>
              <a:t>:</a:t>
            </a:r>
            <a:r>
              <a:rPr lang="it-IT" sz="2000" dirty="0"/>
              <a:t> </a:t>
            </a:r>
          </a:p>
          <a:p>
            <a:pPr algn="l">
              <a:spcBef>
                <a:spcPts val="500"/>
              </a:spcBef>
            </a:pPr>
            <a:r>
              <a:rPr lang="it-IT" sz="2000" dirty="0">
                <a:latin typeface="Century Gothic" panose="020B0502020202020204" pitchFamily="34" charset="0"/>
              </a:rPr>
              <a:t>Prof. A. Bottaro</a:t>
            </a:r>
          </a:p>
          <a:p>
            <a:pPr algn="l">
              <a:spcBef>
                <a:spcPts val="300"/>
              </a:spcBef>
            </a:pPr>
            <a:r>
              <a:rPr lang="it-IT" sz="2000" dirty="0">
                <a:latin typeface="Century Gothic" panose="020B0502020202020204" pitchFamily="34" charset="0"/>
              </a:rPr>
              <a:t>Ing. </a:t>
            </a:r>
            <a:r>
              <a:rPr lang="it-IT" sz="2000" dirty="0" err="1">
                <a:latin typeface="Century Gothic" panose="020B0502020202020204" pitchFamily="34" charset="0"/>
              </a:rPr>
              <a:t>Jan</a:t>
            </a:r>
            <a:r>
              <a:rPr lang="it-IT" sz="2000" dirty="0">
                <a:latin typeface="Century Gothic" panose="020B0502020202020204" pitchFamily="34" charset="0"/>
              </a:rPr>
              <a:t> B. Vos</a:t>
            </a:r>
          </a:p>
          <a:p>
            <a:pPr algn="l">
              <a:spcBef>
                <a:spcPts val="300"/>
              </a:spcBef>
            </a:pPr>
            <a:r>
              <a:rPr lang="it-IT" sz="2000" dirty="0">
                <a:latin typeface="Century Gothic" panose="020B0502020202020204" pitchFamily="34" charset="0"/>
              </a:rPr>
              <a:t>Dr. Giacomo Benedetti</a:t>
            </a:r>
          </a:p>
          <a:p>
            <a:pPr algn="l"/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9" name="Picture 10" descr="CFS Engineering S.A. - startup.ch">
            <a:extLst>
              <a:ext uri="{FF2B5EF4-FFF2-40B4-BE49-F238E27FC236}">
                <a16:creationId xmlns:a16="http://schemas.microsoft.com/office/drawing/2014/main" id="{B2B30170-89A0-F28A-212E-E8AE3249E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523" y="5818322"/>
            <a:ext cx="3368816" cy="76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Università degli Studi di Genova">
            <a:extLst>
              <a:ext uri="{FF2B5EF4-FFF2-40B4-BE49-F238E27FC236}">
                <a16:creationId xmlns:a16="http://schemas.microsoft.com/office/drawing/2014/main" id="{59A3ADE5-CF76-DDD6-ACB7-ACA79FF7C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103" y="5853551"/>
            <a:ext cx="4493792" cy="57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346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D19FD-30E9-C25B-B56E-842B2EC39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A036039-2AF0-69BB-5FA5-1CA176A41A46}"/>
              </a:ext>
            </a:extLst>
          </p:cNvPr>
          <p:cNvSpPr txBox="1"/>
          <p:nvPr/>
        </p:nvSpPr>
        <p:spPr>
          <a:xfrm>
            <a:off x="869690" y="360370"/>
            <a:ext cx="93439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arenR"/>
            </a:pPr>
            <a:r>
              <a:rPr lang="it-IT" sz="2000" b="1" dirty="0">
                <a:solidFill>
                  <a:schemeClr val="bg1"/>
                </a:solidFill>
                <a:latin typeface="Abadi" panose="020B0604020104020204" pitchFamily="34" charset="0"/>
              </a:rPr>
              <a:t>DESIGN VARIABLES: </a:t>
            </a:r>
            <a:r>
              <a:rPr lang="en-US" sz="2000" dirty="0">
                <a:solidFill>
                  <a:schemeClr val="bg1"/>
                </a:solidFill>
                <a:latin typeface="Abadi" panose="020B0604020104020204" pitchFamily="34" charset="0"/>
              </a:rPr>
              <a:t>Coffee amount, Water temperature, Brewing time</a:t>
            </a:r>
          </a:p>
          <a:p>
            <a:pPr marL="514350" indent="-514350">
              <a:buAutoNum type="arabicParenR"/>
            </a:pPr>
            <a:r>
              <a:rPr lang="en-US" sz="2000" b="1" dirty="0">
                <a:solidFill>
                  <a:schemeClr val="bg1"/>
                </a:solidFill>
                <a:latin typeface="Abadi" panose="020B0604020104020204" pitchFamily="34" charset="0"/>
              </a:rPr>
              <a:t>DESIGN OF EXPERIMENTS</a:t>
            </a:r>
          </a:p>
          <a:p>
            <a:pPr marL="514350" indent="-514350">
              <a:buAutoNum type="arabicParenR"/>
            </a:pPr>
            <a:r>
              <a:rPr lang="en-US" sz="2000" b="1" dirty="0">
                <a:solidFill>
                  <a:schemeClr val="bg1"/>
                </a:solidFill>
                <a:latin typeface="Abadi" panose="020B0604020104020204" pitchFamily="34" charset="0"/>
              </a:rPr>
              <a:t>EXPERIMENTS</a:t>
            </a:r>
          </a:p>
          <a:p>
            <a:pPr marL="514350" indent="-514350">
              <a:buAutoNum type="arabicParenR"/>
            </a:pPr>
            <a:r>
              <a:rPr lang="en-US" sz="2000" b="1" dirty="0">
                <a:solidFill>
                  <a:schemeClr val="bg1"/>
                </a:solidFill>
                <a:latin typeface="Abadi" panose="020B0604020104020204" pitchFamily="34" charset="0"/>
              </a:rPr>
              <a:t>SURROGATE MODEL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FE0878C7-F3EE-DEC3-C20E-D35E66494BDA}"/>
              </a:ext>
            </a:extLst>
          </p:cNvPr>
          <p:cNvSpPr txBox="1"/>
          <p:nvPr/>
        </p:nvSpPr>
        <p:spPr>
          <a:xfrm>
            <a:off x="2437588" y="1400721"/>
            <a:ext cx="66217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badi" panose="020B0604020104020204" pitchFamily="34" charset="0"/>
              </a:rPr>
              <a:t>4) SURROGATE MODEL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6EF907DD-8D70-94E5-51CA-30EAF25B0EDF}"/>
              </a:ext>
            </a:extLst>
          </p:cNvPr>
          <p:cNvSpPr txBox="1"/>
          <p:nvPr/>
        </p:nvSpPr>
        <p:spPr>
          <a:xfrm>
            <a:off x="869690" y="369324"/>
            <a:ext cx="93439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arenR"/>
            </a:pPr>
            <a:r>
              <a:rPr lang="it-IT" sz="2000" b="1" dirty="0">
                <a:latin typeface="Abadi" panose="020B0604020104020204" pitchFamily="34" charset="0"/>
              </a:rPr>
              <a:t>DESIGN VARIABLES: </a:t>
            </a:r>
            <a:r>
              <a:rPr lang="en-US" sz="2000" dirty="0">
                <a:latin typeface="Abadi" panose="020B0604020104020204" pitchFamily="34" charset="0"/>
              </a:rPr>
              <a:t>Coffee amount, Water temperature, Brewing time</a:t>
            </a:r>
          </a:p>
          <a:p>
            <a:pPr marL="514350" indent="-514350">
              <a:buAutoNum type="arabicParenR"/>
            </a:pPr>
            <a:r>
              <a:rPr lang="en-US" sz="2000" b="1" dirty="0">
                <a:latin typeface="Abadi" panose="020B0604020104020204" pitchFamily="34" charset="0"/>
              </a:rPr>
              <a:t>DESIGN OF EXPERIMENTS</a:t>
            </a:r>
          </a:p>
          <a:p>
            <a:pPr marL="514350" indent="-514350">
              <a:buAutoNum type="arabicParenR"/>
            </a:pPr>
            <a:r>
              <a:rPr lang="en-US" sz="2000" b="1" dirty="0">
                <a:latin typeface="Abadi" panose="020B0604020104020204" pitchFamily="34" charset="0"/>
              </a:rPr>
              <a:t>EXPERIMENTS</a:t>
            </a:r>
          </a:p>
        </p:txBody>
      </p:sp>
      <p:pic>
        <p:nvPicPr>
          <p:cNvPr id="1030" name="Picture 6" descr="Università degli Studi di Genova">
            <a:extLst>
              <a:ext uri="{FF2B5EF4-FFF2-40B4-BE49-F238E27FC236}">
                <a16:creationId xmlns:a16="http://schemas.microsoft.com/office/drawing/2014/main" id="{9BF6D756-2654-36B6-5D13-7C930392A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6305566"/>
            <a:ext cx="3043633" cy="3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FS Engineering S.A. - startup.ch">
            <a:extLst>
              <a:ext uri="{FF2B5EF4-FFF2-40B4-BE49-F238E27FC236}">
                <a16:creationId xmlns:a16="http://schemas.microsoft.com/office/drawing/2014/main" id="{B670B753-553E-BD5A-7E1A-91EA9E4B5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7" y="6194588"/>
            <a:ext cx="2215129" cy="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F222B44-5D2A-144C-3941-58804A33F542}"/>
              </a:ext>
            </a:extLst>
          </p:cNvPr>
          <p:cNvSpPr txBox="1"/>
          <p:nvPr/>
        </p:nvSpPr>
        <p:spPr>
          <a:xfrm>
            <a:off x="1127832" y="-6801"/>
            <a:ext cx="99363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Problem:</a:t>
            </a:r>
            <a:r>
              <a:rPr lang="en-US" dirty="0"/>
              <a:t> Optimizing Coffee Quality</a:t>
            </a:r>
            <a:r>
              <a:rPr lang="en-US" dirty="0">
                <a:latin typeface="Abadi" panose="020B0604020104020204" pitchFamily="34" charset="0"/>
              </a:rPr>
              <a:t>  </a:t>
            </a:r>
            <a:r>
              <a:rPr lang="en-US" dirty="0">
                <a:solidFill>
                  <a:srgbClr val="FF0000"/>
                </a:solidFill>
                <a:latin typeface="Abadi" panose="020B0604020104020204" pitchFamily="34" charset="0"/>
                <a:sym typeface="Wingdings" panose="05000000000000000000" pitchFamily="2" charset="2"/>
              </a:rPr>
              <a:t>  </a:t>
            </a:r>
            <a:r>
              <a:rPr lang="en-US" b="1" dirty="0">
                <a:solidFill>
                  <a:srgbClr val="FF0000"/>
                </a:solidFill>
                <a:latin typeface="Abadi" panose="020B0604020104020204" pitchFamily="34" charset="0"/>
              </a:rPr>
              <a:t>Objective: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dirty="0"/>
              <a:t>Maximize Taste Score</a:t>
            </a:r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6724FD7-3E5B-1D8A-32E0-6656CACE0842}"/>
              </a:ext>
            </a:extLst>
          </p:cNvPr>
          <p:cNvSpPr txBox="1"/>
          <p:nvPr/>
        </p:nvSpPr>
        <p:spPr>
          <a:xfrm>
            <a:off x="1508604" y="2066246"/>
            <a:ext cx="1501706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r>
              <a:rPr lang="en-US" sz="2000" b="1" dirty="0"/>
              <a:t>TRAINING: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CF098EA-B0CF-0357-9AEB-DCBA10130169}"/>
              </a:ext>
            </a:extLst>
          </p:cNvPr>
          <p:cNvSpPr txBox="1"/>
          <p:nvPr/>
        </p:nvSpPr>
        <p:spPr>
          <a:xfrm>
            <a:off x="1508604" y="2854709"/>
            <a:ext cx="2413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VALIDATION: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FDBBA56-4D82-BC85-5C41-EB683F667E1B}"/>
              </a:ext>
            </a:extLst>
          </p:cNvPr>
          <p:cNvSpPr txBox="1"/>
          <p:nvPr/>
        </p:nvSpPr>
        <p:spPr>
          <a:xfrm>
            <a:off x="1508604" y="3426431"/>
            <a:ext cx="23137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TEST: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699B7D10-3B7B-01CB-C296-575CE94491DC}"/>
                  </a:ext>
                </a:extLst>
              </p:cNvPr>
              <p:cNvSpPr txBox="1"/>
              <p:nvPr/>
            </p:nvSpPr>
            <p:spPr>
              <a:xfrm>
                <a:off x="5115186" y="2943401"/>
                <a:ext cx="196162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𝑇𝑎𝑠𝑡𝑒𝑆𝑐𝑜𝑟𝑒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699B7D10-3B7B-01CB-C296-575CE94491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186" y="2943401"/>
                <a:ext cx="1961627" cy="276999"/>
              </a:xfrm>
              <a:prstGeom prst="rect">
                <a:avLst/>
              </a:prstGeom>
              <a:blipFill>
                <a:blip r:embed="rId4"/>
                <a:stretch>
                  <a:fillRect l="-4037" t="-2222" r="-2795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E46B2B6D-DBAE-291E-6F9F-006A23D34C38}"/>
                  </a:ext>
                </a:extLst>
              </p:cNvPr>
              <p:cNvSpPr txBox="1"/>
              <p:nvPr/>
            </p:nvSpPr>
            <p:spPr>
              <a:xfrm>
                <a:off x="3521704" y="3360602"/>
                <a:ext cx="51485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𝑐𝑜𝑓𝑓𝑒𝑒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𝑎𝑚𝑜𝑢𝑛𝑡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𝑡𝑒𝑚𝑝𝑒𝑟𝑎𝑡𝑢𝑟𝑒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𝑏𝑟𝑒𝑤𝑖𝑛𝑔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𝑡𝑖𝑚𝑒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E46B2B6D-DBAE-291E-6F9F-006A23D34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704" y="3360602"/>
                <a:ext cx="5148589" cy="276999"/>
              </a:xfrm>
              <a:prstGeom prst="rect">
                <a:avLst/>
              </a:prstGeom>
              <a:blipFill>
                <a:blip r:embed="rId5"/>
                <a:stretch>
                  <a:fillRect l="-237" t="-2174" r="-1303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7C8B18AA-2F60-0364-09C8-64C24D4FA791}"/>
                  </a:ext>
                </a:extLst>
              </p:cNvPr>
              <p:cNvSpPr txBox="1"/>
              <p:nvPr/>
            </p:nvSpPr>
            <p:spPr>
              <a:xfrm>
                <a:off x="2927487" y="2062519"/>
                <a:ext cx="877763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approximate the relationship between the design variables 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) and the objective function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7C8B18AA-2F60-0364-09C8-64C24D4FA7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7487" y="2062519"/>
                <a:ext cx="8777636" cy="707886"/>
              </a:xfrm>
              <a:prstGeom prst="rect">
                <a:avLst/>
              </a:prstGeom>
              <a:blipFill>
                <a:blip r:embed="rId6"/>
                <a:stretch>
                  <a:fillRect l="-694" t="-3448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1B713E1E-D857-0682-988C-0F8C17574C5B}"/>
              </a:ext>
            </a:extLst>
          </p:cNvPr>
          <p:cNvSpPr txBox="1"/>
          <p:nvPr/>
        </p:nvSpPr>
        <p:spPr>
          <a:xfrm>
            <a:off x="2934111" y="2831700"/>
            <a:ext cx="75457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tune the hyperparameters of the surrogate model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2ABF8F7-D96B-EF85-595E-1A3C4DB5347C}"/>
              </a:ext>
            </a:extLst>
          </p:cNvPr>
          <p:cNvSpPr txBox="1"/>
          <p:nvPr/>
        </p:nvSpPr>
        <p:spPr>
          <a:xfrm>
            <a:off x="3010310" y="3405007"/>
            <a:ext cx="75457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evaluate the predictive performance of the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0B946B4D-469F-39DA-5CC4-12BFC4B6616D}"/>
                  </a:ext>
                </a:extLst>
              </p:cNvPr>
              <p:cNvSpPr txBox="1"/>
              <p:nvPr/>
            </p:nvSpPr>
            <p:spPr>
              <a:xfrm>
                <a:off x="2428161" y="3943695"/>
                <a:ext cx="2632837" cy="10776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𝑅𝑀𝑆𝐸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0B946B4D-469F-39DA-5CC4-12BFC4B66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8161" y="3943695"/>
                <a:ext cx="2632837" cy="10776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5C603CD0-10C2-E9F2-85D9-8CF0436768B6}"/>
                  </a:ext>
                </a:extLst>
              </p:cNvPr>
              <p:cNvSpPr txBox="1"/>
              <p:nvPr/>
            </p:nvSpPr>
            <p:spPr>
              <a:xfrm>
                <a:off x="5855246" y="4240647"/>
                <a:ext cx="3943621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err="1"/>
                  <a:t>Where</a:t>
                </a:r>
                <a:r>
                  <a:rPr lang="it-IT" dirty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N </a:t>
                </a:r>
                <a:r>
                  <a:rPr lang="it-IT" dirty="0">
                    <a:sym typeface="Wingdings" panose="05000000000000000000" pitchFamily="2" charset="2"/>
                  </a:rPr>
                  <a:t> </a:t>
                </a:r>
                <a:r>
                  <a:rPr lang="it-IT" dirty="0" err="1">
                    <a:sym typeface="Wingdings" panose="05000000000000000000" pitchFamily="2" charset="2"/>
                  </a:rPr>
                  <a:t>number</a:t>
                </a:r>
                <a:r>
                  <a:rPr lang="it-IT" dirty="0">
                    <a:sym typeface="Wingdings" panose="05000000000000000000" pitchFamily="2" charset="2"/>
                  </a:rPr>
                  <a:t> of samples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:r>
                  <a:rPr lang="en-US" dirty="0"/>
                  <a:t>true value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:r>
                  <a:rPr lang="en-US" dirty="0"/>
                  <a:t>model prediction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5C603CD0-10C2-E9F2-85D9-8CF0436768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5246" y="4240647"/>
                <a:ext cx="3943621" cy="1477328"/>
              </a:xfrm>
              <a:prstGeom prst="rect">
                <a:avLst/>
              </a:prstGeom>
              <a:blipFill>
                <a:blip r:embed="rId8"/>
                <a:stretch>
                  <a:fillRect l="-1393" t="-2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F22E2F7-F90F-AD0A-F91A-E6249B1FA708}"/>
              </a:ext>
            </a:extLst>
          </p:cNvPr>
          <p:cNvSpPr txBox="1"/>
          <p:nvPr/>
        </p:nvSpPr>
        <p:spPr>
          <a:xfrm>
            <a:off x="1232578" y="5451090"/>
            <a:ext cx="100444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</a:rPr>
              <a:t>The model learns from input–output data by adjusting its parameters to minimize prediction error.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FB1C242-012F-DF0B-5B54-44F469E3A1F7}"/>
              </a:ext>
            </a:extLst>
          </p:cNvPr>
          <p:cNvSpPr txBox="1"/>
          <p:nvPr/>
        </p:nvSpPr>
        <p:spPr>
          <a:xfrm>
            <a:off x="4682562" y="5949326"/>
            <a:ext cx="3144494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REFINEMENT STRATEGY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A698544-6466-7FF6-DE57-2A5CE4D3B0FC}"/>
              </a:ext>
            </a:extLst>
          </p:cNvPr>
          <p:cNvSpPr txBox="1"/>
          <p:nvPr/>
        </p:nvSpPr>
        <p:spPr>
          <a:xfrm>
            <a:off x="2715463" y="5031318"/>
            <a:ext cx="69126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accent6"/>
                </a:solidFill>
                <a:latin typeface="Abadi" panose="020B0604020104020204" pitchFamily="34" charset="0"/>
              </a:rPr>
              <a:t>Next step:</a:t>
            </a:r>
            <a:r>
              <a:rPr lang="it-IT" sz="2400" b="1" dirty="0">
                <a:latin typeface="Abadi" panose="020B0604020104020204" pitchFamily="34" charset="0"/>
              </a:rPr>
              <a:t> </a:t>
            </a:r>
            <a:r>
              <a:rPr lang="en-US" sz="2800" b="1" dirty="0" err="1">
                <a:latin typeface="Abadi" panose="020B0604020104020204" pitchFamily="34" charset="0"/>
              </a:rPr>
              <a:t>Optimisation</a:t>
            </a:r>
            <a:endParaRPr lang="it-IT" sz="2800" b="1" dirty="0">
              <a:latin typeface="Abadi" panose="020B060402010402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3D7DC2C-6547-D561-8090-32D8A96D0D42}"/>
              </a:ext>
            </a:extLst>
          </p:cNvPr>
          <p:cNvSpPr txBox="1"/>
          <p:nvPr/>
        </p:nvSpPr>
        <p:spPr>
          <a:xfrm>
            <a:off x="5369912" y="6280992"/>
            <a:ext cx="2088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badi" panose="020B0604020104020204" pitchFamily="34" charset="0"/>
              </a:rPr>
              <a:t>5) OPTIMISATION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798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2" grpId="1"/>
      <p:bldP spid="26" grpId="0"/>
      <p:bldP spid="26" grpId="1"/>
      <p:bldP spid="28" grpId="0"/>
      <p:bldP spid="3" grpId="0"/>
      <p:bldP spid="5" grpId="0"/>
      <p:bldP spid="6" grpId="0"/>
      <p:bldP spid="6" grpId="1"/>
      <p:bldP spid="8" grpId="0"/>
      <p:bldP spid="8" grpId="1"/>
      <p:bldP spid="10" grpId="0"/>
      <p:bldP spid="10" grpId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15DE2-2DE4-5953-3B73-71F88F652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BBF232D7-9CD8-F4E6-792A-BBFDE2516EC8}"/>
              </a:ext>
            </a:extLst>
          </p:cNvPr>
          <p:cNvSpPr txBox="1"/>
          <p:nvPr/>
        </p:nvSpPr>
        <p:spPr>
          <a:xfrm>
            <a:off x="8607611" y="6260710"/>
            <a:ext cx="3487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 Concept to Application</a:t>
            </a: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D534AD65-817A-05BF-6949-3CFA896ABB77}"/>
              </a:ext>
            </a:extLst>
          </p:cNvPr>
          <p:cNvSpPr/>
          <p:nvPr/>
        </p:nvSpPr>
        <p:spPr>
          <a:xfrm>
            <a:off x="7212909" y="2366590"/>
            <a:ext cx="2912102" cy="8379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6A3FB23-604C-A320-7F7E-86A3B5C80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2" t="7310" r="16765"/>
          <a:stretch>
            <a:fillRect/>
          </a:stretch>
        </p:blipFill>
        <p:spPr>
          <a:xfrm>
            <a:off x="97147" y="1596914"/>
            <a:ext cx="5372889" cy="4795548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4D89C99C-306D-236A-08C0-31EE7AD52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2" t="12061" r="20679"/>
          <a:stretch>
            <a:fillRect/>
          </a:stretch>
        </p:blipFill>
        <p:spPr>
          <a:xfrm>
            <a:off x="349475" y="1895622"/>
            <a:ext cx="4730667" cy="4474758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DB44426-9775-9890-2C39-23D3698F2B7D}"/>
              </a:ext>
            </a:extLst>
          </p:cNvPr>
          <p:cNvSpPr txBox="1"/>
          <p:nvPr/>
        </p:nvSpPr>
        <p:spPr>
          <a:xfrm>
            <a:off x="869690" y="360370"/>
            <a:ext cx="93439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arenR"/>
            </a:pPr>
            <a:r>
              <a:rPr lang="it-IT" sz="2000" b="1" dirty="0">
                <a:latin typeface="Abadi" panose="020B0604020104020204" pitchFamily="34" charset="0"/>
              </a:rPr>
              <a:t>DESIGN VARIABLES: </a:t>
            </a:r>
            <a:r>
              <a:rPr lang="en-US" sz="2000" dirty="0">
                <a:latin typeface="Abadi" panose="020B0604020104020204" pitchFamily="34" charset="0"/>
              </a:rPr>
              <a:t>Coffee amount, Water temperature, Brewing time</a:t>
            </a:r>
          </a:p>
          <a:p>
            <a:pPr marL="514350" indent="-514350">
              <a:buAutoNum type="arabicParenR"/>
            </a:pPr>
            <a:r>
              <a:rPr lang="en-US" sz="2000" b="1" dirty="0">
                <a:latin typeface="Abadi" panose="020B0604020104020204" pitchFamily="34" charset="0"/>
              </a:rPr>
              <a:t>DESIGN OF EXPERIMENTS</a:t>
            </a:r>
          </a:p>
          <a:p>
            <a:pPr marL="514350" indent="-514350">
              <a:buAutoNum type="arabicParenR"/>
            </a:pPr>
            <a:r>
              <a:rPr lang="en-US" sz="2000" b="1" dirty="0">
                <a:latin typeface="Abadi" panose="020B0604020104020204" pitchFamily="34" charset="0"/>
              </a:rPr>
              <a:t>EXPERIMENTS</a:t>
            </a:r>
          </a:p>
          <a:p>
            <a:pPr marL="514350" indent="-514350">
              <a:buAutoNum type="arabicParenR"/>
            </a:pPr>
            <a:r>
              <a:rPr lang="en-US" sz="2000" b="1" dirty="0">
                <a:latin typeface="Abadi" panose="020B0604020104020204" pitchFamily="34" charset="0"/>
              </a:rPr>
              <a:t>SURROGATE MODEL</a:t>
            </a:r>
          </a:p>
        </p:txBody>
      </p:sp>
      <p:pic>
        <p:nvPicPr>
          <p:cNvPr id="1030" name="Picture 6" descr="Università degli Studi di Genova">
            <a:extLst>
              <a:ext uri="{FF2B5EF4-FFF2-40B4-BE49-F238E27FC236}">
                <a16:creationId xmlns:a16="http://schemas.microsoft.com/office/drawing/2014/main" id="{4944A0F3-E6DD-474D-FAFE-A98FAD1C3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6305566"/>
            <a:ext cx="3043633" cy="3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FS Engineering S.A. - startup.ch">
            <a:extLst>
              <a:ext uri="{FF2B5EF4-FFF2-40B4-BE49-F238E27FC236}">
                <a16:creationId xmlns:a16="http://schemas.microsoft.com/office/drawing/2014/main" id="{F633C3BA-0C92-1B28-C0D6-072F68FB6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7" y="6194588"/>
            <a:ext cx="2215129" cy="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1FFD66F-16B6-02F3-4D32-5C47857449B5}"/>
              </a:ext>
            </a:extLst>
          </p:cNvPr>
          <p:cNvSpPr txBox="1"/>
          <p:nvPr/>
        </p:nvSpPr>
        <p:spPr>
          <a:xfrm>
            <a:off x="1127834" y="0"/>
            <a:ext cx="99363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Problem:</a:t>
            </a:r>
            <a:r>
              <a:rPr lang="en-US" dirty="0"/>
              <a:t> Optimizing Coffee Quality</a:t>
            </a:r>
            <a:r>
              <a:rPr lang="en-US" dirty="0">
                <a:latin typeface="Abadi" panose="020B0604020104020204" pitchFamily="34" charset="0"/>
              </a:rPr>
              <a:t>  </a:t>
            </a:r>
            <a:r>
              <a:rPr lang="en-US" dirty="0">
                <a:solidFill>
                  <a:srgbClr val="FF0000"/>
                </a:solidFill>
                <a:latin typeface="Abadi" panose="020B0604020104020204" pitchFamily="34" charset="0"/>
                <a:sym typeface="Wingdings" panose="05000000000000000000" pitchFamily="2" charset="2"/>
              </a:rPr>
              <a:t>  </a:t>
            </a:r>
            <a:r>
              <a:rPr lang="en-US" b="1" dirty="0">
                <a:solidFill>
                  <a:srgbClr val="FF0000"/>
                </a:solidFill>
                <a:latin typeface="Abadi" panose="020B0604020104020204" pitchFamily="34" charset="0"/>
              </a:rPr>
              <a:t>Objective: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dirty="0"/>
              <a:t>Maximize Taste Score</a:t>
            </a:r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0B4AD6C-A3F7-1FF6-CB78-0626B4CA1188}"/>
              </a:ext>
            </a:extLst>
          </p:cNvPr>
          <p:cNvSpPr txBox="1"/>
          <p:nvPr/>
        </p:nvSpPr>
        <p:spPr>
          <a:xfrm>
            <a:off x="4053870" y="1683809"/>
            <a:ext cx="29756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badi" panose="020B0604020104020204" pitchFamily="34" charset="0"/>
              </a:rPr>
              <a:t>5) OPTIMISATION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BAB8874B-E82D-6BBE-35EA-3C876FCBE9FC}"/>
                  </a:ext>
                </a:extLst>
              </p:cNvPr>
              <p:cNvSpPr txBox="1"/>
              <p:nvPr/>
            </p:nvSpPr>
            <p:spPr>
              <a:xfrm>
                <a:off x="6096000" y="3967499"/>
                <a:ext cx="578521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𝑐𝑜𝑓𝑓𝑒𝑒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 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𝑎𝑚𝑜𝑢𝑛𝑡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, 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𝑡𝑒𝑚𝑝𝑒𝑟𝑎𝑡𝑢𝑟𝑒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, 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𝑏𝑟𝑒𝑤𝑖𝑛𝑔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 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BAB8874B-E82D-6BBE-35EA-3C876FCBE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967499"/>
                <a:ext cx="5785216" cy="307777"/>
              </a:xfrm>
              <a:prstGeom prst="rect">
                <a:avLst/>
              </a:prstGeom>
              <a:blipFill>
                <a:blip r:embed="rId6"/>
                <a:stretch>
                  <a:fillRect l="-316" b="-3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004FAEC9-F8D0-63D0-CF5D-D8CAF84A533F}"/>
                  </a:ext>
                </a:extLst>
              </p:cNvPr>
              <p:cNvSpPr txBox="1"/>
              <p:nvPr/>
            </p:nvSpPr>
            <p:spPr>
              <a:xfrm>
                <a:off x="8009782" y="4539080"/>
                <a:ext cx="19576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𝑇𝑎𝑠𝑡𝑒𝑆𝑐𝑜𝑟𝑒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004FAEC9-F8D0-63D0-CF5D-D8CAF84A53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9782" y="4539080"/>
                <a:ext cx="1957651" cy="276999"/>
              </a:xfrm>
              <a:prstGeom prst="rect">
                <a:avLst/>
              </a:prstGeom>
              <a:blipFill>
                <a:blip r:embed="rId7"/>
                <a:stretch>
                  <a:fillRect l="-4050" t="-4444" r="-249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65C26CC1-58F5-8D32-D044-78A5EDB0E822}"/>
                  </a:ext>
                </a:extLst>
              </p:cNvPr>
              <p:cNvSpPr txBox="1"/>
              <p:nvPr/>
            </p:nvSpPr>
            <p:spPr>
              <a:xfrm>
                <a:off x="7438752" y="2543963"/>
                <a:ext cx="2460417" cy="4832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65C26CC1-58F5-8D32-D044-78A5EDB0E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8752" y="2543963"/>
                <a:ext cx="2460417" cy="483209"/>
              </a:xfrm>
              <a:prstGeom prst="rect">
                <a:avLst/>
              </a:prstGeom>
              <a:blipFill>
                <a:blip r:embed="rId8"/>
                <a:stretch>
                  <a:fillRect l="-123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4466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E62E2-5ED7-9F32-10AF-6622E07DA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AC1BFF3E-2BFE-FD66-B76D-CD9BE6097718}"/>
              </a:ext>
            </a:extLst>
          </p:cNvPr>
          <p:cNvSpPr txBox="1"/>
          <p:nvPr/>
        </p:nvSpPr>
        <p:spPr>
          <a:xfrm>
            <a:off x="-599769" y="3059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Aptos Display" panose="020B0004020202020204" pitchFamily="34" charset="0"/>
              </a:rPr>
              <a:t>From Concept to Application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BFED3C89-8EA2-3E4F-A571-02328D4F0A44}"/>
              </a:ext>
            </a:extLst>
          </p:cNvPr>
          <p:cNvSpPr txBox="1">
            <a:spLocks/>
          </p:cNvSpPr>
          <p:nvPr/>
        </p:nvSpPr>
        <p:spPr>
          <a:xfrm>
            <a:off x="516846" y="1513490"/>
            <a:ext cx="4862349" cy="434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Introduction &amp; Motivation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F37C502-E95D-41C3-AA95-2E6B4A60C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OUTLINE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24C85B-8605-87D3-6BC5-04593DADD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490"/>
            <a:ext cx="10515600" cy="46634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Introduction &amp; Motivation</a:t>
            </a:r>
          </a:p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CEASIOMpy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Framework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Surrogate Modelling – Intuition</a:t>
            </a:r>
          </a:p>
          <a:p>
            <a:r>
              <a:rPr lang="en-US" dirty="0"/>
              <a:t>Surrogate Modeling Toolbox (SMT)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Validation Case: ONERA M6 Wing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Application: UAV Winglet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Optimisation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Conclusions and future work</a:t>
            </a:r>
            <a:endParaRPr lang="it-IT" dirty="0">
              <a:solidFill>
                <a:schemeClr val="bg1">
                  <a:lumMod val="85000"/>
                </a:schemeClr>
              </a:solidFill>
            </a:endParaRP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en-US" dirty="0"/>
          </a:p>
        </p:txBody>
      </p:sp>
      <p:pic>
        <p:nvPicPr>
          <p:cNvPr id="4" name="Picture 6" descr="Università degli Studi di Genova">
            <a:extLst>
              <a:ext uri="{FF2B5EF4-FFF2-40B4-BE49-F238E27FC236}">
                <a16:creationId xmlns:a16="http://schemas.microsoft.com/office/drawing/2014/main" id="{9D1B5D27-5004-40E5-FC33-C98DC31F5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6305566"/>
            <a:ext cx="3043633" cy="3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FS Engineering S.A. - startup.ch">
            <a:extLst>
              <a:ext uri="{FF2B5EF4-FFF2-40B4-BE49-F238E27FC236}">
                <a16:creationId xmlns:a16="http://schemas.microsoft.com/office/drawing/2014/main" id="{1DC5E181-6066-2B94-939F-26BFE5319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7" y="6194588"/>
            <a:ext cx="2215129" cy="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9444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03E92-681E-E600-C96B-25F17D50F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632AA766-3F02-18C8-07F5-CD25FDEB2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71" y="1224953"/>
            <a:ext cx="2687041" cy="2687041"/>
          </a:xfrm>
          <a:prstGeom prst="rect">
            <a:avLst/>
          </a:prstGeom>
        </p:spPr>
      </p:pic>
      <p:pic>
        <p:nvPicPr>
          <p:cNvPr id="4102" name="Picture 6" descr="Software Developer Icon Vector Art, Icons, and Graphics for Free Download">
            <a:extLst>
              <a:ext uri="{FF2B5EF4-FFF2-40B4-BE49-F238E27FC236}">
                <a16:creationId xmlns:a16="http://schemas.microsoft.com/office/drawing/2014/main" id="{FA528F60-D19B-770B-D6C6-370DB732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1574357"/>
            <a:ext cx="2112820" cy="211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6D065BA2-FB21-B76F-CFC3-29D6712E6E3D}"/>
              </a:ext>
            </a:extLst>
          </p:cNvPr>
          <p:cNvSpPr txBox="1"/>
          <p:nvPr/>
        </p:nvSpPr>
        <p:spPr>
          <a:xfrm>
            <a:off x="2889979" y="111062"/>
            <a:ext cx="58356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Aptos Display" panose="020B0004020202020204" pitchFamily="34" charset="0"/>
              </a:rPr>
              <a:t>From Concept to Application</a:t>
            </a:r>
            <a:endParaRPr lang="en-US" dirty="0"/>
          </a:p>
        </p:txBody>
      </p:sp>
      <p:pic>
        <p:nvPicPr>
          <p:cNvPr id="1030" name="Picture 6" descr="Università degli Studi di Genova">
            <a:extLst>
              <a:ext uri="{FF2B5EF4-FFF2-40B4-BE49-F238E27FC236}">
                <a16:creationId xmlns:a16="http://schemas.microsoft.com/office/drawing/2014/main" id="{045207C4-9DEC-C44B-12DE-4C5AA4F3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6305566"/>
            <a:ext cx="3043633" cy="3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FS Engineering S.A. - startup.ch">
            <a:extLst>
              <a:ext uri="{FF2B5EF4-FFF2-40B4-BE49-F238E27FC236}">
                <a16:creationId xmlns:a16="http://schemas.microsoft.com/office/drawing/2014/main" id="{7C1E940E-6427-464E-C8D2-57ED1DE32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7" y="6194588"/>
            <a:ext cx="2215129" cy="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Logo of SMT">
            <a:extLst>
              <a:ext uri="{FF2B5EF4-FFF2-40B4-BE49-F238E27FC236}">
                <a16:creationId xmlns:a16="http://schemas.microsoft.com/office/drawing/2014/main" id="{DA956B7D-2B76-1E2E-B439-3795835DA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247" y="2042081"/>
            <a:ext cx="2873276" cy="129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0E66830-1F1D-79F7-00E6-43D46B6A921B}"/>
              </a:ext>
            </a:extLst>
          </p:cNvPr>
          <p:cNvSpPr txBox="1"/>
          <p:nvPr/>
        </p:nvSpPr>
        <p:spPr>
          <a:xfrm>
            <a:off x="2953570" y="3441166"/>
            <a:ext cx="50646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000" b="1" i="0" dirty="0">
                <a:solidFill>
                  <a:srgbClr val="336699"/>
                </a:solidFill>
                <a:effectLst/>
                <a:latin typeface="Lucida Grande"/>
              </a:rPr>
              <a:t>Surrogate Modeling Toolbox</a:t>
            </a: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0FB356D7-33C3-2B1A-F74F-33660D6B0E71}"/>
              </a:ext>
            </a:extLst>
          </p:cNvPr>
          <p:cNvSpPr/>
          <p:nvPr/>
        </p:nvSpPr>
        <p:spPr>
          <a:xfrm>
            <a:off x="2637466" y="2568474"/>
            <a:ext cx="768795" cy="44264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90929403-5BB0-B324-790B-A62425A70323}"/>
              </a:ext>
            </a:extLst>
          </p:cNvPr>
          <p:cNvSpPr/>
          <p:nvPr/>
        </p:nvSpPr>
        <p:spPr>
          <a:xfrm>
            <a:off x="7439699" y="2531182"/>
            <a:ext cx="768795" cy="44264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1A3AF91-C714-581F-706B-7B02F02FAA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565315" y="3335055"/>
            <a:ext cx="3007751" cy="77268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D678EAC-0A13-2E0E-90F8-29826D8BDED9}"/>
              </a:ext>
            </a:extLst>
          </p:cNvPr>
          <p:cNvSpPr txBox="1"/>
          <p:nvPr/>
        </p:nvSpPr>
        <p:spPr>
          <a:xfrm>
            <a:off x="3974689" y="3846955"/>
            <a:ext cx="35445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An open-source Python library providing tools to build and implement surrogate models.</a:t>
            </a:r>
          </a:p>
        </p:txBody>
      </p:sp>
    </p:spTree>
    <p:extLst>
      <p:ext uri="{BB962C8B-B14F-4D97-AF65-F5344CB8AC3E}">
        <p14:creationId xmlns:p14="http://schemas.microsoft.com/office/powerpoint/2010/main" val="4121527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0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FF6CC-F7EF-A66E-9389-287A26AA4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EDAB1D4-21D6-0B3A-D2B1-8A0C4AC8E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835" y="2858340"/>
            <a:ext cx="5884733" cy="3320246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F237D881-AB25-AF02-61F5-00D4EFA51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" t="7570" r="5311"/>
          <a:stretch>
            <a:fillRect/>
          </a:stretch>
        </p:blipFill>
        <p:spPr bwMode="auto">
          <a:xfrm>
            <a:off x="720432" y="2863547"/>
            <a:ext cx="4289775" cy="333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iversità degli Studi di Genova">
            <a:extLst>
              <a:ext uri="{FF2B5EF4-FFF2-40B4-BE49-F238E27FC236}">
                <a16:creationId xmlns:a16="http://schemas.microsoft.com/office/drawing/2014/main" id="{28136371-41C6-786B-D637-EB2C57D1E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6305566"/>
            <a:ext cx="3043633" cy="3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FS Engineering S.A. - startup.ch">
            <a:extLst>
              <a:ext uri="{FF2B5EF4-FFF2-40B4-BE49-F238E27FC236}">
                <a16:creationId xmlns:a16="http://schemas.microsoft.com/office/drawing/2014/main" id="{DCAE109D-D647-FCA3-9D38-19F02C55C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7" y="6194588"/>
            <a:ext cx="2215129" cy="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Logo of SMT">
            <a:extLst>
              <a:ext uri="{FF2B5EF4-FFF2-40B4-BE49-F238E27FC236}">
                <a16:creationId xmlns:a16="http://schemas.microsoft.com/office/drawing/2014/main" id="{83421558-9D8B-17D7-4109-06B023747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07" y="376818"/>
            <a:ext cx="2194239" cy="98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F9F39A1E-BBD0-150C-7CB1-5BB6723A86F6}"/>
              </a:ext>
            </a:extLst>
          </p:cNvPr>
          <p:cNvSpPr/>
          <p:nvPr/>
        </p:nvSpPr>
        <p:spPr>
          <a:xfrm>
            <a:off x="2865320" y="710192"/>
            <a:ext cx="943897" cy="4001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9756951-96E8-BD18-F6B3-E751706328B0}"/>
              </a:ext>
            </a:extLst>
          </p:cNvPr>
          <p:cNvSpPr txBox="1"/>
          <p:nvPr/>
        </p:nvSpPr>
        <p:spPr>
          <a:xfrm>
            <a:off x="3956700" y="679414"/>
            <a:ext cx="609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Radial Basis Function (RBF) surrogate model :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5F4FECA-B2B3-22BC-B742-B1D5C622923D}"/>
              </a:ext>
            </a:extLst>
          </p:cNvPr>
          <p:cNvSpPr txBox="1"/>
          <p:nvPr/>
        </p:nvSpPr>
        <p:spPr>
          <a:xfrm>
            <a:off x="4177929" y="1142999"/>
            <a:ext cx="742167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b="1" dirty="0">
                <a:latin typeface="Abadi" panose="020B0604020104020204" pitchFamily="34" charset="0"/>
              </a:rPr>
              <a:t>Interpolation</a:t>
            </a:r>
            <a:r>
              <a:rPr lang="en-US" sz="2400" dirty="0">
                <a:latin typeface="Abadi" panose="020B0604020104020204" pitchFamily="34" charset="0"/>
              </a:rPr>
              <a:t> method that approximates unknown values from known data points;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Uses </a:t>
            </a:r>
            <a:r>
              <a:rPr lang="en-US" sz="2400" b="1" dirty="0"/>
              <a:t>radial kernels</a:t>
            </a:r>
            <a:r>
              <a:rPr lang="en-US" sz="2400" dirty="0"/>
              <a:t> centered on training samples to build a smooth surrogate model;</a:t>
            </a:r>
            <a:endParaRPr lang="en-US" sz="24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832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014F2-8106-6AB3-60E1-BCADF299A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43986737-4699-D2E4-FAC0-1B73B35063CD}"/>
              </a:ext>
            </a:extLst>
          </p:cNvPr>
          <p:cNvSpPr txBox="1">
            <a:spLocks/>
          </p:cNvSpPr>
          <p:nvPr/>
        </p:nvSpPr>
        <p:spPr>
          <a:xfrm>
            <a:off x="-533401" y="3503952"/>
            <a:ext cx="7935359" cy="542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Validation case - ONERA M6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E7A8EC5-BE64-161A-71F4-5DE13F3BC350}"/>
              </a:ext>
            </a:extLst>
          </p:cNvPr>
          <p:cNvSpPr txBox="1">
            <a:spLocks/>
          </p:cNvSpPr>
          <p:nvPr/>
        </p:nvSpPr>
        <p:spPr>
          <a:xfrm>
            <a:off x="1062123" y="3503952"/>
            <a:ext cx="6750069" cy="622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Validation case - ONERA M6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A6E0799D-C0FA-3780-78A7-859849269AE0}"/>
              </a:ext>
            </a:extLst>
          </p:cNvPr>
          <p:cNvSpPr txBox="1">
            <a:spLocks/>
          </p:cNvSpPr>
          <p:nvPr/>
        </p:nvSpPr>
        <p:spPr>
          <a:xfrm>
            <a:off x="516846" y="1513490"/>
            <a:ext cx="4862349" cy="434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Introduction &amp; Motivation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1EF7523-8D2E-B2EB-3E8E-8F76C3A86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OUTLINE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9EB958-EF68-1726-D69F-F1BF80874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490"/>
            <a:ext cx="10515600" cy="46634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Introduction &amp; Motivation</a:t>
            </a:r>
          </a:p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CEASIOMpy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Framework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Surrogate Modelling – Intuition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Surrogate Modeling Toolbox (SMT)</a:t>
            </a:r>
          </a:p>
          <a:p>
            <a:r>
              <a:rPr lang="en-US" dirty="0"/>
              <a:t>Validation Case: ONERA M6 Wing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Application: UAV Winglet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Optimisation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Conclusions and future work</a:t>
            </a:r>
            <a:endParaRPr lang="it-IT" dirty="0">
              <a:solidFill>
                <a:schemeClr val="bg1">
                  <a:lumMod val="85000"/>
                </a:schemeClr>
              </a:solidFill>
            </a:endParaRP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en-US" dirty="0"/>
          </a:p>
        </p:txBody>
      </p:sp>
      <p:pic>
        <p:nvPicPr>
          <p:cNvPr id="4" name="Picture 6" descr="Università degli Studi di Genova">
            <a:extLst>
              <a:ext uri="{FF2B5EF4-FFF2-40B4-BE49-F238E27FC236}">
                <a16:creationId xmlns:a16="http://schemas.microsoft.com/office/drawing/2014/main" id="{1ABED5C2-2298-4F52-235A-0F37EC50F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6305566"/>
            <a:ext cx="3043633" cy="3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FS Engineering S.A. - startup.ch">
            <a:extLst>
              <a:ext uri="{FF2B5EF4-FFF2-40B4-BE49-F238E27FC236}">
                <a16:creationId xmlns:a16="http://schemas.microsoft.com/office/drawing/2014/main" id="{F4C38A4F-5075-C5BA-C2E6-88F3C42E8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7" y="6194588"/>
            <a:ext cx="2215129" cy="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7859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D28E9304-B9B9-708C-85DF-5B86AEF1C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3016"/>
          <a:stretch>
            <a:fillRect/>
          </a:stretch>
        </p:blipFill>
        <p:spPr>
          <a:xfrm>
            <a:off x="0" y="0"/>
            <a:ext cx="6381137" cy="4012145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10812E5D-FC46-5737-A223-9F29F8DDA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0787" y="1270359"/>
            <a:ext cx="469700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extensively used for CFD validation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available experimental and numerical reference data</a:t>
            </a:r>
          </a:p>
        </p:txBody>
      </p:sp>
      <p:graphicFrame>
        <p:nvGraphicFramePr>
          <p:cNvPr id="11" name="Tabella 10">
            <a:extLst>
              <a:ext uri="{FF2B5EF4-FFF2-40B4-BE49-F238E27FC236}">
                <a16:creationId xmlns:a16="http://schemas.microsoft.com/office/drawing/2014/main" id="{3E9166E5-50F9-FF7E-7E4A-F523138670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190063"/>
              </p:ext>
            </p:extLst>
          </p:nvPr>
        </p:nvGraphicFramePr>
        <p:xfrm>
          <a:off x="2062670" y="4362199"/>
          <a:ext cx="4033330" cy="182880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2997962">
                  <a:extLst>
                    <a:ext uri="{9D8B030D-6E8A-4147-A177-3AD203B41FA5}">
                      <a16:colId xmlns:a16="http://schemas.microsoft.com/office/drawing/2014/main" val="558853901"/>
                    </a:ext>
                  </a:extLst>
                </a:gridCol>
                <a:gridCol w="1035368">
                  <a:extLst>
                    <a:ext uri="{9D8B030D-6E8A-4147-A177-3AD203B41FA5}">
                      <a16:colId xmlns:a16="http://schemas.microsoft.com/office/drawing/2014/main" val="4628466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dirty="0"/>
                        <a:t>D</a:t>
                      </a:r>
                      <a:r>
                        <a:rPr lang="en-US" dirty="0"/>
                        <a:t>ESIGN VARIABLES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dirty="0"/>
                        <a:t>V</a:t>
                      </a:r>
                      <a:r>
                        <a:rPr lang="en-US" dirty="0"/>
                        <a:t>ALUE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874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/>
                        <a:t>Sweep angle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 dirty="0"/>
                        <a:t>30°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33732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/>
                        <a:t>Tip chord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 dirty="0"/>
                        <a:t>0.459 m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52534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/>
                        <a:t>Semi-span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 dirty="0"/>
                        <a:t>0.595 m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29599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T</a:t>
                      </a:r>
                      <a:r>
                        <a:rPr lang="en-US" dirty="0" err="1"/>
                        <a:t>wist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 dirty="0"/>
                        <a:t>0°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7709538"/>
                  </a:ext>
                </a:extLst>
              </a:tr>
            </a:tbl>
          </a:graphicData>
        </a:graphic>
      </p:graphicFrame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420DCEFF-3F18-AA6A-A381-A7D97A4FFF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437974"/>
              </p:ext>
            </p:extLst>
          </p:nvPr>
        </p:nvGraphicFramePr>
        <p:xfrm>
          <a:off x="6938741" y="4373115"/>
          <a:ext cx="4649054" cy="109728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1850228">
                  <a:extLst>
                    <a:ext uri="{9D8B030D-6E8A-4147-A177-3AD203B41FA5}">
                      <a16:colId xmlns:a16="http://schemas.microsoft.com/office/drawing/2014/main" val="73829583"/>
                    </a:ext>
                  </a:extLst>
                </a:gridCol>
                <a:gridCol w="2798826">
                  <a:extLst>
                    <a:ext uri="{9D8B030D-6E8A-4147-A177-3AD203B41FA5}">
                      <a16:colId xmlns:a16="http://schemas.microsoft.com/office/drawing/2014/main" val="15415571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/>
                        <a:t>Parameter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Value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494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/>
                        <a:t>Mach number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 dirty="0"/>
                        <a:t>0.84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30677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/>
                        <a:t>Angle of attack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 dirty="0"/>
                        <a:t>0° – 5° (typical test range)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3641742"/>
                  </a:ext>
                </a:extLst>
              </a:tr>
            </a:tbl>
          </a:graphicData>
        </a:graphic>
      </p:graphicFrame>
      <p:pic>
        <p:nvPicPr>
          <p:cNvPr id="13" name="Picture 6" descr="Università degli Studi di Genova">
            <a:extLst>
              <a:ext uri="{FF2B5EF4-FFF2-40B4-BE49-F238E27FC236}">
                <a16:creationId xmlns:a16="http://schemas.microsoft.com/office/drawing/2014/main" id="{4FE23C98-8082-B377-3FFE-88F40DF44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6305566"/>
            <a:ext cx="3043633" cy="3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FS Engineering S.A. - startup.ch">
            <a:extLst>
              <a:ext uri="{FF2B5EF4-FFF2-40B4-BE49-F238E27FC236}">
                <a16:creationId xmlns:a16="http://schemas.microsoft.com/office/drawing/2014/main" id="{38A5A802-DE99-CA42-1550-1868FFD64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7" y="6194588"/>
            <a:ext cx="2215129" cy="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064D0CB7-6B35-690B-629A-D5A62A88A0B9}"/>
              </a:ext>
            </a:extLst>
          </p:cNvPr>
          <p:cNvSpPr txBox="1">
            <a:spLocks/>
          </p:cNvSpPr>
          <p:nvPr/>
        </p:nvSpPr>
        <p:spPr>
          <a:xfrm>
            <a:off x="5212941" y="620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Validation case - ONERA M6</a:t>
            </a:r>
          </a:p>
        </p:txBody>
      </p:sp>
    </p:spTree>
    <p:extLst>
      <p:ext uri="{BB962C8B-B14F-4D97-AF65-F5344CB8AC3E}">
        <p14:creationId xmlns:p14="http://schemas.microsoft.com/office/powerpoint/2010/main" val="14270302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19267-3E7B-C206-458E-E916450AD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C7C225B-0D3C-01DE-3A79-1BF652C10DC9}"/>
              </a:ext>
            </a:extLst>
          </p:cNvPr>
          <p:cNvSpPr txBox="1"/>
          <p:nvPr/>
        </p:nvSpPr>
        <p:spPr>
          <a:xfrm>
            <a:off x="4483354" y="1355345"/>
            <a:ext cx="2982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bg1"/>
                </a:solidFill>
              </a:rPr>
              <a:t>SIMULATIONS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FE3401B5-1AF5-F0C0-A205-F3655BE73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2" t="12644" r="8859" b="998"/>
          <a:stretch>
            <a:fillRect/>
          </a:stretch>
        </p:blipFill>
        <p:spPr>
          <a:xfrm>
            <a:off x="4972592" y="2347574"/>
            <a:ext cx="5255455" cy="450371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16C4676-487E-4718-19B0-E97C95469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7539" y="0"/>
            <a:ext cx="4405440" cy="585269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Validation case - ONERA M6</a:t>
            </a:r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0E897256-640A-F3BB-4257-3E0ADEA0FE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2814107"/>
              </p:ext>
            </p:extLst>
          </p:nvPr>
        </p:nvGraphicFramePr>
        <p:xfrm>
          <a:off x="474057" y="1400176"/>
          <a:ext cx="4405440" cy="254648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3274550">
                  <a:extLst>
                    <a:ext uri="{9D8B030D-6E8A-4147-A177-3AD203B41FA5}">
                      <a16:colId xmlns:a16="http://schemas.microsoft.com/office/drawing/2014/main" val="558853901"/>
                    </a:ext>
                  </a:extLst>
                </a:gridCol>
                <a:gridCol w="1130890">
                  <a:extLst>
                    <a:ext uri="{9D8B030D-6E8A-4147-A177-3AD203B41FA5}">
                      <a16:colId xmlns:a16="http://schemas.microsoft.com/office/drawing/2014/main" val="462846690"/>
                    </a:ext>
                  </a:extLst>
                </a:gridCol>
              </a:tblGrid>
              <a:tr h="50929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dirty="0"/>
                        <a:t>D</a:t>
                      </a:r>
                      <a:r>
                        <a:rPr lang="en-US" dirty="0"/>
                        <a:t>ESIGN VARIABLES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dirty="0"/>
                        <a:t>V</a:t>
                      </a:r>
                      <a:r>
                        <a:rPr lang="en-US" dirty="0"/>
                        <a:t>ALUE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874433"/>
                  </a:ext>
                </a:extLst>
              </a:tr>
              <a:tr h="50929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/>
                        <a:t>Sweep angle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 dirty="0"/>
                        <a:t>30°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3373249"/>
                  </a:ext>
                </a:extLst>
              </a:tr>
              <a:tr h="50929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/>
                        <a:t>Tip chord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 dirty="0"/>
                        <a:t>0.459 m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5253450"/>
                  </a:ext>
                </a:extLst>
              </a:tr>
              <a:tr h="50929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/>
                        <a:t>Semi-span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 dirty="0"/>
                        <a:t>0.598 m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2959978"/>
                  </a:ext>
                </a:extLst>
              </a:tr>
              <a:tr h="5092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T</a:t>
                      </a:r>
                      <a:r>
                        <a:rPr lang="en-US" dirty="0" err="1"/>
                        <a:t>wist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 dirty="0"/>
                        <a:t>0°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7709538"/>
                  </a:ext>
                </a:extLst>
              </a:tr>
            </a:tbl>
          </a:graphicData>
        </a:graphic>
      </p:graphicFrame>
      <p:graphicFrame>
        <p:nvGraphicFramePr>
          <p:cNvPr id="13" name="Tabella 12">
            <a:extLst>
              <a:ext uri="{FF2B5EF4-FFF2-40B4-BE49-F238E27FC236}">
                <a16:creationId xmlns:a16="http://schemas.microsoft.com/office/drawing/2014/main" id="{D3838A69-C1AF-CEE5-611C-C2DD9663F4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159016"/>
              </p:ext>
            </p:extLst>
          </p:nvPr>
        </p:nvGraphicFramePr>
        <p:xfrm>
          <a:off x="4879497" y="1400176"/>
          <a:ext cx="3051552" cy="254648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3051552">
                  <a:extLst>
                    <a:ext uri="{9D8B030D-6E8A-4147-A177-3AD203B41FA5}">
                      <a16:colId xmlns:a16="http://schemas.microsoft.com/office/drawing/2014/main" val="2054564132"/>
                    </a:ext>
                  </a:extLst>
                </a:gridCol>
              </a:tblGrid>
              <a:tr h="5092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000" b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RANGE</a:t>
                      </a:r>
                      <a:endParaRPr kumimoji="0" lang="en-US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537722"/>
                  </a:ext>
                </a:extLst>
              </a:tr>
              <a:tr h="5092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27 – 33 [°]</a:t>
                      </a:r>
                      <a:endParaRPr kumimoji="0" lang="en-US" sz="21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450177"/>
                  </a:ext>
                </a:extLst>
              </a:tr>
              <a:tr h="5092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dirty="0"/>
                        <a:t>0.436 – 0.482 [m]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030005"/>
                  </a:ext>
                </a:extLst>
              </a:tr>
              <a:tr h="5092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0.575 - 0.620 [m]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5637595"/>
                  </a:ext>
                </a:extLst>
              </a:tr>
              <a:tr h="5092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(-1) ­– 1 [°]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588781"/>
                  </a:ext>
                </a:extLst>
              </a:tr>
            </a:tbl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EC35349-E118-67C8-E480-4F03FC68536D}"/>
              </a:ext>
            </a:extLst>
          </p:cNvPr>
          <p:cNvSpPr txBox="1"/>
          <p:nvPr/>
        </p:nvSpPr>
        <p:spPr>
          <a:xfrm>
            <a:off x="4879497" y="1393467"/>
            <a:ext cx="6384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LATIN HYPERCUBE SAMPLING (LHS)</a:t>
            </a:r>
          </a:p>
          <a:p>
            <a:pPr algn="ctr"/>
            <a:r>
              <a:rPr lang="it-IT" sz="2800" dirty="0">
                <a:sym typeface="Wingdings" panose="05000000000000000000" pitchFamily="2" charset="2"/>
              </a:rPr>
              <a:t> 200 SAMPLES</a:t>
            </a:r>
            <a:endParaRPr lang="en-US" sz="28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88781FE-EB7A-5300-0B3D-0807303521FF}"/>
              </a:ext>
            </a:extLst>
          </p:cNvPr>
          <p:cNvSpPr txBox="1"/>
          <p:nvPr/>
        </p:nvSpPr>
        <p:spPr>
          <a:xfrm>
            <a:off x="3328086" y="633493"/>
            <a:ext cx="5535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Design Of </a:t>
            </a:r>
            <a:r>
              <a:rPr lang="it-IT" sz="3200" b="1" dirty="0" err="1"/>
              <a:t>Experiments</a:t>
            </a:r>
            <a:endParaRPr lang="en-US" sz="3200" b="1" dirty="0"/>
          </a:p>
        </p:txBody>
      </p:sp>
      <p:pic>
        <p:nvPicPr>
          <p:cNvPr id="23" name="Picture 6" descr="Università degli Studi di Genova">
            <a:extLst>
              <a:ext uri="{FF2B5EF4-FFF2-40B4-BE49-F238E27FC236}">
                <a16:creationId xmlns:a16="http://schemas.microsoft.com/office/drawing/2014/main" id="{440619E3-9ADB-AC1A-58AD-19F601087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6305566"/>
            <a:ext cx="3043633" cy="3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CFS Engineering S.A. - startup.ch">
            <a:extLst>
              <a:ext uri="{FF2B5EF4-FFF2-40B4-BE49-F238E27FC236}">
                <a16:creationId xmlns:a16="http://schemas.microsoft.com/office/drawing/2014/main" id="{E8ED4A21-FEF5-3115-4A4D-7565C1AB9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7" y="6194588"/>
            <a:ext cx="2215129" cy="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7128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81481E-6 L -0.36133 -0.00162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73" y="-9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156E3-123A-D99E-8C51-84451008F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D8641E45-022B-8271-DCB0-E03BDE55A2C8}"/>
              </a:ext>
            </a:extLst>
          </p:cNvPr>
          <p:cNvGrpSpPr/>
          <p:nvPr/>
        </p:nvGrpSpPr>
        <p:grpSpPr>
          <a:xfrm>
            <a:off x="5396460" y="2039221"/>
            <a:ext cx="6114116" cy="4818779"/>
            <a:chOff x="497025" y="4105816"/>
            <a:chExt cx="3593359" cy="2242026"/>
          </a:xfrm>
        </p:grpSpPr>
        <p:pic>
          <p:nvPicPr>
            <p:cNvPr id="9220" name="Picture 4" descr="Scientists Say: Lift">
              <a:extLst>
                <a:ext uri="{FF2B5EF4-FFF2-40B4-BE49-F238E27FC236}">
                  <a16:creationId xmlns:a16="http://schemas.microsoft.com/office/drawing/2014/main" id="{358F8DD7-2C42-A2EC-B583-784C8438D5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1" t="47941" r="13727"/>
            <a:stretch>
              <a:fillRect/>
            </a:stretch>
          </p:blipFill>
          <p:spPr bwMode="auto">
            <a:xfrm>
              <a:off x="497025" y="4725878"/>
              <a:ext cx="3593359" cy="1621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Scientists Say: Lift">
              <a:extLst>
                <a:ext uri="{FF2B5EF4-FFF2-40B4-BE49-F238E27FC236}">
                  <a16:creationId xmlns:a16="http://schemas.microsoft.com/office/drawing/2014/main" id="{E487E283-290D-4D62-322D-560949E68A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15" t="15717" b="50714"/>
            <a:stretch>
              <a:fillRect/>
            </a:stretch>
          </p:blipFill>
          <p:spPr bwMode="auto">
            <a:xfrm>
              <a:off x="1731012" y="4105816"/>
              <a:ext cx="2139577" cy="620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E2B2BED-1BFB-512F-1461-DC087C089BED}"/>
              </a:ext>
            </a:extLst>
          </p:cNvPr>
          <p:cNvSpPr txBox="1"/>
          <p:nvPr/>
        </p:nvSpPr>
        <p:spPr>
          <a:xfrm>
            <a:off x="4604951" y="292881"/>
            <a:ext cx="2982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SIMULATIONS</a:t>
            </a:r>
            <a:endParaRPr lang="en-US" sz="3200" b="1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B393F5FC-4E80-9656-F572-74126F870461}"/>
              </a:ext>
            </a:extLst>
          </p:cNvPr>
          <p:cNvGrpSpPr/>
          <p:nvPr/>
        </p:nvGrpSpPr>
        <p:grpSpPr>
          <a:xfrm>
            <a:off x="586579" y="988121"/>
            <a:ext cx="2831682" cy="2651069"/>
            <a:chOff x="512935" y="1360917"/>
            <a:chExt cx="3352801" cy="3101931"/>
          </a:xfrm>
        </p:grpSpPr>
        <p:pic>
          <p:nvPicPr>
            <p:cNvPr id="9218" name="Picture 2" descr="AVL">
              <a:extLst>
                <a:ext uri="{FF2B5EF4-FFF2-40B4-BE49-F238E27FC236}">
                  <a16:creationId xmlns:a16="http://schemas.microsoft.com/office/drawing/2014/main" id="{316CA86D-0F69-8C20-681D-34336F2B86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/>
            <a:srcRect r="39205"/>
            <a:stretch>
              <a:fillRect/>
            </a:stretch>
          </p:blipFill>
          <p:spPr bwMode="auto">
            <a:xfrm>
              <a:off x="512936" y="1360917"/>
              <a:ext cx="3352800" cy="2505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AVL">
              <a:extLst>
                <a:ext uri="{FF2B5EF4-FFF2-40B4-BE49-F238E27FC236}">
                  <a16:creationId xmlns:a16="http://schemas.microsoft.com/office/drawing/2014/main" id="{4C26AEB4-6112-3ED7-C9B2-F1420E545A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/>
            <a:srcRect l="36930" t="4850" r="2275" b="12609"/>
            <a:stretch>
              <a:fillRect/>
            </a:stretch>
          </p:blipFill>
          <p:spPr bwMode="auto">
            <a:xfrm>
              <a:off x="512935" y="2395151"/>
              <a:ext cx="3352800" cy="2067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796F19D-2D04-021A-7E3A-98EA04BB007F}"/>
              </a:ext>
            </a:extLst>
          </p:cNvPr>
          <p:cNvSpPr txBox="1"/>
          <p:nvPr/>
        </p:nvSpPr>
        <p:spPr>
          <a:xfrm>
            <a:off x="3594698" y="1073718"/>
            <a:ext cx="706331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800" b="1" i="1" dirty="0">
                <a:effectLst/>
              </a:rPr>
              <a:t>ATHENA VORTEX LATTICE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800" b="0" i="1" dirty="0">
                <a:effectLst/>
              </a:rPr>
              <a:t>Vortex Lattice Method:</a:t>
            </a:r>
          </a:p>
          <a:p>
            <a:pPr marL="800100" lvl="1" indent="-342900">
              <a:spcAft>
                <a:spcPts val="1200"/>
              </a:spcAft>
              <a:buFontTx/>
              <a:buChar char="-"/>
            </a:pPr>
            <a:r>
              <a:rPr lang="en-US" sz="2000" dirty="0"/>
              <a:t>Represents the lifting surfaces as a vortex surfaces,</a:t>
            </a:r>
          </a:p>
          <a:p>
            <a:pPr marL="800100" lvl="1" indent="-342900">
              <a:spcAft>
                <a:spcPts val="1200"/>
              </a:spcAft>
              <a:buFontTx/>
              <a:buChar char="-"/>
            </a:pPr>
            <a:r>
              <a:rPr lang="en-US" sz="2000" dirty="0"/>
              <a:t>Neglects profile thickness and fluid viscosity.</a:t>
            </a:r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1E7363D2-6155-D300-1AD3-2326C5B5582B}"/>
              </a:ext>
            </a:extLst>
          </p:cNvPr>
          <p:cNvSpPr/>
          <p:nvPr/>
        </p:nvSpPr>
        <p:spPr>
          <a:xfrm>
            <a:off x="6615592" y="3196568"/>
            <a:ext cx="466405" cy="810073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5C5FF84-750D-64C4-960E-A85DE9B2467F}"/>
              </a:ext>
            </a:extLst>
          </p:cNvPr>
          <p:cNvSpPr txBox="1"/>
          <p:nvPr/>
        </p:nvSpPr>
        <p:spPr>
          <a:xfrm>
            <a:off x="4425778" y="4109851"/>
            <a:ext cx="1358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/>
              <a:t>Objective</a:t>
            </a:r>
            <a:r>
              <a:rPr lang="it-IT" dirty="0"/>
              <a:t>:</a:t>
            </a:r>
            <a:endParaRPr lang="en-US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5F891CB4-6FA8-B9D0-17F4-FA6E3FBA0577}"/>
                  </a:ext>
                </a:extLst>
              </p:cNvPr>
              <p:cNvSpPr txBox="1"/>
              <p:nvPr/>
            </p:nvSpPr>
            <p:spPr>
              <a:xfrm>
                <a:off x="5784081" y="4125240"/>
                <a:ext cx="2572900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it-IT" sz="1800" b="1" i="1" dirty="0"/>
                  <a:t>LIFT COEFFICIENT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it-IT" sz="18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</m:oMath>
                </a14:m>
                <a:r>
                  <a:rPr lang="it-IT" sz="1800" b="1" i="1" dirty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5F891CB4-6FA8-B9D0-17F4-FA6E3FBA05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4081" y="4125240"/>
                <a:ext cx="2572900" cy="369332"/>
              </a:xfrm>
              <a:prstGeom prst="rect">
                <a:avLst/>
              </a:prstGeom>
              <a:blipFill>
                <a:blip r:embed="rId6"/>
                <a:stretch>
                  <a:fillRect l="-706" t="-6349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0A90A077-E17D-DD86-3C11-1B12DCBAB529}"/>
                  </a:ext>
                </a:extLst>
              </p:cNvPr>
              <p:cNvSpPr txBox="1"/>
              <p:nvPr/>
            </p:nvSpPr>
            <p:spPr>
              <a:xfrm>
                <a:off x="2388451" y="3981910"/>
                <a:ext cx="2342614" cy="9440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80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80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800" i="0" smtClean="0">
                          <a:latin typeface="Cambria Math" panose="02040503050406030204" pitchFamily="18" charset="0"/>
                        </a:rPr>
                        <m:t> = 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i="0" smtClean="0">
                              <a:latin typeface="Cambria Math" panose="02040503050406030204" pitchFamily="18" charset="0"/>
                            </a:rPr>
                            <m:t>0.5 </m:t>
                          </m:r>
                          <m:r>
                            <m:rPr>
                              <m:nor/>
                            </m:rPr>
                            <a:rPr lang="en-US" sz="2800" i="0" smtClean="0">
                              <a:latin typeface="Cambria Math" panose="02040503050406030204" pitchFamily="18" charset="0"/>
                            </a:rPr>
                            <m:t>ρ</m:t>
                          </m:r>
                          <m:sSup>
                            <m:sSup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2800" i="0" smtClean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p>
                              <m:r>
                                <m:rPr>
                                  <m:nor/>
                                </m:rPr>
                                <a:rPr lang="en-US" sz="280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2800" i="0" smtClean="0">
                              <a:latin typeface="Cambria Math" panose="02040503050406030204" pitchFamily="18" charset="0"/>
                            </a:rPr>
                            <m:t> </m:t>
                          </m:r>
                          <m:r>
                            <m:rPr>
                              <m:nor/>
                            </m:rPr>
                            <a:rPr lang="en-US" sz="280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0A90A077-E17D-DD86-3C11-1B12DCBAB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8451" y="3981910"/>
                <a:ext cx="2342614" cy="9440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A312D91-7F8B-8AC0-35EE-C65205836B6D}"/>
              </a:ext>
            </a:extLst>
          </p:cNvPr>
          <p:cNvSpPr txBox="1"/>
          <p:nvPr/>
        </p:nvSpPr>
        <p:spPr>
          <a:xfrm>
            <a:off x="3594698" y="1073718"/>
            <a:ext cx="7063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800" b="1" i="1" dirty="0">
                <a:effectLst/>
              </a:rPr>
              <a:t>ATHENA VORTEX LATTICE</a:t>
            </a:r>
          </a:p>
        </p:txBody>
      </p:sp>
      <p:pic>
        <p:nvPicPr>
          <p:cNvPr id="24" name="Picture 6" descr="Università degli Studi di Genova">
            <a:extLst>
              <a:ext uri="{FF2B5EF4-FFF2-40B4-BE49-F238E27FC236}">
                <a16:creationId xmlns:a16="http://schemas.microsoft.com/office/drawing/2014/main" id="{A2DA7CF7-9879-DC9D-D76A-BFF60E4E2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6305566"/>
            <a:ext cx="3043633" cy="3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CFS Engineering S.A. - startup.ch">
            <a:extLst>
              <a:ext uri="{FF2B5EF4-FFF2-40B4-BE49-F238E27FC236}">
                <a16:creationId xmlns:a16="http://schemas.microsoft.com/office/drawing/2014/main" id="{BC194F1A-FC5D-C5D1-7764-904DAAB88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7" y="6194588"/>
            <a:ext cx="2215129" cy="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FE90F5EF-2EED-071D-277F-3324D796E433}"/>
              </a:ext>
            </a:extLst>
          </p:cNvPr>
          <p:cNvSpPr txBox="1">
            <a:spLocks/>
          </p:cNvSpPr>
          <p:nvPr/>
        </p:nvSpPr>
        <p:spPr>
          <a:xfrm>
            <a:off x="-577539" y="0"/>
            <a:ext cx="4405440" cy="585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/>
              <a:t>Validation case - ONERA M6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111470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L 0.02291 -0.35023 " pathEditMode="relative" rAng="0" ptsTypes="AA">
                                      <p:cBhvr>
                                        <p:cTn id="23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-1756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0.00677 -0.34907 " pathEditMode="relative" rAng="0" ptsTypes="AA">
                                      <p:cBhvr>
                                        <p:cTn id="25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-1745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9" grpId="0"/>
      <p:bldP spid="9" grpId="1"/>
      <p:bldP spid="11" grpId="0" animBg="1"/>
      <p:bldP spid="11" grpId="1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559D0DD-D906-075C-BD9A-544985D1EA10}"/>
              </a:ext>
            </a:extLst>
          </p:cNvPr>
          <p:cNvSpPr txBox="1"/>
          <p:nvPr/>
        </p:nvSpPr>
        <p:spPr>
          <a:xfrm>
            <a:off x="910616" y="5041717"/>
            <a:ext cx="4421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Abadi" panose="020B0604020104020204" pitchFamily="34" charset="0"/>
              </a:rPr>
              <a:t>BEST CONFIGURATION</a:t>
            </a:r>
            <a:endParaRPr lang="en-US" sz="2800" b="1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E7C5CC33-9146-8A10-E4B6-47ABB6813909}"/>
              </a:ext>
            </a:extLst>
          </p:cNvPr>
          <p:cNvGrpSpPr/>
          <p:nvPr/>
        </p:nvGrpSpPr>
        <p:grpSpPr>
          <a:xfrm>
            <a:off x="6285375" y="2903073"/>
            <a:ext cx="5219576" cy="3207896"/>
            <a:chOff x="6547703" y="2929305"/>
            <a:chExt cx="5065204" cy="2954335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D125104E-3161-6AE2-F495-79EDCDCF4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40" t="32260" r="32082"/>
            <a:stretch>
              <a:fillRect/>
            </a:stretch>
          </p:blipFill>
          <p:spPr>
            <a:xfrm>
              <a:off x="6547703" y="2929305"/>
              <a:ext cx="4071181" cy="2954333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F5380ACC-9EB8-7536-943E-15E7069D6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87" t="19339"/>
            <a:stretch>
              <a:fillRect/>
            </a:stretch>
          </p:blipFill>
          <p:spPr>
            <a:xfrm>
              <a:off x="10517974" y="2940568"/>
              <a:ext cx="1094933" cy="2943072"/>
            </a:xfrm>
            <a:prstGeom prst="rect">
              <a:avLst/>
            </a:prstGeom>
          </p:spPr>
        </p:pic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F8BF126-DD3A-0955-ACF6-11A0CAFA44B7}"/>
              </a:ext>
            </a:extLst>
          </p:cNvPr>
          <p:cNvSpPr txBox="1"/>
          <p:nvPr/>
        </p:nvSpPr>
        <p:spPr>
          <a:xfrm>
            <a:off x="6007402" y="200417"/>
            <a:ext cx="5044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RBF SURROGATE MODEL</a:t>
            </a:r>
            <a:endParaRPr lang="en-US" sz="3200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C6D0DFF-A985-26B9-D56D-A1578A66B4F2}"/>
              </a:ext>
            </a:extLst>
          </p:cNvPr>
          <p:cNvSpPr txBox="1"/>
          <p:nvPr/>
        </p:nvSpPr>
        <p:spPr>
          <a:xfrm>
            <a:off x="6172017" y="1101212"/>
            <a:ext cx="4421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Abadi" panose="020B0604020104020204" pitchFamily="34" charset="0"/>
              </a:rPr>
              <a:t>Split dataset and generate the model</a:t>
            </a:r>
            <a:endParaRPr lang="en-US" sz="2800" b="1" dirty="0">
              <a:latin typeface="Abadi" panose="020B0604020104020204" pitchFamily="34" charset="0"/>
            </a:endParaRPr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38667EC1-835D-AC0B-DA7F-0DEAB828F073}"/>
              </a:ext>
            </a:extLst>
          </p:cNvPr>
          <p:cNvSpPr/>
          <p:nvPr/>
        </p:nvSpPr>
        <p:spPr>
          <a:xfrm>
            <a:off x="5556469" y="1363388"/>
            <a:ext cx="791120" cy="44558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EC213E4A-263C-2E83-FA0C-867BDC2A4CF6}"/>
              </a:ext>
            </a:extLst>
          </p:cNvPr>
          <p:cNvSpPr/>
          <p:nvPr/>
        </p:nvSpPr>
        <p:spPr>
          <a:xfrm rot="5400000">
            <a:off x="7911427" y="2269522"/>
            <a:ext cx="791120" cy="44558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18C13F9C-8109-A4AC-D680-7F01247DC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t="16706" r="17699" b="7802"/>
          <a:stretch>
            <a:fillRect/>
          </a:stretch>
        </p:blipFill>
        <p:spPr>
          <a:xfrm>
            <a:off x="276173" y="972212"/>
            <a:ext cx="4706911" cy="359014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AC2990F-ADE7-5144-4049-9006640DFE03}"/>
              </a:ext>
            </a:extLst>
          </p:cNvPr>
          <p:cNvSpPr txBox="1"/>
          <p:nvPr/>
        </p:nvSpPr>
        <p:spPr>
          <a:xfrm>
            <a:off x="736522" y="677685"/>
            <a:ext cx="4421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Abadi" panose="020B0604020104020204" pitchFamily="34" charset="0"/>
              </a:rPr>
              <a:t>AVL </a:t>
            </a:r>
            <a:r>
              <a:rPr lang="it-IT" sz="2000" b="1" dirty="0" err="1">
                <a:latin typeface="Abadi" panose="020B0604020104020204" pitchFamily="34" charset="0"/>
              </a:rPr>
              <a:t>simulations</a:t>
            </a:r>
            <a:r>
              <a:rPr lang="it-IT" sz="2000" b="1" dirty="0">
                <a:latin typeface="Abadi" panose="020B0604020104020204" pitchFamily="34" charset="0"/>
              </a:rPr>
              <a:t> </a:t>
            </a:r>
            <a:r>
              <a:rPr lang="it-IT" sz="2000" b="1" dirty="0" err="1">
                <a:latin typeface="Abadi" panose="020B0604020104020204" pitchFamily="34" charset="0"/>
              </a:rPr>
              <a:t>results</a:t>
            </a:r>
            <a:endParaRPr lang="en-US" sz="2000" b="1" dirty="0">
              <a:latin typeface="Abadi" panose="020B0604020104020204" pitchFamily="34" charset="0"/>
            </a:endParaRP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96CD9A0D-9AA2-3A99-D8DB-E610B569AE83}"/>
              </a:ext>
            </a:extLst>
          </p:cNvPr>
          <p:cNvSpPr/>
          <p:nvPr/>
        </p:nvSpPr>
        <p:spPr>
          <a:xfrm>
            <a:off x="7779145" y="3122874"/>
            <a:ext cx="466530" cy="435428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963097FE-B534-36C9-378E-3F78FB795899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5393960" y="3429000"/>
            <a:ext cx="2385185" cy="17511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823FC7F-80B8-BA7C-4AD1-CAD8D8F5F52E}"/>
              </a:ext>
            </a:extLst>
          </p:cNvPr>
          <p:cNvSpPr txBox="1"/>
          <p:nvPr/>
        </p:nvSpPr>
        <p:spPr>
          <a:xfrm>
            <a:off x="687049" y="4949301"/>
            <a:ext cx="4706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accent2"/>
                </a:solidFill>
                <a:latin typeface="Abadi" panose="020B0604020104020204" pitchFamily="34" charset="0"/>
              </a:rPr>
              <a:t>OPTIMISATION: Powell </a:t>
            </a:r>
            <a:r>
              <a:rPr lang="it-IT" sz="2400" b="1" dirty="0" err="1">
                <a:solidFill>
                  <a:schemeClr val="accent2"/>
                </a:solidFill>
                <a:latin typeface="Abadi" panose="020B0604020104020204" pitchFamily="34" charset="0"/>
              </a:rPr>
              <a:t>Algorithm</a:t>
            </a:r>
            <a:endParaRPr lang="en-US" sz="2400" b="1" dirty="0">
              <a:solidFill>
                <a:schemeClr val="accent2"/>
              </a:solidFill>
              <a:latin typeface="Abadi" panose="020B06040201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3A5E88F3-2C3A-855C-A27A-41A3543D9723}"/>
                  </a:ext>
                </a:extLst>
              </p:cNvPr>
              <p:cNvSpPr txBox="1"/>
              <p:nvPr/>
            </p:nvSpPr>
            <p:spPr>
              <a:xfrm>
                <a:off x="9599020" y="2304367"/>
                <a:ext cx="1403673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m:rPr>
                          <m:nor/>
                        </m:rP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 400 </m:t>
                      </m:r>
                      <m:r>
                        <m:rPr>
                          <m:nor/>
                        </m:rP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sec</m:t>
                      </m:r>
                    </m:oMath>
                  </m:oMathPara>
                </a14:m>
                <a:endParaRPr lang="en-US" b="1" i="1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3A5E88F3-2C3A-855C-A27A-41A3543D9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9020" y="2304367"/>
                <a:ext cx="140367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6" descr="Università degli Studi di Genova">
            <a:extLst>
              <a:ext uri="{FF2B5EF4-FFF2-40B4-BE49-F238E27FC236}">
                <a16:creationId xmlns:a16="http://schemas.microsoft.com/office/drawing/2014/main" id="{E13FC33F-85B6-F360-1237-31747ED08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6305566"/>
            <a:ext cx="3043633" cy="3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CFS Engineering S.A. - startup.ch">
            <a:extLst>
              <a:ext uri="{FF2B5EF4-FFF2-40B4-BE49-F238E27FC236}">
                <a16:creationId xmlns:a16="http://schemas.microsoft.com/office/drawing/2014/main" id="{969934CA-4736-D851-2B27-D89DBEA45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7" y="6194588"/>
            <a:ext cx="2215129" cy="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AD7A3871-3D2C-3A2F-9E21-68A70A235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7539" y="0"/>
            <a:ext cx="4405440" cy="585269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Validation case - ONERA M6</a:t>
            </a:r>
          </a:p>
        </p:txBody>
      </p:sp>
    </p:spTree>
    <p:extLst>
      <p:ext uri="{BB962C8B-B14F-4D97-AF65-F5344CB8AC3E}">
        <p14:creationId xmlns:p14="http://schemas.microsoft.com/office/powerpoint/2010/main" val="2092834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21" grpId="0" animBg="1"/>
      <p:bldP spid="24" grpId="0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E9FCF-0C60-07E8-BC8F-BB35B7D93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Università degli Studi di Genova">
            <a:extLst>
              <a:ext uri="{FF2B5EF4-FFF2-40B4-BE49-F238E27FC236}">
                <a16:creationId xmlns:a16="http://schemas.microsoft.com/office/drawing/2014/main" id="{2D897DDB-B471-9C77-B81B-557CA38AB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6305566"/>
            <a:ext cx="3043633" cy="3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FS Engineering S.A. - startup.ch">
            <a:extLst>
              <a:ext uri="{FF2B5EF4-FFF2-40B4-BE49-F238E27FC236}">
                <a16:creationId xmlns:a16="http://schemas.microsoft.com/office/drawing/2014/main" id="{7EAEA1FE-9E08-2954-7597-47867D1A6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7" y="6194588"/>
            <a:ext cx="2215129" cy="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CD7AB6AA-3B6E-87E3-EF6D-98B1D369C8DE}"/>
              </a:ext>
            </a:extLst>
          </p:cNvPr>
          <p:cNvSpPr txBox="1">
            <a:spLocks/>
          </p:cNvSpPr>
          <p:nvPr/>
        </p:nvSpPr>
        <p:spPr>
          <a:xfrm>
            <a:off x="3077166" y="161834"/>
            <a:ext cx="6037668" cy="706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Introduction &amp; Motivation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ACCE50CA-DEC0-1A64-C107-8A2EEC339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2756"/>
            <a:ext cx="10515600" cy="4884179"/>
          </a:xfrm>
        </p:spPr>
        <p:txBody>
          <a:bodyPr>
            <a:normAutofit/>
          </a:bodyPr>
          <a:lstStyle/>
          <a:p>
            <a:r>
              <a:rPr lang="en-US" sz="3200" b="1" dirty="0"/>
              <a:t>Context</a:t>
            </a:r>
            <a:endParaRPr lang="en-US" sz="3200" dirty="0"/>
          </a:p>
          <a:p>
            <a:pPr lvl="1">
              <a:buFontTx/>
              <a:buChar char="-"/>
            </a:pPr>
            <a:r>
              <a:rPr lang="en-US" sz="2800" dirty="0"/>
              <a:t>Conceptual aircraft design requires rapid evaluation of many configurations</a:t>
            </a:r>
          </a:p>
          <a:p>
            <a:r>
              <a:rPr lang="en-US" sz="3200" b="1" dirty="0"/>
              <a:t>Challenge</a:t>
            </a:r>
            <a:endParaRPr lang="en-US" sz="3200" dirty="0"/>
          </a:p>
          <a:p>
            <a:pPr lvl="1">
              <a:buFontTx/>
              <a:buChar char="-"/>
            </a:pPr>
            <a:r>
              <a:rPr lang="en-US" sz="2800" dirty="0"/>
              <a:t>High-fidelity simulations are computationally expensive</a:t>
            </a:r>
          </a:p>
          <a:p>
            <a:r>
              <a:rPr lang="en-US" sz="3200" b="1" dirty="0"/>
              <a:t>Solution</a:t>
            </a:r>
            <a:endParaRPr lang="en-US" sz="3200" dirty="0"/>
          </a:p>
          <a:p>
            <a:pPr lvl="1">
              <a:buFontTx/>
              <a:buChar char="-"/>
            </a:pPr>
            <a:r>
              <a:rPr lang="en-US" sz="2800" dirty="0"/>
              <a:t>Enable fast and efficient design space exploration using </a:t>
            </a:r>
            <a:r>
              <a:rPr lang="en-US" sz="2800" b="1" dirty="0"/>
              <a:t>surrogate models</a:t>
            </a:r>
            <a:endParaRPr lang="en-US" sz="2800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3798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68858-09D3-4AE5-9139-39CCACC7C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9ADF76C-54A3-C61A-9BB4-A775CBBBD18D}"/>
              </a:ext>
            </a:extLst>
          </p:cNvPr>
          <p:cNvSpPr txBox="1"/>
          <p:nvPr/>
        </p:nvSpPr>
        <p:spPr>
          <a:xfrm>
            <a:off x="5541111" y="6281365"/>
            <a:ext cx="3144494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REFINEMENT STRATEGY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AF21B2D-D3CA-4578-25CB-B88A8F70B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090" y="535861"/>
            <a:ext cx="5617034" cy="315958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9BC3948-96CB-AD4B-BE9B-07B898CE0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3" t="1706"/>
          <a:stretch>
            <a:fillRect/>
          </a:stretch>
        </p:blipFill>
        <p:spPr>
          <a:xfrm>
            <a:off x="564147" y="566267"/>
            <a:ext cx="4612449" cy="3135788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0DB5109-174C-42A6-5AD5-7126609D1A74}"/>
              </a:ext>
            </a:extLst>
          </p:cNvPr>
          <p:cNvSpPr txBox="1"/>
          <p:nvPr/>
        </p:nvSpPr>
        <p:spPr>
          <a:xfrm>
            <a:off x="3885013" y="160996"/>
            <a:ext cx="4421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Abadi" panose="020B0604020104020204" pitchFamily="34" charset="0"/>
              </a:rPr>
              <a:t>BEST CONFIGURATION</a:t>
            </a:r>
            <a:endParaRPr lang="en-US" sz="2800" b="1" dirty="0">
              <a:latin typeface="Abadi" panose="020B0604020104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ella 3">
                <a:extLst>
                  <a:ext uri="{FF2B5EF4-FFF2-40B4-BE49-F238E27FC236}">
                    <a16:creationId xmlns:a16="http://schemas.microsoft.com/office/drawing/2014/main" id="{67637F6C-7209-A153-5A7C-8F2781FAA7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8244863"/>
                  </p:ext>
                </p:extLst>
              </p:nvPr>
            </p:nvGraphicFramePr>
            <p:xfrm>
              <a:off x="3058795" y="3776186"/>
              <a:ext cx="4612449" cy="2225040"/>
            </p:xfrm>
            <a:graphic>
              <a:graphicData uri="http://schemas.openxmlformats.org/drawingml/2006/table">
                <a:tbl>
                  <a:tblPr firstRow="1">
                    <a:tableStyleId>{3B4B98B0-60AC-42C2-AFA5-B58CD77FA1E5}</a:tableStyleId>
                  </a:tblPr>
                  <a:tblGrid>
                    <a:gridCol w="1955546">
                      <a:extLst>
                        <a:ext uri="{9D8B030D-6E8A-4147-A177-3AD203B41FA5}">
                          <a16:colId xmlns:a16="http://schemas.microsoft.com/office/drawing/2014/main" val="2191574965"/>
                        </a:ext>
                      </a:extLst>
                    </a:gridCol>
                    <a:gridCol w="1256919">
                      <a:extLst>
                        <a:ext uri="{9D8B030D-6E8A-4147-A177-3AD203B41FA5}">
                          <a16:colId xmlns:a16="http://schemas.microsoft.com/office/drawing/2014/main" val="1446451338"/>
                        </a:ext>
                      </a:extLst>
                    </a:gridCol>
                    <a:gridCol w="1399984">
                      <a:extLst>
                        <a:ext uri="{9D8B030D-6E8A-4147-A177-3AD203B41FA5}">
                          <a16:colId xmlns:a16="http://schemas.microsoft.com/office/drawing/2014/main" val="22597213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PARAMETER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BASELINE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OPTIMISED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34974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dirty="0"/>
                            <a:t>SWEEP ANGLE [°]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b="1" dirty="0"/>
                            <a:t>30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it-IT" sz="1800" b="1" kern="1200" dirty="0">
                              <a:solidFill>
                                <a:schemeClr val="dk1"/>
                              </a:solidFill>
                            </a:rPr>
                            <a:t>28.2</a:t>
                          </a:r>
                          <a:endParaRPr lang="en-US" sz="18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626152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dirty="0"/>
                            <a:t>TIP CHORD [m]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b="1" dirty="0"/>
                            <a:t>0.459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it-IT" sz="1800" b="1" kern="1200" dirty="0">
                              <a:solidFill>
                                <a:schemeClr val="dk1"/>
                              </a:solidFill>
                            </a:rPr>
                            <a:t>0.477</a:t>
                          </a:r>
                          <a:endParaRPr lang="en-US" sz="18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2299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dirty="0"/>
                            <a:t>SEMI-SPAN [m]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b="1" dirty="0"/>
                            <a:t>0.598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it-IT" sz="1800" b="1" kern="1200" dirty="0">
                              <a:solidFill>
                                <a:schemeClr val="dk1"/>
                              </a:solidFill>
                            </a:rPr>
                            <a:t>0.620</a:t>
                          </a:r>
                          <a:endParaRPr lang="en-US" sz="18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08786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dirty="0"/>
                            <a:t>T</a:t>
                          </a:r>
                          <a:r>
                            <a:rPr lang="en-US" dirty="0"/>
                            <a:t>WIST [°]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b="1" dirty="0"/>
                            <a:t>0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it-IT" sz="1800" b="1" kern="1200" dirty="0">
                              <a:solidFill>
                                <a:schemeClr val="dk1"/>
                              </a:solidFill>
                            </a:rPr>
                            <a:t>0.93</a:t>
                          </a:r>
                          <a:endParaRPr lang="en-US" sz="18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8627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b="0" smtClean="0"/>
                                  </m:ctrlPr>
                                </m:sSubPr>
                                <m:e>
                                  <m:r>
                                    <a:rPr lang="it-IT" b="0" smtClean="0"/>
                                    <m:t>𝐶</m:t>
                                  </m:r>
                                </m:e>
                                <m:sub>
                                  <m:r>
                                    <a:rPr lang="it-IT" b="0" smtClean="0"/>
                                    <m:t>𝐿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[-]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kern="1200" dirty="0">
                              <a:solidFill>
                                <a:schemeClr val="dk1"/>
                              </a:solidFill>
                            </a:rPr>
                            <a:t>0.273</a:t>
                          </a:r>
                          <a:endParaRPr lang="en-US" sz="18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it-IT" sz="1800" b="1" kern="1200" dirty="0">
                              <a:solidFill>
                                <a:schemeClr val="dk1"/>
                              </a:solidFill>
                            </a:rPr>
                            <a:t>0.326</a:t>
                          </a:r>
                          <a:endParaRPr lang="en-US" sz="18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290123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ella 3">
                <a:extLst>
                  <a:ext uri="{FF2B5EF4-FFF2-40B4-BE49-F238E27FC236}">
                    <a16:creationId xmlns:a16="http://schemas.microsoft.com/office/drawing/2014/main" id="{67637F6C-7209-A153-5A7C-8F2781FAA7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8244863"/>
                  </p:ext>
                </p:extLst>
              </p:nvPr>
            </p:nvGraphicFramePr>
            <p:xfrm>
              <a:off x="3058795" y="3776186"/>
              <a:ext cx="4612449" cy="2225040"/>
            </p:xfrm>
            <a:graphic>
              <a:graphicData uri="http://schemas.openxmlformats.org/drawingml/2006/table">
                <a:tbl>
                  <a:tblPr firstRow="1">
                    <a:tableStyleId>{3B4B98B0-60AC-42C2-AFA5-B58CD77FA1E5}</a:tableStyleId>
                  </a:tblPr>
                  <a:tblGrid>
                    <a:gridCol w="1955546">
                      <a:extLst>
                        <a:ext uri="{9D8B030D-6E8A-4147-A177-3AD203B41FA5}">
                          <a16:colId xmlns:a16="http://schemas.microsoft.com/office/drawing/2014/main" val="2191574965"/>
                        </a:ext>
                      </a:extLst>
                    </a:gridCol>
                    <a:gridCol w="1256919">
                      <a:extLst>
                        <a:ext uri="{9D8B030D-6E8A-4147-A177-3AD203B41FA5}">
                          <a16:colId xmlns:a16="http://schemas.microsoft.com/office/drawing/2014/main" val="1446451338"/>
                        </a:ext>
                      </a:extLst>
                    </a:gridCol>
                    <a:gridCol w="1399984">
                      <a:extLst>
                        <a:ext uri="{9D8B030D-6E8A-4147-A177-3AD203B41FA5}">
                          <a16:colId xmlns:a16="http://schemas.microsoft.com/office/drawing/2014/main" val="22597213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PARAMETER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BASELINE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OPTIMISED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34974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dirty="0"/>
                            <a:t>SWEEP ANGLE [°]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b="1" dirty="0"/>
                            <a:t>30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it-IT" sz="1800" b="1" kern="1200" dirty="0">
                              <a:solidFill>
                                <a:schemeClr val="dk1"/>
                              </a:solidFill>
                            </a:rPr>
                            <a:t>28.2</a:t>
                          </a:r>
                          <a:endParaRPr lang="en-US" sz="18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626152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dirty="0"/>
                            <a:t>TIP CHORD [m]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b="1" dirty="0"/>
                            <a:t>0.459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it-IT" sz="1800" b="1" kern="1200" dirty="0">
                              <a:solidFill>
                                <a:schemeClr val="dk1"/>
                              </a:solidFill>
                            </a:rPr>
                            <a:t>0.477</a:t>
                          </a:r>
                          <a:endParaRPr lang="en-US" sz="18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2299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dirty="0"/>
                            <a:t>SEMI-SPAN [m]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b="1" dirty="0"/>
                            <a:t>0.598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it-IT" sz="1800" b="1" kern="1200" dirty="0">
                              <a:solidFill>
                                <a:schemeClr val="dk1"/>
                              </a:solidFill>
                            </a:rPr>
                            <a:t>0.620</a:t>
                          </a:r>
                          <a:endParaRPr lang="en-US" sz="18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08786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dirty="0"/>
                            <a:t>T</a:t>
                          </a:r>
                          <a:r>
                            <a:rPr lang="en-US" dirty="0"/>
                            <a:t>WIST [°]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b="1" dirty="0"/>
                            <a:t>0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it-IT" sz="1800" b="1" kern="1200" dirty="0">
                              <a:solidFill>
                                <a:schemeClr val="dk1"/>
                              </a:solidFill>
                            </a:rPr>
                            <a:t>0.93</a:t>
                          </a:r>
                          <a:endParaRPr lang="en-US" sz="18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8627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t="-506557" r="-136449" b="-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1" kern="1200" dirty="0">
                              <a:solidFill>
                                <a:schemeClr val="dk1"/>
                              </a:solidFill>
                            </a:rPr>
                            <a:t>0.273</a:t>
                          </a:r>
                          <a:endParaRPr lang="en-US" sz="18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it-IT" sz="1800" b="1" kern="1200" dirty="0">
                              <a:solidFill>
                                <a:schemeClr val="dk1"/>
                              </a:solidFill>
                            </a:rPr>
                            <a:t>0.326</a:t>
                          </a:r>
                          <a:endParaRPr lang="en-US" sz="18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290123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Freccia in su 11">
            <a:extLst>
              <a:ext uri="{FF2B5EF4-FFF2-40B4-BE49-F238E27FC236}">
                <a16:creationId xmlns:a16="http://schemas.microsoft.com/office/drawing/2014/main" id="{E884F947-0251-FC31-0DB6-FC45292586A3}"/>
              </a:ext>
            </a:extLst>
          </p:cNvPr>
          <p:cNvSpPr/>
          <p:nvPr/>
        </p:nvSpPr>
        <p:spPr>
          <a:xfrm>
            <a:off x="7857509" y="5419592"/>
            <a:ext cx="368214" cy="583006"/>
          </a:xfrm>
          <a:prstGeom prst="up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38BA3A9-EAC9-92DC-2566-E710CFA45821}"/>
              </a:ext>
            </a:extLst>
          </p:cNvPr>
          <p:cNvSpPr txBox="1"/>
          <p:nvPr/>
        </p:nvSpPr>
        <p:spPr>
          <a:xfrm>
            <a:off x="8338345" y="5540933"/>
            <a:ext cx="930658" cy="46166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+19%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60AA953-FF98-9DC0-2C5D-0B719B003831}"/>
              </a:ext>
            </a:extLst>
          </p:cNvPr>
          <p:cNvSpPr txBox="1"/>
          <p:nvPr/>
        </p:nvSpPr>
        <p:spPr>
          <a:xfrm>
            <a:off x="9624945" y="5170229"/>
            <a:ext cx="1466722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</a:rPr>
              <a:t>RMSE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0.021962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E9472439-70E3-F5DC-EE62-570FC079AE24}"/>
                  </a:ext>
                </a:extLst>
              </p:cNvPr>
              <p:cNvSpPr txBox="1"/>
              <p:nvPr/>
            </p:nvSpPr>
            <p:spPr>
              <a:xfrm>
                <a:off x="4434409" y="6149489"/>
                <a:ext cx="4929721" cy="4966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400" b="1" dirty="0">
                    <a:solidFill>
                      <a:srgbClr val="C00000"/>
                    </a:solidFill>
                  </a:rPr>
                  <a:t>WHAT IF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𝑹𝑴𝑺𝑬</m:t>
                    </m:r>
                    <m:r>
                      <a:rPr lang="it-IT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it-IT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𝑹𝑴𝑺𝑬</m:t>
                        </m:r>
                      </m:e>
                      <m:sub>
                        <m:r>
                          <a:rPr lang="it-IT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𝒐𝒃𝒋𝒆𝒄𝒕𝒊𝒗𝒆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C00000"/>
                    </a:solidFill>
                  </a:rPr>
                  <a:t> ?</a:t>
                </a: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E9472439-70E3-F5DC-EE62-570FC079A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4409" y="6149489"/>
                <a:ext cx="4929721" cy="496674"/>
              </a:xfrm>
              <a:prstGeom prst="rect">
                <a:avLst/>
              </a:prstGeom>
              <a:blipFill>
                <a:blip r:embed="rId5"/>
                <a:stretch>
                  <a:fillRect l="-1854" t="-7407" r="-1360" b="-23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6" descr="Università degli Studi di Genova">
            <a:extLst>
              <a:ext uri="{FF2B5EF4-FFF2-40B4-BE49-F238E27FC236}">
                <a16:creationId xmlns:a16="http://schemas.microsoft.com/office/drawing/2014/main" id="{BEB4B217-692F-F10E-D8D4-C484629CB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6305566"/>
            <a:ext cx="3043633" cy="3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CFS Engineering S.A. - startup.ch">
            <a:extLst>
              <a:ext uri="{FF2B5EF4-FFF2-40B4-BE49-F238E27FC236}">
                <a16:creationId xmlns:a16="http://schemas.microsoft.com/office/drawing/2014/main" id="{761154C8-4CD5-53D1-0197-1803B7EE7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7" y="6194588"/>
            <a:ext cx="2215129" cy="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97993554-0EDE-A701-698F-F36ABE86AA79}"/>
              </a:ext>
            </a:extLst>
          </p:cNvPr>
          <p:cNvSpPr txBox="1">
            <a:spLocks/>
          </p:cNvSpPr>
          <p:nvPr/>
        </p:nvSpPr>
        <p:spPr>
          <a:xfrm>
            <a:off x="-577539" y="0"/>
            <a:ext cx="4405440" cy="585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/>
              <a:t>Validation case - ONERA M6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126183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9" grpId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7CD2B-5563-A7D6-430E-5D290A396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Università degli Studi di Genova">
            <a:extLst>
              <a:ext uri="{FF2B5EF4-FFF2-40B4-BE49-F238E27FC236}">
                <a16:creationId xmlns:a16="http://schemas.microsoft.com/office/drawing/2014/main" id="{976B3E85-5FBA-25C2-E12B-7527D69C0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6305566"/>
            <a:ext cx="3043633" cy="3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FS Engineering S.A. - startup.ch">
            <a:extLst>
              <a:ext uri="{FF2B5EF4-FFF2-40B4-BE49-F238E27FC236}">
                <a16:creationId xmlns:a16="http://schemas.microsoft.com/office/drawing/2014/main" id="{800148CD-182F-E74C-3A04-420AD6E9B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7" y="6194588"/>
            <a:ext cx="2215129" cy="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BB28F8A-5ABE-0230-0384-B7D48820762D}"/>
              </a:ext>
            </a:extLst>
          </p:cNvPr>
          <p:cNvSpPr txBox="1"/>
          <p:nvPr/>
        </p:nvSpPr>
        <p:spPr>
          <a:xfrm>
            <a:off x="3168848" y="141478"/>
            <a:ext cx="5854303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C00000"/>
                </a:solidFill>
              </a:rPr>
              <a:t>REFINEMENT STRATEGY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1E85411-91B0-5D3B-B9B7-70E3FA39C380}"/>
              </a:ext>
            </a:extLst>
          </p:cNvPr>
          <p:cNvSpPr/>
          <p:nvPr/>
        </p:nvSpPr>
        <p:spPr>
          <a:xfrm>
            <a:off x="4864333" y="1210849"/>
            <a:ext cx="238591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700" dirty="0"/>
              <a:t>TRAIN SURROGATE MODEL</a:t>
            </a:r>
            <a:endParaRPr lang="en-US" sz="1700" dirty="0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AEAB35AA-E479-E47B-87BB-F0112806E3F0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6057292" y="1734069"/>
            <a:ext cx="0" cy="5019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1092C309-9ED9-BC98-439E-2F46891972DE}"/>
                  </a:ext>
                </a:extLst>
              </p:cNvPr>
              <p:cNvSpPr/>
              <p:nvPr/>
            </p:nvSpPr>
            <p:spPr>
              <a:xfrm>
                <a:off x="4864333" y="2240289"/>
                <a:ext cx="2385918" cy="5232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𝑹𝑴𝑺𝑬</m:t>
                    </m:r>
                    <m:r>
                      <a:rPr lang="it-IT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 </m:t>
                    </m:r>
                    <m:sSub>
                      <m:sSubPr>
                        <m:ctrlPr>
                          <a:rPr lang="it-I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𝑹𝑴𝑺𝑬</m:t>
                        </m:r>
                      </m:e>
                      <m:sub>
                        <m:r>
                          <a:rPr lang="it-I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𝒐𝒃𝒋𝒆𝒄𝒕𝒊𝒗𝒆</m:t>
                        </m:r>
                      </m:sub>
                    </m:sSub>
                  </m:oMath>
                </a14:m>
                <a:r>
                  <a:rPr lang="en-US" sz="1400" dirty="0"/>
                  <a:t>?</a:t>
                </a:r>
              </a:p>
            </p:txBody>
          </p:sp>
        </mc:Choice>
        <mc:Fallback xmlns=""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1092C309-9ED9-BC98-439E-2F4689197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4333" y="2240289"/>
                <a:ext cx="238591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C0BBA976-325E-E81E-563C-C713B6C5D136}"/>
              </a:ext>
            </a:extLst>
          </p:cNvPr>
          <p:cNvCxnSpPr>
            <a:cxnSpLocks/>
          </p:cNvCxnSpPr>
          <p:nvPr/>
        </p:nvCxnSpPr>
        <p:spPr>
          <a:xfrm>
            <a:off x="6057292" y="2763509"/>
            <a:ext cx="0" cy="5019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Dati 19">
            <a:extLst>
              <a:ext uri="{FF2B5EF4-FFF2-40B4-BE49-F238E27FC236}">
                <a16:creationId xmlns:a16="http://schemas.microsoft.com/office/drawing/2014/main" id="{AB6DDE23-6351-3275-7257-7AAE31942030}"/>
              </a:ext>
            </a:extLst>
          </p:cNvPr>
          <p:cNvSpPr/>
          <p:nvPr/>
        </p:nvSpPr>
        <p:spPr>
          <a:xfrm>
            <a:off x="5371495" y="3265472"/>
            <a:ext cx="1371593" cy="331312"/>
          </a:xfrm>
          <a:prstGeom prst="flowChartInputOutp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i="1" dirty="0">
                <a:latin typeface="Abadi" panose="020B0604020104020204" pitchFamily="34" charset="0"/>
              </a:rPr>
              <a:t>YES</a:t>
            </a:r>
            <a:endParaRPr lang="en-US" i="1" dirty="0">
              <a:latin typeface="Abadi" panose="020B0604020104020204" pitchFamily="34" charset="0"/>
            </a:endParaRPr>
          </a:p>
        </p:txBody>
      </p:sp>
      <p:sp>
        <p:nvSpPr>
          <p:cNvPr id="29" name="Dati 28">
            <a:extLst>
              <a:ext uri="{FF2B5EF4-FFF2-40B4-BE49-F238E27FC236}">
                <a16:creationId xmlns:a16="http://schemas.microsoft.com/office/drawing/2014/main" id="{1BFA1B59-2C26-0465-4EB6-EA019DBE7FF9}"/>
              </a:ext>
            </a:extLst>
          </p:cNvPr>
          <p:cNvSpPr/>
          <p:nvPr/>
        </p:nvSpPr>
        <p:spPr>
          <a:xfrm>
            <a:off x="3168848" y="3265472"/>
            <a:ext cx="1371593" cy="331312"/>
          </a:xfrm>
          <a:prstGeom prst="flowChartInputOutp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i="1" dirty="0">
                <a:latin typeface="Abadi" panose="020B0604020104020204" pitchFamily="34" charset="0"/>
              </a:rPr>
              <a:t>NO</a:t>
            </a:r>
            <a:endParaRPr lang="en-US" i="1" dirty="0">
              <a:latin typeface="Abadi" panose="020B0604020104020204" pitchFamily="34" charset="0"/>
            </a:endParaRPr>
          </a:p>
        </p:txBody>
      </p:sp>
      <p:cxnSp>
        <p:nvCxnSpPr>
          <p:cNvPr id="32" name="Connettore a gomito 31">
            <a:extLst>
              <a:ext uri="{FF2B5EF4-FFF2-40B4-BE49-F238E27FC236}">
                <a16:creationId xmlns:a16="http://schemas.microsoft.com/office/drawing/2014/main" id="{769F96DF-086B-50F7-F8FB-462F73943EC3}"/>
              </a:ext>
            </a:extLst>
          </p:cNvPr>
          <p:cNvCxnSpPr>
            <a:cxnSpLocks/>
          </p:cNvCxnSpPr>
          <p:nvPr/>
        </p:nvCxnSpPr>
        <p:spPr>
          <a:xfrm rot="10800000" flipV="1">
            <a:off x="3854644" y="2501899"/>
            <a:ext cx="1009688" cy="763573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645C50AC-0271-6D23-C387-C28D10C51DF0}"/>
              </a:ext>
            </a:extLst>
          </p:cNvPr>
          <p:cNvCxnSpPr>
            <a:cxnSpLocks/>
          </p:cNvCxnSpPr>
          <p:nvPr/>
        </p:nvCxnSpPr>
        <p:spPr>
          <a:xfrm>
            <a:off x="3854643" y="3592527"/>
            <a:ext cx="0" cy="5019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Rettangolo 36">
            <a:extLst>
              <a:ext uri="{FF2B5EF4-FFF2-40B4-BE49-F238E27FC236}">
                <a16:creationId xmlns:a16="http://schemas.microsoft.com/office/drawing/2014/main" id="{A262F82D-7027-DBB7-0E97-FAE1524D1964}"/>
              </a:ext>
            </a:extLst>
          </p:cNvPr>
          <p:cNvSpPr/>
          <p:nvPr/>
        </p:nvSpPr>
        <p:spPr>
          <a:xfrm>
            <a:off x="3168850" y="4083305"/>
            <a:ext cx="137159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RESULTS</a:t>
            </a:r>
            <a:endParaRPr lang="en-US" dirty="0"/>
          </a:p>
        </p:txBody>
      </p: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5F6815D9-17D4-5029-C2CA-2CA999E072C0}"/>
              </a:ext>
            </a:extLst>
          </p:cNvPr>
          <p:cNvCxnSpPr>
            <a:cxnSpLocks/>
          </p:cNvCxnSpPr>
          <p:nvPr/>
        </p:nvCxnSpPr>
        <p:spPr>
          <a:xfrm>
            <a:off x="6057292" y="3592527"/>
            <a:ext cx="0" cy="5019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Rettangolo 38">
            <a:extLst>
              <a:ext uri="{FF2B5EF4-FFF2-40B4-BE49-F238E27FC236}">
                <a16:creationId xmlns:a16="http://schemas.microsoft.com/office/drawing/2014/main" id="{99989457-584B-2C05-C09D-15CA3BA02BE0}"/>
              </a:ext>
            </a:extLst>
          </p:cNvPr>
          <p:cNvSpPr/>
          <p:nvPr/>
        </p:nvSpPr>
        <p:spPr>
          <a:xfrm>
            <a:off x="4864333" y="4094490"/>
            <a:ext cx="2385918" cy="5120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GENERATE AND EVALUATE NEW HIGH-FIDELITY POINTS</a:t>
            </a:r>
          </a:p>
        </p:txBody>
      </p: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21E899B8-6B75-713F-92FF-E2E1AAFFBA70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6057291" y="4606525"/>
            <a:ext cx="1" cy="5131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Rettangolo 42">
            <a:extLst>
              <a:ext uri="{FF2B5EF4-FFF2-40B4-BE49-F238E27FC236}">
                <a16:creationId xmlns:a16="http://schemas.microsoft.com/office/drawing/2014/main" id="{3755A153-F63C-A088-B055-847468B5CD1B}"/>
              </a:ext>
            </a:extLst>
          </p:cNvPr>
          <p:cNvSpPr/>
          <p:nvPr/>
        </p:nvSpPr>
        <p:spPr>
          <a:xfrm>
            <a:off x="4864332" y="5123930"/>
            <a:ext cx="238591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UPDATE TRAINING DATASET</a:t>
            </a:r>
          </a:p>
        </p:txBody>
      </p:sp>
      <p:cxnSp>
        <p:nvCxnSpPr>
          <p:cNvPr id="53" name="Connettore a gomito 52">
            <a:extLst>
              <a:ext uri="{FF2B5EF4-FFF2-40B4-BE49-F238E27FC236}">
                <a16:creationId xmlns:a16="http://schemas.microsoft.com/office/drawing/2014/main" id="{DE7EC05F-7064-23F7-C5A4-7A5E127B364E}"/>
              </a:ext>
            </a:extLst>
          </p:cNvPr>
          <p:cNvCxnSpPr>
            <a:cxnSpLocks/>
            <a:stCxn id="43" idx="3"/>
            <a:endCxn id="9" idx="3"/>
          </p:cNvCxnSpPr>
          <p:nvPr/>
        </p:nvCxnSpPr>
        <p:spPr>
          <a:xfrm flipV="1">
            <a:off x="7250250" y="1472459"/>
            <a:ext cx="1" cy="3913081"/>
          </a:xfrm>
          <a:prstGeom prst="bentConnector3">
            <a:avLst>
              <a:gd name="adj1" fmla="val 2286010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51929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945AA-CF42-8781-4415-D6112409F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Università degli Studi di Genova">
            <a:extLst>
              <a:ext uri="{FF2B5EF4-FFF2-40B4-BE49-F238E27FC236}">
                <a16:creationId xmlns:a16="http://schemas.microsoft.com/office/drawing/2014/main" id="{5C455288-5E21-0A81-FDB9-0434D8687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6305566"/>
            <a:ext cx="3043633" cy="3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FS Engineering S.A. - startup.ch">
            <a:extLst>
              <a:ext uri="{FF2B5EF4-FFF2-40B4-BE49-F238E27FC236}">
                <a16:creationId xmlns:a16="http://schemas.microsoft.com/office/drawing/2014/main" id="{E76F4326-6491-06B0-AF0B-C03B71E24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7" y="6194588"/>
            <a:ext cx="2215129" cy="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E5E2AAD9-7025-5909-F0A4-3859E3DE156D}"/>
              </a:ext>
            </a:extLst>
          </p:cNvPr>
          <p:cNvSpPr/>
          <p:nvPr/>
        </p:nvSpPr>
        <p:spPr>
          <a:xfrm>
            <a:off x="366632" y="369020"/>
            <a:ext cx="3769939" cy="9938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GENERATE AND EVALUATE NEW HIGH-FIDELITY POINTS</a:t>
            </a: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AB9E039A-3285-1A81-C5A8-3B951773BC9B}"/>
              </a:ext>
            </a:extLst>
          </p:cNvPr>
          <p:cNvSpPr/>
          <p:nvPr/>
        </p:nvSpPr>
        <p:spPr>
          <a:xfrm>
            <a:off x="4335624" y="704190"/>
            <a:ext cx="702906" cy="323462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7A439B7-7521-95C7-640F-56C07C2E6732}"/>
              </a:ext>
            </a:extLst>
          </p:cNvPr>
          <p:cNvSpPr txBox="1"/>
          <p:nvPr/>
        </p:nvSpPr>
        <p:spPr>
          <a:xfrm>
            <a:off x="5237583" y="634013"/>
            <a:ext cx="64941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Leave-One-Out (LOO) Error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EE943BF-EEA1-9AB5-E428-2F75EF81629A}"/>
              </a:ext>
            </a:extLst>
          </p:cNvPr>
          <p:cNvSpPr txBox="1"/>
          <p:nvPr/>
        </p:nvSpPr>
        <p:spPr>
          <a:xfrm>
            <a:off x="2251601" y="1890117"/>
            <a:ext cx="2556587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/>
              <a:t>Design points</a:t>
            </a:r>
            <a:r>
              <a:rPr lang="en-US" sz="2400" dirty="0"/>
              <a:t> </a:t>
            </a:r>
          </a:p>
          <a:p>
            <a:pPr algn="ctr"/>
            <a:r>
              <a:rPr lang="en-US" sz="2000" dirty="0"/>
              <a:t>○ ● ● ● ● </a:t>
            </a:r>
          </a:p>
          <a:p>
            <a:pPr algn="ctr">
              <a:lnSpc>
                <a:spcPct val="150000"/>
              </a:lnSpc>
            </a:pPr>
            <a:r>
              <a:rPr lang="en-US" sz="2000" dirty="0"/>
              <a:t>● ○ ● ● ● </a:t>
            </a:r>
          </a:p>
          <a:p>
            <a:pPr algn="ctr">
              <a:lnSpc>
                <a:spcPct val="150000"/>
              </a:lnSpc>
            </a:pPr>
            <a:r>
              <a:rPr lang="en-US" sz="2000" dirty="0"/>
              <a:t>● ● ○ ● ●</a:t>
            </a:r>
          </a:p>
          <a:p>
            <a:pPr algn="ctr">
              <a:lnSpc>
                <a:spcPct val="150000"/>
              </a:lnSpc>
            </a:pPr>
            <a:r>
              <a:rPr lang="en-US" sz="2000" dirty="0"/>
              <a:t>● ● ● ○ ●</a:t>
            </a:r>
          </a:p>
          <a:p>
            <a:pPr algn="ctr">
              <a:lnSpc>
                <a:spcPct val="150000"/>
              </a:lnSpc>
            </a:pPr>
            <a:r>
              <a:rPr lang="en-US" sz="2000" dirty="0"/>
              <a:t>● ● ● ● ○</a:t>
            </a:r>
          </a:p>
          <a:p>
            <a:endParaRPr lang="en-US" sz="20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71EF6E1-14B5-E51D-740E-279611AF3D62}"/>
              </a:ext>
            </a:extLst>
          </p:cNvPr>
          <p:cNvSpPr txBox="1"/>
          <p:nvPr/>
        </p:nvSpPr>
        <p:spPr>
          <a:xfrm>
            <a:off x="5523721" y="1890807"/>
            <a:ext cx="4074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LOO evaluation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00327EEB-90E7-D475-1FF2-6D777E109A88}"/>
                  </a:ext>
                </a:extLst>
              </p:cNvPr>
              <p:cNvSpPr txBox="1"/>
              <p:nvPr/>
            </p:nvSpPr>
            <p:spPr>
              <a:xfrm>
                <a:off x="5523721" y="2382823"/>
                <a:ext cx="6096000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+mj-lt"/>
                  <a:buAutoNum type="arabicParenR"/>
                </a:pPr>
                <a:r>
                  <a:rPr lang="en-US" sz="2400" dirty="0"/>
                  <a:t>remove ○</a:t>
                </a:r>
              </a:p>
              <a:p>
                <a:pPr marL="457200" indent="-457200">
                  <a:buFont typeface="+mj-lt"/>
                  <a:buAutoNum type="arabicParenR"/>
                </a:pPr>
                <a:r>
                  <a:rPr lang="en-US" sz="2400" dirty="0"/>
                  <a:t>train surrogate on remaining points</a:t>
                </a:r>
              </a:p>
              <a:p>
                <a:pPr marL="457200" indent="-457200">
                  <a:buFont typeface="+mj-lt"/>
                  <a:buAutoNum type="arabicParenR"/>
                </a:pPr>
                <a:r>
                  <a:rPr lang="en-US" sz="2400" dirty="0"/>
                  <a:t>predict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400" dirty="0"/>
                  <a:t> at that point</a:t>
                </a:r>
              </a:p>
              <a:p>
                <a:pPr marL="457200" indent="-457200">
                  <a:buFont typeface="+mj-lt"/>
                  <a:buAutoNum type="arabicParenR"/>
                </a:pPr>
                <a:r>
                  <a:rPr lang="en-US" sz="2400" dirty="0"/>
                  <a:t>compute prediction error</a:t>
                </a: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00327EEB-90E7-D475-1FF2-6D777E109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3721" y="2382823"/>
                <a:ext cx="6096000" cy="1569660"/>
              </a:xfrm>
              <a:prstGeom prst="rect">
                <a:avLst/>
              </a:prstGeom>
              <a:blipFill>
                <a:blip r:embed="rId4"/>
                <a:stretch>
                  <a:fillRect l="-1600" t="-3502" b="-8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DB0CFE30-F384-0DA9-AD12-AF23B352A8C3}"/>
                  </a:ext>
                </a:extLst>
              </p:cNvPr>
              <p:cNvSpPr txBox="1"/>
              <p:nvPr/>
            </p:nvSpPr>
            <p:spPr>
              <a:xfrm>
                <a:off x="6096000" y="4214786"/>
                <a:ext cx="4826615" cy="4437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n-NO" sz="2000" i="1" smtClean="0">
                          <a:latin typeface="Cambria Math" panose="02040503050406030204" pitchFamily="18" charset="0"/>
                        </a:rPr>
                        <m:t>𝐿𝑂</m:t>
                      </m:r>
                      <m:sSub>
                        <m:sSubPr>
                          <m:ctrlPr>
                            <a:rPr lang="nn-NO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n-NO" sz="20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nn-NO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nn-NO" sz="20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nn-NO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n-NO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n-NO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nn-NO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nn-NO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̂"/>
                              <m:ctrlPr>
                                <a:rPr lang="nn-NO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nn-NO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n-NO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d>
                                    <m:dPr>
                                      <m:ctrlPr>
                                        <a:rPr lang="nn-NO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nn-NO" sz="20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nn-NO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b>
                              </m:sSub>
                            </m:e>
                          </m:acc>
                        </m:e>
                      </m:d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DB0CFE30-F384-0DA9-AD12-AF23B352A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214786"/>
                <a:ext cx="4826615" cy="443711"/>
              </a:xfrm>
              <a:prstGeom prst="rect">
                <a:avLst/>
              </a:prstGeom>
              <a:blipFill>
                <a:blip r:embed="rId5"/>
                <a:stretch>
                  <a:fillRect t="-4110" b="-16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7E24DBE9-92C4-5F0A-918E-5B136DFDDB0E}"/>
                  </a:ext>
                </a:extLst>
              </p:cNvPr>
              <p:cNvSpPr txBox="1"/>
              <p:nvPr/>
            </p:nvSpPr>
            <p:spPr>
              <a:xfrm>
                <a:off x="5948745" y="4709090"/>
                <a:ext cx="4973870" cy="1219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Where: </a:t>
                </a:r>
              </a:p>
              <a:p>
                <a:pPr marL="285750" indent="-285750">
                  <a:buFontTx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it-IT" b="0" i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      : true value</a:t>
                </a:r>
              </a:p>
              <a:p>
                <a:pPr marL="285750" indent="-285750">
                  <a:buFontTx/>
                  <a:buChar char="-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d>
                              <m:d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b>
                        </m:sSub>
                      </m:e>
                    </m:acc>
                  </m:oMath>
                </a14:m>
                <a:r>
                  <a:rPr lang="en-US" dirty="0"/>
                  <a:t> : prediction of the surrogate model 	trained without sample </a:t>
                </a:r>
                <a:r>
                  <a:rPr lang="en-US" dirty="0" err="1"/>
                  <a:t>i</a:t>
                </a:r>
                <a:endParaRPr lang="en-US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7E24DBE9-92C4-5F0A-918E-5B136DFDD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8745" y="4709090"/>
                <a:ext cx="4973870" cy="1219886"/>
              </a:xfrm>
              <a:prstGeom prst="rect">
                <a:avLst/>
              </a:prstGeom>
              <a:blipFill>
                <a:blip r:embed="rId6"/>
                <a:stretch>
                  <a:fillRect l="-1103" t="-1990" b="-6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04879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/>
      <p:bldP spid="25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38CEF-120F-0E9E-C997-FAE567CBD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Immagine 1026">
            <a:extLst>
              <a:ext uri="{FF2B5EF4-FFF2-40B4-BE49-F238E27FC236}">
                <a16:creationId xmlns:a16="http://schemas.microsoft.com/office/drawing/2014/main" id="{ED178580-3D4F-D4E8-529A-5433B948A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45" y="2791176"/>
            <a:ext cx="5662172" cy="3184972"/>
          </a:xfrm>
          <a:prstGeom prst="rect">
            <a:avLst/>
          </a:prstGeom>
        </p:spPr>
      </p:pic>
      <p:pic>
        <p:nvPicPr>
          <p:cNvPr id="1030" name="Picture 6" descr="Università degli Studi di Genova">
            <a:extLst>
              <a:ext uri="{FF2B5EF4-FFF2-40B4-BE49-F238E27FC236}">
                <a16:creationId xmlns:a16="http://schemas.microsoft.com/office/drawing/2014/main" id="{FC9FAB2F-3FA5-CC18-DE38-8AAECC95E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6305566"/>
            <a:ext cx="3043633" cy="3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FS Engineering S.A. - startup.ch">
            <a:extLst>
              <a:ext uri="{FF2B5EF4-FFF2-40B4-BE49-F238E27FC236}">
                <a16:creationId xmlns:a16="http://schemas.microsoft.com/office/drawing/2014/main" id="{4C2F9473-C299-0A57-4060-8BC88063B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7" y="6194588"/>
            <a:ext cx="2215129" cy="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457ABA4E-3ECE-3A96-8EA2-F17F6E86F807}"/>
              </a:ext>
            </a:extLst>
          </p:cNvPr>
          <p:cNvSpPr/>
          <p:nvPr/>
        </p:nvSpPr>
        <p:spPr>
          <a:xfrm>
            <a:off x="366632" y="369020"/>
            <a:ext cx="3769939" cy="9938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GENERATE AND EVALUATE NEW HIGH-FIDELITY POINTS</a:t>
            </a: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11EE21EE-66FB-840D-AF73-2BF00954908F}"/>
              </a:ext>
            </a:extLst>
          </p:cNvPr>
          <p:cNvSpPr/>
          <p:nvPr/>
        </p:nvSpPr>
        <p:spPr>
          <a:xfrm>
            <a:off x="4807385" y="703114"/>
            <a:ext cx="702906" cy="323462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EABC26C-A38E-B633-EF51-C40BE3955CDA}"/>
              </a:ext>
            </a:extLst>
          </p:cNvPr>
          <p:cNvSpPr txBox="1"/>
          <p:nvPr/>
        </p:nvSpPr>
        <p:spPr>
          <a:xfrm>
            <a:off x="5237584" y="634013"/>
            <a:ext cx="4784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</a:rPr>
              <a:t>A</a:t>
            </a:r>
            <a:r>
              <a:rPr lang="en-US" sz="2400" b="1" dirty="0" err="1">
                <a:solidFill>
                  <a:srgbClr val="C00000"/>
                </a:solidFill>
              </a:rPr>
              <a:t>daptive</a:t>
            </a:r>
            <a:r>
              <a:rPr lang="en-US" sz="2400" b="1" dirty="0">
                <a:solidFill>
                  <a:srgbClr val="C00000"/>
                </a:solidFill>
              </a:rPr>
              <a:t> Sampling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5AFC785-2DB6-FBF2-7D0B-4CBA0C3862C7}"/>
              </a:ext>
            </a:extLst>
          </p:cNvPr>
          <p:cNvSpPr/>
          <p:nvPr/>
        </p:nvSpPr>
        <p:spPr>
          <a:xfrm>
            <a:off x="5760538" y="1243940"/>
            <a:ext cx="3769933" cy="4096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badi" panose="020B0604020104020204" pitchFamily="34" charset="0"/>
              </a:rPr>
              <a:t>Select points with highest LOO error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E6D0D77-3FE4-B261-B354-57DA04184D85}"/>
              </a:ext>
            </a:extLst>
          </p:cNvPr>
          <p:cNvSpPr/>
          <p:nvPr/>
        </p:nvSpPr>
        <p:spPr>
          <a:xfrm>
            <a:off x="5760538" y="2108217"/>
            <a:ext cx="3769933" cy="409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badi" panose="020B0604020104020204" pitchFamily="34" charset="0"/>
              </a:rPr>
              <a:t>High-fidelity evaluations</a:t>
            </a: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57783DF8-9C9C-A3EE-F075-2C224366E5E3}"/>
              </a:ext>
            </a:extLst>
          </p:cNvPr>
          <p:cNvCxnSpPr>
            <a:cxnSpLocks/>
          </p:cNvCxnSpPr>
          <p:nvPr/>
        </p:nvCxnSpPr>
        <p:spPr>
          <a:xfrm>
            <a:off x="7645504" y="1653571"/>
            <a:ext cx="0" cy="4705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2" name="Picture 4" descr="A green and black sign&#10;&#10;AI-generated content may be incorrect.">
            <a:extLst>
              <a:ext uri="{FF2B5EF4-FFF2-40B4-BE49-F238E27FC236}">
                <a16:creationId xmlns:a16="http://schemas.microsoft.com/office/drawing/2014/main" id="{BFD513D3-F6BA-CEC7-6B70-4D5E3EBEEE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226" y="2793166"/>
            <a:ext cx="2658122" cy="684949"/>
          </a:xfrm>
          <a:prstGeom prst="rect">
            <a:avLst/>
          </a:prstGeom>
        </p:spPr>
      </p:pic>
      <p:pic>
        <p:nvPicPr>
          <p:cNvPr id="63" name="Picture 6" descr="A blue sign with black text&#10;&#10;AI-generated content may be incorrect.">
            <a:extLst>
              <a:ext uri="{FF2B5EF4-FFF2-40B4-BE49-F238E27FC236}">
                <a16:creationId xmlns:a16="http://schemas.microsoft.com/office/drawing/2014/main" id="{B90A8133-13BE-6BC7-3030-8CC0A2CF2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4" y="2791176"/>
            <a:ext cx="2658122" cy="684949"/>
          </a:xfrm>
          <a:prstGeom prst="rect">
            <a:avLst/>
          </a:prstGeom>
        </p:spPr>
      </p:pic>
      <p:sp>
        <p:nvSpPr>
          <p:cNvPr id="1025" name="CasellaDiTesto 1024">
            <a:extLst>
              <a:ext uri="{FF2B5EF4-FFF2-40B4-BE49-F238E27FC236}">
                <a16:creationId xmlns:a16="http://schemas.microsoft.com/office/drawing/2014/main" id="{A25AA461-0A98-F540-A4FD-DD4D67BBA46A}"/>
              </a:ext>
            </a:extLst>
          </p:cNvPr>
          <p:cNvSpPr txBox="1"/>
          <p:nvPr/>
        </p:nvSpPr>
        <p:spPr>
          <a:xfrm>
            <a:off x="227999" y="3607438"/>
            <a:ext cx="609694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b="1" i="1" dirty="0"/>
              <a:t>GMSH</a:t>
            </a:r>
            <a:r>
              <a:rPr lang="it-IT" sz="2400" i="1" dirty="0"/>
              <a:t> Module</a:t>
            </a:r>
            <a:r>
              <a:rPr lang="it-IT" sz="2400" dirty="0"/>
              <a:t>:</a:t>
            </a:r>
          </a:p>
          <a:p>
            <a:pPr marL="742950" lvl="1" indent="-285750">
              <a:spcAft>
                <a:spcPts val="2400"/>
              </a:spcAft>
              <a:buFontTx/>
              <a:buChar char="-"/>
            </a:pPr>
            <a:r>
              <a:rPr lang="en-US" b="1" dirty="0"/>
              <a:t>Unstructured</a:t>
            </a:r>
            <a:r>
              <a:rPr lang="en-US" dirty="0"/>
              <a:t> 3D Mesh with 1.5 millions of elements</a:t>
            </a:r>
            <a:endParaRPr lang="it-IT" sz="2400" b="1" dirty="0">
              <a:effectLst/>
            </a:endParaRPr>
          </a:p>
        </p:txBody>
      </p:sp>
      <p:sp>
        <p:nvSpPr>
          <p:cNvPr id="1029" name="CasellaDiTesto 1028">
            <a:extLst>
              <a:ext uri="{FF2B5EF4-FFF2-40B4-BE49-F238E27FC236}">
                <a16:creationId xmlns:a16="http://schemas.microsoft.com/office/drawing/2014/main" id="{24E4A879-3DFA-6FDD-C7C2-A339FBF5D351}"/>
              </a:ext>
            </a:extLst>
          </p:cNvPr>
          <p:cNvSpPr txBox="1"/>
          <p:nvPr/>
        </p:nvSpPr>
        <p:spPr>
          <a:xfrm>
            <a:off x="6279056" y="3487327"/>
            <a:ext cx="61559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b="1" i="1" dirty="0"/>
              <a:t>SU2 </a:t>
            </a:r>
            <a:r>
              <a:rPr lang="it-IT" sz="2400" i="1" dirty="0"/>
              <a:t>Module</a:t>
            </a:r>
            <a:r>
              <a:rPr lang="it-IT" sz="2400" dirty="0"/>
              <a:t>:</a:t>
            </a:r>
            <a:br>
              <a:rPr lang="it-IT" sz="2400" b="1" dirty="0"/>
            </a:br>
            <a:r>
              <a:rPr lang="it-IT" sz="2000" b="1" dirty="0">
                <a:effectLst/>
              </a:rPr>
              <a:t>CFD</a:t>
            </a:r>
            <a:r>
              <a:rPr lang="it-IT" sz="2000" b="0" dirty="0">
                <a:effectLst/>
              </a:rPr>
              <a:t> </a:t>
            </a:r>
            <a:r>
              <a:rPr lang="it-IT" sz="2000" b="0" dirty="0" err="1">
                <a:effectLst/>
              </a:rPr>
              <a:t>Simulations</a:t>
            </a:r>
            <a:r>
              <a:rPr lang="it-IT" sz="2000" b="0" dirty="0">
                <a:effectLst/>
              </a:rPr>
              <a:t> with </a:t>
            </a:r>
            <a:r>
              <a:rPr lang="it-IT" sz="2000" b="1" i="1" dirty="0" err="1">
                <a:effectLst/>
              </a:rPr>
              <a:t>RANS</a:t>
            </a:r>
            <a:r>
              <a:rPr lang="it-IT" sz="2000" b="0" i="1" dirty="0" err="1">
                <a:effectLst/>
              </a:rPr>
              <a:t>’s</a:t>
            </a:r>
            <a:r>
              <a:rPr lang="it-IT" sz="2000" b="0" i="1" dirty="0">
                <a:effectLst/>
              </a:rPr>
              <a:t> Method</a:t>
            </a:r>
            <a:endParaRPr lang="en-US" sz="2500" b="0" i="1" dirty="0">
              <a:effectLst/>
            </a:endParaRPr>
          </a:p>
          <a:p>
            <a:pPr marL="742950" lvl="1" indent="-285750">
              <a:spcAft>
                <a:spcPts val="1200"/>
              </a:spcAft>
              <a:buFontTx/>
              <a:buChar char="-"/>
            </a:pPr>
            <a:r>
              <a:rPr lang="en-US" b="1" dirty="0"/>
              <a:t>Considering viscous </a:t>
            </a:r>
            <a:r>
              <a:rPr lang="en-US" dirty="0"/>
              <a:t>effects</a:t>
            </a:r>
          </a:p>
          <a:p>
            <a:pPr marL="742950" lvl="1" indent="-285750">
              <a:spcAft>
                <a:spcPts val="1200"/>
              </a:spcAft>
              <a:buFontTx/>
              <a:buChar char="-"/>
            </a:pPr>
            <a:r>
              <a:rPr lang="en-US" b="1" dirty="0"/>
              <a:t>Simulation time </a:t>
            </a:r>
            <a:r>
              <a:rPr lang="en-US" b="1" dirty="0">
                <a:latin typeface="Aptos" panose="020B0004020202020204" pitchFamily="34" charset="0"/>
              </a:rPr>
              <a:t>~ 2 hours</a:t>
            </a:r>
            <a:r>
              <a:rPr lang="en-US" dirty="0">
                <a:latin typeface="Aptos" panose="020B0004020202020204" pitchFamily="34" charset="0"/>
              </a:rPr>
              <a:t> for 2000 iterations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4594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25" grpId="0" build="p"/>
      <p:bldP spid="10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EA5F8-B652-F613-2F45-60864A8C9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64E31CAD-CAEF-CA99-ADC4-9D344177D154}"/>
                  </a:ext>
                </a:extLst>
              </p:cNvPr>
              <p:cNvSpPr/>
              <p:nvPr/>
            </p:nvSpPr>
            <p:spPr>
              <a:xfrm>
                <a:off x="5760537" y="4716971"/>
                <a:ext cx="3769933" cy="4096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SET </a:t>
                </a:r>
                <a14:m>
                  <m:oMath xmlns:m="http://schemas.openxmlformats.org/officeDocument/2006/math">
                    <m:r>
                      <a:rPr lang="it-IT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𝑅𝑀𝑆</m:t>
                    </m:r>
                    <m:sSub>
                      <m:sSubPr>
                        <m:ctrlPr>
                          <a:rPr lang="it-IT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𝑜𝑏𝑗𝑒𝑐𝑡𝑖𝑣𝑒</m:t>
                        </m:r>
                      </m:sub>
                    </m:sSub>
                    <m:r>
                      <a:rPr lang="it-IT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= 0.015</m:t>
                    </m:r>
                  </m:oMath>
                </a14:m>
                <a:endParaRPr lang="en-US" dirty="0">
                  <a:solidFill>
                    <a:schemeClr val="bg1"/>
                  </a:solidFill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64E31CAD-CAEF-CA99-ADC4-9D344177D1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537" y="4716971"/>
                <a:ext cx="3769933" cy="409632"/>
              </a:xfrm>
              <a:prstGeom prst="rect">
                <a:avLst/>
              </a:prstGeom>
              <a:blipFill>
                <a:blip r:embed="rId2"/>
                <a:stretch>
                  <a:fillRect t="-4478" b="-179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Dati 36">
            <a:extLst>
              <a:ext uri="{FF2B5EF4-FFF2-40B4-BE49-F238E27FC236}">
                <a16:creationId xmlns:a16="http://schemas.microsoft.com/office/drawing/2014/main" id="{726D1C83-9E49-456C-0A6F-BA613DD18EC3}"/>
              </a:ext>
            </a:extLst>
          </p:cNvPr>
          <p:cNvSpPr/>
          <p:nvPr/>
        </p:nvSpPr>
        <p:spPr>
          <a:xfrm>
            <a:off x="5760537" y="4701051"/>
            <a:ext cx="3769927" cy="409632"/>
          </a:xfrm>
          <a:prstGeom prst="flowChartInputOutp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Università degli Studi di Genova">
            <a:extLst>
              <a:ext uri="{FF2B5EF4-FFF2-40B4-BE49-F238E27FC236}">
                <a16:creationId xmlns:a16="http://schemas.microsoft.com/office/drawing/2014/main" id="{84077F6F-DF59-7A96-902D-1554AEB50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6305566"/>
            <a:ext cx="3043633" cy="3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FS Engineering S.A. - startup.ch">
            <a:extLst>
              <a:ext uri="{FF2B5EF4-FFF2-40B4-BE49-F238E27FC236}">
                <a16:creationId xmlns:a16="http://schemas.microsoft.com/office/drawing/2014/main" id="{DB47CDFB-EE7D-D6BB-3EDF-77B2E1FEA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7" y="6194588"/>
            <a:ext cx="2215129" cy="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B4E0B194-BB28-748A-8A91-EBA61A7E992C}"/>
              </a:ext>
            </a:extLst>
          </p:cNvPr>
          <p:cNvSpPr/>
          <p:nvPr/>
        </p:nvSpPr>
        <p:spPr>
          <a:xfrm>
            <a:off x="366632" y="369020"/>
            <a:ext cx="3769939" cy="9938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GENERATE AND EVALUATE NEW HIGH-FIDELITY POINTS</a:t>
            </a: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D68B1944-4EF7-FB0F-0FAE-05CD64ED19CF}"/>
              </a:ext>
            </a:extLst>
          </p:cNvPr>
          <p:cNvSpPr/>
          <p:nvPr/>
        </p:nvSpPr>
        <p:spPr>
          <a:xfrm>
            <a:off x="4807385" y="703114"/>
            <a:ext cx="702906" cy="323462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F8EB0DE-B715-9863-A5F7-564E09876909}"/>
              </a:ext>
            </a:extLst>
          </p:cNvPr>
          <p:cNvSpPr txBox="1"/>
          <p:nvPr/>
        </p:nvSpPr>
        <p:spPr>
          <a:xfrm>
            <a:off x="5237584" y="634013"/>
            <a:ext cx="4784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</a:rPr>
              <a:t>A</a:t>
            </a:r>
            <a:r>
              <a:rPr lang="en-US" sz="2400" b="1" dirty="0" err="1">
                <a:solidFill>
                  <a:srgbClr val="C00000"/>
                </a:solidFill>
              </a:rPr>
              <a:t>daptive</a:t>
            </a:r>
            <a:r>
              <a:rPr lang="en-US" sz="2400" b="1" dirty="0">
                <a:solidFill>
                  <a:srgbClr val="C00000"/>
                </a:solidFill>
              </a:rPr>
              <a:t> Sampling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70AEF8A-3B09-8BF0-5EE4-7EE6670E9462}"/>
              </a:ext>
            </a:extLst>
          </p:cNvPr>
          <p:cNvSpPr/>
          <p:nvPr/>
        </p:nvSpPr>
        <p:spPr>
          <a:xfrm>
            <a:off x="5760538" y="1243940"/>
            <a:ext cx="3769933" cy="4096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badi" panose="020B0604020104020204" pitchFamily="34" charset="0"/>
              </a:rPr>
              <a:t>Select points with highest LOO error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F045526-9FDD-50CF-7659-917473DE4495}"/>
              </a:ext>
            </a:extLst>
          </p:cNvPr>
          <p:cNvSpPr/>
          <p:nvPr/>
        </p:nvSpPr>
        <p:spPr>
          <a:xfrm>
            <a:off x="5760538" y="2108217"/>
            <a:ext cx="3769933" cy="409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badi" panose="020B0604020104020204" pitchFamily="34" charset="0"/>
              </a:rPr>
              <a:t>High-fidelity evaluations</a:t>
            </a: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01D85384-183D-6443-EE18-F3022D3D3150}"/>
              </a:ext>
            </a:extLst>
          </p:cNvPr>
          <p:cNvCxnSpPr>
            <a:cxnSpLocks/>
          </p:cNvCxnSpPr>
          <p:nvPr/>
        </p:nvCxnSpPr>
        <p:spPr>
          <a:xfrm>
            <a:off x="7645504" y="1653571"/>
            <a:ext cx="0" cy="4705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Rettangolo 29">
            <a:extLst>
              <a:ext uri="{FF2B5EF4-FFF2-40B4-BE49-F238E27FC236}">
                <a16:creationId xmlns:a16="http://schemas.microsoft.com/office/drawing/2014/main" id="{7088CC4A-39AA-D2A3-DD0A-DA3C421CC3EE}"/>
              </a:ext>
            </a:extLst>
          </p:cNvPr>
          <p:cNvSpPr/>
          <p:nvPr/>
        </p:nvSpPr>
        <p:spPr>
          <a:xfrm>
            <a:off x="5760537" y="2972495"/>
            <a:ext cx="3769933" cy="409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badi" panose="020B0604020104020204" pitchFamily="34" charset="0"/>
              </a:rPr>
              <a:t>Augment dataset</a:t>
            </a:r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733EB29D-CB29-E8E2-61BD-6F6E1FED5A0E}"/>
              </a:ext>
            </a:extLst>
          </p:cNvPr>
          <p:cNvCxnSpPr>
            <a:cxnSpLocks/>
          </p:cNvCxnSpPr>
          <p:nvPr/>
        </p:nvCxnSpPr>
        <p:spPr>
          <a:xfrm>
            <a:off x="7645503" y="2517849"/>
            <a:ext cx="0" cy="4705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Rettangolo 31">
            <a:extLst>
              <a:ext uri="{FF2B5EF4-FFF2-40B4-BE49-F238E27FC236}">
                <a16:creationId xmlns:a16="http://schemas.microsoft.com/office/drawing/2014/main" id="{A7FBD192-EACA-C9F2-5A01-5D098B577230}"/>
              </a:ext>
            </a:extLst>
          </p:cNvPr>
          <p:cNvSpPr/>
          <p:nvPr/>
        </p:nvSpPr>
        <p:spPr>
          <a:xfrm>
            <a:off x="5760537" y="3836773"/>
            <a:ext cx="3769933" cy="409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Abadi" panose="020B0604020104020204" pitchFamily="34" charset="0"/>
              </a:rPr>
              <a:t>R</a:t>
            </a:r>
            <a:r>
              <a:rPr lang="en-US" dirty="0" err="1">
                <a:latin typeface="Abadi" panose="020B0604020104020204" pitchFamily="34" charset="0"/>
              </a:rPr>
              <a:t>etrain</a:t>
            </a:r>
            <a:r>
              <a:rPr lang="en-US" dirty="0">
                <a:latin typeface="Abadi" panose="020B0604020104020204" pitchFamily="34" charset="0"/>
              </a:rPr>
              <a:t> Surrogate Model</a:t>
            </a:r>
          </a:p>
        </p:txBody>
      </p: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170B5794-98C2-7D66-DA43-E1C30A7517F0}"/>
              </a:ext>
            </a:extLst>
          </p:cNvPr>
          <p:cNvCxnSpPr>
            <a:cxnSpLocks/>
          </p:cNvCxnSpPr>
          <p:nvPr/>
        </p:nvCxnSpPr>
        <p:spPr>
          <a:xfrm>
            <a:off x="7645503" y="3382127"/>
            <a:ext cx="0" cy="4705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tangolo 33">
                <a:extLst>
                  <a:ext uri="{FF2B5EF4-FFF2-40B4-BE49-F238E27FC236}">
                    <a16:creationId xmlns:a16="http://schemas.microsoft.com/office/drawing/2014/main" id="{ED5A70DC-78B0-BCBE-20F0-3165683338B3}"/>
                  </a:ext>
                </a:extLst>
              </p:cNvPr>
              <p:cNvSpPr/>
              <p:nvPr/>
            </p:nvSpPr>
            <p:spPr>
              <a:xfrm>
                <a:off x="5760537" y="4701051"/>
                <a:ext cx="3769933" cy="4096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it-IT" i="1" dirty="0">
                    <a:latin typeface="Abadi" panose="020B0604020104020204" pitchFamily="34" charset="0"/>
                  </a:rPr>
                  <a:t>  RMSE</a:t>
                </a:r>
                <a:r>
                  <a:rPr lang="it-IT" dirty="0">
                    <a:latin typeface="Abadi" panose="020B0604020104020204" pitchFamily="34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𝑅𝑀𝑆</m:t>
                    </m:r>
                    <m:sSub>
                      <m:sSubPr>
                        <m:ctrlPr>
                          <a:rPr lang="it-IT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𝑜𝑏𝑗𝑒𝑐𝑡𝑖𝑣𝑒</m:t>
                        </m:r>
                      </m:sub>
                    </m:sSub>
                  </m:oMath>
                </a14:m>
                <a:endParaRPr lang="en-US" dirty="0"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34" name="Rettangolo 33">
                <a:extLst>
                  <a:ext uri="{FF2B5EF4-FFF2-40B4-BE49-F238E27FC236}">
                    <a16:creationId xmlns:a16="http://schemas.microsoft.com/office/drawing/2014/main" id="{ED5A70DC-78B0-BCBE-20F0-3165683338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537" y="4701051"/>
                <a:ext cx="3769933" cy="409632"/>
              </a:xfrm>
              <a:prstGeom prst="rect">
                <a:avLst/>
              </a:prstGeom>
              <a:blipFill>
                <a:blip r:embed="rId5"/>
                <a:stretch>
                  <a:fillRect t="-4478" b="-179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9B6477FC-57C4-13C2-D863-9184F67276E0}"/>
              </a:ext>
            </a:extLst>
          </p:cNvPr>
          <p:cNvCxnSpPr>
            <a:cxnSpLocks/>
          </p:cNvCxnSpPr>
          <p:nvPr/>
        </p:nvCxnSpPr>
        <p:spPr>
          <a:xfrm>
            <a:off x="7645503" y="4246405"/>
            <a:ext cx="0" cy="4705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6F95A431-354E-9196-F459-9FE959605FDF}"/>
              </a:ext>
            </a:extLst>
          </p:cNvPr>
          <p:cNvCxnSpPr>
            <a:cxnSpLocks/>
          </p:cNvCxnSpPr>
          <p:nvPr/>
        </p:nvCxnSpPr>
        <p:spPr>
          <a:xfrm>
            <a:off x="7645500" y="5110683"/>
            <a:ext cx="0" cy="3423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Rettangolo 46">
            <a:extLst>
              <a:ext uri="{FF2B5EF4-FFF2-40B4-BE49-F238E27FC236}">
                <a16:creationId xmlns:a16="http://schemas.microsoft.com/office/drawing/2014/main" id="{F30D3423-B574-3F1F-AD37-202A3234B215}"/>
              </a:ext>
            </a:extLst>
          </p:cNvPr>
          <p:cNvSpPr/>
          <p:nvPr/>
        </p:nvSpPr>
        <p:spPr>
          <a:xfrm>
            <a:off x="7161319" y="5452983"/>
            <a:ext cx="968361" cy="409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Abadi" panose="020B0604020104020204" pitchFamily="34" charset="0"/>
              </a:rPr>
              <a:t>YES</a:t>
            </a:r>
            <a:endParaRPr lang="en-US" dirty="0">
              <a:latin typeface="Abadi" panose="020B0604020104020204" pitchFamily="34" charset="0"/>
            </a:endParaRPr>
          </a:p>
        </p:txBody>
      </p:sp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CAE7877B-65E9-9318-0EC7-3F8B91BED096}"/>
              </a:ext>
            </a:extLst>
          </p:cNvPr>
          <p:cNvCxnSpPr>
            <a:stCxn id="37" idx="5"/>
          </p:cNvCxnSpPr>
          <p:nvPr/>
        </p:nvCxnSpPr>
        <p:spPr>
          <a:xfrm flipV="1">
            <a:off x="9153471" y="4895850"/>
            <a:ext cx="733479" cy="100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Rettangolo 51">
            <a:extLst>
              <a:ext uri="{FF2B5EF4-FFF2-40B4-BE49-F238E27FC236}">
                <a16:creationId xmlns:a16="http://schemas.microsoft.com/office/drawing/2014/main" id="{192F2B88-C028-1A9D-6ACA-468EE11F6E9D}"/>
              </a:ext>
            </a:extLst>
          </p:cNvPr>
          <p:cNvSpPr/>
          <p:nvPr/>
        </p:nvSpPr>
        <p:spPr>
          <a:xfrm>
            <a:off x="9886950" y="4691034"/>
            <a:ext cx="968361" cy="409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Abadi" panose="020B0604020104020204" pitchFamily="34" charset="0"/>
              </a:rPr>
              <a:t>NO</a:t>
            </a:r>
            <a:endParaRPr lang="en-US" dirty="0">
              <a:latin typeface="Abadi" panose="020B0604020104020204" pitchFamily="34" charset="0"/>
            </a:endParaRPr>
          </a:p>
        </p:txBody>
      </p:sp>
      <p:cxnSp>
        <p:nvCxnSpPr>
          <p:cNvPr id="54" name="Connettore a gomito 53">
            <a:extLst>
              <a:ext uri="{FF2B5EF4-FFF2-40B4-BE49-F238E27FC236}">
                <a16:creationId xmlns:a16="http://schemas.microsoft.com/office/drawing/2014/main" id="{92C8E55E-97BF-BF35-B510-E43D593BCDF8}"/>
              </a:ext>
            </a:extLst>
          </p:cNvPr>
          <p:cNvCxnSpPr>
            <a:cxnSpLocks/>
            <a:stCxn id="52" idx="0"/>
            <a:endCxn id="2" idx="3"/>
          </p:cNvCxnSpPr>
          <p:nvPr/>
        </p:nvCxnSpPr>
        <p:spPr>
          <a:xfrm rot="16200000" flipV="1">
            <a:off x="8329662" y="2649565"/>
            <a:ext cx="3242278" cy="840660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Connettore 2 56">
            <a:extLst>
              <a:ext uri="{FF2B5EF4-FFF2-40B4-BE49-F238E27FC236}">
                <a16:creationId xmlns:a16="http://schemas.microsoft.com/office/drawing/2014/main" id="{C0861C9E-7E78-E358-26AC-0F9DF4798162}"/>
              </a:ext>
            </a:extLst>
          </p:cNvPr>
          <p:cNvCxnSpPr>
            <a:cxnSpLocks/>
          </p:cNvCxnSpPr>
          <p:nvPr/>
        </p:nvCxnSpPr>
        <p:spPr>
          <a:xfrm>
            <a:off x="7650500" y="5862615"/>
            <a:ext cx="0" cy="3423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Rettangolo 57">
            <a:extLst>
              <a:ext uri="{FF2B5EF4-FFF2-40B4-BE49-F238E27FC236}">
                <a16:creationId xmlns:a16="http://schemas.microsoft.com/office/drawing/2014/main" id="{EF5B4AE9-F042-CEDF-B0E5-F3F5FE07B591}"/>
              </a:ext>
            </a:extLst>
          </p:cNvPr>
          <p:cNvSpPr/>
          <p:nvPr/>
        </p:nvSpPr>
        <p:spPr>
          <a:xfrm>
            <a:off x="7101708" y="6204915"/>
            <a:ext cx="1087582" cy="409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Abadi" panose="020B0604020104020204" pitchFamily="34" charset="0"/>
              </a:rPr>
              <a:t>RESULTS</a:t>
            </a:r>
            <a:endParaRPr lang="en-US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7656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7" grpId="0" animBg="1"/>
      <p:bldP spid="30" grpId="0" animBg="1"/>
      <p:bldP spid="32" grpId="0" animBg="1"/>
      <p:bldP spid="34" grpId="0"/>
      <p:bldP spid="47" grpId="0" animBg="1"/>
      <p:bldP spid="52" grpId="0" animBg="1"/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1A35F-E810-BF97-A93D-6CE20EE4D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8485C587-7EF5-2DBD-6FE8-D9234E286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"/>
          <a:stretch>
            <a:fillRect/>
          </a:stretch>
        </p:blipFill>
        <p:spPr>
          <a:xfrm>
            <a:off x="0" y="1708782"/>
            <a:ext cx="6723169" cy="4485806"/>
          </a:xfrm>
          <a:prstGeom prst="rect">
            <a:avLst/>
          </a:prstGeom>
        </p:spPr>
      </p:pic>
      <p:pic>
        <p:nvPicPr>
          <p:cNvPr id="1030" name="Picture 6" descr="Università degli Studi di Genova">
            <a:extLst>
              <a:ext uri="{FF2B5EF4-FFF2-40B4-BE49-F238E27FC236}">
                <a16:creationId xmlns:a16="http://schemas.microsoft.com/office/drawing/2014/main" id="{11BA7C68-10D1-867E-DB82-92E1DAEF9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6305566"/>
            <a:ext cx="3043633" cy="3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FS Engineering S.A. - startup.ch">
            <a:extLst>
              <a:ext uri="{FF2B5EF4-FFF2-40B4-BE49-F238E27FC236}">
                <a16:creationId xmlns:a16="http://schemas.microsoft.com/office/drawing/2014/main" id="{D0722AE6-F236-E61B-F42B-C2BDEED39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7" y="6194588"/>
            <a:ext cx="2215129" cy="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099F916A-75F9-F020-88FD-A4A89542CEE6}"/>
                  </a:ext>
                </a:extLst>
              </p:cNvPr>
              <p:cNvSpPr/>
              <p:nvPr/>
            </p:nvSpPr>
            <p:spPr>
              <a:xfrm>
                <a:off x="752620" y="580476"/>
                <a:ext cx="3410549" cy="818008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dirty="0" smtClean="0">
                          <a:latin typeface="Cambria Math" panose="02040503050406030204" pitchFamily="18" charset="0"/>
                        </a:rPr>
                        <m:t>𝑅𝑀𝑆</m:t>
                      </m:r>
                      <m:sSub>
                        <m:sSubPr>
                          <m:ctrlPr>
                            <a:rPr lang="it-IT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400" i="1" dirty="0" smtClean="0">
                              <a:latin typeface="Cambria Math" panose="02040503050406030204" pitchFamily="18" charset="0"/>
                            </a:rPr>
                            <m:t>𝑜𝑏𝑗𝑒𝑐𝑡𝑖𝑣𝑒</m:t>
                          </m:r>
                        </m:sub>
                      </m:sSub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 = 0.015</m:t>
                      </m:r>
                    </m:oMath>
                  </m:oMathPara>
                </a14:m>
                <a:endParaRPr lang="en-US" sz="2400" dirty="0"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099F916A-75F9-F020-88FD-A4A89542CE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620" y="580476"/>
                <a:ext cx="3410549" cy="8180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reccia bidirezionale orizzontale 11">
            <a:extLst>
              <a:ext uri="{FF2B5EF4-FFF2-40B4-BE49-F238E27FC236}">
                <a16:creationId xmlns:a16="http://schemas.microsoft.com/office/drawing/2014/main" id="{C1A9D336-6292-22D3-FF03-EDF5D76EFBAD}"/>
              </a:ext>
            </a:extLst>
          </p:cNvPr>
          <p:cNvSpPr/>
          <p:nvPr/>
        </p:nvSpPr>
        <p:spPr>
          <a:xfrm>
            <a:off x="4504451" y="817315"/>
            <a:ext cx="822960" cy="344330"/>
          </a:xfrm>
          <a:prstGeom prst="left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EA2ABE-F355-67D7-071D-E61D99930B97}"/>
              </a:ext>
            </a:extLst>
          </p:cNvPr>
          <p:cNvSpPr txBox="1"/>
          <p:nvPr/>
        </p:nvSpPr>
        <p:spPr>
          <a:xfrm>
            <a:off x="5591725" y="580476"/>
            <a:ext cx="63165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/>
              <a:t>42</a:t>
            </a:r>
            <a:r>
              <a:rPr lang="it-IT" sz="2400" dirty="0"/>
              <a:t> NEW HIGH FIDELITY POINTS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ptos" panose="020B0004020202020204" pitchFamily="34" charset="0"/>
              </a:rPr>
              <a:t>Computational time</a:t>
            </a:r>
            <a:r>
              <a:rPr lang="en-US" sz="2400" dirty="0">
                <a:latin typeface="Aptos" panose="020B0004020202020204" pitchFamily="34" charset="0"/>
              </a:rPr>
              <a:t>: ~ 4 days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ttangolo 15">
                <a:extLst>
                  <a:ext uri="{FF2B5EF4-FFF2-40B4-BE49-F238E27FC236}">
                    <a16:creationId xmlns:a16="http://schemas.microsoft.com/office/drawing/2014/main" id="{008E3BF6-011B-AAB4-EA1D-61B39E2141FA}"/>
                  </a:ext>
                </a:extLst>
              </p:cNvPr>
              <p:cNvSpPr/>
              <p:nvPr/>
            </p:nvSpPr>
            <p:spPr>
              <a:xfrm>
                <a:off x="7436740" y="1752990"/>
                <a:ext cx="3410549" cy="818008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dirty="0" smtClean="0">
                          <a:latin typeface="Cambria Math" panose="02040503050406030204" pitchFamily="18" charset="0"/>
                        </a:rPr>
                        <m:t>𝑅𝑀𝑆</m:t>
                      </m:r>
                      <m:r>
                        <m:rPr>
                          <m:sty m:val="p"/>
                        </m:rPr>
                        <a:rPr lang="it-IT" sz="2400" i="1" dirty="0"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it-IT" sz="2400" i="1" dirty="0">
                          <a:latin typeface="Cambria Math" panose="02040503050406030204" pitchFamily="18" charset="0"/>
                        </a:rPr>
                        <m:t> =0.014316</m:t>
                      </m:r>
                    </m:oMath>
                  </m:oMathPara>
                </a14:m>
                <a:endParaRPr lang="en-US" sz="2400" dirty="0">
                  <a:latin typeface="Abadi" panose="020B0604020104020204" pitchFamily="34" charset="0"/>
                </a:endParaRPr>
              </a:p>
            </p:txBody>
          </p:sp>
        </mc:Choice>
        <mc:Fallback xmlns="">
          <p:sp>
            <p:nvSpPr>
              <p:cNvPr id="16" name="Rettangolo 15">
                <a:extLst>
                  <a:ext uri="{FF2B5EF4-FFF2-40B4-BE49-F238E27FC236}">
                    <a16:creationId xmlns:a16="http://schemas.microsoft.com/office/drawing/2014/main" id="{008E3BF6-011B-AAB4-EA1D-61B39E2141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6740" y="1752990"/>
                <a:ext cx="3410549" cy="8180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9" name="Tabella 18">
                <a:extLst>
                  <a:ext uri="{FF2B5EF4-FFF2-40B4-BE49-F238E27FC236}">
                    <a16:creationId xmlns:a16="http://schemas.microsoft.com/office/drawing/2014/main" id="{AA299F4D-54E6-14C5-C846-45B7EE04034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30213204"/>
                  </p:ext>
                </p:extLst>
              </p:nvPr>
            </p:nvGraphicFramePr>
            <p:xfrm>
              <a:off x="6835789" y="2789518"/>
              <a:ext cx="4612449" cy="2225040"/>
            </p:xfrm>
            <a:graphic>
              <a:graphicData uri="http://schemas.openxmlformats.org/drawingml/2006/table">
                <a:tbl>
                  <a:tblPr firstRow="1">
                    <a:tableStyleId>{9D7B26C5-4107-4FEC-AEDC-1716B250A1EF}</a:tableStyleId>
                  </a:tblPr>
                  <a:tblGrid>
                    <a:gridCol w="1955546">
                      <a:extLst>
                        <a:ext uri="{9D8B030D-6E8A-4147-A177-3AD203B41FA5}">
                          <a16:colId xmlns:a16="http://schemas.microsoft.com/office/drawing/2014/main" val="2191574965"/>
                        </a:ext>
                      </a:extLst>
                    </a:gridCol>
                    <a:gridCol w="1256919">
                      <a:extLst>
                        <a:ext uri="{9D8B030D-6E8A-4147-A177-3AD203B41FA5}">
                          <a16:colId xmlns:a16="http://schemas.microsoft.com/office/drawing/2014/main" val="1446451338"/>
                        </a:ext>
                      </a:extLst>
                    </a:gridCol>
                    <a:gridCol w="1399984">
                      <a:extLst>
                        <a:ext uri="{9D8B030D-6E8A-4147-A177-3AD203B41FA5}">
                          <a16:colId xmlns:a16="http://schemas.microsoft.com/office/drawing/2014/main" val="22597213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PARAMETER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LOW-FID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MULTI-FID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34974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dirty="0"/>
                            <a:t>SWEEP ANGLE [°]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it-IT" sz="1800" b="1" kern="1200" dirty="0">
                              <a:solidFill>
                                <a:schemeClr val="dk1"/>
                              </a:solidFill>
                            </a:rPr>
                            <a:t>28.2</a:t>
                          </a:r>
                          <a:endParaRPr lang="en-US" sz="18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it-IT" sz="1800" b="1" kern="1200" dirty="0">
                              <a:solidFill>
                                <a:schemeClr val="dk1"/>
                              </a:solidFill>
                            </a:rPr>
                            <a:t>27</a:t>
                          </a:r>
                          <a:endParaRPr lang="en-US" sz="18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626152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dirty="0"/>
                            <a:t>TIP CHORD [m]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it-IT" sz="1800" b="1" kern="1200" dirty="0">
                              <a:solidFill>
                                <a:schemeClr val="dk1"/>
                              </a:solidFill>
                            </a:rPr>
                            <a:t>0.477</a:t>
                          </a:r>
                          <a:endParaRPr lang="en-US" sz="18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it-IT" sz="1800" b="1" kern="1200" dirty="0">
                              <a:solidFill>
                                <a:schemeClr val="dk1"/>
                              </a:solidFill>
                            </a:rPr>
                            <a:t>0.477</a:t>
                          </a:r>
                          <a:endParaRPr lang="en-US" sz="18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2299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dirty="0"/>
                            <a:t>SEMI-SPAN [m]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it-IT" sz="1800" b="1" kern="1200" dirty="0">
                              <a:solidFill>
                                <a:schemeClr val="dk1"/>
                              </a:solidFill>
                            </a:rPr>
                            <a:t>0.62</a:t>
                          </a:r>
                          <a:endParaRPr lang="en-US" sz="18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it-IT" sz="1800" b="1" kern="1200" dirty="0">
                              <a:solidFill>
                                <a:schemeClr val="dk1"/>
                              </a:solidFill>
                            </a:rPr>
                            <a:t>0.62</a:t>
                          </a:r>
                          <a:endParaRPr lang="en-US" sz="18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08786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dirty="0"/>
                            <a:t>T</a:t>
                          </a:r>
                          <a:r>
                            <a:rPr lang="en-US" dirty="0"/>
                            <a:t>WIST [°]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it-IT" sz="1800" b="1" kern="1200" dirty="0">
                              <a:solidFill>
                                <a:schemeClr val="dk1"/>
                              </a:solidFill>
                            </a:rPr>
                            <a:t>0.93</a:t>
                          </a:r>
                          <a:endParaRPr lang="en-US" sz="18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it-IT" sz="1800" b="1" kern="1200" dirty="0">
                              <a:solidFill>
                                <a:schemeClr val="dk1"/>
                              </a:solidFill>
                            </a:rPr>
                            <a:t>1.00</a:t>
                          </a:r>
                          <a:endParaRPr lang="it-IT" sz="18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8627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b="0" smtClean="0"/>
                                  </m:ctrlPr>
                                </m:sSubPr>
                                <m:e>
                                  <m:r>
                                    <a:rPr lang="it-IT" b="0" smtClean="0"/>
                                    <m:t>𝐶</m:t>
                                  </m:r>
                                </m:e>
                                <m:sub>
                                  <m:r>
                                    <a:rPr lang="it-IT" b="0" smtClean="0"/>
                                    <m:t>𝐿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[-]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it-IT" sz="1800" b="1" kern="1200" dirty="0">
                              <a:solidFill>
                                <a:schemeClr val="dk1"/>
                              </a:solidFill>
                            </a:rPr>
                            <a:t>0.326</a:t>
                          </a:r>
                          <a:endParaRPr lang="en-US" sz="18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it-IT" sz="1800" b="1" kern="1200" dirty="0">
                              <a:solidFill>
                                <a:schemeClr val="dk1"/>
                              </a:solidFill>
                            </a:rPr>
                            <a:t>0.363</a:t>
                          </a:r>
                          <a:endParaRPr lang="en-US" sz="18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290123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9" name="Tabella 18">
                <a:extLst>
                  <a:ext uri="{FF2B5EF4-FFF2-40B4-BE49-F238E27FC236}">
                    <a16:creationId xmlns:a16="http://schemas.microsoft.com/office/drawing/2014/main" id="{AA299F4D-54E6-14C5-C846-45B7EE04034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30213204"/>
                  </p:ext>
                </p:extLst>
              </p:nvPr>
            </p:nvGraphicFramePr>
            <p:xfrm>
              <a:off x="6835789" y="2789518"/>
              <a:ext cx="4612449" cy="2225040"/>
            </p:xfrm>
            <a:graphic>
              <a:graphicData uri="http://schemas.openxmlformats.org/drawingml/2006/table">
                <a:tbl>
                  <a:tblPr firstRow="1">
                    <a:tableStyleId>{9D7B26C5-4107-4FEC-AEDC-1716B250A1EF}</a:tableStyleId>
                  </a:tblPr>
                  <a:tblGrid>
                    <a:gridCol w="1955546">
                      <a:extLst>
                        <a:ext uri="{9D8B030D-6E8A-4147-A177-3AD203B41FA5}">
                          <a16:colId xmlns:a16="http://schemas.microsoft.com/office/drawing/2014/main" val="2191574965"/>
                        </a:ext>
                      </a:extLst>
                    </a:gridCol>
                    <a:gridCol w="1256919">
                      <a:extLst>
                        <a:ext uri="{9D8B030D-6E8A-4147-A177-3AD203B41FA5}">
                          <a16:colId xmlns:a16="http://schemas.microsoft.com/office/drawing/2014/main" val="1446451338"/>
                        </a:ext>
                      </a:extLst>
                    </a:gridCol>
                    <a:gridCol w="1399984">
                      <a:extLst>
                        <a:ext uri="{9D8B030D-6E8A-4147-A177-3AD203B41FA5}">
                          <a16:colId xmlns:a16="http://schemas.microsoft.com/office/drawing/2014/main" val="22597213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PARAMETER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LOW-FID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MULTI-FID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34974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dirty="0"/>
                            <a:t>SWEEP ANGLE [°]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it-IT" sz="1800" b="1" kern="1200" dirty="0">
                              <a:solidFill>
                                <a:schemeClr val="dk1"/>
                              </a:solidFill>
                            </a:rPr>
                            <a:t>28.2</a:t>
                          </a:r>
                          <a:endParaRPr lang="en-US" sz="18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it-IT" sz="1800" b="1" kern="1200" dirty="0">
                              <a:solidFill>
                                <a:schemeClr val="dk1"/>
                              </a:solidFill>
                            </a:rPr>
                            <a:t>27</a:t>
                          </a:r>
                          <a:endParaRPr lang="en-US" sz="18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626152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dirty="0"/>
                            <a:t>TIP CHORD [m]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it-IT" sz="1800" b="1" kern="1200" dirty="0">
                              <a:solidFill>
                                <a:schemeClr val="dk1"/>
                              </a:solidFill>
                            </a:rPr>
                            <a:t>0.477</a:t>
                          </a:r>
                          <a:endParaRPr lang="en-US" sz="18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it-IT" sz="1800" b="1" kern="1200" dirty="0">
                              <a:solidFill>
                                <a:schemeClr val="dk1"/>
                              </a:solidFill>
                            </a:rPr>
                            <a:t>0.477</a:t>
                          </a:r>
                          <a:endParaRPr lang="en-US" sz="18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2299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dirty="0"/>
                            <a:t>SEMI-SPAN [m]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it-IT" sz="1800" b="1" kern="1200" dirty="0">
                              <a:solidFill>
                                <a:schemeClr val="dk1"/>
                              </a:solidFill>
                            </a:rPr>
                            <a:t>0.62</a:t>
                          </a:r>
                          <a:endParaRPr lang="en-US" sz="18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it-IT" sz="1800" b="1" kern="1200" dirty="0">
                              <a:solidFill>
                                <a:schemeClr val="dk1"/>
                              </a:solidFill>
                            </a:rPr>
                            <a:t>0.62</a:t>
                          </a:r>
                          <a:endParaRPr lang="en-US" sz="18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08786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dirty="0"/>
                            <a:t>T</a:t>
                          </a:r>
                          <a:r>
                            <a:rPr lang="en-US" dirty="0"/>
                            <a:t>WIST [°]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it-IT" sz="1800" b="1" kern="1200" dirty="0">
                              <a:solidFill>
                                <a:schemeClr val="dk1"/>
                              </a:solidFill>
                            </a:rPr>
                            <a:t>0.93</a:t>
                          </a:r>
                          <a:endParaRPr lang="en-US" sz="18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it-IT" sz="1800" b="1" kern="1200" dirty="0">
                              <a:solidFill>
                                <a:schemeClr val="dk1"/>
                              </a:solidFill>
                            </a:rPr>
                            <a:t>1.00</a:t>
                          </a:r>
                          <a:endParaRPr lang="it-IT" sz="18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8627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t="-506557" r="-136449" b="-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it-IT" sz="1800" b="1" kern="1200" dirty="0">
                              <a:solidFill>
                                <a:schemeClr val="dk1"/>
                              </a:solidFill>
                            </a:rPr>
                            <a:t>0.326</a:t>
                          </a:r>
                          <a:endParaRPr lang="en-US" sz="18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it-IT" sz="1800" b="1" kern="1200" dirty="0">
                              <a:solidFill>
                                <a:schemeClr val="dk1"/>
                              </a:solidFill>
                            </a:rPr>
                            <a:t>0.363</a:t>
                          </a:r>
                          <a:endParaRPr lang="en-US" sz="18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290123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0" name="Rettangolo 19">
            <a:extLst>
              <a:ext uri="{FF2B5EF4-FFF2-40B4-BE49-F238E27FC236}">
                <a16:creationId xmlns:a16="http://schemas.microsoft.com/office/drawing/2014/main" id="{95DCF9D1-F83C-CFEF-85FB-9D6ABD8C3586}"/>
              </a:ext>
            </a:extLst>
          </p:cNvPr>
          <p:cNvSpPr/>
          <p:nvPr/>
        </p:nvSpPr>
        <p:spPr>
          <a:xfrm>
            <a:off x="7590260" y="5092625"/>
            <a:ext cx="3410549" cy="6749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>
                <a:latin typeface="Abadi" panose="020B0604020104020204" pitchFamily="34" charset="0"/>
              </a:rPr>
              <a:t>AVL VALIDATION: 0.352</a:t>
            </a:r>
            <a:endParaRPr lang="en-US" sz="2400" dirty="0">
              <a:latin typeface="Abadi" panose="020B0604020104020204" pitchFamily="34" charset="0"/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21E08588-E2B2-F2E8-8082-CE3BE9FD4DB6}"/>
              </a:ext>
            </a:extLst>
          </p:cNvPr>
          <p:cNvSpPr/>
          <p:nvPr/>
        </p:nvSpPr>
        <p:spPr>
          <a:xfrm>
            <a:off x="7293866" y="5519643"/>
            <a:ext cx="3814555" cy="6749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>
                <a:latin typeface="Abadi" panose="020B0604020104020204" pitchFamily="34" charset="0"/>
              </a:rPr>
              <a:t>RANS VALIDATION: 0.368</a:t>
            </a:r>
            <a:endParaRPr lang="en-US" sz="24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982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6" grpId="0" animBg="1"/>
      <p:bldP spid="20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759C2-6C15-B71B-0736-FDCDA82C9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47B5B23D-6880-54A2-37C9-0B9C1025F008}"/>
              </a:ext>
            </a:extLst>
          </p:cNvPr>
          <p:cNvSpPr txBox="1">
            <a:spLocks/>
          </p:cNvSpPr>
          <p:nvPr/>
        </p:nvSpPr>
        <p:spPr>
          <a:xfrm>
            <a:off x="-359483" y="3991176"/>
            <a:ext cx="9403887" cy="743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Winglet </a:t>
            </a:r>
            <a:r>
              <a:rPr lang="en-US" sz="2400" dirty="0" err="1">
                <a:solidFill>
                  <a:schemeClr val="bg1"/>
                </a:solidFill>
              </a:rPr>
              <a:t>optimisation</a:t>
            </a:r>
            <a:r>
              <a:rPr lang="en-US" sz="2400" dirty="0">
                <a:solidFill>
                  <a:schemeClr val="bg1"/>
                </a:solidFill>
              </a:rPr>
              <a:t> for the UAV configuration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5E415E65-99D7-6EFE-7753-16E0927A5A3B}"/>
              </a:ext>
            </a:extLst>
          </p:cNvPr>
          <p:cNvSpPr txBox="1">
            <a:spLocks/>
          </p:cNvSpPr>
          <p:nvPr/>
        </p:nvSpPr>
        <p:spPr>
          <a:xfrm>
            <a:off x="516846" y="1513490"/>
            <a:ext cx="4862349" cy="434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Introduction &amp; Motivation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4A203E9-C4F0-4F1D-BB08-1E1A9B3F5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OUTLINE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7620979-886C-3E93-F68D-F655BEA86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490"/>
            <a:ext cx="10515600" cy="46634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Introduction &amp; Motivation</a:t>
            </a:r>
          </a:p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CEASIOMpy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Framework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Surrogate Modelling – Intuition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Surrogate Modeling Toolbox (SMT)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Validation Case: ONERA M6 Wing</a:t>
            </a:r>
          </a:p>
          <a:p>
            <a:r>
              <a:rPr lang="en-US" dirty="0"/>
              <a:t>Application: UAV Winglet </a:t>
            </a:r>
            <a:r>
              <a:rPr lang="en-US" dirty="0" err="1"/>
              <a:t>Optimisation</a:t>
            </a:r>
            <a:endParaRPr lang="en-US" dirty="0"/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Conclusions and future work</a:t>
            </a:r>
            <a:endParaRPr lang="it-IT" dirty="0">
              <a:solidFill>
                <a:schemeClr val="bg1">
                  <a:lumMod val="85000"/>
                </a:schemeClr>
              </a:solidFill>
            </a:endParaRP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en-US" dirty="0"/>
          </a:p>
        </p:txBody>
      </p:sp>
      <p:pic>
        <p:nvPicPr>
          <p:cNvPr id="4" name="Picture 6" descr="Università degli Studi di Genova">
            <a:extLst>
              <a:ext uri="{FF2B5EF4-FFF2-40B4-BE49-F238E27FC236}">
                <a16:creationId xmlns:a16="http://schemas.microsoft.com/office/drawing/2014/main" id="{EE57635E-5A40-5412-F51A-F332FD4C6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6305566"/>
            <a:ext cx="3043633" cy="3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FS Engineering S.A. - startup.ch">
            <a:extLst>
              <a:ext uri="{FF2B5EF4-FFF2-40B4-BE49-F238E27FC236}">
                <a16:creationId xmlns:a16="http://schemas.microsoft.com/office/drawing/2014/main" id="{1E2D0C97-A561-86A2-3C67-20D612B46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7" y="6194588"/>
            <a:ext cx="2215129" cy="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7087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1DC7D8D2-5F1B-01EA-49DE-B2769B83B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05" y="817510"/>
            <a:ext cx="5113950" cy="4996765"/>
          </a:xfrm>
          <a:prstGeom prst="rect">
            <a:avLst/>
          </a:prstGeom>
        </p:spPr>
      </p:pic>
      <p:pic>
        <p:nvPicPr>
          <p:cNvPr id="4" name="Picture 6" descr="Università degli Studi di Genova">
            <a:extLst>
              <a:ext uri="{FF2B5EF4-FFF2-40B4-BE49-F238E27FC236}">
                <a16:creationId xmlns:a16="http://schemas.microsoft.com/office/drawing/2014/main" id="{195FD7F1-78E1-6F20-87CB-D5F3C587B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6305566"/>
            <a:ext cx="3043633" cy="3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FS Engineering S.A. - startup.ch">
            <a:extLst>
              <a:ext uri="{FF2B5EF4-FFF2-40B4-BE49-F238E27FC236}">
                <a16:creationId xmlns:a16="http://schemas.microsoft.com/office/drawing/2014/main" id="{1E4616C0-0B21-4412-1159-E4BFEF63E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7" y="6194588"/>
            <a:ext cx="2215129" cy="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5E9B95A-063B-7967-73EC-77EB35ABFF63}"/>
              </a:ext>
            </a:extLst>
          </p:cNvPr>
          <p:cNvSpPr txBox="1"/>
          <p:nvPr/>
        </p:nvSpPr>
        <p:spPr>
          <a:xfrm>
            <a:off x="6301640" y="983559"/>
            <a:ext cx="504990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b="1" dirty="0"/>
              <a:t>Design variables</a:t>
            </a:r>
            <a:r>
              <a:rPr lang="en-US" sz="2400" dirty="0"/>
              <a:t>: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• Dihedral ↑ towards tip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• Chord ↓ towards tip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• Twist → local variation allowed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• Sweep → non-uniform bounds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8AB8CD09-F0A9-BCBD-9C98-618801F92D09}"/>
                  </a:ext>
                </a:extLst>
              </p:cNvPr>
              <p:cNvSpPr txBox="1"/>
              <p:nvPr/>
            </p:nvSpPr>
            <p:spPr>
              <a:xfrm>
                <a:off x="6301640" y="4327737"/>
                <a:ext cx="331128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 dirty="0"/>
                  <a:t>Objective: </a:t>
                </a:r>
                <a:r>
                  <a:rPr lang="en-US" sz="2400" dirty="0"/>
                  <a:t>max(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400" dirty="0"/>
                  <a:t>)</a:t>
                </a:r>
              </a:p>
            </p:txBody>
          </p:sp>
        </mc:Choice>
        <mc:Fallback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8AB8CD09-F0A9-BCBD-9C98-618801F92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640" y="4327737"/>
                <a:ext cx="3311283" cy="461665"/>
              </a:xfrm>
              <a:prstGeom prst="rect">
                <a:avLst/>
              </a:prstGeom>
              <a:blipFill>
                <a:blip r:embed="rId5"/>
                <a:stretch>
                  <a:fillRect l="-294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ttangolo 9">
            <a:extLst>
              <a:ext uri="{FF2B5EF4-FFF2-40B4-BE49-F238E27FC236}">
                <a16:creationId xmlns:a16="http://schemas.microsoft.com/office/drawing/2014/main" id="{48823443-B541-4E5C-E332-92A0D334B80D}"/>
              </a:ext>
            </a:extLst>
          </p:cNvPr>
          <p:cNvSpPr/>
          <p:nvPr/>
        </p:nvSpPr>
        <p:spPr>
          <a:xfrm>
            <a:off x="1496524" y="908367"/>
            <a:ext cx="419851" cy="118486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54B53640-265B-3DA1-6FF2-FD53BDD9A04B}"/>
              </a:ext>
            </a:extLst>
          </p:cNvPr>
          <p:cNvSpPr/>
          <p:nvPr/>
        </p:nvSpPr>
        <p:spPr>
          <a:xfrm>
            <a:off x="1631599" y="1133988"/>
            <a:ext cx="419851" cy="118486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5C194C1A-F5A2-910C-DCD9-4D59F6B5C723}"/>
              </a:ext>
            </a:extLst>
          </p:cNvPr>
          <p:cNvSpPr/>
          <p:nvPr/>
        </p:nvSpPr>
        <p:spPr>
          <a:xfrm>
            <a:off x="1841036" y="1383380"/>
            <a:ext cx="419851" cy="118486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3694893-888D-E1E1-71B8-2D79C0B9A9B3}"/>
              </a:ext>
            </a:extLst>
          </p:cNvPr>
          <p:cNvSpPr/>
          <p:nvPr/>
        </p:nvSpPr>
        <p:spPr>
          <a:xfrm>
            <a:off x="2003204" y="1668244"/>
            <a:ext cx="419851" cy="118486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25987299-A904-E37B-E2F1-96D113E6AC60}"/>
              </a:ext>
            </a:extLst>
          </p:cNvPr>
          <p:cNvSpPr txBox="1">
            <a:spLocks/>
          </p:cNvSpPr>
          <p:nvPr/>
        </p:nvSpPr>
        <p:spPr>
          <a:xfrm>
            <a:off x="1599696" y="82123"/>
            <a:ext cx="9403887" cy="743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Winglet </a:t>
            </a:r>
            <a:r>
              <a:rPr lang="en-US" sz="3600" dirty="0" err="1"/>
              <a:t>optimisation</a:t>
            </a:r>
            <a:r>
              <a:rPr lang="en-US" sz="3600" dirty="0"/>
              <a:t> for the UAV configuration</a:t>
            </a:r>
          </a:p>
        </p:txBody>
      </p:sp>
    </p:spTree>
    <p:extLst>
      <p:ext uri="{BB962C8B-B14F-4D97-AF65-F5344CB8AC3E}">
        <p14:creationId xmlns:p14="http://schemas.microsoft.com/office/powerpoint/2010/main" val="21059970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9" grpId="0"/>
      <p:bldP spid="10" grpId="0" animBg="1"/>
      <p:bldP spid="1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165AC-C34C-C433-5D66-7DF611EEB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819E5B50-DD08-DE1F-F0B5-7E41A36FEC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220636"/>
              </p:ext>
            </p:extLst>
          </p:nvPr>
        </p:nvGraphicFramePr>
        <p:xfrm>
          <a:off x="6865765" y="4526280"/>
          <a:ext cx="2649516" cy="73152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1324758">
                  <a:extLst>
                    <a:ext uri="{9D8B030D-6E8A-4147-A177-3AD203B41FA5}">
                      <a16:colId xmlns:a16="http://schemas.microsoft.com/office/drawing/2014/main" val="917412530"/>
                    </a:ext>
                  </a:extLst>
                </a:gridCol>
                <a:gridCol w="1324758">
                  <a:extLst>
                    <a:ext uri="{9D8B030D-6E8A-4147-A177-3AD203B41FA5}">
                      <a16:colId xmlns:a16="http://schemas.microsoft.com/office/drawing/2014/main" val="3148406573"/>
                    </a:ext>
                  </a:extLst>
                </a:gridCol>
              </a:tblGrid>
              <a:tr h="294455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chemeClr val="bg1"/>
                          </a:solidFill>
                        </a:rPr>
                        <a:t>SAMPLES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chemeClr val="bg1"/>
                          </a:solidFill>
                        </a:rPr>
                        <a:t>RMSE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8282302"/>
                  </a:ext>
                </a:extLst>
              </a:tr>
              <a:tr h="294455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chemeClr val="bg1"/>
                          </a:solidFill>
                        </a:rPr>
                        <a:t>5000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chemeClr val="bg1"/>
                          </a:solidFill>
                        </a:rPr>
                        <a:t>0.027561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5250897"/>
                  </a:ext>
                </a:extLst>
              </a:tr>
            </a:tbl>
          </a:graphicData>
        </a:graphic>
      </p:graphicFrame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1976917C-D17A-9B24-88B6-6FF3C4107D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461121"/>
              </p:ext>
            </p:extLst>
          </p:nvPr>
        </p:nvGraphicFramePr>
        <p:xfrm>
          <a:off x="4001475" y="3429000"/>
          <a:ext cx="4189048" cy="182880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2094524">
                  <a:extLst>
                    <a:ext uri="{9D8B030D-6E8A-4147-A177-3AD203B41FA5}">
                      <a16:colId xmlns:a16="http://schemas.microsoft.com/office/drawing/2014/main" val="3331325040"/>
                    </a:ext>
                  </a:extLst>
                </a:gridCol>
                <a:gridCol w="2094524">
                  <a:extLst>
                    <a:ext uri="{9D8B030D-6E8A-4147-A177-3AD203B41FA5}">
                      <a16:colId xmlns:a16="http://schemas.microsoft.com/office/drawing/2014/main" val="3244813717"/>
                    </a:ext>
                  </a:extLst>
                </a:gridCol>
              </a:tblGrid>
              <a:tr h="448292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SAMPLES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RMSE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872999"/>
                  </a:ext>
                </a:extLst>
              </a:tr>
              <a:tr h="448292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0.038291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246282"/>
                  </a:ext>
                </a:extLst>
              </a:tr>
              <a:tr h="448292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3000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0.031280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8798022"/>
                  </a:ext>
                </a:extLst>
              </a:tr>
              <a:tr h="448292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solidFill>
                            <a:schemeClr val="accent6"/>
                          </a:solidFill>
                        </a:rPr>
                        <a:t>5000</a:t>
                      </a:r>
                      <a:endParaRPr lang="en-US" sz="24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>
                          <a:solidFill>
                            <a:schemeClr val="accent6"/>
                          </a:solidFill>
                        </a:rPr>
                        <a:t>0.027561</a:t>
                      </a:r>
                      <a:endParaRPr lang="en-US" sz="24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657547"/>
                  </a:ext>
                </a:extLst>
              </a:tr>
            </a:tbl>
          </a:graphicData>
        </a:graphic>
      </p:graphicFrame>
      <p:pic>
        <p:nvPicPr>
          <p:cNvPr id="4" name="Picture 6" descr="Università degli Studi di Genova">
            <a:extLst>
              <a:ext uri="{FF2B5EF4-FFF2-40B4-BE49-F238E27FC236}">
                <a16:creationId xmlns:a16="http://schemas.microsoft.com/office/drawing/2014/main" id="{45D9C1BF-E8E3-A737-D6AE-0E4BC7A87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6305566"/>
            <a:ext cx="3043633" cy="3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FS Engineering S.A. - startup.ch">
            <a:extLst>
              <a:ext uri="{FF2B5EF4-FFF2-40B4-BE49-F238E27FC236}">
                <a16:creationId xmlns:a16="http://schemas.microsoft.com/office/drawing/2014/main" id="{D60A82A5-A9F7-1623-7442-D4C385A0C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7" y="6194588"/>
            <a:ext cx="2215129" cy="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A49887E-8D77-023D-3F61-FCA711DC5088}"/>
              </a:ext>
            </a:extLst>
          </p:cNvPr>
          <p:cNvSpPr txBox="1"/>
          <p:nvPr/>
        </p:nvSpPr>
        <p:spPr>
          <a:xfrm>
            <a:off x="758092" y="1083233"/>
            <a:ext cx="6174154" cy="196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800" dirty="0"/>
              <a:t>RBF MODEL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70/20/10 split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Progressively larger set of samples</a:t>
            </a:r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0641CCB6-0AFF-4EE8-F56E-66D4200A71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468985"/>
              </p:ext>
            </p:extLst>
          </p:nvPr>
        </p:nvGraphicFramePr>
        <p:xfrm>
          <a:off x="4001475" y="3429000"/>
          <a:ext cx="4189048" cy="182880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2094524">
                  <a:extLst>
                    <a:ext uri="{9D8B030D-6E8A-4147-A177-3AD203B41FA5}">
                      <a16:colId xmlns:a16="http://schemas.microsoft.com/office/drawing/2014/main" val="3331325040"/>
                    </a:ext>
                  </a:extLst>
                </a:gridCol>
                <a:gridCol w="2094524">
                  <a:extLst>
                    <a:ext uri="{9D8B030D-6E8A-4147-A177-3AD203B41FA5}">
                      <a16:colId xmlns:a16="http://schemas.microsoft.com/office/drawing/2014/main" val="3244813717"/>
                    </a:ext>
                  </a:extLst>
                </a:gridCol>
              </a:tblGrid>
              <a:tr h="448292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SAMPLES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RMSE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872999"/>
                  </a:ext>
                </a:extLst>
              </a:tr>
              <a:tr h="448292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0.038291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246282"/>
                  </a:ext>
                </a:extLst>
              </a:tr>
              <a:tr h="448292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3000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0.031280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8798022"/>
                  </a:ext>
                </a:extLst>
              </a:tr>
              <a:tr h="448292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5000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0.027561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657547"/>
                  </a:ext>
                </a:extLst>
              </a:tr>
            </a:tbl>
          </a:graphicData>
        </a:graphic>
      </p:graphicFrame>
      <p:sp>
        <p:nvSpPr>
          <p:cNvPr id="12" name="Titolo 1">
            <a:extLst>
              <a:ext uri="{FF2B5EF4-FFF2-40B4-BE49-F238E27FC236}">
                <a16:creationId xmlns:a16="http://schemas.microsoft.com/office/drawing/2014/main" id="{C3BB7EDF-03DE-33CE-12AE-C90EB806EC52}"/>
              </a:ext>
            </a:extLst>
          </p:cNvPr>
          <p:cNvSpPr txBox="1">
            <a:spLocks/>
          </p:cNvSpPr>
          <p:nvPr/>
        </p:nvSpPr>
        <p:spPr>
          <a:xfrm>
            <a:off x="1599696" y="82123"/>
            <a:ext cx="9403887" cy="743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Winglet </a:t>
            </a:r>
            <a:r>
              <a:rPr lang="en-US" sz="3600" dirty="0" err="1"/>
              <a:t>optimisation</a:t>
            </a:r>
            <a:r>
              <a:rPr lang="en-US" sz="3600" dirty="0"/>
              <a:t> for the UAV configuration</a:t>
            </a:r>
          </a:p>
        </p:txBody>
      </p:sp>
    </p:spTree>
    <p:extLst>
      <p:ext uri="{BB962C8B-B14F-4D97-AF65-F5344CB8AC3E}">
        <p14:creationId xmlns:p14="http://schemas.microsoft.com/office/powerpoint/2010/main" val="645617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3A09A-415B-08D7-0672-8F0FC8780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2A03E1B7-29A2-A323-5A6D-761EB0594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048" y="1072662"/>
            <a:ext cx="8378091" cy="4712676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6409D89C-6E89-3F07-320A-9D94968F8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87" y="3424989"/>
            <a:ext cx="5369576" cy="3020387"/>
          </a:xfrm>
          <a:prstGeom prst="rect">
            <a:avLst/>
          </a:prstGeom>
        </p:spPr>
      </p:pic>
      <p:pic>
        <p:nvPicPr>
          <p:cNvPr id="4" name="Picture 6" descr="Università degli Studi di Genova">
            <a:extLst>
              <a:ext uri="{FF2B5EF4-FFF2-40B4-BE49-F238E27FC236}">
                <a16:creationId xmlns:a16="http://schemas.microsoft.com/office/drawing/2014/main" id="{10475C75-2BB7-838D-08EB-F212B9038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6305566"/>
            <a:ext cx="3043633" cy="3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FS Engineering S.A. - startup.ch">
            <a:extLst>
              <a:ext uri="{FF2B5EF4-FFF2-40B4-BE49-F238E27FC236}">
                <a16:creationId xmlns:a16="http://schemas.microsoft.com/office/drawing/2014/main" id="{BD80D864-BBCE-4A56-5E68-397BD45A8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7" y="6194588"/>
            <a:ext cx="2215129" cy="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1" name="Tabella 10">
                <a:extLst>
                  <a:ext uri="{FF2B5EF4-FFF2-40B4-BE49-F238E27FC236}">
                    <a16:creationId xmlns:a16="http://schemas.microsoft.com/office/drawing/2014/main" id="{BD9221F6-9D32-74C4-C80F-175CC6322AE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40424226"/>
                  </p:ext>
                </p:extLst>
              </p:nvPr>
            </p:nvGraphicFramePr>
            <p:xfrm>
              <a:off x="8132709" y="920240"/>
              <a:ext cx="3245818" cy="762000"/>
            </p:xfrm>
            <a:graphic>
              <a:graphicData uri="http://schemas.openxmlformats.org/drawingml/2006/table">
                <a:tbl>
                  <a:tblPr firstRow="1">
                    <a:tableStyleId>{9D7B26C5-4107-4FEC-AEDC-1716B250A1EF}</a:tableStyleId>
                  </a:tblPr>
                  <a:tblGrid>
                    <a:gridCol w="498221">
                      <a:extLst>
                        <a:ext uri="{9D8B030D-6E8A-4147-A177-3AD203B41FA5}">
                          <a16:colId xmlns:a16="http://schemas.microsoft.com/office/drawing/2014/main" val="578267682"/>
                        </a:ext>
                      </a:extLst>
                    </a:gridCol>
                    <a:gridCol w="1256919">
                      <a:extLst>
                        <a:ext uri="{9D8B030D-6E8A-4147-A177-3AD203B41FA5}">
                          <a16:colId xmlns:a16="http://schemas.microsoft.com/office/drawing/2014/main" val="3331325040"/>
                        </a:ext>
                      </a:extLst>
                    </a:gridCol>
                    <a:gridCol w="1490678">
                      <a:extLst>
                        <a:ext uri="{9D8B030D-6E8A-4147-A177-3AD203B41FA5}">
                          <a16:colId xmlns:a16="http://schemas.microsoft.com/office/drawing/2014/main" val="3244813717"/>
                        </a:ext>
                      </a:extLst>
                    </a:gridCol>
                  </a:tblGrid>
                  <a:tr h="225369"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/>
                            <a:t>BASELINE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/>
                            <a:t>OPTIMISED</a:t>
                          </a:r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7872999"/>
                      </a:ext>
                    </a:extLst>
                  </a:tr>
                  <a:tr h="22536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it-IT" sz="2000" b="1" i="1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it-IT" sz="2000" b="1" i="1" smtClean="0">
                                        <a:latin typeface="Cambria Math" panose="02040503050406030204" pitchFamily="18" charset="0"/>
                                      </a:rPr>
                                      <m:t>L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/>
                            <a:t>1.21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/>
                            <a:t>1.36</a:t>
                          </a:r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6624628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1" name="Tabella 10">
                <a:extLst>
                  <a:ext uri="{FF2B5EF4-FFF2-40B4-BE49-F238E27FC236}">
                    <a16:creationId xmlns:a16="http://schemas.microsoft.com/office/drawing/2014/main" id="{BD9221F6-9D32-74C4-C80F-175CC6322AE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40424226"/>
                  </p:ext>
                </p:extLst>
              </p:nvPr>
            </p:nvGraphicFramePr>
            <p:xfrm>
              <a:off x="8132709" y="920240"/>
              <a:ext cx="3245818" cy="762000"/>
            </p:xfrm>
            <a:graphic>
              <a:graphicData uri="http://schemas.openxmlformats.org/drawingml/2006/table">
                <a:tbl>
                  <a:tblPr firstRow="1">
                    <a:tableStyleId>{9D7B26C5-4107-4FEC-AEDC-1716B250A1EF}</a:tableStyleId>
                  </a:tblPr>
                  <a:tblGrid>
                    <a:gridCol w="498221">
                      <a:extLst>
                        <a:ext uri="{9D8B030D-6E8A-4147-A177-3AD203B41FA5}">
                          <a16:colId xmlns:a16="http://schemas.microsoft.com/office/drawing/2014/main" val="578267682"/>
                        </a:ext>
                      </a:extLst>
                    </a:gridCol>
                    <a:gridCol w="1256919">
                      <a:extLst>
                        <a:ext uri="{9D8B030D-6E8A-4147-A177-3AD203B41FA5}">
                          <a16:colId xmlns:a16="http://schemas.microsoft.com/office/drawing/2014/main" val="3331325040"/>
                        </a:ext>
                      </a:extLst>
                    </a:gridCol>
                    <a:gridCol w="1490678">
                      <a:extLst>
                        <a:ext uri="{9D8B030D-6E8A-4147-A177-3AD203B41FA5}">
                          <a16:colId xmlns:a16="http://schemas.microsoft.com/office/drawing/2014/main" val="324481371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/>
                            <a:t>BASELINE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/>
                            <a:t>OPTIMISED</a:t>
                          </a:r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787299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96970" r="-551220" b="-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/>
                            <a:t>1.21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/>
                            <a:t>1.36</a:t>
                          </a:r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66246282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FEB87C0E-2059-E9F1-11FD-09E62D595141}"/>
              </a:ext>
            </a:extLst>
          </p:cNvPr>
          <p:cNvCxnSpPr/>
          <p:nvPr/>
        </p:nvCxnSpPr>
        <p:spPr>
          <a:xfrm flipV="1">
            <a:off x="10125480" y="1747598"/>
            <a:ext cx="391885" cy="4201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B4F479C-57DD-2BDF-3A4B-E07DA7BF9426}"/>
              </a:ext>
            </a:extLst>
          </p:cNvPr>
          <p:cNvSpPr txBox="1"/>
          <p:nvPr/>
        </p:nvSpPr>
        <p:spPr>
          <a:xfrm>
            <a:off x="8855529" y="2167728"/>
            <a:ext cx="26452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↓</a:t>
            </a:r>
            <a:r>
              <a:rPr lang="en-US" dirty="0"/>
              <a:t> DIHEDRAL 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↓</a:t>
            </a:r>
            <a:r>
              <a:rPr lang="en-US" sz="2000" dirty="0"/>
              <a:t> SWEEP 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↑</a:t>
            </a:r>
            <a:r>
              <a:rPr lang="en-US" dirty="0"/>
              <a:t> CHORD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↑</a:t>
            </a:r>
            <a:r>
              <a:rPr lang="en-US" dirty="0"/>
              <a:t> TWIST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B8F8B669-C845-CE6C-D1A3-C5F7929A52EB}"/>
                  </a:ext>
                </a:extLst>
              </p:cNvPr>
              <p:cNvSpPr txBox="1"/>
              <p:nvPr/>
            </p:nvSpPr>
            <p:spPr>
              <a:xfrm>
                <a:off x="687753" y="3173848"/>
                <a:ext cx="3697877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✅ </a:t>
                </a:r>
                <a:r>
                  <a:rPr lang="it-IT" dirty="0"/>
                  <a:t>AVL VALIDATION </a:t>
                </a:r>
                <a:r>
                  <a:rPr lang="it-IT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000" b="1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2000" b="1" i="1">
                            <a:latin typeface="Cambria Math" panose="02040503050406030204" pitchFamily="18" charset="0"/>
                          </a:rPr>
                          <m:t>L</m:t>
                        </m:r>
                      </m:sub>
                    </m:sSub>
                    <m:r>
                      <a:rPr lang="it-IT" sz="2000" b="1" i="1" smtClean="0">
                        <a:latin typeface="Cambria Math" panose="02040503050406030204" pitchFamily="18" charset="0"/>
                      </a:rPr>
                      <m:t> = 1.40</m:t>
                    </m:r>
                  </m:oMath>
                </a14:m>
                <a:endParaRPr lang="it-IT" sz="2000" dirty="0">
                  <a:sym typeface="Wingdings" panose="05000000000000000000" pitchFamily="2" charset="2"/>
                </a:endParaRPr>
              </a:p>
              <a:p>
                <a:r>
                  <a:rPr lang="en-US" dirty="0"/>
                  <a:t>✅ STATIC STABILITY</a:t>
                </a:r>
              </a:p>
            </p:txBody>
          </p:sp>
        </mc:Choice>
        <mc:Fallback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B8F8B669-C845-CE6C-D1A3-C5F7929A5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753" y="3173848"/>
                <a:ext cx="3697877" cy="677108"/>
              </a:xfrm>
              <a:prstGeom prst="rect">
                <a:avLst/>
              </a:prstGeom>
              <a:blipFill>
                <a:blip r:embed="rId7"/>
                <a:stretch>
                  <a:fillRect l="-1485" t="-2703" b="-14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itolo 1">
            <a:extLst>
              <a:ext uri="{FF2B5EF4-FFF2-40B4-BE49-F238E27FC236}">
                <a16:creationId xmlns:a16="http://schemas.microsoft.com/office/drawing/2014/main" id="{61A28F46-465A-AF3C-8C22-E5AD9CE946D1}"/>
              </a:ext>
            </a:extLst>
          </p:cNvPr>
          <p:cNvSpPr txBox="1">
            <a:spLocks/>
          </p:cNvSpPr>
          <p:nvPr/>
        </p:nvSpPr>
        <p:spPr>
          <a:xfrm>
            <a:off x="1599696" y="82123"/>
            <a:ext cx="9403887" cy="743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Winglet </a:t>
            </a:r>
            <a:r>
              <a:rPr lang="en-US" sz="3600" dirty="0" err="1"/>
              <a:t>optimisation</a:t>
            </a:r>
            <a:r>
              <a:rPr lang="en-US" sz="3600" dirty="0"/>
              <a:t> for the UAV configuration</a:t>
            </a:r>
          </a:p>
        </p:txBody>
      </p:sp>
      <p:graphicFrame>
        <p:nvGraphicFramePr>
          <p:cNvPr id="22" name="Tabella 21">
            <a:extLst>
              <a:ext uri="{FF2B5EF4-FFF2-40B4-BE49-F238E27FC236}">
                <a16:creationId xmlns:a16="http://schemas.microsoft.com/office/drawing/2014/main" id="{192E56E3-3AD4-DC3A-B9E1-4790DE523D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84000"/>
              </p:ext>
            </p:extLst>
          </p:nvPr>
        </p:nvGraphicFramePr>
        <p:xfrm>
          <a:off x="626532" y="1002040"/>
          <a:ext cx="2649516" cy="73152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1324758">
                  <a:extLst>
                    <a:ext uri="{9D8B030D-6E8A-4147-A177-3AD203B41FA5}">
                      <a16:colId xmlns:a16="http://schemas.microsoft.com/office/drawing/2014/main" val="917412530"/>
                    </a:ext>
                  </a:extLst>
                </a:gridCol>
                <a:gridCol w="1324758">
                  <a:extLst>
                    <a:ext uri="{9D8B030D-6E8A-4147-A177-3AD203B41FA5}">
                      <a16:colId xmlns:a16="http://schemas.microsoft.com/office/drawing/2014/main" val="3148406573"/>
                    </a:ext>
                  </a:extLst>
                </a:gridCol>
              </a:tblGrid>
              <a:tr h="294455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chemeClr val="tx1"/>
                          </a:solidFill>
                        </a:rPr>
                        <a:t>SAMPLES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chemeClr val="tx1"/>
                          </a:solidFill>
                        </a:rPr>
                        <a:t>RMSE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282302"/>
                  </a:ext>
                </a:extLst>
              </a:tr>
              <a:tr h="29445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5000</a:t>
                      </a:r>
                      <a:endParaRPr lang="en-US" sz="1800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80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0.027561</a:t>
                      </a:r>
                      <a:endParaRPr lang="en-US" sz="1800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250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3566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  <p:bldP spid="16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345F5E2-51EE-CC33-4C40-DE45125F3E32}"/>
              </a:ext>
            </a:extLst>
          </p:cNvPr>
          <p:cNvSpPr txBox="1"/>
          <p:nvPr/>
        </p:nvSpPr>
        <p:spPr>
          <a:xfrm>
            <a:off x="2230225" y="479692"/>
            <a:ext cx="7731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chemeClr val="bg1"/>
                </a:solidFill>
                <a:effectLst/>
                <a:latin typeface="Aptos Display" panose="020B0004020202020204" pitchFamily="34" charset="0"/>
              </a:rPr>
              <a:t>Conceptual Aircraft Design Environment</a:t>
            </a:r>
            <a:endParaRPr lang="en-US" sz="3600" dirty="0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608AE7E-C9FB-3D09-B391-74EFD27A0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OUTLINE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BFE854-77E1-CCE9-12DB-FB3B0FB7E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4845"/>
            <a:ext cx="10515600" cy="4682118"/>
          </a:xfrm>
        </p:spPr>
        <p:txBody>
          <a:bodyPr>
            <a:normAutofit/>
          </a:bodyPr>
          <a:lstStyle/>
          <a:p>
            <a:r>
              <a:rPr lang="en-US" dirty="0" err="1"/>
              <a:t>CEASIOMpy</a:t>
            </a:r>
            <a:r>
              <a:rPr lang="en-US" dirty="0"/>
              <a:t> Framework</a:t>
            </a:r>
          </a:p>
          <a:p>
            <a:r>
              <a:rPr lang="en-US" dirty="0"/>
              <a:t>Surrogate Modelling – Intuition</a:t>
            </a:r>
          </a:p>
          <a:p>
            <a:r>
              <a:rPr lang="en-US" dirty="0"/>
              <a:t>Surrogate Modeling Toolbox (SMT)</a:t>
            </a:r>
          </a:p>
          <a:p>
            <a:r>
              <a:rPr lang="en-US" dirty="0"/>
              <a:t>Validation Case: ONERA M6 Wing</a:t>
            </a:r>
          </a:p>
          <a:p>
            <a:r>
              <a:rPr lang="en-US" dirty="0"/>
              <a:t>Application: UAV Winglet </a:t>
            </a:r>
            <a:r>
              <a:rPr lang="en-US" dirty="0" err="1"/>
              <a:t>Optimisation</a:t>
            </a:r>
            <a:endParaRPr lang="en-US" dirty="0"/>
          </a:p>
          <a:p>
            <a:r>
              <a:rPr lang="en-US" dirty="0"/>
              <a:t>Conclusions and future work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en-US" dirty="0"/>
          </a:p>
        </p:txBody>
      </p:sp>
      <p:pic>
        <p:nvPicPr>
          <p:cNvPr id="4" name="Picture 6" descr="Università degli Studi di Genova">
            <a:extLst>
              <a:ext uri="{FF2B5EF4-FFF2-40B4-BE49-F238E27FC236}">
                <a16:creationId xmlns:a16="http://schemas.microsoft.com/office/drawing/2014/main" id="{6D12E19E-F359-1EEF-2E01-4005D90E2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6305566"/>
            <a:ext cx="3043633" cy="3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FS Engineering S.A. - startup.ch">
            <a:extLst>
              <a:ext uri="{FF2B5EF4-FFF2-40B4-BE49-F238E27FC236}">
                <a16:creationId xmlns:a16="http://schemas.microsoft.com/office/drawing/2014/main" id="{47C52B77-AFB5-29C7-0071-366EBF40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7" y="6194588"/>
            <a:ext cx="2215129" cy="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0455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17D22-263F-7782-0FDD-F705A3CE9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60756C00-FD81-912F-A19B-9E73513E6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91" y="2531672"/>
            <a:ext cx="5439009" cy="3059442"/>
          </a:xfrm>
          <a:prstGeom prst="rect">
            <a:avLst/>
          </a:prstGeom>
        </p:spPr>
      </p:pic>
      <p:pic>
        <p:nvPicPr>
          <p:cNvPr id="4" name="Picture 6" descr="Università degli Studi di Genova">
            <a:extLst>
              <a:ext uri="{FF2B5EF4-FFF2-40B4-BE49-F238E27FC236}">
                <a16:creationId xmlns:a16="http://schemas.microsoft.com/office/drawing/2014/main" id="{516054D2-A099-1249-43D7-642874488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6305566"/>
            <a:ext cx="3043633" cy="3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FS Engineering S.A. - startup.ch">
            <a:extLst>
              <a:ext uri="{FF2B5EF4-FFF2-40B4-BE49-F238E27FC236}">
                <a16:creationId xmlns:a16="http://schemas.microsoft.com/office/drawing/2014/main" id="{E9CAD3E3-EC80-3C11-9B63-AEF4458FA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7" y="6194588"/>
            <a:ext cx="2215129" cy="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CC668E8-1452-3F04-11F1-5EA400294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44" y="752749"/>
            <a:ext cx="3980704" cy="4491778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13FBA8EE-E74A-49C7-0029-02633DB7A899}"/>
              </a:ext>
            </a:extLst>
          </p:cNvPr>
          <p:cNvSpPr/>
          <p:nvPr/>
        </p:nvSpPr>
        <p:spPr>
          <a:xfrm>
            <a:off x="2327682" y="4588746"/>
            <a:ext cx="1119116" cy="459475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C2B556C-BC02-F729-0739-2373B12FE12E}"/>
              </a:ext>
            </a:extLst>
          </p:cNvPr>
          <p:cNvSpPr txBox="1"/>
          <p:nvPr/>
        </p:nvSpPr>
        <p:spPr>
          <a:xfrm>
            <a:off x="620655" y="5349003"/>
            <a:ext cx="3867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…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sections</a:t>
            </a:r>
            <a:endParaRPr lang="en-US" dirty="0"/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A9B277E0-D9B5-A8A6-03C8-8A042585BA3A}"/>
              </a:ext>
            </a:extLst>
          </p:cNvPr>
          <p:cNvCxnSpPr>
            <a:cxnSpLocks/>
          </p:cNvCxnSpPr>
          <p:nvPr/>
        </p:nvCxnSpPr>
        <p:spPr>
          <a:xfrm flipV="1">
            <a:off x="3559043" y="2631440"/>
            <a:ext cx="1678437" cy="20169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13D5BD4F-8EFB-C459-FDC5-98010443A1C2}"/>
                  </a:ext>
                </a:extLst>
              </p:cNvPr>
              <p:cNvSpPr txBox="1"/>
              <p:nvPr/>
            </p:nvSpPr>
            <p:spPr>
              <a:xfrm>
                <a:off x="620656" y="5770627"/>
                <a:ext cx="3242836" cy="369332"/>
              </a:xfrm>
              <a:prstGeom prst="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chemeClr val="bg1"/>
                    </a:solidFill>
                  </a:rPr>
                  <a:t>PREDICTED VALUE: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b="1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b="1" i="1">
                            <a:latin typeface="Cambria Math" panose="02040503050406030204" pitchFamily="18" charset="0"/>
                          </a:rPr>
                          <m:t>L</m:t>
                        </m:r>
                      </m:sub>
                    </m:sSub>
                    <m:r>
                      <a:rPr lang="it-IT" b="1" i="1" smtClean="0">
                        <a:latin typeface="Cambria Math" panose="02040503050406030204" pitchFamily="18" charset="0"/>
                      </a:rPr>
                      <m:t> = 1.25</m:t>
                    </m:r>
                  </m:oMath>
                </a14:m>
                <a:r>
                  <a:rPr lang="it-IT" dirty="0"/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13D5BD4F-8EFB-C459-FDC5-98010443A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656" y="5770627"/>
                <a:ext cx="3242836" cy="369332"/>
              </a:xfrm>
              <a:prstGeom prst="rect">
                <a:avLst/>
              </a:prstGeom>
              <a:blipFill>
                <a:blip r:embed="rId6"/>
                <a:stretch>
                  <a:fillRect l="-1692" t="-8333" b="-28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D655F56-614F-B7C6-9A92-AC8CB673CE0D}"/>
                  </a:ext>
                </a:extLst>
              </p:cNvPr>
              <p:cNvSpPr txBox="1"/>
              <p:nvPr/>
            </p:nvSpPr>
            <p:spPr>
              <a:xfrm>
                <a:off x="5432473" y="1644768"/>
                <a:ext cx="3697877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✅ </a:t>
                </a:r>
                <a:r>
                  <a:rPr lang="it-IT" dirty="0"/>
                  <a:t>AVL VALIDATION </a:t>
                </a:r>
                <a:r>
                  <a:rPr lang="it-IT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000" b="1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2000" b="1" i="1">
                            <a:latin typeface="Cambria Math" panose="02040503050406030204" pitchFamily="18" charset="0"/>
                          </a:rPr>
                          <m:t>L</m:t>
                        </m:r>
                      </m:sub>
                    </m:sSub>
                    <m:r>
                      <a:rPr lang="it-IT" sz="2000" b="1" i="1" smtClean="0">
                        <a:latin typeface="Cambria Math" panose="02040503050406030204" pitchFamily="18" charset="0"/>
                      </a:rPr>
                      <m:t> = 1.28</m:t>
                    </m:r>
                  </m:oMath>
                </a14:m>
                <a:endParaRPr lang="it-IT" sz="2000" dirty="0">
                  <a:sym typeface="Wingdings" panose="05000000000000000000" pitchFamily="2" charset="2"/>
                </a:endParaRPr>
              </a:p>
              <a:p>
                <a:r>
                  <a:rPr lang="en-US" dirty="0"/>
                  <a:t>✅ STATIC STABILITY</a:t>
                </a:r>
              </a:p>
            </p:txBody>
          </p:sp>
        </mc:Choice>
        <mc:Fallback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D655F56-614F-B7C6-9A92-AC8CB673C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2473" y="1644768"/>
                <a:ext cx="3697877" cy="677108"/>
              </a:xfrm>
              <a:prstGeom prst="rect">
                <a:avLst/>
              </a:prstGeom>
              <a:blipFill>
                <a:blip r:embed="rId7"/>
                <a:stretch>
                  <a:fillRect l="-1318" t="-2703" b="-14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ccia in su 6">
            <a:extLst>
              <a:ext uri="{FF2B5EF4-FFF2-40B4-BE49-F238E27FC236}">
                <a16:creationId xmlns:a16="http://schemas.microsoft.com/office/drawing/2014/main" id="{39206116-FF11-0FB2-640F-D4DCB870D32C}"/>
              </a:ext>
            </a:extLst>
          </p:cNvPr>
          <p:cNvSpPr/>
          <p:nvPr/>
        </p:nvSpPr>
        <p:spPr>
          <a:xfrm>
            <a:off x="8649514" y="2290284"/>
            <a:ext cx="368214" cy="583006"/>
          </a:xfrm>
          <a:prstGeom prst="up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689FAAC-0AE8-7699-E259-831B88479732}"/>
              </a:ext>
            </a:extLst>
          </p:cNvPr>
          <p:cNvSpPr txBox="1"/>
          <p:nvPr/>
        </p:nvSpPr>
        <p:spPr>
          <a:xfrm>
            <a:off x="9130350" y="2411625"/>
            <a:ext cx="930658" cy="46166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+6%</a:t>
            </a:r>
            <a:endParaRPr 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CF062743-85CB-85E7-BEB4-476C292AF2A8}"/>
                  </a:ext>
                </a:extLst>
              </p:cNvPr>
              <p:cNvSpPr txBox="1"/>
              <p:nvPr/>
            </p:nvSpPr>
            <p:spPr>
              <a:xfrm>
                <a:off x="9186314" y="1167288"/>
                <a:ext cx="1798128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it-IT" sz="2000" b="1" dirty="0"/>
                  <a:t>BASELINE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1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100" b="1" i="1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2100" b="1" i="1">
                              <a:latin typeface="Cambria Math" panose="02040503050406030204" pitchFamily="18" charset="0"/>
                            </a:rPr>
                            <m:t>L</m:t>
                          </m:r>
                        </m:sub>
                      </m:sSub>
                      <m:r>
                        <a:rPr lang="it-IT" sz="2100" b="1" i="1">
                          <a:latin typeface="Cambria Math" panose="02040503050406030204" pitchFamily="18" charset="0"/>
                        </a:rPr>
                        <m:t> = 1.2</m:t>
                      </m:r>
                      <m:r>
                        <a:rPr lang="it-IT" sz="2100" b="1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sz="2100" b="1" i="1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CF062743-85CB-85E7-BEB4-476C292AF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6314" y="1167288"/>
                <a:ext cx="1798128" cy="877163"/>
              </a:xfrm>
              <a:prstGeom prst="rect">
                <a:avLst/>
              </a:prstGeom>
              <a:blipFill>
                <a:blip r:embed="rId8"/>
                <a:stretch>
                  <a:fillRect l="-3729" b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magine 16">
            <a:extLst>
              <a:ext uri="{FF2B5EF4-FFF2-40B4-BE49-F238E27FC236}">
                <a16:creationId xmlns:a16="http://schemas.microsoft.com/office/drawing/2014/main" id="{8A8816B7-6CBE-5400-B4A3-6C7D28C27B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7" b="26192"/>
          <a:stretch>
            <a:fillRect/>
          </a:stretch>
        </p:blipFill>
        <p:spPr>
          <a:xfrm>
            <a:off x="4099753" y="4648382"/>
            <a:ext cx="5306476" cy="1491577"/>
          </a:xfrm>
          <a:prstGeom prst="rect">
            <a:avLst/>
          </a:prstGeom>
        </p:spPr>
      </p:pic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54A95B79-FFF9-3480-2A3F-9923C6CD491A}"/>
              </a:ext>
            </a:extLst>
          </p:cNvPr>
          <p:cNvCxnSpPr>
            <a:cxnSpLocks/>
          </p:cNvCxnSpPr>
          <p:nvPr/>
        </p:nvCxnSpPr>
        <p:spPr>
          <a:xfrm>
            <a:off x="9180766" y="1333743"/>
            <a:ext cx="0" cy="8445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itolo 1">
            <a:extLst>
              <a:ext uri="{FF2B5EF4-FFF2-40B4-BE49-F238E27FC236}">
                <a16:creationId xmlns:a16="http://schemas.microsoft.com/office/drawing/2014/main" id="{69B0D598-43B1-D806-923A-8E35CDBDD2FC}"/>
              </a:ext>
            </a:extLst>
          </p:cNvPr>
          <p:cNvSpPr txBox="1">
            <a:spLocks/>
          </p:cNvSpPr>
          <p:nvPr/>
        </p:nvSpPr>
        <p:spPr>
          <a:xfrm>
            <a:off x="1599696" y="82123"/>
            <a:ext cx="9403887" cy="743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Winglet </a:t>
            </a:r>
            <a:r>
              <a:rPr lang="en-US" sz="3600" dirty="0" err="1"/>
              <a:t>optimisation</a:t>
            </a:r>
            <a:r>
              <a:rPr lang="en-US" sz="3600" dirty="0"/>
              <a:t> for the UAV configuration</a:t>
            </a:r>
          </a:p>
        </p:txBody>
      </p:sp>
    </p:spTree>
    <p:extLst>
      <p:ext uri="{BB962C8B-B14F-4D97-AF65-F5344CB8AC3E}">
        <p14:creationId xmlns:p14="http://schemas.microsoft.com/office/powerpoint/2010/main" val="2333191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21" grpId="0" animBg="1"/>
      <p:bldP spid="6" grpId="0" build="p"/>
      <p:bldP spid="7" grpId="0" animBg="1"/>
      <p:bldP spid="8" grpId="0" animBg="1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77134-E449-B218-DD49-01F6BC6E3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D83386CC-4D6D-D341-B047-0D6E0FA3AFE2}"/>
              </a:ext>
            </a:extLst>
          </p:cNvPr>
          <p:cNvSpPr txBox="1">
            <a:spLocks/>
          </p:cNvSpPr>
          <p:nvPr/>
        </p:nvSpPr>
        <p:spPr>
          <a:xfrm>
            <a:off x="373895" y="4611097"/>
            <a:ext cx="5926748" cy="345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dirty="0" err="1">
                <a:solidFill>
                  <a:schemeClr val="bg1"/>
                </a:solidFill>
              </a:rPr>
              <a:t>Conclusions</a:t>
            </a:r>
            <a:r>
              <a:rPr lang="it-IT" sz="4000" dirty="0">
                <a:solidFill>
                  <a:schemeClr val="bg1"/>
                </a:solidFill>
              </a:rPr>
              <a:t> and </a:t>
            </a:r>
            <a:r>
              <a:rPr lang="it-IT" sz="4000" dirty="0" err="1">
                <a:solidFill>
                  <a:schemeClr val="bg1"/>
                </a:solidFill>
              </a:rPr>
              <a:t>Perspectives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06D07E70-A9E3-F464-7100-8CAC744173C6}"/>
              </a:ext>
            </a:extLst>
          </p:cNvPr>
          <p:cNvSpPr txBox="1">
            <a:spLocks/>
          </p:cNvSpPr>
          <p:nvPr/>
        </p:nvSpPr>
        <p:spPr>
          <a:xfrm>
            <a:off x="516846" y="1513490"/>
            <a:ext cx="4862349" cy="434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Introduction &amp; Motivation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AAFF682-4DA6-78E6-1127-87B63F69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OUTLINE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437E34-0763-E8DC-2C10-98BD6FAD7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490"/>
            <a:ext cx="10515600" cy="46634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Introduction &amp; Motivation</a:t>
            </a:r>
          </a:p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CEASIOMpy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Framework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Surrogate Modelling – Intuition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Surrogate Modeling Toolbox (SMT)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Validation Case: ONERA M6 Wing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Application: UAV Winglet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Optimisation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/>
              <a:t>Conclusions and future work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en-US" dirty="0"/>
          </a:p>
        </p:txBody>
      </p:sp>
      <p:pic>
        <p:nvPicPr>
          <p:cNvPr id="4" name="Picture 6" descr="Università degli Studi di Genova">
            <a:extLst>
              <a:ext uri="{FF2B5EF4-FFF2-40B4-BE49-F238E27FC236}">
                <a16:creationId xmlns:a16="http://schemas.microsoft.com/office/drawing/2014/main" id="{74E1B13D-4DF0-88EA-FF38-6254B5BA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6305566"/>
            <a:ext cx="3043633" cy="3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FS Engineering S.A. - startup.ch">
            <a:extLst>
              <a:ext uri="{FF2B5EF4-FFF2-40B4-BE49-F238E27FC236}">
                <a16:creationId xmlns:a16="http://schemas.microsoft.com/office/drawing/2014/main" id="{5AC137A6-503B-E07C-205E-5B153FC2C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7" y="6194588"/>
            <a:ext cx="2215129" cy="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4152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9F2E4B-2D06-F65D-CB7C-A4CDF6135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072" y="1070935"/>
            <a:ext cx="10839291" cy="5037872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Key Contributions</a:t>
            </a:r>
            <a:endParaRPr lang="en-US" sz="2400" dirty="0"/>
          </a:p>
          <a:p>
            <a:r>
              <a:rPr lang="en-US" dirty="0"/>
              <a:t>Development of a </a:t>
            </a:r>
            <a:r>
              <a:rPr lang="en-US" b="1" dirty="0"/>
              <a:t>surrogate-based </a:t>
            </a:r>
            <a:r>
              <a:rPr lang="en-US" b="1" dirty="0" err="1"/>
              <a:t>optimisation</a:t>
            </a:r>
            <a:r>
              <a:rPr lang="en-US" b="1" dirty="0"/>
              <a:t> workflow</a:t>
            </a:r>
            <a:r>
              <a:rPr lang="en-US" dirty="0"/>
              <a:t> in </a:t>
            </a:r>
            <a:r>
              <a:rPr lang="en-US" dirty="0" err="1"/>
              <a:t>CEASIOMpy</a:t>
            </a:r>
            <a:endParaRPr lang="en-US" dirty="0"/>
          </a:p>
          <a:p>
            <a:pPr>
              <a:spcBef>
                <a:spcPts val="1800"/>
              </a:spcBef>
            </a:pPr>
            <a:r>
              <a:rPr lang="en-US" dirty="0"/>
              <a:t>Integration of:</a:t>
            </a:r>
          </a:p>
          <a:p>
            <a:pPr lvl="1">
              <a:spcBef>
                <a:spcPts val="600"/>
              </a:spcBef>
              <a:buFontTx/>
              <a:buChar char="-"/>
            </a:pPr>
            <a:r>
              <a:rPr lang="en-US" dirty="0"/>
              <a:t>Direct control and variation of geometric design parameters defined in CPACS</a:t>
            </a:r>
          </a:p>
          <a:p>
            <a:pPr lvl="1">
              <a:spcBef>
                <a:spcPts val="600"/>
              </a:spcBef>
              <a:buFontTx/>
              <a:buChar char="-"/>
            </a:pPr>
            <a:r>
              <a:rPr lang="en-US" dirty="0"/>
              <a:t>Machine learning surrogate models (</a:t>
            </a:r>
            <a:r>
              <a:rPr lang="en-US" b="1" dirty="0"/>
              <a:t>RBF</a:t>
            </a:r>
            <a:r>
              <a:rPr lang="en-US" dirty="0"/>
              <a:t>)</a:t>
            </a:r>
          </a:p>
          <a:p>
            <a:pPr lvl="1">
              <a:spcBef>
                <a:spcPts val="600"/>
              </a:spcBef>
              <a:buFontTx/>
              <a:buChar char="-"/>
            </a:pPr>
            <a:r>
              <a:rPr lang="en-US" b="1" dirty="0"/>
              <a:t>Adaptive multi-fidelity refinement </a:t>
            </a:r>
            <a:r>
              <a:rPr lang="en-US" dirty="0"/>
              <a:t>(AVL + SU2)</a:t>
            </a:r>
            <a:endParaRPr lang="en-US" b="1" dirty="0"/>
          </a:p>
          <a:p>
            <a:r>
              <a:rPr lang="en-US" dirty="0"/>
              <a:t>Demonstration of:</a:t>
            </a:r>
          </a:p>
          <a:p>
            <a:pPr lvl="1">
              <a:buFontTx/>
              <a:buChar char="-"/>
            </a:pPr>
            <a:r>
              <a:rPr lang="en-US" dirty="0"/>
              <a:t>Accurate </a:t>
            </a:r>
            <a:r>
              <a:rPr lang="en-US" b="1" dirty="0"/>
              <a:t>trend prediction</a:t>
            </a:r>
            <a:r>
              <a:rPr lang="en-US" dirty="0"/>
              <a:t> (low-fidelity)</a:t>
            </a:r>
          </a:p>
          <a:p>
            <a:pPr lvl="1">
              <a:buFontTx/>
              <a:buChar char="-"/>
            </a:pPr>
            <a:r>
              <a:rPr lang="en-US" dirty="0"/>
              <a:t>Improved quantitative </a:t>
            </a:r>
            <a:r>
              <a:rPr lang="en-US" b="1" dirty="0"/>
              <a:t>accuracy</a:t>
            </a:r>
            <a:r>
              <a:rPr lang="en-US" dirty="0"/>
              <a:t> (multi-fidelity)</a:t>
            </a:r>
            <a:endParaRPr lang="en-US" sz="2800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6" descr="Università degli Studi di Genova">
            <a:extLst>
              <a:ext uri="{FF2B5EF4-FFF2-40B4-BE49-F238E27FC236}">
                <a16:creationId xmlns:a16="http://schemas.microsoft.com/office/drawing/2014/main" id="{64882EAC-C25C-0C97-E756-EC83D3765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6305566"/>
            <a:ext cx="3043633" cy="3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FS Engineering S.A. - startup.ch">
            <a:extLst>
              <a:ext uri="{FF2B5EF4-FFF2-40B4-BE49-F238E27FC236}">
                <a16:creationId xmlns:a16="http://schemas.microsoft.com/office/drawing/2014/main" id="{5D07E0F0-A9AC-849E-9C3F-4FB02B53C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7" y="6194588"/>
            <a:ext cx="2215129" cy="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7648158F-636E-CBB3-C34E-1153C04046E8}"/>
              </a:ext>
            </a:extLst>
          </p:cNvPr>
          <p:cNvSpPr txBox="1">
            <a:spLocks/>
          </p:cNvSpPr>
          <p:nvPr/>
        </p:nvSpPr>
        <p:spPr>
          <a:xfrm>
            <a:off x="2691608" y="161834"/>
            <a:ext cx="6808783" cy="1046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dirty="0" err="1"/>
              <a:t>Conclusions</a:t>
            </a:r>
            <a:r>
              <a:rPr lang="it-IT" sz="4000" dirty="0"/>
              <a:t> and </a:t>
            </a:r>
            <a:r>
              <a:rPr lang="it-IT" sz="4000" dirty="0" err="1"/>
              <a:t>Perspectives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53930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3A19C-0F08-5FC8-4416-96EFCBA1F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F46EA4-843C-E9BF-EA3B-8CD1F438A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072" y="1070935"/>
            <a:ext cx="10839291" cy="4819992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Future work</a:t>
            </a:r>
            <a:endParaRPr lang="en-US" sz="2400" dirty="0"/>
          </a:p>
          <a:p>
            <a:pPr>
              <a:spcAft>
                <a:spcPts val="600"/>
              </a:spcAft>
            </a:pPr>
            <a:r>
              <a:rPr lang="en-US" dirty="0"/>
              <a:t>Integration of </a:t>
            </a:r>
            <a:r>
              <a:rPr lang="en-US" b="1" dirty="0"/>
              <a:t>constraint-aware </a:t>
            </a:r>
            <a:r>
              <a:rPr lang="en-US" b="1" dirty="0" err="1"/>
              <a:t>optimisation</a:t>
            </a:r>
            <a:endParaRPr lang="en-US" dirty="0"/>
          </a:p>
          <a:p>
            <a:pPr lvl="1">
              <a:spcAft>
                <a:spcPts val="600"/>
              </a:spcAft>
              <a:buFontTx/>
              <a:buChar char="-"/>
            </a:pPr>
            <a:r>
              <a:rPr lang="en-US" dirty="0"/>
              <a:t> inclusion of geometric and regulatory constraints within the loop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dirty="0"/>
              <a:t>Extension to </a:t>
            </a:r>
            <a:r>
              <a:rPr lang="en-US" b="1" dirty="0"/>
              <a:t>multi-objective </a:t>
            </a:r>
            <a:r>
              <a:rPr lang="en-US" b="1" dirty="0" err="1"/>
              <a:t>optimisation</a:t>
            </a:r>
            <a:endParaRPr lang="en-US" dirty="0"/>
          </a:p>
          <a:p>
            <a:pPr lvl="1">
              <a:buFontTx/>
              <a:buChar char="-"/>
            </a:pPr>
            <a:r>
              <a:rPr lang="en-US" dirty="0"/>
              <a:t>lift, drag, stability, mission requirements</a:t>
            </a:r>
          </a:p>
          <a:p>
            <a:pPr>
              <a:spcBef>
                <a:spcPts val="1800"/>
              </a:spcBef>
            </a:pPr>
            <a:r>
              <a:rPr lang="en-US" dirty="0"/>
              <a:t>Development of </a:t>
            </a:r>
            <a:r>
              <a:rPr lang="en-US" b="1" dirty="0"/>
              <a:t>multidisciplinary </a:t>
            </a:r>
            <a:r>
              <a:rPr lang="en-US" b="1" dirty="0" err="1"/>
              <a:t>optimisation</a:t>
            </a:r>
            <a:r>
              <a:rPr lang="en-US" b="1" dirty="0"/>
              <a:t> (MDO)</a:t>
            </a:r>
            <a:endParaRPr lang="en-US" dirty="0"/>
          </a:p>
          <a:p>
            <a:pPr lvl="1">
              <a:spcBef>
                <a:spcPts val="1200"/>
              </a:spcBef>
              <a:buFontTx/>
              <a:buChar char="-"/>
            </a:pPr>
            <a:r>
              <a:rPr lang="en-US" dirty="0"/>
              <a:t>coupling with structures, propulsion, mission analysis</a:t>
            </a:r>
          </a:p>
        </p:txBody>
      </p:sp>
      <p:pic>
        <p:nvPicPr>
          <p:cNvPr id="4" name="Picture 6" descr="Università degli Studi di Genova">
            <a:extLst>
              <a:ext uri="{FF2B5EF4-FFF2-40B4-BE49-F238E27FC236}">
                <a16:creationId xmlns:a16="http://schemas.microsoft.com/office/drawing/2014/main" id="{86DC0D2A-11FA-6DB2-2FB9-266B8F2BA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6305566"/>
            <a:ext cx="3043633" cy="3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FS Engineering S.A. - startup.ch">
            <a:extLst>
              <a:ext uri="{FF2B5EF4-FFF2-40B4-BE49-F238E27FC236}">
                <a16:creationId xmlns:a16="http://schemas.microsoft.com/office/drawing/2014/main" id="{387B2438-334B-1CDE-85B3-6DC47C50B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7" y="6194588"/>
            <a:ext cx="2215129" cy="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38861A28-EB80-F10A-D02E-F79B2E48012D}"/>
              </a:ext>
            </a:extLst>
          </p:cNvPr>
          <p:cNvSpPr txBox="1">
            <a:spLocks/>
          </p:cNvSpPr>
          <p:nvPr/>
        </p:nvSpPr>
        <p:spPr>
          <a:xfrm>
            <a:off x="2691608" y="161834"/>
            <a:ext cx="6808783" cy="1046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dirty="0" err="1"/>
              <a:t>Conclusions</a:t>
            </a:r>
            <a:r>
              <a:rPr lang="it-IT" sz="4000" dirty="0"/>
              <a:t> and </a:t>
            </a:r>
            <a:r>
              <a:rPr lang="it-IT" sz="4000" dirty="0" err="1"/>
              <a:t>Perspectives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49317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1CA0D7-F1A0-FB34-6166-F11FA7AF3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677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Thank you for your attention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98FC93B-13CD-E462-F28F-6697D7F51986}"/>
              </a:ext>
            </a:extLst>
          </p:cNvPr>
          <p:cNvSpPr txBox="1"/>
          <p:nvPr/>
        </p:nvSpPr>
        <p:spPr>
          <a:xfrm>
            <a:off x="3048663" y="3792333"/>
            <a:ext cx="60946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130691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3B40C-9EAA-A42C-2B18-E31D75DC4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Università degli Studi di Genova">
            <a:extLst>
              <a:ext uri="{FF2B5EF4-FFF2-40B4-BE49-F238E27FC236}">
                <a16:creationId xmlns:a16="http://schemas.microsoft.com/office/drawing/2014/main" id="{2488756C-0F07-06BB-C76D-3A00640E5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6305566"/>
            <a:ext cx="3043633" cy="3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FS Engineering S.A. - startup.ch">
            <a:extLst>
              <a:ext uri="{FF2B5EF4-FFF2-40B4-BE49-F238E27FC236}">
                <a16:creationId xmlns:a16="http://schemas.microsoft.com/office/drawing/2014/main" id="{594AE3D6-829A-5FFA-B8DC-31611E452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7" y="6194588"/>
            <a:ext cx="2215129" cy="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4A3F5B7-2DE1-CDF0-3DF2-9A7A024998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476" y="772201"/>
            <a:ext cx="4863048" cy="486304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F49C2DD-8887-35D6-4DD9-C877E42B8723}"/>
              </a:ext>
            </a:extLst>
          </p:cNvPr>
          <p:cNvSpPr txBox="1"/>
          <p:nvPr/>
        </p:nvSpPr>
        <p:spPr>
          <a:xfrm>
            <a:off x="2230225" y="310788"/>
            <a:ext cx="7731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effectLst/>
                <a:latin typeface="Aptos Display" panose="020B0004020202020204" pitchFamily="34" charset="0"/>
              </a:rPr>
              <a:t>Conceptual Aircraft Design Environment</a:t>
            </a:r>
            <a:endParaRPr lang="en-US" sz="3600" dirty="0">
              <a:latin typeface="Aptos Display" panose="020B0004020202020204" pitchFamily="34" charset="0"/>
            </a:endParaRPr>
          </a:p>
        </p:txBody>
      </p:sp>
      <p:pic>
        <p:nvPicPr>
          <p:cNvPr id="14" name="Picture 4" descr="A green and black sign&#10;&#10;AI-generated content may be incorrect.">
            <a:extLst>
              <a:ext uri="{FF2B5EF4-FFF2-40B4-BE49-F238E27FC236}">
                <a16:creationId xmlns:a16="http://schemas.microsoft.com/office/drawing/2014/main" id="{BB98F0E9-C377-0EA4-703B-AD3C178A6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3" y="1942653"/>
            <a:ext cx="3501816" cy="902354"/>
          </a:xfrm>
          <a:prstGeom prst="rect">
            <a:avLst/>
          </a:prstGeom>
        </p:spPr>
      </p:pic>
      <p:pic>
        <p:nvPicPr>
          <p:cNvPr id="15" name="Picture 8" descr="A purple rectangular sign with black text&#10;&#10;AI-generated content may be incorrect.">
            <a:extLst>
              <a:ext uri="{FF2B5EF4-FFF2-40B4-BE49-F238E27FC236}">
                <a16:creationId xmlns:a16="http://schemas.microsoft.com/office/drawing/2014/main" id="{97176220-C024-5D19-528D-77AF2745BA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3" y="3948628"/>
            <a:ext cx="3608581" cy="929865"/>
          </a:xfrm>
          <a:prstGeom prst="rect">
            <a:avLst/>
          </a:prstGeom>
        </p:spPr>
      </p:pic>
      <p:pic>
        <p:nvPicPr>
          <p:cNvPr id="18" name="Picture 6" descr="A blue sign with black text&#10;&#10;AI-generated content may be incorrect.">
            <a:extLst>
              <a:ext uri="{FF2B5EF4-FFF2-40B4-BE49-F238E27FC236}">
                <a16:creationId xmlns:a16="http://schemas.microsoft.com/office/drawing/2014/main" id="{A9493BB6-D372-F1DD-74D9-99596A59B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966" y="2013393"/>
            <a:ext cx="3662864" cy="943853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9AE7572A-C1F4-8D89-006D-3266A584FB2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343168" y="3948627"/>
            <a:ext cx="3619571" cy="92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086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A68EC-B084-C1F3-D1B4-74ACD9426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D60698E7-A855-4A80-A77A-CD2927AEAF46}"/>
              </a:ext>
            </a:extLst>
          </p:cNvPr>
          <p:cNvSpPr txBox="1"/>
          <p:nvPr/>
        </p:nvSpPr>
        <p:spPr>
          <a:xfrm>
            <a:off x="686323" y="2591239"/>
            <a:ext cx="4896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ptos Display" panose="020B0004020202020204" pitchFamily="34" charset="0"/>
              </a:rPr>
              <a:t>Surrogate modeling: A Simple Example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59BBE355-C125-710D-A5F0-D47C7311F561}"/>
              </a:ext>
            </a:extLst>
          </p:cNvPr>
          <p:cNvSpPr txBox="1">
            <a:spLocks/>
          </p:cNvSpPr>
          <p:nvPr/>
        </p:nvSpPr>
        <p:spPr>
          <a:xfrm>
            <a:off x="516846" y="1513490"/>
            <a:ext cx="4862349" cy="434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Introduction &amp; Motivation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9A8CBA5-E08B-E81F-A4FD-0707B949A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OUTLINE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D3FB78-29C2-7986-E4AF-3965CC202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490"/>
            <a:ext cx="10515600" cy="46634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Introduction &amp; Motivation</a:t>
            </a:r>
          </a:p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CEASIOMpy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Framework</a:t>
            </a:r>
          </a:p>
          <a:p>
            <a:r>
              <a:rPr lang="en-US" dirty="0"/>
              <a:t>Surrogate Modelling – Intuition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Surrogate Modeling Toolbox (SMT)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Validation Case: ONERA M6 Wing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Application: UAV Winglet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Optimisation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Conclusions and future work</a:t>
            </a:r>
            <a:endParaRPr lang="it-IT" dirty="0">
              <a:solidFill>
                <a:schemeClr val="bg1">
                  <a:lumMod val="85000"/>
                </a:schemeClr>
              </a:solidFill>
            </a:endParaRP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en-US" dirty="0"/>
          </a:p>
        </p:txBody>
      </p:sp>
      <p:pic>
        <p:nvPicPr>
          <p:cNvPr id="4" name="Picture 6" descr="Università degli Studi di Genova">
            <a:extLst>
              <a:ext uri="{FF2B5EF4-FFF2-40B4-BE49-F238E27FC236}">
                <a16:creationId xmlns:a16="http://schemas.microsoft.com/office/drawing/2014/main" id="{5C42C0ED-A18D-588C-CA11-720CFC737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6305566"/>
            <a:ext cx="3043633" cy="3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FS Engineering S.A. - startup.ch">
            <a:extLst>
              <a:ext uri="{FF2B5EF4-FFF2-40B4-BE49-F238E27FC236}">
                <a16:creationId xmlns:a16="http://schemas.microsoft.com/office/drawing/2014/main" id="{8771BB03-3EA6-116C-CB0B-2B7C2C9D2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7" y="6194588"/>
            <a:ext cx="2215129" cy="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1598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17876-19DD-ABED-880D-74FBF38BA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A177D56-E38B-6FE7-4266-2E3429A1B843}"/>
              </a:ext>
            </a:extLst>
          </p:cNvPr>
          <p:cNvSpPr txBox="1"/>
          <p:nvPr/>
        </p:nvSpPr>
        <p:spPr>
          <a:xfrm>
            <a:off x="1441406" y="14638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buAutoNum type="arabicParenR"/>
            </a:pPr>
            <a:r>
              <a:rPr lang="it-IT" sz="1800" b="1" dirty="0">
                <a:solidFill>
                  <a:schemeClr val="bg1"/>
                </a:solidFill>
                <a:latin typeface="Abadi" panose="020B0604020104020204" pitchFamily="34" charset="0"/>
              </a:rPr>
              <a:t>DESIGN VARIABLES: </a:t>
            </a:r>
            <a:r>
              <a:rPr lang="en-US" sz="1800" dirty="0">
                <a:solidFill>
                  <a:schemeClr val="bg1"/>
                </a:solidFill>
                <a:latin typeface="Abadi" panose="020B0604020104020204" pitchFamily="34" charset="0"/>
              </a:rPr>
              <a:t>Coffee amount, Water temperature, Brewing time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266EBEE-2388-FA44-0EA9-981B8158B50B}"/>
              </a:ext>
            </a:extLst>
          </p:cNvPr>
          <p:cNvSpPr txBox="1"/>
          <p:nvPr/>
        </p:nvSpPr>
        <p:spPr>
          <a:xfrm>
            <a:off x="3048000" y="5211698"/>
            <a:ext cx="6096000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buAutoNum type="arabicParenR"/>
            </a:pPr>
            <a:endParaRPr lang="en-US" sz="1200" b="1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514350" indent="-514350" algn="ctr">
              <a:buAutoNum type="arabicParenR"/>
            </a:pPr>
            <a:r>
              <a:rPr lang="en-US" sz="100" b="1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_</a:t>
            </a:r>
          </a:p>
          <a:p>
            <a:pPr marL="514350" indent="-514350" algn="ctr">
              <a:buAutoNum type="arabicParenR"/>
            </a:pPr>
            <a:r>
              <a:rPr lang="en-US" sz="1800" b="1" dirty="0">
                <a:solidFill>
                  <a:schemeClr val="bg1"/>
                </a:solidFill>
                <a:latin typeface="Abadi" panose="020B0604020104020204" pitchFamily="34" charset="0"/>
              </a:rPr>
              <a:t>DESIGN OF EXPERIMENTS</a:t>
            </a:r>
          </a:p>
        </p:txBody>
      </p:sp>
      <p:pic>
        <p:nvPicPr>
          <p:cNvPr id="1030" name="Picture 6" descr="Università degli Studi di Genova">
            <a:extLst>
              <a:ext uri="{FF2B5EF4-FFF2-40B4-BE49-F238E27FC236}">
                <a16:creationId xmlns:a16="http://schemas.microsoft.com/office/drawing/2014/main" id="{8F7F6E71-E698-0F60-B3A9-4FE9DDEC5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6305566"/>
            <a:ext cx="3043633" cy="3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FS Engineering S.A. - startup.ch">
            <a:extLst>
              <a:ext uri="{FF2B5EF4-FFF2-40B4-BE49-F238E27FC236}">
                <a16:creationId xmlns:a16="http://schemas.microsoft.com/office/drawing/2014/main" id="{53B8D182-6B6E-8AFF-DF17-77E4B91E4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7" y="6194588"/>
            <a:ext cx="2215129" cy="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9C60ABE-C456-4F32-271C-824EE4419D89}"/>
              </a:ext>
            </a:extLst>
          </p:cNvPr>
          <p:cNvSpPr txBox="1"/>
          <p:nvPr/>
        </p:nvSpPr>
        <p:spPr>
          <a:xfrm>
            <a:off x="639654" y="747870"/>
            <a:ext cx="99363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Problem:</a:t>
            </a:r>
            <a:r>
              <a:rPr lang="en-US" sz="2400" dirty="0"/>
              <a:t> Optimizing Coffee Quality</a:t>
            </a:r>
            <a:r>
              <a:rPr lang="en-US" sz="2400" dirty="0">
                <a:latin typeface="Abadi" panose="020B0604020104020204" pitchFamily="34" charset="0"/>
              </a:rPr>
              <a:t>  </a:t>
            </a:r>
            <a:r>
              <a:rPr lang="en-US" sz="2400" dirty="0">
                <a:solidFill>
                  <a:srgbClr val="FF0000"/>
                </a:solidFill>
                <a:latin typeface="Abadi" panose="020B0604020104020204" pitchFamily="34" charset="0"/>
                <a:sym typeface="Wingdings" panose="05000000000000000000" pitchFamily="2" charset="2"/>
              </a:rPr>
              <a:t>  </a:t>
            </a:r>
            <a:r>
              <a:rPr lang="en-US" sz="2400" b="1" dirty="0">
                <a:solidFill>
                  <a:srgbClr val="FF0000"/>
                </a:solidFill>
                <a:latin typeface="Abadi" panose="020B0604020104020204" pitchFamily="34" charset="0"/>
              </a:rPr>
              <a:t>Objective:</a:t>
            </a:r>
            <a:r>
              <a:rPr lang="en-US" sz="2400" dirty="0">
                <a:latin typeface="Abadi" panose="020B0604020104020204" pitchFamily="34" charset="0"/>
              </a:rPr>
              <a:t> </a:t>
            </a:r>
            <a:r>
              <a:rPr lang="en-US" sz="2400" dirty="0"/>
              <a:t>Maximize Taste Score</a:t>
            </a:r>
            <a:endParaRPr lang="en-US" sz="2400" dirty="0">
              <a:latin typeface="Abadi" panose="020B0604020104020204" pitchFamily="34" charset="0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D252C06A-573A-34B4-8744-B9F47651B3BC}"/>
              </a:ext>
            </a:extLst>
          </p:cNvPr>
          <p:cNvSpPr txBox="1"/>
          <p:nvPr/>
        </p:nvSpPr>
        <p:spPr>
          <a:xfrm>
            <a:off x="1482162" y="1519001"/>
            <a:ext cx="6055244" cy="2985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rabicParenR"/>
            </a:pPr>
            <a:r>
              <a:rPr lang="it-IT" sz="2800" b="1" dirty="0">
                <a:latin typeface="Abadi" panose="020B0604020104020204" pitchFamily="34" charset="0"/>
              </a:rPr>
              <a:t>DESIGN VARIABLES</a:t>
            </a:r>
            <a:endParaRPr lang="en-US" sz="2800" b="1" dirty="0">
              <a:latin typeface="Abadi" panose="020B0604020104020204" pitchFamily="34" charset="0"/>
            </a:endParaRPr>
          </a:p>
          <a:p>
            <a:pPr marL="2286000" lvl="4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latin typeface="Abadi" panose="020B0604020104020204" pitchFamily="34" charset="0"/>
              </a:rPr>
              <a:t>Coffee amount </a:t>
            </a:r>
          </a:p>
          <a:p>
            <a:pPr marL="2286000" lvl="4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latin typeface="Abadi" panose="020B0604020104020204" pitchFamily="34" charset="0"/>
              </a:rPr>
              <a:t>Water temperature</a:t>
            </a:r>
          </a:p>
          <a:p>
            <a:pPr marL="2286000" lvl="4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latin typeface="Abadi" panose="020B0604020104020204" pitchFamily="34" charset="0"/>
              </a:rPr>
              <a:t>Brewing time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3193FAC-98A5-A2EE-6379-2641E524AE92}"/>
              </a:ext>
            </a:extLst>
          </p:cNvPr>
          <p:cNvSpPr txBox="1"/>
          <p:nvPr/>
        </p:nvSpPr>
        <p:spPr>
          <a:xfrm>
            <a:off x="6885265" y="1481316"/>
            <a:ext cx="47787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Abadi" panose="020B0604020104020204" pitchFamily="34" charset="0"/>
              </a:rPr>
              <a:t>| RANGE</a:t>
            </a:r>
          </a:p>
          <a:p>
            <a:pPr lvl="1">
              <a:lnSpc>
                <a:spcPct val="200000"/>
              </a:lnSpc>
            </a:pPr>
            <a:r>
              <a:rPr lang="en-US" sz="2800" dirty="0">
                <a:latin typeface="Abadi" panose="020B0604020104020204" pitchFamily="34" charset="0"/>
              </a:rPr>
              <a:t>8 - 12 gr</a:t>
            </a:r>
          </a:p>
          <a:p>
            <a:pPr lvl="1">
              <a:lnSpc>
                <a:spcPct val="200000"/>
              </a:lnSpc>
            </a:pPr>
            <a:r>
              <a:rPr lang="en-US" sz="2800" dirty="0">
                <a:latin typeface="Abadi" panose="020B0604020104020204" pitchFamily="34" charset="0"/>
              </a:rPr>
              <a:t>85 – 96 °</a:t>
            </a:r>
          </a:p>
          <a:p>
            <a:pPr lvl="1">
              <a:lnSpc>
                <a:spcPct val="200000"/>
              </a:lnSpc>
            </a:pPr>
            <a:r>
              <a:rPr lang="en-US" sz="2800" dirty="0">
                <a:latin typeface="Abadi" panose="020B0604020104020204" pitchFamily="34" charset="0"/>
              </a:rPr>
              <a:t>20 – 35 s</a:t>
            </a:r>
          </a:p>
          <a:p>
            <a:endParaRPr lang="en-US" sz="2800" dirty="0">
              <a:latin typeface="Abadi" panose="020B0604020104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0D09F8A-B09D-FDAC-7213-49B55BC6626C}"/>
              </a:ext>
            </a:extLst>
          </p:cNvPr>
          <p:cNvSpPr txBox="1"/>
          <p:nvPr/>
        </p:nvSpPr>
        <p:spPr>
          <a:xfrm>
            <a:off x="1917401" y="161834"/>
            <a:ext cx="785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ptos Display" panose="020B0004020202020204" pitchFamily="34" charset="0"/>
              </a:rPr>
              <a:t>Surrogate modeling: A Simple Example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16119B-DA7E-46D8-05AC-797FAA0649D8}"/>
              </a:ext>
            </a:extLst>
          </p:cNvPr>
          <p:cNvSpPr txBox="1"/>
          <p:nvPr/>
        </p:nvSpPr>
        <p:spPr>
          <a:xfrm>
            <a:off x="2559819" y="530543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accent6"/>
                </a:solidFill>
                <a:latin typeface="Abadi" panose="020B0604020104020204" pitchFamily="34" charset="0"/>
              </a:rPr>
              <a:t>Next step:</a:t>
            </a:r>
            <a:r>
              <a:rPr lang="it-IT" sz="2400" b="1" dirty="0">
                <a:latin typeface="Abadi" panose="020B0604020104020204" pitchFamily="34" charset="0"/>
              </a:rPr>
              <a:t> </a:t>
            </a:r>
            <a:r>
              <a:rPr lang="en-US" sz="2800" b="1" dirty="0">
                <a:latin typeface="Abadi" panose="020B0604020104020204" pitchFamily="34" charset="0"/>
              </a:rPr>
              <a:t>DESIGN OF EXPERIMENTS </a:t>
            </a:r>
            <a:endParaRPr lang="it-IT" sz="2800" b="1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13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/>
      <p:bldP spid="38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565ED-B1D8-C418-7771-FE9CEEB76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A2EA058-504A-7C18-F143-1E0401EA6640}"/>
              </a:ext>
            </a:extLst>
          </p:cNvPr>
          <p:cNvSpPr txBox="1"/>
          <p:nvPr/>
        </p:nvSpPr>
        <p:spPr>
          <a:xfrm>
            <a:off x="2700485" y="516509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badi" panose="020B0604020104020204" pitchFamily="34" charset="0"/>
              </a:rPr>
              <a:t>3)  EXPERIMENTS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08D390B-CE79-5F8B-40C8-0DB7A07D6FC6}"/>
              </a:ext>
            </a:extLst>
          </p:cNvPr>
          <p:cNvSpPr txBox="1"/>
          <p:nvPr/>
        </p:nvSpPr>
        <p:spPr>
          <a:xfrm>
            <a:off x="1462035" y="375079"/>
            <a:ext cx="93439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arenR"/>
            </a:pPr>
            <a:r>
              <a:rPr lang="it-IT" sz="2000" b="1" dirty="0">
                <a:solidFill>
                  <a:schemeClr val="bg1"/>
                </a:solidFill>
                <a:latin typeface="Abadi" panose="020B0604020104020204" pitchFamily="34" charset="0"/>
              </a:rPr>
              <a:t>DESIGN VARIABLES: </a:t>
            </a:r>
            <a:r>
              <a:rPr lang="en-US" sz="2000" dirty="0">
                <a:solidFill>
                  <a:schemeClr val="bg1"/>
                </a:solidFill>
                <a:latin typeface="Abadi" panose="020B0604020104020204" pitchFamily="34" charset="0"/>
              </a:rPr>
              <a:t>Coffee amount, Water temperature, Brewing time</a:t>
            </a:r>
          </a:p>
          <a:p>
            <a:pPr marL="514350" indent="-514350">
              <a:buAutoNum type="arabicParenR"/>
            </a:pPr>
            <a:r>
              <a:rPr lang="en-US" sz="2000" b="1" dirty="0">
                <a:solidFill>
                  <a:schemeClr val="bg1"/>
                </a:solidFill>
                <a:latin typeface="Abadi" panose="020B0604020104020204" pitchFamily="34" charset="0"/>
              </a:rPr>
              <a:t>DESIGN OF EXPERIMENTS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67E53E0-8ADA-6D80-BB98-B550EA80A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9"/>
          <a:stretch>
            <a:fillRect/>
          </a:stretch>
        </p:blipFill>
        <p:spPr>
          <a:xfrm>
            <a:off x="8196130" y="1782792"/>
            <a:ext cx="3818626" cy="356923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255BE31-9C17-5C9F-FEF5-87720EF0466C}"/>
              </a:ext>
            </a:extLst>
          </p:cNvPr>
          <p:cNvSpPr txBox="1"/>
          <p:nvPr/>
        </p:nvSpPr>
        <p:spPr>
          <a:xfrm>
            <a:off x="869690" y="369324"/>
            <a:ext cx="93439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buAutoNum type="arabicParenR"/>
            </a:pPr>
            <a:r>
              <a:rPr lang="it-IT" sz="2000" b="1" dirty="0">
                <a:latin typeface="Abadi" panose="020B0604020104020204" pitchFamily="34" charset="0"/>
              </a:rPr>
              <a:t>DESIGN VARIABLES: </a:t>
            </a:r>
            <a:r>
              <a:rPr lang="en-US" sz="2000" dirty="0">
                <a:latin typeface="Abadi" panose="020B0604020104020204" pitchFamily="34" charset="0"/>
              </a:rPr>
              <a:t>Coffee amount, Water temperature, Brewing time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F27CD53-E36B-2FFF-E3D5-7C306BFC82F8}"/>
              </a:ext>
            </a:extLst>
          </p:cNvPr>
          <p:cNvSpPr txBox="1"/>
          <p:nvPr/>
        </p:nvSpPr>
        <p:spPr>
          <a:xfrm>
            <a:off x="2700485" y="663412"/>
            <a:ext cx="609600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buAutoNum type="arabicParenR"/>
            </a:pPr>
            <a:endParaRPr lang="en-US" sz="1200" b="1" dirty="0">
              <a:latin typeface="Abadi" panose="020B0604020104020204" pitchFamily="34" charset="0"/>
            </a:endParaRPr>
          </a:p>
          <a:p>
            <a:pPr marL="514350" indent="-514350" algn="ctr">
              <a:buAutoNum type="arabicParenR"/>
            </a:pPr>
            <a:r>
              <a:rPr lang="en-US" sz="100" b="1" dirty="0">
                <a:latin typeface="Batang" panose="02030600000101010101" pitchFamily="18" charset="-127"/>
                <a:ea typeface="Batang" panose="02030600000101010101" pitchFamily="18" charset="-127"/>
              </a:rPr>
              <a:t>_</a:t>
            </a:r>
          </a:p>
          <a:p>
            <a:pPr marL="514350" indent="-514350" algn="ctr">
              <a:buAutoNum type="arabicParenR"/>
            </a:pPr>
            <a:r>
              <a:rPr lang="en-US" sz="2800" b="1" dirty="0">
                <a:latin typeface="Abadi" panose="020B0604020104020204" pitchFamily="34" charset="0"/>
              </a:rPr>
              <a:t>DESIGN OF EXPERIMENTS</a:t>
            </a:r>
          </a:p>
        </p:txBody>
      </p:sp>
      <p:pic>
        <p:nvPicPr>
          <p:cNvPr id="1030" name="Picture 6" descr="Università degli Studi di Genova">
            <a:extLst>
              <a:ext uri="{FF2B5EF4-FFF2-40B4-BE49-F238E27FC236}">
                <a16:creationId xmlns:a16="http://schemas.microsoft.com/office/drawing/2014/main" id="{FD50F49B-CC5F-BDEA-E876-DD1696A01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6305566"/>
            <a:ext cx="3043633" cy="3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FS Engineering S.A. - startup.ch">
            <a:extLst>
              <a:ext uri="{FF2B5EF4-FFF2-40B4-BE49-F238E27FC236}">
                <a16:creationId xmlns:a16="http://schemas.microsoft.com/office/drawing/2014/main" id="{B7A3F8AB-AFA4-C8BF-DF42-54D721807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7" y="6194588"/>
            <a:ext cx="2215129" cy="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D1F0B8C-836F-4C60-AE74-A79556D23FFC}"/>
              </a:ext>
            </a:extLst>
          </p:cNvPr>
          <p:cNvSpPr txBox="1"/>
          <p:nvPr/>
        </p:nvSpPr>
        <p:spPr>
          <a:xfrm>
            <a:off x="1165862" y="0"/>
            <a:ext cx="99363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Problem:</a:t>
            </a:r>
            <a:r>
              <a:rPr lang="en-US" dirty="0"/>
              <a:t> Optimizing Coffee Quality</a:t>
            </a:r>
            <a:r>
              <a:rPr lang="en-US" dirty="0">
                <a:latin typeface="Abadi" panose="020B0604020104020204" pitchFamily="34" charset="0"/>
              </a:rPr>
              <a:t>  </a:t>
            </a:r>
            <a:r>
              <a:rPr lang="en-US" dirty="0">
                <a:solidFill>
                  <a:srgbClr val="FF0000"/>
                </a:solidFill>
                <a:latin typeface="Abadi" panose="020B0604020104020204" pitchFamily="34" charset="0"/>
                <a:sym typeface="Wingdings" panose="05000000000000000000" pitchFamily="2" charset="2"/>
              </a:rPr>
              <a:t>  </a:t>
            </a:r>
            <a:r>
              <a:rPr lang="en-US" b="1" dirty="0">
                <a:solidFill>
                  <a:srgbClr val="FF0000"/>
                </a:solidFill>
                <a:latin typeface="Abadi" panose="020B0604020104020204" pitchFamily="34" charset="0"/>
              </a:rPr>
              <a:t>Objective: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dirty="0"/>
              <a:t>Maximize Taste Score</a:t>
            </a:r>
            <a:endParaRPr lang="en-US" dirty="0">
              <a:latin typeface="Abadi" panose="020B0604020104020204" pitchFamily="34" charset="0"/>
            </a:endParaRPr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0FA53D8C-92D7-DCE7-06FD-A515091B3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176738"/>
              </p:ext>
            </p:extLst>
          </p:nvPr>
        </p:nvGraphicFramePr>
        <p:xfrm>
          <a:off x="293636" y="2257340"/>
          <a:ext cx="7981012" cy="2560320"/>
        </p:xfrm>
        <a:graphic>
          <a:graphicData uri="http://schemas.openxmlformats.org/drawingml/2006/table">
            <a:tbl>
              <a:tblPr firstRow="1" bandCol="1">
                <a:tableStyleId>{72833802-FEF1-4C79-8D5D-14CF1EAF98D9}</a:tableStyleId>
              </a:tblPr>
              <a:tblGrid>
                <a:gridCol w="1995253">
                  <a:extLst>
                    <a:ext uri="{9D8B030D-6E8A-4147-A177-3AD203B41FA5}">
                      <a16:colId xmlns:a16="http://schemas.microsoft.com/office/drawing/2014/main" val="3760018172"/>
                    </a:ext>
                  </a:extLst>
                </a:gridCol>
                <a:gridCol w="1995253">
                  <a:extLst>
                    <a:ext uri="{9D8B030D-6E8A-4147-A177-3AD203B41FA5}">
                      <a16:colId xmlns:a16="http://schemas.microsoft.com/office/drawing/2014/main" val="591764434"/>
                    </a:ext>
                  </a:extLst>
                </a:gridCol>
                <a:gridCol w="1995253">
                  <a:extLst>
                    <a:ext uri="{9D8B030D-6E8A-4147-A177-3AD203B41FA5}">
                      <a16:colId xmlns:a16="http://schemas.microsoft.com/office/drawing/2014/main" val="3389647268"/>
                    </a:ext>
                  </a:extLst>
                </a:gridCol>
                <a:gridCol w="1995253">
                  <a:extLst>
                    <a:ext uri="{9D8B030D-6E8A-4147-A177-3AD203B41FA5}">
                      <a16:colId xmlns:a16="http://schemas.microsoft.com/office/drawing/2014/main" val="638475341"/>
                    </a:ext>
                  </a:extLst>
                </a:gridCol>
              </a:tblGrid>
              <a:tr h="36341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Experiment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Coffee (g)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Temp (°C)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Time (s)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840893"/>
                  </a:ext>
                </a:extLst>
              </a:tr>
              <a:tr h="36341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9.1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87.3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22.4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818878"/>
                  </a:ext>
                </a:extLst>
              </a:tr>
              <a:tr h="36341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12.4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93.5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30.1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3321978"/>
                  </a:ext>
                </a:extLst>
              </a:tr>
              <a:tr h="36341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10.8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91.2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26.8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8751663"/>
                  </a:ext>
                </a:extLst>
              </a:tr>
              <a:tr h="36341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13.2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94.1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33.0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8050007"/>
                  </a:ext>
                </a:extLst>
              </a:tr>
              <a:tr h="36341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3309504"/>
                  </a:ext>
                </a:extLst>
              </a:tr>
              <a:tr h="36341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11.3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92.0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27.5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4354622"/>
                  </a:ext>
                </a:extLst>
              </a:tr>
            </a:tbl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749B7DF6-2696-5689-F8D5-C0CA490DA8CB}"/>
              </a:ext>
            </a:extLst>
          </p:cNvPr>
          <p:cNvSpPr txBox="1"/>
          <p:nvPr/>
        </p:nvSpPr>
        <p:spPr>
          <a:xfrm>
            <a:off x="4597067" y="1487128"/>
            <a:ext cx="2302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accent2"/>
                </a:solidFill>
                <a:sym typeface="Wingdings" panose="05000000000000000000" pitchFamily="2" charset="2"/>
              </a:rPr>
              <a:t></a:t>
            </a:r>
            <a:r>
              <a:rPr lang="it-IT" sz="2800" dirty="0"/>
              <a:t> Sampling</a:t>
            </a:r>
            <a:endParaRPr lang="en-US" sz="28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1E8679C-5815-BD54-70E7-9B73B42EE31C}"/>
              </a:ext>
            </a:extLst>
          </p:cNvPr>
          <p:cNvSpPr txBox="1"/>
          <p:nvPr/>
        </p:nvSpPr>
        <p:spPr>
          <a:xfrm>
            <a:off x="2493683" y="542670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accent6"/>
                </a:solidFill>
                <a:latin typeface="Abadi" panose="020B0604020104020204" pitchFamily="34" charset="0"/>
              </a:rPr>
              <a:t>Next step:</a:t>
            </a:r>
            <a:r>
              <a:rPr lang="it-IT" sz="2400" b="1" dirty="0">
                <a:latin typeface="Abadi" panose="020B0604020104020204" pitchFamily="34" charset="0"/>
              </a:rPr>
              <a:t> </a:t>
            </a:r>
            <a:r>
              <a:rPr lang="en-US" sz="2800" b="1" dirty="0">
                <a:latin typeface="Abadi" panose="020B0604020104020204" pitchFamily="34" charset="0"/>
              </a:rPr>
              <a:t>EXPERIMENTS </a:t>
            </a:r>
            <a:endParaRPr lang="it-IT" sz="2800" b="1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3748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2572D-33B0-8EFF-A0E8-8F3C42BBB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ella 19">
            <a:extLst>
              <a:ext uri="{FF2B5EF4-FFF2-40B4-BE49-F238E27FC236}">
                <a16:creationId xmlns:a16="http://schemas.microsoft.com/office/drawing/2014/main" id="{2AAF3856-A7EB-734B-0268-E7E12A9568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755079"/>
              </p:ext>
            </p:extLst>
          </p:nvPr>
        </p:nvGraphicFramePr>
        <p:xfrm>
          <a:off x="1710398" y="4684588"/>
          <a:ext cx="8771203" cy="1005840"/>
        </p:xfrm>
        <a:graphic>
          <a:graphicData uri="http://schemas.openxmlformats.org/drawingml/2006/table">
            <a:tbl>
              <a:tblPr firstRow="1" bandCol="1">
                <a:tableStyleId>{72833802-FEF1-4C79-8D5D-14CF1EAF98D9}</a:tableStyleId>
              </a:tblPr>
              <a:tblGrid>
                <a:gridCol w="1253029">
                  <a:extLst>
                    <a:ext uri="{9D8B030D-6E8A-4147-A177-3AD203B41FA5}">
                      <a16:colId xmlns:a16="http://schemas.microsoft.com/office/drawing/2014/main" val="4269793280"/>
                    </a:ext>
                  </a:extLst>
                </a:gridCol>
                <a:gridCol w="1253029">
                  <a:extLst>
                    <a:ext uri="{9D8B030D-6E8A-4147-A177-3AD203B41FA5}">
                      <a16:colId xmlns:a16="http://schemas.microsoft.com/office/drawing/2014/main" val="2009559218"/>
                    </a:ext>
                  </a:extLst>
                </a:gridCol>
                <a:gridCol w="1253029">
                  <a:extLst>
                    <a:ext uri="{9D8B030D-6E8A-4147-A177-3AD203B41FA5}">
                      <a16:colId xmlns:a16="http://schemas.microsoft.com/office/drawing/2014/main" val="60681759"/>
                    </a:ext>
                  </a:extLst>
                </a:gridCol>
                <a:gridCol w="1253029">
                  <a:extLst>
                    <a:ext uri="{9D8B030D-6E8A-4147-A177-3AD203B41FA5}">
                      <a16:colId xmlns:a16="http://schemas.microsoft.com/office/drawing/2014/main" val="293273518"/>
                    </a:ext>
                  </a:extLst>
                </a:gridCol>
                <a:gridCol w="1253029">
                  <a:extLst>
                    <a:ext uri="{9D8B030D-6E8A-4147-A177-3AD203B41FA5}">
                      <a16:colId xmlns:a16="http://schemas.microsoft.com/office/drawing/2014/main" val="2670498165"/>
                    </a:ext>
                  </a:extLst>
                </a:gridCol>
                <a:gridCol w="1253029">
                  <a:extLst>
                    <a:ext uri="{9D8B030D-6E8A-4147-A177-3AD203B41FA5}">
                      <a16:colId xmlns:a16="http://schemas.microsoft.com/office/drawing/2014/main" val="156911248"/>
                    </a:ext>
                  </a:extLst>
                </a:gridCol>
                <a:gridCol w="1253029">
                  <a:extLst>
                    <a:ext uri="{9D8B030D-6E8A-4147-A177-3AD203B41FA5}">
                      <a16:colId xmlns:a16="http://schemas.microsoft.com/office/drawing/2014/main" val="1195357108"/>
                    </a:ext>
                  </a:extLst>
                </a:gridCol>
              </a:tblGrid>
              <a:tr h="52241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Coffee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Temp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Aroma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Acidity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Aftertaste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Taste score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0977134"/>
                  </a:ext>
                </a:extLst>
              </a:tr>
              <a:tr h="2985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11.2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92 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27 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8.4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7.8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8.0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 dirty="0"/>
                        <a:t>8.08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512391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EEF8F112-03F2-6284-CE5F-62F99F24835F}"/>
                  </a:ext>
                </a:extLst>
              </p:cNvPr>
              <p:cNvSpPr txBox="1"/>
              <p:nvPr/>
            </p:nvSpPr>
            <p:spPr>
              <a:xfrm>
                <a:off x="457369" y="4023512"/>
                <a:ext cx="11277262" cy="4001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𝑇𝑎𝑠𝑡𝑒𝑆𝑐𝑜𝑟𝑒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 = 0.40∗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𝐴𝑟𝑜𝑚𝑎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 + 0.40∗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𝐴𝑐𝑖𝑑𝑖𝑡𝑦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 + 0.20∗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𝐴𝑓𝑡𝑒𝑟𝑡𝑎𝑠𝑡𝑒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EEF8F112-03F2-6284-CE5F-62F99F2483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369" y="4023512"/>
                <a:ext cx="11277262" cy="400110"/>
              </a:xfrm>
              <a:prstGeom prst="rect">
                <a:avLst/>
              </a:prstGeom>
              <a:blipFill>
                <a:blip r:embed="rId2"/>
                <a:stretch>
                  <a:fillRect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0765F385-11F2-EB59-0C21-97FCAAFC2AB6}"/>
              </a:ext>
            </a:extLst>
          </p:cNvPr>
          <p:cNvSpPr txBox="1"/>
          <p:nvPr/>
        </p:nvSpPr>
        <p:spPr>
          <a:xfrm>
            <a:off x="3243532" y="577702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badi" panose="020B0604020104020204" pitchFamily="34" charset="0"/>
              </a:rPr>
              <a:t>4) SURROGATE MODEL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3BA70358-47F0-416F-9099-5CC1F3B9050D}"/>
              </a:ext>
            </a:extLst>
          </p:cNvPr>
          <p:cNvSpPr txBox="1"/>
          <p:nvPr/>
        </p:nvSpPr>
        <p:spPr>
          <a:xfrm>
            <a:off x="869690" y="369324"/>
            <a:ext cx="93439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arenR"/>
            </a:pPr>
            <a:r>
              <a:rPr lang="it-IT" sz="2000" b="1" dirty="0">
                <a:solidFill>
                  <a:schemeClr val="bg1"/>
                </a:solidFill>
                <a:latin typeface="Abadi" panose="020B0604020104020204" pitchFamily="34" charset="0"/>
              </a:rPr>
              <a:t>DESIGN VARIABLES: </a:t>
            </a:r>
            <a:r>
              <a:rPr lang="en-US" sz="2000" dirty="0">
                <a:solidFill>
                  <a:schemeClr val="bg1"/>
                </a:solidFill>
                <a:latin typeface="Abadi" panose="020B0604020104020204" pitchFamily="34" charset="0"/>
              </a:rPr>
              <a:t>Coffee amount, Water temperature, Brewing time</a:t>
            </a:r>
          </a:p>
          <a:p>
            <a:pPr marL="514350" indent="-514350">
              <a:buAutoNum type="arabicParenR"/>
            </a:pPr>
            <a:r>
              <a:rPr lang="en-US" sz="2000" b="1" dirty="0">
                <a:solidFill>
                  <a:schemeClr val="bg1"/>
                </a:solidFill>
                <a:latin typeface="Abadi" panose="020B0604020104020204" pitchFamily="34" charset="0"/>
              </a:rPr>
              <a:t>DESIGN OF EXPERIMENTS</a:t>
            </a:r>
          </a:p>
          <a:p>
            <a:pPr marL="514350" indent="-514350">
              <a:buAutoNum type="arabicParenR"/>
            </a:pPr>
            <a:r>
              <a:rPr lang="en-US" sz="2000" b="1" dirty="0">
                <a:solidFill>
                  <a:schemeClr val="bg1"/>
                </a:solidFill>
                <a:latin typeface="Abadi" panose="020B0604020104020204" pitchFamily="34" charset="0"/>
              </a:rPr>
              <a:t>EXPERIMENTS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407B41A-AF5C-2A59-DFB1-06672D4F9532}"/>
              </a:ext>
            </a:extLst>
          </p:cNvPr>
          <p:cNvSpPr txBox="1"/>
          <p:nvPr/>
        </p:nvSpPr>
        <p:spPr>
          <a:xfrm>
            <a:off x="869690" y="369324"/>
            <a:ext cx="93439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arenR"/>
            </a:pPr>
            <a:r>
              <a:rPr lang="it-IT" sz="2000" b="1" dirty="0">
                <a:latin typeface="Abadi" panose="020B0604020104020204" pitchFamily="34" charset="0"/>
              </a:rPr>
              <a:t>DESIGN VARIABLES: </a:t>
            </a:r>
            <a:r>
              <a:rPr lang="en-US" sz="2000" dirty="0">
                <a:latin typeface="Abadi" panose="020B0604020104020204" pitchFamily="34" charset="0"/>
              </a:rPr>
              <a:t>Coffee amount, Water temperature, Brewing time</a:t>
            </a:r>
          </a:p>
          <a:p>
            <a:pPr marL="514350" indent="-514350">
              <a:buAutoNum type="arabicParenR"/>
            </a:pPr>
            <a:r>
              <a:rPr lang="en-US" sz="2000" b="1" dirty="0">
                <a:latin typeface="Abadi" panose="020B0604020104020204" pitchFamily="34" charset="0"/>
              </a:rPr>
              <a:t>DESIGN OF EXPERIMENTS</a:t>
            </a:r>
          </a:p>
        </p:txBody>
      </p:sp>
      <p:pic>
        <p:nvPicPr>
          <p:cNvPr id="1030" name="Picture 6" descr="Università degli Studi di Genova">
            <a:extLst>
              <a:ext uri="{FF2B5EF4-FFF2-40B4-BE49-F238E27FC236}">
                <a16:creationId xmlns:a16="http://schemas.microsoft.com/office/drawing/2014/main" id="{BF64118F-8375-F415-1DB3-C9AF631AE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6305566"/>
            <a:ext cx="3043633" cy="3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FS Engineering S.A. - startup.ch">
            <a:extLst>
              <a:ext uri="{FF2B5EF4-FFF2-40B4-BE49-F238E27FC236}">
                <a16:creationId xmlns:a16="http://schemas.microsoft.com/office/drawing/2014/main" id="{87BECAE7-7537-F4BF-AFD6-62066FEA2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7" y="6194588"/>
            <a:ext cx="2215129" cy="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80AEB9A-8FE0-2F78-CE68-F7FEEB2D6A1A}"/>
              </a:ext>
            </a:extLst>
          </p:cNvPr>
          <p:cNvSpPr txBox="1"/>
          <p:nvPr/>
        </p:nvSpPr>
        <p:spPr>
          <a:xfrm>
            <a:off x="1127833" y="0"/>
            <a:ext cx="99363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Problem:</a:t>
            </a:r>
            <a:r>
              <a:rPr lang="en-US" dirty="0"/>
              <a:t> Optimizing Coffee Quality</a:t>
            </a:r>
            <a:r>
              <a:rPr lang="en-US" dirty="0">
                <a:latin typeface="Abadi" panose="020B0604020104020204" pitchFamily="34" charset="0"/>
              </a:rPr>
              <a:t>  </a:t>
            </a:r>
            <a:r>
              <a:rPr lang="en-US" dirty="0">
                <a:solidFill>
                  <a:srgbClr val="FF0000"/>
                </a:solidFill>
                <a:latin typeface="Abadi" panose="020B0604020104020204" pitchFamily="34" charset="0"/>
                <a:sym typeface="Wingdings" panose="05000000000000000000" pitchFamily="2" charset="2"/>
              </a:rPr>
              <a:t>  </a:t>
            </a:r>
            <a:r>
              <a:rPr lang="en-US" b="1" dirty="0">
                <a:solidFill>
                  <a:srgbClr val="FF0000"/>
                </a:solidFill>
                <a:latin typeface="Abadi" panose="020B0604020104020204" pitchFamily="34" charset="0"/>
              </a:rPr>
              <a:t>Objective: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dirty="0"/>
              <a:t>Maximize Taste Score</a:t>
            </a:r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76D5D7-6892-655F-3188-015DB07C94E4}"/>
              </a:ext>
            </a:extLst>
          </p:cNvPr>
          <p:cNvSpPr txBox="1"/>
          <p:nvPr/>
        </p:nvSpPr>
        <p:spPr>
          <a:xfrm>
            <a:off x="2700485" y="118492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badi" panose="020B0604020104020204" pitchFamily="34" charset="0"/>
              </a:rPr>
              <a:t>3)  EXPERIMENTS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5D63023-966D-0423-BAE3-11A092E6E43A}"/>
              </a:ext>
            </a:extLst>
          </p:cNvPr>
          <p:cNvSpPr txBox="1"/>
          <p:nvPr/>
        </p:nvSpPr>
        <p:spPr>
          <a:xfrm>
            <a:off x="3532527" y="1815858"/>
            <a:ext cx="443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accent2"/>
                </a:solidFill>
                <a:sym typeface="Wingdings" panose="05000000000000000000" pitchFamily="2" charset="2"/>
              </a:rPr>
              <a:t></a:t>
            </a:r>
            <a:r>
              <a:rPr lang="it-IT" sz="2800" dirty="0"/>
              <a:t> Definition of taste score</a:t>
            </a:r>
            <a:endParaRPr lang="en-US" sz="2800" dirty="0"/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9E836649-BB49-206B-6B1D-AE3B4867DC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283238"/>
              </p:ext>
            </p:extLst>
          </p:nvPr>
        </p:nvGraphicFramePr>
        <p:xfrm>
          <a:off x="8626561" y="1799541"/>
          <a:ext cx="2853906" cy="1641994"/>
        </p:xfrm>
        <a:graphic>
          <a:graphicData uri="http://schemas.openxmlformats.org/drawingml/2006/table">
            <a:tbl>
              <a:tblPr firstRow="1" bandCol="1">
                <a:tableStyleId>{9DCAF9ED-07DC-4A11-8D7F-57B35C25682E}</a:tableStyleId>
              </a:tblPr>
              <a:tblGrid>
                <a:gridCol w="1426953">
                  <a:extLst>
                    <a:ext uri="{9D8B030D-6E8A-4147-A177-3AD203B41FA5}">
                      <a16:colId xmlns:a16="http://schemas.microsoft.com/office/drawing/2014/main" val="1111789516"/>
                    </a:ext>
                  </a:extLst>
                </a:gridCol>
                <a:gridCol w="1426953">
                  <a:extLst>
                    <a:ext uri="{9D8B030D-6E8A-4147-A177-3AD203B41FA5}">
                      <a16:colId xmlns:a16="http://schemas.microsoft.com/office/drawing/2014/main" val="2850398535"/>
                    </a:ext>
                  </a:extLst>
                </a:gridCol>
              </a:tblGrid>
              <a:tr h="54471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/>
                        <a:t>Attribute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/>
                        <a:t>Score range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2876211"/>
                  </a:ext>
                </a:extLst>
              </a:tr>
              <a:tr h="33116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Aroma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0–10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3594886"/>
                  </a:ext>
                </a:extLst>
              </a:tr>
              <a:tr h="33116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/>
                        <a:t>Acidity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/>
                        <a:t>0–10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4508042"/>
                  </a:ext>
                </a:extLst>
              </a:tr>
              <a:tr h="33116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Aftertaste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/>
                        <a:t>0–10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1863844"/>
                  </a:ext>
                </a:extLst>
              </a:tr>
            </a:tbl>
          </a:graphicData>
        </a:graphic>
      </p:graphicFrame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9098F4A-EC3C-E27F-E154-671CF8A62736}"/>
              </a:ext>
            </a:extLst>
          </p:cNvPr>
          <p:cNvSpPr txBox="1"/>
          <p:nvPr/>
        </p:nvSpPr>
        <p:spPr>
          <a:xfrm>
            <a:off x="2488623" y="2994796"/>
            <a:ext cx="1830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Abadi" panose="020B060402010402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DATASET</a:t>
            </a:r>
            <a:endParaRPr lang="en-US" sz="2400" dirty="0">
              <a:latin typeface="Abadi" panose="020B0604020104020204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91AB97BF-734D-200D-938D-C7E3F330B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18836" r="19337" b="5826"/>
          <a:stretch>
            <a:fillRect/>
          </a:stretch>
        </p:blipFill>
        <p:spPr>
          <a:xfrm>
            <a:off x="4041968" y="1815858"/>
            <a:ext cx="4784807" cy="3629678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A295DAD-927B-BA7D-141F-1BC32A132071}"/>
              </a:ext>
            </a:extLst>
          </p:cNvPr>
          <p:cNvSpPr txBox="1"/>
          <p:nvPr/>
        </p:nvSpPr>
        <p:spPr>
          <a:xfrm>
            <a:off x="2978053" y="5683162"/>
            <a:ext cx="69126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accent6"/>
                </a:solidFill>
                <a:latin typeface="Abadi" panose="020B0604020104020204" pitchFamily="34" charset="0"/>
              </a:rPr>
              <a:t>Next step:</a:t>
            </a:r>
            <a:r>
              <a:rPr lang="it-IT" sz="2400" b="1" dirty="0">
                <a:latin typeface="Abadi" panose="020B0604020104020204" pitchFamily="34" charset="0"/>
              </a:rPr>
              <a:t> </a:t>
            </a:r>
            <a:r>
              <a:rPr lang="en-US" sz="2800" b="1" dirty="0">
                <a:latin typeface="Abadi" panose="020B0604020104020204" pitchFamily="34" charset="0"/>
              </a:rPr>
              <a:t>Training the Surrogate Model</a:t>
            </a:r>
            <a:endParaRPr lang="it-IT" sz="2800" b="1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942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5" grpId="0"/>
      <p:bldP spid="5" grpId="1"/>
      <p:bldP spid="23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5D512-F354-EC68-5620-D89921B14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FA7934A-1B7F-4722-49D6-64788F040879}"/>
              </a:ext>
            </a:extLst>
          </p:cNvPr>
          <p:cNvSpPr txBox="1"/>
          <p:nvPr/>
        </p:nvSpPr>
        <p:spPr>
          <a:xfrm>
            <a:off x="8322147" y="4884103"/>
            <a:ext cx="2291390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TRAINING: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24F0B25-4054-9FDE-3F21-C1A002654B0A}"/>
              </a:ext>
            </a:extLst>
          </p:cNvPr>
          <p:cNvSpPr txBox="1"/>
          <p:nvPr/>
        </p:nvSpPr>
        <p:spPr>
          <a:xfrm>
            <a:off x="2437588" y="1478156"/>
            <a:ext cx="66217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badi" panose="020B0604020104020204" pitchFamily="34" charset="0"/>
              </a:rPr>
              <a:t>4) SURROGATE MODEL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174F611-F2D4-C4A9-5E6E-C99E399D1ED4}"/>
              </a:ext>
            </a:extLst>
          </p:cNvPr>
          <p:cNvSpPr txBox="1"/>
          <p:nvPr/>
        </p:nvSpPr>
        <p:spPr>
          <a:xfrm>
            <a:off x="869690" y="369324"/>
            <a:ext cx="93439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arenR"/>
            </a:pPr>
            <a:r>
              <a:rPr lang="it-IT" sz="2000" b="1" dirty="0">
                <a:latin typeface="Abadi" panose="020B0604020104020204" pitchFamily="34" charset="0"/>
              </a:rPr>
              <a:t>DESIGN VARIABLES: </a:t>
            </a:r>
            <a:r>
              <a:rPr lang="en-US" sz="2000" dirty="0">
                <a:latin typeface="Abadi" panose="020B0604020104020204" pitchFamily="34" charset="0"/>
              </a:rPr>
              <a:t>Coffee amount, Water temperature, Brewing time</a:t>
            </a:r>
          </a:p>
          <a:p>
            <a:pPr marL="514350" indent="-514350">
              <a:buAutoNum type="arabicParenR"/>
            </a:pPr>
            <a:r>
              <a:rPr lang="en-US" sz="2000" b="1" dirty="0">
                <a:latin typeface="Abadi" panose="020B0604020104020204" pitchFamily="34" charset="0"/>
              </a:rPr>
              <a:t>DESIGN OF EXPERIMENTS</a:t>
            </a:r>
          </a:p>
          <a:p>
            <a:pPr marL="514350" indent="-514350">
              <a:buAutoNum type="arabicParenR"/>
            </a:pPr>
            <a:r>
              <a:rPr lang="en-US" sz="2000" b="1" dirty="0">
                <a:latin typeface="Abadi" panose="020B0604020104020204" pitchFamily="34" charset="0"/>
              </a:rPr>
              <a:t>EXPERIMENTS</a:t>
            </a:r>
          </a:p>
        </p:txBody>
      </p:sp>
      <p:pic>
        <p:nvPicPr>
          <p:cNvPr id="1030" name="Picture 6" descr="Università degli Studi di Genova">
            <a:extLst>
              <a:ext uri="{FF2B5EF4-FFF2-40B4-BE49-F238E27FC236}">
                <a16:creationId xmlns:a16="http://schemas.microsoft.com/office/drawing/2014/main" id="{F8D7197F-5A4E-3539-7043-8CE59ED4D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6" y="6305566"/>
            <a:ext cx="3043633" cy="3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FS Engineering S.A. - startup.ch">
            <a:extLst>
              <a:ext uri="{FF2B5EF4-FFF2-40B4-BE49-F238E27FC236}">
                <a16:creationId xmlns:a16="http://schemas.microsoft.com/office/drawing/2014/main" id="{2EC462D2-B5C0-83B5-4271-DED235D44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7" y="6194588"/>
            <a:ext cx="2215129" cy="5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DBA75C0-5732-7924-22EA-67EA757C2138}"/>
              </a:ext>
            </a:extLst>
          </p:cNvPr>
          <p:cNvSpPr txBox="1"/>
          <p:nvPr/>
        </p:nvSpPr>
        <p:spPr>
          <a:xfrm>
            <a:off x="1127834" y="0"/>
            <a:ext cx="99363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Problem:</a:t>
            </a:r>
            <a:r>
              <a:rPr lang="en-US" dirty="0"/>
              <a:t> Optimizing Coffee Quality</a:t>
            </a:r>
            <a:r>
              <a:rPr lang="en-US" dirty="0">
                <a:latin typeface="Abadi" panose="020B0604020104020204" pitchFamily="34" charset="0"/>
              </a:rPr>
              <a:t>  </a:t>
            </a:r>
            <a:r>
              <a:rPr lang="en-US" dirty="0">
                <a:solidFill>
                  <a:srgbClr val="FF0000"/>
                </a:solidFill>
                <a:latin typeface="Abadi" panose="020B0604020104020204" pitchFamily="34" charset="0"/>
                <a:sym typeface="Wingdings" panose="05000000000000000000" pitchFamily="2" charset="2"/>
              </a:rPr>
              <a:t>  </a:t>
            </a:r>
            <a:r>
              <a:rPr lang="en-US" b="1" dirty="0">
                <a:solidFill>
                  <a:srgbClr val="FF0000"/>
                </a:solidFill>
                <a:latin typeface="Abadi" panose="020B0604020104020204" pitchFamily="34" charset="0"/>
              </a:rPr>
              <a:t>Objective:</a:t>
            </a:r>
            <a:r>
              <a:rPr lang="en-US" dirty="0">
                <a:latin typeface="Abadi" panose="020B0604020104020204" pitchFamily="34" charset="0"/>
              </a:rPr>
              <a:t> </a:t>
            </a:r>
            <a:r>
              <a:rPr lang="en-US" dirty="0"/>
              <a:t>Maximize Taste Score</a:t>
            </a:r>
            <a:endParaRPr lang="en-US" dirty="0">
              <a:latin typeface="Abadi" panose="020B0604020104020204" pitchFamily="34" charset="0"/>
            </a:endParaRPr>
          </a:p>
        </p:txBody>
      </p:sp>
      <p:graphicFrame>
        <p:nvGraphicFramePr>
          <p:cNvPr id="13" name="Grafico 12">
            <a:extLst>
              <a:ext uri="{FF2B5EF4-FFF2-40B4-BE49-F238E27FC236}">
                <a16:creationId xmlns:a16="http://schemas.microsoft.com/office/drawing/2014/main" id="{3AA0D85E-16FC-E5D3-398B-96929A7DFF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4473580"/>
              </p:ext>
            </p:extLst>
          </p:nvPr>
        </p:nvGraphicFramePr>
        <p:xfrm>
          <a:off x="2838976" y="2074535"/>
          <a:ext cx="6822731" cy="4056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57FFAE2-3113-205A-C788-46FA6D180096}"/>
              </a:ext>
            </a:extLst>
          </p:cNvPr>
          <p:cNvSpPr txBox="1"/>
          <p:nvPr/>
        </p:nvSpPr>
        <p:spPr>
          <a:xfrm>
            <a:off x="923551" y="3615921"/>
            <a:ext cx="24137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Used to adjust model hyperparameters.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5CC1614-10F6-6A87-0443-DAE518DB9295}"/>
              </a:ext>
            </a:extLst>
          </p:cNvPr>
          <p:cNvSpPr txBox="1"/>
          <p:nvPr/>
        </p:nvSpPr>
        <p:spPr>
          <a:xfrm>
            <a:off x="3070935" y="2034588"/>
            <a:ext cx="23137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Used to assess predictive accuracy.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D3FFA07-A1E0-FD31-6C5E-BD428AF9CEF4}"/>
              </a:ext>
            </a:extLst>
          </p:cNvPr>
          <p:cNvSpPr txBox="1"/>
          <p:nvPr/>
        </p:nvSpPr>
        <p:spPr>
          <a:xfrm>
            <a:off x="8653172" y="5253435"/>
            <a:ext cx="2291390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r>
              <a:rPr lang="en-US" b="1" dirty="0"/>
              <a:t>Used to fit the surrogate model.</a:t>
            </a:r>
          </a:p>
        </p:txBody>
      </p:sp>
    </p:spTree>
    <p:extLst>
      <p:ext uri="{BB962C8B-B14F-4D97-AF65-F5344CB8AC3E}">
        <p14:creationId xmlns:p14="http://schemas.microsoft.com/office/powerpoint/2010/main" val="3484473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18" grpId="0"/>
      <p:bldP spid="21" grpId="0"/>
      <p:bldP spid="34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15550</TotalTime>
  <Words>1659</Words>
  <Application>Microsoft Office PowerPoint</Application>
  <PresentationFormat>Widescreen</PresentationFormat>
  <Paragraphs>474</Paragraphs>
  <Slides>34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44" baseType="lpstr">
      <vt:lpstr>Batang</vt:lpstr>
      <vt:lpstr>Abadi</vt:lpstr>
      <vt:lpstr>Aptos</vt:lpstr>
      <vt:lpstr>Aptos Display</vt:lpstr>
      <vt:lpstr>Arial</vt:lpstr>
      <vt:lpstr>Cambria Math</vt:lpstr>
      <vt:lpstr>Century Gothic</vt:lpstr>
      <vt:lpstr>Lucida Grande</vt:lpstr>
      <vt:lpstr>Wingdings</vt:lpstr>
      <vt:lpstr>Tema di Office</vt:lpstr>
      <vt:lpstr>Surrogate-Based Shape Optimisation for Aircraft Design: Implementation in CEASIOMpy</vt:lpstr>
      <vt:lpstr>Presentazione standard di PowerPoint</vt:lpstr>
      <vt:lpstr>OUTLINE</vt:lpstr>
      <vt:lpstr>Presentazione standard di PowerPoint</vt:lpstr>
      <vt:lpstr>OUTLINE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OUTLINE</vt:lpstr>
      <vt:lpstr>Presentazione standard di PowerPoint</vt:lpstr>
      <vt:lpstr>Presentazione standard di PowerPoint</vt:lpstr>
      <vt:lpstr>OUTLINE</vt:lpstr>
      <vt:lpstr>Presentazione standard di PowerPoint</vt:lpstr>
      <vt:lpstr>Validation case - ONERA M6</vt:lpstr>
      <vt:lpstr>Presentazione standard di PowerPoint</vt:lpstr>
      <vt:lpstr>Validation case - ONERA M6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OUTLINE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OUTLINE</vt:lpstr>
      <vt:lpstr>Presentazione standard di PowerPoint</vt:lpstr>
      <vt:lpstr>Presentazione standard di PowerPoint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 Ilmi Rushani</dc:creator>
  <cp:lastModifiedBy>Marco Ilmi Rushani</cp:lastModifiedBy>
  <cp:revision>3</cp:revision>
  <dcterms:created xsi:type="dcterms:W3CDTF">2026-03-05T10:37:02Z</dcterms:created>
  <dcterms:modified xsi:type="dcterms:W3CDTF">2026-03-19T16:41:29Z</dcterms:modified>
</cp:coreProperties>
</file>