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5" r:id="rId4"/>
    <p:sldId id="289" r:id="rId5"/>
    <p:sldId id="279" r:id="rId6"/>
    <p:sldId id="277" r:id="rId7"/>
    <p:sldId id="278" r:id="rId8"/>
    <p:sldId id="283" r:id="rId9"/>
    <p:sldId id="280" r:id="rId10"/>
    <p:sldId id="281" r:id="rId11"/>
    <p:sldId id="290" r:id="rId12"/>
    <p:sldId id="284" r:id="rId13"/>
    <p:sldId id="288" r:id="rId14"/>
    <p:sldId id="286" r:id="rId15"/>
    <p:sldId id="287" r:id="rId16"/>
    <p:sldId id="291" r:id="rId17"/>
    <p:sldId id="292" r:id="rId18"/>
    <p:sldId id="29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2FC91-A70F-4CE0-8CC9-F226C5FC86BB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D0DC6-7580-420D-90C3-5752B4F416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79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4FC89-E9E9-69E5-6E87-206597CE7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A71D1F0-69F5-A796-490A-9AE73FE42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C7D54C1-7B3C-6505-3CE5-37F29668E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0C494F-FF17-28E1-B854-48C212E29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319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0CAD-0087-136F-DD2A-F2F12349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712295-2C63-AC1B-C72A-CABA79818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5272460-8A90-15DD-1DF8-BAC4AA218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1C5E7C-FE66-4837-492A-6ABCC6819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81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728B0-E70A-5F4C-D27E-2C9ADD42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F5EE9A-A84B-926C-1350-CC062AEF2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AC907B2-190C-F3C0-C2DA-8B2F47F6F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C1E0AE-8EB4-67B7-3472-FC719B813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37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F6B7E-EFC0-30AB-C383-D6F58F48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538046-2103-CC9B-5663-7628292CC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5707B42-9031-017E-33A1-3BD97EC38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08704A-F1A2-2D9E-0682-763476060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10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01AFD-EEF5-9578-BA60-BE707583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32AD7F-1691-5EB8-C8DC-5713C86AF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98F17B-D707-9DAD-1191-CCD61EEB3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872985-E0FD-969B-5FBF-333A2FBC7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298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3C5B-34AC-8944-92DF-CA460B00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8C8EAE-1A27-5C56-EBE7-D3898A9FF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41323E-3D45-6235-A98A-08178C73B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298786-7241-BAF8-44D3-4F7FC7C67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39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6E39-4345-5AC6-3F93-7006F6483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F3604B5-1CC1-F0D4-6C64-BDEC8CE6F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26846A-6EA5-AD05-24BA-F2AEE0A4A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34A330-3C21-DC38-9EB7-AC6ED978C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51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9546-3DE9-8C21-583A-5162EBFA3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9A3269-F21D-099A-B2F7-A48296D0B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F02D97-051E-5EB6-FFFE-0FB4CD589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12ABF1-B5D8-E0B3-3BEF-7C0DB91ED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72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7C3E-B2AF-3C6E-F161-6125CDF2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363E7B-75D4-7DEA-EC0F-40EDD8F97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44D6A16-C70B-051B-DFB4-6695709B0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136A7A-B695-CEA9-9842-E39AC16B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761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EB552-F801-4F98-0E6E-DAA16F90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9804BE-ACC7-3B9F-31EE-6CEA9DC85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E62B75-68B8-3135-7868-FFE97A1BA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A59DAF-20FD-CD49-BF36-A0C6B1860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94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831A-432F-F6E9-44E9-3818003F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F713CF9-6D54-D107-233E-424EECE16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1D06775-4D9F-687A-971B-B1C8B85EA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940B47-8182-624C-BEAB-3B71828C7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45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071E9-1B3D-2D40-5B68-8AA56540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EDCA17A-A3D7-73EA-99A3-4B0B20CF2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ED1CE1-E55C-3A41-E221-11FAAABA7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440FA2-1956-70C9-0AF1-34E4073FC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505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DBC36-E656-2ED6-0531-35934633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64B40F8-DA8F-8DAC-88CC-7634386F1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23FDB1D-A852-85D4-BCC9-295235616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33DE7A-87B8-0575-3687-771901545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686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B3516-F97C-8ED0-2E67-9EAAC682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28D0A2A-8D95-584E-0746-D613DA0A0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41C75B-6B40-EF6A-C1C0-0DD3E8E6D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9EDB9F-51A7-7AA8-B7F9-D95D76A43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946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E6EC9-1489-53C9-C1CF-9B79847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3F52EED-C902-645E-8457-4C4D28B17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81213F-4DE7-D812-C6B8-11EA112CB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64E5AF-2BFE-3AE5-8602-F78368893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D0DC6-7580-420D-90C3-5752B4F4163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9FC36-9B87-AEC2-85D6-D67FD0B4A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4470AF-7DC9-0E4F-85B8-8F6BE4768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A8B2D6-2486-9927-0CB9-59A2C538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63FE56-5FAC-3C50-6D2B-73C758E0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AC0C60-66BF-50C7-E82E-2039F2BB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69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F46EC8-1F25-B0F6-006B-460C143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8F1ABD-F2C7-C7AB-067C-6936C7405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4EAC6F-227D-D6A0-B1F1-8CC6F55D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C6BD79-8FFA-F059-B0CE-C29CE79B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94338F-717D-8833-F843-FB330ED4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04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11350C-3FBA-1EB6-8585-34E35F5BC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20276C-BBBF-0330-0E65-679139051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4D6567-4D50-D56A-C55D-656271B9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958B95-AA94-AB99-9AAC-E1D07F92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153030-BA01-264A-9350-77E6BC0D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26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C84C5-2E25-7B65-C051-B1D8777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5223FF-468C-E3FE-0AF6-5B619F001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AD4815-F223-BE4A-A8E0-CC715EF4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5E6306-BD1E-6CED-9D2E-EC430DDE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A7DADC-5C6C-F1B1-D8E4-AE9F0392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45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8D638-C024-FA56-C739-D9FDA41E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565553-D20A-F5DE-B51B-A02BAE1C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AFA84A-7BD2-1254-C7FD-1445834B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1DFAD8-91AD-FD0A-63DC-17B2A93A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B9B75F-9FDB-4CDD-8A8A-AAA8AAD1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88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0232D1-94ED-2171-C49F-641CD766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D3B5FC-1642-398D-F4A7-FA1E224DE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E8FA8E-3603-FD23-9E3C-CAA49EB3D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5BAA26-A352-DD85-1DE8-7ED31940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5485BE-E242-0CE0-7C68-401BFD16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A79555-B652-28F9-D2C2-4EE26033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99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7E995A-D379-D2DF-B921-537AAF48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ABC156-BD9F-DCFA-73C8-F47DA76DE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B4F266-81AD-33B8-2CC5-03575279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E664D0B-8D38-4F1C-513F-4878D2BF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429791E-2E50-EEB1-270B-91AAD0EAC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282582C-8D85-DF08-A269-7A76B988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CEAB4B-0495-9208-1DA8-721E9BD8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DB64A3-4678-93A2-BCFD-60989637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7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A07EB-F523-43C8-689B-C53F7DA43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ABFF29D-B33B-DA0A-7FD6-3ECCABDD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DCEF4F-65E1-28BB-EFFD-41ABD122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0125E0-9A05-34F8-B451-1F40C166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85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201CD6-4191-6CD9-1CB4-85E6958B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A16A91-FD3A-F9C2-C6AC-615C3C69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4C9E6B-35E7-CBC1-C615-7C29DA5B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16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C19FB-0310-2CFF-12BE-360A91FC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0E5BC1-D6C1-0102-921B-172E316B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6A3D18-BA80-5115-328D-390E14024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8E07A-55ED-9DDD-C541-42723463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070247-55E6-6F0B-835B-47AA9B77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1A7C4-59E4-67E0-9340-72D5ED1D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51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96C8B-1090-1B95-5174-E0F1A554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E1E9C0-D31C-F272-7719-A63A322EB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64D993-A88F-AC3C-47B7-785AFF550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10C33F-412F-D2F4-73CA-15F0932A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B26834-4CA0-04CA-B0A4-39F0C39E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E2324D-3F37-6B69-20AE-A1EE1B17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83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B3CAAA-F50B-66F2-8161-34084260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8BD210-FA6F-A8DE-9DE5-984C79A81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C47840-DD64-07A4-F004-F4E5330A9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4326E-D0D2-4535-ABDE-21E52F21EE79}" type="datetimeFigureOut">
              <a:rPr lang="it-IT" smtClean="0"/>
              <a:t>17/02/2026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C2D33B-FB49-0257-1D4E-CC1FB73D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93F67-2536-DAC0-F383-60681636D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99151-96C1-434B-9B2D-4CF626E6A9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58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2C305B79-9B1D-4BBD-3419-081C0019F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465" y="396575"/>
            <a:ext cx="7600335" cy="1354246"/>
          </a:xfrm>
        </p:spPr>
        <p:txBody>
          <a:bodyPr>
            <a:norm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Genova</a:t>
            </a:r>
            <a:b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dirty="0"/>
              <a:t>Scuola Politecnica</a:t>
            </a:r>
            <a:br>
              <a:rPr lang="it-IT" sz="1600" dirty="0"/>
            </a:br>
            <a:r>
              <a:rPr lang="it-IT" sz="1600" dirty="0"/>
              <a:t>Corso di Laurea in Ingegneria Meccanica</a:t>
            </a:r>
            <a:br>
              <a:rPr lang="it-IT" sz="1600" dirty="0"/>
            </a:br>
            <a:r>
              <a:rPr lang="it-IT" sz="1600" dirty="0"/>
              <a:t>Dipartimento di Ingegneria Meccanica, Energetica, Gestionale e dei Trasporti (DIME)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 descr="Immagine che contiene simbolo, vestiti, paramento sacro&#10;&#10;Il contenuto generato dall'IA potrebbe non essere corretto.">
            <a:extLst>
              <a:ext uri="{FF2B5EF4-FFF2-40B4-BE49-F238E27FC236}">
                <a16:creationId xmlns:a16="http://schemas.microsoft.com/office/drawing/2014/main" id="{CB6D0637-D419-9013-CF81-0CD89C92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32" y="1995330"/>
            <a:ext cx="1322400" cy="1749532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70637157-381A-2055-5658-D66F389379E5}"/>
              </a:ext>
            </a:extLst>
          </p:cNvPr>
          <p:cNvSpPr txBox="1">
            <a:spLocks/>
          </p:cNvSpPr>
          <p:nvPr/>
        </p:nvSpPr>
        <p:spPr>
          <a:xfrm>
            <a:off x="730044" y="3159878"/>
            <a:ext cx="6789175" cy="2969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cs typeface="Times New Roman" panose="02020603050405020304" pitchFamily="18" charset="0"/>
              </a:rPr>
              <a:t>Tesi di Laurea triennale in Ingegneria Meccanica</a:t>
            </a:r>
          </a:p>
          <a:p>
            <a:r>
              <a:rPr lang="it-IT" sz="800" b="1" dirty="0">
                <a:solidFill>
                  <a:schemeClr val="bg1"/>
                </a:solidFill>
              </a:rPr>
              <a:t>ciao</a:t>
            </a:r>
            <a:br>
              <a:rPr lang="it-IT" sz="3200" b="1" dirty="0"/>
            </a:br>
            <a:r>
              <a:rPr lang="it-IT" sz="2600" b="1" dirty="0">
                <a:latin typeface="+mn-lt"/>
                <a:cs typeface="Times New Roman" panose="02020603050405020304" pitchFamily="18" charset="0"/>
              </a:rPr>
              <a:t>Influenza dei tubercoli sul bordo d’attacco </a:t>
            </a:r>
          </a:p>
          <a:p>
            <a:r>
              <a:rPr lang="it-IT" sz="2600" b="1" dirty="0">
                <a:latin typeface="+mn-lt"/>
                <a:cs typeface="Times New Roman" panose="02020603050405020304" pitchFamily="18" charset="0"/>
              </a:rPr>
              <a:t>di un profilo NACA 23012</a:t>
            </a:r>
            <a:b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cs typeface="Times New Roman" panose="02020603050405020304" pitchFamily="18" charset="0"/>
              </a:rPr>
              <a:t>Candidato: Filippo Porro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8B5095-8795-23C0-D827-7FC40AFBDFA4}"/>
              </a:ext>
            </a:extLst>
          </p:cNvPr>
          <p:cNvSpPr txBox="1"/>
          <p:nvPr/>
        </p:nvSpPr>
        <p:spPr>
          <a:xfrm>
            <a:off x="1076631" y="56425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+mj-lt"/>
                <a:cs typeface="Times New Roman" panose="02020603050405020304" pitchFamily="18" charset="0"/>
              </a:rPr>
              <a:t>Relatore: Prof. Ing. Alessandro Bottaro</a:t>
            </a:r>
          </a:p>
          <a:p>
            <a:pPr algn="ctr"/>
            <a:r>
              <a:rPr lang="it-IT" sz="1800" dirty="0">
                <a:latin typeface="+mj-lt"/>
                <a:cs typeface="Times New Roman" panose="02020603050405020304" pitchFamily="18" charset="0"/>
              </a:rPr>
              <a:t>Correlatrice: Dott.ssa Ing. Giulia Innocenti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568774-7604-5B19-8C63-A9E8B7BA8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r="56522"/>
          <a:stretch>
            <a:fillRect/>
          </a:stretch>
        </p:blipFill>
        <p:spPr>
          <a:xfrm>
            <a:off x="7619148" y="1048400"/>
            <a:ext cx="4416425" cy="508082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2F8AC43-F34D-6535-00D6-968B8E1FEF24}"/>
              </a:ext>
            </a:extLst>
          </p:cNvPr>
          <p:cNvSpPr/>
          <p:nvPr/>
        </p:nvSpPr>
        <p:spPr>
          <a:xfrm>
            <a:off x="7698658" y="2428568"/>
            <a:ext cx="2320413" cy="2113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7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7D618-A119-6687-EF7C-53E4E729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F235A-41FB-8C68-FDA7-E5F317046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3F9FA1-2010-EA76-E1CC-3F4E13611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8E410-AFBC-07AB-4BE6-2F7B42D3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ACB16-D238-16CA-9081-22A5E39E0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872557-B0FB-6D9A-03F5-C6992706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AF6F778-621F-4443-7CAA-7A044BD7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24" y="219150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3D del profilo tubercolato: mesh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F81E7EB-BEF9-C3F9-638D-B8B34055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445A09-3A8E-3128-33F7-8573DAD3D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57013E-C37F-E8C1-C2C4-08A86F663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65C962-FFD4-7C7A-1DD5-9D05A75FB71A}"/>
              </a:ext>
            </a:extLst>
          </p:cNvPr>
          <p:cNvSpPr txBox="1"/>
          <p:nvPr/>
        </p:nvSpPr>
        <p:spPr>
          <a:xfrm>
            <a:off x="1801353" y="5544649"/>
            <a:ext cx="313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È stata applicata la mesh precedentemente validata al profilo tubercolato.</a:t>
            </a:r>
          </a:p>
        </p:txBody>
      </p:sp>
      <p:pic>
        <p:nvPicPr>
          <p:cNvPr id="7" name="Immagine 6" descr="Immagine che contiene Simmetria, cerchio, modello, linea&#10;&#10;Il contenuto generato dall'IA potrebbe non essere corretto.">
            <a:extLst>
              <a:ext uri="{FF2B5EF4-FFF2-40B4-BE49-F238E27FC236}">
                <a16:creationId xmlns:a16="http://schemas.microsoft.com/office/drawing/2014/main" id="{508579D8-81C8-5499-8BE4-35CA06064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75" y="2154350"/>
            <a:ext cx="3812084" cy="30456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11CD932-9614-925B-3BFF-496FCFC4C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13" y="2154350"/>
            <a:ext cx="4303410" cy="351578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B8F673-ED45-E41B-1B2E-514E070BB232}"/>
              </a:ext>
            </a:extLst>
          </p:cNvPr>
          <p:cNvSpPr txBox="1"/>
          <p:nvPr/>
        </p:nvSpPr>
        <p:spPr>
          <a:xfrm>
            <a:off x="6723932" y="5846725"/>
            <a:ext cx="447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Definizione della mesh sul bordo d’attacco.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76F3FF-6047-A14F-ABFD-28D8469FE31F}"/>
              </a:ext>
            </a:extLst>
          </p:cNvPr>
          <p:cNvSpPr txBox="1"/>
          <p:nvPr/>
        </p:nvSpPr>
        <p:spPr>
          <a:xfrm>
            <a:off x="9355396" y="5419878"/>
            <a:ext cx="5978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N° di celle: 3.3mln</a:t>
            </a:r>
          </a:p>
        </p:txBody>
      </p:sp>
    </p:spTree>
    <p:extLst>
      <p:ext uri="{BB962C8B-B14F-4D97-AF65-F5344CB8AC3E}">
        <p14:creationId xmlns:p14="http://schemas.microsoft.com/office/powerpoint/2010/main" val="394773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46EBD-3771-4C9F-626A-63C31639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ED5656-B37E-0867-2461-B58AECAA9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1986A2-3BFA-D3FD-9D05-C261BD34A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417212-0FE2-C937-4E04-4C09FFCF3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D85D7E-4D15-BCF9-20D5-9A85F9DC3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2D9B4-2C0B-5A2B-DFA2-D3EE700AC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46ECA8-72AB-1EDA-6777-4399254A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23" y="219150"/>
            <a:ext cx="10154157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3D del profilo tubercolato: set-up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0D24210-5B49-7C0D-7137-C1EFD7585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7133C2F-F357-1EAE-650D-38362728C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0CB078-2690-E77F-0BE4-C0F15D76E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1A41F1-EAE0-0C17-302D-F2B299CE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13830" r="3548" b="20402"/>
          <a:stretch>
            <a:fillRect/>
          </a:stretch>
        </p:blipFill>
        <p:spPr>
          <a:xfrm>
            <a:off x="152400" y="1713326"/>
            <a:ext cx="6817282" cy="39008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93DD20-77E2-67AF-B805-C8BD4C032CDE}"/>
              </a:ext>
            </a:extLst>
          </p:cNvPr>
          <p:cNvSpPr txBox="1"/>
          <p:nvPr/>
        </p:nvSpPr>
        <p:spPr>
          <a:xfrm>
            <a:off x="880140" y="4765598"/>
            <a:ext cx="221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 </a:t>
            </a:r>
            <a:r>
              <a:rPr lang="it-IT" dirty="0" err="1">
                <a:solidFill>
                  <a:srgbClr val="FF0000"/>
                </a:solidFill>
              </a:rPr>
              <a:t>inlet</a:t>
            </a:r>
            <a:r>
              <a:rPr lang="it-IT" dirty="0">
                <a:solidFill>
                  <a:srgbClr val="FF0000"/>
                </a:solidFill>
              </a:rPr>
              <a:t> = 100 m/s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0768AB-94A3-7EF0-7630-2635A1BD6693}"/>
              </a:ext>
            </a:extLst>
          </p:cNvPr>
          <p:cNvSpPr txBox="1"/>
          <p:nvPr/>
        </p:nvSpPr>
        <p:spPr>
          <a:xfrm>
            <a:off x="4662451" y="2457391"/>
            <a:ext cx="158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 outlet = 0 Pa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F7EA1AD-34E7-E377-EF6A-B86BA09BA9C8}"/>
              </a:ext>
            </a:extLst>
          </p:cNvPr>
          <p:cNvSpPr/>
          <p:nvPr/>
        </p:nvSpPr>
        <p:spPr>
          <a:xfrm>
            <a:off x="100323" y="3332183"/>
            <a:ext cx="1376516" cy="953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C4E0B76-3268-AAA0-C18A-B513B809DFFE}"/>
              </a:ext>
            </a:extLst>
          </p:cNvPr>
          <p:cNvSpPr/>
          <p:nvPr/>
        </p:nvSpPr>
        <p:spPr>
          <a:xfrm>
            <a:off x="2742204" y="4658065"/>
            <a:ext cx="1376516" cy="953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7912277-62BD-1523-01B5-F4F7958A7F96}"/>
              </a:ext>
            </a:extLst>
          </p:cNvPr>
          <p:cNvSpPr/>
          <p:nvPr/>
        </p:nvSpPr>
        <p:spPr>
          <a:xfrm>
            <a:off x="5745566" y="3297539"/>
            <a:ext cx="1376516" cy="9537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B6AA696-6E6C-0A74-01F4-7404AE27D8F3}"/>
              </a:ext>
            </a:extLst>
          </p:cNvPr>
          <p:cNvSpPr/>
          <p:nvPr/>
        </p:nvSpPr>
        <p:spPr>
          <a:xfrm>
            <a:off x="2872783" y="1688328"/>
            <a:ext cx="1376516" cy="9537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A957D06-2B7F-B0B5-AEE8-5A0CB17DD13D}"/>
                  </a:ext>
                </a:extLst>
              </p:cNvPr>
              <p:cNvSpPr txBox="1"/>
              <p:nvPr/>
            </p:nvSpPr>
            <p:spPr>
              <a:xfrm>
                <a:off x="7641188" y="1749831"/>
                <a:ext cx="430500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Nel set-up delle simulazioni sono state inserite le condizioni al contorno: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dirty="0"/>
                  <a:t>V </a:t>
                </a:r>
                <a:r>
                  <a:rPr lang="it-IT" dirty="0" err="1"/>
                  <a:t>inlet</a:t>
                </a:r>
                <a:endParaRPr lang="it-IT" dirty="0"/>
              </a:p>
              <a:p>
                <a:pPr marL="285750" indent="-285750">
                  <a:buFontTx/>
                  <a:buChar char="-"/>
                </a:pPr>
                <a:r>
                  <a:rPr lang="it-IT" dirty="0"/>
                  <a:t>P outlet</a:t>
                </a:r>
              </a:p>
              <a:p>
                <a:pPr marL="285750" indent="-285750">
                  <a:buFontTx/>
                  <a:buChar char="-"/>
                </a:pPr>
                <a:r>
                  <a:rPr lang="it-IT" dirty="0" err="1"/>
                  <a:t>Symmetry</a:t>
                </a:r>
                <a:r>
                  <a:rPr lang="it-IT" dirty="0"/>
                  <a:t> tra le facce parallele al flusso</a:t>
                </a:r>
              </a:p>
              <a:p>
                <a:pPr marL="285750" indent="-285750">
                  <a:buFontTx/>
                  <a:buChar char="-"/>
                </a:pPr>
                <a:endParaRPr lang="it-IT" dirty="0"/>
              </a:p>
              <a:p>
                <a:pPr marL="285750" indent="-285750">
                  <a:buFontTx/>
                  <a:buChar char="-"/>
                </a:pPr>
                <a:endParaRPr lang="it-IT" dirty="0"/>
              </a:p>
              <a:p>
                <a:r>
                  <a:rPr lang="it-IT" dirty="0"/>
                  <a:t>Il modello di turbolenza utilizzato è</a:t>
                </a:r>
              </a:p>
              <a:p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𝑆𝑆𝑇</m:t>
                    </m:r>
                  </m:oMath>
                </a14:m>
                <a:r>
                  <a:rPr lang="it-IT" dirty="0"/>
                  <a:t>, adatto per risolvere correttamente lo strato limite.</a:t>
                </a:r>
              </a:p>
              <a:p>
                <a:endParaRPr lang="it-IT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A957D06-2B7F-B0B5-AEE8-5A0CB17DD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188" y="1749831"/>
                <a:ext cx="4305005" cy="3416320"/>
              </a:xfrm>
              <a:prstGeom prst="rect">
                <a:avLst/>
              </a:prstGeom>
              <a:blipFill>
                <a:blip r:embed="rId4"/>
                <a:stretch>
                  <a:fillRect l="-1273" t="-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3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5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C9F1C-A2F8-6728-B4A7-BA4C421B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BFA8F4-67F3-53E5-03E1-13CB3EA66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3ED470-B82D-701F-A750-832C58C19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8598AE-A9F2-75DC-75BF-5E36D0E73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F1DF2B-4966-52D9-32C1-74B1B4614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F52A86-069E-E32A-6761-0DFBDB65E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6CBF45-33A6-C82B-4461-DC42B9E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23" y="228211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3D del profilo tubercolato: convergenza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672601A-F66B-CA54-F05E-564B924B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0D7D14-1E59-63C6-A75B-766975E0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EC00D-A501-8809-2B3A-0B45C368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F63381-68A5-86B3-B850-20AD743700A5}"/>
              </a:ext>
            </a:extLst>
          </p:cNvPr>
          <p:cNvSpPr txBox="1"/>
          <p:nvPr/>
        </p:nvSpPr>
        <p:spPr>
          <a:xfrm>
            <a:off x="7207046" y="3061037"/>
            <a:ext cx="4086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convergenza dei coefficienti di portanza e resistenza è stata verificata per ogni angolo di attacco.</a:t>
            </a:r>
          </a:p>
          <a:p>
            <a:endParaRPr lang="it-IT" dirty="0"/>
          </a:p>
          <a:p>
            <a:r>
              <a:rPr lang="it-IT" dirty="0"/>
              <a:t>Al fine di garantire la stabilità numerica dei risultati, sono state impostate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</a:t>
            </a:r>
            <a:r>
              <a:rPr lang="it-IT" b="1" dirty="0"/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iterazioni</a:t>
            </a:r>
            <a:r>
              <a:rPr lang="it-IT" dirty="0"/>
              <a:t> per ciascun calcolo.</a:t>
            </a:r>
          </a:p>
        </p:txBody>
      </p:sp>
      <p:pic>
        <p:nvPicPr>
          <p:cNvPr id="7" name="Immagine 6" descr="Immagine che contiene linea, Diagramma,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43493E61-A684-4FFA-9743-784EE652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5823" b="4419"/>
          <a:stretch>
            <a:fillRect/>
          </a:stretch>
        </p:blipFill>
        <p:spPr>
          <a:xfrm>
            <a:off x="1034142" y="2460171"/>
            <a:ext cx="5606143" cy="323305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BE9089-A23F-9104-0167-71B0DDA74239}"/>
              </a:ext>
            </a:extLst>
          </p:cNvPr>
          <p:cNvSpPr txBox="1"/>
          <p:nvPr/>
        </p:nvSpPr>
        <p:spPr>
          <a:xfrm>
            <a:off x="3156857" y="572161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Iterazioni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1EA9A2-4B4E-DEA0-E9EA-2AD6DC69E560}"/>
              </a:ext>
            </a:extLst>
          </p:cNvPr>
          <p:cNvSpPr txBox="1"/>
          <p:nvPr/>
        </p:nvSpPr>
        <p:spPr>
          <a:xfrm rot="16200000">
            <a:off x="35883" y="3787166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Coefficienti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DFEBFB5-6B04-2816-A615-B7D06887DCBB}"/>
              </a:ext>
            </a:extLst>
          </p:cNvPr>
          <p:cNvSpPr txBox="1"/>
          <p:nvPr/>
        </p:nvSpPr>
        <p:spPr>
          <a:xfrm>
            <a:off x="5818831" y="2275504"/>
            <a:ext cx="5007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100" b="1" i="1" dirty="0">
                <a:solidFill>
                  <a:srgbClr val="00B050"/>
                </a:solidFill>
                <a:cs typeface="Lucida Sans Unicode" panose="020B0602030504020204" pitchFamily="34" charset="0"/>
              </a:rPr>
              <a:t>C</a:t>
            </a:r>
            <a:r>
              <a:rPr lang="it-IT" altLang="it-IT" sz="2100" b="1" i="1" baseline="-20000" dirty="0">
                <a:solidFill>
                  <a:srgbClr val="00B050"/>
                </a:solidFill>
                <a:cs typeface="Lucida Sans Unicode" panose="020B0602030504020204" pitchFamily="34" charset="0"/>
              </a:rPr>
              <a:t>L</a:t>
            </a:r>
            <a:endParaRPr lang="it-IT" sz="2100" dirty="0">
              <a:solidFill>
                <a:srgbClr val="00B05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A79898E-F9ED-F920-0BCD-3DE3935785AF}"/>
              </a:ext>
            </a:extLst>
          </p:cNvPr>
          <p:cNvSpPr txBox="1"/>
          <p:nvPr/>
        </p:nvSpPr>
        <p:spPr>
          <a:xfrm>
            <a:off x="5856514" y="4076700"/>
            <a:ext cx="7837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100" b="1" i="1" dirty="0">
                <a:solidFill>
                  <a:srgbClr val="7030A0"/>
                </a:solidFill>
                <a:cs typeface="Lucida Sans Unicode" panose="020B0602030504020204" pitchFamily="34" charset="0"/>
              </a:rPr>
              <a:t>C</a:t>
            </a:r>
            <a:r>
              <a:rPr lang="it-IT" altLang="it-IT" sz="2100" b="1" i="1" baseline="-20000" dirty="0">
                <a:solidFill>
                  <a:srgbClr val="7030A0"/>
                </a:solidFill>
                <a:cs typeface="Lucida Sans Unicode" panose="020B0602030504020204" pitchFamily="34" charset="0"/>
              </a:rPr>
              <a:t>D</a:t>
            </a:r>
            <a:endParaRPr lang="it-IT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3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6C689-3DFD-8AFE-032F-32EF6EC9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2D5BB91-9116-5F05-70C1-6D1C844B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D47B50-46BE-176D-8DE9-5E28527B6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517F49-B7B4-832B-BA92-02C97DF9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B813C1-8E82-5DEF-94BB-70A4BBE7D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3D8423-0979-B35C-4FAE-0D3A635CC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0DAAB9-CE01-2639-22DF-A38DAB91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confronto delle prestazioni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E500011-5DB1-4DB7-E7CE-B6B080B92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00EEAA-CA05-70B4-368C-EA5C3E191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32249-59D5-A1E0-F454-E96E3A27E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B16FDF-6D1F-8B95-7968-C6F096225E3F}"/>
              </a:ext>
            </a:extLst>
          </p:cNvPr>
          <p:cNvSpPr txBox="1"/>
          <p:nvPr/>
        </p:nvSpPr>
        <p:spPr>
          <a:xfrm>
            <a:off x="6463964" y="2695784"/>
            <a:ext cx="4803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simulazioni evidenziano una riduzione del </a:t>
            </a:r>
            <a:r>
              <a:rPr lang="it-IT" alt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C</a:t>
            </a:r>
            <a:r>
              <a:rPr lang="it-IT" altLang="it-IT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L MAX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, fenomeno documentato in letteratura.</a:t>
            </a:r>
          </a:p>
          <a:p>
            <a:endParaRPr lang="it-IT" dirty="0"/>
          </a:p>
          <a:p>
            <a:r>
              <a:rPr lang="it-IT" dirty="0"/>
              <a:t> Il vantaggio principale risiede nell'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attenuazione dello stallo</a:t>
            </a:r>
            <a:r>
              <a:rPr lang="it-IT" dirty="0"/>
              <a:t>, che risulta meno repentino rispetto al profilo NACA 23012 convenzionale.</a:t>
            </a:r>
          </a:p>
          <a:p>
            <a:endParaRPr lang="it-IT" dirty="0"/>
          </a:p>
          <a:p>
            <a:r>
              <a:rPr lang="it-IT" dirty="0"/>
              <a:t>Questo favorisce un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controllo maggiore </a:t>
            </a:r>
            <a:r>
              <a:rPr lang="it-IT" dirty="0"/>
              <a:t>del velivolo agli alti angoli di attacco.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049E1A9-AD6D-B51C-6616-CA258CF5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998" y="1607694"/>
            <a:ext cx="4205968" cy="52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3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74018-521F-FE1E-33C6-68F1B289D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6001A2-A329-CF81-C699-CB910A3C8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6008F-8046-4ADB-5514-BA7204C9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86BC7-23FA-461E-564D-DC0135885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1B5F5F-C7F8-F879-3ADC-97E9A8776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53FB58-E104-46EA-3B73-83AD1228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ABC87D2-EF31-AB5A-A2CF-C119B5CD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confronto delle prestazioni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B19073F-15EC-A815-C705-F4C2F53A9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D3F526-62C2-6290-DADC-4422F193D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0A1B76-64F8-6088-75E1-494F350C4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B8E039-DE8B-C6B3-1A0D-751D052464AE}"/>
              </a:ext>
            </a:extLst>
          </p:cNvPr>
          <p:cNvSpPr txBox="1"/>
          <p:nvPr/>
        </p:nvSpPr>
        <p:spPr>
          <a:xfrm>
            <a:off x="811496" y="2748980"/>
            <a:ext cx="43978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altLang="it-IT" b="1" i="1" dirty="0">
                <a:cs typeface="Lucida Sans Unicode" panose="020B0602030504020204" pitchFamily="34" charset="0"/>
              </a:rPr>
              <a:t>C</a:t>
            </a:r>
            <a:r>
              <a:rPr lang="it-IT" altLang="it-IT" b="1" i="1" baseline="-20000" dirty="0">
                <a:cs typeface="Lucida Sans Unicode" panose="020B0602030504020204" pitchFamily="34" charset="0"/>
              </a:rPr>
              <a:t>D</a:t>
            </a:r>
            <a:r>
              <a:rPr lang="it-IT" dirty="0"/>
              <a:t> del profilo tubercolato segue un andamento similare al profilo non modificato, rimanendo però al di sotto della curva convenzionale per tutti gli angoli di attacco simulati.</a:t>
            </a:r>
          </a:p>
          <a:p>
            <a:endParaRPr lang="it-IT" dirty="0"/>
          </a:p>
          <a:p>
            <a:r>
              <a:rPr lang="it-IT" dirty="0"/>
              <a:t>Questo risultato è dovuto dalla corretta scelta dell’ampiezza dei tubercoli sul bordo d’attacco.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D018DA91-EF16-2D55-B7F6-5D041B587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5" y="2550370"/>
            <a:ext cx="6393743" cy="35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3B26C-5A5E-A263-1BC8-6D6E461F7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204499-91B1-E9BD-4646-360F5E4B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E8E407-3646-0064-7CF3-70EDD150C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228933-0A38-E263-1AFB-7F05E7B40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50420D-E697-8C2D-8F1E-DA8CD0BC6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974C2-7233-210F-C546-9451EE40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E484B5-478C-AA4F-279D-53BDB6A5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Risultati e confronto delle prestazioni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A623D15-AB79-D01C-0EB2-D34CD5DB7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BF346B-01AE-3442-57AB-8FD27175D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062852-1FD9-DCAA-7857-595A15E4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2EEC08-7A7E-C23E-4AE0-8A8F6DE6EAA6}"/>
              </a:ext>
            </a:extLst>
          </p:cNvPr>
          <p:cNvSpPr txBox="1"/>
          <p:nvPr/>
        </p:nvSpPr>
        <p:spPr>
          <a:xfrm>
            <a:off x="1102348" y="2336406"/>
            <a:ext cx="3973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efficienza E </a:t>
            </a:r>
            <a:r>
              <a:rPr lang="it-IT" dirty="0"/>
              <a:t>risulta più alta nel profilo tubercolato in tutti gli angoli di attacco, definendo un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miglioramento</a:t>
            </a:r>
            <a:r>
              <a:rPr lang="it-IT" dirty="0"/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generale</a:t>
            </a:r>
            <a:r>
              <a:rPr lang="it-IT" dirty="0"/>
              <a:t> del profilo in tutti i regimi di volo convenzionali.</a:t>
            </a:r>
          </a:p>
        </p:txBody>
      </p:sp>
      <p:pic>
        <p:nvPicPr>
          <p:cNvPr id="7" name="Immagine 6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19EBD5A8-D2BD-B148-83F4-EFED341EE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43" y="2348696"/>
            <a:ext cx="6434072" cy="3623187"/>
          </a:xfrm>
          <a:prstGeom prst="rect">
            <a:avLst/>
          </a:prstGeom>
        </p:spPr>
      </p:pic>
      <p:pic>
        <p:nvPicPr>
          <p:cNvPr id="11" name="Immagine 10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B6EA12A3-85F5-C188-04D6-E9983185F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87" y="3877413"/>
            <a:ext cx="2870200" cy="20944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0B3B3C-C27E-D4F3-89D3-F37DEFDAB429}"/>
              </a:ext>
            </a:extLst>
          </p:cNvPr>
          <p:cNvSpPr txBox="1"/>
          <p:nvPr/>
        </p:nvSpPr>
        <p:spPr>
          <a:xfrm>
            <a:off x="1936279" y="3864377"/>
            <a:ext cx="2327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1879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76F32-73FE-5C41-EE3A-BF4D5194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FFB2C6-487C-60D2-2C32-DDD918018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5C203-1A38-4C75-E0A8-24D97EC74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76E0FF-0F08-E7BF-0B5E-4B98B54F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FFFC0F-F293-9DE2-5B9C-759C56CE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E3D9A-5DD3-53C7-2421-296574675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E2AEAD-2E38-FA1F-2706-E81CC5B5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Vorticità: confronto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208AD12-8CC3-86FB-F9E1-EBD843EFD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794B93-BE62-01E0-699A-467CC09C0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E7AF9E2-992D-5E18-C8BB-1B105D8D0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FAD5DD-0F5A-8A7F-54D4-9C709EFDA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23436" b="25733"/>
          <a:stretch>
            <a:fillRect/>
          </a:stretch>
        </p:blipFill>
        <p:spPr>
          <a:xfrm>
            <a:off x="937855" y="4568427"/>
            <a:ext cx="5074496" cy="16786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287E368-B971-E5A5-9472-F532662C7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18391" r="156" b="17522"/>
          <a:stretch>
            <a:fillRect/>
          </a:stretch>
        </p:blipFill>
        <p:spPr>
          <a:xfrm>
            <a:off x="825120" y="2291990"/>
            <a:ext cx="4820778" cy="20780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701A131-C43A-C4AC-3005-277BA3C44F26}"/>
              </a:ext>
            </a:extLst>
          </p:cNvPr>
          <p:cNvSpPr txBox="1"/>
          <p:nvPr/>
        </p:nvSpPr>
        <p:spPr>
          <a:xfrm>
            <a:off x="320017" y="5991563"/>
            <a:ext cx="20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tubercolato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80394A-C4F7-E575-4A3E-1B54CE04B651}"/>
              </a:ext>
            </a:extLst>
          </p:cNvPr>
          <p:cNvSpPr txBox="1"/>
          <p:nvPr/>
        </p:nvSpPr>
        <p:spPr>
          <a:xfrm>
            <a:off x="320017" y="4070621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convenzionale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C5591F-5545-CFAB-5A16-9BAF3A9289BE}"/>
              </a:ext>
            </a:extLst>
          </p:cNvPr>
          <p:cNvSpPr txBox="1"/>
          <p:nvPr/>
        </p:nvSpPr>
        <p:spPr>
          <a:xfrm>
            <a:off x="1474756" y="1748080"/>
            <a:ext cx="256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pre</a:t>
            </a:r>
            <a:r>
              <a:rPr lang="it-IT" dirty="0"/>
              <a:t>-stallo (</a:t>
            </a:r>
            <a:r>
              <a:rPr lang="it-IT" dirty="0" err="1"/>
              <a:t>AoA</a:t>
            </a:r>
            <a:r>
              <a:rPr lang="it-IT" dirty="0"/>
              <a:t> = 15°):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D9CA211E-2633-7EF7-7F3F-730C5967D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9236" b="24365"/>
          <a:stretch>
            <a:fillRect/>
          </a:stretch>
        </p:blipFill>
        <p:spPr>
          <a:xfrm>
            <a:off x="7340890" y="4342114"/>
            <a:ext cx="4851106" cy="201839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497BC98-A08E-C554-24D6-BE448EB00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16089" r="6019" b="16131"/>
          <a:stretch>
            <a:fillRect/>
          </a:stretch>
        </p:blipFill>
        <p:spPr>
          <a:xfrm>
            <a:off x="7213214" y="2140674"/>
            <a:ext cx="4407454" cy="203693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FE44E94-51B7-AE25-1C12-65E1B57F160C}"/>
              </a:ext>
            </a:extLst>
          </p:cNvPr>
          <p:cNvSpPr txBox="1"/>
          <p:nvPr/>
        </p:nvSpPr>
        <p:spPr>
          <a:xfrm>
            <a:off x="7416206" y="1733112"/>
            <a:ext cx="26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post-stallo (</a:t>
            </a:r>
            <a:r>
              <a:rPr lang="it-IT" dirty="0" err="1"/>
              <a:t>AoA</a:t>
            </a:r>
            <a:r>
              <a:rPr lang="it-IT" dirty="0"/>
              <a:t> = 18°):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038C01A-E621-9712-2F12-4C3FB9F4B825}"/>
              </a:ext>
            </a:extLst>
          </p:cNvPr>
          <p:cNvSpPr txBox="1"/>
          <p:nvPr/>
        </p:nvSpPr>
        <p:spPr>
          <a:xfrm>
            <a:off x="6787446" y="4090717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convenzionale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6228ED4-2562-AAE0-DCB9-614185EC4E3C}"/>
              </a:ext>
            </a:extLst>
          </p:cNvPr>
          <p:cNvSpPr txBox="1"/>
          <p:nvPr/>
        </p:nvSpPr>
        <p:spPr>
          <a:xfrm>
            <a:off x="6400800" y="5991563"/>
            <a:ext cx="20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tubercolato</a:t>
            </a:r>
          </a:p>
        </p:txBody>
      </p:sp>
    </p:spTree>
    <p:extLst>
      <p:ext uri="{BB962C8B-B14F-4D97-AF65-F5344CB8AC3E}">
        <p14:creationId xmlns:p14="http://schemas.microsoft.com/office/powerpoint/2010/main" val="37018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34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0DE7FE-FA96-E7D6-7E30-933CA7001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8481A8-559A-4D43-EC43-955F74CFB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DE7B38-A127-A536-58F3-FDB765135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43F28-DAC1-7DAB-A809-0E50B8C0F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7FAAB-1C6D-FCEC-3E57-124F4C49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B6744-EEB1-FD26-63CA-C1974302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F2932D-9414-91F4-8914-08CB64C7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Linee di corrente: confronto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3928C5F-3E87-2EAD-0E98-809CCA9D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E86972-653E-4698-3F22-64A2EEA23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3C95E2-22CB-1922-7578-4E2C9349F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 descr="Immagine che contiene schermata, Policromia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794C281A-A3A3-4E49-FE0D-ECFEFCF4A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4" t="26408" r="13331" b="34351"/>
          <a:stretch>
            <a:fillRect/>
          </a:stretch>
        </p:blipFill>
        <p:spPr>
          <a:xfrm>
            <a:off x="1909762" y="4188844"/>
            <a:ext cx="5129827" cy="2067567"/>
          </a:xfrm>
          <a:prstGeom prst="rect">
            <a:avLst/>
          </a:prstGeom>
        </p:spPr>
      </p:pic>
      <p:pic>
        <p:nvPicPr>
          <p:cNvPr id="11" name="Immagine 10" descr="Immagine che contiene Arte bambini, testo, disegno, schermata&#10;&#10;Il contenuto generato dall'IA potrebbe non essere corretto.">
            <a:extLst>
              <a:ext uri="{FF2B5EF4-FFF2-40B4-BE49-F238E27FC236}">
                <a16:creationId xmlns:a16="http://schemas.microsoft.com/office/drawing/2014/main" id="{CB5FC65D-65E7-0913-F9C4-095AF3679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2079" b="22054"/>
          <a:stretch>
            <a:fillRect/>
          </a:stretch>
        </p:blipFill>
        <p:spPr>
          <a:xfrm>
            <a:off x="1098293" y="2090703"/>
            <a:ext cx="5918713" cy="237179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9E331A-1D6A-18BA-FD01-284E758ABD8C}"/>
              </a:ext>
            </a:extLst>
          </p:cNvPr>
          <p:cNvSpPr txBox="1"/>
          <p:nvPr/>
        </p:nvSpPr>
        <p:spPr>
          <a:xfrm>
            <a:off x="945893" y="3980295"/>
            <a:ext cx="230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convenzionale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175BE2-EBD6-CF32-B844-7E97A33EEE92}"/>
              </a:ext>
            </a:extLst>
          </p:cNvPr>
          <p:cNvSpPr txBox="1"/>
          <p:nvPr/>
        </p:nvSpPr>
        <p:spPr>
          <a:xfrm>
            <a:off x="945893" y="5982757"/>
            <a:ext cx="20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Profilo tubercolato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C6D533C-A7C4-40AB-9A0B-8DC1229080C9}"/>
              </a:ext>
            </a:extLst>
          </p:cNvPr>
          <p:cNvCxnSpPr/>
          <p:nvPr/>
        </p:nvCxnSpPr>
        <p:spPr>
          <a:xfrm>
            <a:off x="2585884" y="3598606"/>
            <a:ext cx="9537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DB61A8A-B8D4-7160-4992-778AAAC00B97}"/>
              </a:ext>
            </a:extLst>
          </p:cNvPr>
          <p:cNvCxnSpPr/>
          <p:nvPr/>
        </p:nvCxnSpPr>
        <p:spPr>
          <a:xfrm>
            <a:off x="2418735" y="5348748"/>
            <a:ext cx="19566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B5B06C-E184-A868-DF98-74219A24293C}"/>
              </a:ext>
            </a:extLst>
          </p:cNvPr>
          <p:cNvSpPr txBox="1"/>
          <p:nvPr/>
        </p:nvSpPr>
        <p:spPr>
          <a:xfrm>
            <a:off x="7980875" y="2826133"/>
            <a:ext cx="3736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di corrente </a:t>
            </a:r>
            <a:r>
              <a:rPr lang="it-IT" dirty="0"/>
              <a:t>possono essere utilizzate per valutare la parte di superficie alare che genera portanza.</a:t>
            </a:r>
          </a:p>
          <a:p>
            <a:endParaRPr lang="it-IT" dirty="0"/>
          </a:p>
          <a:p>
            <a:r>
              <a:rPr lang="it-IT" dirty="0"/>
              <a:t>Ad alti angoli di attacco si verifica una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maggiore area portante </a:t>
            </a:r>
            <a:r>
              <a:rPr lang="it-IT" dirty="0"/>
              <a:t>per il profilo tubercolato.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BEB7A9B-0E57-6E5A-3F1B-68B23EF1C02D}"/>
              </a:ext>
            </a:extLst>
          </p:cNvPr>
          <p:cNvSpPr txBox="1"/>
          <p:nvPr/>
        </p:nvSpPr>
        <p:spPr>
          <a:xfrm>
            <a:off x="1663522" y="1866597"/>
            <a:ext cx="381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di corrente (</a:t>
            </a:r>
            <a:r>
              <a:rPr lang="it-IT" dirty="0" err="1"/>
              <a:t>streamlines</a:t>
            </a:r>
            <a:r>
              <a:rPr lang="it-IT" dirty="0"/>
              <a:t>) a 17°:</a:t>
            </a:r>
          </a:p>
        </p:txBody>
      </p:sp>
    </p:spTree>
    <p:extLst>
      <p:ext uri="{BB962C8B-B14F-4D97-AF65-F5344CB8AC3E}">
        <p14:creationId xmlns:p14="http://schemas.microsoft.com/office/powerpoint/2010/main" val="8034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59B71F-8067-4FF5-350D-8D04F12A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C511A91-7114-5126-A1EA-CE74D49CE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D77867-8128-AE81-12B1-A6B1CB78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CD541B-5F9F-6AA7-5975-01E60087A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5F6CF8-0BE2-0315-B065-39AD7C32E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755CC-F07B-91EF-1637-F10932B96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DCB4D6-A082-E105-CD21-97332FE8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Conclusioni e sviluppi futuri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3CFC4B-CBA1-8C18-DC0A-E83BF438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01" y="1590741"/>
            <a:ext cx="5513873" cy="31989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700" dirty="0"/>
              <a:t>Lo studio ha confermato i dati presenti in letteratura, evidenziando i benefici derivanti dall'integrazione dei tubercoli</a:t>
            </a:r>
            <a:r>
              <a:rPr lang="it-IT" sz="1700" dirty="0">
                <a:cs typeface="Times New Roman" panose="02020603050405020304" pitchFamily="18" charset="0"/>
              </a:rPr>
              <a:t>:</a:t>
            </a:r>
          </a:p>
          <a:p>
            <a:r>
              <a:rPr lang="it-IT" sz="1600" dirty="0">
                <a:cs typeface="Times New Roman" panose="02020603050405020304" pitchFamily="18" charset="0"/>
              </a:rPr>
              <a:t>Il </a:t>
            </a:r>
            <a:r>
              <a:rPr lang="it-IT" altLang="it-I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C</a:t>
            </a:r>
            <a:r>
              <a:rPr lang="it-IT" altLang="it-IT" sz="1600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L</a:t>
            </a:r>
            <a:r>
              <a:rPr lang="it-IT" sz="1600" dirty="0">
                <a:cs typeface="Times New Roman" panose="02020603050405020304" pitchFamily="18" charset="0"/>
              </a:rPr>
              <a:t> ha un andamento meno brusco nell’intorno dello stallo;</a:t>
            </a:r>
          </a:p>
          <a:p>
            <a:r>
              <a:rPr lang="it-IT" sz="1600" dirty="0">
                <a:cs typeface="Times New Roman" panose="02020603050405020304" pitchFamily="18" charset="0"/>
              </a:rPr>
              <a:t>Il </a:t>
            </a:r>
            <a:r>
              <a:rPr lang="it-IT" altLang="it-IT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C</a:t>
            </a:r>
            <a:r>
              <a:rPr lang="it-IT" altLang="it-IT" sz="1600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D</a:t>
            </a:r>
            <a:r>
              <a:rPr lang="it-IT" sz="1600" dirty="0">
                <a:cs typeface="Times New Roman" panose="02020603050405020304" pitchFamily="18" charset="0"/>
              </a:rPr>
              <a:t> si è mantenuto pressoché invariato, leggermente inferiore, grazie alla geometria dei tubercoli;</a:t>
            </a:r>
          </a:p>
          <a:p>
            <a:r>
              <a:rPr lang="it-IT" sz="1600" dirty="0">
                <a:cs typeface="Times New Roman" panose="02020603050405020304" pitchFamily="18" charset="0"/>
              </a:rPr>
              <a:t>Miglioramento dell’efficienza aerodinamica complessiva e della simmetria dei fenomeni fluidodinamici.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E94FC94-9712-EB47-BB57-4E43782A05E3}"/>
              </a:ext>
            </a:extLst>
          </p:cNvPr>
          <p:cNvSpPr txBox="1">
            <a:spLocks/>
          </p:cNvSpPr>
          <p:nvPr/>
        </p:nvSpPr>
        <p:spPr>
          <a:xfrm>
            <a:off x="805701" y="4559527"/>
            <a:ext cx="5379318" cy="186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700" dirty="0">
                <a:cs typeface="Times New Roman" panose="02020603050405020304" pitchFamily="18" charset="0"/>
              </a:rPr>
              <a:t>Sviluppi futuri</a:t>
            </a:r>
            <a:r>
              <a:rPr lang="it-IT" sz="1800" dirty="0">
                <a:cs typeface="Times New Roman" panose="02020603050405020304" pitchFamily="18" charset="0"/>
              </a:rPr>
              <a:t>:</a:t>
            </a:r>
          </a:p>
          <a:p>
            <a:r>
              <a:rPr lang="it-IT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Ottimizzazione</a:t>
            </a:r>
            <a:r>
              <a:rPr lang="it-IT" sz="1700" dirty="0">
                <a:cs typeface="Times New Roman" panose="02020603050405020304" pitchFamily="18" charset="0"/>
              </a:rPr>
              <a:t> del numero di tubercoli e della loro ampiezza per il profilo NACA 23012 studiato</a:t>
            </a:r>
          </a:p>
          <a:p>
            <a:r>
              <a:rPr lang="it-IT" sz="1700" dirty="0">
                <a:cs typeface="Times New Roman" panose="02020603050405020304" pitchFamily="18" charset="0"/>
              </a:rPr>
              <a:t>Valutazione del comportamento ad </a:t>
            </a:r>
            <a:r>
              <a:rPr lang="it-IT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angoli</a:t>
            </a:r>
            <a:r>
              <a:rPr lang="it-IT" sz="1700" dirty="0">
                <a:cs typeface="Times New Roman" panose="02020603050405020304" pitchFamily="18" charset="0"/>
              </a:rPr>
              <a:t> </a:t>
            </a:r>
            <a:r>
              <a:rPr lang="it-IT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di</a:t>
            </a:r>
            <a:r>
              <a:rPr lang="it-IT" sz="1700" dirty="0">
                <a:cs typeface="Times New Roman" panose="02020603050405020304" pitchFamily="18" charset="0"/>
              </a:rPr>
              <a:t> </a:t>
            </a:r>
            <a:r>
              <a:rPr lang="it-IT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attacco</a:t>
            </a:r>
            <a:r>
              <a:rPr lang="it-IT" sz="1700" dirty="0">
                <a:cs typeface="Times New Roman" panose="02020603050405020304" pitchFamily="18" charset="0"/>
              </a:rPr>
              <a:t> </a:t>
            </a:r>
            <a:r>
              <a:rPr lang="it-IT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critici</a:t>
            </a:r>
            <a:r>
              <a:rPr lang="it-IT" sz="1700" dirty="0">
                <a:cs typeface="Times New Roman" panose="02020603050405020304" pitchFamily="18" charset="0"/>
              </a:rPr>
              <a:t> (&gt;45°)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DD3D7B0-D1CF-D63E-5A50-BEB9470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22688" r="23556" b="33410"/>
          <a:stretch>
            <a:fillRect/>
          </a:stretch>
        </p:blipFill>
        <p:spPr>
          <a:xfrm>
            <a:off x="6312233" y="2399823"/>
            <a:ext cx="5877319" cy="35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1D7F3C0-7F1A-7F43-C8AA-AA796D11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ED9655-CD7D-B79C-ACC7-23EF4D4E87B4}"/>
              </a:ext>
            </a:extLst>
          </p:cNvPr>
          <p:cNvSpPr txBox="1"/>
          <p:nvPr/>
        </p:nvSpPr>
        <p:spPr>
          <a:xfrm>
            <a:off x="9832258" y="3770671"/>
            <a:ext cx="177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7A4378C-CD80-0085-7E27-5C05FAE1EA50}"/>
              </a:ext>
            </a:extLst>
          </p:cNvPr>
          <p:cNvSpPr txBox="1"/>
          <p:nvPr/>
        </p:nvSpPr>
        <p:spPr>
          <a:xfrm>
            <a:off x="3047998" y="453227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it-IT" sz="2200" dirty="0">
                <a:cs typeface="Times New Roman" panose="02020603050405020304" pitchFamily="18" charset="0"/>
              </a:rPr>
              <a:t>Simulazioni 2D - 3D del profilo di riferimento</a:t>
            </a:r>
          </a:p>
          <a:p>
            <a:pPr marL="342900" indent="-342900" algn="ctr">
              <a:buAutoNum type="arabicPeriod"/>
            </a:pPr>
            <a:r>
              <a:rPr lang="it-IT" sz="2200" dirty="0">
                <a:cs typeface="Times New Roman" panose="02020603050405020304" pitchFamily="18" charset="0"/>
              </a:rPr>
              <a:t>Simulazioni 3D del profilo tubercolato</a:t>
            </a:r>
          </a:p>
          <a:p>
            <a:pPr marL="342900" indent="-342900" algn="ctr">
              <a:buAutoNum type="arabicPeriod"/>
            </a:pPr>
            <a:r>
              <a:rPr lang="it-IT" sz="2200" dirty="0">
                <a:cs typeface="Times New Roman" panose="02020603050405020304" pitchFamily="18" charset="0"/>
              </a:rPr>
              <a:t>Confronto delle prestazioni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4064D22-3D38-422B-BDA0-B1E49143E6EF}"/>
              </a:ext>
            </a:extLst>
          </p:cNvPr>
          <p:cNvSpPr txBox="1"/>
          <p:nvPr/>
        </p:nvSpPr>
        <p:spPr>
          <a:xfrm>
            <a:off x="1896394" y="2718573"/>
            <a:ext cx="83992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0" i="0" dirty="0">
                <a:effectLst/>
                <a:cs typeface="Times New Roman" panose="02020603050405020304" pitchFamily="18" charset="0"/>
              </a:rPr>
              <a:t>Valutazione numerica di un profilo NACA 23012 dotato di </a:t>
            </a:r>
            <a:r>
              <a:rPr lang="it-IT" sz="22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tubercoli</a:t>
            </a:r>
            <a:r>
              <a:rPr lang="it-IT" sz="2200" b="0" i="0" dirty="0">
                <a:effectLst/>
                <a:cs typeface="Times New Roman" panose="02020603050405020304" pitchFamily="18" charset="0"/>
              </a:rPr>
              <a:t> sul bordo d’attacco al fine di valutarne le </a:t>
            </a:r>
            <a:r>
              <a:rPr lang="it-IT" sz="22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prestazioni</a:t>
            </a:r>
            <a:r>
              <a:rPr lang="it-IT" sz="2200" b="0" i="0" dirty="0">
                <a:effectLst/>
                <a:cs typeface="Times New Roman" panose="02020603050405020304" pitchFamily="18" charset="0"/>
              </a:rPr>
              <a:t> </a:t>
            </a:r>
            <a:r>
              <a:rPr lang="it-IT" sz="22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aerodinamiche</a:t>
            </a:r>
            <a:r>
              <a:rPr lang="it-IT" sz="2200" b="0" i="0" dirty="0">
                <a:effectLst/>
                <a:cs typeface="Times New Roman" panose="02020603050405020304" pitchFamily="18" charset="0"/>
              </a:rPr>
              <a:t>.</a:t>
            </a:r>
            <a:endParaRPr lang="it-IT" sz="2200" dirty="0">
              <a:cs typeface="Times New Roman" panose="020206030504050203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43C3A69-6CC3-FAD1-27A4-80FA34EBB51B}"/>
              </a:ext>
            </a:extLst>
          </p:cNvPr>
          <p:cNvSpPr txBox="1"/>
          <p:nvPr/>
        </p:nvSpPr>
        <p:spPr>
          <a:xfrm>
            <a:off x="4241279" y="2044713"/>
            <a:ext cx="3874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cs typeface="Times New Roman" panose="02020603050405020304" pitchFamily="18" charset="0"/>
              </a:rPr>
              <a:t>Oggetto della tesi: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7E0511-D729-E632-D7FD-A0802C871E4C}"/>
              </a:ext>
            </a:extLst>
          </p:cNvPr>
          <p:cNvSpPr txBox="1"/>
          <p:nvPr/>
        </p:nvSpPr>
        <p:spPr>
          <a:xfrm>
            <a:off x="4241279" y="3933467"/>
            <a:ext cx="3874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cs typeface="Times New Roman" panose="02020603050405020304" pitchFamily="18" charset="0"/>
              </a:rPr>
              <a:t>Fasi dello studio:</a:t>
            </a:r>
          </a:p>
        </p:txBody>
      </p:sp>
    </p:spTree>
    <p:extLst>
      <p:ext uri="{BB962C8B-B14F-4D97-AF65-F5344CB8AC3E}">
        <p14:creationId xmlns:p14="http://schemas.microsoft.com/office/powerpoint/2010/main" val="275126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51DA8-3C81-BFA9-C4C5-FF26CE4FE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34FF64-D608-2FD1-558F-2FA8EBFF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76910-ED8D-7E22-ED5D-444A3056E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C0A1E-CEBA-F4F6-A951-23904536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CF8382-3ACB-E979-5ECE-89C1C04CD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E6B2F-5BCB-1D25-5878-DEB827A7F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1C8E66-C3F0-7D41-3472-A527F229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Introduzione</a:t>
            </a:r>
          </a:p>
        </p:txBody>
      </p:sp>
      <p:pic>
        <p:nvPicPr>
          <p:cNvPr id="15" name="Immagine 14" descr="Immagine che contiene mammifero, mammifero acquatico, Mammifero marino, balena&#10;&#10;Il contenuto generato dall'IA potrebbe non essere corretto.">
            <a:extLst>
              <a:ext uri="{FF2B5EF4-FFF2-40B4-BE49-F238E27FC236}">
                <a16:creationId xmlns:a16="http://schemas.microsoft.com/office/drawing/2014/main" id="{A71FDED3-8C76-3B97-1B13-B931636D7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4"/>
          <a:stretch>
            <a:fillRect/>
          </a:stretch>
        </p:blipFill>
        <p:spPr>
          <a:xfrm>
            <a:off x="1273586" y="2045110"/>
            <a:ext cx="3702801" cy="420407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AC90BC-2CD4-AFF0-6740-CDAD3D5579EA}"/>
              </a:ext>
            </a:extLst>
          </p:cNvPr>
          <p:cNvSpPr txBox="1"/>
          <p:nvPr/>
        </p:nvSpPr>
        <p:spPr>
          <a:xfrm>
            <a:off x="6095998" y="2130918"/>
            <a:ext cx="4230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cs typeface="Times New Roman" panose="02020603050405020304" pitchFamily="18" charset="0"/>
              </a:rPr>
              <a:t>I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tubercoli</a:t>
            </a:r>
            <a:r>
              <a:rPr lang="it-IT" sz="2000" dirty="0">
                <a:cs typeface="Times New Roman" panose="02020603050405020304" pitchFamily="18" charset="0"/>
              </a:rPr>
              <a:t> sulle pinne della Megattera sono protuberanze che ottimizzano i flussi idrodinamici.</a:t>
            </a:r>
          </a:p>
          <a:p>
            <a:endParaRPr lang="it-IT" sz="2000" dirty="0">
              <a:cs typeface="Times New Roman" panose="02020603050405020304" pitchFamily="18" charset="0"/>
            </a:endParaRPr>
          </a:p>
          <a:p>
            <a:r>
              <a:rPr lang="it-IT" sz="2000" dirty="0">
                <a:cs typeface="Times New Roman" panose="02020603050405020304" pitchFamily="18" charset="0"/>
              </a:rPr>
              <a:t>La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biomimetica</a:t>
            </a:r>
            <a:r>
              <a:rPr lang="it-IT" sz="2000" dirty="0">
                <a:cs typeface="Times New Roman" panose="02020603050405020304" pitchFamily="18" charset="0"/>
              </a:rPr>
              <a:t> studia questa morfologia per applicarne i benefici ad ali di velivoli  o a pale eoliche</a:t>
            </a:r>
          </a:p>
        </p:txBody>
      </p:sp>
      <p:pic>
        <p:nvPicPr>
          <p:cNvPr id="3" name="Immagine 2" descr="Immagine che contiene comb, design&#10;&#10;Il contenuto generato dall'IA potrebbe non essere corretto.">
            <a:extLst>
              <a:ext uri="{FF2B5EF4-FFF2-40B4-BE49-F238E27FC236}">
                <a16:creationId xmlns:a16="http://schemas.microsoft.com/office/drawing/2014/main" id="{6A6BA11E-91F1-35FD-9DB8-E7FAC8CC0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r="7508" b="7635"/>
          <a:stretch>
            <a:fillRect/>
          </a:stretch>
        </p:blipFill>
        <p:spPr>
          <a:xfrm>
            <a:off x="5788126" y="4911173"/>
            <a:ext cx="2566220" cy="1283618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6ECDC1F-625E-E35C-D28F-5BF8761097CC}"/>
              </a:ext>
            </a:extLst>
          </p:cNvPr>
          <p:cNvCxnSpPr>
            <a:cxnSpLocks/>
          </p:cNvCxnSpPr>
          <p:nvPr/>
        </p:nvCxnSpPr>
        <p:spPr>
          <a:xfrm flipH="1">
            <a:off x="7041707" y="4394619"/>
            <a:ext cx="347815" cy="580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7F10F85-0F28-CDB9-63D2-AEC1C3A9FBC7}"/>
              </a:ext>
            </a:extLst>
          </p:cNvPr>
          <p:cNvCxnSpPr>
            <a:cxnSpLocks/>
          </p:cNvCxnSpPr>
          <p:nvPr/>
        </p:nvCxnSpPr>
        <p:spPr>
          <a:xfrm>
            <a:off x="8836757" y="4394619"/>
            <a:ext cx="771170" cy="5165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terreno, pialla/aereo, aria aperta&#10;&#10;Il contenuto generato dall'IA potrebbe non essere corretto.">
            <a:extLst>
              <a:ext uri="{FF2B5EF4-FFF2-40B4-BE49-F238E27FC236}">
                <a16:creationId xmlns:a16="http://schemas.microsoft.com/office/drawing/2014/main" id="{948EE217-C795-88E3-A869-427A10A8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8988"/>
          <a:stretch>
            <a:fillRect/>
          </a:stretch>
        </p:blipFill>
        <p:spPr>
          <a:xfrm>
            <a:off x="9738382" y="5060692"/>
            <a:ext cx="1765827" cy="11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6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03497-6014-B9A5-6EB3-DC61D2DE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6D0656-E38E-3BE5-6C92-F0AA4FDD8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60F147-D6AC-669C-AD7A-907B8C9F4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B01DC-3670-2891-7630-ECE296964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70E6E1-6AA2-936B-8A09-2A3CBB5E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E0AA-D66A-E93F-AD95-98D1F2AA6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F8EFA13-B1B2-C7B4-4586-F00A8889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Grandezze aerodinamiche studiate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CF30FD1-A217-6622-0FDF-10D67F9E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3BAF2A-8E00-948C-16C9-4AC9846C7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2C78CE-CC88-757A-BC94-AE1820851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180AC03-4400-AEF4-4E2F-44863BFF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4532"/>
            <a:ext cx="6560882" cy="188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BE73F0-4C4F-F5BD-6F43-169D5AC425E6}"/>
              </a:ext>
            </a:extLst>
          </p:cNvPr>
          <p:cNvSpPr txBox="1"/>
          <p:nvPr/>
        </p:nvSpPr>
        <p:spPr>
          <a:xfrm>
            <a:off x="7658099" y="2448421"/>
            <a:ext cx="3924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L: Lift (portanza)</a:t>
            </a:r>
          </a:p>
          <a:p>
            <a:r>
              <a:rPr lang="it-IT" dirty="0"/>
              <a:t>D: Drag (resistenza)</a:t>
            </a:r>
          </a:p>
          <a:p>
            <a:endParaRPr lang="it-IT" dirty="0"/>
          </a:p>
          <a:p>
            <a:r>
              <a:rPr lang="it-IT" altLang="it-IT" dirty="0">
                <a:cs typeface="Lucida Sans Unicode" panose="020B0602030504020204" pitchFamily="34" charset="0"/>
              </a:rPr>
              <a:t>Portanza </a:t>
            </a:r>
            <a:r>
              <a:rPr lang="it-IT" alt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F</a:t>
            </a:r>
            <a:r>
              <a:rPr lang="it-IT" altLang="it-IT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L</a:t>
            </a:r>
            <a:r>
              <a:rPr lang="it-IT" altLang="it-IT" dirty="0">
                <a:cs typeface="Lucida Sans Unicode" panose="020B0602030504020204" pitchFamily="34" charset="0"/>
              </a:rPr>
              <a:t>  e resistenza </a:t>
            </a:r>
            <a:r>
              <a:rPr lang="it-IT" alt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F</a:t>
            </a:r>
            <a:r>
              <a:rPr lang="it-IT" altLang="it-IT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D</a:t>
            </a:r>
            <a:r>
              <a:rPr lang="it-IT" altLang="it-IT" dirty="0">
                <a:cs typeface="Lucida Sans Unicode" panose="020B0602030504020204" pitchFamily="34" charset="0"/>
              </a:rPr>
              <a:t> sono componenti della forza risultante </a:t>
            </a:r>
            <a:r>
              <a:rPr lang="it-IT" alt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F</a:t>
            </a:r>
            <a:r>
              <a:rPr lang="it-IT" altLang="it-IT" i="1" baseline="-2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anose="020B0602030504020204" pitchFamily="34" charset="0"/>
              </a:rPr>
              <a:t>R</a:t>
            </a:r>
            <a:r>
              <a:rPr lang="it-IT" altLang="it-IT" dirty="0">
                <a:cs typeface="Lucida Sans Unicode" panose="020B0602030504020204" pitchFamily="34" charset="0"/>
              </a:rPr>
              <a:t> agente su qualsiasi profilo alare.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71E976C-3705-65BA-72D0-2A57E7F71FE1}"/>
              </a:ext>
            </a:extLst>
          </p:cNvPr>
          <p:cNvCxnSpPr>
            <a:cxnSpLocks/>
          </p:cNvCxnSpPr>
          <p:nvPr/>
        </p:nvCxnSpPr>
        <p:spPr>
          <a:xfrm flipV="1">
            <a:off x="2212258" y="3578942"/>
            <a:ext cx="393290" cy="623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676B65F-AAB1-BAAE-3722-395AF77541B1}"/>
              </a:ext>
            </a:extLst>
          </p:cNvPr>
          <p:cNvSpPr txBox="1"/>
          <p:nvPr/>
        </p:nvSpPr>
        <p:spPr>
          <a:xfrm>
            <a:off x="609600" y="4175466"/>
            <a:ext cx="319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it-IT" dirty="0"/>
              <a:t>: angolo di attacco (</a:t>
            </a:r>
            <a:r>
              <a:rPr lang="it-IT" dirty="0" err="1"/>
              <a:t>AoA</a:t>
            </a:r>
            <a:r>
              <a:rPr lang="it-IT" dirty="0"/>
              <a:t>),</a:t>
            </a:r>
          </a:p>
          <a:p>
            <a:r>
              <a:rPr lang="it-IT" dirty="0"/>
              <a:t>l’angolo tra il vento relativo e la corda alare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dirty="0"/>
              <a:t> 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C59CB65-BC1B-418B-7287-9A0D000EF3FD}"/>
              </a:ext>
            </a:extLst>
          </p:cNvPr>
          <p:cNvCxnSpPr/>
          <p:nvPr/>
        </p:nvCxnSpPr>
        <p:spPr>
          <a:xfrm>
            <a:off x="3013709" y="3018819"/>
            <a:ext cx="4034790" cy="7505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1C038D-C6B8-6581-6580-3F5E3DA00E7E}"/>
              </a:ext>
            </a:extLst>
          </p:cNvPr>
          <p:cNvSpPr txBox="1"/>
          <p:nvPr/>
        </p:nvSpPr>
        <p:spPr>
          <a:xfrm rot="620443">
            <a:off x="5622548" y="3267417"/>
            <a:ext cx="2856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45A77B5-772D-9A89-7BCA-49340477FB05}"/>
                  </a:ext>
                </a:extLst>
              </p:cNvPr>
              <p:cNvSpPr txBox="1"/>
              <p:nvPr/>
            </p:nvSpPr>
            <p:spPr>
              <a:xfrm>
                <a:off x="10003614" y="4623836"/>
                <a:ext cx="1263936" cy="846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45A77B5-772D-9A89-7BCA-49340477F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614" y="4623836"/>
                <a:ext cx="1263936" cy="846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27C114-245C-8E5B-8733-5390CCDAF1E5}"/>
              </a:ext>
            </a:extLst>
          </p:cNvPr>
          <p:cNvSpPr txBox="1"/>
          <p:nvPr/>
        </p:nvSpPr>
        <p:spPr>
          <a:xfrm>
            <a:off x="4946658" y="5627000"/>
            <a:ext cx="163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Coefficiente di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portanza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60275B-99FF-05C0-F826-4031A5AB33D9}"/>
              </a:ext>
            </a:extLst>
          </p:cNvPr>
          <p:cNvSpPr txBox="1"/>
          <p:nvPr/>
        </p:nvSpPr>
        <p:spPr>
          <a:xfrm>
            <a:off x="7560784" y="5627001"/>
            <a:ext cx="163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Coefficiente di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resistenza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B248F4-3A27-ED90-0428-4C8FDA38099F}"/>
              </a:ext>
            </a:extLst>
          </p:cNvPr>
          <p:cNvSpPr txBox="1"/>
          <p:nvPr/>
        </p:nvSpPr>
        <p:spPr>
          <a:xfrm>
            <a:off x="9855400" y="5629699"/>
            <a:ext cx="156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Efficienza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aerodinamica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ECE5279-5C7C-7CBF-A04B-D53DB3A57D36}"/>
                  </a:ext>
                </a:extLst>
              </p:cNvPr>
              <p:cNvSpPr txBox="1"/>
              <p:nvPr/>
            </p:nvSpPr>
            <p:spPr>
              <a:xfrm>
                <a:off x="4787287" y="4507490"/>
                <a:ext cx="1968103" cy="107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ECE5279-5C7C-7CBF-A04B-D53DB3A57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287" y="4507490"/>
                <a:ext cx="1968103" cy="10793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922A750-D576-C430-DAE1-596A681235E8}"/>
                  </a:ext>
                </a:extLst>
              </p:cNvPr>
              <p:cNvSpPr txBox="1"/>
              <p:nvPr/>
            </p:nvSpPr>
            <p:spPr>
              <a:xfrm>
                <a:off x="7347777" y="4536790"/>
                <a:ext cx="2063450" cy="1079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922A750-D576-C430-DAE1-596A68123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777" y="4536790"/>
                <a:ext cx="2063450" cy="107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6081D3D-787E-9DFF-4649-B3F3AD4AB142}"/>
                  </a:ext>
                </a:extLst>
              </p:cNvPr>
              <p:cNvSpPr txBox="1"/>
              <p:nvPr/>
            </p:nvSpPr>
            <p:spPr>
              <a:xfrm>
                <a:off x="609600" y="5421305"/>
                <a:ext cx="29398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A:  area in pianta</a:t>
                </a:r>
              </a:p>
              <a:p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dirty="0"/>
                  <a:t>:  densità del fluido </a:t>
                </a:r>
              </a:p>
              <a:p>
                <a:r>
                  <a:rPr lang="it-IT" dirty="0"/>
                  <a:t>V:  velocità del flusso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6081D3D-787E-9DFF-4649-B3F3AD4A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421305"/>
                <a:ext cx="2939845" cy="1200329"/>
              </a:xfrm>
              <a:prstGeom prst="rect">
                <a:avLst/>
              </a:prstGeom>
              <a:blipFill>
                <a:blip r:embed="rId7"/>
                <a:stretch>
                  <a:fillRect l="-1660" t="-2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27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8E7E9-E802-DCE6-825D-B16C77ED1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9F6C0C-B645-AFC9-334B-F22BF9D75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E7EE-7093-7AB2-1A89-887AE4782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0BDD73-07CA-E775-5F92-8BD5D4EE6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D1219-A832-298D-2F43-CB5BCAA5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56062-C2BE-12F7-2619-D38CFED1C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8F6A51-7CA4-109A-1C79-5491D120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Scelta del profilo alare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80BE0D1-1053-35FF-7C22-5FFD53765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2E36BFD-2458-539A-781F-7C0155733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2028CA-4BF8-B448-C416-CBEB13519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ED4043-062B-E2BD-F69E-B0985FDE91D8}"/>
              </a:ext>
            </a:extLst>
          </p:cNvPr>
          <p:cNvSpPr txBox="1"/>
          <p:nvPr/>
        </p:nvSpPr>
        <p:spPr>
          <a:xfrm>
            <a:off x="969300" y="4588109"/>
            <a:ext cx="577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Profilo</a:t>
            </a:r>
            <a:r>
              <a:rPr lang="it-IT" sz="2000" b="1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NACA</a:t>
            </a:r>
            <a:r>
              <a:rPr lang="it-IT" sz="2000" b="1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23012</a:t>
            </a:r>
            <a:r>
              <a:rPr lang="it-IT" sz="2000" b="1" dirty="0"/>
              <a:t>:</a:t>
            </a:r>
            <a:endParaRPr lang="it-IT" sz="2000" dirty="0"/>
          </a:p>
          <a:p>
            <a:r>
              <a:rPr lang="it-IT" sz="2000" dirty="0"/>
              <a:t>- ampiamente utilizzato nel settore aeronautico;</a:t>
            </a:r>
          </a:p>
          <a:p>
            <a:r>
              <a:rPr lang="it-IT" sz="2000" dirty="0"/>
              <a:t>- noto per il suo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stallo</a:t>
            </a:r>
            <a:r>
              <a:rPr lang="it-IT" sz="2000" b="1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aerodinamico</a:t>
            </a:r>
            <a:r>
              <a:rPr lang="it-IT" sz="2000" b="1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deciso</a:t>
            </a:r>
            <a:r>
              <a:rPr lang="it-IT" sz="2000" dirty="0"/>
              <a:t>.</a:t>
            </a:r>
          </a:p>
        </p:txBody>
      </p:sp>
      <p:pic>
        <p:nvPicPr>
          <p:cNvPr id="20" name="Immagine 19" descr="Immagine che contiene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36BE022-531E-7C1B-F6A6-13B02789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0" y="2034397"/>
            <a:ext cx="10253400" cy="2186628"/>
          </a:xfrm>
          <a:prstGeom prst="rect">
            <a:avLst/>
          </a:prstGeom>
        </p:spPr>
      </p:pic>
      <p:pic>
        <p:nvPicPr>
          <p:cNvPr id="22" name="Immagine 21" descr="Immagine che contiene trasporto, aeroplano, aeromobile, cielo&#10;&#10;Il contenuto generato dall'IA potrebbe non essere corretto.">
            <a:extLst>
              <a:ext uri="{FF2B5EF4-FFF2-40B4-BE49-F238E27FC236}">
                <a16:creationId xmlns:a16="http://schemas.microsoft.com/office/drawing/2014/main" id="{CA92D233-E439-C3BA-2547-695CBB5AC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44" y="3924655"/>
            <a:ext cx="3171956" cy="178361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065E445-261C-1CFA-A027-EE929122BA9A}"/>
              </a:ext>
            </a:extLst>
          </p:cNvPr>
          <p:cNvSpPr txBox="1"/>
          <p:nvPr/>
        </p:nvSpPr>
        <p:spPr>
          <a:xfrm>
            <a:off x="7823501" y="5778764"/>
            <a:ext cx="36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T-6 </a:t>
            </a:r>
            <a:r>
              <a:rPr lang="it-IT" dirty="0" err="1"/>
              <a:t>Texan</a:t>
            </a:r>
            <a:r>
              <a:rPr lang="it-IT" dirty="0"/>
              <a:t> II utilizza il NACA 23012</a:t>
            </a:r>
          </a:p>
        </p:txBody>
      </p:sp>
    </p:spTree>
    <p:extLst>
      <p:ext uri="{BB962C8B-B14F-4D97-AF65-F5344CB8AC3E}">
        <p14:creationId xmlns:p14="http://schemas.microsoft.com/office/powerpoint/2010/main" val="425788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295060-7B3C-E532-10E2-FCD092A8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CC838-2DAC-1384-718E-3734AC41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43859D-3508-00FB-9AA1-429D92272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FE1B74-348A-1011-10B2-360864801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C2FDA-C414-2DEB-FFC7-C173FED5C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F584-4022-8AA2-50D4-1A4F0DC23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CECE358-16EA-0A0E-D7F3-4B0A82A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2D: confronto dati numerici e sperimentali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26BEAC4-341F-5308-BB0F-C9F36C4E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8FA402D-D689-16A6-6793-176B356CC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C13F50-0DD6-2D2A-A484-D0AFB2787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 descr="Immagine che contiene schermata, tessuto&#10;&#10;Il contenuto generato dall'IA potrebbe non essere corretto.">
            <a:extLst>
              <a:ext uri="{FF2B5EF4-FFF2-40B4-BE49-F238E27FC236}">
                <a16:creationId xmlns:a16="http://schemas.microsoft.com/office/drawing/2014/main" id="{CB8F0318-C4C0-09AC-7285-3E5805AEF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6" y="4576586"/>
            <a:ext cx="3922851" cy="1816074"/>
          </a:xfrm>
          <a:prstGeom prst="rect">
            <a:avLst/>
          </a:prstGeom>
        </p:spPr>
      </p:pic>
      <p:pic>
        <p:nvPicPr>
          <p:cNvPr id="15" name="Immagine 14" descr="Immagine che contiene schermata, cella solare&#10;&#10;Il contenuto generato dall'IA potrebbe non essere corretto.">
            <a:extLst>
              <a:ext uri="{FF2B5EF4-FFF2-40B4-BE49-F238E27FC236}">
                <a16:creationId xmlns:a16="http://schemas.microsoft.com/office/drawing/2014/main" id="{8AEF5B13-99AB-25A9-3AEE-214B6E4CB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1713446"/>
            <a:ext cx="3910451" cy="259391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18CD4E4-893E-160F-B454-CD3C18EBB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" b="-10"/>
          <a:stretch>
            <a:fillRect/>
          </a:stretch>
        </p:blipFill>
        <p:spPr>
          <a:xfrm>
            <a:off x="7606718" y="1587600"/>
            <a:ext cx="4152658" cy="525030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356B82-A824-E47E-9B35-329A0DE5A708}"/>
              </a:ext>
            </a:extLst>
          </p:cNvPr>
          <p:cNvSpPr txBox="1"/>
          <p:nvPr/>
        </p:nvSpPr>
        <p:spPr>
          <a:xfrm>
            <a:off x="4991761" y="1933186"/>
            <a:ext cx="2480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Per effettuare lo studio 2D è stata generata una 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</a:t>
            </a:r>
            <a:r>
              <a:rPr lang="it-IT" sz="1600" b="1" dirty="0"/>
              <a:t> 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strutturata</a:t>
            </a:r>
            <a:r>
              <a:rPr lang="it-IT" sz="1600" b="1" dirty="0"/>
              <a:t> </a:t>
            </a:r>
            <a:r>
              <a:rPr lang="it-IT" sz="1600" dirty="0"/>
              <a:t>su </a:t>
            </a:r>
            <a:r>
              <a:rPr lang="it-IT" sz="1600" dirty="0" err="1"/>
              <a:t>Ansys</a:t>
            </a:r>
            <a:r>
              <a:rPr lang="it-IT" sz="1600" dirty="0"/>
              <a:t> </a:t>
            </a:r>
            <a:r>
              <a:rPr lang="it-IT" sz="1600" dirty="0" err="1"/>
              <a:t>Fluent</a:t>
            </a:r>
            <a:r>
              <a:rPr lang="it-IT" sz="1600" dirty="0"/>
              <a:t>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078DDF-7BEA-1661-AB11-4563594B6B09}"/>
              </a:ext>
            </a:extLst>
          </p:cNvPr>
          <p:cNvSpPr txBox="1"/>
          <p:nvPr/>
        </p:nvSpPr>
        <p:spPr>
          <a:xfrm>
            <a:off x="4903809" y="4645880"/>
            <a:ext cx="2747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La distribuzione dei punti di griglia è stata definita sulla base di un </a:t>
            </a:r>
            <a:r>
              <a:rPr lang="it-IT" sz="1600" dirty="0" err="1"/>
              <a:t>bias</a:t>
            </a:r>
            <a:r>
              <a:rPr lang="it-IT" sz="1600" dirty="0"/>
              <a:t> </a:t>
            </a:r>
            <a:r>
              <a:rPr lang="it-IT" sz="1600" dirty="0" err="1"/>
              <a:t>factor</a:t>
            </a:r>
            <a:r>
              <a:rPr lang="it-IT" sz="1600" dirty="0"/>
              <a:t>, </a:t>
            </a:r>
          </a:p>
          <a:p>
            <a:r>
              <a:rPr lang="it-IT" sz="1600" dirty="0"/>
              <a:t>garantendo un'elevata risoluzione vicino al profilo e una struttura più grossolana nelle zone distanti.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A7FED2E-018E-5A8C-BF77-D0261A9CF83E}"/>
              </a:ext>
            </a:extLst>
          </p:cNvPr>
          <p:cNvSpPr/>
          <p:nvPr/>
        </p:nvSpPr>
        <p:spPr>
          <a:xfrm>
            <a:off x="2005781" y="2664542"/>
            <a:ext cx="412954" cy="3458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506FA16-4BBE-EE54-1F42-CF527A8DC348}"/>
              </a:ext>
            </a:extLst>
          </p:cNvPr>
          <p:cNvCxnSpPr>
            <a:stCxn id="6" idx="2"/>
          </p:cNvCxnSpPr>
          <p:nvPr/>
        </p:nvCxnSpPr>
        <p:spPr>
          <a:xfrm flipH="1">
            <a:off x="813756" y="2837473"/>
            <a:ext cx="1192025" cy="17391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0785050-B1AB-D364-78A5-197A38FD2FAC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2418735" y="2837473"/>
            <a:ext cx="2332674" cy="17391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5651436-EB61-CD8F-E44D-3E6330357F48}"/>
                  </a:ext>
                </a:extLst>
              </p:cNvPr>
              <p:cNvSpPr txBox="1"/>
              <p:nvPr/>
            </p:nvSpPr>
            <p:spPr>
              <a:xfrm>
                <a:off x="9973118" y="6023328"/>
                <a:ext cx="178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=6.8 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5651436-EB61-CD8F-E44D-3E63303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118" y="6023328"/>
                <a:ext cx="178625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69F29C7-02CB-34B5-32A7-533F0A0786E6}"/>
                  </a:ext>
                </a:extLst>
              </p:cNvPr>
              <p:cNvSpPr txBox="1"/>
              <p:nvPr/>
            </p:nvSpPr>
            <p:spPr>
              <a:xfrm>
                <a:off x="9750089" y="5208750"/>
                <a:ext cx="1208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𝜋𝛼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69F29C7-02CB-34B5-32A7-533F0A078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089" y="5208750"/>
                <a:ext cx="12084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CCC244D-46DD-2153-6C1A-5AAC1C49A987}"/>
              </a:ext>
            </a:extLst>
          </p:cNvPr>
          <p:cNvCxnSpPr/>
          <p:nvPr/>
        </p:nvCxnSpPr>
        <p:spPr>
          <a:xfrm>
            <a:off x="9570720" y="4307362"/>
            <a:ext cx="582928" cy="901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08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5AFB7-253A-FA56-CCFA-B0B207E48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879582-FA50-449A-8FB6-EA9682706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EBE42-4A1F-49D6-333E-62C335C61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B71E1-E766-E662-1284-F3A302218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10B5C2-3B5B-F1A6-571E-C206DB33C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5B81C-D9BF-1FB5-EEA8-F28D6D097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CE4B77-9B0D-5AD9-852A-9C876EF7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3D del profilo: geometria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28CEDCD-A9F4-2015-945F-A009FA264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505454-3F5A-C02E-B5E0-F88199456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7F4B20-47D2-BE9F-F880-623B97D7F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B23AAA-E475-EEE7-36A4-F67CB1B7E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58" y="2015612"/>
            <a:ext cx="3902285" cy="192568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94EAA1-7F0D-0913-CD87-0204027163FF}"/>
              </a:ext>
            </a:extLst>
          </p:cNvPr>
          <p:cNvSpPr txBox="1"/>
          <p:nvPr/>
        </p:nvSpPr>
        <p:spPr>
          <a:xfrm>
            <a:off x="1096858" y="4827242"/>
            <a:ext cx="4999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Nello studio è stata valutata un’ala a pianta quadrata.</a:t>
            </a: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dirty="0"/>
              <a:t>: Corda aerodinamica = 1m</a:t>
            </a: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dirty="0"/>
              <a:t>: Apertura alare = 1m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F3E09CB-73D2-9C85-D524-F22765F2C34A}"/>
              </a:ext>
            </a:extLst>
          </p:cNvPr>
          <p:cNvCxnSpPr/>
          <p:nvPr/>
        </p:nvCxnSpPr>
        <p:spPr>
          <a:xfrm flipH="1" flipV="1">
            <a:off x="3772515" y="3360175"/>
            <a:ext cx="285135" cy="4424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5FF9AB6-B249-0439-9FAE-F7E8E8CF8324}"/>
              </a:ext>
            </a:extLst>
          </p:cNvPr>
          <p:cNvSpPr txBox="1"/>
          <p:nvPr/>
        </p:nvSpPr>
        <p:spPr>
          <a:xfrm>
            <a:off x="3596429" y="3913247"/>
            <a:ext cx="170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Profilo NACA 23012</a:t>
            </a:r>
          </a:p>
        </p:txBody>
      </p:sp>
      <p:pic>
        <p:nvPicPr>
          <p:cNvPr id="11" name="Immagine 10" descr="Immagine che contiene testo, lavagna, Rettangolo, design&#10;&#10;Il contenuto generato dall'IA potrebbe non essere corretto.">
            <a:extLst>
              <a:ext uri="{FF2B5EF4-FFF2-40B4-BE49-F238E27FC236}">
                <a16:creationId xmlns:a16="http://schemas.microsoft.com/office/drawing/2014/main" id="{EBC501FD-E42F-4273-0CD4-D77E492EB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4456"/>
          <a:stretch>
            <a:fillRect/>
          </a:stretch>
        </p:blipFill>
        <p:spPr>
          <a:xfrm>
            <a:off x="7192858" y="1812378"/>
            <a:ext cx="4234761" cy="4260714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CB33765-1A93-1614-E626-2FCD33EAF308}"/>
              </a:ext>
            </a:extLst>
          </p:cNvPr>
          <p:cNvCxnSpPr>
            <a:cxnSpLocks/>
          </p:cNvCxnSpPr>
          <p:nvPr/>
        </p:nvCxnSpPr>
        <p:spPr>
          <a:xfrm>
            <a:off x="7410450" y="2266950"/>
            <a:ext cx="0" cy="3295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F86B23F-CAA7-A82C-FCDB-829C69F57E2F}"/>
              </a:ext>
            </a:extLst>
          </p:cNvPr>
          <p:cNvCxnSpPr>
            <a:cxnSpLocks/>
          </p:cNvCxnSpPr>
          <p:nvPr/>
        </p:nvCxnSpPr>
        <p:spPr>
          <a:xfrm>
            <a:off x="7629525" y="2050024"/>
            <a:ext cx="33337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2E6AEA8-27EE-0474-6275-A59A33388CF7}"/>
              </a:ext>
            </a:extLst>
          </p:cNvPr>
          <p:cNvSpPr txBox="1"/>
          <p:nvPr/>
        </p:nvSpPr>
        <p:spPr>
          <a:xfrm>
            <a:off x="9163050" y="1732878"/>
            <a:ext cx="28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AB51F0A-45A6-C018-CD72-6298FA4765E5}"/>
              </a:ext>
            </a:extLst>
          </p:cNvPr>
          <p:cNvSpPr txBox="1"/>
          <p:nvPr/>
        </p:nvSpPr>
        <p:spPr>
          <a:xfrm>
            <a:off x="7078540" y="3748447"/>
            <a:ext cx="28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7DED97A-CE76-EA4F-2DF4-6FC2AEC0D4D5}"/>
                  </a:ext>
                </a:extLst>
              </p:cNvPr>
              <p:cNvSpPr txBox="1"/>
              <p:nvPr/>
            </p:nvSpPr>
            <p:spPr>
              <a:xfrm>
                <a:off x="9945945" y="5193268"/>
                <a:ext cx="1017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 =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7DED97A-CE76-EA4F-2DF4-6FC2AEC0D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945" y="5193268"/>
                <a:ext cx="1017330" cy="369332"/>
              </a:xfrm>
              <a:prstGeom prst="rect">
                <a:avLst/>
              </a:prstGeom>
              <a:blipFill>
                <a:blip r:embed="rId5"/>
                <a:stretch>
                  <a:fillRect l="-5422" t="-819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36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5E3170-0C6B-0BB2-387E-1C18BDE79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CF8896-1FEC-D1E2-2D9A-CFF28666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02531-08CB-0EF9-EB5A-7F5D7585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8BC42-1CAB-954E-782E-945C0CF0D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CFDAEF-ABF3-F3D8-B567-57BDABEDE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27BBF-229A-FD62-910C-30B1D00A8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17FBEC-597F-578B-D159-F59C0645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3D del profilo: validazione della mesh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95DA570-0D36-57FE-0204-1BD140CAB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1B2893-450E-8B42-8D6E-012D6E21D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762E91A-A8D4-F734-09E1-6B57748A9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5" name="Immagine 14" descr="Immagine che contiene bianco e nero&#10;&#10;Il contenuto generato dall'IA potrebbe non essere corretto.">
            <a:extLst>
              <a:ext uri="{FF2B5EF4-FFF2-40B4-BE49-F238E27FC236}">
                <a16:creationId xmlns:a16="http://schemas.microsoft.com/office/drawing/2014/main" id="{6F0BC410-DB76-6719-A42E-B4C238848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17" y="4139738"/>
            <a:ext cx="3200020" cy="2168654"/>
          </a:xfrm>
          <a:prstGeom prst="rect">
            <a:avLst/>
          </a:prstGeom>
        </p:spPr>
      </p:pic>
      <p:pic>
        <p:nvPicPr>
          <p:cNvPr id="18" name="Immagine 17" descr="Immagine che contiene Rettangol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20DEF2DD-9764-545A-B426-52CD509D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63" y="1771605"/>
            <a:ext cx="5492071" cy="3102426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26DB602-564C-A005-9B8B-0F1F24F637D0}"/>
              </a:ext>
            </a:extLst>
          </p:cNvPr>
          <p:cNvCxnSpPr/>
          <p:nvPr/>
        </p:nvCxnSpPr>
        <p:spPr>
          <a:xfrm>
            <a:off x="1288473" y="4692535"/>
            <a:ext cx="17581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3CD550EB-6A82-C81B-863A-704C465915AE}"/>
              </a:ext>
            </a:extLst>
          </p:cNvPr>
          <p:cNvCxnSpPr/>
          <p:nvPr/>
        </p:nvCxnSpPr>
        <p:spPr>
          <a:xfrm>
            <a:off x="3084022" y="4692535"/>
            <a:ext cx="32752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CEF83668-F514-49C7-DD03-054BBB56D55B}"/>
              </a:ext>
            </a:extLst>
          </p:cNvPr>
          <p:cNvCxnSpPr/>
          <p:nvPr/>
        </p:nvCxnSpPr>
        <p:spPr>
          <a:xfrm flipV="1">
            <a:off x="6488545" y="2055091"/>
            <a:ext cx="0" cy="25215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818E34-271C-BD9D-04DC-D1539637AE41}"/>
              </a:ext>
            </a:extLst>
          </p:cNvPr>
          <p:cNvSpPr txBox="1"/>
          <p:nvPr/>
        </p:nvSpPr>
        <p:spPr>
          <a:xfrm>
            <a:off x="6528073" y="3184318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15c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824EFBD-CDDD-F8BE-FED8-1D4502139297}"/>
              </a:ext>
            </a:extLst>
          </p:cNvPr>
          <p:cNvSpPr txBox="1"/>
          <p:nvPr/>
        </p:nvSpPr>
        <p:spPr>
          <a:xfrm>
            <a:off x="4540305" y="4735532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20c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8759A27-84E9-2F91-BAE9-20D5D966E627}"/>
              </a:ext>
            </a:extLst>
          </p:cNvPr>
          <p:cNvSpPr txBox="1"/>
          <p:nvPr/>
        </p:nvSpPr>
        <p:spPr>
          <a:xfrm>
            <a:off x="1953383" y="4720788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10c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6A7669A-E478-ECE7-A0D7-CF73FAED1314}"/>
              </a:ext>
            </a:extLst>
          </p:cNvPr>
          <p:cNvSpPr txBox="1"/>
          <p:nvPr/>
        </p:nvSpPr>
        <p:spPr>
          <a:xfrm>
            <a:off x="7813738" y="2065313"/>
            <a:ext cx="3353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 validare la mesh 3D sono state effettuate simulazioni del profilo convenzionale paragonando i dati ottenuti con i risultati delle simulazioni 2D.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CFAC672-D348-88FF-ABC7-DAABF5895556}"/>
              </a:ext>
            </a:extLst>
          </p:cNvPr>
          <p:cNvSpPr txBox="1"/>
          <p:nvPr/>
        </p:nvSpPr>
        <p:spPr>
          <a:xfrm>
            <a:off x="1728506" y="5335100"/>
            <a:ext cx="4230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Le dimensioni della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 di fluido </a:t>
            </a:r>
            <a:r>
              <a:rPr lang="it-IT" dirty="0"/>
              <a:t>sono pensate per catturare tutti i fenomeni aerodinamici.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19A3DD-FACB-9526-9490-6D93980BF7AF}"/>
              </a:ext>
            </a:extLst>
          </p:cNvPr>
          <p:cNvSpPr txBox="1"/>
          <p:nvPr/>
        </p:nvSpPr>
        <p:spPr>
          <a:xfrm>
            <a:off x="4356765" y="4301705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N° di celle: 1.7mln</a:t>
            </a:r>
          </a:p>
        </p:txBody>
      </p:sp>
    </p:spTree>
    <p:extLst>
      <p:ext uri="{BB962C8B-B14F-4D97-AF65-F5344CB8AC3E}">
        <p14:creationId xmlns:p14="http://schemas.microsoft.com/office/powerpoint/2010/main" val="101597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AADC3-3185-2C45-BC0C-B0C08348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1FAA23-8711-48E1-1D74-BF343D1DD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49901-58A1-5B1F-DF2B-214D95DE7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A74583-A429-F2D9-C29E-9DA88DE3A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ABEC4-4BD1-6682-7A30-CA79823CE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80F623-EDB8-4EF2-E26F-3BCAFDD18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59051E-B2BB-7E48-C7B3-8FE8C2CD2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Geometria 3D del profilo tubercolato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1533EF7-9035-9AC8-E3A6-745E3E2C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178C704-33FD-0150-5DA2-90DDE1518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106642-ED6E-0A49-8B42-5CE6E7DC7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605E16-EE41-D615-C38B-3645DD7B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6" t="2553" r="14914" b="6678"/>
          <a:stretch>
            <a:fillRect/>
          </a:stretch>
        </p:blipFill>
        <p:spPr>
          <a:xfrm>
            <a:off x="6975796" y="2466289"/>
            <a:ext cx="4534777" cy="39219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C420AF1-38C3-C5CC-6C2C-B20EEB285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9648" r="9290" b="22549"/>
          <a:stretch>
            <a:fillRect/>
          </a:stretch>
        </p:blipFill>
        <p:spPr>
          <a:xfrm>
            <a:off x="1087932" y="2466289"/>
            <a:ext cx="5160468" cy="222209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E34547-62ED-BF7B-4791-3CA83BA7E366}"/>
              </a:ext>
            </a:extLst>
          </p:cNvPr>
          <p:cNvSpPr txBox="1"/>
          <p:nvPr/>
        </p:nvSpPr>
        <p:spPr>
          <a:xfrm>
            <a:off x="1027469" y="4910905"/>
            <a:ext cx="4905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parametri </a:t>
            </a:r>
            <a:r>
              <a:rPr lang="el-GR" dirty="0"/>
              <a:t>λ</a:t>
            </a:r>
            <a:r>
              <a:rPr lang="it-IT" dirty="0"/>
              <a:t> e a sono stati scelti facendo riferimento alla letteratura.</a:t>
            </a:r>
            <a:r>
              <a:rPr lang="it-IT" baseline="30000" dirty="0"/>
              <a:t>[1]</a:t>
            </a:r>
          </a:p>
          <a:p>
            <a:r>
              <a:rPr lang="el-GR" dirty="0"/>
              <a:t>λ</a:t>
            </a:r>
            <a:r>
              <a:rPr lang="it-IT" dirty="0"/>
              <a:t>: lunghezza d’onda = 0.35c</a:t>
            </a:r>
          </a:p>
          <a:p>
            <a:r>
              <a:rPr lang="it-IT" dirty="0"/>
              <a:t>a: ampiezza d’onda = 0.03c</a:t>
            </a:r>
          </a:p>
          <a:p>
            <a:pPr algn="ctr"/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07E4E40-82C2-B1D1-B13F-B6C7FEE0BC95}"/>
              </a:ext>
            </a:extLst>
          </p:cNvPr>
          <p:cNvCxnSpPr>
            <a:cxnSpLocks/>
          </p:cNvCxnSpPr>
          <p:nvPr/>
        </p:nvCxnSpPr>
        <p:spPr>
          <a:xfrm>
            <a:off x="8425543" y="2392802"/>
            <a:ext cx="14913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5C95F5-C9AD-E620-C3D4-880CF1C31271}"/>
              </a:ext>
            </a:extLst>
          </p:cNvPr>
          <p:cNvSpPr txBox="1"/>
          <p:nvPr/>
        </p:nvSpPr>
        <p:spPr>
          <a:xfrm>
            <a:off x="9021173" y="20490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λ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122379F-0917-DE2E-B46D-542FB820FE5B}"/>
              </a:ext>
            </a:extLst>
          </p:cNvPr>
          <p:cNvCxnSpPr/>
          <p:nvPr/>
        </p:nvCxnSpPr>
        <p:spPr>
          <a:xfrm>
            <a:off x="11267550" y="2569029"/>
            <a:ext cx="0" cy="304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BACA238-4E9D-0DDC-C267-D80A3C8708B8}"/>
              </a:ext>
            </a:extLst>
          </p:cNvPr>
          <p:cNvSpPr txBox="1"/>
          <p:nvPr/>
        </p:nvSpPr>
        <p:spPr>
          <a:xfrm>
            <a:off x="11288397" y="2569029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2a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E590FAE-C892-50A2-45E3-3CC76919505C}"/>
                  </a:ext>
                </a:extLst>
              </p:cNvPr>
              <p:cNvSpPr txBox="1"/>
              <p:nvPr/>
            </p:nvSpPr>
            <p:spPr>
              <a:xfrm>
                <a:off x="10153648" y="5911725"/>
                <a:ext cx="1017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=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E590FAE-C892-50A2-45E3-3CC769195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648" y="5911725"/>
                <a:ext cx="1017330" cy="369332"/>
              </a:xfrm>
              <a:prstGeom prst="rect">
                <a:avLst/>
              </a:prstGeom>
              <a:blipFill>
                <a:blip r:embed="rId5"/>
                <a:stretch>
                  <a:fillRect l="-5389" t="-8333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A76BB5-8D3D-CD7C-5560-00A7F9BEB062}"/>
              </a:ext>
            </a:extLst>
          </p:cNvPr>
          <p:cNvSpPr txBox="1"/>
          <p:nvPr/>
        </p:nvSpPr>
        <p:spPr>
          <a:xfrm>
            <a:off x="3274142" y="6517393"/>
            <a:ext cx="882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[1] </a:t>
            </a:r>
            <a:r>
              <a:rPr lang="en-US" sz="1100" dirty="0"/>
              <a:t>Samuel Jennings, The effect of protuberance structures on the aerodynamic performance of an </a:t>
            </a:r>
            <a:r>
              <a:rPr lang="en-US" sz="1100" dirty="0" err="1"/>
              <a:t>aerofoil</a:t>
            </a:r>
            <a:r>
              <a:rPr lang="en-US" sz="1100" dirty="0"/>
              <a:t>. In 2025 IEEE Aerospace Conference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5712494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7317</TotalTime>
  <Words>941</Words>
  <Application>Microsoft Office PowerPoint</Application>
  <PresentationFormat>Widescreen</PresentationFormat>
  <Paragraphs>145</Paragraphs>
  <Slides>18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Lucida Sans Unicode</vt:lpstr>
      <vt:lpstr>Times New Roman</vt:lpstr>
      <vt:lpstr>Tema di Office</vt:lpstr>
      <vt:lpstr>Università degli Studi di Genova  Scuola Politecnica Corso di Laurea in Ingegneria Meccanica Dipartimento di Ingegneria Meccanica, Energetica, Gestionale e dei Trasporti (DIME)</vt:lpstr>
      <vt:lpstr>Introduzione</vt:lpstr>
      <vt:lpstr>Introduzione</vt:lpstr>
      <vt:lpstr>Grandezze aerodinamiche studiate</vt:lpstr>
      <vt:lpstr>Scelta del profilo alare</vt:lpstr>
      <vt:lpstr>Studio 2D: confronto dati numerici e sperimentali</vt:lpstr>
      <vt:lpstr>Studio 3D del profilo: geometria</vt:lpstr>
      <vt:lpstr>Studio 3D del profilo: validazione della mesh</vt:lpstr>
      <vt:lpstr>Geometria 3D del profilo tubercolato</vt:lpstr>
      <vt:lpstr>Studio 3D del profilo tubercolato: mesh</vt:lpstr>
      <vt:lpstr>Studio 3D del profilo tubercolato: set-up</vt:lpstr>
      <vt:lpstr>Studio 3D del profilo tubercolato: convergenza</vt:lpstr>
      <vt:lpstr>Risultati e confronto delle prestazioni</vt:lpstr>
      <vt:lpstr>Risultati e confronto delle prestazioni</vt:lpstr>
      <vt:lpstr>Risultati e confronto delle prestazioni</vt:lpstr>
      <vt:lpstr>Vorticità: confronto</vt:lpstr>
      <vt:lpstr>Linee di corrente: confronto</vt:lpstr>
      <vt:lpstr>Conclusioni e sviluppi futuri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Sgambelluri</dc:creator>
  <cp:lastModifiedBy>FILIPPO PORRO</cp:lastModifiedBy>
  <cp:revision>37</cp:revision>
  <dcterms:created xsi:type="dcterms:W3CDTF">2025-07-09T22:03:45Z</dcterms:created>
  <dcterms:modified xsi:type="dcterms:W3CDTF">2026-02-17T18:11:00Z</dcterms:modified>
</cp:coreProperties>
</file>