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8" r:id="rId6"/>
    <p:sldId id="283" r:id="rId7"/>
    <p:sldId id="259" r:id="rId8"/>
    <p:sldId id="282" r:id="rId9"/>
    <p:sldId id="281" r:id="rId10"/>
    <p:sldId id="284" r:id="rId11"/>
    <p:sldId id="285" r:id="rId12"/>
    <p:sldId id="260" r:id="rId13"/>
    <p:sldId id="28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7" r:id="rId26"/>
    <p:sldId id="288" r:id="rId27"/>
    <p:sldId id="272" r:id="rId28"/>
    <p:sldId id="273" r:id="rId29"/>
    <p:sldId id="274" r:id="rId30"/>
    <p:sldId id="275" r:id="rId31"/>
    <p:sldId id="276" r:id="rId32"/>
    <p:sldId id="27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4EF8A4-1CDE-45B9-B3A2-497D36B05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B6FAA45-B7C8-4F1F-A46F-7AD715560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5F7DAFF-B3C7-48E1-B3D7-8E31425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8F3421E-CFFD-4E6C-B8D4-BCD573FD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A921E6F-7733-4445-92D7-97132834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F68D1F-CB3F-4345-836E-22CCA727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B34947B-D5D4-4836-85E0-0ADC7FD50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FCD5169-7D0D-4D5F-8B25-E7129C52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8D43388-C272-4DC9-B72F-224EA11A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A79EBE-F129-431E-9139-5C38605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8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0A0E15EA-4646-42C7-8656-864DBC67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5031D48-76B2-4CDF-BC83-977ADDDF9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8501DBF-3D2C-43E3-BDA0-21879394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A6A0F6-B8A8-48E4-ACB2-E5A3791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F90564C-1D17-4176-AB97-11579F05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93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831438E-3089-4283-A92C-569A1ECD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" y="0"/>
            <a:ext cx="12180231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264F96-AA94-4CC6-B4C9-749F5BA7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F8446AB-FFEB-4344-AD42-2566F27F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39817F2-F773-4B8D-BB37-AE250681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D12381-6967-47EA-AA5B-C1D25B85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D9728E3-15DD-4D3D-B503-13F00277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1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F0A615-1274-42E4-9BAC-4478DC17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1E505DC-D032-461B-8FF8-0F512CF8F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7579D8B-D070-4A62-91F8-B6718AEE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F88A22F-9952-49C5-9363-31DD9B94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1F8036A-065B-4426-BC41-0FA30DD2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4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6B5B5E-B741-4B17-AEFE-947A531A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D14D335-A459-4F84-899E-E634F0462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1D1DF1A-9C96-462E-829B-D981F62D8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DAC30D9-8ADE-4E74-9580-25BFFC09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66B1063-0E81-4F3E-9E7C-F52FC316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B355BCE-A647-4EDB-A22C-AF8E0D23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55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CFD817-77AC-4876-BD9D-3B7D0D04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50F26EE-6120-4523-B1B0-6B566D6E9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6F83B2E-BCE1-4877-BC2F-A63D56E7F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5F33ADA-ADDC-4B7A-A48D-3CE157541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40F53F3-53B4-40EE-94D1-A33531729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E051CFA-10BF-4DA9-A6FF-D6F20EBB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0E0F240-C595-4F2C-A5D9-66D281E4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1E7CEA0-5A8C-489E-B454-02B9ADC2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2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549043-E29C-4A21-A229-CD4475A5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1FAA64B9-28E1-4F99-AE8E-88D035B8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34127BA-4A5D-443F-BAD1-ADF15F71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7D69367-40FF-41A4-AD11-D2767EB7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08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D6998D4-934D-4B97-B7E0-56716DEC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CE6433F-F754-433A-A57A-4027D250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2043EA4-F91F-4CF5-B6E7-3D37140F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4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F500DD-9180-4EB4-B5B8-D621A60C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E10D62-DE04-4D06-9857-21F2FA4F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86C26FE-9579-4189-B168-D3F54E251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6E991A7-7C34-405D-B01E-EABDEBBA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EA0E886-9FC0-4FAC-AC2C-20308C77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0E72FD6-C642-44B3-BA06-AEC3A7BF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11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AEABDC-3E86-41F2-B4D7-7D3D9528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0636F4E-4C53-4B40-B268-17A0A98DD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F70019C-ED47-4A44-AA04-40E039A4B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81EAC20-B3F9-4E49-9D8E-75BF61E7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07B1602-FB83-46D6-A103-595B780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572858C-80B5-4F6A-A61F-E4F56F47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4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0AC583-00DD-44D6-BAC1-0E1A7332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02B1767-5433-4CB6-B88D-BC2C2C8C3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35E2AF-6F93-4CBA-B585-71BF599A0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ABDF-F6B2-443D-84B6-DC57FD9EB2DF}" type="datetimeFigureOut">
              <a:rPr lang="it-IT" smtClean="0"/>
              <a:t>11/09/2017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1F8BCAF-8168-4FA0-81A8-487824CF0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F5CF345-B111-4FD8-99ED-58311D049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8BB1692-1F46-4D80-B8F0-737A9298ABD5}"/>
              </a:ext>
            </a:extLst>
          </p:cNvPr>
          <p:cNvSpPr txBox="1">
            <a:spLocks/>
          </p:cNvSpPr>
          <p:nvPr/>
        </p:nvSpPr>
        <p:spPr>
          <a:xfrm>
            <a:off x="2209800" y="19899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/>
              <a:t>Tesi di Laurea in Ingegneria Meccanica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4BB6D323-0438-4B40-B6FA-916F075B7D4D}"/>
              </a:ext>
            </a:extLst>
          </p:cNvPr>
          <p:cNvSpPr txBox="1">
            <a:spLocks/>
          </p:cNvSpPr>
          <p:nvPr/>
        </p:nvSpPr>
        <p:spPr>
          <a:xfrm>
            <a:off x="2931110" y="384709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/>
              <a:t>Validazione sperimentale in galleria del vento di sonda di velocità multiforo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E7E1A66-F61A-4B2C-A559-B4B2287CB973}"/>
              </a:ext>
            </a:extLst>
          </p:cNvPr>
          <p:cNvSpPr/>
          <p:nvPr/>
        </p:nvSpPr>
        <p:spPr>
          <a:xfrm>
            <a:off x="395536" y="39950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15/09/2017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F3A3CF2-3F4B-4A5D-AFFD-F2D2AEDF99BF}"/>
              </a:ext>
            </a:extLst>
          </p:cNvPr>
          <p:cNvSpPr/>
          <p:nvPr/>
        </p:nvSpPr>
        <p:spPr>
          <a:xfrm>
            <a:off x="10075161" y="399507"/>
            <a:ext cx="89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Genova</a:t>
            </a:r>
          </a:p>
        </p:txBody>
      </p: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xmlns="" id="{CD7D3CCC-F3A3-4424-A79D-68525AD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43" y="5986825"/>
            <a:ext cx="9075137" cy="733571"/>
          </a:xfrm>
        </p:spPr>
        <p:txBody>
          <a:bodyPr/>
          <a:lstStyle/>
          <a:p>
            <a:pPr algn="l"/>
            <a:r>
              <a:rPr lang="it-IT" sz="1800" dirty="0"/>
              <a:t>Relatore: Professor Alessandro Bottaro	</a:t>
            </a:r>
          </a:p>
          <a:p>
            <a:pPr algn="l"/>
            <a:r>
              <a:rPr lang="it-IT" sz="1800" dirty="0"/>
              <a:t>Correlatore: Dott. Ing. Andrea Freda 			              Candidato: Federico Pastore</a:t>
            </a:r>
          </a:p>
        </p:txBody>
      </p:sp>
      <p:pic>
        <p:nvPicPr>
          <p:cNvPr id="14" name="Immagine 13" descr="LogoUniversitaGenova.jpg">
            <a:extLst>
              <a:ext uri="{FF2B5EF4-FFF2-40B4-BE49-F238E27FC236}">
                <a16:creationId xmlns:a16="http://schemas.microsoft.com/office/drawing/2014/main" xmlns="" id="{A0391451-0C48-40F1-9E33-C58A4C54F3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8636" y="511994"/>
            <a:ext cx="971550" cy="12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80045A1-16B4-4A37-AE47-CEC63438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Sonde di velocità pneumatiche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751619E-B686-49D6-994F-A5E0B45764A9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93634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76D71E4-2CA6-48D7-B5ED-3BCFB30C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Sonde di velocità pneumatiche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17D129B-836E-4BA8-B4AE-AEF48A299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4" y="1466098"/>
            <a:ext cx="2899611" cy="198741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B414FE8-8475-45C4-8465-898D1A240B8A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90146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3247F5-D146-4399-9A0B-2E16F069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Sonde di velocità pneumatiche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xmlns="" id="{702D6C55-0462-430B-B8F5-05C493FAD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𝑡𝑜𝑡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𝑠𝑡𝑎𝑡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702D6C55-0462-430B-B8F5-05C493FAD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10FFC1B-71A2-4663-89D9-344931EA3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4" y="1466098"/>
            <a:ext cx="2899611" cy="198741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C7624EE-8253-49AC-83D6-36A5A829C309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318139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5D94986-49EB-4C45-B54E-8CAB8EE2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Sonde di velocità pneumatiche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C31927AD-46B0-4DF4-9ED9-3CBAD103DB6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Tubi di pitot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 descr="C:\Users\mrluc\AppData\Local\Microsoft\Windows\INetCache\Content.Word\20170314_094725.jpg">
            <a:extLst>
              <a:ext uri="{FF2B5EF4-FFF2-40B4-BE49-F238E27FC236}">
                <a16:creationId xmlns:a16="http://schemas.microsoft.com/office/drawing/2014/main" xmlns="" id="{B3DCA7C3-9412-4DE9-BC15-2F23D3E400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r="22357" b="2859"/>
          <a:stretch/>
        </p:blipFill>
        <p:spPr bwMode="auto">
          <a:xfrm rot="5400000">
            <a:off x="5571641" y="2157012"/>
            <a:ext cx="2456686" cy="179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8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F6B13A65-7293-47D9-BA9F-BB65DC8594E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Tubi di pitot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Sonde multiforo</a:t>
            </a:r>
          </a:p>
        </p:txBody>
      </p:sp>
      <p:pic>
        <p:nvPicPr>
          <p:cNvPr id="5" name="Immagine 4" descr="C:\Users\mrluc\AppData\Local\Microsoft\Windows\INetCache\Content.Word\20170314_094725.jpg">
            <a:extLst>
              <a:ext uri="{FF2B5EF4-FFF2-40B4-BE49-F238E27FC236}">
                <a16:creationId xmlns:a16="http://schemas.microsoft.com/office/drawing/2014/main" xmlns="" id="{43A20BEA-9D7D-4BC9-997B-34C963B8BAF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r="22357" b="2859"/>
          <a:stretch/>
        </p:blipFill>
        <p:spPr bwMode="auto">
          <a:xfrm rot="5400000">
            <a:off x="5571641" y="2157012"/>
            <a:ext cx="2456686" cy="179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E5F5BDF-352F-4106-B04D-CB53F729D2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4" y="4417248"/>
            <a:ext cx="3178539" cy="12379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A61376F-B38E-421E-9B33-9A359E38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Sonde di velocità pneumatiche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EDCA6554-0979-4CA2-80DB-816D992971BD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340406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6289EB-EA87-473F-A5EB-E1BFB685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Sonda Omniprobe AEROPROBE</a:t>
            </a:r>
          </a:p>
        </p:txBody>
      </p:sp>
      <p:pic>
        <p:nvPicPr>
          <p:cNvPr id="4" name="Segnaposto contenuto 3" descr="C:\Users\mrluc\AppData\Local\Microsoft\Windows\INetCache\Content.Word\20170314_094556.jpg">
            <a:extLst>
              <a:ext uri="{FF2B5EF4-FFF2-40B4-BE49-F238E27FC236}">
                <a16:creationId xmlns:a16="http://schemas.microsoft.com/office/drawing/2014/main" xmlns="" id="{D473BC36-D335-41D5-A9F9-D98F8471E2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34" y="1901349"/>
            <a:ext cx="2136371" cy="238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Aeroprobe PS12 / PL12 Omniprobe">
            <a:extLst>
              <a:ext uri="{FF2B5EF4-FFF2-40B4-BE49-F238E27FC236}">
                <a16:creationId xmlns:a16="http://schemas.microsoft.com/office/drawing/2014/main" xmlns="" id="{568CF860-E383-4BA4-8594-25B6BDE8B3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5" y="1901349"/>
            <a:ext cx="2401570" cy="238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Aeroprobe PS12 / PL12 Omniprobe">
            <a:extLst>
              <a:ext uri="{FF2B5EF4-FFF2-40B4-BE49-F238E27FC236}">
                <a16:creationId xmlns:a16="http://schemas.microsoft.com/office/drawing/2014/main" xmlns="" id="{5F4C1293-FA62-4265-A848-452A1B7449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65" y="1901349"/>
            <a:ext cx="2348230" cy="2348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8238136-6A09-4076-B37C-174F191C4F81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95116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E8A088DF-545D-4B7E-AE33-6ED6FC8C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Sonda Omniprobe AEROPROBE</a:t>
            </a:r>
          </a:p>
        </p:txBody>
      </p:sp>
      <p:pic>
        <p:nvPicPr>
          <p:cNvPr id="5" name="Segnaposto contenuto 4" descr="C:\Users\mrluc\AppData\Local\Microsoft\Windows\INetCache\Content.Word\Screenshot (46).png">
            <a:extLst>
              <a:ext uri="{FF2B5EF4-FFF2-40B4-BE49-F238E27FC236}">
                <a16:creationId xmlns:a16="http://schemas.microsoft.com/office/drawing/2014/main" xmlns="" id="{B9FAC858-16BE-4C67-9978-89DA24D8B8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15" y="1690688"/>
            <a:ext cx="682261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D66B767-7FB4-4A1C-8CFF-40225541E171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394709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8F2FC4-7825-46E2-B764-8A7E8F8D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Sonda COBRA</a:t>
            </a:r>
          </a:p>
        </p:txBody>
      </p:sp>
      <p:pic>
        <p:nvPicPr>
          <p:cNvPr id="4" name="Segnaposto contenuto 3" descr="C:\Users\mrluc\AppData\Local\Microsoft\Windows\INetCache\Content.Word\20170307_111326.jpg">
            <a:extLst>
              <a:ext uri="{FF2B5EF4-FFF2-40B4-BE49-F238E27FC236}">
                <a16:creationId xmlns:a16="http://schemas.microsoft.com/office/drawing/2014/main" xmlns="" id="{473CA117-4870-4C89-A240-1B4A1BE160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22595" r="35705" b="22377"/>
          <a:stretch/>
        </p:blipFill>
        <p:spPr bwMode="auto">
          <a:xfrm rot="16200000">
            <a:off x="2838870" y="2511787"/>
            <a:ext cx="1896540" cy="1566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C:\Users\mrluc\AppData\Local\Microsoft\Windows\INetCache\Content.Word\Screenshot (56).png">
            <a:extLst>
              <a:ext uri="{FF2B5EF4-FFF2-40B4-BE49-F238E27FC236}">
                <a16:creationId xmlns:a16="http://schemas.microsoft.com/office/drawing/2014/main" xmlns="" id="{61E759BA-EF71-47D9-8698-0769C1FEAE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83" y="2346959"/>
            <a:ext cx="5018405" cy="18965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2B60283-08B6-43EA-AC85-A48707DD65B3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88517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C6BF36-5F28-44A8-8F33-968E467B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1ª fase di prova-prima terna</a:t>
            </a:r>
          </a:p>
        </p:txBody>
      </p:sp>
      <p:pic>
        <p:nvPicPr>
          <p:cNvPr id="4" name="Immagine 3" descr="C:\Users\mrluc\AppData\Local\Microsoft\Windows\INetCache\Content.Word\20170314_094120.jpg">
            <a:extLst>
              <a:ext uri="{FF2B5EF4-FFF2-40B4-BE49-F238E27FC236}">
                <a16:creationId xmlns:a16="http://schemas.microsoft.com/office/drawing/2014/main" xmlns="" id="{F1FD231A-055E-46BA-AC15-0A23CA40C3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755" y="3024348"/>
            <a:ext cx="3386452" cy="259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egnaposto contenuto 7" descr="C:\Users\mrluc\AppData\Local\Microsoft\Windows\INetCache\Content.Word\20170314_161009.jpg">
            <a:extLst>
              <a:ext uri="{FF2B5EF4-FFF2-40B4-BE49-F238E27FC236}">
                <a16:creationId xmlns:a16="http://schemas.microsoft.com/office/drawing/2014/main" xmlns="" id="{7455D89D-0348-4588-A854-AA5FAC5A38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2932" y="3028556"/>
            <a:ext cx="3386450" cy="258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C:\Users\mrluc\AppData\Local\Microsoft\Windows\INetCache\Content.Word\20170314_165946.jpg">
            <a:extLst>
              <a:ext uri="{FF2B5EF4-FFF2-40B4-BE49-F238E27FC236}">
                <a16:creationId xmlns:a16="http://schemas.microsoft.com/office/drawing/2014/main" xmlns="" id="{912D0049-2BFE-40DD-BB22-3A5639C337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2950" y="3014505"/>
            <a:ext cx="3386452" cy="261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86814D8-398F-4899-8ED4-226446B934C0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640208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EC3C3B3C-5F67-44FC-9159-6CC0A00D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1ª fase di prova-seconda terna</a:t>
            </a:r>
          </a:p>
        </p:txBody>
      </p:sp>
      <p:pic>
        <p:nvPicPr>
          <p:cNvPr id="5" name="Segnaposto contenuto 4" descr="C:\Users\mrluc\AppData\Local\Microsoft\Windows\INetCache\Content.Word\20170321_090049.jpg">
            <a:extLst>
              <a:ext uri="{FF2B5EF4-FFF2-40B4-BE49-F238E27FC236}">
                <a16:creationId xmlns:a16="http://schemas.microsoft.com/office/drawing/2014/main" xmlns="" id="{CDFA849E-5775-4371-8CBA-0D7AD4C7B9B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4223" r="17309"/>
          <a:stretch/>
        </p:blipFill>
        <p:spPr bwMode="auto">
          <a:xfrm>
            <a:off x="990600" y="2418715"/>
            <a:ext cx="2796046" cy="3228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C:\Users\mrluc\AppData\Local\Microsoft\Windows\INetCache\Content.Word\20170321_100439.jpg">
            <a:extLst>
              <a:ext uri="{FF2B5EF4-FFF2-40B4-BE49-F238E27FC236}">
                <a16:creationId xmlns:a16="http://schemas.microsoft.com/office/drawing/2014/main" xmlns="" id="{5C8D8BB4-1CE3-4BA6-9D69-3FD87900E7D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12195" r="5271" b="7742"/>
          <a:stretch/>
        </p:blipFill>
        <p:spPr bwMode="auto">
          <a:xfrm rot="5400000">
            <a:off x="4755842" y="2935665"/>
            <a:ext cx="3228461" cy="2194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C:\Users\mrluc\AppData\Local\Microsoft\Windows\INetCache\Content.Word\20170321_112415.jpg">
            <a:extLst>
              <a:ext uri="{FF2B5EF4-FFF2-40B4-BE49-F238E27FC236}">
                <a16:creationId xmlns:a16="http://schemas.microsoft.com/office/drawing/2014/main" xmlns="" id="{23453DE2-3D8D-4252-92ED-DCB35EFDC04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b="17034"/>
          <a:stretch/>
        </p:blipFill>
        <p:spPr bwMode="auto">
          <a:xfrm rot="5400000">
            <a:off x="8387018" y="2985196"/>
            <a:ext cx="3228461" cy="2095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E20A6C5-ADD3-46C5-9621-868D84FB196E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355130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9C44F6D-4C98-4BEA-85B5-343A549B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Introduzione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85CA3B9-86EC-473A-982A-477B3868E5BC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225006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C6E56C4-7672-4790-9C89-85893758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1ª fase di prova-terza terna</a:t>
            </a:r>
          </a:p>
        </p:txBody>
      </p:sp>
      <p:pic>
        <p:nvPicPr>
          <p:cNvPr id="6" name="Segnaposto contenuto 5" descr="C:\Users\mrluc\AppData\Local\Microsoft\Windows\INetCache\Content.Word\20170404_141438.jpg">
            <a:extLst>
              <a:ext uri="{FF2B5EF4-FFF2-40B4-BE49-F238E27FC236}">
                <a16:creationId xmlns:a16="http://schemas.microsoft.com/office/drawing/2014/main" xmlns="" id="{86CE1052-502C-48C9-8909-F340870865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6160" b="10669"/>
          <a:stretch/>
        </p:blipFill>
        <p:spPr bwMode="auto">
          <a:xfrm rot="5400000">
            <a:off x="371652" y="2667372"/>
            <a:ext cx="3271076" cy="2051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C:\Users\mrluc\AppData\Local\Microsoft\Windows\INetCache\Content.Word\20170404_145948.jpg">
            <a:extLst>
              <a:ext uri="{FF2B5EF4-FFF2-40B4-BE49-F238E27FC236}">
                <a16:creationId xmlns:a16="http://schemas.microsoft.com/office/drawing/2014/main" xmlns="" id="{1185CB58-5660-4F4D-92C9-F0C0453E93A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 bwMode="auto">
          <a:xfrm>
            <a:off x="4949825" y="2057402"/>
            <a:ext cx="2174875" cy="3271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C:\Users\mrluc\AppData\Local\Microsoft\Windows\INetCache\Content.Word\20170404_153734.jpg">
            <a:extLst>
              <a:ext uri="{FF2B5EF4-FFF2-40B4-BE49-F238E27FC236}">
                <a16:creationId xmlns:a16="http://schemas.microsoft.com/office/drawing/2014/main" xmlns="" id="{90D878B3-2951-48E3-86C3-57F4C0B8A32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25985"/>
          <a:stretch/>
        </p:blipFill>
        <p:spPr bwMode="auto">
          <a:xfrm>
            <a:off x="9041765" y="2057402"/>
            <a:ext cx="2199957" cy="3271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020FD1DE-C3BD-4028-B5B0-4B05C10F69B4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97065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:\Users\mrluc\AppData\Local\Microsoft\Windows\INetCache\Content.Word\photo_2017-07-26_13-01-22.jpg">
            <a:extLst>
              <a:ext uri="{FF2B5EF4-FFF2-40B4-BE49-F238E27FC236}">
                <a16:creationId xmlns:a16="http://schemas.microsoft.com/office/drawing/2014/main" xmlns="" id="{E0F177BC-AD89-40A4-9E1D-BD1836A1D22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22425" r="4744" b="20473"/>
          <a:stretch/>
        </p:blipFill>
        <p:spPr bwMode="auto">
          <a:xfrm>
            <a:off x="3619542" y="1779905"/>
            <a:ext cx="4952916" cy="409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F6834F6-9F5E-4607-A789-2B63589C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2ª fase di prova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D58B731-AAB7-46C7-9185-16F32ACF0069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87785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788668-46EA-496A-8215-AE1F4D7F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Analisi intensità del vento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60212DAF-AA0E-441D-B9E9-E29240C162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546" y="1733799"/>
            <a:ext cx="5074917" cy="3804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1F3B20C-88B6-4B11-A9D4-BBC42C359B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464" y="1596690"/>
            <a:ext cx="5440679" cy="4078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8C5EB10-32DA-47D8-831E-0934E5CC6FB6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7781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xmlns="" id="{52952606-7234-486B-9AFA-9D45F19D3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01937"/>
              </p:ext>
            </p:extLst>
          </p:nvPr>
        </p:nvGraphicFramePr>
        <p:xfrm>
          <a:off x="1112519" y="1858328"/>
          <a:ext cx="9966961" cy="3558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015">
                  <a:extLst>
                    <a:ext uri="{9D8B030D-6E8A-4147-A177-3AD203B41FA5}">
                      <a16:colId xmlns:a16="http://schemas.microsoft.com/office/drawing/2014/main" xmlns="" val="2970926793"/>
                    </a:ext>
                  </a:extLst>
                </a:gridCol>
                <a:gridCol w="1096896">
                  <a:extLst>
                    <a:ext uri="{9D8B030D-6E8A-4147-A177-3AD203B41FA5}">
                      <a16:colId xmlns:a16="http://schemas.microsoft.com/office/drawing/2014/main" xmlns="" val="1573023258"/>
                    </a:ext>
                  </a:extLst>
                </a:gridCol>
                <a:gridCol w="1313810">
                  <a:extLst>
                    <a:ext uri="{9D8B030D-6E8A-4147-A177-3AD203B41FA5}">
                      <a16:colId xmlns:a16="http://schemas.microsoft.com/office/drawing/2014/main" xmlns="" val="3571649970"/>
                    </a:ext>
                  </a:extLst>
                </a:gridCol>
                <a:gridCol w="1313810">
                  <a:extLst>
                    <a:ext uri="{9D8B030D-6E8A-4147-A177-3AD203B41FA5}">
                      <a16:colId xmlns:a16="http://schemas.microsoft.com/office/drawing/2014/main" xmlns="" val="186029356"/>
                    </a:ext>
                  </a:extLst>
                </a:gridCol>
                <a:gridCol w="1313810">
                  <a:extLst>
                    <a:ext uri="{9D8B030D-6E8A-4147-A177-3AD203B41FA5}">
                      <a16:colId xmlns:a16="http://schemas.microsoft.com/office/drawing/2014/main" xmlns="" val="940265434"/>
                    </a:ext>
                  </a:extLst>
                </a:gridCol>
                <a:gridCol w="1313810">
                  <a:extLst>
                    <a:ext uri="{9D8B030D-6E8A-4147-A177-3AD203B41FA5}">
                      <a16:colId xmlns:a16="http://schemas.microsoft.com/office/drawing/2014/main" xmlns="" val="1860475236"/>
                    </a:ext>
                  </a:extLst>
                </a:gridCol>
                <a:gridCol w="1313810">
                  <a:extLst>
                    <a:ext uri="{9D8B030D-6E8A-4147-A177-3AD203B41FA5}">
                      <a16:colId xmlns:a16="http://schemas.microsoft.com/office/drawing/2014/main" xmlns="" val="1875636604"/>
                    </a:ext>
                  </a:extLst>
                </a:gridCol>
              </a:tblGrid>
              <a:tr h="530352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Diff. </a:t>
                      </a:r>
                      <a:r>
                        <a:rPr lang="it-IT" sz="1800" dirty="0" err="1">
                          <a:effectLst/>
                        </a:rPr>
                        <a:t>Perc</a:t>
                      </a:r>
                      <a:r>
                        <a:rPr lang="it-IT" sz="1800" dirty="0">
                          <a:effectLst/>
                        </a:rPr>
                        <a:t>. |V|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10Hz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15Hz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20Hz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25Hz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30Hz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35Hz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6436894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2939571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04986819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134307706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118678984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5317715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6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552131263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-2,6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00730732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-0,6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18629629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2,3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0,6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-0,6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-1,9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-0,7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718841291"/>
                  </a:ext>
                </a:extLst>
              </a:tr>
              <a:tr h="284987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10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62245385"/>
                  </a:ext>
                </a:extLst>
              </a:tr>
              <a:tr h="195572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prova 11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15706466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DD48850B-BCD5-4D94-9140-6C906C8E2868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79EC4865-FDBE-42FF-BC2F-D349FCB1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Analisi intensità del vento</a:t>
            </a:r>
          </a:p>
        </p:txBody>
      </p:sp>
    </p:spTree>
    <p:extLst>
      <p:ext uri="{BB962C8B-B14F-4D97-AF65-F5344CB8AC3E}">
        <p14:creationId xmlns:p14="http://schemas.microsoft.com/office/powerpoint/2010/main" val="89311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20DA92-BB27-4C24-924A-E64AA333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Analisi angoli d’incidenza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DAD7FB-CC97-4926-924A-AC83771A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67" y="1408748"/>
            <a:ext cx="10515600" cy="4351338"/>
          </a:xfrm>
        </p:spPr>
        <p:txBody>
          <a:bodyPr/>
          <a:lstStyle/>
          <a:p>
            <a:r>
              <a:rPr lang="it-IT" sz="3200" dirty="0"/>
              <a:t>Due sistemi di coordinate angolari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Sistema (α, β) </a:t>
            </a:r>
          </a:p>
          <a:p>
            <a:endParaRPr lang="it-IT" dirty="0"/>
          </a:p>
          <a:p>
            <a:r>
              <a:rPr lang="it-IT" dirty="0"/>
              <a:t>Sistema (θ, ϕ) </a:t>
            </a:r>
          </a:p>
          <a:p>
            <a:endParaRPr lang="it-IT" dirty="0"/>
          </a:p>
        </p:txBody>
      </p:sp>
      <p:pic>
        <p:nvPicPr>
          <p:cNvPr id="4" name="Immagine 3" descr="C:\Users\mrluc\AppData\Local\Microsoft\Windows\INetCache\Content.Word\sistema.png">
            <a:extLst>
              <a:ext uri="{FF2B5EF4-FFF2-40B4-BE49-F238E27FC236}">
                <a16:creationId xmlns:a16="http://schemas.microsoft.com/office/drawing/2014/main" xmlns="" id="{9C82ED9F-FD75-48D0-A6B2-1D170B1677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14" y="1980248"/>
            <a:ext cx="4885372" cy="41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39EB03D-EC7E-4382-AF7A-C532868D9318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32802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59C8945-F1FA-44AB-8A09-13ACBEA1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Analisi angoli d’incidenza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E030FD84-64DB-4161-8437-2283EE2C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07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i="1" dirty="0"/>
              <a:t>Punti di singolarità</a:t>
            </a:r>
          </a:p>
          <a:p>
            <a:endParaRPr lang="it-IT" sz="3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054AB525-B99E-4DC4-A4A7-4EA60CBF17DD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25991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xmlns="" id="{16F593A7-679D-4049-B412-586234AD4B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2619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it-IT" sz="4300" i="1" dirty="0"/>
                  <a:t>Punti di singolarità</a:t>
                </a:r>
              </a:p>
              <a:p>
                <a:endParaRPr lang="it-IT" sz="3200" dirty="0"/>
              </a:p>
              <a:p>
                <a:r>
                  <a:rPr lang="it-IT" sz="3200" dirty="0"/>
                  <a:t>1° punto: θ</a:t>
                </a:r>
                <a:r>
                  <a:rPr lang="it-IT" sz="3200" i="1" dirty="0"/>
                  <a:t> </a:t>
                </a:r>
                <a:r>
                  <a:rPr lang="it-IT" sz="3200" dirty="0"/>
                  <a:t>= 90° e β=90°</a:t>
                </a:r>
              </a:p>
              <a:p>
                <a:endParaRPr lang="it-IT" dirty="0"/>
              </a:p>
              <a:p>
                <a:pPr marL="0" indent="0" algn="ctr">
                  <a:buNone/>
                </a:pP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func>
                  </m:oMath>
                </a14:m>
                <a:r>
                  <a:rPr lang="it-IT" i="1" dirty="0"/>
                  <a:t> </a:t>
                </a:r>
                <a:r>
                  <a:rPr lang="it-IT" dirty="0"/>
                  <a:t>= 90°</a:t>
                </a:r>
              </a:p>
              <a:p>
                <a:pPr marL="0" indent="0" algn="ctr">
                  <a:buNone/>
                </a:pPr>
                <a:endParaRPr lang="it-IT" dirty="0"/>
              </a:p>
              <a:p>
                <a:r>
                  <a:rPr lang="it-IT" sz="3200" dirty="0">
                    <a:solidFill>
                      <a:schemeClr val="bg1"/>
                    </a:solidFill>
                  </a:rPr>
                  <a:t>2° punto: α=0° e θ</a:t>
                </a:r>
                <a:r>
                  <a:rPr lang="it-IT" sz="3200" i="1" dirty="0">
                    <a:solidFill>
                      <a:schemeClr val="bg1"/>
                    </a:solidFill>
                  </a:rPr>
                  <a:t> </a:t>
                </a:r>
                <a:r>
                  <a:rPr lang="it-IT" sz="3200" dirty="0">
                    <a:solidFill>
                      <a:schemeClr val="bg1"/>
                    </a:solidFill>
                  </a:rPr>
                  <a:t>=0°</a:t>
                </a:r>
              </a:p>
              <a:p>
                <a:endParaRPr lang="it-IT" sz="3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it-IT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16F593A7-679D-4049-B412-586234AD4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2619"/>
                <a:ext cx="10515600" cy="4351338"/>
              </a:xfrm>
              <a:blipFill>
                <a:blip r:embed="rId2"/>
                <a:stretch>
                  <a:fillRect l="-1217" t="-60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A6F1B32-64FA-4D4C-853D-663D39F3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Analisi angoli d’incidenza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324E9CA-0039-4431-BBA5-484120ACAEE8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282492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D85C5FFD-1FFA-449D-A0A4-714FF7740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2619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it-IT" sz="4300" i="1" dirty="0"/>
                  <a:t>Punti di singolarità</a:t>
                </a:r>
              </a:p>
              <a:p>
                <a:endParaRPr lang="it-IT" sz="3200" dirty="0"/>
              </a:p>
              <a:p>
                <a:r>
                  <a:rPr lang="it-IT" sz="3200" dirty="0"/>
                  <a:t>1° punto: θ</a:t>
                </a:r>
                <a:r>
                  <a:rPr lang="it-IT" sz="3200" i="1" dirty="0"/>
                  <a:t> </a:t>
                </a:r>
                <a:r>
                  <a:rPr lang="it-IT" sz="3200" dirty="0"/>
                  <a:t>= 90° e β=90°</a:t>
                </a:r>
              </a:p>
              <a:p>
                <a:endParaRPr lang="it-IT" dirty="0"/>
              </a:p>
              <a:p>
                <a:pPr marL="0" indent="0" algn="ctr">
                  <a:buNone/>
                </a:pP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func>
                  </m:oMath>
                </a14:m>
                <a:r>
                  <a:rPr lang="it-IT" i="1" dirty="0"/>
                  <a:t> </a:t>
                </a:r>
                <a:r>
                  <a:rPr lang="it-IT" dirty="0"/>
                  <a:t>= 90°</a:t>
                </a:r>
              </a:p>
              <a:p>
                <a:pPr marL="0" indent="0" algn="ctr">
                  <a:buNone/>
                </a:pPr>
                <a:endParaRPr lang="it-IT" dirty="0"/>
              </a:p>
              <a:p>
                <a:r>
                  <a:rPr lang="it-IT" sz="3200" dirty="0"/>
                  <a:t>2° punto: α=0° e θ</a:t>
                </a:r>
                <a:r>
                  <a:rPr lang="it-IT" sz="3200" i="1" dirty="0"/>
                  <a:t> </a:t>
                </a:r>
                <a:r>
                  <a:rPr lang="it-IT" sz="3200" dirty="0"/>
                  <a:t>=0°</a:t>
                </a:r>
              </a:p>
              <a:p>
                <a:endParaRPr lang="it-IT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85C5FFD-1FFA-449D-A0A4-714FF7740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2619"/>
                <a:ext cx="10515600" cy="4351338"/>
              </a:xfrm>
              <a:blipFill>
                <a:blip r:embed="rId2"/>
                <a:stretch>
                  <a:fillRect l="-1217" t="-60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3C8B69E-9E92-45A9-92C4-FF418A49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Analisi angoli d’incidenza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B8CCA80-A6DC-4A17-9629-262424DE953D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02559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EF10539-F903-46EB-9F31-9CFD7FBF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Analisi angoli d’incidenza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E7034C1-DC3E-441F-84A5-895CAC7EA939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051CD8D9-8092-4402-AB64-7747886A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Angoli nominali</a:t>
            </a:r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8067D078-5318-4248-82B6-9DD8BBEF7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69573"/>
              </p:ext>
            </p:extLst>
          </p:nvPr>
        </p:nvGraphicFramePr>
        <p:xfrm>
          <a:off x="2080260" y="2430780"/>
          <a:ext cx="803148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228">
                  <a:extLst>
                    <a:ext uri="{9D8B030D-6E8A-4147-A177-3AD203B41FA5}">
                      <a16:colId xmlns:a16="http://schemas.microsoft.com/office/drawing/2014/main" xmlns="" val="2520721452"/>
                    </a:ext>
                  </a:extLst>
                </a:gridCol>
                <a:gridCol w="1110042">
                  <a:extLst>
                    <a:ext uri="{9D8B030D-6E8A-4147-A177-3AD203B41FA5}">
                      <a16:colId xmlns:a16="http://schemas.microsoft.com/office/drawing/2014/main" xmlns="" val="4289169320"/>
                    </a:ext>
                  </a:extLst>
                </a:gridCol>
                <a:gridCol w="1110042">
                  <a:extLst>
                    <a:ext uri="{9D8B030D-6E8A-4147-A177-3AD203B41FA5}">
                      <a16:colId xmlns:a16="http://schemas.microsoft.com/office/drawing/2014/main" xmlns="" val="3455953992"/>
                    </a:ext>
                  </a:extLst>
                </a:gridCol>
                <a:gridCol w="1110042">
                  <a:extLst>
                    <a:ext uri="{9D8B030D-6E8A-4147-A177-3AD203B41FA5}">
                      <a16:colId xmlns:a16="http://schemas.microsoft.com/office/drawing/2014/main" xmlns="" val="3864524649"/>
                    </a:ext>
                  </a:extLst>
                </a:gridCol>
                <a:gridCol w="1110042">
                  <a:extLst>
                    <a:ext uri="{9D8B030D-6E8A-4147-A177-3AD203B41FA5}">
                      <a16:colId xmlns:a16="http://schemas.microsoft.com/office/drawing/2014/main" xmlns="" val="65894627"/>
                    </a:ext>
                  </a:extLst>
                </a:gridCol>
                <a:gridCol w="1110042">
                  <a:extLst>
                    <a:ext uri="{9D8B030D-6E8A-4147-A177-3AD203B41FA5}">
                      <a16:colId xmlns:a16="http://schemas.microsoft.com/office/drawing/2014/main" xmlns="" val="205761985"/>
                    </a:ext>
                  </a:extLst>
                </a:gridCol>
                <a:gridCol w="1110042">
                  <a:extLst>
                    <a:ext uri="{9D8B030D-6E8A-4147-A177-3AD203B41FA5}">
                      <a16:colId xmlns:a16="http://schemas.microsoft.com/office/drawing/2014/main" xmlns="" val="83604818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ALFA: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15Hz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20Hz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25Hz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30Hz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35Hz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864600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7848588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2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98950486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3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694475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4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1161293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0723126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6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ND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559458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7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382332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8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6437442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9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147309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10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8381968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prova 11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-90</a:t>
                      </a:r>
                      <a:endParaRPr lang="it-IT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07950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-90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4761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414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50DFD87-8645-4D69-925D-1CD4C28BA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it-IT" dirty="0"/>
              <a:t>La differenza con gli angoli misurati permette di ottenere un valido confronto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2954F744-A987-407C-BF6A-1C68C796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Analisi angoli d’incidenza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xmlns="" id="{8FE6DC75-94FE-4CCE-ADB0-26AB2B051A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1670480"/>
                  </p:ext>
                </p:extLst>
              </p:nvPr>
            </p:nvGraphicFramePr>
            <p:xfrm>
              <a:off x="2324099" y="2475866"/>
              <a:ext cx="7543802" cy="33894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xmlns="" val="2020827875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xmlns="" val="212294212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xmlns="" val="2877256319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xmlns="" val="168797742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xmlns="" val="323938472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xmlns="" val="1555048629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xmlns="" val="1389625796"/>
                        </a:ext>
                      </a:extLst>
                    </a:gridCol>
                  </a:tblGrid>
                  <a:tr h="371962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DELTA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it-IT" sz="1800" dirty="0">
                              <a:effectLst/>
                            </a:rPr>
                            <a:t>: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10Hz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15Hz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20Hz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25Hz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30Hz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35Hz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015917240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9,7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621458602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1,4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1,4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1,6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849618648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-2,3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069276852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034952477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791906171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929592094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6,0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4213112353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-2,1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-2,4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803745549"/>
                      </a:ext>
                    </a:extLst>
                  </a:tr>
                  <a:tr h="185981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-7,7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-6,7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-6,1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-5,0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-5,2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-6,1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342181636"/>
                      </a:ext>
                    </a:extLst>
                  </a:tr>
                  <a:tr h="253704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10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-5,2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-3,8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-3,8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375344705"/>
                      </a:ext>
                    </a:extLst>
                  </a:tr>
                  <a:tr h="217022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11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-5,4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-4,2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-4,0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872580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8FE6DC75-94FE-4CCE-ADB0-26AB2B051A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1670480"/>
                  </p:ext>
                </p:extLst>
              </p:nvPr>
            </p:nvGraphicFramePr>
            <p:xfrm>
              <a:off x="2324099" y="2475866"/>
              <a:ext cx="7543802" cy="33894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20827875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12294212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877256319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168797742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323938472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1555048629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1389625796"/>
                        </a:ext>
                      </a:extLst>
                    </a:gridCol>
                  </a:tblGrid>
                  <a:tr h="37196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44450" marR="44450" marT="0" marB="0" anchor="ctr">
                        <a:blipFill>
                          <a:blip r:embed="rId2"/>
                          <a:stretch>
                            <a:fillRect l="-565" t="-8197" r="-601695" b="-8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10Hz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15Hz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20Hz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25Hz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30Hz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35Hz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0159172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9,7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6214586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1,4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1,4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1,6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2,4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84961864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-2,3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0692768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3495247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919061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ND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9295920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6,0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3,6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421311235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-1,6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-1,8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-2,1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-2,4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8037455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-7,7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-6,7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-6,1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-5,0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-5,2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-6,1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3421816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10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-5,2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-4,9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-3,8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-3,8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3753447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107950" algn="l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prova 11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-5,4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-4,5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-4,3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-4,2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>
                              <a:effectLst/>
                            </a:rPr>
                            <a:t>-4,0</a:t>
                          </a:r>
                          <a:endParaRPr lang="it-IT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indent="107950" algn="ctr">
                            <a:spcAft>
                              <a:spcPts val="0"/>
                            </a:spcAft>
                          </a:pPr>
                          <a:r>
                            <a:rPr lang="it-IT" sz="1800" dirty="0">
                              <a:effectLst/>
                            </a:rPr>
                            <a:t>-4,0</a:t>
                          </a:r>
                          <a:endParaRPr lang="it-IT" sz="18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8725805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C121915-C57D-4B50-9E5A-239384B0595C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78253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2F25D20-8DC2-48BB-B1D1-6407221A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Ambito di Lavoro: Sperimentazione in laboratorio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2BE89C72-419E-4F27-9DC7-316ED0B6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Introduzione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D58AE8-142B-4FE8-A2EB-D3E9424685F4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982827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xmlns="" id="{6763E970-BE2E-4A95-BE3F-0C2A33C78C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it-IT" b="1" i="1" dirty="0"/>
                  <a:t>Intensità al variare di </a:t>
                </a:r>
                <a14:m>
                  <m:oMath xmlns:m="http://schemas.openxmlformats.org/officeDocument/2006/math">
                    <m:r>
                      <a:rPr lang="it-IT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it-IT" dirty="0"/>
                  <a:t> </a:t>
                </a:r>
                <a:endParaRPr lang="it-IT" i="1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763E970-BE2E-4A95-BE3F-0C2A33C78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140">
            <a:extLst>
              <a:ext uri="{FF2B5EF4-FFF2-40B4-BE49-F238E27FC236}">
                <a16:creationId xmlns:a16="http://schemas.microsoft.com/office/drawing/2014/main" xmlns="" id="{1B931153-F007-4C92-A1D4-B30B376FAA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006" y="1431608"/>
            <a:ext cx="488198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3575588-3235-4D88-AB71-B9EC6C28AFCE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702667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52">
            <a:extLst>
              <a:ext uri="{FF2B5EF4-FFF2-40B4-BE49-F238E27FC236}">
                <a16:creationId xmlns:a16="http://schemas.microsoft.com/office/drawing/2014/main" xmlns="" id="{0320C06E-3FB3-45C0-B44E-BC3F050DBB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05" y="2025966"/>
            <a:ext cx="3934688" cy="294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159">
            <a:extLst>
              <a:ext uri="{FF2B5EF4-FFF2-40B4-BE49-F238E27FC236}">
                <a16:creationId xmlns:a16="http://schemas.microsoft.com/office/drawing/2014/main" xmlns="" id="{2E423E52-621C-4754-A30A-9FFBA2C32A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3094" y="2025966"/>
            <a:ext cx="3796012" cy="294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160">
            <a:extLst>
              <a:ext uri="{FF2B5EF4-FFF2-40B4-BE49-F238E27FC236}">
                <a16:creationId xmlns:a16="http://schemas.microsoft.com/office/drawing/2014/main" xmlns="" id="{DC9106A9-5F6F-4DDB-AB4A-6734232D3E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106" y="2061281"/>
            <a:ext cx="3840480" cy="28792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8869F7D-3B17-4964-A676-42FDFD003178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olo 1">
                <a:extLst>
                  <a:ext uri="{FF2B5EF4-FFF2-40B4-BE49-F238E27FC236}">
                    <a16:creationId xmlns:a16="http://schemas.microsoft.com/office/drawing/2014/main" xmlns="" id="{BC963291-C6C5-4E6B-9001-33908DB849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it-IT" b="1" i="1" dirty="0"/>
                  <a:t>Intensità al variare di </a:t>
                </a:r>
                <a14:m>
                  <m:oMath xmlns:m="http://schemas.openxmlformats.org/officeDocument/2006/math">
                    <m:r>
                      <a:rPr lang="it-IT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it-IT" dirty="0"/>
                  <a:t> </a:t>
                </a:r>
                <a:endParaRPr lang="it-IT" i="1" dirty="0"/>
              </a:p>
            </p:txBody>
          </p:sp>
        </mc:Choice>
        <mc:Fallback xmlns="">
          <p:sp>
            <p:nvSpPr>
              <p:cNvPr id="9" name="Titolo 1">
                <a:extLst>
                  <a:ext uri="{FF2B5EF4-FFF2-40B4-BE49-F238E27FC236}">
                    <a16:creationId xmlns:a16="http://schemas.microsoft.com/office/drawing/2014/main" id="{BC963291-C6C5-4E6B-9001-33908DB84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18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DE69FD-4B9A-42DB-B951-E00242C8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6C9E62B-1EFA-4780-AB75-6694E59FE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3200" dirty="0"/>
              <a:t>Intensità rilevata perfettamente confrontabile con quella rilevata dalla sonda Cobra: differenze percentuali inferiori al 4%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/>
              <a:t>Differenze più che accettabili tra gli angoli nominali e quelli misurati: queste mediamente si aggirano intorno ai 4 gradi</a:t>
            </a:r>
          </a:p>
          <a:p>
            <a:endParaRPr lang="it-IT" sz="3200" dirty="0"/>
          </a:p>
          <a:p>
            <a:r>
              <a:rPr lang="it-IT" sz="3200" dirty="0"/>
              <a:t>Andamento dell’ intensità pressoché indipendente dall’orientazione della sonda: le oscillazioni della stessa sono contenute entro gli 0,5 m/s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2691B0-E09D-4CA5-B346-DE3F82655E19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18642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1B97582-8677-4ADE-A220-6E35A5CF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Ambito di Lavoro: Sperimentazione in laboratorio</a:t>
            </a:r>
          </a:p>
          <a:p>
            <a:r>
              <a:rPr lang="it-IT" sz="3200" dirty="0"/>
              <a:t>Finalità: Valutare la possibilità di utilizzare la sonda Omniprobe, acquistata per conto del laboratorio del DICCA e studiarne il comportamento in fase di misura.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A4934B7-6F2C-4FDD-8847-91EF171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Introduzione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AB0A2501-D9BE-4FE5-9407-9B7B3F36BD12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415531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E57D4A-7AA4-4FD1-8EFF-6EC5C51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A372E9B-26AE-49F4-A4EA-C2F342B3F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Ambito di Lavoro: Sperimentazione in laboratorio</a:t>
            </a:r>
          </a:p>
          <a:p>
            <a:r>
              <a:rPr lang="it-IT" sz="3200" dirty="0"/>
              <a:t>Finalità: Valutare la possibilità di utilizzare la sonda Omniprobe, acquistata per conto del laboratorio del DICCA e studiarne il comportamento in fase di misura.</a:t>
            </a:r>
          </a:p>
          <a:p>
            <a:r>
              <a:rPr lang="it-IT" sz="3200" dirty="0"/>
              <a:t>Tempo necessario: circa 5 mesi in totale, comprensivi di sperimentazione e di elaborazione dei risultati. Le prime sperimentazioni sono iniziate nel Marzo 2017.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B826791-85F0-48DD-8D5C-234B6F858A0F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300391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E9C4885-5FA6-437C-99D1-61F2F561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Fasi del lavoro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049978AF-C2B7-4FB0-9F65-1637FC930D43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49951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F352D8-07B6-480F-BCA7-5EB8FFD9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Fasi del lavoro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5878F31-9048-4E94-ACA5-660EBDDEAF21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BE403769-E473-43C3-8CEC-3800D2679FC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1. Fase di set-up: predisposizione della galleria del vento, dei sistemi di acquisizione dati e della strumentazione di misura (sonde)</a:t>
            </a:r>
          </a:p>
        </p:txBody>
      </p:sp>
    </p:spTree>
    <p:extLst>
      <p:ext uri="{BB962C8B-B14F-4D97-AF65-F5344CB8AC3E}">
        <p14:creationId xmlns:p14="http://schemas.microsoft.com/office/powerpoint/2010/main" val="275172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888B653E-8463-403F-924B-4DB8566A85D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1. Fase di set-up: predisposizione della galleria del vento, dei sistemi di acquisizione dati e della strumentazione di misura (sonde)</a:t>
            </a:r>
          </a:p>
          <a:p>
            <a:r>
              <a:rPr lang="it-IT" sz="3200" dirty="0"/>
              <a:t>2. Fase di sperimentazione: misurazioni ripetute in differenti configurazioni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B3370FDF-ADF0-43FA-BAE2-317BB45B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i="1" dirty="0"/>
              <a:t>Fasi del lavoro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EE4DD96-65EB-45AF-BCEA-F355334F3F9F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73049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A879689-DA91-4DD2-B287-58D794AB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Fasi del lavoro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7712750E-2A57-448B-9A75-F513B028A80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1. Fase di set-up: predisposizione della galleria del vento, dei sistemi di acquisizione dati e della strumentazione di misura (sonde)</a:t>
            </a:r>
          </a:p>
          <a:p>
            <a:r>
              <a:rPr lang="it-IT" sz="3200" dirty="0"/>
              <a:t>2. Fase di sperimentazione: misurazioni ripetute in differenti configurazioni</a:t>
            </a:r>
          </a:p>
          <a:p>
            <a:r>
              <a:rPr lang="it-IT" sz="3200" dirty="0"/>
              <a:t>3. Fase di elaborazione e analisi dati: analisi e confronti dei dati rilevati in fase di sperimentazione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63640C9-52D1-4125-BFA5-82C6EB9D921A}"/>
              </a:ext>
            </a:extLst>
          </p:cNvPr>
          <p:cNvSpPr/>
          <p:nvPr/>
        </p:nvSpPr>
        <p:spPr>
          <a:xfrm>
            <a:off x="4661152" y="6176963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Candidato: Federico Pastore</a:t>
            </a:r>
          </a:p>
        </p:txBody>
      </p:sp>
    </p:spTree>
    <p:extLst>
      <p:ext uri="{BB962C8B-B14F-4D97-AF65-F5344CB8AC3E}">
        <p14:creationId xmlns:p14="http://schemas.microsoft.com/office/powerpoint/2010/main" val="3865742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1024</Words>
  <Application>Microsoft Office PowerPoint</Application>
  <PresentationFormat>Widescreen</PresentationFormat>
  <Paragraphs>381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Cambria Math</vt:lpstr>
      <vt:lpstr>Times New Roman</vt:lpstr>
      <vt:lpstr>Tema di Office</vt:lpstr>
      <vt:lpstr>Presentazione standard di PowerPoint</vt:lpstr>
      <vt:lpstr>Introduzione</vt:lpstr>
      <vt:lpstr>Introduzione</vt:lpstr>
      <vt:lpstr>Introduzione</vt:lpstr>
      <vt:lpstr>Introduzione</vt:lpstr>
      <vt:lpstr>Fasi del lavoro</vt:lpstr>
      <vt:lpstr>Fasi del lavoro</vt:lpstr>
      <vt:lpstr>Fasi del lavoro</vt:lpstr>
      <vt:lpstr>Fasi del lavoro</vt:lpstr>
      <vt:lpstr>Sonde di velocità pneumatiche</vt:lpstr>
      <vt:lpstr>Sonde di velocità pneumatiche</vt:lpstr>
      <vt:lpstr>Sonde di velocità pneumatiche</vt:lpstr>
      <vt:lpstr>Sonde di velocità pneumatiche</vt:lpstr>
      <vt:lpstr>Sonde di velocità pneumatiche</vt:lpstr>
      <vt:lpstr>Sonda Omniprobe AEROPROBE</vt:lpstr>
      <vt:lpstr>Sonda Omniprobe AEROPROBE</vt:lpstr>
      <vt:lpstr>Sonda COBRA</vt:lpstr>
      <vt:lpstr>1ª fase di prova-prima terna</vt:lpstr>
      <vt:lpstr>1ª fase di prova-seconda terna</vt:lpstr>
      <vt:lpstr>1ª fase di prova-terza terna</vt:lpstr>
      <vt:lpstr>2ª fase di prova</vt:lpstr>
      <vt:lpstr>Analisi intensità del vento</vt:lpstr>
      <vt:lpstr>Analisi intensità del vento</vt:lpstr>
      <vt:lpstr>Analisi angoli d’incidenza</vt:lpstr>
      <vt:lpstr>Analisi angoli d’incidenza</vt:lpstr>
      <vt:lpstr>Analisi angoli d’incidenza</vt:lpstr>
      <vt:lpstr>Analisi angoli d’incidenza</vt:lpstr>
      <vt:lpstr>Analisi angoli d’incidenza</vt:lpstr>
      <vt:lpstr>Analisi angoli d’incidenza</vt:lpstr>
      <vt:lpstr>Intensità al variare di α, β, θ, ϕ </vt:lpstr>
      <vt:lpstr>Intensità al variare di α, β, θ, ϕ </vt:lpstr>
      <vt:lpstr>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Validazione sperimentale in galleria del vento di sonda di velocità multiforo</dc:title>
  <dc:creator>Federico Pastore</dc:creator>
  <cp:lastModifiedBy>User</cp:lastModifiedBy>
  <cp:revision>43</cp:revision>
  <dcterms:created xsi:type="dcterms:W3CDTF">2017-08-31T15:53:12Z</dcterms:created>
  <dcterms:modified xsi:type="dcterms:W3CDTF">2017-09-11T12:44:32Z</dcterms:modified>
</cp:coreProperties>
</file>