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sldIdLst>
    <p:sldId id="256" r:id="rId2"/>
    <p:sldId id="257" r:id="rId3"/>
    <p:sldId id="295" r:id="rId4"/>
    <p:sldId id="258" r:id="rId5"/>
    <p:sldId id="264" r:id="rId6"/>
    <p:sldId id="265" r:id="rId7"/>
    <p:sldId id="266" r:id="rId8"/>
    <p:sldId id="296" r:id="rId9"/>
    <p:sldId id="259" r:id="rId10"/>
    <p:sldId id="284" r:id="rId11"/>
    <p:sldId id="285" r:id="rId12"/>
    <p:sldId id="260" r:id="rId13"/>
    <p:sldId id="261" r:id="rId14"/>
    <p:sldId id="262" r:id="rId15"/>
    <p:sldId id="297" r:id="rId16"/>
    <p:sldId id="263" r:id="rId17"/>
    <p:sldId id="276" r:id="rId18"/>
    <p:sldId id="286" r:id="rId19"/>
    <p:sldId id="283" r:id="rId20"/>
    <p:sldId id="277" r:id="rId21"/>
    <p:sldId id="298" r:id="rId22"/>
    <p:sldId id="278" r:id="rId23"/>
    <p:sldId id="279" r:id="rId24"/>
    <p:sldId id="280" r:id="rId25"/>
    <p:sldId id="281" r:id="rId26"/>
    <p:sldId id="299" r:id="rId27"/>
    <p:sldId id="282" r:id="rId28"/>
    <p:sldId id="287" r:id="rId29"/>
    <p:sldId id="291" r:id="rId30"/>
    <p:sldId id="300" r:id="rId31"/>
    <p:sldId id="288" r:id="rId32"/>
    <p:sldId id="289" r:id="rId33"/>
    <p:sldId id="292" r:id="rId34"/>
    <p:sldId id="294" r:id="rId35"/>
    <p:sldId id="293" r:id="rId36"/>
    <p:sldId id="301" r:id="rId37"/>
    <p:sldId id="290" r:id="rId38"/>
    <p:sldId id="302" r:id="rId39"/>
  </p:sldIdLst>
  <p:sldSz cx="9144000" cy="6858000" type="screen4x3"/>
  <p:notesSz cx="7099300" cy="10234613"/>
  <p:embeddedFontLst>
    <p:embeddedFont>
      <p:font typeface="Calibri Light" panose="020F0302020204030204" pitchFamily="34" charset="0"/>
      <p:regular r:id="rId40"/>
      <p:italic r:id="rId41"/>
    </p:embeddedFont>
    <p:embeddedFont>
      <p:font typeface="Cambria Math" panose="02040503050406030204" pitchFamily="18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DD8B27-C0D2-41E7-A486-A9918A29E521}">
          <p14:sldIdLst>
            <p14:sldId id="256"/>
            <p14:sldId id="257"/>
            <p14:sldId id="295"/>
            <p14:sldId id="258"/>
            <p14:sldId id="264"/>
            <p14:sldId id="265"/>
            <p14:sldId id="266"/>
            <p14:sldId id="296"/>
            <p14:sldId id="259"/>
            <p14:sldId id="284"/>
            <p14:sldId id="285"/>
            <p14:sldId id="260"/>
            <p14:sldId id="261"/>
            <p14:sldId id="262"/>
            <p14:sldId id="297"/>
            <p14:sldId id="263"/>
            <p14:sldId id="276"/>
            <p14:sldId id="286"/>
            <p14:sldId id="283"/>
            <p14:sldId id="277"/>
            <p14:sldId id="298"/>
            <p14:sldId id="278"/>
            <p14:sldId id="279"/>
            <p14:sldId id="280"/>
            <p14:sldId id="281"/>
            <p14:sldId id="299"/>
            <p14:sldId id="282"/>
            <p14:sldId id="287"/>
            <p14:sldId id="291"/>
            <p14:sldId id="300"/>
            <p14:sldId id="288"/>
            <p14:sldId id="289"/>
            <p14:sldId id="292"/>
            <p14:sldId id="294"/>
            <p14:sldId id="293"/>
            <p14:sldId id="301"/>
            <p14:sldId id="290"/>
            <p14:sldId id="3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487" autoAdjust="0"/>
  </p:normalViewPr>
  <p:slideViewPr>
    <p:cSldViewPr snapToGrid="0">
      <p:cViewPr varScale="1">
        <p:scale>
          <a:sx n="87" d="100"/>
          <a:sy n="87" d="100"/>
        </p:scale>
        <p:origin x="1358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0A75-8DAC-42C4-8359-2FE4EF681596}" type="datetimeFigureOut">
              <a:rPr lang="en-US" smtClean="0"/>
              <a:t>9/25/2013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8D10-C925-416C-A584-381A4E09B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31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0A75-8DAC-42C4-8359-2FE4EF681596}" type="datetimeFigureOut">
              <a:rPr lang="en-US" smtClean="0"/>
              <a:t>9/25/2013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8D10-C925-416C-A584-381A4E09B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14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0A75-8DAC-42C4-8359-2FE4EF681596}" type="datetimeFigureOut">
              <a:rPr lang="en-US" smtClean="0"/>
              <a:t>9/25/2013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8D10-C925-416C-A584-381A4E09B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10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0A75-8DAC-42C4-8359-2FE4EF681596}" type="datetimeFigureOut">
              <a:rPr lang="en-US" smtClean="0"/>
              <a:t>9/25/2013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8D10-C925-416C-A584-381A4E09B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97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0A75-8DAC-42C4-8359-2FE4EF681596}" type="datetimeFigureOut">
              <a:rPr lang="en-US" smtClean="0"/>
              <a:t>9/25/2013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8D10-C925-416C-A584-381A4E09B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42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0A75-8DAC-42C4-8359-2FE4EF681596}" type="datetimeFigureOut">
              <a:rPr lang="en-US" smtClean="0"/>
              <a:t>9/25/2013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8D10-C925-416C-A584-381A4E09B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036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0A75-8DAC-42C4-8359-2FE4EF681596}" type="datetimeFigureOut">
              <a:rPr lang="en-US" smtClean="0"/>
              <a:t>9/25/2013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8D10-C925-416C-A584-381A4E09B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13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0A75-8DAC-42C4-8359-2FE4EF681596}" type="datetimeFigureOut">
              <a:rPr lang="en-US" smtClean="0"/>
              <a:t>9/25/2013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8D10-C925-416C-A584-381A4E09B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4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0A75-8DAC-42C4-8359-2FE4EF681596}" type="datetimeFigureOut">
              <a:rPr lang="en-US" smtClean="0"/>
              <a:t>9/25/2013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8D10-C925-416C-A584-381A4E09B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33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0A75-8DAC-42C4-8359-2FE4EF681596}" type="datetimeFigureOut">
              <a:rPr lang="en-US" smtClean="0"/>
              <a:t>9/25/2013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8D10-C925-416C-A584-381A4E09B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43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0A75-8DAC-42C4-8359-2FE4EF681596}" type="datetimeFigureOut">
              <a:rPr lang="en-US" smtClean="0"/>
              <a:t>9/25/2013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8D10-C925-416C-A584-381A4E09B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20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0A75-8DAC-42C4-8359-2FE4EF681596}" type="datetimeFigureOut">
              <a:rPr lang="en-US" smtClean="0"/>
              <a:t>9/25/2013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A8D10-C925-416C-A584-381A4E09B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8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.png"/><Relationship Id="rId5" Type="http://schemas.microsoft.com/office/2007/relationships/media" Target="../media/media3.mp4"/><Relationship Id="rId10" Type="http://schemas.openxmlformats.org/officeDocument/2006/relationships/image" Target="../media/image1.jpeg"/><Relationship Id="rId4" Type="http://schemas.openxmlformats.org/officeDocument/2006/relationships/video" Target="../media/media2.mp4"/><Relationship Id="rId9" Type="http://schemas.openxmlformats.org/officeDocument/2006/relationships/image" Target="../media/image3.png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jpe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jpe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jpeg"/><Relationship Id="rId7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.jpeg"/><Relationship Id="rId7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.jpeg"/><Relationship Id="rId7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.jpeg"/><Relationship Id="rId7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.jpeg"/><Relationship Id="rId7" Type="http://schemas.openxmlformats.org/officeDocument/2006/relationships/image" Target="../media/image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45195" y="2065552"/>
            <a:ext cx="6855903" cy="211017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4400" dirty="0" smtClean="0"/>
              <a:t>Rottura della simmetria di un filamento flessibile immerso in un flusso pulsante</a:t>
            </a:r>
            <a:endParaRPr lang="en-US" sz="4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563882" y="4337286"/>
            <a:ext cx="5618527" cy="490537"/>
          </a:xfrm>
        </p:spPr>
        <p:txBody>
          <a:bodyPr>
            <a:normAutofit/>
          </a:bodyPr>
          <a:lstStyle/>
          <a:p>
            <a:r>
              <a:rPr lang="it-IT" sz="2000" dirty="0" smtClean="0">
                <a:latin typeface="+mj-lt"/>
              </a:rPr>
              <a:t>Zaccaria Orlando</a:t>
            </a:r>
            <a:endParaRPr lang="en-US" sz="20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72485" y="1196110"/>
            <a:ext cx="6001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+mj-lt"/>
              </a:rPr>
              <a:t>Università degli </a:t>
            </a:r>
            <a:r>
              <a:rPr lang="it-IT" sz="2000" dirty="0" smtClean="0">
                <a:latin typeface="+mj-lt"/>
              </a:rPr>
              <a:t>Studi </a:t>
            </a:r>
            <a:r>
              <a:rPr lang="it-IT" sz="2000" dirty="0" smtClean="0">
                <a:latin typeface="+mj-lt"/>
              </a:rPr>
              <a:t>di Genova</a:t>
            </a:r>
          </a:p>
          <a:p>
            <a:pPr algn="ctr"/>
            <a:r>
              <a:rPr lang="it-IT" sz="2000" dirty="0" smtClean="0">
                <a:latin typeface="+mj-lt"/>
              </a:rPr>
              <a:t>Royal Institute of Technology of Stockholm</a:t>
            </a:r>
            <a:endParaRPr lang="en-US" sz="20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45195" y="5531317"/>
            <a:ext cx="68559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+mj-lt"/>
              </a:rPr>
              <a:t>Relatori: 	Prof. Alessandro Bottaro</a:t>
            </a:r>
          </a:p>
          <a:p>
            <a:r>
              <a:rPr lang="it-IT" sz="1600" dirty="0" smtClean="0">
                <a:latin typeface="+mj-lt"/>
              </a:rPr>
              <a:t>	Prof. Shervin Bagheri</a:t>
            </a:r>
          </a:p>
          <a:p>
            <a:endParaRPr lang="it-IT" sz="1600" dirty="0">
              <a:latin typeface="+mj-lt"/>
            </a:endParaRPr>
          </a:p>
          <a:p>
            <a:pPr algn="r"/>
            <a:r>
              <a:rPr lang="it-IT" sz="1600" dirty="0" smtClean="0">
                <a:latin typeface="+mj-lt"/>
              </a:rPr>
              <a:t>Genova, 27 Settembre 2013</a:t>
            </a:r>
            <a:endParaRPr lang="en-US" sz="1600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Indice</a:t>
            </a:r>
            <a:endParaRPr lang="en-US" sz="3600" dirty="0"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12241"/>
            <a:ext cx="560304" cy="74648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Metodo</a:t>
            </a:r>
            <a:endParaRPr lang="en-US" sz="36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3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20630"/>
            <a:ext cx="560304" cy="746487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594530" y="864066"/>
            <a:ext cx="7549470" cy="5993934"/>
          </a:xfrm>
          <a:prstGeom prst="rect">
            <a:avLst/>
          </a:prstGeom>
        </p:spPr>
        <p:txBody>
          <a:bodyPr vert="horz" lIns="540000" tIns="540000" rIns="540000" bIns="54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Interazione fluido-struttura</a:t>
            </a:r>
          </a:p>
          <a:p>
            <a:pPr marL="0" indent="0">
              <a:lnSpc>
                <a:spcPct val="100000"/>
              </a:lnSpc>
              <a:buNone/>
            </a:pPr>
            <a:endParaRPr lang="it-IT" dirty="0"/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Immersed boundary method</a:t>
            </a:r>
          </a:p>
          <a:p>
            <a:pPr lvl="2">
              <a:lnSpc>
                <a:spcPct val="100000"/>
              </a:lnSpc>
            </a:pPr>
            <a:r>
              <a:rPr lang="it-IT" sz="1600" dirty="0" smtClean="0"/>
              <a:t>Spostamento dei punti del contorno</a:t>
            </a:r>
          </a:p>
          <a:p>
            <a:pPr lvl="2">
              <a:lnSpc>
                <a:spcPct val="100000"/>
              </a:lnSpc>
            </a:pPr>
            <a:endParaRPr lang="it-IT" sz="1600" dirty="0" smtClean="0"/>
          </a:p>
          <a:p>
            <a:pPr marL="914400" lvl="2" indent="0">
              <a:lnSpc>
                <a:spcPct val="100000"/>
              </a:lnSpc>
              <a:buNone/>
            </a:pPr>
            <a:r>
              <a:rPr lang="it-IT" sz="1600" dirty="0" smtClean="0"/>
              <a:t> </a:t>
            </a:r>
          </a:p>
          <a:p>
            <a:pPr lvl="2">
              <a:lnSpc>
                <a:spcPct val="100000"/>
              </a:lnSpc>
            </a:pPr>
            <a:endParaRPr lang="it-IT" sz="1600" dirty="0" smtClean="0"/>
          </a:p>
          <a:p>
            <a:pPr lvl="2">
              <a:lnSpc>
                <a:spcPct val="100000"/>
              </a:lnSpc>
            </a:pPr>
            <a:r>
              <a:rPr lang="it-IT" sz="1600" dirty="0" smtClean="0"/>
              <a:t>Forza esercitata dal contorno sul fluido</a:t>
            </a:r>
          </a:p>
          <a:p>
            <a:pPr lvl="2">
              <a:lnSpc>
                <a:spcPct val="100000"/>
              </a:lnSpc>
            </a:pPr>
            <a:endParaRPr lang="it-IT" sz="1600" dirty="0" smtClean="0"/>
          </a:p>
          <a:p>
            <a:pPr lvl="2">
              <a:lnSpc>
                <a:spcPct val="100000"/>
              </a:lnSpc>
            </a:pPr>
            <a:endParaRPr lang="it-IT" sz="1600" dirty="0" smtClean="0"/>
          </a:p>
          <a:p>
            <a:pPr marL="457200" lvl="1" indent="0">
              <a:lnSpc>
                <a:spcPct val="100000"/>
              </a:lnSpc>
              <a:buNone/>
            </a:pPr>
            <a:endParaRPr lang="it-IT" sz="2000" dirty="0" smtClean="0"/>
          </a:p>
          <a:p>
            <a:pPr lvl="2">
              <a:lnSpc>
                <a:spcPct val="100000"/>
              </a:lnSpc>
            </a:pPr>
            <a:r>
              <a:rPr lang="it-IT" sz="1600" dirty="0" smtClean="0"/>
              <a:t>Griglia </a:t>
            </a:r>
            <a:r>
              <a:rPr lang="it-IT" sz="1600" dirty="0" smtClean="0"/>
              <a:t>Lagrangiana </a:t>
            </a:r>
            <a:r>
              <a:rPr lang="it-IT" sz="1600" dirty="0" smtClean="0"/>
              <a:t>per il filamento</a:t>
            </a:r>
          </a:p>
          <a:p>
            <a:pPr lvl="1">
              <a:lnSpc>
                <a:spcPct val="100000"/>
              </a:lnSpc>
            </a:pPr>
            <a:endParaRPr lang="it-IT" sz="2400" dirty="0"/>
          </a:p>
          <a:p>
            <a:pPr lvl="1">
              <a:lnSpc>
                <a:spcPct val="100000"/>
              </a:lnSpc>
            </a:pPr>
            <a:endParaRPr lang="it-IT" sz="2000" dirty="0" smtClean="0"/>
          </a:p>
          <a:p>
            <a:pPr lvl="1">
              <a:lnSpc>
                <a:spcPct val="100000"/>
              </a:lnSpc>
            </a:pPr>
            <a:endParaRPr lang="it-IT" sz="2000" dirty="0" smtClean="0"/>
          </a:p>
          <a:p>
            <a:pPr>
              <a:lnSpc>
                <a:spcPct val="100000"/>
              </a:lnSpc>
            </a:pPr>
            <a:endParaRPr lang="it-IT" sz="2400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4" y="4664612"/>
            <a:ext cx="2412601" cy="2013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259479" y="3012786"/>
                <a:ext cx="3236655" cy="6885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grow m:val="on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nary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9479" y="3012786"/>
                <a:ext cx="3236655" cy="68852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259479" y="4139752"/>
                <a:ext cx="2955040" cy="9025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limLoc m:val="undOvr"/>
                          <m:grow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nary>
                      <m:r>
                        <a:rPr lang="en-US" i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9479" y="4139752"/>
                <a:ext cx="2955040" cy="90255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007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Metodo</a:t>
            </a:r>
            <a:endParaRPr lang="en-US" sz="36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3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20630"/>
            <a:ext cx="560304" cy="746487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594530" y="864066"/>
            <a:ext cx="7549470" cy="5993934"/>
          </a:xfrm>
          <a:prstGeom prst="rect">
            <a:avLst/>
          </a:prstGeom>
        </p:spPr>
        <p:txBody>
          <a:bodyPr vert="horz" lIns="540000" tIns="540000" rIns="540000" bIns="54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2400" dirty="0"/>
              <a:t>Equazioni di governo del </a:t>
            </a:r>
            <a:r>
              <a:rPr lang="it-IT" sz="2400" dirty="0" smtClean="0"/>
              <a:t>filamento</a:t>
            </a:r>
          </a:p>
          <a:p>
            <a:pPr>
              <a:lnSpc>
                <a:spcPct val="100000"/>
              </a:lnSpc>
            </a:pPr>
            <a:endParaRPr lang="it-IT" sz="2400" dirty="0"/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Tensione</a:t>
            </a:r>
          </a:p>
          <a:p>
            <a:pPr lvl="2">
              <a:lnSpc>
                <a:spcPct val="100000"/>
              </a:lnSpc>
            </a:pPr>
            <a:r>
              <a:rPr lang="it-IT" sz="1600" dirty="0" smtClean="0"/>
              <a:t>Filamento inestensibile, K</a:t>
            </a:r>
            <a:r>
              <a:rPr lang="it-IT" sz="1600" baseline="-25000" dirty="0" smtClean="0"/>
              <a:t>elas</a:t>
            </a:r>
            <a:r>
              <a:rPr lang="it-IT" sz="1600" dirty="0" smtClean="0"/>
              <a:t> elevata.</a:t>
            </a:r>
          </a:p>
          <a:p>
            <a:pPr lvl="2">
              <a:lnSpc>
                <a:spcPct val="100000"/>
              </a:lnSpc>
            </a:pPr>
            <a:endParaRPr lang="it-IT" sz="1600" dirty="0" smtClean="0"/>
          </a:p>
          <a:p>
            <a:pPr lvl="2">
              <a:lnSpc>
                <a:spcPct val="100000"/>
              </a:lnSpc>
            </a:pPr>
            <a:endParaRPr lang="it-IT" sz="1600" dirty="0"/>
          </a:p>
          <a:p>
            <a:pPr lvl="2">
              <a:lnSpc>
                <a:spcPct val="100000"/>
              </a:lnSpc>
            </a:pPr>
            <a:endParaRPr lang="it-IT" sz="1600" dirty="0" smtClean="0"/>
          </a:p>
          <a:p>
            <a:pPr marL="914400" lvl="2" indent="0">
              <a:lnSpc>
                <a:spcPct val="100000"/>
              </a:lnSpc>
              <a:buNone/>
            </a:pPr>
            <a:endParaRPr lang="it-IT" sz="1600" dirty="0" smtClean="0"/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Flessione</a:t>
            </a:r>
          </a:p>
          <a:p>
            <a:pPr lvl="2">
              <a:lnSpc>
                <a:spcPct val="100000"/>
              </a:lnSpc>
            </a:pPr>
            <a:r>
              <a:rPr lang="it-IT" sz="1600" dirty="0" smtClean="0"/>
              <a:t>Teorema dei lavori virtuali</a:t>
            </a:r>
          </a:p>
          <a:p>
            <a:pPr lvl="2">
              <a:lnSpc>
                <a:spcPct val="100000"/>
              </a:lnSpc>
            </a:pPr>
            <a:endParaRPr lang="it-IT" sz="1600" dirty="0" smtClean="0"/>
          </a:p>
          <a:p>
            <a:pPr lvl="1">
              <a:lnSpc>
                <a:spcPct val="100000"/>
              </a:lnSpc>
            </a:pPr>
            <a:endParaRPr lang="it-IT" sz="2000" dirty="0"/>
          </a:p>
          <a:p>
            <a:pPr lvl="1">
              <a:lnSpc>
                <a:spcPct val="100000"/>
              </a:lnSpc>
            </a:pPr>
            <a:endParaRPr lang="it-IT" sz="2400" dirty="0"/>
          </a:p>
          <a:p>
            <a:pPr lvl="1">
              <a:lnSpc>
                <a:spcPct val="100000"/>
              </a:lnSpc>
            </a:pPr>
            <a:endParaRPr lang="it-IT" sz="2000" dirty="0" smtClean="0"/>
          </a:p>
          <a:p>
            <a:pPr lvl="1">
              <a:lnSpc>
                <a:spcPct val="100000"/>
              </a:lnSpc>
            </a:pPr>
            <a:endParaRPr lang="it-IT" sz="2000" dirty="0" smtClean="0"/>
          </a:p>
          <a:p>
            <a:pPr>
              <a:lnSpc>
                <a:spcPct val="100000"/>
              </a:lnSpc>
            </a:pPr>
            <a:endParaRPr lang="it-IT" sz="2400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224910" y="3146350"/>
                <a:ext cx="4272901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𝑑𝑠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𝑒𝑙𝑎𝑠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𝑿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𝑑𝑠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𝝉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910" y="3146350"/>
                <a:ext cx="4272901" cy="71468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342356" y="5009892"/>
                <a:ext cx="3007682" cy="14308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nary>
                        <m:naryPr>
                          <m:grow m:val="on"/>
                          <m:subHide m:val="on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d>
                                        <m:dPr>
                                          <m:begChr m:val="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>
                                                  <a:latin typeface="Cambria Math" panose="02040503050406030204" pitchFamily="18" charset="0"/>
                                                </a:rPr>
                                                <m:t>𝜕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𝑑𝑠</m:t>
                      </m:r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b="0" i="0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𝑿</m:t>
                          </m:r>
                        </m:den>
                      </m:f>
                    </m:oMath>
                  </m:oMathPara>
                </a14:m>
                <a:endParaRPr lang="it-IT" dirty="0" smtClean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356" y="5009892"/>
                <a:ext cx="3007682" cy="143084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176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Metodo</a:t>
            </a:r>
            <a:endParaRPr lang="en-US" sz="36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3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20630"/>
            <a:ext cx="560304" cy="746487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594530" y="864066"/>
            <a:ext cx="4762307" cy="5993934"/>
          </a:xfrm>
          <a:prstGeom prst="rect">
            <a:avLst/>
          </a:prstGeom>
        </p:spPr>
        <p:txBody>
          <a:bodyPr vert="horz" lIns="540000" tIns="540000" rIns="540000" bIns="54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Flusso pulsante indotto dalle condizioni al contorno</a:t>
            </a:r>
          </a:p>
          <a:p>
            <a:pPr marL="0" indent="0">
              <a:lnSpc>
                <a:spcPct val="100000"/>
              </a:lnSpc>
              <a:buNone/>
            </a:pPr>
            <a:endParaRPr lang="it-IT" sz="2400" dirty="0"/>
          </a:p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Caratteristiche: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Simulazione preventiva per la generazione dei profili</a:t>
            </a:r>
            <a:endParaRPr lang="it-IT" sz="2000" dirty="0"/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Uno o più filamenti isolati</a:t>
            </a:r>
          </a:p>
          <a:p>
            <a:pPr lvl="1">
              <a:lnSpc>
                <a:spcPct val="100000"/>
              </a:lnSpc>
            </a:pPr>
            <a:endParaRPr lang="it-IT" dirty="0"/>
          </a:p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Limiti</a:t>
            </a:r>
            <a:endParaRPr lang="it-IT" sz="2400" dirty="0"/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Flusso netto nullo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Possibili effetti indesiderati delle condizioni al contorno</a:t>
            </a:r>
          </a:p>
          <a:p>
            <a:pPr lvl="1">
              <a:lnSpc>
                <a:spcPct val="100000"/>
              </a:lnSpc>
            </a:pPr>
            <a:endParaRPr lang="it-IT" sz="2000" dirty="0" smtClean="0"/>
          </a:p>
          <a:p>
            <a:pPr lvl="1">
              <a:lnSpc>
                <a:spcPct val="100000"/>
              </a:lnSpc>
            </a:pPr>
            <a:endParaRPr lang="it-IT" sz="2000" dirty="0"/>
          </a:p>
          <a:p>
            <a:pPr lvl="1">
              <a:lnSpc>
                <a:spcPct val="100000"/>
              </a:lnSpc>
            </a:pPr>
            <a:endParaRPr lang="it-IT" sz="2000" dirty="0" smtClean="0"/>
          </a:p>
          <a:p>
            <a:pPr lvl="1">
              <a:lnSpc>
                <a:spcPct val="100000"/>
              </a:lnSpc>
            </a:pPr>
            <a:endParaRPr lang="it-IT" sz="2000" dirty="0" smtClean="0"/>
          </a:p>
          <a:p>
            <a:pPr lvl="1">
              <a:lnSpc>
                <a:spcPct val="100000"/>
              </a:lnSpc>
            </a:pPr>
            <a:endParaRPr lang="it-IT" sz="2000" dirty="0"/>
          </a:p>
          <a:p>
            <a:pPr lvl="1">
              <a:lnSpc>
                <a:spcPct val="100000"/>
              </a:lnSpc>
            </a:pPr>
            <a:endParaRPr lang="it-IT" sz="2000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84" y="4667117"/>
            <a:ext cx="3378916" cy="25415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083" y="678188"/>
            <a:ext cx="3378916" cy="2541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731" y="2841826"/>
            <a:ext cx="2856164" cy="219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Metodo</a:t>
            </a:r>
            <a:endParaRPr lang="en-US" sz="36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3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20630"/>
            <a:ext cx="560304" cy="746487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594530" y="864066"/>
            <a:ext cx="7549469" cy="5993934"/>
          </a:xfrm>
          <a:prstGeom prst="rect">
            <a:avLst/>
          </a:prstGeom>
        </p:spPr>
        <p:txBody>
          <a:bodyPr vert="horz" lIns="540000" tIns="540000" rIns="540000" bIns="54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2400" dirty="0"/>
              <a:t>Flusso pulsante indotto </a:t>
            </a:r>
            <a:r>
              <a:rPr lang="it-IT" sz="2400" dirty="0" smtClean="0"/>
              <a:t>da un gradiente di pressione imposto, con condizioni al contorno periodiche</a:t>
            </a:r>
          </a:p>
          <a:p>
            <a:pPr marL="0" indent="0">
              <a:lnSpc>
                <a:spcPct val="100000"/>
              </a:lnSpc>
              <a:buNone/>
            </a:pPr>
            <a:endParaRPr lang="it-IT" sz="2400" dirty="0" smtClean="0"/>
          </a:p>
          <a:p>
            <a:pPr marL="0" indent="0">
              <a:lnSpc>
                <a:spcPct val="100000"/>
              </a:lnSpc>
              <a:buNone/>
            </a:pPr>
            <a:endParaRPr lang="it-IT" sz="1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Caratteristiche: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Flusso netto possibile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Infiniti filamenti equispaziati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Necessario determinare il valore del gradiente di pressione</a:t>
            </a:r>
          </a:p>
          <a:p>
            <a:pPr>
              <a:lnSpc>
                <a:spcPct val="100000"/>
              </a:lnSpc>
            </a:pPr>
            <a:endParaRPr lang="it-IT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80" y="4667117"/>
            <a:ext cx="5545835" cy="19499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470334" y="2150611"/>
                <a:ext cx="3818418" cy="6190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nor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𝒖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m:rPr>
                          <m:nor/>
                        </m:rP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Re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0334" y="2150611"/>
                <a:ext cx="3818418" cy="61901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848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Metodo</a:t>
            </a:r>
            <a:endParaRPr lang="en-US" sz="36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3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20630"/>
            <a:ext cx="560304" cy="746487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594529" y="864066"/>
            <a:ext cx="5309609" cy="5993934"/>
          </a:xfrm>
          <a:prstGeom prst="rect">
            <a:avLst/>
          </a:prstGeom>
        </p:spPr>
        <p:txBody>
          <a:bodyPr vert="horz" lIns="540000" tIns="540000" rIns="540000" bIns="54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Convergenza</a:t>
            </a:r>
            <a:endParaRPr lang="it-IT" sz="2400" dirty="0"/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Valori estremamente simili per griglie con dimensione 1/80 e 1/60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Errore accettabile per 1/40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Errore troppo elevato per 1/20</a:t>
            </a:r>
          </a:p>
          <a:p>
            <a:pPr lvl="1">
              <a:lnSpc>
                <a:spcPct val="100000"/>
              </a:lnSpc>
            </a:pPr>
            <a:endParaRPr lang="it-IT" sz="2000" dirty="0"/>
          </a:p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Validazione con risultati pubblicati precedentemente e con codici commerciali</a:t>
            </a:r>
            <a:endParaRPr lang="it-IT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47" y="990904"/>
            <a:ext cx="2432623" cy="19116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46" y="3138029"/>
            <a:ext cx="2432623" cy="1893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147" y="5433935"/>
            <a:ext cx="3746093" cy="13240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884" y="5625026"/>
            <a:ext cx="3371095" cy="94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4530" y="864066"/>
            <a:ext cx="7549469" cy="5993934"/>
          </a:xfrm>
        </p:spPr>
        <p:txBody>
          <a:bodyPr lIns="540000" tIns="540000" rIns="540000" bIns="540000">
            <a:normAutofit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it-IT" sz="2400" dirty="0" smtClean="0">
                <a:solidFill>
                  <a:schemeClr val="accent2"/>
                </a:solidFill>
              </a:rPr>
              <a:t>Introduzione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it-IT" sz="2400" dirty="0" smtClean="0">
                <a:solidFill>
                  <a:schemeClr val="accent2"/>
                </a:solidFill>
              </a:rPr>
              <a:t>Metodo</a:t>
            </a:r>
          </a:p>
          <a:p>
            <a:pPr>
              <a:lnSpc>
                <a:spcPct val="100000"/>
              </a:lnSpc>
            </a:pPr>
            <a:r>
              <a:rPr lang="it-IT" sz="2400" dirty="0" smtClean="0"/>
              <a:t>Risultati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Condizioni al contorno di velocità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it-IT" sz="2000" dirty="0" smtClean="0">
                <a:solidFill>
                  <a:schemeClr val="accent2"/>
                </a:solidFill>
              </a:rPr>
              <a:t>Condizioni al contorno periodiche e gradiente di pressione</a:t>
            </a:r>
          </a:p>
          <a:p>
            <a:pPr>
              <a:lnSpc>
                <a:spcPct val="100000"/>
              </a:lnSpc>
            </a:pPr>
            <a:r>
              <a:rPr lang="it-IT" sz="2400" dirty="0" smtClean="0">
                <a:solidFill>
                  <a:schemeClr val="accent2"/>
                </a:solidFill>
              </a:rPr>
              <a:t>Analisi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>
                <a:solidFill>
                  <a:schemeClr val="accent2"/>
                </a:solidFill>
              </a:rPr>
              <a:t>Finite time Lyapunov exponent, FTLE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it-IT" sz="2000" dirty="0" smtClean="0">
                <a:solidFill>
                  <a:schemeClr val="accent2"/>
                </a:solidFill>
              </a:rPr>
              <a:t>Modellazione</a:t>
            </a:r>
            <a:endParaRPr lang="it-IT" sz="2000" dirty="0" smtClean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lang="it-IT" sz="2400" dirty="0" smtClean="0">
                <a:solidFill>
                  <a:schemeClr val="accent2"/>
                </a:solidFill>
              </a:rPr>
              <a:t>Conclusioni</a:t>
            </a:r>
          </a:p>
          <a:p>
            <a:pPr lvl="1" algn="r"/>
            <a:endParaRPr lang="it-IT" sz="1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Indice</a:t>
            </a:r>
            <a:endParaRPr lang="en-US" sz="36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12241"/>
            <a:ext cx="560304" cy="7464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4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Risultati – velocità</a:t>
            </a:r>
            <a:endParaRPr lang="en-US" sz="36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3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20630"/>
            <a:ext cx="560304" cy="74648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94530" y="864066"/>
            <a:ext cx="4252597" cy="5993934"/>
          </a:xfrm>
          <a:prstGeom prst="rect">
            <a:avLst/>
          </a:prstGeom>
        </p:spPr>
        <p:txBody>
          <a:bodyPr vert="horz" lIns="540000" tIns="540000" rIns="540000" bIns="54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Un filamento</a:t>
            </a:r>
          </a:p>
          <a:p>
            <a:pPr>
              <a:lnSpc>
                <a:spcPct val="100000"/>
              </a:lnSpc>
            </a:pPr>
            <a:r>
              <a:rPr lang="it-IT" sz="2400" dirty="0" smtClean="0"/>
              <a:t>Biforcazione al variare di </a:t>
            </a:r>
            <a:r>
              <a:rPr lang="it-IT" sz="2400" i="1" dirty="0" smtClean="0"/>
              <a:t>T</a:t>
            </a:r>
          </a:p>
          <a:p>
            <a:pPr>
              <a:lnSpc>
                <a:spcPct val="100000"/>
              </a:lnSpc>
            </a:pPr>
            <a:r>
              <a:rPr lang="it-IT" sz="2400" dirty="0" smtClean="0"/>
              <a:t>Asimmetria nel movimento del filamento e nel moto del fluido</a:t>
            </a:r>
          </a:p>
          <a:p>
            <a:pPr>
              <a:lnSpc>
                <a:spcPct val="100000"/>
              </a:lnSpc>
            </a:pPr>
            <a:r>
              <a:rPr lang="it-IT" sz="2400" dirty="0" smtClean="0"/>
              <a:t>Nessun flusso netto</a:t>
            </a:r>
          </a:p>
          <a:p>
            <a:pPr>
              <a:lnSpc>
                <a:spcPct val="100000"/>
              </a:lnSpc>
            </a:pPr>
            <a:r>
              <a:rPr lang="it-IT" sz="2400" dirty="0"/>
              <a:t>Posizione del picco circa costante rispetto a </a:t>
            </a:r>
            <a:r>
              <a:rPr lang="it-IT" sz="2400" i="1" dirty="0"/>
              <a:t>St</a:t>
            </a:r>
          </a:p>
          <a:p>
            <a:pPr marL="0" indent="0">
              <a:lnSpc>
                <a:spcPct val="100000"/>
              </a:lnSpc>
              <a:buNone/>
            </a:pPr>
            <a:endParaRPr lang="it-IT" sz="2400" dirty="0" smtClean="0"/>
          </a:p>
          <a:p>
            <a:pPr lvl="1"/>
            <a:endParaRPr lang="it-IT" sz="2000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107" y="1004397"/>
            <a:ext cx="3524003" cy="27243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107" y="3861033"/>
            <a:ext cx="3524002" cy="27243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222921" y="3920630"/>
            <a:ext cx="394283" cy="2374084"/>
          </a:xfrm>
          <a:prstGeom prst="rect">
            <a:avLst/>
          </a:prstGeom>
          <a:solidFill>
            <a:schemeClr val="bg2">
              <a:lumMod val="5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1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vel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20584" y="3917010"/>
            <a:ext cx="3873320" cy="29049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Risultati – velocità</a:t>
            </a:r>
            <a:endParaRPr lang="en-US" sz="36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3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20630"/>
            <a:ext cx="560304" cy="74648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94531" y="864066"/>
            <a:ext cx="3807979" cy="5993934"/>
          </a:xfrm>
          <a:prstGeom prst="rect">
            <a:avLst/>
          </a:prstGeom>
        </p:spPr>
        <p:txBody>
          <a:bodyPr vert="horz" lIns="540000" tIns="540000" rIns="540000" bIns="54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Movimento del filamento e vorticità per </a:t>
            </a:r>
            <a:r>
              <a:rPr lang="it-IT" sz="2400" i="1" dirty="0" smtClean="0"/>
              <a:t>T </a:t>
            </a:r>
            <a:r>
              <a:rPr lang="it-IT" sz="2400" dirty="0" smtClean="0"/>
              <a:t>= 0.6, </a:t>
            </a:r>
            <a:r>
              <a:rPr lang="it-IT" sz="2400" i="1" dirty="0" smtClean="0"/>
              <a:t>T </a:t>
            </a:r>
            <a:r>
              <a:rPr lang="it-IT" sz="2400" dirty="0" smtClean="0"/>
              <a:t>= 2.1, </a:t>
            </a:r>
            <a:r>
              <a:rPr lang="it-IT" sz="2400" dirty="0"/>
              <a:t> </a:t>
            </a:r>
            <a:r>
              <a:rPr lang="it-IT" sz="2400" dirty="0" smtClean="0"/>
              <a:t>  </a:t>
            </a:r>
            <a:r>
              <a:rPr lang="it-IT" sz="2400" i="1" dirty="0" smtClean="0"/>
              <a:t>T </a:t>
            </a:r>
            <a:r>
              <a:rPr lang="it-IT" sz="2400" dirty="0" smtClean="0"/>
              <a:t>= 3.6</a:t>
            </a:r>
          </a:p>
          <a:p>
            <a:pPr lvl="1"/>
            <a:endParaRPr lang="it-IT" sz="2000" dirty="0" smtClean="0"/>
          </a:p>
        </p:txBody>
      </p:sp>
      <p:pic>
        <p:nvPicPr>
          <p:cNvPr id="12" name="vel06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51508" y="1051929"/>
            <a:ext cx="3892492" cy="291936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vel36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51508" y="3920630"/>
            <a:ext cx="3916493" cy="2937370"/>
          </a:xfrm>
          <a:prstGeom prst="rect">
            <a:avLst/>
          </a:prstGeom>
        </p:spPr>
      </p:pic>
      <p:pic>
        <p:nvPicPr>
          <p:cNvPr id="13" name="vel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16828" y="1110779"/>
            <a:ext cx="7478191" cy="560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2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23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2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2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 showWhenStopped="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Risultati – velocità</a:t>
            </a:r>
            <a:endParaRPr lang="en-US" sz="36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3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20630"/>
            <a:ext cx="560304" cy="74648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94530" y="864066"/>
            <a:ext cx="7549470" cy="5993934"/>
          </a:xfrm>
          <a:prstGeom prst="rect">
            <a:avLst/>
          </a:prstGeom>
        </p:spPr>
        <p:txBody>
          <a:bodyPr vert="horz" lIns="540000" tIns="540000" rIns="540000" bIns="54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Il campo di moto è asimmetrico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Struttura vorticosa a un lato del filamento</a:t>
            </a:r>
          </a:p>
          <a:p>
            <a:pPr marL="0" indent="0">
              <a:lnSpc>
                <a:spcPct val="100000"/>
              </a:lnSpc>
              <a:buNone/>
            </a:pPr>
            <a:endParaRPr lang="it-IT" sz="24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La velocità media (componente orizzontale) in </a:t>
            </a:r>
            <a:r>
              <a:rPr lang="it-IT" sz="2400" i="1" dirty="0" smtClean="0"/>
              <a:t>x</a:t>
            </a:r>
            <a:r>
              <a:rPr lang="it-IT" sz="2400" dirty="0" smtClean="0"/>
              <a:t> = -1 e </a:t>
            </a:r>
            <a:r>
              <a:rPr lang="it-IT" sz="2400" i="1" dirty="0" smtClean="0"/>
              <a:t>x </a:t>
            </a:r>
            <a:r>
              <a:rPr lang="it-IT" sz="2400" dirty="0" smtClean="0"/>
              <a:t>= 0 conferma la presenza del vortice</a:t>
            </a:r>
          </a:p>
          <a:p>
            <a:pPr lvl="1">
              <a:lnSpc>
                <a:spcPct val="100000"/>
              </a:lnSpc>
            </a:pPr>
            <a:endParaRPr lang="it-IT" sz="2000" dirty="0"/>
          </a:p>
          <a:p>
            <a:pPr marL="914400" lvl="2" indent="0">
              <a:lnSpc>
                <a:spcPct val="100000"/>
              </a:lnSpc>
              <a:buNone/>
            </a:pPr>
            <a:r>
              <a:rPr lang="it-IT" sz="1600" dirty="0" smtClean="0"/>
              <a:t>	</a:t>
            </a:r>
            <a:endParaRPr lang="it-IT" sz="1600" dirty="0"/>
          </a:p>
          <a:p>
            <a:pPr marL="0" indent="0">
              <a:lnSpc>
                <a:spcPct val="100000"/>
              </a:lnSpc>
              <a:buNone/>
            </a:pPr>
            <a:endParaRPr lang="it-IT" sz="2400" dirty="0" smtClean="0"/>
          </a:p>
          <a:p>
            <a:pPr lvl="1"/>
            <a:endParaRPr lang="it-IT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000" y="3586916"/>
            <a:ext cx="4036531" cy="312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3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648" y="1994359"/>
            <a:ext cx="3960000" cy="2857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Risultati – velocità</a:t>
            </a:r>
            <a:endParaRPr lang="en-US" sz="36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3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20630"/>
            <a:ext cx="560304" cy="74648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94530" y="864066"/>
            <a:ext cx="7549469" cy="5993934"/>
          </a:xfrm>
          <a:prstGeom prst="rect">
            <a:avLst/>
          </a:prstGeom>
        </p:spPr>
        <p:txBody>
          <a:bodyPr vert="horz" lIns="540000" tIns="540000" rIns="540000" bIns="54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Analisi del campo medio di velocità, componente verticale. </a:t>
            </a:r>
            <a:r>
              <a:rPr lang="it-IT" sz="2400" i="1" dirty="0"/>
              <a:t>T</a:t>
            </a:r>
            <a:r>
              <a:rPr lang="it-IT" sz="2400" dirty="0"/>
              <a:t> = </a:t>
            </a:r>
            <a:r>
              <a:rPr lang="it-IT" sz="2400" dirty="0" smtClean="0"/>
              <a:t>0.6,</a:t>
            </a:r>
            <a:r>
              <a:rPr lang="it-IT" sz="2000" i="1" dirty="0" smtClean="0"/>
              <a:t> </a:t>
            </a:r>
            <a:r>
              <a:rPr lang="it-IT" sz="2400" i="1" dirty="0" smtClean="0"/>
              <a:t>T</a:t>
            </a:r>
            <a:r>
              <a:rPr lang="it-IT" sz="2400" dirty="0" smtClean="0"/>
              <a:t> </a:t>
            </a:r>
            <a:r>
              <a:rPr lang="it-IT" sz="2400" dirty="0"/>
              <a:t>= </a:t>
            </a:r>
            <a:r>
              <a:rPr lang="it-IT" sz="2400" dirty="0" smtClean="0"/>
              <a:t>1.5,</a:t>
            </a:r>
            <a:r>
              <a:rPr lang="it-IT" sz="2000" i="1" dirty="0" smtClean="0"/>
              <a:t> </a:t>
            </a:r>
            <a:r>
              <a:rPr lang="it-IT" sz="2400" i="1" dirty="0" smtClean="0"/>
              <a:t>T</a:t>
            </a:r>
            <a:r>
              <a:rPr lang="it-IT" sz="2400" dirty="0" smtClean="0"/>
              <a:t> </a:t>
            </a:r>
            <a:r>
              <a:rPr lang="it-IT" sz="2400" dirty="0"/>
              <a:t>= </a:t>
            </a:r>
            <a:r>
              <a:rPr lang="it-IT" sz="2400" dirty="0" smtClean="0"/>
              <a:t>2.1,</a:t>
            </a:r>
            <a:r>
              <a:rPr lang="it-IT" sz="2000" i="1" dirty="0" smtClean="0"/>
              <a:t> </a:t>
            </a:r>
            <a:r>
              <a:rPr lang="it-IT" sz="2400" i="1" dirty="0" smtClean="0"/>
              <a:t>T</a:t>
            </a:r>
            <a:r>
              <a:rPr lang="it-IT" sz="2400" dirty="0" smtClean="0"/>
              <a:t> </a:t>
            </a:r>
            <a:r>
              <a:rPr lang="it-IT" sz="2400" dirty="0"/>
              <a:t>= </a:t>
            </a:r>
            <a:r>
              <a:rPr lang="it-IT" sz="2400" dirty="0" smtClean="0"/>
              <a:t>3.6</a:t>
            </a:r>
            <a:endParaRPr lang="it-IT" sz="2000" i="1" dirty="0"/>
          </a:p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 </a:t>
            </a:r>
            <a:endParaRPr lang="it-IT" sz="2400" dirty="0"/>
          </a:p>
          <a:p>
            <a:pPr marL="0" indent="0">
              <a:lnSpc>
                <a:spcPct val="100000"/>
              </a:lnSpc>
              <a:buNone/>
            </a:pPr>
            <a:endParaRPr lang="it-IT" sz="2400" dirty="0" smtClean="0"/>
          </a:p>
          <a:p>
            <a:pPr lvl="1"/>
            <a:endParaRPr lang="it-IT" sz="2000" dirty="0" smtClean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675" y="1994359"/>
            <a:ext cx="3960000" cy="2857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63" y="4049891"/>
            <a:ext cx="3960000" cy="2857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675" y="4049810"/>
            <a:ext cx="3960000" cy="28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2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4530" y="864066"/>
            <a:ext cx="7549469" cy="5993934"/>
          </a:xfrm>
        </p:spPr>
        <p:txBody>
          <a:bodyPr lIns="540000" tIns="540000" rIns="540000" bIns="540000">
            <a:normAutofit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it-IT" sz="2400" dirty="0" smtClean="0"/>
              <a:t>Introduzione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it-IT" sz="2400" dirty="0" smtClean="0"/>
              <a:t>Metodo</a:t>
            </a:r>
          </a:p>
          <a:p>
            <a:pPr>
              <a:lnSpc>
                <a:spcPct val="100000"/>
              </a:lnSpc>
            </a:pPr>
            <a:r>
              <a:rPr lang="it-IT" sz="2400" dirty="0" smtClean="0"/>
              <a:t>Risultati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Condizioni al contorno di velocità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it-IT" sz="2000" dirty="0" smtClean="0"/>
              <a:t>Condizioni al contorno periodiche e gradiente di pressione</a:t>
            </a:r>
          </a:p>
          <a:p>
            <a:pPr>
              <a:lnSpc>
                <a:spcPct val="100000"/>
              </a:lnSpc>
            </a:pPr>
            <a:r>
              <a:rPr lang="it-IT" sz="2400" dirty="0" smtClean="0"/>
              <a:t>Analisi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Finite time Lyapunov exponent, FTLE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it-IT" sz="2000" dirty="0" smtClean="0"/>
              <a:t>Modellazione</a:t>
            </a:r>
            <a:endParaRPr lang="it-IT" sz="2000" dirty="0" smtClean="0"/>
          </a:p>
          <a:p>
            <a:pPr>
              <a:lnSpc>
                <a:spcPct val="100000"/>
              </a:lnSpc>
            </a:pPr>
            <a:r>
              <a:rPr lang="it-IT" sz="2400" dirty="0" smtClean="0"/>
              <a:t>Conclusioni</a:t>
            </a:r>
          </a:p>
          <a:p>
            <a:pPr lvl="1"/>
            <a:endParaRPr lang="it-IT" sz="1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Indice</a:t>
            </a:r>
            <a:endParaRPr lang="en-US" sz="36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12241"/>
            <a:ext cx="560304" cy="7464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3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Risultati – velocità</a:t>
            </a:r>
            <a:endParaRPr lang="en-US" sz="36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3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20630"/>
            <a:ext cx="560304" cy="74648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94530" y="864066"/>
            <a:ext cx="7549469" cy="5993934"/>
          </a:xfrm>
          <a:prstGeom prst="rect">
            <a:avLst/>
          </a:prstGeom>
        </p:spPr>
        <p:txBody>
          <a:bodyPr vert="horz" lIns="540000" tIns="540000" rIns="540000" bIns="54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Due filamenti affiancati, </a:t>
            </a:r>
            <a:r>
              <a:rPr lang="it-IT" sz="2400" i="1" dirty="0" smtClean="0"/>
              <a:t>T</a:t>
            </a:r>
            <a:r>
              <a:rPr lang="it-IT" sz="2400" dirty="0" smtClean="0"/>
              <a:t> = 2.1</a:t>
            </a:r>
          </a:p>
          <a:p>
            <a:pPr>
              <a:lnSpc>
                <a:spcPct val="100000"/>
              </a:lnSpc>
            </a:pPr>
            <a:r>
              <a:rPr lang="it-IT" sz="2400" i="1" dirty="0" smtClean="0"/>
              <a:t>d </a:t>
            </a:r>
            <a:r>
              <a:rPr lang="it-IT" sz="2400" dirty="0" smtClean="0"/>
              <a:t>&gt; 3 </a:t>
            </a:r>
            <a:r>
              <a:rPr lang="it-IT" sz="2400" i="1" dirty="0" smtClean="0"/>
              <a:t>L</a:t>
            </a:r>
            <a:r>
              <a:rPr lang="it-IT" sz="2400" i="1" baseline="-25000" dirty="0" smtClean="0"/>
              <a:t>f</a:t>
            </a:r>
            <a:r>
              <a:rPr lang="it-IT" sz="2400" i="1" dirty="0" smtClean="0"/>
              <a:t> </a:t>
            </a:r>
            <a:r>
              <a:rPr lang="it-IT" sz="2400" dirty="0" smtClean="0"/>
              <a:t> 	</a:t>
            </a:r>
            <a:r>
              <a:rPr lang="it-IT" sz="2400" dirty="0" smtClean="0">
                <a:sym typeface="Wingdings" panose="05000000000000000000" pitchFamily="2" charset="2"/>
              </a:rPr>
              <a:t> 	Scarsa interazione</a:t>
            </a:r>
          </a:p>
          <a:p>
            <a:pPr>
              <a:lnSpc>
                <a:spcPct val="100000"/>
              </a:lnSpc>
            </a:pPr>
            <a:r>
              <a:rPr lang="it-IT" sz="2400" i="1" dirty="0" smtClean="0">
                <a:sym typeface="Wingdings" panose="05000000000000000000" pitchFamily="2" charset="2"/>
              </a:rPr>
              <a:t>d   ̴̴ </a:t>
            </a:r>
            <a:r>
              <a:rPr lang="it-IT" sz="2400" i="1" dirty="0" smtClean="0"/>
              <a:t>L</a:t>
            </a:r>
            <a:r>
              <a:rPr lang="it-IT" sz="2400" i="1" baseline="-25000" dirty="0" smtClean="0"/>
              <a:t>f 		</a:t>
            </a:r>
            <a:r>
              <a:rPr lang="it-IT" sz="2400" dirty="0" smtClean="0">
                <a:sym typeface="Wingdings" panose="05000000000000000000" pitchFamily="2" charset="2"/>
              </a:rPr>
              <a:t>	Comportamento speculare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>
                <a:sym typeface="Wingdings" panose="05000000000000000000" pitchFamily="2" charset="2"/>
              </a:rPr>
              <a:t>Il sistema nel suo insieme diventa quasi simmetrico</a:t>
            </a:r>
            <a:endParaRPr lang="it-IT" sz="2000" dirty="0" smtClean="0"/>
          </a:p>
          <a:p>
            <a:pPr>
              <a:lnSpc>
                <a:spcPct val="100000"/>
              </a:lnSpc>
            </a:pPr>
            <a:endParaRPr lang="it-IT" sz="2400" dirty="0" smtClean="0"/>
          </a:p>
          <a:p>
            <a:pPr lvl="1"/>
            <a:endParaRPr lang="it-IT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856" y="3660905"/>
            <a:ext cx="3905555" cy="2887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932" y="3657887"/>
            <a:ext cx="3094923" cy="9331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932" y="5303965"/>
            <a:ext cx="3094923" cy="94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7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4530" y="864066"/>
            <a:ext cx="7549469" cy="5993934"/>
          </a:xfrm>
        </p:spPr>
        <p:txBody>
          <a:bodyPr lIns="540000" tIns="540000" rIns="540000" bIns="540000">
            <a:normAutofit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it-IT" sz="2400" dirty="0" smtClean="0">
                <a:solidFill>
                  <a:schemeClr val="accent2"/>
                </a:solidFill>
              </a:rPr>
              <a:t>Introduzione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it-IT" sz="2400" dirty="0" smtClean="0">
                <a:solidFill>
                  <a:schemeClr val="accent2"/>
                </a:solidFill>
              </a:rPr>
              <a:t>Metodo</a:t>
            </a:r>
          </a:p>
          <a:p>
            <a:pPr>
              <a:lnSpc>
                <a:spcPct val="100000"/>
              </a:lnSpc>
            </a:pPr>
            <a:r>
              <a:rPr lang="it-IT" sz="2400" dirty="0" smtClean="0"/>
              <a:t>Risultati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>
                <a:solidFill>
                  <a:schemeClr val="accent2"/>
                </a:solidFill>
              </a:rPr>
              <a:t>Condizioni al contorno di velocità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it-IT" sz="2000" dirty="0" smtClean="0"/>
              <a:t>Condizioni al contorno periodiche e gradiente di pressione</a:t>
            </a:r>
          </a:p>
          <a:p>
            <a:pPr>
              <a:lnSpc>
                <a:spcPct val="100000"/>
              </a:lnSpc>
            </a:pPr>
            <a:r>
              <a:rPr lang="it-IT" sz="2400" dirty="0" smtClean="0">
                <a:solidFill>
                  <a:schemeClr val="accent2"/>
                </a:solidFill>
              </a:rPr>
              <a:t>Analisi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>
                <a:solidFill>
                  <a:schemeClr val="accent2"/>
                </a:solidFill>
              </a:rPr>
              <a:t>Finite time Lyapunov exponent, FTLE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it-IT" sz="2000" dirty="0" smtClean="0">
                <a:solidFill>
                  <a:schemeClr val="accent2"/>
                </a:solidFill>
              </a:rPr>
              <a:t>Modellazione</a:t>
            </a:r>
            <a:endParaRPr lang="it-IT" sz="2000" dirty="0" smtClean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lang="it-IT" sz="2400" dirty="0" smtClean="0">
                <a:solidFill>
                  <a:schemeClr val="accent2"/>
                </a:solidFill>
              </a:rPr>
              <a:t>Conclusioni</a:t>
            </a:r>
          </a:p>
          <a:p>
            <a:pPr lvl="1"/>
            <a:endParaRPr lang="it-IT" sz="1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Indice</a:t>
            </a:r>
            <a:endParaRPr lang="en-US" sz="36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12241"/>
            <a:ext cx="560304" cy="7464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3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Risultati – pressione</a:t>
            </a:r>
            <a:endParaRPr lang="en-US" sz="36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3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20630"/>
            <a:ext cx="560304" cy="74648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94530" y="864066"/>
            <a:ext cx="7549469" cy="5993934"/>
          </a:xfrm>
          <a:prstGeom prst="rect">
            <a:avLst/>
          </a:prstGeom>
        </p:spPr>
        <p:txBody>
          <a:bodyPr vert="horz" lIns="540000" tIns="540000" rIns="540000" bIns="54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Filamenti distanti fra loro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Buon accordo con i risultati precedenti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Flusso netto di valore trascurabile</a:t>
            </a:r>
          </a:p>
          <a:p>
            <a:pPr marL="0" indent="0">
              <a:lnSpc>
                <a:spcPct val="100000"/>
              </a:lnSpc>
              <a:buNone/>
            </a:pPr>
            <a:endParaRPr lang="it-IT" sz="2400" dirty="0" smtClean="0"/>
          </a:p>
          <a:p>
            <a:pPr lvl="1"/>
            <a:endParaRPr lang="it-IT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59" y="3339879"/>
            <a:ext cx="3749080" cy="2849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590" y="3342558"/>
            <a:ext cx="3784515" cy="284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7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Risultati – pressione</a:t>
            </a:r>
            <a:endParaRPr lang="en-US" sz="36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3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20630"/>
            <a:ext cx="560304" cy="74648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94530" y="864066"/>
            <a:ext cx="7549469" cy="5993934"/>
          </a:xfrm>
          <a:prstGeom prst="rect">
            <a:avLst/>
          </a:prstGeom>
        </p:spPr>
        <p:txBody>
          <a:bodyPr vert="horz" lIns="540000" tIns="540000" rIns="540000" bIns="54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Filamenti a distanza variabile</a:t>
            </a:r>
          </a:p>
          <a:p>
            <a:pPr>
              <a:lnSpc>
                <a:spcPct val="100000"/>
              </a:lnSpc>
            </a:pPr>
            <a:r>
              <a:rPr lang="it-IT" sz="2400" dirty="0" smtClean="0"/>
              <a:t>Diminuendo la distanza: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In generale il valore dell’angolo medio aumenta</a:t>
            </a:r>
          </a:p>
          <a:p>
            <a:pPr lvl="2">
              <a:lnSpc>
                <a:spcPct val="100000"/>
              </a:lnSpc>
            </a:pPr>
            <a:r>
              <a:rPr lang="it-IT" sz="1600" dirty="0" smtClean="0"/>
              <a:t>Rimane pressoché costante nella zona centrale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Il flusso netto aumenta </a:t>
            </a:r>
            <a:r>
              <a:rPr lang="it-IT" sz="2000" dirty="0" smtClean="0"/>
              <a:t>marcatamente</a:t>
            </a:r>
            <a:endParaRPr lang="it-IT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501" y="3780524"/>
            <a:ext cx="3625029" cy="272385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06598" y="3842158"/>
            <a:ext cx="864066" cy="2374084"/>
          </a:xfrm>
          <a:prstGeom prst="rect">
            <a:avLst/>
          </a:prstGeom>
          <a:solidFill>
            <a:schemeClr val="bg2">
              <a:lumMod val="5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63" y="3782434"/>
            <a:ext cx="3548006" cy="27219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727971" y="3842158"/>
            <a:ext cx="403656" cy="2374084"/>
          </a:xfrm>
          <a:prstGeom prst="rect">
            <a:avLst/>
          </a:prstGeom>
          <a:solidFill>
            <a:schemeClr val="bg2">
              <a:lumMod val="5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2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Risultati – pressione</a:t>
            </a:r>
            <a:endParaRPr lang="en-US" sz="36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3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20630"/>
            <a:ext cx="560304" cy="74648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94530" y="864066"/>
            <a:ext cx="7549469" cy="5993934"/>
          </a:xfrm>
          <a:prstGeom prst="rect">
            <a:avLst/>
          </a:prstGeom>
        </p:spPr>
        <p:txBody>
          <a:bodyPr vert="horz" lIns="540000" tIns="540000" rIns="540000" bIns="54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Campi di velocità medi (</a:t>
            </a:r>
            <a:r>
              <a:rPr lang="it-IT" sz="2400" i="1" dirty="0" smtClean="0"/>
              <a:t>u </a:t>
            </a:r>
            <a:r>
              <a:rPr lang="it-IT" sz="2400" dirty="0" smtClean="0"/>
              <a:t>e </a:t>
            </a:r>
            <a:r>
              <a:rPr lang="it-IT" sz="2400" i="1" dirty="0" smtClean="0"/>
              <a:t>v</a:t>
            </a:r>
            <a:r>
              <a:rPr lang="it-IT" sz="2400" dirty="0" smtClean="0"/>
              <a:t>) per </a:t>
            </a:r>
            <a:r>
              <a:rPr lang="it-IT" sz="2400" i="1" dirty="0" smtClean="0"/>
              <a:t>T</a:t>
            </a:r>
            <a:r>
              <a:rPr lang="it-IT" sz="2400" dirty="0" smtClean="0"/>
              <a:t> = 1.5</a:t>
            </a:r>
          </a:p>
          <a:p>
            <a:pPr lvl="1"/>
            <a:endParaRPr lang="it-IT" sz="2000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591" y="2081879"/>
            <a:ext cx="3179428" cy="23859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96" y="3861033"/>
            <a:ext cx="4946315" cy="35695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592" y="4452854"/>
            <a:ext cx="3179427" cy="23859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189" y="1482802"/>
            <a:ext cx="4966422" cy="358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8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Risultati – pressione</a:t>
            </a:r>
            <a:endParaRPr lang="en-US" sz="36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3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20630"/>
            <a:ext cx="560304" cy="74648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94530" y="864066"/>
            <a:ext cx="7549469" cy="5993934"/>
          </a:xfrm>
          <a:prstGeom prst="rect">
            <a:avLst/>
          </a:prstGeom>
        </p:spPr>
        <p:txBody>
          <a:bodyPr vert="horz" lIns="540000" tIns="540000" rIns="540000" bIns="54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Filamenti su entrambi i lati del canale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Scarsa interazione fra loro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Somma dei loro effetti </a:t>
            </a:r>
          </a:p>
          <a:p>
            <a:pPr lvl="2">
              <a:lnSpc>
                <a:spcPct val="100000"/>
              </a:lnSpc>
            </a:pPr>
            <a:r>
              <a:rPr lang="it-IT" sz="1600" dirty="0" smtClean="0"/>
              <a:t>Flusso netto fino al 30% di </a:t>
            </a:r>
            <a:r>
              <a:rPr lang="it-IT" sz="1600" i="1" dirty="0" smtClean="0"/>
              <a:t>U</a:t>
            </a:r>
            <a:endParaRPr lang="it-IT" sz="1600" dirty="0" smtClean="0"/>
          </a:p>
          <a:p>
            <a:pPr lvl="1"/>
            <a:endParaRPr lang="it-IT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18" y="2918118"/>
            <a:ext cx="5221945" cy="39187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925" y="2916209"/>
            <a:ext cx="5221945" cy="391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7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4530" y="864066"/>
            <a:ext cx="7549469" cy="5993934"/>
          </a:xfrm>
        </p:spPr>
        <p:txBody>
          <a:bodyPr lIns="540000" tIns="540000" rIns="540000" bIns="540000">
            <a:normAutofit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it-IT" sz="2400" dirty="0" smtClean="0">
                <a:solidFill>
                  <a:schemeClr val="accent2"/>
                </a:solidFill>
              </a:rPr>
              <a:t>Introduzione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it-IT" sz="2400" dirty="0" smtClean="0">
                <a:solidFill>
                  <a:schemeClr val="accent2"/>
                </a:solidFill>
              </a:rPr>
              <a:t>Metodo</a:t>
            </a:r>
          </a:p>
          <a:p>
            <a:pPr>
              <a:lnSpc>
                <a:spcPct val="100000"/>
              </a:lnSpc>
            </a:pPr>
            <a:r>
              <a:rPr lang="it-IT" sz="2400" dirty="0" smtClean="0">
                <a:solidFill>
                  <a:schemeClr val="accent2"/>
                </a:solidFill>
              </a:rPr>
              <a:t>Risultati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>
                <a:solidFill>
                  <a:schemeClr val="accent2"/>
                </a:solidFill>
              </a:rPr>
              <a:t>Condizioni al contorno di velocità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it-IT" sz="2000" dirty="0" smtClean="0">
                <a:solidFill>
                  <a:schemeClr val="accent2"/>
                </a:solidFill>
              </a:rPr>
              <a:t>Condizioni al contorno periodiche e gradiente di pressione</a:t>
            </a:r>
          </a:p>
          <a:p>
            <a:pPr>
              <a:lnSpc>
                <a:spcPct val="100000"/>
              </a:lnSpc>
            </a:pPr>
            <a:r>
              <a:rPr lang="it-IT" sz="2400" dirty="0" smtClean="0"/>
              <a:t>Analisi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Finite time Lyapunov exponent, FTLE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it-IT" sz="2000" dirty="0" smtClean="0">
                <a:solidFill>
                  <a:schemeClr val="accent2"/>
                </a:solidFill>
              </a:rPr>
              <a:t>Modellazione</a:t>
            </a:r>
            <a:endParaRPr lang="it-IT" sz="2000" dirty="0" smtClean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lang="it-IT" sz="2400" dirty="0" smtClean="0">
                <a:solidFill>
                  <a:schemeClr val="accent2"/>
                </a:solidFill>
              </a:rPr>
              <a:t>Conclusioni</a:t>
            </a:r>
          </a:p>
          <a:p>
            <a:pPr lvl="1"/>
            <a:endParaRPr lang="it-IT" sz="1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Indice</a:t>
            </a:r>
            <a:endParaRPr lang="en-US" sz="36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12241"/>
            <a:ext cx="560304" cy="7464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3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Analisi - FTLE</a:t>
            </a:r>
            <a:endParaRPr lang="en-US" sz="36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3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20630"/>
            <a:ext cx="560304" cy="7464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 txBox="1">
                <a:spLocks/>
              </p:cNvSpPr>
              <p:nvPr/>
            </p:nvSpPr>
            <p:spPr>
              <a:xfrm>
                <a:off x="1594530" y="864066"/>
                <a:ext cx="7549469" cy="5993934"/>
              </a:xfrm>
              <a:prstGeom prst="rect">
                <a:avLst/>
              </a:prstGeom>
            </p:spPr>
            <p:txBody>
              <a:bodyPr vert="horz" lIns="540000" tIns="540000" rIns="540000" bIns="54000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:r>
                  <a:rPr lang="it-IT" sz="2400" dirty="0" smtClean="0"/>
                  <a:t>Finite time Lyapunov exponent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it-IT" sz="2000" dirty="0" smtClean="0"/>
                  <a:t>Tasso di separazione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it-IT" sz="2000" dirty="0" smtClean="0"/>
                  <a:t> di traiettorie inizialmente vicine</a:t>
                </a:r>
              </a:p>
              <a:p>
                <a:pPr lvl="1"/>
                <a:endParaRPr lang="it-IT" sz="2000" dirty="0" smtClean="0"/>
              </a:p>
              <a:p>
                <a:pPr lvl="1"/>
                <a:endParaRPr lang="it-IT" sz="2000" dirty="0"/>
              </a:p>
              <a:p>
                <a:pPr lvl="1"/>
                <a:r>
                  <a:rPr lang="it-IT" sz="2000" dirty="0" smtClean="0"/>
                  <a:t>Il campo di FTLE delinea le strutture vorticose</a:t>
                </a:r>
              </a:p>
            </p:txBody>
          </p:sp>
        </mc:Choice>
        <mc:Fallback xmlns="">
          <p:sp>
            <p:nvSpPr>
              <p:cNvPr id="1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4530" y="864066"/>
                <a:ext cx="7549469" cy="599393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315739" y="2287778"/>
                <a:ext cx="2181879" cy="3822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)|≈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i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m:rPr>
                          <m:nor/>
                        </m:rP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|</m:t>
                      </m:r>
                      <m:r>
                        <m:rPr>
                          <m:nor/>
                        </m:rPr>
                        <a:rPr lang="en-US" i="1">
                          <a:latin typeface="Cambria Math" panose="02040503050406030204" pitchFamily="18" charset="0"/>
                        </a:rPr>
                        <m:t> 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739" y="2287778"/>
                <a:ext cx="2181879" cy="382284"/>
              </a:xfrm>
              <a:prstGeom prst="rect">
                <a:avLst/>
              </a:prstGeom>
              <a:blipFill rotWithShape="0">
                <a:blip r:embed="rId7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20" y="3445536"/>
            <a:ext cx="5590760" cy="327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1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Analisi - FTLE</a:t>
            </a:r>
            <a:endParaRPr lang="en-US" sz="36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3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20630"/>
            <a:ext cx="560304" cy="74648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94530" y="864066"/>
            <a:ext cx="7549469" cy="5993934"/>
          </a:xfrm>
          <a:prstGeom prst="rect">
            <a:avLst/>
          </a:prstGeom>
        </p:spPr>
        <p:txBody>
          <a:bodyPr vert="horz" lIns="540000" tIns="540000" rIns="540000" bIns="54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Filamento isolato, </a:t>
            </a:r>
            <a:r>
              <a:rPr lang="it-IT" sz="2400" i="1" dirty="0"/>
              <a:t>T</a:t>
            </a:r>
            <a:r>
              <a:rPr lang="it-IT" sz="2400" dirty="0"/>
              <a:t> = 0.6,</a:t>
            </a:r>
            <a:r>
              <a:rPr lang="it-IT" sz="2000" i="1" dirty="0"/>
              <a:t> </a:t>
            </a:r>
            <a:r>
              <a:rPr lang="it-IT" sz="2400" i="1" dirty="0"/>
              <a:t>T</a:t>
            </a:r>
            <a:r>
              <a:rPr lang="it-IT" sz="2400" dirty="0"/>
              <a:t> = 1.5,</a:t>
            </a:r>
            <a:r>
              <a:rPr lang="it-IT" sz="2000" i="1" dirty="0"/>
              <a:t> </a:t>
            </a:r>
            <a:r>
              <a:rPr lang="it-IT" sz="2400" i="1" dirty="0"/>
              <a:t>T</a:t>
            </a:r>
            <a:r>
              <a:rPr lang="it-IT" sz="2400" dirty="0"/>
              <a:t> = 2.1,</a:t>
            </a:r>
            <a:r>
              <a:rPr lang="it-IT" sz="2000" i="1" dirty="0"/>
              <a:t> </a:t>
            </a:r>
            <a:r>
              <a:rPr lang="it-IT" sz="2400" i="1" dirty="0"/>
              <a:t>T</a:t>
            </a:r>
            <a:r>
              <a:rPr lang="it-IT" sz="2400" dirty="0"/>
              <a:t> = 3.6</a:t>
            </a:r>
            <a:endParaRPr lang="it-IT" sz="2000" i="1" dirty="0"/>
          </a:p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 </a:t>
            </a:r>
          </a:p>
          <a:p>
            <a:pPr lvl="1"/>
            <a:endParaRPr lang="it-IT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01" y="1791819"/>
            <a:ext cx="3474000" cy="2609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8" y="1792884"/>
            <a:ext cx="3472583" cy="26085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02" y="4246800"/>
            <a:ext cx="3474000" cy="26096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7" y="4246800"/>
            <a:ext cx="3472584" cy="260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6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Analisi - FTLE</a:t>
            </a:r>
            <a:endParaRPr lang="en-US" sz="36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3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20630"/>
            <a:ext cx="560304" cy="74648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94530" y="864066"/>
            <a:ext cx="7549469" cy="5993934"/>
          </a:xfrm>
          <a:prstGeom prst="rect">
            <a:avLst/>
          </a:prstGeom>
        </p:spPr>
        <p:txBody>
          <a:bodyPr vert="horz" lIns="540000" tIns="540000" rIns="540000" bIns="54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Filamenti vicini, </a:t>
            </a:r>
            <a:r>
              <a:rPr lang="it-IT" sz="2400" i="1" dirty="0"/>
              <a:t>T</a:t>
            </a:r>
            <a:r>
              <a:rPr lang="it-IT" sz="2400" dirty="0"/>
              <a:t> = 0.6,</a:t>
            </a:r>
            <a:r>
              <a:rPr lang="it-IT" sz="2000" i="1" dirty="0"/>
              <a:t> </a:t>
            </a:r>
            <a:r>
              <a:rPr lang="it-IT" sz="2400" i="1" dirty="0"/>
              <a:t>T</a:t>
            </a:r>
            <a:r>
              <a:rPr lang="it-IT" sz="2400" dirty="0"/>
              <a:t> = 1.5,</a:t>
            </a:r>
            <a:r>
              <a:rPr lang="it-IT" sz="2000" i="1" dirty="0"/>
              <a:t> </a:t>
            </a:r>
            <a:r>
              <a:rPr lang="it-IT" sz="2400" i="1" dirty="0"/>
              <a:t>T</a:t>
            </a:r>
            <a:r>
              <a:rPr lang="it-IT" sz="2400" dirty="0"/>
              <a:t> = 2.1,</a:t>
            </a:r>
            <a:r>
              <a:rPr lang="it-IT" sz="2000" i="1" dirty="0"/>
              <a:t> </a:t>
            </a:r>
            <a:r>
              <a:rPr lang="it-IT" sz="2400" i="1" dirty="0"/>
              <a:t>T</a:t>
            </a:r>
            <a:r>
              <a:rPr lang="it-IT" sz="2400" dirty="0"/>
              <a:t> = 3.6</a:t>
            </a:r>
            <a:endParaRPr lang="it-IT" sz="2000" i="1" dirty="0"/>
          </a:p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 </a:t>
            </a:r>
          </a:p>
          <a:p>
            <a:pPr lvl="1"/>
            <a:endParaRPr lang="it-IT" sz="2000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208" y="1728131"/>
            <a:ext cx="3474000" cy="26179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64" y="1728130"/>
            <a:ext cx="3474000" cy="26179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210" y="4281164"/>
            <a:ext cx="3474000" cy="26179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64" y="4240033"/>
            <a:ext cx="3474000" cy="261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3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4530" y="864066"/>
            <a:ext cx="7549469" cy="5993934"/>
          </a:xfrm>
        </p:spPr>
        <p:txBody>
          <a:bodyPr lIns="540000" tIns="540000" rIns="540000" bIns="540000">
            <a:normAutofit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it-IT" sz="2400" dirty="0" smtClean="0"/>
              <a:t>Introduzione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it-IT" sz="2400" dirty="0" smtClean="0">
                <a:solidFill>
                  <a:schemeClr val="accent2"/>
                </a:solidFill>
              </a:rPr>
              <a:t>Metodo</a:t>
            </a:r>
          </a:p>
          <a:p>
            <a:pPr>
              <a:lnSpc>
                <a:spcPct val="100000"/>
              </a:lnSpc>
            </a:pPr>
            <a:r>
              <a:rPr lang="it-IT" sz="2400" dirty="0" smtClean="0">
                <a:solidFill>
                  <a:schemeClr val="accent2"/>
                </a:solidFill>
              </a:rPr>
              <a:t>Risultati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>
                <a:solidFill>
                  <a:schemeClr val="accent2"/>
                </a:solidFill>
              </a:rPr>
              <a:t>Condizioni al contorno di velocità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it-IT" sz="2000" dirty="0" smtClean="0">
                <a:solidFill>
                  <a:schemeClr val="accent2"/>
                </a:solidFill>
              </a:rPr>
              <a:t>Condizioni al contorno periodiche e gradiente di pressione</a:t>
            </a:r>
          </a:p>
          <a:p>
            <a:pPr>
              <a:lnSpc>
                <a:spcPct val="100000"/>
              </a:lnSpc>
            </a:pPr>
            <a:r>
              <a:rPr lang="it-IT" sz="2400" dirty="0" smtClean="0">
                <a:solidFill>
                  <a:schemeClr val="accent2"/>
                </a:solidFill>
              </a:rPr>
              <a:t>Analisi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>
                <a:solidFill>
                  <a:schemeClr val="accent2"/>
                </a:solidFill>
              </a:rPr>
              <a:t>Finite time Lyapunov exponent, FTLE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it-IT" sz="2000" dirty="0" smtClean="0">
                <a:solidFill>
                  <a:schemeClr val="accent2"/>
                </a:solidFill>
              </a:rPr>
              <a:t>Modellazione</a:t>
            </a:r>
            <a:endParaRPr lang="it-IT" sz="2000" dirty="0" smtClean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lang="it-IT" sz="2400" dirty="0" smtClean="0">
                <a:solidFill>
                  <a:schemeClr val="accent2"/>
                </a:solidFill>
              </a:rPr>
              <a:t>Conclusioni</a:t>
            </a:r>
          </a:p>
          <a:p>
            <a:pPr lvl="1"/>
            <a:endParaRPr lang="it-IT" sz="1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Indice</a:t>
            </a:r>
            <a:endParaRPr lang="en-US" sz="36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12241"/>
            <a:ext cx="560304" cy="7464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6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4530" y="864066"/>
            <a:ext cx="7549469" cy="5993934"/>
          </a:xfrm>
        </p:spPr>
        <p:txBody>
          <a:bodyPr lIns="540000" tIns="540000" rIns="540000" bIns="540000">
            <a:normAutofit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it-IT" sz="2400" dirty="0" smtClean="0">
                <a:solidFill>
                  <a:schemeClr val="accent2"/>
                </a:solidFill>
              </a:rPr>
              <a:t>Introduzione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it-IT" sz="2400" dirty="0" smtClean="0">
                <a:solidFill>
                  <a:schemeClr val="accent2"/>
                </a:solidFill>
              </a:rPr>
              <a:t>Metodo</a:t>
            </a:r>
          </a:p>
          <a:p>
            <a:pPr>
              <a:lnSpc>
                <a:spcPct val="100000"/>
              </a:lnSpc>
            </a:pPr>
            <a:r>
              <a:rPr lang="it-IT" sz="2400" dirty="0" smtClean="0">
                <a:solidFill>
                  <a:schemeClr val="accent2"/>
                </a:solidFill>
              </a:rPr>
              <a:t>Risultati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>
                <a:solidFill>
                  <a:schemeClr val="accent2"/>
                </a:solidFill>
              </a:rPr>
              <a:t>Condizioni al contorno di velocità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it-IT" sz="2000" dirty="0" smtClean="0">
                <a:solidFill>
                  <a:schemeClr val="accent2"/>
                </a:solidFill>
              </a:rPr>
              <a:t>Condizioni al contorno periodiche e gradiente di pressione</a:t>
            </a:r>
          </a:p>
          <a:p>
            <a:pPr>
              <a:lnSpc>
                <a:spcPct val="100000"/>
              </a:lnSpc>
            </a:pPr>
            <a:r>
              <a:rPr lang="it-IT" sz="2400" dirty="0" smtClean="0"/>
              <a:t>Analisi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>
                <a:solidFill>
                  <a:schemeClr val="accent2"/>
                </a:solidFill>
              </a:rPr>
              <a:t>Finite time Lyapunov exponent, FTLE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it-IT" sz="2000" dirty="0" smtClean="0"/>
              <a:t>Modellazione</a:t>
            </a:r>
            <a:endParaRPr lang="it-IT" sz="2000" dirty="0" smtClean="0"/>
          </a:p>
          <a:p>
            <a:pPr>
              <a:lnSpc>
                <a:spcPct val="100000"/>
              </a:lnSpc>
            </a:pPr>
            <a:r>
              <a:rPr lang="it-IT" sz="2400" dirty="0" smtClean="0">
                <a:solidFill>
                  <a:schemeClr val="accent2"/>
                </a:solidFill>
              </a:rPr>
              <a:t>Conclusioni</a:t>
            </a:r>
          </a:p>
          <a:p>
            <a:pPr lvl="1"/>
            <a:endParaRPr lang="it-IT" sz="1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Indice</a:t>
            </a:r>
            <a:endParaRPr lang="en-US" sz="36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12241"/>
            <a:ext cx="560304" cy="7464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1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Analisi - Modello</a:t>
            </a:r>
            <a:endParaRPr lang="en-US" sz="36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3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20630"/>
            <a:ext cx="560304" cy="74648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94530" y="864066"/>
            <a:ext cx="7549469" cy="5993934"/>
          </a:xfrm>
          <a:prstGeom prst="rect">
            <a:avLst/>
          </a:prstGeom>
        </p:spPr>
        <p:txBody>
          <a:bodyPr vert="horz" lIns="540000" tIns="540000" rIns="540000" bIns="54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Modello proposto riguardo la generazione di flusso netto</a:t>
            </a:r>
          </a:p>
          <a:p>
            <a:pPr marL="0" indent="0">
              <a:lnSpc>
                <a:spcPct val="100000"/>
              </a:lnSpc>
              <a:buNone/>
            </a:pPr>
            <a:endParaRPr lang="it-IT" sz="2400" dirty="0" smtClean="0"/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Il filamento in movimento agisce come un getto sul fluido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La ripetizione periodica del getto lo rende non stabile</a:t>
            </a:r>
          </a:p>
          <a:p>
            <a:pPr lvl="5">
              <a:lnSpc>
                <a:spcPct val="100000"/>
              </a:lnSpc>
            </a:pPr>
            <a:endParaRPr lang="it-IT" sz="1400" dirty="0" smtClean="0"/>
          </a:p>
          <a:p>
            <a:pPr lvl="1"/>
            <a:endParaRPr lang="it-IT" sz="2000" dirty="0" smtClean="0"/>
          </a:p>
          <a:p>
            <a:pPr lvl="1"/>
            <a:r>
              <a:rPr lang="it-IT" sz="2000" dirty="0" smtClean="0"/>
              <a:t>Modello di canale con ripetizione periodica di getti verticali</a:t>
            </a:r>
          </a:p>
        </p:txBody>
      </p:sp>
      <p:sp>
        <p:nvSpPr>
          <p:cNvPr id="2" name="Down Arrow 1"/>
          <p:cNvSpPr/>
          <p:nvPr/>
        </p:nvSpPr>
        <p:spPr>
          <a:xfrm>
            <a:off x="4987565" y="3827477"/>
            <a:ext cx="763399" cy="4194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325" y="5002090"/>
            <a:ext cx="2777879" cy="168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0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Analisi - Modello</a:t>
            </a:r>
            <a:endParaRPr lang="en-US" sz="36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3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20630"/>
            <a:ext cx="560304" cy="74648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94530" y="864066"/>
            <a:ext cx="7549469" cy="5993934"/>
          </a:xfrm>
          <a:prstGeom prst="rect">
            <a:avLst/>
          </a:prstGeom>
        </p:spPr>
        <p:txBody>
          <a:bodyPr vert="horz" lIns="540000" tIns="540000" rIns="540000" bIns="54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Getti isolati, confronto con filamenti isolati a T = 1.5</a:t>
            </a:r>
          </a:p>
          <a:p>
            <a:pPr lvl="1"/>
            <a:endParaRPr lang="it-IT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726" y="1929340"/>
            <a:ext cx="6480000" cy="270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909" y="3172371"/>
            <a:ext cx="6867634" cy="515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7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Analisi </a:t>
            </a:r>
            <a:r>
              <a:rPr lang="it-IT" sz="3600" smtClean="0">
                <a:latin typeface="+mj-lt"/>
              </a:rPr>
              <a:t>- Modello</a:t>
            </a:r>
            <a:endParaRPr lang="en-US" sz="36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3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20630"/>
            <a:ext cx="560304" cy="74648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94530" y="864066"/>
            <a:ext cx="7549469" cy="5993934"/>
          </a:xfrm>
          <a:prstGeom prst="rect">
            <a:avLst/>
          </a:prstGeom>
        </p:spPr>
        <p:txBody>
          <a:bodyPr vert="horz" lIns="540000" tIns="540000" rIns="540000" bIns="54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Confronto con </a:t>
            </a:r>
            <a:r>
              <a:rPr lang="it-IT" sz="2400" i="1" dirty="0" smtClean="0"/>
              <a:t>d</a:t>
            </a:r>
            <a:r>
              <a:rPr lang="it-IT" sz="2400" dirty="0"/>
              <a:t> </a:t>
            </a:r>
            <a:r>
              <a:rPr lang="it-IT" sz="2400" dirty="0" smtClean="0"/>
              <a:t>= 3, </a:t>
            </a:r>
            <a:r>
              <a:rPr lang="it-IT" sz="2400" i="1" dirty="0" smtClean="0"/>
              <a:t>T</a:t>
            </a:r>
            <a:r>
              <a:rPr lang="it-IT" sz="2400" dirty="0" smtClean="0"/>
              <a:t> = 1.5</a:t>
            </a:r>
          </a:p>
          <a:p>
            <a:pPr lvl="1"/>
            <a:endParaRPr lang="it-IT" sz="2000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505" y="1845578"/>
            <a:ext cx="3600000" cy="26181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115" y="1845578"/>
            <a:ext cx="3600000" cy="26181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47" y="4200123"/>
            <a:ext cx="3780000" cy="28366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557" y="4208512"/>
            <a:ext cx="3780000" cy="283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2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Analisi </a:t>
            </a:r>
            <a:r>
              <a:rPr lang="it-IT" sz="3600" smtClean="0">
                <a:latin typeface="+mj-lt"/>
              </a:rPr>
              <a:t>- Modello</a:t>
            </a:r>
            <a:endParaRPr lang="en-US" sz="36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3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20630"/>
            <a:ext cx="560304" cy="74648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94530" y="864066"/>
            <a:ext cx="7549469" cy="5993934"/>
          </a:xfrm>
          <a:prstGeom prst="rect">
            <a:avLst/>
          </a:prstGeom>
        </p:spPr>
        <p:txBody>
          <a:bodyPr vert="horz" lIns="540000" tIns="540000" rIns="540000" bIns="54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Confronto con </a:t>
            </a:r>
            <a:r>
              <a:rPr lang="it-IT" sz="2400" i="1" dirty="0" smtClean="0"/>
              <a:t>d</a:t>
            </a:r>
            <a:r>
              <a:rPr lang="it-IT" sz="2400" dirty="0"/>
              <a:t> </a:t>
            </a:r>
            <a:r>
              <a:rPr lang="it-IT" sz="2400" dirty="0" smtClean="0"/>
              <a:t>= 1, </a:t>
            </a:r>
            <a:r>
              <a:rPr lang="it-IT" sz="2400" i="1" dirty="0" smtClean="0"/>
              <a:t>T</a:t>
            </a:r>
            <a:r>
              <a:rPr lang="it-IT" sz="2400" dirty="0" smtClean="0"/>
              <a:t> = 1.5</a:t>
            </a:r>
          </a:p>
          <a:p>
            <a:pPr lvl="1"/>
            <a:endParaRPr lang="it-IT" sz="2000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14" y="1753299"/>
            <a:ext cx="1818181" cy="26181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024" y="1753299"/>
            <a:ext cx="1818181" cy="26181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48" y="4200123"/>
            <a:ext cx="3779998" cy="28366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557" y="4208512"/>
            <a:ext cx="3780000" cy="283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8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Analisi </a:t>
            </a:r>
            <a:r>
              <a:rPr lang="it-IT" sz="3600" smtClean="0">
                <a:latin typeface="+mj-lt"/>
              </a:rPr>
              <a:t>- Modello</a:t>
            </a:r>
            <a:endParaRPr lang="en-US" sz="36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3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20630"/>
            <a:ext cx="560304" cy="74648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94530" y="864066"/>
            <a:ext cx="7549469" cy="5993934"/>
          </a:xfrm>
          <a:prstGeom prst="rect">
            <a:avLst/>
          </a:prstGeom>
        </p:spPr>
        <p:txBody>
          <a:bodyPr vert="horz" lIns="540000" tIns="540000" rIns="540000" bIns="54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Il modello: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Genera risultati con buon accordo rispetto alla simulazione completa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Genera flusso netto di valore simile rispetto alla simulazione completa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Permette di spiegare l’origine del flusso netto</a:t>
            </a:r>
          </a:p>
          <a:p>
            <a:pPr lvl="1">
              <a:lnSpc>
                <a:spcPct val="100000"/>
              </a:lnSpc>
            </a:pPr>
            <a:endParaRPr lang="it-IT" sz="2000" dirty="0"/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Non spiega l’asimmetria nel movimento del filamento</a:t>
            </a:r>
          </a:p>
          <a:p>
            <a:pPr>
              <a:lnSpc>
                <a:spcPct val="100000"/>
              </a:lnSpc>
            </a:pPr>
            <a:endParaRPr lang="it-IT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Può essere utile nella comprensione delle origini del fenomeno.</a:t>
            </a:r>
            <a:r>
              <a:rPr lang="it-IT" dirty="0" smtClean="0"/>
              <a:t>	</a:t>
            </a:r>
          </a:p>
          <a:p>
            <a:pPr marL="0" indent="0">
              <a:lnSpc>
                <a:spcPct val="100000"/>
              </a:lnSpc>
              <a:buNone/>
            </a:pPr>
            <a:endParaRPr lang="it-IT" sz="2400" dirty="0" smtClean="0"/>
          </a:p>
          <a:p>
            <a:pPr lvl="1"/>
            <a:endParaRPr lang="it-IT" sz="2000" dirty="0" smtClean="0"/>
          </a:p>
        </p:txBody>
      </p:sp>
    </p:spTree>
    <p:extLst>
      <p:ext uri="{BB962C8B-B14F-4D97-AF65-F5344CB8AC3E}">
        <p14:creationId xmlns:p14="http://schemas.microsoft.com/office/powerpoint/2010/main" val="255777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4530" y="864066"/>
            <a:ext cx="7549469" cy="5993934"/>
          </a:xfrm>
        </p:spPr>
        <p:txBody>
          <a:bodyPr lIns="540000" tIns="540000" rIns="540000" bIns="540000">
            <a:normAutofit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it-IT" sz="2400" dirty="0" smtClean="0">
                <a:solidFill>
                  <a:schemeClr val="accent2"/>
                </a:solidFill>
              </a:rPr>
              <a:t>Introduzione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it-IT" sz="2400" dirty="0" smtClean="0">
                <a:solidFill>
                  <a:schemeClr val="accent2"/>
                </a:solidFill>
              </a:rPr>
              <a:t>Metodo</a:t>
            </a:r>
          </a:p>
          <a:p>
            <a:pPr>
              <a:lnSpc>
                <a:spcPct val="100000"/>
              </a:lnSpc>
            </a:pPr>
            <a:r>
              <a:rPr lang="it-IT" sz="2400" dirty="0" smtClean="0">
                <a:solidFill>
                  <a:schemeClr val="accent2"/>
                </a:solidFill>
              </a:rPr>
              <a:t>Risultati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>
                <a:solidFill>
                  <a:schemeClr val="accent2"/>
                </a:solidFill>
              </a:rPr>
              <a:t>Condizioni al contorno di velocità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it-IT" sz="2000" dirty="0" smtClean="0">
                <a:solidFill>
                  <a:schemeClr val="accent2"/>
                </a:solidFill>
              </a:rPr>
              <a:t>Condizioni al contorno periodiche e gradiente di pressione</a:t>
            </a:r>
          </a:p>
          <a:p>
            <a:pPr>
              <a:lnSpc>
                <a:spcPct val="100000"/>
              </a:lnSpc>
            </a:pPr>
            <a:r>
              <a:rPr lang="it-IT" sz="2400" dirty="0" smtClean="0">
                <a:solidFill>
                  <a:schemeClr val="accent2"/>
                </a:solidFill>
              </a:rPr>
              <a:t>Analisi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>
                <a:solidFill>
                  <a:schemeClr val="accent2"/>
                </a:solidFill>
              </a:rPr>
              <a:t>Finite time Lyapunov exponent, FTLE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it-IT" sz="2000" dirty="0" smtClean="0">
                <a:solidFill>
                  <a:schemeClr val="accent2"/>
                </a:solidFill>
              </a:rPr>
              <a:t>Modellazione</a:t>
            </a:r>
            <a:endParaRPr lang="it-IT" sz="2000" dirty="0" smtClean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lang="it-IT" sz="2400" dirty="0" smtClean="0"/>
              <a:t>Conclusioni</a:t>
            </a:r>
          </a:p>
          <a:p>
            <a:pPr lvl="1"/>
            <a:endParaRPr lang="it-IT" sz="1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Indice</a:t>
            </a:r>
            <a:endParaRPr lang="en-US" sz="36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12241"/>
            <a:ext cx="560304" cy="7464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1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Conclusioni</a:t>
            </a:r>
            <a:endParaRPr lang="en-US" sz="36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3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20630"/>
            <a:ext cx="560304" cy="74648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94530" y="864066"/>
            <a:ext cx="7549469" cy="5993934"/>
          </a:xfrm>
          <a:prstGeom prst="rect">
            <a:avLst/>
          </a:prstGeom>
        </p:spPr>
        <p:txBody>
          <a:bodyPr vert="horz" lIns="540000" tIns="540000" rIns="540000" bIns="5400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Concludendo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Il caso di studio si è rivelato interessante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Il metodo di studio ha dimostrato di essere appropriato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Sono stati descritti fenomeni </a:t>
            </a:r>
            <a:r>
              <a:rPr lang="it-IT" sz="2000" dirty="0" smtClean="0"/>
              <a:t>inaspettati</a:t>
            </a:r>
            <a:endParaRPr lang="it-IT" sz="2000" dirty="0" smtClean="0"/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L’analisi FTLE ha confermato le osservazioni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Un modello è stato proposto e si è dimostrato in accordo con i precedenti risultati</a:t>
            </a:r>
          </a:p>
          <a:p>
            <a:pPr lvl="1">
              <a:lnSpc>
                <a:spcPct val="100000"/>
              </a:lnSpc>
            </a:pPr>
            <a:endParaRPr lang="it-IT" sz="2000" dirty="0"/>
          </a:p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Sviluppi futuri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Simulazioni con un insieme ancora più ampio di parametri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Ampliamento del modello proposto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Migliore comprensione dei fenomeni alla base del comportamento del sistema</a:t>
            </a:r>
          </a:p>
          <a:p>
            <a:pPr lvl="1"/>
            <a:endParaRPr lang="it-IT" sz="2000" dirty="0" smtClean="0"/>
          </a:p>
        </p:txBody>
      </p:sp>
    </p:spTree>
    <p:extLst>
      <p:ext uri="{BB962C8B-B14F-4D97-AF65-F5344CB8AC3E}">
        <p14:creationId xmlns:p14="http://schemas.microsoft.com/office/powerpoint/2010/main" val="26456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45195" y="2065552"/>
            <a:ext cx="6855903" cy="211017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4400" dirty="0" smtClean="0"/>
              <a:t>Rottura della simmetria di un filamento flessibile immerso in un flusso pulsante</a:t>
            </a:r>
            <a:endParaRPr lang="en-US" sz="4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563882" y="4337286"/>
            <a:ext cx="5618527" cy="490537"/>
          </a:xfrm>
        </p:spPr>
        <p:txBody>
          <a:bodyPr>
            <a:normAutofit/>
          </a:bodyPr>
          <a:lstStyle/>
          <a:p>
            <a:r>
              <a:rPr lang="it-IT" sz="2000" dirty="0" smtClean="0">
                <a:latin typeface="+mj-lt"/>
              </a:rPr>
              <a:t>Zaccaria Orlando</a:t>
            </a:r>
            <a:endParaRPr lang="en-US" sz="20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72485" y="1196110"/>
            <a:ext cx="6001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latin typeface="+mj-lt"/>
              </a:rPr>
              <a:t>Università degli </a:t>
            </a:r>
            <a:r>
              <a:rPr lang="it-IT" sz="2000" dirty="0" smtClean="0">
                <a:latin typeface="+mj-lt"/>
              </a:rPr>
              <a:t>Studi </a:t>
            </a:r>
            <a:r>
              <a:rPr lang="it-IT" sz="2000" dirty="0" smtClean="0">
                <a:latin typeface="+mj-lt"/>
              </a:rPr>
              <a:t>di Genova</a:t>
            </a:r>
          </a:p>
          <a:p>
            <a:pPr algn="ctr"/>
            <a:r>
              <a:rPr lang="it-IT" sz="2000" dirty="0" smtClean="0">
                <a:latin typeface="+mj-lt"/>
              </a:rPr>
              <a:t>Royal Institute of Technology of Stockholm</a:t>
            </a:r>
            <a:endParaRPr lang="en-US" sz="20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45195" y="5531317"/>
            <a:ext cx="68559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>
                <a:latin typeface="+mj-lt"/>
              </a:rPr>
              <a:t>Grazie per l’attenzione</a:t>
            </a:r>
            <a:endParaRPr lang="en-US" sz="4400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Indice</a:t>
            </a:r>
            <a:endParaRPr lang="en-US" sz="3600" dirty="0"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12241"/>
            <a:ext cx="560304" cy="74648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5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513287"/>
            <a:ext cx="5073394" cy="1927446"/>
          </a:xfrm>
        </p:spPr>
      </p:pic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Introduzione</a:t>
            </a:r>
            <a:endParaRPr lang="en-US" sz="36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3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20630"/>
            <a:ext cx="560304" cy="746487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594530" y="864066"/>
            <a:ext cx="7549469" cy="5993934"/>
          </a:xfrm>
          <a:prstGeom prst="rect">
            <a:avLst/>
          </a:prstGeom>
        </p:spPr>
        <p:txBody>
          <a:bodyPr vert="horz" lIns="540000" tIns="540000" rIns="540000" bIns="54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Caso di studio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Canale bidimensionale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Filamento flessibile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Flusso pulsante indotto</a:t>
            </a:r>
          </a:p>
          <a:p>
            <a:pPr lvl="1">
              <a:lnSpc>
                <a:spcPct val="100000"/>
              </a:lnSpc>
            </a:pPr>
            <a:endParaRPr lang="it-IT" sz="2000" dirty="0"/>
          </a:p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Problema di interazione fluido-struttura</a:t>
            </a:r>
          </a:p>
          <a:p>
            <a:pPr lvl="1"/>
            <a:endParaRPr lang="it-IT" sz="2000" dirty="0" smtClean="0"/>
          </a:p>
        </p:txBody>
      </p:sp>
    </p:spTree>
    <p:extLst>
      <p:ext uri="{BB962C8B-B14F-4D97-AF65-F5344CB8AC3E}">
        <p14:creationId xmlns:p14="http://schemas.microsoft.com/office/powerpoint/2010/main" val="417985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Introduzione</a:t>
            </a:r>
            <a:endParaRPr lang="en-US" sz="36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3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20630"/>
            <a:ext cx="560304" cy="74648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94530" y="864066"/>
            <a:ext cx="7549469" cy="5993934"/>
          </a:xfrm>
          <a:prstGeom prst="rect">
            <a:avLst/>
          </a:prstGeom>
        </p:spPr>
        <p:txBody>
          <a:bodyPr vert="horz" lIns="540000" tIns="540000" rIns="540000" bIns="54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Parametri principali: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Canale</a:t>
            </a:r>
          </a:p>
          <a:p>
            <a:pPr lvl="2">
              <a:lnSpc>
                <a:spcPct val="100000"/>
              </a:lnSpc>
            </a:pPr>
            <a:r>
              <a:rPr lang="it-IT" sz="1600" dirty="0" smtClean="0"/>
              <a:t>Lunghezza </a:t>
            </a:r>
            <a:r>
              <a:rPr lang="it-IT" sz="1600" i="1" dirty="0" smtClean="0"/>
              <a:t>L</a:t>
            </a:r>
          </a:p>
          <a:p>
            <a:pPr lvl="2">
              <a:lnSpc>
                <a:spcPct val="100000"/>
              </a:lnSpc>
            </a:pPr>
            <a:r>
              <a:rPr lang="it-IT" sz="1600" dirty="0" smtClean="0"/>
              <a:t>Altezza </a:t>
            </a:r>
            <a:r>
              <a:rPr lang="it-IT" sz="1600" i="1" dirty="0" smtClean="0"/>
              <a:t>2h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Filamento</a:t>
            </a:r>
          </a:p>
          <a:p>
            <a:pPr lvl="2">
              <a:lnSpc>
                <a:spcPct val="100000"/>
              </a:lnSpc>
            </a:pPr>
            <a:r>
              <a:rPr lang="it-IT" sz="1600" dirty="0" smtClean="0"/>
              <a:t>Lunghezza L</a:t>
            </a:r>
            <a:r>
              <a:rPr lang="it-IT" sz="1600" baseline="-25000" dirty="0" smtClean="0"/>
              <a:t>f</a:t>
            </a:r>
          </a:p>
          <a:p>
            <a:pPr lvl="2">
              <a:lnSpc>
                <a:spcPct val="100000"/>
              </a:lnSpc>
            </a:pPr>
            <a:r>
              <a:rPr lang="it-IT" sz="1600" dirty="0" smtClean="0"/>
              <a:t>Rigidezza flessionale </a:t>
            </a:r>
            <a:r>
              <a:rPr lang="it-IT" sz="1600" i="1" dirty="0" smtClean="0"/>
              <a:t>B</a:t>
            </a:r>
            <a:endParaRPr lang="it-IT" sz="1600" dirty="0" smtClean="0"/>
          </a:p>
          <a:p>
            <a:pPr lvl="2">
              <a:lnSpc>
                <a:spcPct val="100000"/>
              </a:lnSpc>
            </a:pPr>
            <a:r>
              <a:rPr lang="it-IT" sz="1600" dirty="0" smtClean="0"/>
              <a:t>Densità </a:t>
            </a:r>
            <a:r>
              <a:rPr lang="en-US" sz="1600" i="1" dirty="0" err="1" smtClean="0"/>
              <a:t>ρ</a:t>
            </a:r>
            <a:r>
              <a:rPr lang="en-US" sz="1600" i="1" baseline="-25000" dirty="0" err="1" smtClean="0"/>
              <a:t>f</a:t>
            </a:r>
            <a:endParaRPr lang="it-IT" sz="1600" i="1" dirty="0"/>
          </a:p>
          <a:p>
            <a:pPr lvl="1">
              <a:lnSpc>
                <a:spcPct val="100000"/>
              </a:lnSpc>
            </a:pPr>
            <a:r>
              <a:rPr lang="it-IT" sz="2000" dirty="0"/>
              <a:t>Flusso pulsante</a:t>
            </a:r>
          </a:p>
          <a:p>
            <a:pPr lvl="2">
              <a:lnSpc>
                <a:spcPct val="100000"/>
              </a:lnSpc>
            </a:pPr>
            <a:r>
              <a:rPr lang="it-IT" sz="1600" dirty="0"/>
              <a:t>Periodo T</a:t>
            </a:r>
          </a:p>
          <a:p>
            <a:pPr lvl="2">
              <a:lnSpc>
                <a:spcPct val="100000"/>
              </a:lnSpc>
            </a:pPr>
            <a:r>
              <a:rPr lang="it-IT" sz="1600" dirty="0"/>
              <a:t>Massimo valore della velocità media </a:t>
            </a:r>
            <a:r>
              <a:rPr lang="it-IT" sz="1600" dirty="0" smtClean="0"/>
              <a:t>U</a:t>
            </a:r>
            <a:endParaRPr lang="en-US" sz="1600" i="1" baseline="-25000" dirty="0" smtClean="0"/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Fluido</a:t>
            </a:r>
          </a:p>
          <a:p>
            <a:pPr lvl="2">
              <a:lnSpc>
                <a:spcPct val="100000"/>
              </a:lnSpc>
            </a:pPr>
            <a:r>
              <a:rPr lang="it-IT" sz="1600" dirty="0" smtClean="0"/>
              <a:t>Densità </a:t>
            </a:r>
            <a:r>
              <a:rPr lang="en-US" sz="1600" i="1" dirty="0" smtClean="0"/>
              <a:t>ρ</a:t>
            </a:r>
            <a:endParaRPr lang="it-IT" sz="1600" dirty="0" smtClean="0"/>
          </a:p>
          <a:p>
            <a:pPr lvl="2">
              <a:lnSpc>
                <a:spcPct val="100000"/>
              </a:lnSpc>
            </a:pPr>
            <a:r>
              <a:rPr lang="it-IT" sz="1600" dirty="0" smtClean="0"/>
              <a:t>Viscosità dinamica </a:t>
            </a:r>
            <a:r>
              <a:rPr lang="el-GR" sz="1600" i="1" dirty="0" smtClean="0"/>
              <a:t>μ</a:t>
            </a:r>
            <a:endParaRPr lang="it-IT" sz="1600" dirty="0" smtClean="0"/>
          </a:p>
          <a:p>
            <a:pPr lvl="1"/>
            <a:endParaRPr lang="it-IT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295" y="5716721"/>
            <a:ext cx="2783821" cy="8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1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Introduzione</a:t>
            </a:r>
            <a:endParaRPr lang="en-US" sz="36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3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20630"/>
            <a:ext cx="560304" cy="7464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 txBox="1">
                <a:spLocks/>
              </p:cNvSpPr>
              <p:nvPr/>
            </p:nvSpPr>
            <p:spPr>
              <a:xfrm>
                <a:off x="1594530" y="864066"/>
                <a:ext cx="7549469" cy="5993934"/>
              </a:xfrm>
              <a:prstGeom prst="rect">
                <a:avLst/>
              </a:prstGeom>
            </p:spPr>
            <p:txBody>
              <a:bodyPr vert="horz" lIns="540000" tIns="540000" rIns="540000" bIns="54000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:r>
                  <a:rPr lang="it-IT" sz="2400" dirty="0" smtClean="0"/>
                  <a:t>Parametri adimensionali:</a:t>
                </a:r>
              </a:p>
              <a:p>
                <a:pPr lvl="1"/>
                <a:r>
                  <a:rPr lang="it-IT" sz="2000" dirty="0" smtClean="0"/>
                  <a:t>Numero di Reynolds: </a:t>
                </a:r>
                <a:endParaRPr lang="it-IT" sz="2000" i="1" dirty="0">
                  <a:latin typeface="Cambria Math" panose="02040503050406030204" pitchFamily="18" charset="0"/>
                </a:endParaRPr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it-IT" sz="2000" dirty="0"/>
                  <a:t>	</a:t>
                </a:r>
                <a:r>
                  <a:rPr lang="it-IT" sz="2000" dirty="0" smtClean="0"/>
                  <a:t>	</a:t>
                </a:r>
                <a14:m>
                  <m:oMath xmlns:m="http://schemas.openxmlformats.org/officeDocument/2006/math">
                    <m:r>
                      <a:rPr lang="it-IT" sz="2000" i="1">
                        <a:latin typeface="Cambria Math" panose="02040503050406030204" pitchFamily="18" charset="0"/>
                      </a:rPr>
                      <m:t>𝑅𝑒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𝑈h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it-IT" sz="2000" i="1">
                            <a:latin typeface="Cambria Math" panose="02040503050406030204" pitchFamily="18" charset="0"/>
                          </a:rPr>
                          <m:t>ν</m:t>
                        </m:r>
                      </m:den>
                    </m:f>
                  </m:oMath>
                </a14:m>
                <a:endParaRPr lang="it-IT" sz="2000" dirty="0"/>
              </a:p>
              <a:p>
                <a:pPr lvl="1"/>
                <a:r>
                  <a:rPr lang="it-IT" sz="2000" dirty="0" smtClean="0"/>
                  <a:t>Rigidezza del filamento: </a:t>
                </a:r>
                <a:endParaRPr lang="it-IT" sz="2000" dirty="0"/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it-IT" sz="2000" dirty="0"/>
                  <a:t>	</a:t>
                </a:r>
                <a:r>
                  <a:rPr lang="it-IT" sz="2000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sSub>
                          <m:sSub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sSup>
                          <m:sSup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p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it-IT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b>
                            </m:sSub>
                          </m:e>
                          <m:sup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it-IT" sz="2000" dirty="0"/>
              </a:p>
              <a:p>
                <a:pPr lvl="1"/>
                <a:r>
                  <a:rPr lang="it-IT" sz="2000" dirty="0" smtClean="0"/>
                  <a:t>Rapporto fra lunghezza del filamento e altezza del canale:</a:t>
                </a:r>
                <a:endParaRPr lang="it-IT" sz="2000" dirty="0"/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it-IT" sz="2000" dirty="0"/>
                  <a:t>	</a:t>
                </a:r>
                <a:r>
                  <a:rPr lang="it-IT" sz="2000" dirty="0" smtClean="0"/>
                  <a:t>	</a:t>
                </a:r>
                <a14:m>
                  <m:oMath xmlns:m="http://schemas.openxmlformats.org/officeDocument/2006/math">
                    <m:r>
                      <a:rPr lang="it-IT" sz="200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num>
                      <m:den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</m:oMath>
                </a14:m>
                <a:endParaRPr lang="it-IT" sz="2000" dirty="0"/>
              </a:p>
              <a:p>
                <a:pPr lvl="1"/>
                <a:r>
                  <a:rPr lang="it-IT" sz="2000" dirty="0" smtClean="0"/>
                  <a:t>Numero di Strouhal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it-IT" sz="2000" dirty="0" smtClean="0"/>
                  <a:t>		</a:t>
                </a:r>
                <a14:m>
                  <m:oMath xmlns:m="http://schemas.openxmlformats.org/officeDocument/2006/math">
                    <m:r>
                      <a:rPr lang="it-IT" sz="200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𝑆𝑡</m:t>
                    </m:r>
                    <m:r>
                      <a:rPr lang="it-IT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num>
                      <m:den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𝑇𝑈</m:t>
                        </m:r>
                      </m:den>
                    </m:f>
                  </m:oMath>
                </a14:m>
                <a:r>
                  <a:rPr lang="it-IT" sz="2000" dirty="0"/>
                  <a:t> 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it-IT" sz="1600" dirty="0"/>
              </a:p>
              <a:p>
                <a:pPr lvl="2">
                  <a:lnSpc>
                    <a:spcPct val="100000"/>
                  </a:lnSpc>
                </a:pPr>
                <a:endParaRPr lang="it-IT" sz="1600" dirty="0" smtClean="0"/>
              </a:p>
              <a:p>
                <a:pPr lvl="1"/>
                <a:endParaRPr lang="it-IT" sz="2000" dirty="0" smtClean="0"/>
              </a:p>
            </p:txBody>
          </p:sp>
        </mc:Choice>
        <mc:Fallback xmlns="">
          <p:sp>
            <p:nvSpPr>
              <p:cNvPr id="1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4530" y="864066"/>
                <a:ext cx="7549469" cy="599393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295" y="5716721"/>
            <a:ext cx="2783821" cy="8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1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Introduzione</a:t>
            </a:r>
            <a:endParaRPr lang="en-US" sz="36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3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20630"/>
            <a:ext cx="560304" cy="74648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94531" y="864066"/>
            <a:ext cx="5000564" cy="5993934"/>
          </a:xfrm>
          <a:prstGeom prst="rect">
            <a:avLst/>
          </a:prstGeom>
        </p:spPr>
        <p:txBody>
          <a:bodyPr vert="horz" lIns="540000" tIns="540000" rIns="540000" bIns="54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Asimmetria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sz="2400" dirty="0"/>
          </a:p>
          <a:p>
            <a:pPr>
              <a:lnSpc>
                <a:spcPct val="100000"/>
              </a:lnSpc>
            </a:pPr>
            <a:r>
              <a:rPr lang="it-IT" sz="2400" dirty="0" smtClean="0"/>
              <a:t>Proprietà del filamento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Angolo medio formato dall’estremità libera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Traiettoria dell’estremità libera</a:t>
            </a:r>
          </a:p>
          <a:p>
            <a:pPr>
              <a:lnSpc>
                <a:spcPct val="100000"/>
              </a:lnSpc>
            </a:pPr>
            <a:endParaRPr lang="it-IT" sz="2400" dirty="0"/>
          </a:p>
          <a:p>
            <a:pPr>
              <a:lnSpc>
                <a:spcPct val="100000"/>
              </a:lnSpc>
            </a:pPr>
            <a:r>
              <a:rPr lang="it-IT" sz="2400" dirty="0" smtClean="0"/>
              <a:t>Proprietà del flusso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Velocità mediata lungo </a:t>
            </a:r>
            <a:r>
              <a:rPr lang="it-IT" sz="2000" i="1" dirty="0" smtClean="0"/>
              <a:t>y</a:t>
            </a:r>
            <a:r>
              <a:rPr lang="it-IT" sz="2000" dirty="0" smtClean="0"/>
              <a:t> e durante uno o più periodi </a:t>
            </a:r>
            <a:r>
              <a:rPr lang="it-IT" sz="2000" i="1" dirty="0" smtClean="0"/>
              <a:t>T</a:t>
            </a:r>
          </a:p>
          <a:p>
            <a:pPr lvl="1">
              <a:lnSpc>
                <a:spcPct val="100000"/>
              </a:lnSpc>
            </a:pPr>
            <a:endParaRPr lang="it-IT" sz="2000" dirty="0" smtClean="0"/>
          </a:p>
          <a:p>
            <a:pPr lvl="1"/>
            <a:endParaRPr lang="it-IT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795" y="931177"/>
            <a:ext cx="3103283" cy="34664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933" y="3012883"/>
            <a:ext cx="2117005" cy="958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150" y="4281164"/>
            <a:ext cx="2026569" cy="24140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658446" y="5671291"/>
                <a:ext cx="3464345" cy="8688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𝑛𝑒𝑡</m:t>
                          </m:r>
                        </m:sub>
                      </m:sSub>
                      <m:r>
                        <a:rPr lang="en-US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𝑘𝑇</m:t>
                          </m:r>
                        </m:den>
                      </m:f>
                      <m:nary>
                        <m:naryPr>
                          <m:limLoc m:val="subSup"/>
                          <m:grow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𝜏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𝑘𝑇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subSup"/>
                                  <m:grow m:val="on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6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p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nary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600" i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d>
                        </m:e>
                      </m:nary>
                      <m:r>
                        <a:rPr lang="en-US" sz="1600" i="1">
                          <a:latin typeface="Cambria Math" panose="02040503050406030204" pitchFamily="18" charset="0"/>
                        </a:rPr>
                        <m:t>𝑑𝑡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446" y="5671291"/>
                <a:ext cx="3464345" cy="86889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673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4530" y="864066"/>
            <a:ext cx="7549469" cy="5993934"/>
          </a:xfrm>
        </p:spPr>
        <p:txBody>
          <a:bodyPr lIns="540000" tIns="540000" rIns="540000" bIns="540000">
            <a:normAutofit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it-IT" sz="2400" dirty="0" smtClean="0">
                <a:solidFill>
                  <a:schemeClr val="accent2"/>
                </a:solidFill>
              </a:rPr>
              <a:t>Introduzione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it-IT" sz="2400" dirty="0" smtClean="0"/>
              <a:t>Metodo</a:t>
            </a:r>
          </a:p>
          <a:p>
            <a:pPr>
              <a:lnSpc>
                <a:spcPct val="100000"/>
              </a:lnSpc>
            </a:pPr>
            <a:r>
              <a:rPr lang="it-IT" sz="2400" dirty="0" smtClean="0">
                <a:solidFill>
                  <a:schemeClr val="accent2"/>
                </a:solidFill>
              </a:rPr>
              <a:t>Risultati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>
                <a:solidFill>
                  <a:schemeClr val="accent2"/>
                </a:solidFill>
              </a:rPr>
              <a:t>Condizioni al contorno di velocità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it-IT" sz="2000" dirty="0" smtClean="0">
                <a:solidFill>
                  <a:schemeClr val="accent2"/>
                </a:solidFill>
              </a:rPr>
              <a:t>Condizioni al contorno periodiche e gradiente di pressione</a:t>
            </a:r>
          </a:p>
          <a:p>
            <a:pPr>
              <a:lnSpc>
                <a:spcPct val="100000"/>
              </a:lnSpc>
            </a:pPr>
            <a:r>
              <a:rPr lang="it-IT" sz="2400" dirty="0" smtClean="0">
                <a:solidFill>
                  <a:schemeClr val="accent2"/>
                </a:solidFill>
              </a:rPr>
              <a:t>Analisi</a:t>
            </a:r>
          </a:p>
          <a:p>
            <a:pPr lvl="1">
              <a:lnSpc>
                <a:spcPct val="100000"/>
              </a:lnSpc>
            </a:pPr>
            <a:r>
              <a:rPr lang="it-IT" sz="2000" dirty="0" smtClean="0">
                <a:solidFill>
                  <a:schemeClr val="accent2"/>
                </a:solidFill>
              </a:rPr>
              <a:t>Finite time Lyapunov exponent, FTLE</a:t>
            </a:r>
          </a:p>
          <a:p>
            <a:pPr lvl="1">
              <a:lnSpc>
                <a:spcPct val="100000"/>
              </a:lnSpc>
              <a:spcAft>
                <a:spcPts val="1000"/>
              </a:spcAft>
            </a:pPr>
            <a:r>
              <a:rPr lang="it-IT" sz="2000" dirty="0" smtClean="0">
                <a:solidFill>
                  <a:schemeClr val="accent2"/>
                </a:solidFill>
              </a:rPr>
              <a:t>Modellazione</a:t>
            </a:r>
            <a:endParaRPr lang="it-IT" sz="2000" dirty="0" smtClean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lang="it-IT" sz="2400" dirty="0" smtClean="0">
                <a:solidFill>
                  <a:schemeClr val="accent2"/>
                </a:solidFill>
              </a:rPr>
              <a:t>Conclusioni</a:t>
            </a:r>
          </a:p>
          <a:p>
            <a:pPr lvl="1"/>
            <a:endParaRPr lang="it-IT" sz="1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Indice</a:t>
            </a:r>
            <a:endParaRPr lang="en-US" sz="36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12241"/>
            <a:ext cx="560304" cy="7464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7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2296" y="0"/>
            <a:ext cx="7541703" cy="864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r"/>
            <a:r>
              <a:rPr lang="it-IT" sz="3600" dirty="0" smtClean="0">
                <a:latin typeface="+mj-lt"/>
              </a:rPr>
              <a:t>	Metodo</a:t>
            </a:r>
            <a:endParaRPr lang="en-US" sz="36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65975"/>
            <a:ext cx="1594531" cy="5993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055" y="4901850"/>
            <a:ext cx="1462420" cy="1538883"/>
          </a:xfrm>
          <a:prstGeom prst="rect">
            <a:avLst/>
          </a:prstGeom>
          <a:noFill/>
        </p:spPr>
        <p:txBody>
          <a:bodyPr wrap="square" lIns="43200" rIns="43200" rtlCol="0">
            <a:spAutoFit/>
          </a:bodyPr>
          <a:lstStyle/>
          <a:p>
            <a:pPr algn="ctr"/>
            <a:r>
              <a:rPr lang="it-IT" sz="1400" b="1" dirty="0" smtClean="0">
                <a:solidFill>
                  <a:schemeClr val="accent2"/>
                </a:solidFill>
                <a:latin typeface="+mj-lt"/>
              </a:rPr>
              <a:t>Rottura della simmetria di un filamento flessibile immerso in un flusso pulsante</a:t>
            </a:r>
          </a:p>
          <a:p>
            <a:pPr algn="ctr"/>
            <a:endParaRPr lang="it-IT" sz="1200" dirty="0">
              <a:solidFill>
                <a:schemeClr val="accent2"/>
              </a:solidFill>
              <a:latin typeface="+mj-lt"/>
            </a:endParaRPr>
          </a:p>
          <a:p>
            <a:pPr algn="ctr"/>
            <a:r>
              <a:rPr lang="it-IT" sz="1200" dirty="0" smtClean="0">
                <a:solidFill>
                  <a:schemeClr val="accent2"/>
                </a:solidFill>
                <a:latin typeface="+mj-lt"/>
              </a:rPr>
              <a:t>Zaccaria Orlando</a:t>
            </a:r>
            <a:endParaRPr lang="en-US" sz="12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381" y="1370925"/>
            <a:ext cx="14932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Introduzione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3"/>
                </a:solidFill>
                <a:latin typeface="+mj-lt"/>
              </a:rPr>
              <a:t>Metodo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Risultati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Analisi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 smtClean="0">
                <a:solidFill>
                  <a:schemeClr val="accent4"/>
                </a:solidFill>
                <a:latin typeface="+mj-lt"/>
              </a:rPr>
              <a:t>Conclusioni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0" y="3971298"/>
            <a:ext cx="619732" cy="619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6" b="100000" l="627" r="98433">
                        <a14:foregroundMark x1="16614" y1="37176" x2="16614" y2="37176"/>
                        <a14:foregroundMark x1="51097" y1="28471" x2="51097" y2="28471"/>
                        <a14:foregroundMark x1="51097" y1="22118" x2="51097" y2="22118"/>
                        <a14:foregroundMark x1="79937" y1="38118" x2="79937" y2="38118"/>
                        <a14:foregroundMark x1="80878" y1="42588" x2="80878" y2="42588"/>
                        <a14:foregroundMark x1="47649" y1="7059" x2="47649" y2="7059"/>
                        <a14:foregroundMark x1="52351" y1="7294" x2="52351" y2="7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3920630"/>
            <a:ext cx="560304" cy="746487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594530" y="864066"/>
            <a:ext cx="7549469" cy="5993934"/>
          </a:xfrm>
          <a:prstGeom prst="rect">
            <a:avLst/>
          </a:prstGeom>
        </p:spPr>
        <p:txBody>
          <a:bodyPr vert="horz" lIns="540000" tIns="540000" rIns="540000" bIns="54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2400" dirty="0" smtClean="0"/>
              <a:t>Soluzione numerica delle equazioni adimensionalizzate di Navier-Stokes</a:t>
            </a:r>
          </a:p>
          <a:p>
            <a:pPr>
              <a:lnSpc>
                <a:spcPct val="100000"/>
              </a:lnSpc>
            </a:pPr>
            <a:endParaRPr lang="it-IT" sz="2400" dirty="0" smtClean="0"/>
          </a:p>
          <a:p>
            <a:pPr marL="0" indent="0">
              <a:lnSpc>
                <a:spcPct val="100000"/>
              </a:lnSpc>
              <a:buNone/>
            </a:pPr>
            <a:endParaRPr lang="it-IT" sz="2400" dirty="0"/>
          </a:p>
          <a:p>
            <a:pPr marL="0" indent="0">
              <a:lnSpc>
                <a:spcPct val="100000"/>
              </a:lnSpc>
              <a:buNone/>
            </a:pPr>
            <a:endParaRPr lang="it-IT" sz="2400" dirty="0" smtClean="0"/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Fractional step method</a:t>
            </a:r>
          </a:p>
          <a:p>
            <a:pPr lvl="1">
              <a:lnSpc>
                <a:spcPct val="100000"/>
              </a:lnSpc>
            </a:pPr>
            <a:endParaRPr lang="it-IT" sz="2000" dirty="0" smtClean="0"/>
          </a:p>
          <a:p>
            <a:pPr lvl="1">
              <a:lnSpc>
                <a:spcPct val="100000"/>
              </a:lnSpc>
            </a:pPr>
            <a:endParaRPr lang="it-IT" sz="2000" dirty="0" smtClean="0"/>
          </a:p>
          <a:p>
            <a:pPr lvl="1">
              <a:lnSpc>
                <a:spcPct val="100000"/>
              </a:lnSpc>
            </a:pPr>
            <a:endParaRPr lang="it-IT" sz="2000" dirty="0" smtClean="0"/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Staggered grid</a:t>
            </a:r>
          </a:p>
          <a:p>
            <a:pPr lvl="1">
              <a:lnSpc>
                <a:spcPct val="100000"/>
              </a:lnSpc>
            </a:pPr>
            <a:endParaRPr lang="it-IT" sz="2000" dirty="0"/>
          </a:p>
          <a:p>
            <a:pPr lvl="1">
              <a:lnSpc>
                <a:spcPct val="100000"/>
              </a:lnSpc>
            </a:pPr>
            <a:r>
              <a:rPr lang="it-IT" sz="2000" dirty="0" smtClean="0"/>
              <a:t>Linguaggio </a:t>
            </a:r>
            <a:r>
              <a:rPr lang="it-IT" sz="2000" dirty="0" smtClean="0"/>
              <a:t>Matlab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1" y="40715"/>
            <a:ext cx="1367934" cy="775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331" y="4806298"/>
            <a:ext cx="2057690" cy="18364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796783" y="2114181"/>
                <a:ext cx="3144964" cy="12978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𝒖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Re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it-IT" b="1" dirty="0" smtClean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nor/>
                        </m:rP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783" y="2114181"/>
                <a:ext cx="3144964" cy="129785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2787853" y="36488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620003" y="4212785"/>
                <a:ext cx="3588418" cy="3929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r>
                        <a:rPr lang="en-US" i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i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i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i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baseline="300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003" y="4212785"/>
                <a:ext cx="3588418" cy="392993"/>
              </a:xfrm>
              <a:prstGeom prst="rect">
                <a:avLst/>
              </a:prstGeom>
              <a:blipFill rotWithShape="0">
                <a:blip r:embed="rId8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425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7">
      <a:dk1>
        <a:sysClr val="windowText" lastClr="000000"/>
      </a:dk1>
      <a:lt1>
        <a:sysClr val="window" lastClr="FFFFFF"/>
      </a:lt1>
      <a:dk2>
        <a:srgbClr val="152A4F"/>
      </a:dk2>
      <a:lt2>
        <a:srgbClr val="ACCBF9"/>
      </a:lt2>
      <a:accent1>
        <a:srgbClr val="1E2C46"/>
      </a:accent1>
      <a:accent2>
        <a:srgbClr val="B1B3B7"/>
      </a:accent2>
      <a:accent3>
        <a:srgbClr val="D9DBDF"/>
      </a:accent3>
      <a:accent4>
        <a:srgbClr val="6F7681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1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2634</TotalTime>
  <Words>1652</Words>
  <Application>Microsoft Office PowerPoint</Application>
  <PresentationFormat>On-screen Show (4:3)</PresentationFormat>
  <Paragraphs>610</Paragraphs>
  <Slides>38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Calibri Light</vt:lpstr>
      <vt:lpstr>Wingdings</vt:lpstr>
      <vt:lpstr>Arial</vt:lpstr>
      <vt:lpstr>Cambria Math</vt:lpstr>
      <vt:lpstr>Office Theme</vt:lpstr>
      <vt:lpstr>Rottura della simmetria di un filamento flessibile immerso in un flusso pulsante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Rottura della simmetria di un filamento flessibile immerso in un flusso pulsante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</dc:creator>
  <cp:lastModifiedBy>Zac</cp:lastModifiedBy>
  <cp:revision>79</cp:revision>
  <cp:lastPrinted>2013-09-25T12:43:44Z</cp:lastPrinted>
  <dcterms:created xsi:type="dcterms:W3CDTF">2013-09-23T10:08:52Z</dcterms:created>
  <dcterms:modified xsi:type="dcterms:W3CDTF">2013-09-25T17:07:55Z</dcterms:modified>
</cp:coreProperties>
</file>