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6" r:id="rId30"/>
    <p:sldId id="283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660"/>
  </p:normalViewPr>
  <p:slideViewPr>
    <p:cSldViewPr>
      <p:cViewPr>
        <p:scale>
          <a:sx n="114" d="100"/>
          <a:sy n="114" d="100"/>
        </p:scale>
        <p:origin x="-11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mone\Google%20Drive\tesi\dati%20tesi\w12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mone\Google%20Drive\tesi\dati%20tesi\w45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mone\Google%20Drive\tesi\dati%20tesi\w78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mone\Google%20Drive\tesi\dati%20tesi\w6k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uca\Google%20Drive\tesi\dati%20tesi\potenza%20grafici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uca\Google%20Drive\tesi\dati%20tesi\potenza%20grafic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19943832558656"/>
          <c:y val="3.8807549832421941E-2"/>
          <c:w val="0.85657409075145907"/>
          <c:h val="0.77551014404644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Foglio1!$I$1</c:f>
              <c:strCache>
                <c:ptCount val="1"/>
                <c:pt idx="0">
                  <c:v>w1 fissa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Foglio1!$H$2:$H$11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Foglio1!$I$2:$I$11</c:f>
              <c:numCache>
                <c:formatCode>General</c:formatCode>
                <c:ptCount val="10"/>
                <c:pt idx="0">
                  <c:v>12</c:v>
                </c:pt>
                <c:pt idx="1">
                  <c:v>17</c:v>
                </c:pt>
                <c:pt idx="2">
                  <c:v>23</c:v>
                </c:pt>
                <c:pt idx="3">
                  <c:v>26</c:v>
                </c:pt>
                <c:pt idx="4">
                  <c:v>48</c:v>
                </c:pt>
                <c:pt idx="5">
                  <c:v>49</c:v>
                </c:pt>
                <c:pt idx="6">
                  <c:v>64</c:v>
                </c:pt>
                <c:pt idx="7">
                  <c:v>77</c:v>
                </c:pt>
                <c:pt idx="8">
                  <c:v>94</c:v>
                </c:pt>
                <c:pt idx="9">
                  <c:v>107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Foglio1!$J$1</c:f>
              <c:strCache>
                <c:ptCount val="1"/>
                <c:pt idx="0">
                  <c:v>w1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Foglio1!$H$2:$H$11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Foglio1!$J$2:$J$11</c:f>
              <c:numCache>
                <c:formatCode>General</c:formatCode>
                <c:ptCount val="10"/>
                <c:pt idx="0">
                  <c:v>0</c:v>
                </c:pt>
                <c:pt idx="1">
                  <c:v>5</c:v>
                </c:pt>
                <c:pt idx="2">
                  <c:v>7</c:v>
                </c:pt>
                <c:pt idx="3">
                  <c:v>31</c:v>
                </c:pt>
                <c:pt idx="4">
                  <c:v>43</c:v>
                </c:pt>
                <c:pt idx="5">
                  <c:v>47</c:v>
                </c:pt>
                <c:pt idx="6">
                  <c:v>43</c:v>
                </c:pt>
                <c:pt idx="7">
                  <c:v>36</c:v>
                </c:pt>
                <c:pt idx="8">
                  <c:v>32</c:v>
                </c:pt>
                <c:pt idx="9">
                  <c:v>25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Foglio1!$K$1</c:f>
              <c:strCache>
                <c:ptCount val="1"/>
                <c:pt idx="0">
                  <c:v>w2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Foglio1!$H$2:$H$11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Foglio1!$K$2:$K$11</c:f>
              <c:numCache>
                <c:formatCode>General</c:formatCode>
                <c:ptCount val="10"/>
                <c:pt idx="0">
                  <c:v>4</c:v>
                </c:pt>
                <c:pt idx="1">
                  <c:v>5</c:v>
                </c:pt>
                <c:pt idx="2">
                  <c:v>9</c:v>
                </c:pt>
                <c:pt idx="3">
                  <c:v>30</c:v>
                </c:pt>
                <c:pt idx="4">
                  <c:v>53</c:v>
                </c:pt>
                <c:pt idx="5">
                  <c:v>51</c:v>
                </c:pt>
                <c:pt idx="6">
                  <c:v>44</c:v>
                </c:pt>
                <c:pt idx="7">
                  <c:v>46</c:v>
                </c:pt>
                <c:pt idx="8">
                  <c:v>42</c:v>
                </c:pt>
                <c:pt idx="9">
                  <c:v>39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Foglio1!$L$1</c:f>
              <c:strCache>
                <c:ptCount val="1"/>
                <c:pt idx="0">
                  <c:v>w3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Foglio1!$H$2:$H$11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Foglio1!$L$2:$L$11</c:f>
              <c:numCache>
                <c:formatCode>General</c:formatCode>
                <c:ptCount val="10"/>
                <c:pt idx="0">
                  <c:v>2</c:v>
                </c:pt>
                <c:pt idx="1">
                  <c:v>4</c:v>
                </c:pt>
                <c:pt idx="2">
                  <c:v>19</c:v>
                </c:pt>
                <c:pt idx="3">
                  <c:v>31</c:v>
                </c:pt>
                <c:pt idx="4">
                  <c:v>43</c:v>
                </c:pt>
                <c:pt idx="5">
                  <c:v>61</c:v>
                </c:pt>
                <c:pt idx="6">
                  <c:v>47</c:v>
                </c:pt>
                <c:pt idx="7">
                  <c:v>48</c:v>
                </c:pt>
                <c:pt idx="8">
                  <c:v>49</c:v>
                </c:pt>
                <c:pt idx="9">
                  <c:v>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068032"/>
        <c:axId val="83068608"/>
      </c:scatterChart>
      <c:valAx>
        <c:axId val="83068032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Velocità (m/s)</a:t>
                </a:r>
              </a:p>
            </c:rich>
          </c:tx>
          <c:layout>
            <c:manualLayout>
              <c:xMode val="edge"/>
              <c:yMode val="edge"/>
              <c:x val="0.46920352094943396"/>
              <c:y val="0.8734868913490421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68608"/>
        <c:crosses val="autoZero"/>
        <c:crossBetween val="midCat"/>
      </c:valAx>
      <c:valAx>
        <c:axId val="8306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Forza (mN)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68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09170938815299"/>
          <c:y val="0.94046527390990931"/>
          <c:w val="0.43202529864716038"/>
          <c:h val="5.9534726090090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19943832558656"/>
          <c:y val="3.8807549832421941E-2"/>
          <c:w val="0.85657409075145907"/>
          <c:h val="0.78899860431518287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Foglio1!$I$1</c:f>
              <c:strCache>
                <c:ptCount val="1"/>
                <c:pt idx="0">
                  <c:v>w 4 fissa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Foglio1!$H$2:$H$11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Foglio1!$I$2:$I$11</c:f>
              <c:numCache>
                <c:formatCode>General</c:formatCode>
                <c:ptCount val="10"/>
                <c:pt idx="0">
                  <c:v>9</c:v>
                </c:pt>
                <c:pt idx="1">
                  <c:v>19</c:v>
                </c:pt>
                <c:pt idx="2">
                  <c:v>24</c:v>
                </c:pt>
                <c:pt idx="3">
                  <c:v>33</c:v>
                </c:pt>
                <c:pt idx="4">
                  <c:v>48</c:v>
                </c:pt>
                <c:pt idx="5">
                  <c:v>58</c:v>
                </c:pt>
                <c:pt idx="6">
                  <c:v>70</c:v>
                </c:pt>
                <c:pt idx="7">
                  <c:v>80</c:v>
                </c:pt>
                <c:pt idx="8">
                  <c:v>100</c:v>
                </c:pt>
                <c:pt idx="9">
                  <c:v>123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Foglio1!$J$1</c:f>
              <c:strCache>
                <c:ptCount val="1"/>
                <c:pt idx="0">
                  <c:v>w4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Foglio1!$H$2:$H$11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Foglio1!$J$2:$J$11</c:f>
              <c:numCache>
                <c:formatCode>General</c:formatCode>
                <c:ptCount val="10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15</c:v>
                </c:pt>
                <c:pt idx="4">
                  <c:v>43</c:v>
                </c:pt>
                <c:pt idx="5">
                  <c:v>53</c:v>
                </c:pt>
                <c:pt idx="6">
                  <c:v>63</c:v>
                </c:pt>
                <c:pt idx="7">
                  <c:v>84</c:v>
                </c:pt>
                <c:pt idx="8">
                  <c:v>90</c:v>
                </c:pt>
                <c:pt idx="9">
                  <c:v>97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Foglio1!$K$1</c:f>
              <c:strCache>
                <c:ptCount val="1"/>
                <c:pt idx="0">
                  <c:v>w5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Foglio1!$H$2:$H$11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Foglio1!$K$2:$K$11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14</c:v>
                </c:pt>
                <c:pt idx="4">
                  <c:v>47</c:v>
                </c:pt>
                <c:pt idx="5">
                  <c:v>65</c:v>
                </c:pt>
                <c:pt idx="6">
                  <c:v>104</c:v>
                </c:pt>
                <c:pt idx="7">
                  <c:v>117</c:v>
                </c:pt>
                <c:pt idx="8">
                  <c:v>125</c:v>
                </c:pt>
                <c:pt idx="9">
                  <c:v>108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Foglio1!$L$1</c:f>
              <c:strCache>
                <c:ptCount val="1"/>
                <c:pt idx="0">
                  <c:v>w6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Foglio1!$H$2:$H$11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Foglio1!$L$2:$L$11</c:f>
              <c:numCache>
                <c:formatCode>General</c:formatCode>
                <c:ptCount val="10"/>
                <c:pt idx="0">
                  <c:v>3</c:v>
                </c:pt>
                <c:pt idx="1">
                  <c:v>4</c:v>
                </c:pt>
                <c:pt idx="2">
                  <c:v>8</c:v>
                </c:pt>
                <c:pt idx="3">
                  <c:v>0</c:v>
                </c:pt>
                <c:pt idx="4">
                  <c:v>30</c:v>
                </c:pt>
                <c:pt idx="5">
                  <c:v>52</c:v>
                </c:pt>
                <c:pt idx="6">
                  <c:v>70</c:v>
                </c:pt>
                <c:pt idx="7">
                  <c:v>103</c:v>
                </c:pt>
                <c:pt idx="8">
                  <c:v>131</c:v>
                </c:pt>
                <c:pt idx="9">
                  <c:v>111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070912"/>
        <c:axId val="83071488"/>
      </c:scatterChart>
      <c:valAx>
        <c:axId val="83070912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Velocità</a:t>
                </a:r>
                <a:r>
                  <a:rPr lang="it-IT" sz="1000" b="0" i="1" baseline="0"/>
                  <a:t> (m/s)</a:t>
                </a:r>
                <a:endParaRPr lang="it-IT" sz="1000" b="0" i="1"/>
              </a:p>
            </c:rich>
          </c:tx>
          <c:layout>
            <c:manualLayout>
              <c:xMode val="edge"/>
              <c:yMode val="edge"/>
              <c:x val="0.46772406265877742"/>
              <c:y val="0.8826712819054530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71488"/>
        <c:crosses val="autoZero"/>
        <c:crossBetween val="midCat"/>
      </c:valAx>
      <c:valAx>
        <c:axId val="8307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Forza (m/s)</a:t>
                </a:r>
                <a:endParaRPr lang="it-IT" sz="1000" i="1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70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76037076963201"/>
          <c:y val="0.94046527390990931"/>
          <c:w val="0.43758361717246935"/>
          <c:h val="5.9534726090090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19943832558656"/>
          <c:y val="3.8807549832421941E-2"/>
          <c:w val="0.85657409075145907"/>
          <c:h val="0.77322834645669292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Foglio1!$H$1</c:f>
              <c:strCache>
                <c:ptCount val="1"/>
                <c:pt idx="0">
                  <c:v>w7 fissa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Foglio1!$G$2:$G$11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Foglio1!$H$2:$H$11</c:f>
              <c:numCache>
                <c:formatCode>General</c:formatCode>
                <c:ptCount val="10"/>
                <c:pt idx="0">
                  <c:v>9</c:v>
                </c:pt>
                <c:pt idx="1">
                  <c:v>19</c:v>
                </c:pt>
                <c:pt idx="2">
                  <c:v>26</c:v>
                </c:pt>
                <c:pt idx="3">
                  <c:v>36</c:v>
                </c:pt>
                <c:pt idx="4">
                  <c:v>50</c:v>
                </c:pt>
                <c:pt idx="5">
                  <c:v>54</c:v>
                </c:pt>
                <c:pt idx="6">
                  <c:v>71</c:v>
                </c:pt>
                <c:pt idx="7">
                  <c:v>90</c:v>
                </c:pt>
                <c:pt idx="8">
                  <c:v>106</c:v>
                </c:pt>
                <c:pt idx="9">
                  <c:v>125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Foglio1!$I$1</c:f>
              <c:strCache>
                <c:ptCount val="1"/>
                <c:pt idx="0">
                  <c:v>w7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Foglio1!$G$2:$G$11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Foglio1!$I$2:$I$11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65</c:v>
                </c:pt>
                <c:pt idx="5">
                  <c:v>73</c:v>
                </c:pt>
                <c:pt idx="6">
                  <c:v>78</c:v>
                </c:pt>
                <c:pt idx="7">
                  <c:v>91</c:v>
                </c:pt>
                <c:pt idx="8">
                  <c:v>109</c:v>
                </c:pt>
                <c:pt idx="9">
                  <c:v>85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Foglio1!$J$1</c:f>
              <c:strCache>
                <c:ptCount val="1"/>
                <c:pt idx="0">
                  <c:v>w8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Foglio1!$G$2:$G$11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Foglio1!$J$2:$J$11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16</c:v>
                </c:pt>
                <c:pt idx="3">
                  <c:v>22</c:v>
                </c:pt>
                <c:pt idx="4">
                  <c:v>63</c:v>
                </c:pt>
                <c:pt idx="5">
                  <c:v>81</c:v>
                </c:pt>
                <c:pt idx="6">
                  <c:v>101</c:v>
                </c:pt>
                <c:pt idx="7">
                  <c:v>85</c:v>
                </c:pt>
                <c:pt idx="8">
                  <c:v>104</c:v>
                </c:pt>
                <c:pt idx="9">
                  <c:v>113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Foglio1!$K$1</c:f>
              <c:strCache>
                <c:ptCount val="1"/>
                <c:pt idx="0">
                  <c:v>w9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Foglio1!$G$2:$G$11</c:f>
              <c:numCache>
                <c:formatCode>General</c:formatCode>
                <c:ptCount val="10"/>
                <c:pt idx="0">
                  <c:v>2.38</c:v>
                </c:pt>
                <c:pt idx="1">
                  <c:v>3.06</c:v>
                </c:pt>
                <c:pt idx="2">
                  <c:v>3.74</c:v>
                </c:pt>
                <c:pt idx="3">
                  <c:v>4.42</c:v>
                </c:pt>
                <c:pt idx="4">
                  <c:v>5.0999999999999996</c:v>
                </c:pt>
                <c:pt idx="5">
                  <c:v>5.78</c:v>
                </c:pt>
                <c:pt idx="6">
                  <c:v>6.46</c:v>
                </c:pt>
                <c:pt idx="7">
                  <c:v>7.14</c:v>
                </c:pt>
                <c:pt idx="8">
                  <c:v>7.82</c:v>
                </c:pt>
                <c:pt idx="9">
                  <c:v>8.5</c:v>
                </c:pt>
              </c:numCache>
            </c:numRef>
          </c:xVal>
          <c:yVal>
            <c:numRef>
              <c:f>Foglio1!$K$2:$K$11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11</c:v>
                </c:pt>
                <c:pt idx="4">
                  <c:v>36</c:v>
                </c:pt>
                <c:pt idx="5">
                  <c:v>60</c:v>
                </c:pt>
                <c:pt idx="6">
                  <c:v>69</c:v>
                </c:pt>
                <c:pt idx="7">
                  <c:v>91</c:v>
                </c:pt>
                <c:pt idx="8">
                  <c:v>125</c:v>
                </c:pt>
                <c:pt idx="9">
                  <c:v>121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073792"/>
        <c:axId val="83074368"/>
      </c:scatterChart>
      <c:valAx>
        <c:axId val="83073792"/>
        <c:scaling>
          <c:orientation val="minMax"/>
          <c:min val="2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Velocità (m/s)</a:t>
                </a:r>
              </a:p>
            </c:rich>
          </c:tx>
          <c:layout>
            <c:manualLayout>
              <c:xMode val="edge"/>
              <c:yMode val="edge"/>
              <c:x val="0.47000015233671072"/>
              <c:y val="0.865031721595199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74368"/>
        <c:crosses val="autoZero"/>
        <c:crossBetween val="midCat"/>
      </c:valAx>
      <c:valAx>
        <c:axId val="8307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Forza (mN)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73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398735067641978"/>
          <c:y val="0.92994969651209536"/>
          <c:w val="0.43202529864716038"/>
          <c:h val="7.0050303487904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19943832558656"/>
          <c:y val="3.8807549832421941E-2"/>
          <c:w val="0.85657409075145907"/>
          <c:h val="0.76811885740559815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Foglio1!$K$1</c:f>
              <c:strCache>
                <c:ptCount val="1"/>
                <c:pt idx="0">
                  <c:v>ala fissa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Foglio1!$J$2:$J$16</c:f>
              <c:numCache>
                <c:formatCode>General</c:formatCode>
                <c:ptCount val="15"/>
                <c:pt idx="0">
                  <c:v>0</c:v>
                </c:pt>
                <c:pt idx="1">
                  <c:v>2.38</c:v>
                </c:pt>
                <c:pt idx="2">
                  <c:v>2.72</c:v>
                </c:pt>
                <c:pt idx="3">
                  <c:v>3.06</c:v>
                </c:pt>
                <c:pt idx="4">
                  <c:v>3.4</c:v>
                </c:pt>
                <c:pt idx="5">
                  <c:v>3.74</c:v>
                </c:pt>
                <c:pt idx="6">
                  <c:v>4.08</c:v>
                </c:pt>
                <c:pt idx="7">
                  <c:v>4.42</c:v>
                </c:pt>
                <c:pt idx="8">
                  <c:v>4.76</c:v>
                </c:pt>
                <c:pt idx="9">
                  <c:v>5.0999999999999996</c:v>
                </c:pt>
                <c:pt idx="10">
                  <c:v>5.44</c:v>
                </c:pt>
                <c:pt idx="11">
                  <c:v>5.78</c:v>
                </c:pt>
                <c:pt idx="12">
                  <c:v>6.12</c:v>
                </c:pt>
                <c:pt idx="13">
                  <c:v>6.46</c:v>
                </c:pt>
                <c:pt idx="14">
                  <c:v>6.8</c:v>
                </c:pt>
              </c:numCache>
            </c:numRef>
          </c:xVal>
          <c:yVal>
            <c:numRef>
              <c:f>Foglio1!$K$2:$K$16</c:f>
              <c:numCache>
                <c:formatCode>General</c:formatCode>
                <c:ptCount val="15"/>
                <c:pt idx="0">
                  <c:v>8</c:v>
                </c:pt>
                <c:pt idx="1">
                  <c:v>21</c:v>
                </c:pt>
                <c:pt idx="2">
                  <c:v>31</c:v>
                </c:pt>
                <c:pt idx="3">
                  <c:v>32</c:v>
                </c:pt>
                <c:pt idx="4">
                  <c:v>38</c:v>
                </c:pt>
                <c:pt idx="5">
                  <c:v>44</c:v>
                </c:pt>
                <c:pt idx="6">
                  <c:v>47</c:v>
                </c:pt>
                <c:pt idx="7">
                  <c:v>55</c:v>
                </c:pt>
                <c:pt idx="8">
                  <c:v>57</c:v>
                </c:pt>
                <c:pt idx="9">
                  <c:v>64</c:v>
                </c:pt>
                <c:pt idx="10">
                  <c:v>71</c:v>
                </c:pt>
                <c:pt idx="11">
                  <c:v>82</c:v>
                </c:pt>
                <c:pt idx="12">
                  <c:v>84</c:v>
                </c:pt>
                <c:pt idx="13">
                  <c:v>86</c:v>
                </c:pt>
                <c:pt idx="14">
                  <c:v>110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Foglio1!$L$1</c:f>
              <c:strCache>
                <c:ptCount val="1"/>
                <c:pt idx="0">
                  <c:v>k1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Foglio1!$J$2:$J$16</c:f>
              <c:numCache>
                <c:formatCode>General</c:formatCode>
                <c:ptCount val="15"/>
                <c:pt idx="0">
                  <c:v>0</c:v>
                </c:pt>
                <c:pt idx="1">
                  <c:v>2.38</c:v>
                </c:pt>
                <c:pt idx="2">
                  <c:v>2.72</c:v>
                </c:pt>
                <c:pt idx="3">
                  <c:v>3.06</c:v>
                </c:pt>
                <c:pt idx="4">
                  <c:v>3.4</c:v>
                </c:pt>
                <c:pt idx="5">
                  <c:v>3.74</c:v>
                </c:pt>
                <c:pt idx="6">
                  <c:v>4.08</c:v>
                </c:pt>
                <c:pt idx="7">
                  <c:v>4.42</c:v>
                </c:pt>
                <c:pt idx="8">
                  <c:v>4.76</c:v>
                </c:pt>
                <c:pt idx="9">
                  <c:v>5.0999999999999996</c:v>
                </c:pt>
                <c:pt idx="10">
                  <c:v>5.44</c:v>
                </c:pt>
                <c:pt idx="11">
                  <c:v>5.78</c:v>
                </c:pt>
                <c:pt idx="12">
                  <c:v>6.12</c:v>
                </c:pt>
                <c:pt idx="13">
                  <c:v>6.46</c:v>
                </c:pt>
                <c:pt idx="14">
                  <c:v>6.8</c:v>
                </c:pt>
              </c:numCache>
            </c:numRef>
          </c:xVal>
          <c:yVal>
            <c:numRef>
              <c:f>Foglio1!$L$2:$L$16</c:f>
              <c:numCache>
                <c:formatCode>General</c:formatCode>
                <c:ptCount val="15"/>
                <c:pt idx="0">
                  <c:v>10</c:v>
                </c:pt>
                <c:pt idx="1">
                  <c:v>9</c:v>
                </c:pt>
                <c:pt idx="2">
                  <c:v>11</c:v>
                </c:pt>
                <c:pt idx="3">
                  <c:v>16</c:v>
                </c:pt>
                <c:pt idx="4">
                  <c:v>14</c:v>
                </c:pt>
                <c:pt idx="5">
                  <c:v>19</c:v>
                </c:pt>
                <c:pt idx="6">
                  <c:v>23</c:v>
                </c:pt>
                <c:pt idx="7">
                  <c:v>35</c:v>
                </c:pt>
                <c:pt idx="8">
                  <c:v>48</c:v>
                </c:pt>
                <c:pt idx="9">
                  <c:v>65</c:v>
                </c:pt>
                <c:pt idx="10">
                  <c:v>83</c:v>
                </c:pt>
                <c:pt idx="11">
                  <c:v>81</c:v>
                </c:pt>
                <c:pt idx="12">
                  <c:v>97</c:v>
                </c:pt>
                <c:pt idx="13">
                  <c:v>104</c:v>
                </c:pt>
                <c:pt idx="14">
                  <c:v>129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Foglio1!$M$1</c:f>
              <c:strCache>
                <c:ptCount val="1"/>
                <c:pt idx="0">
                  <c:v>k2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Foglio1!$J$2:$J$16</c:f>
              <c:numCache>
                <c:formatCode>General</c:formatCode>
                <c:ptCount val="15"/>
                <c:pt idx="0">
                  <c:v>0</c:v>
                </c:pt>
                <c:pt idx="1">
                  <c:v>2.38</c:v>
                </c:pt>
                <c:pt idx="2">
                  <c:v>2.72</c:v>
                </c:pt>
                <c:pt idx="3">
                  <c:v>3.06</c:v>
                </c:pt>
                <c:pt idx="4">
                  <c:v>3.4</c:v>
                </c:pt>
                <c:pt idx="5">
                  <c:v>3.74</c:v>
                </c:pt>
                <c:pt idx="6">
                  <c:v>4.08</c:v>
                </c:pt>
                <c:pt idx="7">
                  <c:v>4.42</c:v>
                </c:pt>
                <c:pt idx="8">
                  <c:v>4.76</c:v>
                </c:pt>
                <c:pt idx="9">
                  <c:v>5.0999999999999996</c:v>
                </c:pt>
                <c:pt idx="10">
                  <c:v>5.44</c:v>
                </c:pt>
                <c:pt idx="11">
                  <c:v>5.78</c:v>
                </c:pt>
                <c:pt idx="12">
                  <c:v>6.12</c:v>
                </c:pt>
                <c:pt idx="13">
                  <c:v>6.46</c:v>
                </c:pt>
                <c:pt idx="14">
                  <c:v>6.8</c:v>
                </c:pt>
              </c:numCache>
            </c:numRef>
          </c:xVal>
          <c:yVal>
            <c:numRef>
              <c:f>Foglio1!$M$2:$M$16</c:f>
              <c:numCache>
                <c:formatCode>General</c:formatCode>
                <c:ptCount val="15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3</c:v>
                </c:pt>
                <c:pt idx="5">
                  <c:v>4</c:v>
                </c:pt>
                <c:pt idx="6">
                  <c:v>17</c:v>
                </c:pt>
                <c:pt idx="7">
                  <c:v>26</c:v>
                </c:pt>
                <c:pt idx="8">
                  <c:v>32</c:v>
                </c:pt>
                <c:pt idx="9">
                  <c:v>52</c:v>
                </c:pt>
                <c:pt idx="10">
                  <c:v>60</c:v>
                </c:pt>
                <c:pt idx="11">
                  <c:v>74</c:v>
                </c:pt>
                <c:pt idx="12">
                  <c:v>91</c:v>
                </c:pt>
                <c:pt idx="13">
                  <c:v>95</c:v>
                </c:pt>
                <c:pt idx="14">
                  <c:v>111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Foglio1!$N$1</c:f>
              <c:strCache>
                <c:ptCount val="1"/>
                <c:pt idx="0">
                  <c:v>k3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Foglio1!$J$2:$J$16</c:f>
              <c:numCache>
                <c:formatCode>General</c:formatCode>
                <c:ptCount val="15"/>
                <c:pt idx="0">
                  <c:v>0</c:v>
                </c:pt>
                <c:pt idx="1">
                  <c:v>2.38</c:v>
                </c:pt>
                <c:pt idx="2">
                  <c:v>2.72</c:v>
                </c:pt>
                <c:pt idx="3">
                  <c:v>3.06</c:v>
                </c:pt>
                <c:pt idx="4">
                  <c:v>3.4</c:v>
                </c:pt>
                <c:pt idx="5">
                  <c:v>3.74</c:v>
                </c:pt>
                <c:pt idx="6">
                  <c:v>4.08</c:v>
                </c:pt>
                <c:pt idx="7">
                  <c:v>4.42</c:v>
                </c:pt>
                <c:pt idx="8">
                  <c:v>4.76</c:v>
                </c:pt>
                <c:pt idx="9">
                  <c:v>5.0999999999999996</c:v>
                </c:pt>
                <c:pt idx="10">
                  <c:v>5.44</c:v>
                </c:pt>
                <c:pt idx="11">
                  <c:v>5.78</c:v>
                </c:pt>
                <c:pt idx="12">
                  <c:v>6.12</c:v>
                </c:pt>
                <c:pt idx="13">
                  <c:v>6.46</c:v>
                </c:pt>
                <c:pt idx="14">
                  <c:v>6.8</c:v>
                </c:pt>
              </c:numCache>
            </c:numRef>
          </c:xVal>
          <c:yVal>
            <c:numRef>
              <c:f>Foglio1!$N$2:$N$16</c:f>
              <c:numCache>
                <c:formatCode>General</c:formatCode>
                <c:ptCount val="15"/>
                <c:pt idx="0">
                  <c:v>4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0</c:v>
                </c:pt>
                <c:pt idx="5">
                  <c:v>4</c:v>
                </c:pt>
                <c:pt idx="6">
                  <c:v>8</c:v>
                </c:pt>
                <c:pt idx="7">
                  <c:v>8</c:v>
                </c:pt>
                <c:pt idx="8">
                  <c:v>20</c:v>
                </c:pt>
                <c:pt idx="9">
                  <c:v>35</c:v>
                </c:pt>
                <c:pt idx="10">
                  <c:v>52</c:v>
                </c:pt>
                <c:pt idx="11">
                  <c:v>58</c:v>
                </c:pt>
                <c:pt idx="12">
                  <c:v>83</c:v>
                </c:pt>
                <c:pt idx="13">
                  <c:v>86</c:v>
                </c:pt>
                <c:pt idx="14">
                  <c:v>100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Foglio1!$O$1</c:f>
              <c:strCache>
                <c:ptCount val="1"/>
                <c:pt idx="0">
                  <c:v>k4</c:v>
                </c:pt>
              </c:strCache>
            </c:strRef>
          </c:tx>
          <c:spPr>
            <a:ln w="95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  <a:round/>
              </a:ln>
              <a:effectLst/>
            </c:spPr>
          </c:marker>
          <c:xVal>
            <c:numRef>
              <c:f>Foglio1!$J$2:$J$16</c:f>
              <c:numCache>
                <c:formatCode>General</c:formatCode>
                <c:ptCount val="15"/>
                <c:pt idx="0">
                  <c:v>0</c:v>
                </c:pt>
                <c:pt idx="1">
                  <c:v>2.38</c:v>
                </c:pt>
                <c:pt idx="2">
                  <c:v>2.72</c:v>
                </c:pt>
                <c:pt idx="3">
                  <c:v>3.06</c:v>
                </c:pt>
                <c:pt idx="4">
                  <c:v>3.4</c:v>
                </c:pt>
                <c:pt idx="5">
                  <c:v>3.74</c:v>
                </c:pt>
                <c:pt idx="6">
                  <c:v>4.08</c:v>
                </c:pt>
                <c:pt idx="7">
                  <c:v>4.42</c:v>
                </c:pt>
                <c:pt idx="8">
                  <c:v>4.76</c:v>
                </c:pt>
                <c:pt idx="9">
                  <c:v>5.0999999999999996</c:v>
                </c:pt>
                <c:pt idx="10">
                  <c:v>5.44</c:v>
                </c:pt>
                <c:pt idx="11">
                  <c:v>5.78</c:v>
                </c:pt>
                <c:pt idx="12">
                  <c:v>6.12</c:v>
                </c:pt>
                <c:pt idx="13">
                  <c:v>6.46</c:v>
                </c:pt>
                <c:pt idx="14">
                  <c:v>6.8</c:v>
                </c:pt>
              </c:numCache>
            </c:numRef>
          </c:xVal>
          <c:yVal>
            <c:numRef>
              <c:f>Foglio1!$O$2:$O$16</c:f>
              <c:numCache>
                <c:formatCode>General</c:formatCode>
                <c:ptCount val="15"/>
                <c:pt idx="0">
                  <c:v>5</c:v>
                </c:pt>
                <c:pt idx="1">
                  <c:v>7</c:v>
                </c:pt>
                <c:pt idx="2">
                  <c:v>8</c:v>
                </c:pt>
                <c:pt idx="3">
                  <c:v>6</c:v>
                </c:pt>
                <c:pt idx="4">
                  <c:v>3</c:v>
                </c:pt>
                <c:pt idx="5">
                  <c:v>12</c:v>
                </c:pt>
                <c:pt idx="6">
                  <c:v>13</c:v>
                </c:pt>
                <c:pt idx="7">
                  <c:v>11</c:v>
                </c:pt>
                <c:pt idx="8">
                  <c:v>18</c:v>
                </c:pt>
                <c:pt idx="9">
                  <c:v>29</c:v>
                </c:pt>
                <c:pt idx="10">
                  <c:v>40</c:v>
                </c:pt>
                <c:pt idx="11">
                  <c:v>54</c:v>
                </c:pt>
                <c:pt idx="12">
                  <c:v>68</c:v>
                </c:pt>
                <c:pt idx="13">
                  <c:v>68</c:v>
                </c:pt>
                <c:pt idx="14">
                  <c:v>89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912384"/>
        <c:axId val="84912960"/>
      </c:scatterChart>
      <c:valAx>
        <c:axId val="84912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Velocità (m/s)</a:t>
                </a:r>
              </a:p>
            </c:rich>
          </c:tx>
          <c:layout>
            <c:manualLayout>
              <c:xMode val="edge"/>
              <c:yMode val="edge"/>
              <c:x val="0.48790168726348604"/>
              <c:y val="0.873486831962198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12960"/>
        <c:crosses val="autoZero"/>
        <c:crossBetween val="midCat"/>
      </c:valAx>
      <c:valAx>
        <c:axId val="8491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Forza (mN)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12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398185759385061"/>
          <c:y val="0.94046527390990931"/>
          <c:w val="0.50114064352403198"/>
          <c:h val="5.9534726090090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82046939421066"/>
          <c:y val="3.8807549832421941E-2"/>
          <c:w val="0.85920861974875196"/>
          <c:h val="0.78133864653779594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Foglio1!$F$1</c:f>
              <c:strCache>
                <c:ptCount val="1"/>
                <c:pt idx="0">
                  <c:v>100Ω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Foglio1!$F$2:$F$8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0.67100000000000004</c:v>
                </c:pt>
                <c:pt idx="3">
                  <c:v>1.6</c:v>
                </c:pt>
                <c:pt idx="4">
                  <c:v>5.4</c:v>
                </c:pt>
                <c:pt idx="5">
                  <c:v>10.5</c:v>
                </c:pt>
                <c:pt idx="6">
                  <c:v>10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Foglio1!$G$1</c:f>
              <c:strCache>
                <c:ptCount val="1"/>
                <c:pt idx="0">
                  <c:v>200Ω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Foglio1!$G$2:$G$8</c:f>
              <c:numCache>
                <c:formatCode>General</c:formatCode>
                <c:ptCount val="7"/>
                <c:pt idx="0">
                  <c:v>0</c:v>
                </c:pt>
                <c:pt idx="1">
                  <c:v>0.72299999999999998</c:v>
                </c:pt>
                <c:pt idx="2">
                  <c:v>1.4</c:v>
                </c:pt>
                <c:pt idx="3">
                  <c:v>4.5</c:v>
                </c:pt>
                <c:pt idx="4">
                  <c:v>9.4</c:v>
                </c:pt>
                <c:pt idx="5">
                  <c:v>10.9</c:v>
                </c:pt>
                <c:pt idx="6">
                  <c:v>11.3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Foglio1!$H$1</c:f>
              <c:strCache>
                <c:ptCount val="1"/>
                <c:pt idx="0">
                  <c:v>300Ω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Foglio1!$H$2:$H$8</c:f>
              <c:numCache>
                <c:formatCode>General</c:formatCode>
                <c:ptCount val="7"/>
                <c:pt idx="0">
                  <c:v>0</c:v>
                </c:pt>
                <c:pt idx="1">
                  <c:v>0.88900000000000001</c:v>
                </c:pt>
                <c:pt idx="2">
                  <c:v>1.9</c:v>
                </c:pt>
                <c:pt idx="3">
                  <c:v>4.5999999999999996</c:v>
                </c:pt>
                <c:pt idx="4">
                  <c:v>8.4</c:v>
                </c:pt>
                <c:pt idx="5">
                  <c:v>10.5</c:v>
                </c:pt>
                <c:pt idx="6">
                  <c:v>10.3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Foglio1!$I$1</c:f>
              <c:strCache>
                <c:ptCount val="1"/>
                <c:pt idx="0">
                  <c:v>400Ω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Foglio1!$I$2:$I$8</c:f>
              <c:numCache>
                <c:formatCode>General</c:formatCode>
                <c:ptCount val="7"/>
                <c:pt idx="0">
                  <c:v>0.83199999999999996</c:v>
                </c:pt>
                <c:pt idx="1">
                  <c:v>1.2</c:v>
                </c:pt>
                <c:pt idx="2">
                  <c:v>2.9</c:v>
                </c:pt>
                <c:pt idx="3">
                  <c:v>5.2</c:v>
                </c:pt>
                <c:pt idx="4">
                  <c:v>8.1999999999999993</c:v>
                </c:pt>
                <c:pt idx="5">
                  <c:v>9.6</c:v>
                </c:pt>
                <c:pt idx="6">
                  <c:v>9.1999999999999993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Foglio1!$J$1</c:f>
              <c:strCache>
                <c:ptCount val="1"/>
                <c:pt idx="0">
                  <c:v>600Ω</c:v>
                </c:pt>
              </c:strCache>
            </c:strRef>
          </c:tx>
          <c:spPr>
            <a:ln w="95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Foglio1!$J$2:$J$8</c:f>
              <c:numCache>
                <c:formatCode>General</c:formatCode>
                <c:ptCount val="7"/>
                <c:pt idx="0">
                  <c:v>0.81499999999999995</c:v>
                </c:pt>
                <c:pt idx="1">
                  <c:v>1.5</c:v>
                </c:pt>
                <c:pt idx="2">
                  <c:v>2.6</c:v>
                </c:pt>
                <c:pt idx="3">
                  <c:v>3.7</c:v>
                </c:pt>
                <c:pt idx="4">
                  <c:v>7.2</c:v>
                </c:pt>
                <c:pt idx="5">
                  <c:v>7.9</c:v>
                </c:pt>
                <c:pt idx="6">
                  <c:v>8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Foglio1!$K$1</c:f>
              <c:strCache>
                <c:ptCount val="1"/>
                <c:pt idx="0">
                  <c:v>800Ω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Foglio1!$K$2:$K$8</c:f>
              <c:numCache>
                <c:formatCode>General</c:formatCode>
                <c:ptCount val="7"/>
                <c:pt idx="0">
                  <c:v>1.1000000000000001</c:v>
                </c:pt>
                <c:pt idx="1">
                  <c:v>1.7</c:v>
                </c:pt>
                <c:pt idx="2">
                  <c:v>2.2000000000000002</c:v>
                </c:pt>
                <c:pt idx="3">
                  <c:v>4.2</c:v>
                </c:pt>
                <c:pt idx="4">
                  <c:v>6.6</c:v>
                </c:pt>
                <c:pt idx="5">
                  <c:v>6.7</c:v>
                </c:pt>
                <c:pt idx="6">
                  <c:v>6.8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Foglio1!$L$1</c:f>
              <c:strCache>
                <c:ptCount val="1"/>
                <c:pt idx="0">
                  <c:v>1kΩ</c:v>
                </c:pt>
              </c:strCache>
            </c:strRef>
          </c:tx>
          <c:spPr>
            <a:ln w="952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Foglio1!$L$2:$L$8</c:f>
              <c:numCache>
                <c:formatCode>General</c:formatCode>
                <c:ptCount val="7"/>
                <c:pt idx="0">
                  <c:v>0.78800000000000003</c:v>
                </c:pt>
                <c:pt idx="1">
                  <c:v>1.3</c:v>
                </c:pt>
                <c:pt idx="2">
                  <c:v>2.2999999999999998</c:v>
                </c:pt>
                <c:pt idx="3">
                  <c:v>4.9000000000000004</c:v>
                </c:pt>
                <c:pt idx="4">
                  <c:v>5.3</c:v>
                </c:pt>
                <c:pt idx="5">
                  <c:v>5.7</c:v>
                </c:pt>
                <c:pt idx="6">
                  <c:v>5.9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Foglio1!$M$1</c:f>
              <c:strCache>
                <c:ptCount val="1"/>
                <c:pt idx="0">
                  <c:v>1,2kΩ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Foglio1!$M$2:$M$8</c:f>
              <c:numCache>
                <c:formatCode>General</c:formatCode>
                <c:ptCount val="7"/>
                <c:pt idx="0">
                  <c:v>0.625</c:v>
                </c:pt>
                <c:pt idx="1">
                  <c:v>1.3</c:v>
                </c:pt>
                <c:pt idx="2">
                  <c:v>2.6</c:v>
                </c:pt>
                <c:pt idx="3">
                  <c:v>3.4</c:v>
                </c:pt>
                <c:pt idx="4">
                  <c:v>4.8</c:v>
                </c:pt>
                <c:pt idx="5">
                  <c:v>4.8</c:v>
                </c:pt>
                <c:pt idx="6">
                  <c:v>5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Foglio1!$N$1</c:f>
              <c:strCache>
                <c:ptCount val="1"/>
                <c:pt idx="0">
                  <c:v>1,4kΩ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Foglio1!$E$2:$E$8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Foglio1!$N$2:$N$8</c:f>
              <c:numCache>
                <c:formatCode>General</c:formatCode>
                <c:ptCount val="7"/>
                <c:pt idx="0">
                  <c:v>0.57899999999999996</c:v>
                </c:pt>
                <c:pt idx="1">
                  <c:v>1.4</c:v>
                </c:pt>
                <c:pt idx="2">
                  <c:v>2</c:v>
                </c:pt>
                <c:pt idx="3">
                  <c:v>3.7</c:v>
                </c:pt>
                <c:pt idx="4">
                  <c:v>4.2</c:v>
                </c:pt>
                <c:pt idx="5">
                  <c:v>4.4000000000000004</c:v>
                </c:pt>
                <c:pt idx="6">
                  <c:v>4.5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916992"/>
        <c:axId val="84917568"/>
      </c:scatterChart>
      <c:valAx>
        <c:axId val="84916992"/>
        <c:scaling>
          <c:orientation val="minMax"/>
          <c:min val="3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Velocità (m/s)</a:t>
                </a:r>
              </a:p>
            </c:rich>
          </c:tx>
          <c:layout>
            <c:manualLayout>
              <c:xMode val="edge"/>
              <c:yMode val="edge"/>
              <c:x val="0.4677667169377811"/>
              <c:y val="0.8796315787849137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17568"/>
        <c:crosses val="autoZero"/>
        <c:crossBetween val="midCat"/>
      </c:valAx>
      <c:valAx>
        <c:axId val="8491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Potenza</a:t>
                </a:r>
                <a:r>
                  <a:rPr lang="it-IT" sz="1000" b="0" i="1" baseline="0"/>
                  <a:t> (mW)</a:t>
                </a:r>
                <a:endParaRPr lang="it-IT" sz="1000" b="0" i="1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16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55195085079E-2"/>
          <c:y val="0.94046527390990931"/>
          <c:w val="0.89999991039017013"/>
          <c:h val="5.9534726090090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82046939421066"/>
          <c:y val="3.8807549832421941E-2"/>
          <c:w val="0.85920861974875196"/>
          <c:h val="0.76813292301614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Foglio1!$F$12</c:f>
              <c:strCache>
                <c:ptCount val="1"/>
                <c:pt idx="0">
                  <c:v>100Ω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Foglio1!$F$13:$F$19</c:f>
              <c:numCache>
                <c:formatCode>General</c:formatCode>
                <c:ptCount val="7"/>
                <c:pt idx="2">
                  <c:v>12.06</c:v>
                </c:pt>
                <c:pt idx="3">
                  <c:v>12.69</c:v>
                </c:pt>
                <c:pt idx="4">
                  <c:v>15.01</c:v>
                </c:pt>
                <c:pt idx="5">
                  <c:v>16.760000000000002</c:v>
                </c:pt>
                <c:pt idx="6">
                  <c:v>17.28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Foglio1!$G$12</c:f>
              <c:strCache>
                <c:ptCount val="1"/>
                <c:pt idx="0">
                  <c:v>200Ω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Foglio1!$G$13:$G$19</c:f>
              <c:numCache>
                <c:formatCode>General</c:formatCode>
                <c:ptCount val="7"/>
                <c:pt idx="1">
                  <c:v>12.14</c:v>
                </c:pt>
                <c:pt idx="2">
                  <c:v>12.69</c:v>
                </c:pt>
                <c:pt idx="3">
                  <c:v>14.67</c:v>
                </c:pt>
                <c:pt idx="4">
                  <c:v>16.2</c:v>
                </c:pt>
                <c:pt idx="5">
                  <c:v>17.059999999999999</c:v>
                </c:pt>
                <c:pt idx="6">
                  <c:v>17.440000000000001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Foglio1!$H$12</c:f>
              <c:strCache>
                <c:ptCount val="1"/>
                <c:pt idx="0">
                  <c:v>300Ω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Foglio1!$H$13:$H$19</c:f>
              <c:numCache>
                <c:formatCode>General</c:formatCode>
                <c:ptCount val="7"/>
                <c:pt idx="1">
                  <c:v>12.37</c:v>
                </c:pt>
                <c:pt idx="2">
                  <c:v>13.12</c:v>
                </c:pt>
                <c:pt idx="3">
                  <c:v>15.12</c:v>
                </c:pt>
                <c:pt idx="4">
                  <c:v>16.62</c:v>
                </c:pt>
                <c:pt idx="5">
                  <c:v>17.28</c:v>
                </c:pt>
                <c:pt idx="6">
                  <c:v>17.84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Foglio1!$I$12</c:f>
              <c:strCache>
                <c:ptCount val="1"/>
                <c:pt idx="0">
                  <c:v>400Ω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Foglio1!$I$13:$I$19</c:f>
              <c:numCache>
                <c:formatCode>General</c:formatCode>
                <c:ptCount val="7"/>
                <c:pt idx="0">
                  <c:v>12.45</c:v>
                </c:pt>
                <c:pt idx="1">
                  <c:v>12.82</c:v>
                </c:pt>
                <c:pt idx="2">
                  <c:v>14.29</c:v>
                </c:pt>
                <c:pt idx="3">
                  <c:v>15.74</c:v>
                </c:pt>
                <c:pt idx="4">
                  <c:v>16.760000000000002</c:v>
                </c:pt>
                <c:pt idx="5">
                  <c:v>17.52</c:v>
                </c:pt>
                <c:pt idx="6">
                  <c:v>17.68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Foglio1!$J$12</c:f>
              <c:strCache>
                <c:ptCount val="1"/>
                <c:pt idx="0">
                  <c:v>600Ω</c:v>
                </c:pt>
              </c:strCache>
            </c:strRef>
          </c:tx>
          <c:spPr>
            <a:ln w="95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Foglio1!$J$13:$J$19</c:f>
              <c:numCache>
                <c:formatCode>General</c:formatCode>
                <c:ptCount val="7"/>
                <c:pt idx="0">
                  <c:v>12.78</c:v>
                </c:pt>
                <c:pt idx="1">
                  <c:v>13.54</c:v>
                </c:pt>
                <c:pt idx="2">
                  <c:v>14.83</c:v>
                </c:pt>
                <c:pt idx="3">
                  <c:v>15.68</c:v>
                </c:pt>
                <c:pt idx="4">
                  <c:v>17.059999999999999</c:v>
                </c:pt>
                <c:pt idx="5">
                  <c:v>17.760000000000002</c:v>
                </c:pt>
                <c:pt idx="6">
                  <c:v>18.010000000000002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Foglio1!$K$12</c:f>
              <c:strCache>
                <c:ptCount val="1"/>
                <c:pt idx="0">
                  <c:v>800Ω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Foglio1!$K$13:$K$19</c:f>
              <c:numCache>
                <c:formatCode>General</c:formatCode>
                <c:ptCount val="7"/>
                <c:pt idx="0">
                  <c:v>13.44</c:v>
                </c:pt>
                <c:pt idx="1">
                  <c:v>14.34</c:v>
                </c:pt>
                <c:pt idx="2">
                  <c:v>14.95</c:v>
                </c:pt>
                <c:pt idx="3">
                  <c:v>16.2</c:v>
                </c:pt>
                <c:pt idx="4">
                  <c:v>17.440000000000001</c:v>
                </c:pt>
                <c:pt idx="5">
                  <c:v>17.68</c:v>
                </c:pt>
                <c:pt idx="6">
                  <c:v>18.18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Foglio1!$L$12</c:f>
              <c:strCache>
                <c:ptCount val="1"/>
                <c:pt idx="0">
                  <c:v>1kΩ</c:v>
                </c:pt>
              </c:strCache>
            </c:strRef>
          </c:tx>
          <c:spPr>
            <a:ln w="952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Foglio1!$L$13:$L$19</c:f>
              <c:numCache>
                <c:formatCode>General</c:formatCode>
                <c:ptCount val="7"/>
                <c:pt idx="0">
                  <c:v>13.12</c:v>
                </c:pt>
                <c:pt idx="1">
                  <c:v>14.08</c:v>
                </c:pt>
                <c:pt idx="2">
                  <c:v>15.3</c:v>
                </c:pt>
                <c:pt idx="3">
                  <c:v>16.829999999999998</c:v>
                </c:pt>
                <c:pt idx="4">
                  <c:v>17.52</c:v>
                </c:pt>
                <c:pt idx="5">
                  <c:v>17.760000000000002</c:v>
                </c:pt>
                <c:pt idx="6">
                  <c:v>18.260000000000002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Foglio1!$M$12</c:f>
              <c:strCache>
                <c:ptCount val="1"/>
                <c:pt idx="0">
                  <c:v>1,2kΩ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Foglio1!$M$13:$M$19</c:f>
              <c:numCache>
                <c:formatCode>General</c:formatCode>
                <c:ptCount val="7"/>
                <c:pt idx="0">
                  <c:v>13.04</c:v>
                </c:pt>
                <c:pt idx="1">
                  <c:v>14.34</c:v>
                </c:pt>
                <c:pt idx="2">
                  <c:v>15.8</c:v>
                </c:pt>
                <c:pt idx="3">
                  <c:v>16.55</c:v>
                </c:pt>
                <c:pt idx="4">
                  <c:v>17.68</c:v>
                </c:pt>
                <c:pt idx="5">
                  <c:v>17.84</c:v>
                </c:pt>
                <c:pt idx="6">
                  <c:v>18.18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Foglio1!$N$12</c:f>
              <c:strCache>
                <c:ptCount val="1"/>
                <c:pt idx="0">
                  <c:v>1,4kΩ</c:v>
                </c:pt>
              </c:strCache>
            </c:strRef>
          </c:tx>
          <c:spPr>
            <a:ln w="95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Foglio1!$E$13:$E$19</c:f>
              <c:numCache>
                <c:formatCode>General</c:formatCode>
                <c:ptCount val="7"/>
                <c:pt idx="0">
                  <c:v>3.4</c:v>
                </c:pt>
                <c:pt idx="1">
                  <c:v>3.57</c:v>
                </c:pt>
                <c:pt idx="2">
                  <c:v>3.9099999999999997</c:v>
                </c:pt>
                <c:pt idx="3">
                  <c:v>4.42</c:v>
                </c:pt>
                <c:pt idx="4">
                  <c:v>4.93</c:v>
                </c:pt>
                <c:pt idx="5">
                  <c:v>5.44</c:v>
                </c:pt>
                <c:pt idx="6">
                  <c:v>6.12</c:v>
                </c:pt>
              </c:numCache>
            </c:numRef>
          </c:xVal>
          <c:yVal>
            <c:numRef>
              <c:f>Foglio1!$N$13:$N$19</c:f>
              <c:numCache>
                <c:formatCode>General</c:formatCode>
                <c:ptCount val="7"/>
                <c:pt idx="0">
                  <c:v>13.08</c:v>
                </c:pt>
                <c:pt idx="1">
                  <c:v>15.01</c:v>
                </c:pt>
                <c:pt idx="2">
                  <c:v>15.74</c:v>
                </c:pt>
                <c:pt idx="3">
                  <c:v>16.91</c:v>
                </c:pt>
                <c:pt idx="4">
                  <c:v>17.600000000000001</c:v>
                </c:pt>
                <c:pt idx="5">
                  <c:v>17.84</c:v>
                </c:pt>
                <c:pt idx="6">
                  <c:v>18.18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295104"/>
        <c:axId val="89295680"/>
      </c:scatterChart>
      <c:valAx>
        <c:axId val="89295104"/>
        <c:scaling>
          <c:orientation val="minMax"/>
          <c:min val="3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Velocità (m/s)</a:t>
                </a:r>
              </a:p>
            </c:rich>
          </c:tx>
          <c:layout>
            <c:manualLayout>
              <c:xMode val="edge"/>
              <c:yMode val="edge"/>
              <c:x val="0.46321453758191461"/>
              <c:y val="0.865654660670356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95680"/>
        <c:crossesAt val="4"/>
        <c:crossBetween val="midCat"/>
      </c:valAx>
      <c:valAx>
        <c:axId val="89295680"/>
        <c:scaling>
          <c:orientation val="minMax"/>
          <c:min val="1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1"/>
                  <a:t>Frequenza</a:t>
                </a:r>
                <a:r>
                  <a:rPr lang="it-IT" sz="1000" b="0" i="1" baseline="0"/>
                  <a:t> (Hz)</a:t>
                </a:r>
                <a:endParaRPr lang="it-IT" sz="1000" b="0" i="1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95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55195085079E-2"/>
          <c:y val="0.93732950178562058"/>
          <c:w val="0.89999991039017013"/>
          <c:h val="5.9534726090090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12/01/2015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846640" cy="2835747"/>
          </a:xfrm>
        </p:spPr>
        <p:txBody>
          <a:bodyPr>
            <a:normAutofit/>
          </a:bodyPr>
          <a:lstStyle/>
          <a:p>
            <a:r>
              <a:rPr lang="it-IT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ANALSI FORZE FLEHAP</a:t>
            </a:r>
            <a:endParaRPr lang="it-IT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2996952"/>
            <a:ext cx="7016824" cy="3096344"/>
          </a:xfrm>
        </p:spPr>
        <p:txBody>
          <a:bodyPr>
            <a:normAutofit fontScale="85000" lnSpcReduction="10000"/>
          </a:bodyPr>
          <a:lstStyle/>
          <a:p>
            <a:r>
              <a:rPr lang="it-IT" dirty="0">
                <a:solidFill>
                  <a:schemeClr val="tx1"/>
                </a:solidFill>
              </a:rPr>
              <a:t>Candidato </a:t>
            </a:r>
            <a:r>
              <a:rPr lang="it-IT" dirty="0" err="1">
                <a:solidFill>
                  <a:schemeClr val="tx1"/>
                </a:solidFill>
              </a:rPr>
              <a:t>Marrè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Brunenghi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smtClean="0">
                <a:solidFill>
                  <a:schemeClr val="tx1"/>
                </a:solidFill>
              </a:rPr>
              <a:t>Luca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Relatore </a:t>
            </a:r>
            <a:r>
              <a:rPr lang="it-IT" dirty="0">
                <a:solidFill>
                  <a:schemeClr val="tx1"/>
                </a:solidFill>
              </a:rPr>
              <a:t>Prof. C. </a:t>
            </a:r>
            <a:r>
              <a:rPr lang="it-IT" dirty="0" err="1">
                <a:solidFill>
                  <a:schemeClr val="tx1"/>
                </a:solidFill>
              </a:rPr>
              <a:t>Boragno</a:t>
            </a:r>
            <a:r>
              <a:rPr lang="it-IT" dirty="0">
                <a:solidFill>
                  <a:schemeClr val="tx1"/>
                </a:solidFill>
              </a:rPr>
              <a:t> 	      Prof. A. </a:t>
            </a:r>
            <a:r>
              <a:rPr lang="it-IT" dirty="0" err="1">
                <a:solidFill>
                  <a:schemeClr val="tx1"/>
                </a:solidFill>
              </a:rPr>
              <a:t>Bottaro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Anno </a:t>
            </a:r>
            <a:r>
              <a:rPr lang="it-IT" dirty="0">
                <a:solidFill>
                  <a:schemeClr val="tx1"/>
                </a:solidFill>
              </a:rPr>
              <a:t>Accademico 2013/2014</a:t>
            </a:r>
          </a:p>
          <a:p>
            <a:r>
              <a:rPr lang="it-IT" dirty="0">
                <a:solidFill>
                  <a:schemeClr val="tx1"/>
                </a:solidFill>
              </a:rPr>
              <a:t>22 dicembre 2014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259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Flutter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/>
              <a:t>flutter</a:t>
            </a:r>
            <a:r>
              <a:rPr lang="it-IT" dirty="0"/>
              <a:t> è un’instabilità dinamica di un corpo elastico immerso in un fluido in movimento, causato dalla combinazione tra la deflessione del corpo e la forza esercitata dal fluido</a:t>
            </a:r>
          </a:p>
        </p:txBody>
      </p:sp>
    </p:spTree>
    <p:extLst>
      <p:ext uri="{BB962C8B-B14F-4D97-AF65-F5344CB8AC3E}">
        <p14:creationId xmlns:p14="http://schemas.microsoft.com/office/powerpoint/2010/main" val="30631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PONTE TAKOMA 1940</a:t>
            </a:r>
            <a:endParaRPr lang="it-IT" dirty="0"/>
          </a:p>
        </p:txBody>
      </p:sp>
      <p:pic>
        <p:nvPicPr>
          <p:cNvPr id="5" name="takoma bridge (2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270070"/>
            <a:ext cx="7632847" cy="4997532"/>
          </a:xfrm>
        </p:spPr>
      </p:pic>
    </p:spTree>
    <p:extLst>
      <p:ext uri="{BB962C8B-B14F-4D97-AF65-F5344CB8AC3E}">
        <p14:creationId xmlns:p14="http://schemas.microsoft.com/office/powerpoint/2010/main" val="2398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EQUAZIONI DEL MOTO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1174693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𝑡𝑜𝑡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it-IT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it-IT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it-IT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it-IT" i="1">
                        <a:latin typeface="Cambria Math"/>
                      </a:rPr>
                      <m:t> </m:t>
                    </m:r>
                    <m:r>
                      <a:rPr lang="it-IT" i="1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h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it-IT" i="1">
                        <a:latin typeface="Cambria Math"/>
                      </a:rPr>
                      <m:t>+ </m:t>
                    </m:r>
                    <m:r>
                      <a:rPr lang="it-IT" i="1">
                        <a:latin typeface="Cambria Math"/>
                      </a:rPr>
                      <m:t>𝑆</m:t>
                    </m:r>
                    <m:acc>
                      <m:accPr>
                        <m:chr m:val="̇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h</m:t>
                        </m:r>
                      </m:e>
                    </m:acc>
                    <m:acc>
                      <m:accPr>
                        <m:chr m:val="̇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𝛼</m:t>
                        </m:r>
                      </m:e>
                    </m:acc>
                    <m:r>
                      <a:rPr lang="it-IT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𝛼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𝑣</m:t>
                        </m:r>
                      </m:sub>
                    </m:sSub>
                    <m:r>
                      <a:rPr lang="it-IT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h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latin typeface="Cambria Math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h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pPr marL="0" indent="0">
                  <a:buNone/>
                </a:pPr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1174693"/>
                <a:ext cx="8229600" cy="4525963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07208"/>
            <a:ext cx="5731770" cy="369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6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EQUAZIONE DEL MOTO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it-IT" dirty="0" smtClean="0"/>
                  <a:t>Nota l’equazione dell’energia del sistema si utilizza la lagrangiana per ottenere l’equazione del moto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 </m:t>
                    </m:r>
                    <m:r>
                      <a:rPr lang="it-IT" i="1">
                        <a:latin typeface="Cambria Math"/>
                      </a:rPr>
                      <m:t>𝑀</m:t>
                    </m:r>
                    <m:acc>
                      <m:accPr>
                        <m:chr m:val="̈"/>
                        <m:ctrlPr>
                          <a:rPr lang="it-IT" i="1">
                            <a:latin typeface="Cambria Math"/>
                          </a:rPr>
                        </m:ctrlPr>
                      </m:accPr>
                      <m:e>
                        <m:r>
                          <a:rPr lang="it-IT" i="1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it-IT" i="1">
                        <a:latin typeface="Cambria Math"/>
                      </a:rPr>
                      <m:t>+</m:t>
                    </m:r>
                    <m:r>
                      <a:rPr lang="it-IT" i="1">
                        <a:latin typeface="Cambria Math"/>
                      </a:rPr>
                      <m:t>𝐾𝑞</m:t>
                    </m:r>
                    <m:r>
                      <a:rPr lang="it-IT" i="1">
                        <a:latin typeface="Cambria Math"/>
                      </a:rPr>
                      <m:t>=</m:t>
                    </m:r>
                    <m:r>
                      <a:rPr lang="it-IT" i="1">
                        <a:latin typeface="Cambria Math"/>
                      </a:rPr>
                      <m:t>𝑄</m:t>
                    </m:r>
                  </m:oMath>
                </a14:m>
                <a:endParaRPr lang="it-IT" dirty="0"/>
              </a:p>
              <a:p>
                <a:r>
                  <a:rPr lang="it-IT" dirty="0" smtClean="0"/>
                  <a:t>Dove Q è il vettore delle forze esterne agenti sull’ala. </a:t>
                </a:r>
              </a:p>
              <a:p>
                <a:r>
                  <a:rPr lang="it-IT" dirty="0" smtClean="0"/>
                  <a:t>Q dipende sia dalle grandezze fisiche del sistema considerato sia dalla storia del moto quindi a meno di ipotesi semplificative non è calcolabile</a:t>
                </a:r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617" r="-74" b="-32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3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EQUAZIONE DEL MOTO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Per avere una descrizione semplificata del moto occorre far riferimento alla teoria dell’</a:t>
            </a:r>
            <a:r>
              <a:rPr lang="it-IT" dirty="0" err="1" smtClean="0"/>
              <a:t>airfoil</a:t>
            </a:r>
            <a:r>
              <a:rPr lang="it-IT" dirty="0" smtClean="0"/>
              <a:t> e trascurare l’effetto dei vortici causati dall’ala</a:t>
            </a:r>
          </a:p>
          <a:p>
            <a:r>
              <a:rPr lang="it-IT" dirty="0"/>
              <a:t>Per descrivere il comportamento reale del dispositivo sono necessarie prove sperimentali.</a:t>
            </a:r>
          </a:p>
        </p:txBody>
      </p:sp>
    </p:spTree>
    <p:extLst>
      <p:ext uri="{BB962C8B-B14F-4D97-AF65-F5344CB8AC3E}">
        <p14:creationId xmlns:p14="http://schemas.microsoft.com/office/powerpoint/2010/main" val="15374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PROVE SPERIMENTALI</a:t>
            </a:r>
            <a:br>
              <a:rPr lang="it-IT" dirty="0" smtClean="0"/>
            </a:br>
            <a:r>
              <a:rPr lang="it-IT" dirty="0" smtClean="0"/>
              <a:t>MOTO</a:t>
            </a:r>
            <a:endParaRPr lang="it-IT" dirty="0"/>
          </a:p>
        </p:txBody>
      </p:sp>
      <p:pic>
        <p:nvPicPr>
          <p:cNvPr id="6" name="video dispositiv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412776"/>
            <a:ext cx="7274555" cy="4824536"/>
          </a:xfrm>
        </p:spPr>
      </p:pic>
    </p:spTree>
    <p:extLst>
      <p:ext uri="{BB962C8B-B14F-4D97-AF65-F5344CB8AC3E}">
        <p14:creationId xmlns:p14="http://schemas.microsoft.com/office/powerpoint/2010/main" val="42237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PROVE SPERIMENTALI PARAMETRI D’INFLUENZA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 smtClean="0"/>
                  <a:t>Corda (30 mm 40 mm 50 mm)</a:t>
                </a:r>
              </a:p>
              <a:p>
                <a:r>
                  <a:rPr lang="it-IT" dirty="0" smtClean="0"/>
                  <a:t>PA ( </a:t>
                </a:r>
                <a:r>
                  <a:rPr lang="it-IT" dirty="0"/>
                  <a:t>0.075, 0.15 </a:t>
                </a:r>
                <a:r>
                  <a:rPr lang="it-IT" dirty="0" smtClean="0"/>
                  <a:t>, 0.2)</a:t>
                </a:r>
              </a:p>
              <a:p>
                <a:r>
                  <a:rPr lang="it-IT" dirty="0" smtClean="0"/>
                  <a:t>Tensione degli elastici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it-IT" dirty="0" smtClean="0"/>
                  <a:t>100mN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it-IT" dirty="0" smtClean="0"/>
                  <a:t>200mN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it-IT" dirty="0" smtClean="0"/>
                  <a:t>300mN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it-IT" dirty="0" smtClean="0"/>
                  <a:t>=400mN)</a:t>
                </a:r>
              </a:p>
              <a:p>
                <a:r>
                  <a:rPr lang="it-IT" dirty="0" smtClean="0"/>
                  <a:t>Massa (nel nostro caso considerata costante)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5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PROVE SPERIMENTALI PARAMETRI D’INFLUENZA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217667"/>
              </p:ext>
            </p:extLst>
          </p:nvPr>
        </p:nvGraphicFramePr>
        <p:xfrm>
          <a:off x="1763689" y="1556789"/>
          <a:ext cx="5184575" cy="4752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535"/>
                <a:gridCol w="1567177"/>
                <a:gridCol w="2218863"/>
              </a:tblGrid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Ala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PA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Chord (mm)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W1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0.075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W2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0.15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W3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0.2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W4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0.075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0.15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W6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0.20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W7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0.075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W8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0.15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W9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0.2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50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0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ANALISI SPERIMENTALE MISURA FORZA DI DRAG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726879"/>
              </p:ext>
            </p:extLst>
          </p:nvPr>
        </p:nvGraphicFramePr>
        <p:xfrm>
          <a:off x="251520" y="1412776"/>
          <a:ext cx="864096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23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ANALISI SPERIMENTALE MISURA FORZA DI DRAG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612806"/>
              </p:ext>
            </p:extLst>
          </p:nvPr>
        </p:nvGraphicFramePr>
        <p:xfrm>
          <a:off x="457200" y="1484784"/>
          <a:ext cx="829126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87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1143000"/>
          </a:xfrm>
        </p:spPr>
        <p:txBody>
          <a:bodyPr>
            <a:normAutofit/>
          </a:bodyPr>
          <a:lstStyle/>
          <a:p>
            <a:r>
              <a:rPr lang="it-IT" sz="5400" dirty="0" smtClean="0"/>
              <a:t>Energy </a:t>
            </a:r>
            <a:r>
              <a:rPr lang="it-IT" sz="5400" dirty="0" err="1" smtClean="0"/>
              <a:t>harvesting</a:t>
            </a:r>
            <a:endParaRPr lang="it-IT" sz="5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2620888"/>
          </a:xfrm>
        </p:spPr>
        <p:txBody>
          <a:bodyPr/>
          <a:lstStyle/>
          <a:p>
            <a:r>
              <a:rPr lang="it-IT" dirty="0" smtClean="0"/>
              <a:t>Insieme </a:t>
            </a:r>
            <a:r>
              <a:rPr lang="it-IT" dirty="0"/>
              <a:t>di processi sfruttati da dispositivi elettronici, in grado di catturare energia da fonti esterne, </a:t>
            </a:r>
            <a:r>
              <a:rPr lang="it-IT" dirty="0" smtClean="0"/>
              <a:t>e </a:t>
            </a:r>
            <a:r>
              <a:rPr lang="it-IT" dirty="0"/>
              <a:t>di convertirla in energia elettrica. </a:t>
            </a:r>
            <a:r>
              <a:rPr lang="it-IT" dirty="0" smtClean="0"/>
              <a:t>Tale energia </a:t>
            </a:r>
            <a:r>
              <a:rPr lang="it-IT" dirty="0"/>
              <a:t>in altro modo verrebbe </a:t>
            </a:r>
            <a:r>
              <a:rPr lang="it-IT" dirty="0" smtClean="0"/>
              <a:t>dissipata</a:t>
            </a:r>
            <a:r>
              <a:rPr lang="it-IT" dirty="0"/>
              <a:t> </a:t>
            </a:r>
            <a:r>
              <a:rPr lang="it-IT" dirty="0" smtClean="0"/>
              <a:t>nell’ambiente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67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ANALISI SPERIMENTALE MISURA FORZA DI DRAG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189340"/>
              </p:ext>
            </p:extLst>
          </p:nvPr>
        </p:nvGraphicFramePr>
        <p:xfrm>
          <a:off x="457200" y="1556792"/>
          <a:ext cx="850728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46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ANALISI SPERIMENTALE MISURA FORZA DI DRAG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Si può constatare che le ali w4, w5 e w6 siano in generale le più performanti, pertanto saranno studiate per analizzare l’andamento della forza di drag in funzione della tensione degli elastici</a:t>
            </a:r>
          </a:p>
        </p:txBody>
      </p:sp>
    </p:spTree>
    <p:extLst>
      <p:ext uri="{BB962C8B-B14F-4D97-AF65-F5344CB8AC3E}">
        <p14:creationId xmlns:p14="http://schemas.microsoft.com/office/powerpoint/2010/main" val="29821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ANALISI SPERIMENTALE MISURA FORZA DI </a:t>
            </a:r>
            <a:r>
              <a:rPr lang="it-IT" dirty="0" smtClean="0"/>
              <a:t>DRAG 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20142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115616" y="638132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Ala  w6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99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ANALISI SPERIMENTALE MISURA FORZA DI DRAG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Dalle prove effettuate, si è dedotto che l’errore sistematico del sistema è di almeno 15mN; poiché le curve realizzate, aventi come parametro le tensioni degli elastici, differiscono l’una dall’altra di un valore inferiore all’errore, non è possibile determinare </a:t>
            </a:r>
            <a:r>
              <a:rPr lang="it-IT" dirty="0" smtClean="0"/>
              <a:t>l’influenza </a:t>
            </a:r>
            <a:r>
              <a:rPr lang="it-IT" dirty="0"/>
              <a:t>che la tensione degli elastici ha sulla forza di drag.</a:t>
            </a:r>
          </a:p>
        </p:txBody>
      </p:sp>
    </p:spTree>
    <p:extLst>
      <p:ext uri="{BB962C8B-B14F-4D97-AF65-F5344CB8AC3E}">
        <p14:creationId xmlns:p14="http://schemas.microsoft.com/office/powerpoint/2010/main" val="14494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ANALISI DI POTENZA</a:t>
            </a:r>
            <a:endParaRPr lang="it-IT" dirty="0"/>
          </a:p>
        </p:txBody>
      </p:sp>
      <p:pic>
        <p:nvPicPr>
          <p:cNvPr id="4" name="Segnaposto contenut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048671" cy="381642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2051720" y="5517232"/>
                <a:ext cx="2232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R</a:t>
                </a:r>
                <a:r>
                  <a:rPr lang="it-IT" baseline="-25000" dirty="0" err="1"/>
                  <a:t>i</a:t>
                </a:r>
                <a14:m>
                  <m:oMath xmlns:m="http://schemas.openxmlformats.org/officeDocument/2006/math">
                    <m:r>
                      <a:rPr lang="it-IT" i="1" baseline="-25000">
                        <a:latin typeface="Cambria Math"/>
                      </a:rPr>
                      <m:t> ≅</m:t>
                    </m:r>
                  </m:oMath>
                </a14:m>
                <a:r>
                  <a:rPr lang="it-IT" baseline="-25000" dirty="0"/>
                  <a:t> </a:t>
                </a:r>
                <a:r>
                  <a:rPr lang="it-IT" dirty="0"/>
                  <a:t>100Ω </a:t>
                </a:r>
                <a14:m>
                  <m:oMath xmlns:m="http://schemas.openxmlformats.org/officeDocument/2006/math">
                    <a:fld id="{05414EAD-9598-4DF6-A7DE-E3612DB17EAA}" type="mathplaceholder">
                      <a:rPr lang="it-IT" i="1" smtClean="0">
                        <a:latin typeface="Cambria Math"/>
                      </a:rPr>
                      <a:t>.</a:t>
                    </a:fl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5517232"/>
                <a:ext cx="2232248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2459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044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ANALSI DI POTENZA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41581"/>
              </p:ext>
            </p:extLst>
          </p:nvPr>
        </p:nvGraphicFramePr>
        <p:xfrm>
          <a:off x="457200" y="1600200"/>
          <a:ext cx="8229600" cy="47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86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ANALISI DI POTENZA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𝐼</m:t>
                    </m:r>
                    <m:r>
                      <a:rPr lang="it-IT" i="1">
                        <a:latin typeface="Cambria Math"/>
                      </a:rPr>
                      <m:t> = </m:t>
                    </m:r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𝑉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𝑅</m:t>
                        </m:r>
                        <m:r>
                          <a:rPr lang="it-IT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dirty="0"/>
                  <a:t> </a:t>
                </a:r>
                <a:endParaRPr lang="it-IT" dirty="0" smtClean="0"/>
              </a:p>
              <a:p>
                <a:r>
                  <a:rPr lang="it-IT" dirty="0"/>
                  <a:t>V</a:t>
                </a:r>
                <a:r>
                  <a:rPr lang="it-IT" baseline="-25000" dirty="0"/>
                  <a:t>23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=</m:t>
                    </m:r>
                    <m:r>
                      <a:rPr lang="it-IT" i="1">
                        <a:latin typeface="Cambria Math"/>
                      </a:rPr>
                      <m:t>𝑅𝐼</m:t>
                    </m:r>
                    <m:r>
                      <a:rPr lang="it-IT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𝑅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𝑅</m:t>
                        </m:r>
                        <m:r>
                          <a:rPr lang="it-IT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it-I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it-IT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it-IT" i="1">
                        <a:latin typeface="Cambria Math"/>
                      </a:rPr>
                      <m:t> </m:t>
                    </m:r>
                    <m:r>
                      <a:rPr lang="it-IT" i="1">
                        <a:latin typeface="Cambria Math"/>
                      </a:rPr>
                      <m:t>𝑉</m:t>
                    </m:r>
                  </m:oMath>
                </a14:m>
                <a:endParaRPr lang="it-IT" dirty="0" smtClean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it-IT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</m:d>
                    <m:r>
                      <a:rPr lang="it-IT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it-IT" dirty="0"/>
                      <m:t>V</m:t>
                    </m:r>
                    <m:r>
                      <m:rPr>
                        <m:nor/>
                      </m:rPr>
                      <a:rPr lang="it-IT" baseline="-25000" dirty="0"/>
                      <m:t>23</m:t>
                    </m:r>
                    <m:r>
                      <a:rPr lang="it-IT" i="1">
                        <a:latin typeface="Cambria Math"/>
                      </a:rPr>
                      <m:t>𝐼</m:t>
                    </m:r>
                    <m:r>
                      <a:rPr lang="it-IT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it-IT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 smtClean="0"/>
                  <a:t> </a:t>
                </a:r>
              </a:p>
              <a:p>
                <a:r>
                  <a:rPr lang="it-IT" dirty="0" err="1"/>
                  <a:t>P</a:t>
                </a:r>
                <a:r>
                  <a:rPr lang="it-IT" baseline="-25000" dirty="0" err="1"/>
                  <a:t>max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i="1">
                            <a:latin typeface="Cambria Math"/>
                          </a:rPr>
                          <m:t>4</m:t>
                        </m:r>
                        <m:r>
                          <a:rPr lang="it-IT" i="1">
                            <a:latin typeface="Cambria Math"/>
                          </a:rPr>
                          <m:t>𝑅</m:t>
                        </m:r>
                      </m:den>
                    </m:f>
                    <m:r>
                      <a:rPr lang="it-IT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/>
                      </a:rPr>
                      <m:t>se</m:t>
                    </m:r>
                    <m:r>
                      <a:rPr lang="it-IT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/>
                      </a:rPr>
                      <m:t>R</m:t>
                    </m:r>
                    <m:r>
                      <a:rPr lang="it-IT" b="0" i="0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it-IT" i="1">
                            <a:latin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19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ANALISI DELLA FREQUENZA DI OSCILLAZIONE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0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la massima differenza tra la forza di drag del dispositivo e quella dell’ala fissa si riscontra utilizzando l’ala w5 alla velocità del vento v=7.14 m/s e si rimanda ad analisi con strumentazione più accurata la scelta ottimale della tensione degli elastici.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07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8567" cy="221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ccia a destra 3"/>
          <p:cNvSpPr/>
          <p:nvPr/>
        </p:nvSpPr>
        <p:spPr>
          <a:xfrm>
            <a:off x="611560" y="3645024"/>
            <a:ext cx="7704855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3,52                          4,16                             4,8                                 6,28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27584" y="4725144"/>
            <a:ext cx="748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Una possibile spiegazione del fatto che la forza di drag esercitata dal dispositivo sia maggiore di quella dell’ala fissa è il fatto che nel moto l’ala spanni più area di quella dell’ala fissa stessa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44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Fonti possibili per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harvesting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000" dirty="0" smtClean="0"/>
              <a:t>Onde radio</a:t>
            </a:r>
          </a:p>
          <a:p>
            <a:r>
              <a:rPr lang="it-IT" sz="3000" dirty="0" smtClean="0"/>
              <a:t>Radiazione luminosa</a:t>
            </a:r>
          </a:p>
          <a:p>
            <a:r>
              <a:rPr lang="it-IT" sz="3000" dirty="0" smtClean="0"/>
              <a:t>Energia termica ovvero si sfrutta la differenza di temperatura tra due corpi</a:t>
            </a:r>
          </a:p>
          <a:p>
            <a:r>
              <a:rPr lang="it-IT" sz="3000" dirty="0" smtClean="0"/>
              <a:t>Vibrazioni </a:t>
            </a:r>
          </a:p>
          <a:p>
            <a:r>
              <a:rPr lang="it-IT" sz="3000" dirty="0" smtClean="0"/>
              <a:t>Energia meccanica del corpo umano (es torce a manovella o trasduttori piezoelettrici sotto il tacco delle scarpe)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val="343478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Potenza massima estraibile 11,3 </a:t>
            </a:r>
            <a:r>
              <a:rPr lang="it-IT" dirty="0" err="1" smtClean="0"/>
              <a:t>mW</a:t>
            </a:r>
            <a:endParaRPr lang="it-IT" dirty="0" smtClean="0"/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dirty="0" smtClean="0"/>
              <a:t> se R=200</a:t>
            </a:r>
            <a:r>
              <a:rPr lang="el-GR" dirty="0" smtClean="0"/>
              <a:t>Ω</a:t>
            </a:r>
            <a:r>
              <a:rPr lang="it-IT" dirty="0" smtClean="0"/>
              <a:t> e v=6,12 m/s</a:t>
            </a:r>
          </a:p>
          <a:p>
            <a:r>
              <a:rPr lang="it-IT" dirty="0" smtClean="0"/>
              <a:t>Tali </a:t>
            </a:r>
            <a:r>
              <a:rPr lang="it-IT" dirty="0"/>
              <a:t>valori incoraggiano a proseguire nello studio di un dispositivo per WINS di questo tipo, in quanto con simili dispositivi è possibile provvedere al loro fabbisogno energetico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894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Esempio di trasduttore piezoelettrico sotto la suola di una scarpa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8784976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41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9330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200" dirty="0" smtClean="0">
                <a:latin typeface="+mn-lt"/>
              </a:rPr>
              <a:t>Tale dispositivo è in grado di produrre energia nell’ordine dei </a:t>
            </a:r>
            <a:r>
              <a:rPr lang="it-IT" sz="3200" dirty="0" err="1" smtClean="0">
                <a:latin typeface="+mn-lt"/>
              </a:rPr>
              <a:t>mW</a:t>
            </a:r>
            <a:r>
              <a:rPr lang="it-IT" sz="3200" dirty="0" smtClean="0">
                <a:latin typeface="+mn-lt"/>
              </a:rPr>
              <a:t> contro i </a:t>
            </a:r>
            <a:r>
              <a:rPr lang="el-GR" sz="3200" dirty="0" smtClean="0">
                <a:latin typeface="+mn-lt"/>
              </a:rPr>
              <a:t>μ</a:t>
            </a:r>
            <a:r>
              <a:rPr lang="it-IT" sz="3200" dirty="0" smtClean="0">
                <a:latin typeface="+mn-lt"/>
              </a:rPr>
              <a:t>W degli esempi precedenti</a:t>
            </a:r>
            <a:endParaRPr lang="it-IT" sz="3200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2116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In questa tesi si è studiato il caso di dispositivi in grado di ricavare energia elettrica attraverso movimenti controllati di un corpo soggetto alla forza di un fluido in movimento.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4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6000" dirty="0" smtClean="0"/>
              <a:t>WINS</a:t>
            </a:r>
            <a:endParaRPr lang="it-IT" sz="2800" dirty="0" smtClean="0"/>
          </a:p>
          <a:p>
            <a:pPr marL="0" indent="0" algn="ctr">
              <a:buNone/>
            </a:pPr>
            <a:r>
              <a:rPr lang="it-IT" sz="2800" dirty="0" smtClean="0"/>
              <a:t>Wireless </a:t>
            </a:r>
            <a:r>
              <a:rPr lang="it-IT" sz="2800" dirty="0" err="1"/>
              <a:t>Integrated</a:t>
            </a:r>
            <a:r>
              <a:rPr lang="it-IT" sz="2800" dirty="0"/>
              <a:t> Network </a:t>
            </a:r>
            <a:r>
              <a:rPr lang="it-IT" sz="2800" dirty="0" err="1" smtClean="0"/>
              <a:t>Sensors</a:t>
            </a:r>
            <a:endParaRPr lang="it-IT" sz="2800" dirty="0" smtClean="0"/>
          </a:p>
          <a:p>
            <a:pPr marL="0" indent="0">
              <a:buNone/>
            </a:pPr>
            <a:r>
              <a:rPr lang="it-IT" sz="2800" dirty="0" smtClean="0"/>
              <a:t>Reti costituite da migliaia di sensori distribuiti in grado di </a:t>
            </a:r>
          </a:p>
          <a:p>
            <a:r>
              <a:rPr lang="it-IT" sz="2800" dirty="0" smtClean="0"/>
              <a:t>Monitorare l’ambiente raccogliendone dati come temperatura umidità ecc.</a:t>
            </a:r>
          </a:p>
          <a:p>
            <a:r>
              <a:rPr lang="it-IT" sz="2800" dirty="0" smtClean="0"/>
              <a:t>Comunicare tra loro </a:t>
            </a:r>
          </a:p>
          <a:p>
            <a:r>
              <a:rPr lang="it-IT" sz="2800" dirty="0" smtClean="0"/>
              <a:t>Inviare i dati ad un calcolatore per analisi più approfondite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163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WINS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Sono un applicazione possibile per il dispositivo </a:t>
            </a:r>
            <a:r>
              <a:rPr lang="it-IT" dirty="0" err="1" smtClean="0"/>
              <a:t>perchè</a:t>
            </a:r>
            <a:r>
              <a:rPr lang="it-IT" dirty="0" smtClean="0"/>
              <a:t> </a:t>
            </a:r>
          </a:p>
          <a:p>
            <a:r>
              <a:rPr lang="it-IT" dirty="0" smtClean="0"/>
              <a:t>Richiedono quantità di energia compatibile con quella prodotta</a:t>
            </a:r>
          </a:p>
          <a:p>
            <a:r>
              <a:rPr lang="it-IT" dirty="0" smtClean="0"/>
              <a:t>Devono essere indipendenti energeticamente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062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DISPOSITIVO</a:t>
            </a:r>
            <a:endParaRPr lang="it-IT" dirty="0"/>
          </a:p>
        </p:txBody>
      </p:sp>
      <p:pic>
        <p:nvPicPr>
          <p:cNvPr id="4" name="Segnaposto contenuto 3" descr="C:\Users\Salli\Desktop\ala.pn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97534" y="1600200"/>
            <a:ext cx="59489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41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000" dirty="0" smtClean="0"/>
              <a:t>ALA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 descr="C:\Users\Simone\AppData\Local\Microsoft\Windows\INetCache\Content.Word\Ala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416531"/>
            <a:ext cx="5563377" cy="346758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683568" y="4869160"/>
                <a:ext cx="7992888" cy="1599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Si definisce inoltre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 smtClean="0"/>
                  <a:t>Leading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edge</a:t>
                </a:r>
                <a:r>
                  <a:rPr lang="it-IT" dirty="0" smtClean="0"/>
                  <a:t> la parte anteriore dell’ala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 smtClean="0"/>
                  <a:t>Trailing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edge</a:t>
                </a:r>
                <a:r>
                  <a:rPr lang="it-IT" dirty="0" smtClean="0"/>
                  <a:t> la parte posteriore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P</a:t>
                </a:r>
                <a:r>
                  <a:rPr lang="it-IT" dirty="0" smtClean="0"/>
                  <a:t>unto d’attacco ovvero il </a:t>
                </a:r>
                <a:r>
                  <a:rPr lang="it-IT" dirty="0"/>
                  <a:t>rapporto della posizione X della </a:t>
                </a:r>
                <a:r>
                  <a:rPr lang="it-IT" dirty="0" err="1"/>
                  <a:t>Chord</a:t>
                </a:r>
                <a:r>
                  <a:rPr lang="it-IT" dirty="0"/>
                  <a:t> nella quale passa l’asse di rotazione e la </a:t>
                </a:r>
                <a:r>
                  <a:rPr lang="it-IT" dirty="0" err="1"/>
                  <a:t>Chord</a:t>
                </a:r>
                <a:r>
                  <a:rPr lang="it-IT" dirty="0"/>
                  <a:t> stessa: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𝑃𝐴</m:t>
                    </m:r>
                    <m:r>
                      <a:rPr lang="it-IT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/>
                          </a:rPr>
                        </m:ctrlPr>
                      </m:fPr>
                      <m:num>
                        <m:r>
                          <a:rPr lang="it-IT" i="1">
                            <a:latin typeface="Cambria Math"/>
                          </a:rPr>
                          <m:t>𝑋</m:t>
                        </m:r>
                      </m:num>
                      <m:den>
                        <m:r>
                          <a:rPr lang="it-IT" i="1">
                            <a:latin typeface="Cambria Math"/>
                          </a:rPr>
                          <m:t>𝐶h𝑜𝑟𝑑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869160"/>
                <a:ext cx="7992888" cy="1599220"/>
              </a:xfrm>
              <a:prstGeom prst="rect">
                <a:avLst/>
              </a:prstGeom>
              <a:blipFill rotWithShape="1">
                <a:blip r:embed="rId3"/>
                <a:stretch>
                  <a:fillRect l="-610" t="-1908" r="-1220" b="-19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6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918</Words>
  <Application>Microsoft Office PowerPoint</Application>
  <PresentationFormat>Presentazione su schermo (4:3)</PresentationFormat>
  <Paragraphs>127</Paragraphs>
  <Slides>30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ANALSI FORZE FLEHAP</vt:lpstr>
      <vt:lpstr>Energy harvesting</vt:lpstr>
      <vt:lpstr>Fonti possibili per energy harvesting</vt:lpstr>
      <vt:lpstr>Esempio di trasduttore piezoelettrico sotto la suola di una scarpa</vt:lpstr>
      <vt:lpstr>Tale dispositivo è in grado di produrre energia nell’ordine dei mW contro i μW degli esempi precedenti</vt:lpstr>
      <vt:lpstr> </vt:lpstr>
      <vt:lpstr>WINS</vt:lpstr>
      <vt:lpstr>DISPOSITIVO</vt:lpstr>
      <vt:lpstr>ALA </vt:lpstr>
      <vt:lpstr>Flutter</vt:lpstr>
      <vt:lpstr>PONTE TAKOMA 1940</vt:lpstr>
      <vt:lpstr>EQUAZIONI DEL MOTO</vt:lpstr>
      <vt:lpstr>EQUAZIONE DEL MOTO</vt:lpstr>
      <vt:lpstr>EQUAZIONE DEL MOTO</vt:lpstr>
      <vt:lpstr>PROVE SPERIMENTALI MOTO</vt:lpstr>
      <vt:lpstr>PROVE SPERIMENTALI PARAMETRI D’INFLUENZA</vt:lpstr>
      <vt:lpstr>PROVE SPERIMENTALI PARAMETRI D’INFLUENZA</vt:lpstr>
      <vt:lpstr>ANALISI SPERIMENTALE MISURA FORZA DI DRAG</vt:lpstr>
      <vt:lpstr>ANALISI SPERIMENTALE MISURA FORZA DI DRAG</vt:lpstr>
      <vt:lpstr>ANALISI SPERIMENTALE MISURA FORZA DI DRAG</vt:lpstr>
      <vt:lpstr>ANALISI SPERIMENTALE MISURA FORZA DI DRAG</vt:lpstr>
      <vt:lpstr>ANALISI SPERIMENTALE MISURA FORZA DI DRAG </vt:lpstr>
      <vt:lpstr>ANALISI SPERIMENTALE MISURA FORZA DI DRAG </vt:lpstr>
      <vt:lpstr>ANALISI DI POTENZA</vt:lpstr>
      <vt:lpstr>ANALSI DI POTENZA</vt:lpstr>
      <vt:lpstr>ANALISI DI POTENZA</vt:lpstr>
      <vt:lpstr>ANALISI DELLA FREQUENZA DI OSCILLAZIONE</vt:lpstr>
      <vt:lpstr>CONCLUSIONI</vt:lpstr>
      <vt:lpstr>CONCLUSIONI</vt:lpstr>
      <vt:lpstr>CONCLUSIONI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</dc:creator>
  <cp:lastModifiedBy>Alessandro Bottaro</cp:lastModifiedBy>
  <cp:revision>29</cp:revision>
  <dcterms:created xsi:type="dcterms:W3CDTF">2014-12-17T19:14:24Z</dcterms:created>
  <dcterms:modified xsi:type="dcterms:W3CDTF">2015-01-12T08:48:34Z</dcterms:modified>
</cp:coreProperties>
</file>