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5"/>
  </p:notesMasterIdLst>
  <p:sldIdLst>
    <p:sldId id="256" r:id="rId3"/>
    <p:sldId id="294" r:id="rId4"/>
    <p:sldId id="274" r:id="rId5"/>
    <p:sldId id="257" r:id="rId6"/>
    <p:sldId id="258" r:id="rId7"/>
    <p:sldId id="261" r:id="rId8"/>
    <p:sldId id="272" r:id="rId9"/>
    <p:sldId id="262" r:id="rId10"/>
    <p:sldId id="263" r:id="rId11"/>
    <p:sldId id="264" r:id="rId12"/>
    <p:sldId id="277" r:id="rId13"/>
    <p:sldId id="278" r:id="rId14"/>
    <p:sldId id="280" r:id="rId15"/>
    <p:sldId id="266" r:id="rId16"/>
    <p:sldId id="267" r:id="rId17"/>
    <p:sldId id="281" r:id="rId18"/>
    <p:sldId id="268" r:id="rId19"/>
    <p:sldId id="295" r:id="rId20"/>
    <p:sldId id="269" r:id="rId21"/>
    <p:sldId id="291" r:id="rId22"/>
    <p:sldId id="29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9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80003322\Documents\Ottonello_Luca\TESI\Presentazione%20PP\istogrammi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>
                <a:latin typeface="Calibri"/>
              </a:rPr>
              <a:t>∆T out (K)</a:t>
            </a:r>
            <a:endParaRPr lang="en-GB"/>
          </a:p>
        </c:rich>
      </c:tx>
      <c:layout>
        <c:manualLayout>
          <c:xMode val="edge"/>
          <c:yMode val="edge"/>
          <c:x val="0.3481733333333333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Foglio1!$B$29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Foglio1!$C$29:$D$29</c:f>
              <c:numCache>
                <c:formatCode>General</c:formatCode>
                <c:ptCount val="2"/>
                <c:pt idx="0">
                  <c:v>0.8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8-48B1-AA0B-588AAA306DE6}"/>
            </c:ext>
          </c:extLst>
        </c:ser>
        <c:ser>
          <c:idx val="1"/>
          <c:order val="1"/>
          <c:tx>
            <c:strRef>
              <c:f>Foglio1!$B$30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Foglio1!$C$30:$D$30</c:f>
              <c:numCache>
                <c:formatCode>General</c:formatCode>
                <c:ptCount val="2"/>
                <c:pt idx="0">
                  <c:v>2.5</c:v>
                </c:pt>
                <c:pt idx="1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8-48B1-AA0B-588AAA306DE6}"/>
            </c:ext>
          </c:extLst>
        </c:ser>
        <c:ser>
          <c:idx val="2"/>
          <c:order val="2"/>
          <c:tx>
            <c:strRef>
              <c:f>Foglio1!$B$31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Foglio1!$C$31:$D$31</c:f>
              <c:numCache>
                <c:formatCode>General</c:formatCode>
                <c:ptCount val="2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8-48B1-AA0B-588AAA30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60800"/>
        <c:axId val="93287168"/>
      </c:barChart>
      <c:catAx>
        <c:axId val="9326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93287168"/>
        <c:crosses val="autoZero"/>
        <c:auto val="1"/>
        <c:lblAlgn val="ctr"/>
        <c:lblOffset val="100"/>
        <c:noMultiLvlLbl val="0"/>
      </c:catAx>
      <c:valAx>
        <c:axId val="9328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60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/>
              </a:defRPr>
            </a:pPr>
            <a:r>
              <a:rPr lang="en-US">
                <a:latin typeface="Calibri"/>
              </a:rPr>
              <a:t>∆SM (%) </a:t>
            </a:r>
            <a:endParaRPr lang="en-US"/>
          </a:p>
        </c:rich>
      </c:tx>
      <c:layout>
        <c:manualLayout>
          <c:xMode val="edge"/>
          <c:yMode val="edge"/>
          <c:x val="0.4170355555555555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Foglio1!$B$47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Foglio1!$C$47:$D$47</c:f>
              <c:numCache>
                <c:formatCode>General</c:formatCode>
                <c:ptCount val="2"/>
                <c:pt idx="0">
                  <c:v>0.3</c:v>
                </c:pt>
                <c:pt idx="1">
                  <c:v>-6.3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C-4984-B5E5-90E72D15DF00}"/>
            </c:ext>
          </c:extLst>
        </c:ser>
        <c:ser>
          <c:idx val="1"/>
          <c:order val="1"/>
          <c:tx>
            <c:strRef>
              <c:f>Foglio1!$B$48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Foglio1!$C$48:$D$48</c:f>
              <c:numCache>
                <c:formatCode>General</c:formatCode>
                <c:ptCount val="2"/>
                <c:pt idx="0">
                  <c:v>2.9</c:v>
                </c:pt>
                <c:pt idx="1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C-4984-B5E5-90E72D15DF00}"/>
            </c:ext>
          </c:extLst>
        </c:ser>
        <c:ser>
          <c:idx val="2"/>
          <c:order val="2"/>
          <c:tx>
            <c:strRef>
              <c:f>Foglio1!$B$49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Foglio1!$C$49:$D$49</c:f>
              <c:numCache>
                <c:formatCode>General</c:formatCode>
                <c:ptCount val="2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C-4984-B5E5-90E72D15D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16992"/>
        <c:axId val="112554368"/>
      </c:barChart>
      <c:catAx>
        <c:axId val="11171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12554368"/>
        <c:crossesAt val="-10"/>
        <c:auto val="1"/>
        <c:lblAlgn val="ctr"/>
        <c:lblOffset val="100"/>
        <c:noMultiLvlLbl val="0"/>
      </c:catAx>
      <c:valAx>
        <c:axId val="11255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1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>
                <a:latin typeface="Calibri"/>
              </a:rPr>
              <a:t>∆T out (K)</a:t>
            </a:r>
            <a:endParaRPr lang="en-GB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Foglio1!$B$29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Foglio1!$C$29:$D$29</c:f>
              <c:numCache>
                <c:formatCode>General</c:formatCode>
                <c:ptCount val="2"/>
                <c:pt idx="0">
                  <c:v>0.8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A-42AB-B232-0A9EBFF0A660}"/>
            </c:ext>
          </c:extLst>
        </c:ser>
        <c:ser>
          <c:idx val="1"/>
          <c:order val="1"/>
          <c:tx>
            <c:strRef>
              <c:f>Foglio1!$B$30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Foglio1!$C$30:$D$30</c:f>
              <c:numCache>
                <c:formatCode>General</c:formatCode>
                <c:ptCount val="2"/>
                <c:pt idx="0">
                  <c:v>2.5</c:v>
                </c:pt>
                <c:pt idx="1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EA-42AB-B232-0A9EBFF0A660}"/>
            </c:ext>
          </c:extLst>
        </c:ser>
        <c:ser>
          <c:idx val="2"/>
          <c:order val="2"/>
          <c:tx>
            <c:strRef>
              <c:f>Foglio1!$B$31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Foglio1!$C$28:$D$28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Foglio1!$C$31:$D$31</c:f>
              <c:numCache>
                <c:formatCode>General</c:formatCode>
                <c:ptCount val="2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EA-42AB-B232-0A9EBFF0A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51680"/>
        <c:axId val="32553216"/>
      </c:barChart>
      <c:catAx>
        <c:axId val="3255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553216"/>
        <c:crosses val="autoZero"/>
        <c:auto val="1"/>
        <c:lblAlgn val="ctr"/>
        <c:lblOffset val="100"/>
        <c:noMultiLvlLbl val="0"/>
      </c:catAx>
      <c:valAx>
        <c:axId val="3255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51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/>
              </a:defRPr>
            </a:pPr>
            <a:r>
              <a:rPr lang="en-US">
                <a:latin typeface="Calibri"/>
              </a:rPr>
              <a:t>∆SM (%) 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Foglio1!$B$47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Foglio1!$C$47:$D$47</c:f>
              <c:numCache>
                <c:formatCode>General</c:formatCode>
                <c:ptCount val="2"/>
                <c:pt idx="0">
                  <c:v>0.3</c:v>
                </c:pt>
                <c:pt idx="1">
                  <c:v>-6.3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A-49DA-B246-BB23441178C6}"/>
            </c:ext>
          </c:extLst>
        </c:ser>
        <c:ser>
          <c:idx val="1"/>
          <c:order val="1"/>
          <c:tx>
            <c:strRef>
              <c:f>Foglio1!$B$48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Foglio1!$C$48:$D$48</c:f>
              <c:numCache>
                <c:formatCode>General</c:formatCode>
                <c:ptCount val="2"/>
                <c:pt idx="0">
                  <c:v>2.9</c:v>
                </c:pt>
                <c:pt idx="1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A-49DA-B246-BB23441178C6}"/>
            </c:ext>
          </c:extLst>
        </c:ser>
        <c:ser>
          <c:idx val="2"/>
          <c:order val="2"/>
          <c:tx>
            <c:strRef>
              <c:f>Foglio1!$B$49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Foglio1!$C$46:$D$46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Foglio1!$C$49:$D$49</c:f>
              <c:numCache>
                <c:formatCode>General</c:formatCode>
                <c:ptCount val="2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1A-49DA-B246-BB2344117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6656"/>
        <c:axId val="32584832"/>
      </c:barChart>
      <c:catAx>
        <c:axId val="3256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584832"/>
        <c:crossesAt val="-10"/>
        <c:auto val="1"/>
        <c:lblAlgn val="ctr"/>
        <c:lblOffset val="100"/>
        <c:noMultiLvlLbl val="0"/>
      </c:catAx>
      <c:valAx>
        <c:axId val="325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66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∆MF Inlet (kg/s)</a:t>
            </a:r>
          </a:p>
        </c:rich>
      </c:tx>
      <c:layout>
        <c:manualLayout>
          <c:xMode val="edge"/>
          <c:yMode val="edge"/>
          <c:x val="0.34063194444444445"/>
          <c:y val="8.91304347826086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Foglio1!$B$14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Foglio1!$C$13:$D$13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Foglio1!$C$14:$D$14</c:f>
              <c:numCache>
                <c:formatCode>General</c:formatCode>
                <c:ptCount val="2"/>
                <c:pt idx="0">
                  <c:v>-0.1</c:v>
                </c:pt>
                <c:pt idx="1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B-41CC-B6A3-C00DBCBCE7F8}"/>
            </c:ext>
          </c:extLst>
        </c:ser>
        <c:ser>
          <c:idx val="1"/>
          <c:order val="1"/>
          <c:tx>
            <c:strRef>
              <c:f>Foglio1!$B$15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Foglio1!$C$13:$D$13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Foglio1!$C$15:$D$15</c:f>
              <c:numCache>
                <c:formatCode>General</c:formatCode>
                <c:ptCount val="2"/>
                <c:pt idx="0">
                  <c:v>-0.1</c:v>
                </c:pt>
                <c:pt idx="1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B-41CC-B6A3-C00DBCBCE7F8}"/>
            </c:ext>
          </c:extLst>
        </c:ser>
        <c:ser>
          <c:idx val="2"/>
          <c:order val="2"/>
          <c:tx>
            <c:strRef>
              <c:f>Foglio1!$B$16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Foglio1!$C$13:$D$13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Foglio1!$C$16:$D$16</c:f>
              <c:numCache>
                <c:formatCode>General</c:formatCode>
                <c:ptCount val="2"/>
                <c:pt idx="0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B-41CC-B6A3-C00DBCBC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94176"/>
        <c:axId val="32595968"/>
      </c:barChart>
      <c:catAx>
        <c:axId val="3259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595968"/>
        <c:crossesAt val="-2"/>
        <c:auto val="1"/>
        <c:lblAlgn val="ctr"/>
        <c:lblOffset val="100"/>
        <c:noMultiLvlLbl val="0"/>
      </c:catAx>
      <c:valAx>
        <c:axId val="325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941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Calibri"/>
              </a:defRPr>
            </a:pPr>
            <a:r>
              <a:rPr lang="el-GR">
                <a:latin typeface="Calibri"/>
              </a:rPr>
              <a:t>∆η</a:t>
            </a:r>
            <a:r>
              <a:rPr lang="it-IT">
                <a:latin typeface="Calibri"/>
              </a:rPr>
              <a:t>_pol-overall</a:t>
            </a:r>
            <a:r>
              <a:rPr lang="it-IT" baseline="0">
                <a:latin typeface="Calibri"/>
              </a:rPr>
              <a:t> (%)</a:t>
            </a:r>
            <a:endParaRPr lang="en-GB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Foglio1!$B$63</c:f>
              <c:strCache>
                <c:ptCount val="1"/>
                <c:pt idx="0">
                  <c:v>New Opentip</c:v>
                </c:pt>
              </c:strCache>
            </c:strRef>
          </c:tx>
          <c:invertIfNegative val="0"/>
          <c:cat>
            <c:strRef>
              <c:f>Foglio1!$C$62:$D$62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Foglio1!$C$63:$D$63</c:f>
              <c:numCache>
                <c:formatCode>General</c:formatCode>
                <c:ptCount val="2"/>
                <c:pt idx="0">
                  <c:v>-7.0000000000000007E-2</c:v>
                </c:pt>
                <c:pt idx="1">
                  <c:v>-0.06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C-4282-A719-1320B838440A}"/>
            </c:ext>
          </c:extLst>
        </c:ser>
        <c:ser>
          <c:idx val="1"/>
          <c:order val="1"/>
          <c:tx>
            <c:strRef>
              <c:f>Foglio1!$B$64</c:f>
              <c:strCache>
                <c:ptCount val="1"/>
                <c:pt idx="0">
                  <c:v>Sblock</c:v>
                </c:pt>
              </c:strCache>
            </c:strRef>
          </c:tx>
          <c:invertIfNegative val="0"/>
          <c:cat>
            <c:strRef>
              <c:f>Foglio1!$C$62:$D$62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Foglio1!$C$64:$D$64</c:f>
              <c:numCache>
                <c:formatCode>General</c:formatCode>
                <c:ptCount val="2"/>
                <c:pt idx="0">
                  <c:v>-0.23</c:v>
                </c:pt>
                <c:pt idx="1">
                  <c:v>-0.17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C-4282-A719-1320B838440A}"/>
            </c:ext>
          </c:extLst>
        </c:ser>
        <c:ser>
          <c:idx val="2"/>
          <c:order val="2"/>
          <c:tx>
            <c:strRef>
              <c:f>Foglio1!$B$65</c:f>
              <c:strCache>
                <c:ptCount val="1"/>
                <c:pt idx="0">
                  <c:v>H-Pinch</c:v>
                </c:pt>
              </c:strCache>
            </c:strRef>
          </c:tx>
          <c:invertIfNegative val="0"/>
          <c:cat>
            <c:strRef>
              <c:f>Foglio1!$C$62:$D$62</c:f>
              <c:strCache>
                <c:ptCount val="2"/>
                <c:pt idx="0">
                  <c:v>Compressor 1</c:v>
                </c:pt>
                <c:pt idx="1">
                  <c:v>Compressor 2</c:v>
                </c:pt>
              </c:strCache>
            </c:strRef>
          </c:cat>
          <c:val>
            <c:numRef>
              <c:f>Foglio1!$C$65:$D$65</c:f>
              <c:numCache>
                <c:formatCode>General</c:formatCode>
                <c:ptCount val="2"/>
                <c:pt idx="0">
                  <c:v>-0.35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5C-4282-A719-1320B8384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21696"/>
        <c:axId val="32623232"/>
      </c:barChart>
      <c:catAx>
        <c:axId val="3262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623232"/>
        <c:crossesAt val="-0.4"/>
        <c:auto val="1"/>
        <c:lblAlgn val="ctr"/>
        <c:lblOffset val="100"/>
        <c:noMultiLvlLbl val="0"/>
      </c:catAx>
      <c:valAx>
        <c:axId val="3262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21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C9F3-E964-48AA-A012-75E92D7107DA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E272-909C-460E-B042-437C79DD80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3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E272-909C-460E-B042-437C79DD80F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57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E272-909C-460E-B042-437C79DD80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3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E272-909C-460E-B042-437C79DD80F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5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E272-909C-460E-B042-437C79DD80FF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85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9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23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23"/>
          </p:nvPr>
        </p:nvSpPr>
        <p:spPr>
          <a:xfrm>
            <a:off x="4694238" y="898525"/>
            <a:ext cx="4329112" cy="3381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"/>
          </p:nvPr>
        </p:nvSpPr>
        <p:spPr>
          <a:xfrm>
            <a:off x="127000" y="898525"/>
            <a:ext cx="432435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6"/>
          </p:nvPr>
        </p:nvSpPr>
        <p:spPr>
          <a:xfrm>
            <a:off x="4694238" y="1368000"/>
            <a:ext cx="432911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126998" y="1368000"/>
            <a:ext cx="432435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57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688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4000" y="122400"/>
            <a:ext cx="7236000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34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22238" y="5411518"/>
            <a:ext cx="8902700" cy="2939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7000" y="4758691"/>
            <a:ext cx="8896350" cy="324000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" y="0"/>
            <a:ext cx="9139580" cy="4432698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8826649" y="6565604"/>
            <a:ext cx="223284" cy="202018"/>
          </a:xfrm>
          <a:prstGeom prst="rect">
            <a:avLst/>
          </a:prstGeom>
          <a:solidFill>
            <a:srgbClr val="E418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E7715-0142-964D-9C93-3C99D82D6DD8}" type="slidenum">
              <a:rPr lang="it-IT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7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23"/>
          </p:nvPr>
        </p:nvSpPr>
        <p:spPr>
          <a:xfrm>
            <a:off x="4694238" y="898525"/>
            <a:ext cx="4329112" cy="3381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"/>
          </p:nvPr>
        </p:nvSpPr>
        <p:spPr>
          <a:xfrm>
            <a:off x="127000" y="898525"/>
            <a:ext cx="432435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6"/>
          </p:nvPr>
        </p:nvSpPr>
        <p:spPr>
          <a:xfrm>
            <a:off x="4694238" y="1368000"/>
            <a:ext cx="432911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8" name="Content Placeholder 2"/>
          <p:cNvSpPr>
            <a:spLocks noGrp="1"/>
          </p:cNvSpPr>
          <p:nvPr>
            <p:ph idx="27"/>
          </p:nvPr>
        </p:nvSpPr>
        <p:spPr>
          <a:xfrm>
            <a:off x="126998" y="1368000"/>
            <a:ext cx="4324351" cy="4974063"/>
          </a:xfrm>
          <a:prstGeom prst="rect">
            <a:avLst/>
          </a:prstGeom>
        </p:spPr>
        <p:txBody>
          <a:bodyPr/>
          <a:lstStyle>
            <a:lvl1pPr>
              <a:buClr>
                <a:srgbClr val="E42219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F1917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F1917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F1917"/>
              </a:buClr>
              <a:buFont typeface="Arial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F1917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69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83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64000" y="122400"/>
            <a:ext cx="7236000" cy="648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474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5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testo 2"/>
          <p:cNvSpPr>
            <a:spLocks noGrp="1"/>
          </p:cNvSpPr>
          <p:nvPr>
            <p:ph type="body" idx="28"/>
          </p:nvPr>
        </p:nvSpPr>
        <p:spPr>
          <a:xfrm>
            <a:off x="122238" y="5411518"/>
            <a:ext cx="8902700" cy="29395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7000" y="4758691"/>
            <a:ext cx="8896350" cy="324000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" y="0"/>
            <a:ext cx="9139580" cy="4432698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8826649" y="6565604"/>
            <a:ext cx="223284" cy="202018"/>
          </a:xfrm>
          <a:prstGeom prst="rect">
            <a:avLst/>
          </a:prstGeom>
          <a:solidFill>
            <a:srgbClr val="E418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E7715-0142-964D-9C93-3C99D82D6DD8}" type="slidenum">
              <a:rPr lang="it-IT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1773238" y="482330"/>
            <a:ext cx="7250112" cy="293958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600" b="0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5443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2001A"/>
              </a:buCl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42219"/>
              </a:buClr>
              <a:buFont typeface="Courier New" pitchFamily="49" charset="0"/>
              <a:buChar char="o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42219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42219"/>
              </a:buClr>
              <a:buFont typeface="Wingdings" pitchFamily="2" charset="2"/>
              <a:buChar char="ü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42219"/>
              </a:buClr>
              <a:buFont typeface="Wingdings" pitchFamily="2" charset="2"/>
              <a:buChar char="Ø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Clr>
                <a:srgbClr val="E42219"/>
              </a:buClr>
              <a:buFont typeface="Wingdings" pitchFamily="2" charset="2"/>
              <a:buChar char="v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it-IT" dirty="0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2"/>
          </p:nvPr>
        </p:nvSpPr>
        <p:spPr>
          <a:xfrm>
            <a:off x="127000" y="6462713"/>
            <a:ext cx="1480344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COMPANY CONFIDENTIAL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73238" y="120016"/>
            <a:ext cx="7250112" cy="324000"/>
          </a:xfrm>
          <a:prstGeom prst="rect">
            <a:avLst/>
          </a:prstGeom>
        </p:spPr>
        <p:txBody>
          <a:bodyPr lIns="0" tIns="0" rIns="0" anchor="t" anchorCtr="0"/>
          <a:lstStyle>
            <a:lvl1pPr algn="l">
              <a:defRPr sz="2200" b="1">
                <a:solidFill>
                  <a:srgbClr val="005B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46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66731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iapositiva think-cell" r:id="rId12" imgW="270" imgH="270" progId="TCLayout.ActiveDocument.1">
                  <p:embed/>
                </p:oleObj>
              </mc:Choice>
              <mc:Fallback>
                <p:oleObj name="Diapositiva think-cell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814"/>
            <a:ext cx="9144000" cy="396241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 bwMode="white"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 bwMode="white">
          <a:xfrm>
            <a:off x="8775120" y="6531772"/>
            <a:ext cx="341760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603970E2-E655-42EA-B90D-A64897DEFBC9}" type="slidenum">
              <a:rPr lang="it-IT" sz="100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 dirty="0">
              <a:solidFill>
                <a:prstClr val="white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6" y="203974"/>
            <a:ext cx="838200" cy="360426"/>
          </a:xfrm>
          <a:prstGeom prst="rect">
            <a:avLst/>
          </a:prstGeom>
        </p:spPr>
      </p:pic>
      <p:pic>
        <p:nvPicPr>
          <p:cNvPr id="9" name="Picture 34" descr="C:\Users\00005452\Desktop\unige-universita-di-genova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6959"/>
            <a:ext cx="990600" cy="5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901140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iapositiva think-cell" r:id="rId12" imgW="270" imgH="270" progId="TCLayout.ActiveDocument.1">
                  <p:embed/>
                </p:oleObj>
              </mc:Choice>
              <mc:Fallback>
                <p:oleObj name="Diapositiva think-cell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814"/>
            <a:ext cx="9144000" cy="396241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 bwMode="white">
          <a:xfrm>
            <a:off x="1644649" y="6462000"/>
            <a:ext cx="7027863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 bwMode="white">
          <a:xfrm>
            <a:off x="8775120" y="6531772"/>
            <a:ext cx="341760" cy="24622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fld id="{603970E2-E655-42EA-B90D-A64897DEFBC9}" type="slidenum">
              <a:rPr lang="it-IT" sz="1000" smtClean="0">
                <a:solidFill>
                  <a:prstClr val="white"/>
                </a:solidFill>
                <a:latin typeface="Arial" charset="0"/>
                <a:ea typeface="MS PGothic" pitchFamily="34" charset="-128"/>
                <a:cs typeface="Arial" charset="0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000" dirty="0">
              <a:solidFill>
                <a:prstClr val="white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6072"/>
            <a:ext cx="1523141" cy="654951"/>
          </a:xfrm>
          <a:prstGeom prst="rect">
            <a:avLst/>
          </a:prstGeom>
        </p:spPr>
      </p:pic>
      <p:pic>
        <p:nvPicPr>
          <p:cNvPr id="4130" name="Picture 34" descr="C:\Users\00005452\Desktop\unige-universita-di-genova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959"/>
            <a:ext cx="1219199" cy="6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8"/>
          </p:nvPr>
        </p:nvSpPr>
        <p:spPr>
          <a:xfrm>
            <a:off x="122238" y="5411518"/>
            <a:ext cx="8902700" cy="913082"/>
          </a:xfrm>
        </p:spPr>
        <p:txBody>
          <a:bodyPr/>
          <a:lstStyle/>
          <a:p>
            <a:r>
              <a:rPr lang="en-GB" dirty="0" smtClean="0"/>
              <a:t>Candidate: Luca Ottonello</a:t>
            </a:r>
          </a:p>
          <a:p>
            <a:r>
              <a:rPr lang="en-GB" dirty="0" smtClean="0"/>
              <a:t>Supervisor Prof. Ing. Alessandro Bottaro</a:t>
            </a:r>
          </a:p>
          <a:p>
            <a:r>
              <a:rPr lang="en-GB" dirty="0" smtClean="0"/>
              <a:t>Co-Supervisor: Ing. Savino Depalo</a:t>
            </a:r>
            <a:endParaRPr lang="en-GB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27000" y="4648200"/>
            <a:ext cx="8896350" cy="685799"/>
          </a:xfrm>
        </p:spPr>
        <p:txBody>
          <a:bodyPr/>
          <a:lstStyle/>
          <a:p>
            <a:pPr algn="ctr"/>
            <a:r>
              <a:rPr lang="en-GB" sz="2000" dirty="0"/>
              <a:t>Tip clearance CFD models to improve the aerodynamic characterization of heavy duty gas turbine transonic axial compressors</a:t>
            </a:r>
          </a:p>
        </p:txBody>
      </p:sp>
    </p:spTree>
    <p:extLst>
      <p:ext uri="{BB962C8B-B14F-4D97-AF65-F5344CB8AC3E}">
        <p14:creationId xmlns:p14="http://schemas.microsoft.com/office/powerpoint/2010/main" val="18456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381000"/>
            <a:ext cx="4887912" cy="293958"/>
          </a:xfrm>
        </p:spPr>
        <p:txBody>
          <a:bodyPr/>
          <a:lstStyle/>
          <a:p>
            <a:r>
              <a:rPr lang="en-GB" sz="1800" dirty="0" smtClean="0"/>
              <a:t>Numerical convergence &amp; mass flow analysis</a:t>
            </a: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4887912" cy="324000"/>
          </a:xfrm>
        </p:spPr>
        <p:txBody>
          <a:bodyPr/>
          <a:lstStyle/>
          <a:p>
            <a:r>
              <a:rPr lang="en-GB" dirty="0" smtClean="0"/>
              <a:t>Compressor 1 results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7200" y="4380637"/>
            <a:ext cx="7848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>
                <a:solidFill>
                  <a:schemeClr val="tx2"/>
                </a:solidFill>
              </a:rPr>
              <a:t>Improvement in term of average error for all </a:t>
            </a:r>
            <a:r>
              <a:rPr lang="en-GB" sz="1700" dirty="0" smtClean="0">
                <a:solidFill>
                  <a:schemeClr val="tx2"/>
                </a:solidFill>
              </a:rPr>
              <a:t>models;</a:t>
            </a:r>
            <a:endParaRPr lang="en-GB" sz="1700" dirty="0">
              <a:solidFill>
                <a:schemeClr val="tx2"/>
              </a:solidFill>
            </a:endParaRPr>
          </a:p>
          <a:p>
            <a:pPr algn="just"/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tx2"/>
                </a:solidFill>
              </a:rPr>
              <a:t>Improvement </a:t>
            </a:r>
            <a:r>
              <a:rPr lang="en-GB" sz="1700" dirty="0">
                <a:solidFill>
                  <a:schemeClr val="tx2"/>
                </a:solidFill>
              </a:rPr>
              <a:t>in mass flow conservation for all new clearance </a:t>
            </a:r>
            <a:r>
              <a:rPr lang="en-GB" sz="1700" dirty="0" smtClean="0">
                <a:solidFill>
                  <a:schemeClr val="tx2"/>
                </a:solidFill>
              </a:rPr>
              <a:t>models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  <a:endParaRPr lang="en-GB" sz="17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9797"/>
              </p:ext>
            </p:extLst>
          </p:nvPr>
        </p:nvGraphicFramePr>
        <p:xfrm>
          <a:off x="1295400" y="5389880"/>
          <a:ext cx="6779585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Opentip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Opentip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H-Pinch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Sblock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Eq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sz="1800" b="1" baseline="0" dirty="0" smtClean="0"/>
                        <a:t>Time w.r.t. Old model (%)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25.5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26.5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Gruppo 23"/>
          <p:cNvGrpSpPr/>
          <p:nvPr/>
        </p:nvGrpSpPr>
        <p:grpSpPr>
          <a:xfrm>
            <a:off x="13338" y="827585"/>
            <a:ext cx="4163270" cy="3515815"/>
            <a:chOff x="243746" y="827585"/>
            <a:chExt cx="4316131" cy="3515815"/>
          </a:xfrm>
        </p:grpSpPr>
        <p:pic>
          <p:nvPicPr>
            <p:cNvPr id="9218" name="Picture 2" descr="C:\Users\80003322\Documents\Ottonello_Luca\TESI\Presentazione PP\catture PP\avg error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56425"/>
              <a:ext cx="3672000" cy="28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1844330" y="827585"/>
              <a:ext cx="1308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Avg</a:t>
              </a:r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error [-]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33400" y="3810000"/>
              <a:ext cx="40264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0            500          1000         1500         2000         2500      3000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45226" y="101572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-5.2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45226" y="1292725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-5.4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45226" y="1628001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-5.6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45226" y="19812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-5.8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5226" y="2321925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46705" y="26670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45226" y="30480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-6.4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43746" y="33528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-6.6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43746" y="3671500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-6.8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875012" y="4035623"/>
              <a:ext cx="109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Iteration [-]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3810000" y="835223"/>
            <a:ext cx="4305300" cy="3508177"/>
            <a:chOff x="4356880" y="823212"/>
            <a:chExt cx="4253720" cy="3519314"/>
          </a:xfrm>
        </p:grpSpPr>
        <p:pic>
          <p:nvPicPr>
            <p:cNvPr id="9220" name="Picture 4" descr="C:\Users\80003322\Documents\Ottonello_Luca\TESI\Presentazione PP\catture PP\MF erro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1056425"/>
              <a:ext cx="3505199" cy="2892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4356888" y="3701968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-1.8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356886" y="1260922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4356887" y="1489501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356888" y="1766500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356885" y="2044926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356884" y="2321924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-0.8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356888" y="2627322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-1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356883" y="2909500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-1.2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4356882" y="3190335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-1.4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356881" y="3467334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-1.6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356880" y="1015725"/>
              <a:ext cx="519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499181" y="823212"/>
              <a:ext cx="2108038" cy="30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Mass flow error [Kg/s]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4648200" y="3864425"/>
              <a:ext cx="3962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 20            25                 30              35                 40                45        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6202575" y="4034749"/>
              <a:ext cx="701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#Row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223" name="Picture 7" descr="C:\Users\80003322\Documents\Ottonello_Luca\TESI\Presentazione PP\catture PP\legenda MF err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02697"/>
            <a:ext cx="4258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/>
          <p:cNvSpPr txBox="1"/>
          <p:nvPr/>
        </p:nvSpPr>
        <p:spPr>
          <a:xfrm>
            <a:off x="7620001" y="10157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Old Opentip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620000" y="1238382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Opentip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7910408" y="1479757"/>
            <a:ext cx="70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H-Pinch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910408" y="1700804"/>
            <a:ext cx="70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Sblock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82330"/>
            <a:ext cx="3668712" cy="293958"/>
          </a:xfrm>
        </p:spPr>
        <p:txBody>
          <a:bodyPr/>
          <a:lstStyle/>
          <a:p>
            <a:r>
              <a:rPr lang="en-GB" sz="1800" dirty="0" smtClean="0"/>
              <a:t>Speedlines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3668712" cy="324000"/>
          </a:xfrm>
        </p:spPr>
        <p:txBody>
          <a:bodyPr/>
          <a:lstStyle/>
          <a:p>
            <a:r>
              <a:rPr lang="en-GB" dirty="0" smtClean="0"/>
              <a:t>Compressor 1 </a:t>
            </a:r>
            <a:r>
              <a:rPr lang="en-GB" dirty="0"/>
              <a:t>results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8200" y="4772561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>
                <a:solidFill>
                  <a:schemeClr val="tx2"/>
                </a:solidFill>
              </a:rPr>
              <a:t>All the models show a choked </a:t>
            </a:r>
            <a:r>
              <a:rPr lang="en-GB" sz="1700" dirty="0" smtClean="0">
                <a:solidFill>
                  <a:schemeClr val="tx2"/>
                </a:solidFill>
              </a:rPr>
              <a:t>characteristic;</a:t>
            </a:r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tx2"/>
                </a:solidFill>
              </a:rPr>
              <a:t>Old </a:t>
            </a:r>
            <a:r>
              <a:rPr lang="en-GB" sz="1700" dirty="0">
                <a:solidFill>
                  <a:schemeClr val="tx2"/>
                </a:solidFill>
              </a:rPr>
              <a:t>Opentip and New Opentip </a:t>
            </a:r>
            <a:r>
              <a:rPr lang="en-GB" sz="1700" dirty="0" smtClean="0">
                <a:solidFill>
                  <a:schemeClr val="tx2"/>
                </a:solidFill>
              </a:rPr>
              <a:t>models </a:t>
            </a:r>
            <a:r>
              <a:rPr lang="en-GB" sz="1700" dirty="0">
                <a:solidFill>
                  <a:schemeClr val="tx2"/>
                </a:solidFill>
              </a:rPr>
              <a:t>are aligned, other models underline </a:t>
            </a:r>
            <a:r>
              <a:rPr lang="en-GB" sz="1700" dirty="0" smtClean="0">
                <a:solidFill>
                  <a:schemeClr val="tx2"/>
                </a:solidFill>
              </a:rPr>
              <a:t>an </a:t>
            </a:r>
            <a:r>
              <a:rPr lang="en-GB" sz="1700" dirty="0">
                <a:solidFill>
                  <a:schemeClr val="tx2"/>
                </a:solidFill>
              </a:rPr>
              <a:t>higher </a:t>
            </a:r>
            <a:r>
              <a:rPr lang="en-GB" sz="1700" dirty="0" smtClean="0">
                <a:solidFill>
                  <a:schemeClr val="tx2"/>
                </a:solidFill>
              </a:rPr>
              <a:t>SM;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2"/>
                </a:solidFill>
              </a:rPr>
              <a:t>Old Opentip is </a:t>
            </a:r>
            <a:r>
              <a:rPr lang="en-US" sz="1700" dirty="0" smtClean="0">
                <a:solidFill>
                  <a:schemeClr val="tx2"/>
                </a:solidFill>
              </a:rPr>
              <a:t>the model showing the smallest surge margin.</a:t>
            </a:r>
            <a:endParaRPr lang="en-GB" sz="170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329011" y="835223"/>
            <a:ext cx="5600532" cy="3965377"/>
            <a:chOff x="1322984" y="914400"/>
            <a:chExt cx="5077816" cy="3965377"/>
          </a:xfrm>
        </p:grpSpPr>
        <p:sp>
          <p:nvSpPr>
            <p:cNvPr id="8" name="CasellaDiTesto 7"/>
            <p:cNvSpPr txBox="1"/>
            <p:nvPr/>
          </p:nvSpPr>
          <p:spPr>
            <a:xfrm>
              <a:off x="2050256" y="4346283"/>
              <a:ext cx="4350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0.9992  0.9994  0.9996  0.9998       1       1.0002   1.0004  1.0006  1.0008  1.001  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123" name="Picture 3" descr="C:\Users\80003322\Documents\Ottonello_Luca\TESI\Presentazione PP\catture PP\Speedline GT\Complet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6" y="914400"/>
              <a:ext cx="4155208" cy="3496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1600200" y="1061160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1.025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1600200" y="1605890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1.02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600200" y="2290214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1.015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600200" y="2923860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1.01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600200" y="3556073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1.005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600200" y="4173535"/>
              <a:ext cx="525066" cy="23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endParaRPr lang="en-GB" sz="1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790317" y="4583391"/>
              <a:ext cx="675084" cy="29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MF [-]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322984" y="2235237"/>
              <a:ext cx="461665" cy="8351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dirty="0" smtClean="0"/>
                <a:t>∆</a:t>
              </a:r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SM</a:t>
              </a:r>
              <a:r>
                <a:rPr lang="en-GB" dirty="0" smtClean="0"/>
                <a:t> [-]</a:t>
              </a:r>
              <a:endParaRPr lang="en-GB" dirty="0"/>
            </a:p>
          </p:txBody>
        </p:sp>
      </p:grpSp>
      <p:grpSp>
        <p:nvGrpSpPr>
          <p:cNvPr id="6144" name="Gruppo 6143"/>
          <p:cNvGrpSpPr/>
          <p:nvPr/>
        </p:nvGrpSpPr>
        <p:grpSpPr>
          <a:xfrm>
            <a:off x="6158144" y="1017409"/>
            <a:ext cx="2147656" cy="2484609"/>
            <a:chOff x="6477000" y="1017409"/>
            <a:chExt cx="2147656" cy="2484609"/>
          </a:xfrm>
        </p:grpSpPr>
        <p:sp>
          <p:nvSpPr>
            <p:cNvPr id="7" name="CasellaDiTesto 6"/>
            <p:cNvSpPr txBox="1"/>
            <p:nvPr/>
          </p:nvSpPr>
          <p:spPr>
            <a:xfrm>
              <a:off x="6553200" y="10174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Old Opentip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567256" y="14478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H-Pinch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477000" y="1977946"/>
              <a:ext cx="1233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New Opentip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567256" y="24354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Sblock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205431" y="2873148"/>
              <a:ext cx="504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WP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191374" y="3194241"/>
              <a:ext cx="5048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S</a:t>
              </a:r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5126" name="Picture 6" descr="C:\Users\80003322\Documents\Ottonello_Luca\TESI\Presentazione PP\catture PP\Speedline GT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556" y="1171297"/>
              <a:ext cx="800100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/>
              <p:cNvSpPr txBox="1"/>
              <p:nvPr/>
            </p:nvSpPr>
            <p:spPr>
              <a:xfrm>
                <a:off x="5638800" y="3505200"/>
                <a:ext cx="3396763" cy="69519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∆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𝑆𝑀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𝑂𝑙𝑑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𝑂𝑝𝑒𝑛𝑡𝑖𝑝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𝑂𝑙𝑑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𝑂𝑝𝑒𝑛𝑡𝑖𝑝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CasellaDiTes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3396763" cy="69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/>
          <p:cNvSpPr txBox="1"/>
          <p:nvPr/>
        </p:nvSpPr>
        <p:spPr>
          <a:xfrm>
            <a:off x="6531618" y="4218801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86200" y="4218801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232414" y="4218801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69468" y="2460084"/>
            <a:ext cx="369332" cy="7231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21443" y="2445797"/>
            <a:ext cx="369332" cy="751757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82330"/>
            <a:ext cx="3592512" cy="293958"/>
          </a:xfrm>
        </p:spPr>
        <p:txBody>
          <a:bodyPr/>
          <a:lstStyle/>
          <a:p>
            <a:r>
              <a:rPr lang="en-GB" sz="1800" dirty="0" smtClean="0"/>
              <a:t>Speedlines for most critical stages</a:t>
            </a:r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3592512" cy="324000"/>
          </a:xfrm>
        </p:spPr>
        <p:txBody>
          <a:bodyPr/>
          <a:lstStyle/>
          <a:p>
            <a:r>
              <a:rPr lang="en-GB" dirty="0" smtClean="0"/>
              <a:t>Compressor 1 </a:t>
            </a:r>
            <a:r>
              <a:rPr lang="en-GB" dirty="0"/>
              <a:t>results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98996" y="1066800"/>
            <a:ext cx="98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Sblock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60512" y="1050393"/>
            <a:ext cx="91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Pinch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9600" y="1054055"/>
            <a:ext cx="182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New 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1000" y="4644985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Critical stages detected where the </a:t>
            </a:r>
            <a:r>
              <a:rPr lang="el-GR" sz="2000" dirty="0" smtClean="0">
                <a:solidFill>
                  <a:schemeClr val="tx2"/>
                </a:solidFill>
              </a:rPr>
              <a:t>∆</a:t>
            </a:r>
            <a:r>
              <a:rPr lang="it-IT" sz="2000" dirty="0" smtClean="0">
                <a:solidFill>
                  <a:schemeClr val="tx2"/>
                </a:solidFill>
              </a:rPr>
              <a:t>SM–M* </a:t>
            </a:r>
            <a:r>
              <a:rPr lang="en-GB" sz="2000" dirty="0" smtClean="0">
                <a:solidFill>
                  <a:schemeClr val="tx2"/>
                </a:solidFill>
              </a:rPr>
              <a:t>characteristic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become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flattering :</a:t>
            </a:r>
          </a:p>
          <a:p>
            <a:pPr algn="ctr"/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B stage;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C stage;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D stage.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1668" y="2502947"/>
            <a:ext cx="369332" cy="7231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 descr="C:\Users\80003322\Documents\Ottonello_Luca\TESI\Presentazione PP\catture PP\Speedline GT\Sl adim ultimi stadi NOOT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" y="1686690"/>
            <a:ext cx="2450069" cy="25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80003322\Documents\Ottonello_Luca\TESI\Presentazione PP\catture PP\Speedline GT\SBlock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00" y="1686690"/>
            <a:ext cx="2448000" cy="25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80003322\Documents\Ottonello_Luca\TESI\Presentazione PP\catture PP\Speedline GT\H-Pinch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24799"/>
            <a:ext cx="2448000" cy="254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80003322\Documents\Ottonello_Luca\TESI\Presentazione PP\catture PP\Speedline GT\legenda stad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59733"/>
            <a:ext cx="533400" cy="19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772400" y="1659733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STG-A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772400" y="1987406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STG-B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772400" y="2328178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STG-C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772400" y="2706631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STG-D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772400" y="3020534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WP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772400" y="3325560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80003322\Documents\Ottonello_Luca\TESI\Presentazione PP\catture PP\Streamline GT\RGB\SBLOCK_SEZ_2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7322"/>
            <a:ext cx="19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80003322\Documents\Ottonello_Luca\TESI\Presentazione PP\catture PP\Streamline GT\RGB\OOT_1pala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0" y="1493289"/>
            <a:ext cx="19812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82330"/>
            <a:ext cx="6587113" cy="293958"/>
          </a:xfrm>
        </p:spPr>
        <p:txBody>
          <a:bodyPr/>
          <a:lstStyle/>
          <a:p>
            <a:r>
              <a:rPr lang="en-GB" sz="1800" dirty="0"/>
              <a:t>Streamlines for </a:t>
            </a:r>
            <a:r>
              <a:rPr lang="en-GB" sz="1800" dirty="0" smtClean="0"/>
              <a:t>row “C”: </a:t>
            </a:r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587113" cy="324000"/>
          </a:xfrm>
        </p:spPr>
        <p:txBody>
          <a:bodyPr/>
          <a:lstStyle/>
          <a:p>
            <a:r>
              <a:rPr lang="en-GB" dirty="0" smtClean="0"/>
              <a:t>Compressor 1 </a:t>
            </a:r>
            <a:r>
              <a:rPr lang="en-GB" dirty="0"/>
              <a:t>results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89947" y="980513"/>
            <a:ext cx="88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Sblock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32495" y="997390"/>
            <a:ext cx="111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H-Pinch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38213" y="980513"/>
            <a:ext cx="165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New 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09472" y="94129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Old 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28" name="Ovale 27"/>
          <p:cNvSpPr/>
          <p:nvPr/>
        </p:nvSpPr>
        <p:spPr bwMode="hidden">
          <a:xfrm>
            <a:off x="685800" y="1600200"/>
            <a:ext cx="1066800" cy="381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Freccia a destra 34"/>
          <p:cNvSpPr/>
          <p:nvPr/>
        </p:nvSpPr>
        <p:spPr>
          <a:xfrm>
            <a:off x="76200" y="33528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asellaDiTesto 35"/>
          <p:cNvSpPr txBox="1"/>
          <p:nvPr/>
        </p:nvSpPr>
        <p:spPr>
          <a:xfrm>
            <a:off x="-59856" y="3749881"/>
            <a:ext cx="745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schemeClr val="tx2"/>
                </a:solidFill>
              </a:rPr>
              <a:t>FLOW</a:t>
            </a: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52600" y="1283732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172" name="Picture 4" descr="C:\Users\80003322\Documents\Ottonello_Luca\TESI\Presentazione PP\catture PP\Streamline GT\RGB\NOT_1pala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00" y="1487781"/>
            <a:ext cx="19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80003322\Documents\Ottonello_Luca\TESI\Presentazione PP\catture PP\Streamline GT\RGB\SBLOCK_1pala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0126"/>
            <a:ext cx="19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80003322\Documents\Ottonello_Luca\TESI\Presentazione PP\catture PP\Streamline GT\RGB\OOT_sez_2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0" y="4004154"/>
            <a:ext cx="19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80003322\Documents\Ottonello_Luca\TESI\Presentazione PP\catture PP\Streamline GT\RGB\NOT_sez_2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00" y="3930600"/>
            <a:ext cx="19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80003322\Documents\Ottonello_Luca\TESI\Presentazione PP\catture PP\Streamline GT\RGB\PINCH_SEZ_2.pn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95" y="3911463"/>
            <a:ext cx="20305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e 33"/>
          <p:cNvSpPr/>
          <p:nvPr/>
        </p:nvSpPr>
        <p:spPr bwMode="hidden">
          <a:xfrm>
            <a:off x="2743200" y="1600200"/>
            <a:ext cx="1066800" cy="381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3" name="Picture 5" descr="C:\Users\80003322\Documents\Ottonello_Luca\TESI\Presentazione PP\catture PP\Streamline GT\RGB\PINCH_1pala.pn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93289"/>
            <a:ext cx="1980000" cy="22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80003322\Documents\Ottonello_Luca\TESI\Presentazione PP\catture PP\row 14 EVO\intera pala\labe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02" y="2224087"/>
            <a:ext cx="71639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82330"/>
            <a:ext cx="6770499" cy="293958"/>
          </a:xfrm>
        </p:spPr>
        <p:txBody>
          <a:bodyPr/>
          <a:lstStyle/>
          <a:p>
            <a:r>
              <a:rPr lang="en-GB" sz="1800" dirty="0"/>
              <a:t>Numerical convergence &amp; mass flow analysis</a:t>
            </a:r>
          </a:p>
          <a:p>
            <a:pPr algn="ctr"/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770499" cy="324000"/>
          </a:xfrm>
        </p:spPr>
        <p:txBody>
          <a:bodyPr/>
          <a:lstStyle/>
          <a:p>
            <a:r>
              <a:rPr lang="en-GB" dirty="0" smtClean="0"/>
              <a:t>Compressor 2 results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5800" y="4271427"/>
            <a:ext cx="8001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tx2"/>
                </a:solidFill>
              </a:rPr>
              <a:t>Improvement </a:t>
            </a:r>
            <a:r>
              <a:rPr lang="en-GB" sz="1700" dirty="0">
                <a:solidFill>
                  <a:schemeClr val="tx2"/>
                </a:solidFill>
              </a:rPr>
              <a:t>in mass flow conservation for all new models tested</a:t>
            </a:r>
            <a:r>
              <a:rPr lang="en-GB" sz="17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700" dirty="0">
                <a:solidFill>
                  <a:schemeClr val="tx2"/>
                </a:solidFill>
              </a:rPr>
              <a:t>Increasing in </a:t>
            </a:r>
            <a:r>
              <a:rPr lang="en-GB" sz="1700" dirty="0" smtClean="0">
                <a:solidFill>
                  <a:schemeClr val="tx2"/>
                </a:solidFill>
              </a:rPr>
              <a:t>average </a:t>
            </a:r>
            <a:r>
              <a:rPr lang="en-GB" sz="1700" dirty="0">
                <a:solidFill>
                  <a:schemeClr val="tx2"/>
                </a:solidFill>
              </a:rPr>
              <a:t>error for Sblock and New Opentip model w.r.t. the Old </a:t>
            </a:r>
            <a:r>
              <a:rPr lang="en-GB" sz="1700" dirty="0" smtClean="0">
                <a:solidFill>
                  <a:schemeClr val="tx2"/>
                </a:solidFill>
              </a:rPr>
              <a:t>Opentip one.</a:t>
            </a:r>
            <a:endParaRPr lang="en-GB" sz="1700" dirty="0">
              <a:solidFill>
                <a:schemeClr val="tx2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72333"/>
              </p:ext>
            </p:extLst>
          </p:nvPr>
        </p:nvGraphicFramePr>
        <p:xfrm>
          <a:off x="1836630" y="5379720"/>
          <a:ext cx="6164370" cy="10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Old Opentip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New Opentip</a:t>
                      </a:r>
                      <a:endParaRPr lang="en-GB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/>
                        <a:t>Sblock</a:t>
                      </a:r>
                      <a:endParaRPr lang="en-GB" sz="1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err="1" smtClean="0"/>
                        <a:t>Eq</a:t>
                      </a:r>
                      <a:r>
                        <a:rPr lang="en-GB" sz="1500" b="1" dirty="0" smtClean="0"/>
                        <a:t> Time</a:t>
                      </a:r>
                      <a:r>
                        <a:rPr lang="en-GB" sz="1500" b="1" baseline="0" dirty="0" smtClean="0"/>
                        <a:t> w.r.t. Old model (%)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100.0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72.7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68.0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Gruppo 23"/>
          <p:cNvGrpSpPr/>
          <p:nvPr/>
        </p:nvGrpSpPr>
        <p:grpSpPr>
          <a:xfrm>
            <a:off x="-33201" y="867488"/>
            <a:ext cx="4376601" cy="3420000"/>
            <a:chOff x="113835" y="867488"/>
            <a:chExt cx="4590190" cy="3401715"/>
          </a:xfrm>
        </p:grpSpPr>
        <p:pic>
          <p:nvPicPr>
            <p:cNvPr id="10242" name="Picture 2" descr="C:\Users\80003322\Documents\Ottonello_Luca\TESI\Presentazione PP\catture PP\MF error EV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15635"/>
              <a:ext cx="3913434" cy="2770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1213630" y="867488"/>
              <a:ext cx="2299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Mass flow error [Kg/s]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13835" y="1060947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13835" y="1415835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0.1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13835" y="1828800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13835" y="295417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-0.3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24224" y="333517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24224" y="367552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-0.5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24225" y="2577661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13835" y="2199470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-0.1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008363" y="3962400"/>
              <a:ext cx="709753" cy="306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#Row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28599" y="3810000"/>
              <a:ext cx="44754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0            5              10              15               20             25               30 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886200" y="919916"/>
            <a:ext cx="4298955" cy="3423485"/>
            <a:chOff x="4580498" y="1015726"/>
            <a:chExt cx="4411102" cy="3347493"/>
          </a:xfrm>
        </p:grpSpPr>
        <p:pic>
          <p:nvPicPr>
            <p:cNvPr id="10243" name="Picture 3" descr="C:\Users\80003322\Documents\Ottonello_Luca\TESI\Presentazione PP\catture PP\Avg error EVO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299" y="1219200"/>
              <a:ext cx="3809701" cy="27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6262825" y="1015726"/>
              <a:ext cx="1266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Avg</a:t>
              </a:r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error [-]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580498" y="1169614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-</a:t>
              </a:r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580498" y="158257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-3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4580498" y="1985033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-4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590199" y="2445691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-5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580498" y="287797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-6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580498" y="3344493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-7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602106" y="3716179"/>
              <a:ext cx="441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-8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800600" y="3886200"/>
              <a:ext cx="419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0                  1000              </a:t>
              </a:r>
              <a:r>
                <a:rPr lang="en-GB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000              3000               </a:t>
              </a:r>
              <a:r>
                <a:rPr lang="en-GB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  <a:r>
                <a:rPr lang="en-GB" sz="1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000        5000 </a:t>
              </a:r>
              <a:endParaRPr lang="en-GB" sz="1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347788" y="4055442"/>
              <a:ext cx="1058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Iteration [-]</a:t>
              </a:r>
              <a:endParaRPr lang="en-GB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7772401" y="11430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Old Opentip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772400" y="13811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Opentip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8443808" y="1607032"/>
            <a:ext cx="70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062808" y="1628337"/>
            <a:ext cx="700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Sblock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 descr="C:\Users\80003322\Desktop\Immagin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1247775"/>
            <a:ext cx="3492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13384"/>
            <a:ext cx="6411912" cy="293958"/>
          </a:xfrm>
        </p:spPr>
        <p:txBody>
          <a:bodyPr/>
          <a:lstStyle/>
          <a:p>
            <a:r>
              <a:rPr lang="en-GB" sz="1800" dirty="0" smtClean="0"/>
              <a:t>Speedlines</a:t>
            </a:r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1920"/>
            <a:ext cx="6411912" cy="324000"/>
          </a:xfrm>
        </p:spPr>
        <p:txBody>
          <a:bodyPr/>
          <a:lstStyle/>
          <a:p>
            <a:r>
              <a:rPr lang="en-GB" dirty="0" smtClean="0"/>
              <a:t>Compressor 2 results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8600" y="510962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Sblock </a:t>
            </a:r>
            <a:r>
              <a:rPr lang="en-GB" dirty="0" smtClean="0">
                <a:solidFill>
                  <a:schemeClr val="tx2"/>
                </a:solidFill>
              </a:rPr>
              <a:t>is the model </a:t>
            </a:r>
            <a:r>
              <a:rPr lang="en-US" dirty="0" smtClean="0">
                <a:solidFill>
                  <a:schemeClr val="tx2"/>
                </a:solidFill>
              </a:rPr>
              <a:t>showing </a:t>
            </a:r>
            <a:r>
              <a:rPr lang="en-US" dirty="0">
                <a:solidFill>
                  <a:schemeClr val="tx2"/>
                </a:solidFill>
              </a:rPr>
              <a:t>the smallest surge </a:t>
            </a:r>
            <a:r>
              <a:rPr lang="en-US" dirty="0" smtClean="0">
                <a:solidFill>
                  <a:schemeClr val="tx2"/>
                </a:solidFill>
              </a:rPr>
              <a:t>margin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>
                <a:solidFill>
                  <a:schemeClr val="tx2"/>
                </a:solidFill>
              </a:rPr>
              <a:t>with the aim to offer a better visualization, were performed two point to the choke</a:t>
            </a:r>
            <a:r>
              <a:rPr lang="en-GB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New Opentip is the model closest to Old Opentip from the surge margin point of view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6096000" y="1143000"/>
            <a:ext cx="2076450" cy="1805312"/>
            <a:chOff x="6381750" y="1142999"/>
            <a:chExt cx="2076450" cy="1805312"/>
          </a:xfrm>
        </p:grpSpPr>
        <p:pic>
          <p:nvPicPr>
            <p:cNvPr id="7173" name="Picture 5" descr="C:\Users\80003322\Documents\Ottonello_Luca\TESI\Presentazione PP\catture PP\Speedline EVO\legend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50" y="1219200"/>
              <a:ext cx="85725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po 12"/>
            <p:cNvGrpSpPr/>
            <p:nvPr/>
          </p:nvGrpSpPr>
          <p:grpSpPr>
            <a:xfrm>
              <a:off x="6381750" y="1142999"/>
              <a:ext cx="1219200" cy="1805312"/>
              <a:chOff x="6381750" y="1142999"/>
              <a:chExt cx="1219200" cy="1805312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6381750" y="1142999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Old Opentip</a:t>
                </a:r>
                <a:endParaRPr lang="en-GB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6381750" y="1600200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New Opentip</a:t>
                </a:r>
                <a:endParaRPr lang="en-GB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6381750" y="2109926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Sblock</a:t>
                </a:r>
                <a:endParaRPr lang="en-GB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381750" y="2433238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WP</a:t>
                </a:r>
                <a:endParaRPr lang="en-GB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6381750" y="2640534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SP</a:t>
                </a:r>
                <a:endParaRPr lang="en-GB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2" name="Gruppo 21"/>
          <p:cNvGrpSpPr/>
          <p:nvPr/>
        </p:nvGrpSpPr>
        <p:grpSpPr>
          <a:xfrm>
            <a:off x="609600" y="762000"/>
            <a:ext cx="5257800" cy="4343400"/>
            <a:chOff x="1143000" y="762000"/>
            <a:chExt cx="5257800" cy="4343400"/>
          </a:xfrm>
        </p:grpSpPr>
        <p:grpSp>
          <p:nvGrpSpPr>
            <p:cNvPr id="21" name="Gruppo 20"/>
            <p:cNvGrpSpPr/>
            <p:nvPr/>
          </p:nvGrpSpPr>
          <p:grpSpPr>
            <a:xfrm>
              <a:off x="1143000" y="762000"/>
              <a:ext cx="5257800" cy="4099879"/>
              <a:chOff x="1143000" y="762000"/>
              <a:chExt cx="5257800" cy="4252279"/>
            </a:xfrm>
          </p:grpSpPr>
          <p:sp>
            <p:nvSpPr>
              <p:cNvPr id="23" name="CasellaDiTesto 22"/>
              <p:cNvSpPr txBox="1"/>
              <p:nvPr/>
            </p:nvSpPr>
            <p:spPr>
              <a:xfrm>
                <a:off x="1143000" y="2365284"/>
                <a:ext cx="461665" cy="83511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dirty="0" smtClean="0"/>
                  <a:t>∆</a:t>
                </a:r>
                <a:r>
                  <a:rPr lang="en-GB" sz="14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SM</a:t>
                </a:r>
                <a:r>
                  <a:rPr lang="en-GB" dirty="0" smtClean="0"/>
                  <a:t> [-]</a:t>
                </a:r>
                <a:endParaRPr lang="en-GB" dirty="0"/>
              </a:p>
            </p:txBody>
          </p:sp>
          <p:grpSp>
            <p:nvGrpSpPr>
              <p:cNvPr id="16" name="Gruppo 15"/>
              <p:cNvGrpSpPr/>
              <p:nvPr/>
            </p:nvGrpSpPr>
            <p:grpSpPr>
              <a:xfrm>
                <a:off x="1532334" y="762000"/>
                <a:ext cx="4868466" cy="4252279"/>
                <a:chOff x="1532334" y="762000"/>
                <a:chExt cx="4868466" cy="4252279"/>
              </a:xfrm>
            </p:grpSpPr>
            <p:pic>
              <p:nvPicPr>
                <p:cNvPr id="7171" name="Picture 3" descr="C:\Users\80003322\Documents\Ottonello_Luca\TESI\Presentazione PP\catture PP\Speedline EVO\Totali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762000"/>
                  <a:ext cx="4086225" cy="40367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5" name="Gruppo 14"/>
                <p:cNvGrpSpPr/>
                <p:nvPr/>
              </p:nvGrpSpPr>
              <p:grpSpPr>
                <a:xfrm>
                  <a:off x="1532334" y="987640"/>
                  <a:ext cx="4868466" cy="4026639"/>
                  <a:chOff x="1532334" y="987640"/>
                  <a:chExt cx="4868466" cy="4026639"/>
                </a:xfrm>
              </p:grpSpPr>
              <p:sp>
                <p:nvSpPr>
                  <p:cNvPr id="24" name="CasellaDiTesto 23"/>
                  <p:cNvSpPr txBox="1"/>
                  <p:nvPr/>
                </p:nvSpPr>
                <p:spPr>
                  <a:xfrm>
                    <a:off x="1925240" y="4768058"/>
                    <a:ext cx="447556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0.988     0.99     0.992     0.994     0.996     0.998         1         1.002    1.004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1" name="CasellaDiTesto 30"/>
                  <p:cNvSpPr txBox="1"/>
                  <p:nvPr/>
                </p:nvSpPr>
                <p:spPr>
                  <a:xfrm>
                    <a:off x="1532334" y="987640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1.12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2" name="CasellaDiTesto 31"/>
                  <p:cNvSpPr txBox="1"/>
                  <p:nvPr/>
                </p:nvSpPr>
                <p:spPr>
                  <a:xfrm>
                    <a:off x="1532334" y="1396493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1.1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3" name="CasellaDiTesto 32"/>
                  <p:cNvSpPr txBox="1"/>
                  <p:nvPr/>
                </p:nvSpPr>
                <p:spPr>
                  <a:xfrm>
                    <a:off x="1532334" y="1882713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1.08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4" name="CasellaDiTesto 33"/>
                  <p:cNvSpPr txBox="1"/>
                  <p:nvPr/>
                </p:nvSpPr>
                <p:spPr>
                  <a:xfrm>
                    <a:off x="1532334" y="2363420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1.06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5" name="CasellaDiTesto 34"/>
                  <p:cNvSpPr txBox="1"/>
                  <p:nvPr/>
                </p:nvSpPr>
                <p:spPr>
                  <a:xfrm>
                    <a:off x="1532334" y="2805286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1.04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6" name="CasellaDiTesto 35"/>
                  <p:cNvSpPr txBox="1"/>
                  <p:nvPr/>
                </p:nvSpPr>
                <p:spPr>
                  <a:xfrm>
                    <a:off x="1532334" y="3276600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1.02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7" name="CasellaDiTesto 36"/>
                  <p:cNvSpPr txBox="1"/>
                  <p:nvPr/>
                </p:nvSpPr>
                <p:spPr>
                  <a:xfrm>
                    <a:off x="1532334" y="3684233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8" name="CasellaDiTesto 37"/>
                  <p:cNvSpPr txBox="1"/>
                  <p:nvPr/>
                </p:nvSpPr>
                <p:spPr>
                  <a:xfrm>
                    <a:off x="1532334" y="4191000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0.98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9" name="CasellaDiTesto 38"/>
                  <p:cNvSpPr txBox="1"/>
                  <p:nvPr/>
                </p:nvSpPr>
                <p:spPr>
                  <a:xfrm>
                    <a:off x="1532334" y="4565283"/>
                    <a:ext cx="52506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GB" sz="1000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0.96</a:t>
                    </a:r>
                    <a:endParaRPr lang="en-GB" sz="10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2" name="CasellaDiTesto 41"/>
            <p:cNvSpPr txBox="1"/>
            <p:nvPr/>
          </p:nvSpPr>
          <p:spPr>
            <a:xfrm>
              <a:off x="3733800" y="4809014"/>
              <a:ext cx="675084" cy="29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MF [-]</a:t>
              </a:r>
              <a:endParaRPr lang="en-GB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5887302" y="3657600"/>
                <a:ext cx="2951898" cy="65800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∆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𝑆𝑀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𝑆𝑏𝑙𝑜𝑐𝑘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𝑃𝑅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𝑆𝑃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𝑆𝑏𝑙𝑜𝑐𝑘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02" y="3657600"/>
                <a:ext cx="2951898" cy="6580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5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/>
          <p:cNvSpPr txBox="1"/>
          <p:nvPr/>
        </p:nvSpPr>
        <p:spPr>
          <a:xfrm>
            <a:off x="5345668" y="2537505"/>
            <a:ext cx="369332" cy="7231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695575" y="2537505"/>
            <a:ext cx="369332" cy="7231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1668" y="2537505"/>
            <a:ext cx="369332" cy="7231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∆SM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82330"/>
            <a:ext cx="6411909" cy="293958"/>
          </a:xfrm>
        </p:spPr>
        <p:txBody>
          <a:bodyPr/>
          <a:lstStyle/>
          <a:p>
            <a:r>
              <a:rPr lang="en-GB" sz="1800" dirty="0" smtClean="0"/>
              <a:t>Speedlines </a:t>
            </a:r>
            <a:r>
              <a:rPr lang="en-GB" sz="1800" dirty="0"/>
              <a:t>for most critical stages</a:t>
            </a:r>
          </a:p>
          <a:p>
            <a:pPr algn="ctr"/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411909" cy="324000"/>
          </a:xfrm>
        </p:spPr>
        <p:txBody>
          <a:bodyPr/>
          <a:lstStyle/>
          <a:p>
            <a:r>
              <a:rPr lang="en-GB" dirty="0"/>
              <a:t>Compressor 2 results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6102" y="1022621"/>
            <a:ext cx="156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Old </a:t>
            </a:r>
            <a:r>
              <a:rPr lang="en-GB" sz="2000" b="1" dirty="0" err="1" smtClean="0">
                <a:solidFill>
                  <a:schemeClr val="tx2"/>
                </a:solidFill>
              </a:rPr>
              <a:t>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4784" y="981075"/>
            <a:ext cx="175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New</a:t>
            </a:r>
            <a:r>
              <a:rPr lang="en-GB" sz="2000" b="1" dirty="0" smtClean="0"/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69050" y="1022621"/>
            <a:ext cx="89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Sblock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1000" y="4953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Critical stages detected where the </a:t>
            </a:r>
            <a:r>
              <a:rPr lang="el-GR" sz="2000" dirty="0" smtClean="0">
                <a:solidFill>
                  <a:schemeClr val="tx2"/>
                </a:solidFill>
              </a:rPr>
              <a:t>∆</a:t>
            </a:r>
            <a:r>
              <a:rPr lang="it-IT" sz="2000" dirty="0" smtClean="0">
                <a:solidFill>
                  <a:schemeClr val="tx2"/>
                </a:solidFill>
              </a:rPr>
              <a:t>SM–M* </a:t>
            </a:r>
            <a:r>
              <a:rPr lang="en-GB" sz="2000" dirty="0" smtClean="0">
                <a:solidFill>
                  <a:schemeClr val="tx2"/>
                </a:solidFill>
              </a:rPr>
              <a:t>characteristic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become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flattering :</a:t>
            </a:r>
          </a:p>
          <a:p>
            <a:pPr algn="ctr"/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/>
                </a:solidFill>
              </a:rPr>
              <a:t>B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86200" y="1841956"/>
            <a:ext cx="914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∆</a:t>
            </a:r>
            <a:r>
              <a:rPr lang="en-GB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SM-M</a:t>
            </a:r>
            <a:r>
              <a:rPr lang="en-GB" sz="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endParaRPr lang="en-GB" sz="7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194" name="Picture 2" descr="C:\Users\80003322\Documents\Ottonello_Luca\TESI\Presentazione PP\catture PP\Speedline EVO\OLD OT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0" y="1824025"/>
            <a:ext cx="2376000" cy="23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80003322\Documents\Ottonello_Luca\TESI\Presentazione PP\catture PP\Speedline EVO\New OT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00" y="1824024"/>
            <a:ext cx="2376000" cy="23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80003322\Documents\Ottonello_Luca\TESI\Presentazione PP\catture PP\Speedline EVO\SBlock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4025"/>
            <a:ext cx="2376000" cy="23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80003322\Documents\Ottonello_Luca\TESI\Presentazione PP\catture PP\Speedline EVO\legend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22784"/>
            <a:ext cx="419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866074" y="3193282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STG-E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866074" y="2146012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STG-B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866073" y="2514600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STG-C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866074" y="2895687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STG-D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866071" y="1808798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STG-A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876431" y="3482416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WP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866072" y="3670012"/>
            <a:ext cx="7341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</a:t>
            </a:r>
            <a:endParaRPr lang="en-GB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211250" y="4204779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738266" y="4204002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469050" y="4204003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M* [-]</a:t>
            </a:r>
            <a:endParaRPr lang="en-GB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0003322\Documents\Ottonello_Luca\TESI\Presentazione PP\catture PP\row 14 EVO\intera pala\OOT_1pala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6" y="1284600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57200"/>
            <a:ext cx="6792912" cy="293958"/>
          </a:xfrm>
        </p:spPr>
        <p:txBody>
          <a:bodyPr/>
          <a:lstStyle/>
          <a:p>
            <a:r>
              <a:rPr lang="en-GB" sz="1800" dirty="0"/>
              <a:t>Streamlines </a:t>
            </a:r>
            <a:r>
              <a:rPr lang="en-GB" sz="1800" dirty="0" smtClean="0"/>
              <a:t>for row “B”: </a:t>
            </a:r>
            <a:endParaRPr lang="en-GB" sz="18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792912" cy="324000"/>
          </a:xfrm>
        </p:spPr>
        <p:txBody>
          <a:bodyPr/>
          <a:lstStyle/>
          <a:p>
            <a:r>
              <a:rPr lang="en-GB" dirty="0" smtClean="0"/>
              <a:t>Compressor 2 results</a:t>
            </a:r>
            <a:endParaRPr lang="en-GB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6200" y="3517557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FLOW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30151"/>
            <a:ext cx="2520000" cy="2160000"/>
          </a:xfrm>
          <a:prstGeom prst="rect">
            <a:avLst/>
          </a:prstGeom>
        </p:spPr>
      </p:pic>
      <p:pic>
        <p:nvPicPr>
          <p:cNvPr id="14" name="Immagine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6032"/>
            <a:ext cx="2520000" cy="2129968"/>
          </a:xfrm>
          <a:prstGeom prst="rect">
            <a:avLst/>
          </a:prstGeom>
        </p:spPr>
      </p:pic>
      <p:pic>
        <p:nvPicPr>
          <p:cNvPr id="3077" name="Picture 5" descr="C:\Users\80003322\Documents\Ottonello_Luca\TESI\Presentazione PP\catture PP\row 14 EVO\SBLOCK_no leg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00" y="4004131"/>
            <a:ext cx="2520000" cy="20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4588129" y="1396253"/>
            <a:ext cx="694487" cy="1447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3749930" y="762000"/>
            <a:ext cx="838199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12746" y="844034"/>
            <a:ext cx="145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Old </a:t>
            </a:r>
            <a:r>
              <a:rPr lang="en-GB" sz="2000" b="1" dirty="0" smtClean="0">
                <a:solidFill>
                  <a:schemeClr val="tx2"/>
                </a:solidFill>
              </a:rPr>
              <a:t>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57212" y="844034"/>
            <a:ext cx="16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New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421016" y="1471736"/>
            <a:ext cx="694487" cy="1447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325859" y="862853"/>
            <a:ext cx="838199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29400" y="844034"/>
            <a:ext cx="88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Sblock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76200" y="3124200"/>
            <a:ext cx="609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3" name="Picture 3" descr="C:\Users\80003322\Documents\Ottonello_Luca\TESI\Presentazione PP\catture PP\row 14 EVO\intera pala\NOT_1pala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58" y="1290000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80003322\Documents\Ottonello_Luca\TESI\Presentazione PP\catture PP\row 14 EVO\intera pala\Sblock_1pala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00" y="1366200"/>
            <a:ext cx="18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80003322\Documents\Ottonello_Luca\TESI\Presentazione PP\catture PP\row 14 EVO\intera pala\labe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00" y="1890695"/>
            <a:ext cx="952864" cy="24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36600" y="122400"/>
            <a:ext cx="6550200" cy="334800"/>
          </a:xfrm>
        </p:spPr>
        <p:txBody>
          <a:bodyPr/>
          <a:lstStyle/>
          <a:p>
            <a:r>
              <a:rPr lang="en-GB" dirty="0" smtClean="0"/>
              <a:t>Results Summary</a:t>
            </a:r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88763"/>
              </p:ext>
            </p:extLst>
          </p:nvPr>
        </p:nvGraphicFramePr>
        <p:xfrm>
          <a:off x="304802" y="990600"/>
          <a:ext cx="3962398" cy="22860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4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GB" sz="1200" b="1" dirty="0"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Opentip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Sblock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H-Pinch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∆MF Inlet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(kg/s)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-0.10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-0.10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-1.20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∆T </a:t>
                      </a:r>
                      <a:r>
                        <a:rPr lang="en-GB" sz="1200" dirty="0">
                          <a:effectLst/>
                        </a:rPr>
                        <a:t>out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2.50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4.20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∆SM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(%)</a:t>
                      </a:r>
                      <a:endParaRPr lang="en-GB" sz="1200" b="1" dirty="0" smtClean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2.90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1.90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</a:t>
                      </a:r>
                      <a:r>
                        <a:rPr lang="el-GR" sz="1200" dirty="0" smtClean="0">
                          <a:effectLst/>
                        </a:rPr>
                        <a:t>η</a:t>
                      </a:r>
                      <a:r>
                        <a:rPr lang="it-IT" sz="1200" dirty="0">
                          <a:effectLst/>
                        </a:rPr>
                        <a:t>_</a:t>
                      </a:r>
                      <a:r>
                        <a:rPr lang="en-GB" sz="1200" dirty="0">
                          <a:effectLst/>
                        </a:rPr>
                        <a:t>pol – </a:t>
                      </a:r>
                      <a:r>
                        <a:rPr lang="en-GB" sz="1200" dirty="0" smtClean="0">
                          <a:effectLst/>
                        </a:rPr>
                        <a:t>overall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-0.07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-0.23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-0.35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76400" y="55575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Compressor 1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92763"/>
              </p:ext>
            </p:extLst>
          </p:nvPr>
        </p:nvGraphicFramePr>
        <p:xfrm>
          <a:off x="4800601" y="1025337"/>
          <a:ext cx="3962399" cy="232746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56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</a:t>
                      </a:r>
                      <a:r>
                        <a:rPr lang="en-GB" sz="1200" dirty="0" smtClean="0">
                          <a:effectLst/>
                        </a:rPr>
                        <a:t>Opentip</a:t>
                      </a:r>
                      <a:endParaRPr lang="en-GB" sz="12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Sblock</a:t>
                      </a:r>
                      <a:endParaRPr lang="en-GB" sz="12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∆MF  Inlet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kg/s)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-0.60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2.69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∆T </a:t>
                      </a:r>
                      <a:r>
                        <a:rPr lang="en-GB" sz="1200" dirty="0">
                          <a:effectLst/>
                        </a:rPr>
                        <a:t>out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0.53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1.09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∆SM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(%)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-6.30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-12.3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</a:t>
                      </a:r>
                      <a:r>
                        <a:rPr lang="el-GR" sz="1200" dirty="0" smtClean="0">
                          <a:effectLst/>
                        </a:rPr>
                        <a:t>η_</a:t>
                      </a:r>
                      <a:r>
                        <a:rPr lang="en-GB" sz="1200" dirty="0" smtClean="0">
                          <a:effectLst/>
                        </a:rPr>
                        <a:t>pol – overall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(%) 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-0.06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-0.17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248400" y="55575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Compressor</a:t>
            </a:r>
            <a:r>
              <a:rPr lang="en-GB" dirty="0" smtClean="0">
                <a:solidFill>
                  <a:schemeClr val="tx2"/>
                </a:solidFill>
              </a:rPr>
              <a:t> 2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395182" y="3505200"/>
                <a:ext cx="3886200" cy="618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𝑆𝑀</m:t>
                      </m:r>
                      <m:r>
                        <a:rPr lang="it-IT" sz="1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1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1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1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𝑆𝑈𝑅𝐺𝐸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𝑆𝑈𝑅𝐺𝐸</m:t>
                                      </m:r>
                                    </m:sub>
                                  </m:sSub>
                                  <m:r>
                                    <a:rPr lang="it-IT" sz="1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den>
                              </m:f>
                            </m:e>
                          </m:d>
                          <m:r>
                            <a:rPr lang="it-IT" sz="1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− </m:t>
                          </m:r>
                          <m:d>
                            <m:dPr>
                              <m:ctrlPr>
                                <a:rPr lang="it-IT" sz="1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1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  <m:r>
                                    <a:rPr lang="it-IT" sz="1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it-IT" sz="1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10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0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1000" b="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  <m:r>
                                    <a:rPr lang="it-IT" sz="1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sz="10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82" y="3505200"/>
                <a:ext cx="3886200" cy="618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60558"/>
              </p:ext>
            </p:extLst>
          </p:nvPr>
        </p:nvGraphicFramePr>
        <p:xfrm>
          <a:off x="286200" y="4038600"/>
          <a:ext cx="3600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99975"/>
              </p:ext>
            </p:extLst>
          </p:nvPr>
        </p:nvGraphicFramePr>
        <p:xfrm>
          <a:off x="4734636" y="4038600"/>
          <a:ext cx="3600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2" name="Picture 2" descr="C:\Users\80003322\Documents\Ottonello_Luca\TESI\Presentazione PP\catture PP\legenda istogramm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5526881"/>
            <a:ext cx="924636" cy="6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36600" y="122400"/>
            <a:ext cx="6626400" cy="519971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1691819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u="sng" dirty="0" smtClean="0">
                <a:solidFill>
                  <a:schemeClr val="tx2"/>
                </a:solidFill>
              </a:rPr>
              <a:t>Sblock</a:t>
            </a:r>
            <a:r>
              <a:rPr lang="en-GB" sz="2000" dirty="0" smtClean="0">
                <a:solidFill>
                  <a:schemeClr val="tx2"/>
                </a:solidFill>
              </a:rPr>
              <a:t>: best progress </a:t>
            </a:r>
            <a:r>
              <a:rPr lang="en-GB" sz="2000" dirty="0">
                <a:solidFill>
                  <a:schemeClr val="tx2"/>
                </a:solidFill>
              </a:rPr>
              <a:t>in term of clearance analysis, and when it is </a:t>
            </a:r>
            <a:r>
              <a:rPr lang="en-GB" sz="2000" dirty="0" smtClean="0">
                <a:solidFill>
                  <a:schemeClr val="tx2"/>
                </a:solidFill>
              </a:rPr>
              <a:t>possible, </a:t>
            </a:r>
            <a:r>
              <a:rPr lang="en-GB" sz="2000" dirty="0">
                <a:solidFill>
                  <a:schemeClr val="tx2"/>
                </a:solidFill>
              </a:rPr>
              <a:t>can be applied, providing the best and more accurate </a:t>
            </a:r>
            <a:r>
              <a:rPr lang="en-GB" sz="2000" dirty="0" smtClean="0">
                <a:solidFill>
                  <a:schemeClr val="tx2"/>
                </a:solidFill>
              </a:rPr>
              <a:t>results</a:t>
            </a:r>
            <a:r>
              <a:rPr lang="en-GB" sz="2000" dirty="0">
                <a:solidFill>
                  <a:schemeClr val="tx2"/>
                </a:solidFill>
              </a:rPr>
              <a:t>;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u="sng" dirty="0">
                <a:solidFill>
                  <a:schemeClr val="tx2"/>
                </a:solidFill>
              </a:rPr>
              <a:t>New </a:t>
            </a:r>
            <a:r>
              <a:rPr lang="en-GB" sz="2000" u="sng" dirty="0" smtClean="0">
                <a:solidFill>
                  <a:schemeClr val="tx2"/>
                </a:solidFill>
              </a:rPr>
              <a:t>Opentip</a:t>
            </a:r>
            <a:r>
              <a:rPr lang="en-GB" sz="2000" dirty="0" smtClean="0">
                <a:solidFill>
                  <a:schemeClr val="tx2"/>
                </a:solidFill>
              </a:rPr>
              <a:t>: </a:t>
            </a:r>
            <a:r>
              <a:rPr lang="en-GB" sz="2000" dirty="0">
                <a:solidFill>
                  <a:schemeClr val="tx2"/>
                </a:solidFill>
              </a:rPr>
              <a:t>the simplest model, </a:t>
            </a:r>
            <a:r>
              <a:rPr lang="en-GB" sz="2000" dirty="0" smtClean="0">
                <a:solidFill>
                  <a:schemeClr val="tx2"/>
                </a:solidFill>
              </a:rPr>
              <a:t>natural </a:t>
            </a:r>
            <a:r>
              <a:rPr lang="en-GB" sz="2000" dirty="0">
                <a:solidFill>
                  <a:schemeClr val="tx2"/>
                </a:solidFill>
              </a:rPr>
              <a:t>evolution of the Old </a:t>
            </a:r>
            <a:r>
              <a:rPr lang="en-GB" sz="2000" dirty="0" smtClean="0">
                <a:solidFill>
                  <a:schemeClr val="tx2"/>
                </a:solidFill>
              </a:rPr>
              <a:t>model, a </a:t>
            </a:r>
            <a:r>
              <a:rPr lang="en-GB" sz="2000" dirty="0">
                <a:solidFill>
                  <a:schemeClr val="tx2"/>
                </a:solidFill>
              </a:rPr>
              <a:t>good numerical convergence together with a better mass flow conservation can be achieved, it can be applied as an alternative to Sblock model, because of </a:t>
            </a:r>
            <a:r>
              <a:rPr lang="en-GB" sz="2000" dirty="0" smtClean="0">
                <a:solidFill>
                  <a:schemeClr val="tx2"/>
                </a:solidFill>
              </a:rPr>
              <a:t>its peculiar robustness;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u="sng" dirty="0" smtClean="0">
                <a:solidFill>
                  <a:schemeClr val="tx2"/>
                </a:solidFill>
              </a:rPr>
              <a:t>H-Pinch</a:t>
            </a:r>
            <a:r>
              <a:rPr lang="en-GB" sz="2000" dirty="0" smtClean="0">
                <a:solidFill>
                  <a:schemeClr val="tx2"/>
                </a:solidFill>
              </a:rPr>
              <a:t>: represents </a:t>
            </a:r>
            <a:r>
              <a:rPr lang="en-GB" sz="2000" dirty="0">
                <a:solidFill>
                  <a:schemeClr val="tx2"/>
                </a:solidFill>
              </a:rPr>
              <a:t>the most problematic model as a consequence of the different secondary fluxes modelling caused by the particularly way of </a:t>
            </a:r>
            <a:r>
              <a:rPr lang="en-GB" sz="2000" dirty="0" smtClean="0">
                <a:solidFill>
                  <a:schemeClr val="tx2"/>
                </a:solidFill>
              </a:rPr>
              <a:t>treating </a:t>
            </a:r>
            <a:r>
              <a:rPr lang="en-GB" sz="2000" dirty="0">
                <a:solidFill>
                  <a:schemeClr val="tx2"/>
                </a:solidFill>
              </a:rPr>
              <a:t>the clearance region, it is not recommended to apply it, with the exclusion of special </a:t>
            </a:r>
            <a:r>
              <a:rPr lang="en-GB" sz="2000" dirty="0" smtClean="0">
                <a:solidFill>
                  <a:schemeClr val="tx2"/>
                </a:solidFill>
              </a:rPr>
              <a:t>cases.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1117" y="1057870"/>
            <a:ext cx="128874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TG stability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Freccia a destra 6"/>
          <p:cNvSpPr/>
          <p:nvPr/>
        </p:nvSpPr>
        <p:spPr bwMode="hidden">
          <a:xfrm>
            <a:off x="2105117" y="1046202"/>
            <a:ext cx="533400" cy="381000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48000" y="780871"/>
            <a:ext cx="22479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Compressor operative range influenced by secondary fluxes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67475" y="775721"/>
            <a:ext cx="22479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More reliable results  through new clearance models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Freccia a destra 9"/>
          <p:cNvSpPr/>
          <p:nvPr/>
        </p:nvSpPr>
        <p:spPr bwMode="hidden">
          <a:xfrm>
            <a:off x="5599220" y="1100039"/>
            <a:ext cx="533400" cy="381000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36600" y="122400"/>
            <a:ext cx="7236000" cy="648000"/>
          </a:xfrm>
        </p:spPr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1000" y="8382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Objective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Importance of compressor stability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Method of investigation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</a:rPr>
              <a:t>F</a:t>
            </a:r>
            <a:r>
              <a:rPr lang="en-GB" sz="1600" dirty="0" smtClean="0">
                <a:solidFill>
                  <a:schemeClr val="tx2"/>
                </a:solidFill>
              </a:rPr>
              <a:t>low chart</a:t>
            </a:r>
          </a:p>
          <a:p>
            <a:pPr lvl="1"/>
            <a:endParaRPr lang="en-GB" sz="1600" u="sng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Methodology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Compressor 1 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Numerical convergence &amp; mass flow analysis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Speedlines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Speedlines for most critical stages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Streamlines for row “C”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u="sng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chemeClr val="tx2"/>
                </a:solidFill>
              </a:rPr>
              <a:t>Compressor </a:t>
            </a:r>
            <a:r>
              <a:rPr lang="en-GB" u="sng" dirty="0" smtClean="0">
                <a:solidFill>
                  <a:schemeClr val="tx2"/>
                </a:solidFill>
              </a:rPr>
              <a:t>2 results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</a:rPr>
              <a:t>Numerical convergence &amp; mass flow analysis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Speedlines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Speedlines for most critical stages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Streamlines for row “B”</a:t>
            </a:r>
          </a:p>
          <a:p>
            <a:pPr lvl="1"/>
            <a:endParaRPr lang="en-GB" u="sng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Results summary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>
                <a:solidFill>
                  <a:schemeClr val="tx2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16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9600" y="2113002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tx2"/>
                </a:solidFill>
              </a:rPr>
              <a:t>Thank you for your attention 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247931"/>
            <a:ext cx="2266949" cy="974788"/>
          </a:xfrm>
          <a:prstGeom prst="rect">
            <a:avLst/>
          </a:prstGeom>
        </p:spPr>
      </p:pic>
      <p:pic>
        <p:nvPicPr>
          <p:cNvPr id="7" name="Picture 34" descr="C:\Users\00005452\Desktop\unige-universita-di-gen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52138"/>
            <a:ext cx="2679120" cy="13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 bwMode="hidden">
          <a:xfrm>
            <a:off x="9808" y="76200"/>
            <a:ext cx="2209800" cy="6858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4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030912" cy="648000"/>
          </a:xfrm>
        </p:spPr>
        <p:txBody>
          <a:bodyPr/>
          <a:lstStyle/>
          <a:p>
            <a:r>
              <a:rPr lang="en-GB" dirty="0" smtClean="0"/>
              <a:t>The importance of clearance flow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20"/>
          </p:nvPr>
        </p:nvSpPr>
        <p:spPr>
          <a:xfrm>
            <a:off x="127000" y="898525"/>
            <a:ext cx="8896350" cy="100647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S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pike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stall is the problem that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determines, more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than anything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else, the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malfunctioning of the compressor and it is localized 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at the clearance, phenomenon strongly related to two flow events: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505200"/>
            <a:ext cx="3600450" cy="22764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6250" y="211454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1) </a:t>
            </a:r>
            <a:r>
              <a:rPr lang="en-GB" dirty="0">
                <a:solidFill>
                  <a:schemeClr val="tx2"/>
                </a:solidFill>
              </a:rPr>
              <a:t>Leading-edge tip-clearance flow spillage below the blade </a:t>
            </a:r>
            <a:r>
              <a:rPr lang="en-GB" dirty="0" smtClean="0">
                <a:solidFill>
                  <a:schemeClr val="tx2"/>
                </a:solidFill>
              </a:rPr>
              <a:t>tip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3810000" cy="22764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29200" y="211454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2) Back flow of tip-clearance fluid below the blade tip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36600" y="122400"/>
            <a:ext cx="6550200" cy="334800"/>
          </a:xfrm>
        </p:spPr>
        <p:txBody>
          <a:bodyPr/>
          <a:lstStyle/>
          <a:p>
            <a:r>
              <a:rPr lang="en-GB" dirty="0" smtClean="0"/>
              <a:t>Results Summary</a:t>
            </a:r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02274"/>
              </p:ext>
            </p:extLst>
          </p:nvPr>
        </p:nvGraphicFramePr>
        <p:xfrm>
          <a:off x="304802" y="990600"/>
          <a:ext cx="3962398" cy="22860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5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endParaRPr lang="en-GB" sz="1200" b="1" dirty="0">
                        <a:effectLst/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Opentip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Sblock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H-Pinch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∆MF Inlet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(kg/s)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-0.10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-0.10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-1.20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∆T </a:t>
                      </a:r>
                      <a:r>
                        <a:rPr lang="en-GB" sz="1200" dirty="0">
                          <a:effectLst/>
                        </a:rPr>
                        <a:t>out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0.80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2.50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4.20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∆SM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(%)</a:t>
                      </a:r>
                      <a:endParaRPr lang="en-GB" sz="1200" b="1" dirty="0" smtClean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2.90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1.90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</a:t>
                      </a:r>
                      <a:r>
                        <a:rPr lang="el-GR" sz="1200" dirty="0" smtClean="0">
                          <a:effectLst/>
                        </a:rPr>
                        <a:t>η</a:t>
                      </a:r>
                      <a:r>
                        <a:rPr lang="it-IT" sz="1200" dirty="0">
                          <a:effectLst/>
                        </a:rPr>
                        <a:t>_</a:t>
                      </a:r>
                      <a:r>
                        <a:rPr lang="en-GB" sz="1200" dirty="0">
                          <a:effectLst/>
                        </a:rPr>
                        <a:t>pol – </a:t>
                      </a:r>
                      <a:r>
                        <a:rPr lang="en-GB" sz="1200" dirty="0" smtClean="0">
                          <a:effectLst/>
                        </a:rPr>
                        <a:t>overall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en-GB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-0.07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-0.23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-0.35</a:t>
                      </a:r>
                      <a:endParaRPr lang="en-GB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76400" y="55575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Compressor 1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98255"/>
              </p:ext>
            </p:extLst>
          </p:nvPr>
        </p:nvGraphicFramePr>
        <p:xfrm>
          <a:off x="4876802" y="1025337"/>
          <a:ext cx="3886198" cy="232746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</a:t>
                      </a:r>
                      <a:r>
                        <a:rPr lang="en-GB" sz="1200" dirty="0" smtClean="0">
                          <a:effectLst/>
                        </a:rPr>
                        <a:t>Opentip</a:t>
                      </a:r>
                      <a:endParaRPr lang="en-GB" sz="12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Sblock</a:t>
                      </a:r>
                      <a:endParaRPr lang="en-GB" sz="12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∆MF  Inlet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kg/s)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-0.60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2.69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∆T </a:t>
                      </a:r>
                      <a:r>
                        <a:rPr lang="en-GB" sz="1200" dirty="0">
                          <a:effectLst/>
                        </a:rPr>
                        <a:t>out </a:t>
                      </a:r>
                      <a:endParaRPr lang="en-GB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K)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0.53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1.09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∆SM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(%)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-6.30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-12.3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∆</a:t>
                      </a:r>
                      <a:r>
                        <a:rPr lang="el-GR" sz="1200" dirty="0" smtClean="0">
                          <a:effectLst/>
                        </a:rPr>
                        <a:t>η_</a:t>
                      </a:r>
                      <a:r>
                        <a:rPr lang="en-GB" sz="1200" dirty="0" smtClean="0">
                          <a:effectLst/>
                        </a:rPr>
                        <a:t>pol – overall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(%) </a:t>
                      </a:r>
                      <a:endParaRPr lang="en-GB" sz="1200" b="1" dirty="0">
                        <a:solidFill>
                          <a:srgbClr val="22222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-0.06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-0.17</a:t>
                      </a:r>
                      <a:endParaRPr lang="en-GB" sz="1600" dirty="0">
                        <a:solidFill>
                          <a:srgbClr val="222222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248400" y="55575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Compressor</a:t>
            </a:r>
            <a:r>
              <a:rPr lang="en-GB" dirty="0" smtClean="0">
                <a:solidFill>
                  <a:schemeClr val="tx2"/>
                </a:solidFill>
              </a:rPr>
              <a:t> 2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6096000" y="4876800"/>
                <a:ext cx="3886200" cy="513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𝑆𝑀</m:t>
                      </m:r>
                      <m:r>
                        <a:rPr lang="it-IT" sz="8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𝑆𝑈𝑅𝐺𝐸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𝑆𝑈𝑅𝐺𝐸</m:t>
                                      </m:r>
                                    </m:sub>
                                  </m:sSub>
                                  <m: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 </m:t>
                                  </m:r>
                                </m:den>
                              </m:f>
                            </m:e>
                          </m:d>
                          <m:r>
                            <a:rPr lang="it-IT" sz="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− </m:t>
                          </m:r>
                          <m:d>
                            <m:dPr>
                              <m:ctrlPr>
                                <a:rPr lang="it-IT" sz="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  <m: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it-IT" sz="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𝑃𝑅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𝑀𝐹</m:t>
                                      </m:r>
                                    </m:e>
                                    <m:sub>
                                      <m:r>
                                        <a:rPr lang="it-IT" sz="8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𝑊𝑃</m:t>
                                      </m:r>
                                    </m:sub>
                                  </m:sSub>
                                  <m:r>
                                    <a:rPr lang="it-IT" sz="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it-IT" sz="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76800"/>
                <a:ext cx="3886200" cy="513217"/>
              </a:xfrm>
              <a:prstGeom prst="rect">
                <a:avLst/>
              </a:prstGeom>
              <a:blipFill rotWithShape="1">
                <a:blip r:embed="rId3"/>
                <a:stretch>
                  <a:fillRect t="-36905" b="-6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149801"/>
              </p:ext>
            </p:extLst>
          </p:nvPr>
        </p:nvGraphicFramePr>
        <p:xfrm>
          <a:off x="4114800" y="3373200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35845"/>
              </p:ext>
            </p:extLst>
          </p:nvPr>
        </p:nvGraphicFramePr>
        <p:xfrm>
          <a:off x="4160700" y="4821000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66264"/>
              </p:ext>
            </p:extLst>
          </p:nvPr>
        </p:nvGraphicFramePr>
        <p:xfrm>
          <a:off x="685800" y="3275400"/>
          <a:ext cx="28800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329402"/>
              </p:ext>
            </p:extLst>
          </p:nvPr>
        </p:nvGraphicFramePr>
        <p:xfrm>
          <a:off x="758550" y="4875600"/>
          <a:ext cx="2880000" cy="16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122" name="Picture 2" descr="C:\Users\80003322\Documents\Ottonello_Luca\TESI\Presentazione PP\catture PP\legenda istogramm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990600" cy="6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7250112" cy="489584"/>
          </a:xfrm>
        </p:spPr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9125" y="76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u="sng" dirty="0" smtClean="0">
                <a:solidFill>
                  <a:schemeClr val="tx2"/>
                </a:solidFill>
              </a:rPr>
              <a:t>Main goal:</a:t>
            </a:r>
            <a:r>
              <a:rPr lang="en-GB" dirty="0" smtClean="0">
                <a:solidFill>
                  <a:schemeClr val="tx2"/>
                </a:solidFill>
              </a:rPr>
              <a:t> better </a:t>
            </a:r>
            <a:r>
              <a:rPr lang="en-GB" dirty="0">
                <a:solidFill>
                  <a:schemeClr val="tx2"/>
                </a:solidFill>
              </a:rPr>
              <a:t>understanding of tip clearance flow, updating </a:t>
            </a:r>
            <a:r>
              <a:rPr lang="en-GB" dirty="0" smtClean="0">
                <a:solidFill>
                  <a:schemeClr val="tx2"/>
                </a:solidFill>
              </a:rPr>
              <a:t> CFD </a:t>
            </a:r>
            <a:r>
              <a:rPr lang="en-GB" dirty="0">
                <a:solidFill>
                  <a:schemeClr val="tx2"/>
                </a:solidFill>
              </a:rPr>
              <a:t>calculation setup </a:t>
            </a:r>
            <a:r>
              <a:rPr lang="en-GB" dirty="0" smtClean="0">
                <a:solidFill>
                  <a:schemeClr val="tx2"/>
                </a:solidFill>
              </a:rPr>
              <a:t>on </a:t>
            </a:r>
            <a:r>
              <a:rPr lang="en-GB" dirty="0">
                <a:solidFill>
                  <a:schemeClr val="tx2"/>
                </a:solidFill>
              </a:rPr>
              <a:t>turbo-axial </a:t>
            </a:r>
            <a:r>
              <a:rPr lang="en-GB" dirty="0" smtClean="0">
                <a:solidFill>
                  <a:schemeClr val="tx2"/>
                </a:solidFill>
              </a:rPr>
              <a:t>compressors for </a:t>
            </a:r>
            <a:r>
              <a:rPr lang="en-GB" dirty="0">
                <a:solidFill>
                  <a:schemeClr val="tx2"/>
                </a:solidFill>
              </a:rPr>
              <a:t>more reliable surge margin detection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1000" y="49924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New clearance model to improve the mass flow conservation between SS and PS of every blade: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2438400" y="5675531"/>
            <a:ext cx="914400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>
            <a:off x="4267200" y="5638800"/>
            <a:ext cx="0" cy="383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181600" y="5675531"/>
            <a:ext cx="838200" cy="344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295400" y="6107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NEW OPENTIP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733800" y="612594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H-PINCH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562600" y="61076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SBLOCK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80003322\Documents\Ottonello_Luca\TESI\Presentazione PP\catture PP\flussi di clearance\cattur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6" y="1427381"/>
            <a:ext cx="5253037" cy="35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7250112" cy="648000"/>
          </a:xfrm>
        </p:spPr>
        <p:txBody>
          <a:bodyPr/>
          <a:lstStyle/>
          <a:p>
            <a:r>
              <a:rPr lang="en-GB" dirty="0" smtClean="0"/>
              <a:t>Importance of compressor stability</a:t>
            </a:r>
            <a:endParaRPr lang="en-GB" dirty="0"/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705600" cy="3886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0" y="4771817"/>
            <a:ext cx="8534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en-GB" sz="1700" dirty="0" smtClean="0">
                <a:solidFill>
                  <a:schemeClr val="tx2"/>
                </a:solidFill>
              </a:rPr>
              <a:t>TG Efficiency;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en-GB" sz="1700" dirty="0" smtClean="0">
                <a:solidFill>
                  <a:schemeClr val="tx2"/>
                </a:solidFill>
              </a:rPr>
              <a:t>Operating range (Over/under-frequencies, </a:t>
            </a:r>
            <a:r>
              <a:rPr lang="en-GB" sz="1700" dirty="0">
                <a:solidFill>
                  <a:schemeClr val="tx2"/>
                </a:solidFill>
              </a:rPr>
              <a:t>a</a:t>
            </a:r>
            <a:r>
              <a:rPr lang="en-GB" sz="1700" dirty="0" smtClean="0">
                <a:solidFill>
                  <a:schemeClr val="tx2"/>
                </a:solidFill>
              </a:rPr>
              <a:t>mbient temperature variation and partial load);</a:t>
            </a:r>
          </a:p>
          <a:p>
            <a:pPr algn="just"/>
            <a:endParaRPr lang="en-GB" sz="1700" dirty="0">
              <a:solidFill>
                <a:schemeClr val="tx2"/>
              </a:solidFill>
            </a:endParaRPr>
          </a:p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en-GB" sz="1700" dirty="0">
                <a:solidFill>
                  <a:schemeClr val="tx2"/>
                </a:solidFill>
              </a:rPr>
              <a:t>Surge Margin &amp; Surge </a:t>
            </a:r>
            <a:r>
              <a:rPr lang="en-GB" sz="1700" dirty="0" smtClean="0">
                <a:solidFill>
                  <a:schemeClr val="tx2"/>
                </a:solidFill>
              </a:rPr>
              <a:t>line.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6000" y="1136712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tx2"/>
                </a:solidFill>
              </a:rPr>
              <a:t>IGV Fixed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8675"/>
            <a:ext cx="4538663" cy="235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7250112" cy="648000"/>
          </a:xfrm>
        </p:spPr>
        <p:txBody>
          <a:bodyPr/>
          <a:lstStyle/>
          <a:p>
            <a:r>
              <a:rPr lang="en-GB" dirty="0"/>
              <a:t>Importance of compressor stability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8600" y="8498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Two different phenomena contribute to reduce the compressor operating range: 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28956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tx2"/>
                </a:solidFill>
              </a:rPr>
              <a:t>Spike stall</a:t>
            </a:r>
          </a:p>
          <a:p>
            <a:endParaRPr lang="en-GB" b="1" u="sng" dirty="0" smtClean="0">
              <a:solidFill>
                <a:schemeClr val="tx2"/>
              </a:solidFill>
            </a:endParaRP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Short length scale disturbance </a:t>
            </a:r>
            <a:r>
              <a:rPr lang="en-GB" dirty="0">
                <a:solidFill>
                  <a:schemeClr val="tx2"/>
                </a:solidFill>
              </a:rPr>
              <a:t>marked by the formation of three dimensional, finite </a:t>
            </a:r>
            <a:r>
              <a:rPr lang="en-GB" dirty="0" smtClean="0">
                <a:solidFill>
                  <a:schemeClr val="tx2"/>
                </a:solidFill>
              </a:rPr>
              <a:t>amplitude </a:t>
            </a:r>
            <a:r>
              <a:rPr lang="en-GB" dirty="0">
                <a:solidFill>
                  <a:schemeClr val="tx2"/>
                </a:solidFill>
              </a:rPr>
              <a:t>disturbances, localized to the tip region of just one rotor of a multistage </a:t>
            </a:r>
            <a:r>
              <a:rPr lang="en-GB" dirty="0" smtClean="0">
                <a:solidFill>
                  <a:schemeClr val="tx2"/>
                </a:solidFill>
              </a:rPr>
              <a:t>compressor.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1000" y="12954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tx2"/>
                </a:solidFill>
              </a:rPr>
              <a:t>Modal stall</a:t>
            </a:r>
          </a:p>
          <a:p>
            <a:endParaRPr lang="en-GB" b="1" u="sng" dirty="0" smtClean="0">
              <a:solidFill>
                <a:schemeClr val="tx2"/>
              </a:solidFill>
            </a:endParaRP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Long length scale disturbance that </a:t>
            </a:r>
            <a:r>
              <a:rPr lang="en-GB" dirty="0">
                <a:solidFill>
                  <a:schemeClr val="tx2"/>
                </a:solidFill>
              </a:rPr>
              <a:t>extend axially through the compressor, which </a:t>
            </a:r>
            <a:r>
              <a:rPr lang="en-GB" dirty="0" smtClean="0">
                <a:solidFill>
                  <a:schemeClr val="tx2"/>
                </a:solidFill>
              </a:rPr>
              <a:t>evolves </a:t>
            </a:r>
            <a:r>
              <a:rPr lang="en-GB" dirty="0">
                <a:solidFill>
                  <a:schemeClr val="tx2"/>
                </a:solidFill>
              </a:rPr>
              <a:t>until it becomes a fully developed stall </a:t>
            </a:r>
            <a:r>
              <a:rPr lang="en-GB" dirty="0" smtClean="0">
                <a:solidFill>
                  <a:schemeClr val="tx2"/>
                </a:solidFill>
              </a:rPr>
              <a:t>cell.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981200"/>
            <a:ext cx="2398712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8"/>
          </p:nvPr>
        </p:nvSpPr>
        <p:spPr>
          <a:xfrm>
            <a:off x="2122488" y="468042"/>
            <a:ext cx="3699933" cy="293958"/>
          </a:xfrm>
        </p:spPr>
        <p:txBody>
          <a:bodyPr/>
          <a:lstStyle/>
          <a:p>
            <a:r>
              <a:rPr lang="en-GB" dirty="0" smtClean="0"/>
              <a:t>Flow chart</a:t>
            </a:r>
            <a:endParaRPr lang="en-GB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52400"/>
            <a:ext cx="5802312" cy="291616"/>
          </a:xfrm>
        </p:spPr>
        <p:txBody>
          <a:bodyPr/>
          <a:lstStyle/>
          <a:p>
            <a:r>
              <a:rPr lang="en-GB" dirty="0"/>
              <a:t>Method of Investigation</a:t>
            </a:r>
          </a:p>
        </p:txBody>
      </p:sp>
      <p:sp>
        <p:nvSpPr>
          <p:cNvPr id="10" name="Documento 9"/>
          <p:cNvSpPr/>
          <p:nvPr/>
        </p:nvSpPr>
        <p:spPr bwMode="hidden">
          <a:xfrm>
            <a:off x="5822421" y="2295525"/>
            <a:ext cx="2362200" cy="15240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Baldwin – Lomax turbulence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NRBC mixing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Ideal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H-Mesh type</a:t>
            </a:r>
          </a:p>
        </p:txBody>
      </p:sp>
      <p:sp>
        <p:nvSpPr>
          <p:cNvPr id="11" name="Elaborazione 10"/>
          <p:cNvSpPr/>
          <p:nvPr/>
        </p:nvSpPr>
        <p:spPr bwMode="hidden">
          <a:xfrm>
            <a:off x="3624263" y="3562164"/>
            <a:ext cx="1895474" cy="70503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CFD</a:t>
            </a:r>
          </a:p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Clearance model analysis</a:t>
            </a:r>
          </a:p>
        </p:txBody>
      </p:sp>
      <p:sp>
        <p:nvSpPr>
          <p:cNvPr id="12" name="Elaborazione 11"/>
          <p:cNvSpPr/>
          <p:nvPr/>
        </p:nvSpPr>
        <p:spPr bwMode="hidden">
          <a:xfrm>
            <a:off x="1817688" y="4648200"/>
            <a:ext cx="1104900" cy="4572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Old Opentip</a:t>
            </a:r>
          </a:p>
        </p:txBody>
      </p:sp>
      <p:sp>
        <p:nvSpPr>
          <p:cNvPr id="13" name="Elaborazione 12"/>
          <p:cNvSpPr/>
          <p:nvPr/>
        </p:nvSpPr>
        <p:spPr bwMode="hidden">
          <a:xfrm>
            <a:off x="3281892" y="4638675"/>
            <a:ext cx="1104900" cy="4572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New Opentip</a:t>
            </a:r>
          </a:p>
        </p:txBody>
      </p:sp>
      <p:sp>
        <p:nvSpPr>
          <p:cNvPr id="14" name="Elaborazione 13"/>
          <p:cNvSpPr/>
          <p:nvPr/>
        </p:nvSpPr>
        <p:spPr bwMode="hidden">
          <a:xfrm>
            <a:off x="4746096" y="4695825"/>
            <a:ext cx="1104900" cy="3429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Sblock</a:t>
            </a:r>
          </a:p>
        </p:txBody>
      </p:sp>
      <p:sp>
        <p:nvSpPr>
          <p:cNvPr id="15" name="Elaborazione 14"/>
          <p:cNvSpPr/>
          <p:nvPr/>
        </p:nvSpPr>
        <p:spPr bwMode="hidden">
          <a:xfrm>
            <a:off x="6201422" y="4686947"/>
            <a:ext cx="1104900" cy="381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H-Pinch</a:t>
            </a:r>
          </a:p>
        </p:txBody>
      </p:sp>
      <p:sp>
        <p:nvSpPr>
          <p:cNvPr id="22" name="Decisione 21"/>
          <p:cNvSpPr/>
          <p:nvPr/>
        </p:nvSpPr>
        <p:spPr bwMode="hidden">
          <a:xfrm>
            <a:off x="3733800" y="2295525"/>
            <a:ext cx="1676400" cy="68580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Setup </a:t>
            </a:r>
            <a:r>
              <a:rPr lang="en-GB" sz="160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F</a:t>
            </a:r>
            <a:endParaRPr lang="en-GB" sz="160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cxnSp>
        <p:nvCxnSpPr>
          <p:cNvPr id="66" name="Connettore 4 65"/>
          <p:cNvCxnSpPr>
            <a:stCxn id="7" idx="2"/>
            <a:endCxn id="22" idx="0"/>
          </p:cNvCxnSpPr>
          <p:nvPr/>
        </p:nvCxnSpPr>
        <p:spPr>
          <a:xfrm rot="16200000" flipH="1">
            <a:off x="2844536" y="568060"/>
            <a:ext cx="771525" cy="2683404"/>
          </a:xfrm>
          <a:prstGeom prst="bentConnector3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ccia in giù 76"/>
          <p:cNvSpPr/>
          <p:nvPr/>
        </p:nvSpPr>
        <p:spPr bwMode="hidden">
          <a:xfrm>
            <a:off x="4419600" y="4343400"/>
            <a:ext cx="304800" cy="304800"/>
          </a:xfrm>
          <a:prstGeom prst="down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7" name="Elaborazione alternativa 6"/>
          <p:cNvSpPr/>
          <p:nvPr/>
        </p:nvSpPr>
        <p:spPr bwMode="hidden">
          <a:xfrm>
            <a:off x="914400" y="952500"/>
            <a:ext cx="1948392" cy="5715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Compressor 1</a:t>
            </a:r>
          </a:p>
          <a:p>
            <a:pPr algn="ctr"/>
            <a:r>
              <a:rPr lang="en-GB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Test case</a:t>
            </a:r>
          </a:p>
        </p:txBody>
      </p:sp>
      <p:sp>
        <p:nvSpPr>
          <p:cNvPr id="26" name="Elaborazione alternativa 25"/>
          <p:cNvSpPr/>
          <p:nvPr/>
        </p:nvSpPr>
        <p:spPr bwMode="hidden">
          <a:xfrm>
            <a:off x="6324600" y="952500"/>
            <a:ext cx="1948392" cy="5715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Compressor 2</a:t>
            </a:r>
          </a:p>
          <a:p>
            <a:pPr algn="ctr"/>
            <a:r>
              <a:rPr lang="en-GB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Test case</a:t>
            </a:r>
          </a:p>
        </p:txBody>
      </p:sp>
      <p:sp>
        <p:nvSpPr>
          <p:cNvPr id="29" name="Elaborazione alternativa 28"/>
          <p:cNvSpPr/>
          <p:nvPr/>
        </p:nvSpPr>
        <p:spPr bwMode="hidden">
          <a:xfrm>
            <a:off x="3514725" y="5562601"/>
            <a:ext cx="2114550" cy="7619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Results</a:t>
            </a:r>
          </a:p>
          <a:p>
            <a:pPr algn="ctr"/>
            <a:r>
              <a:rPr lang="en-GB" sz="160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 &amp;</a:t>
            </a:r>
          </a:p>
          <a:p>
            <a:pPr algn="ctr"/>
            <a:r>
              <a:rPr lang="en-GB" sz="1600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discussion</a:t>
            </a:r>
          </a:p>
        </p:txBody>
      </p:sp>
      <p:sp>
        <p:nvSpPr>
          <p:cNvPr id="25" name="Parentesi graffa aperta 24"/>
          <p:cNvSpPr/>
          <p:nvPr/>
        </p:nvSpPr>
        <p:spPr>
          <a:xfrm rot="16200000">
            <a:off x="4352928" y="2295524"/>
            <a:ext cx="438150" cy="5943601"/>
          </a:xfrm>
          <a:prstGeom prst="leftBrace">
            <a:avLst>
              <a:gd name="adj1" fmla="val 60760"/>
              <a:gd name="adj2" fmla="val 49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2 7"/>
          <p:cNvCxnSpPr>
            <a:stCxn id="22" idx="2"/>
            <a:endCxn id="11" idx="0"/>
          </p:cNvCxnSpPr>
          <p:nvPr/>
        </p:nvCxnSpPr>
        <p:spPr>
          <a:xfrm>
            <a:off x="4572000" y="2981325"/>
            <a:ext cx="0" cy="5760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26" idx="2"/>
            <a:endCxn id="22" idx="0"/>
          </p:cNvCxnSpPr>
          <p:nvPr/>
        </p:nvCxnSpPr>
        <p:spPr>
          <a:xfrm rot="5400000">
            <a:off x="5549636" y="546364"/>
            <a:ext cx="771525" cy="2726796"/>
          </a:xfrm>
          <a:prstGeom prst="bentConnector3">
            <a:avLst>
              <a:gd name="adj1" fmla="val 50000"/>
            </a:avLst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8044" y="133200"/>
            <a:ext cx="6869112" cy="324000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19275" y="990600"/>
            <a:ext cx="549592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tx2"/>
                </a:solidFill>
              </a:rPr>
              <a:t>All the models take advantage of “morphed” mesh: local warp to better </a:t>
            </a:r>
            <a:r>
              <a:rPr lang="en-GB" dirty="0">
                <a:solidFill>
                  <a:schemeClr val="tx2"/>
                </a:solidFill>
              </a:rPr>
              <a:t>d</a:t>
            </a:r>
            <a:r>
              <a:rPr lang="en-GB" dirty="0" smtClean="0">
                <a:solidFill>
                  <a:schemeClr val="tx2"/>
                </a:solidFill>
              </a:rPr>
              <a:t>iscretize </a:t>
            </a:r>
            <a:r>
              <a:rPr lang="en-GB" dirty="0">
                <a:solidFill>
                  <a:schemeClr val="tx2"/>
                </a:solidFill>
              </a:rPr>
              <a:t>the clearance region </a:t>
            </a:r>
            <a:r>
              <a:rPr lang="en-GB" dirty="0" smtClean="0">
                <a:solidFill>
                  <a:schemeClr val="tx2"/>
                </a:solidFill>
              </a:rPr>
              <a:t>profile: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1676400"/>
            <a:ext cx="3505200" cy="1905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19200" y="4838343"/>
            <a:ext cx="160020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Old Opentip  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05200" y="4064675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The clearance region is not computed;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Periodicity model through the imposition of a periodic boundary condition.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3124200" y="3912275"/>
            <a:ext cx="609600" cy="2183725"/>
          </a:xfrm>
          <a:prstGeom prst="leftBrace">
            <a:avLst>
              <a:gd name="adj1" fmla="val 60760"/>
              <a:gd name="adj2" fmla="val 49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3200400" y="2602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T.E.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292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L</a:t>
            </a:r>
            <a:r>
              <a:rPr lang="en-GB" dirty="0" smtClean="0">
                <a:solidFill>
                  <a:schemeClr val="tx2"/>
                </a:solidFill>
              </a:rPr>
              <a:t>.E.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22488" y="120016"/>
            <a:ext cx="6716712" cy="324000"/>
          </a:xfrm>
        </p:spPr>
        <p:txBody>
          <a:bodyPr/>
          <a:lstStyle/>
          <a:p>
            <a:r>
              <a:rPr lang="en-GB" dirty="0" smtClean="0"/>
              <a:t>Methodology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90600" y="1762370"/>
            <a:ext cx="1668348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New Opentip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3800" y="7620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New simplified model developed applying a correction on the BC </a:t>
            </a:r>
            <a:r>
              <a:rPr lang="en-GB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Correction applied to the velocity magnitude value in the phantom </a:t>
            </a:r>
            <a:r>
              <a:rPr lang="en-GB" dirty="0" smtClean="0">
                <a:solidFill>
                  <a:schemeClr val="tx2"/>
                </a:solidFill>
              </a:rPr>
              <a:t>cells</a:t>
            </a:r>
            <a:r>
              <a:rPr lang="en-GB" dirty="0">
                <a:solidFill>
                  <a:schemeClr val="tx2"/>
                </a:solidFill>
              </a:rPr>
              <a:t>;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2"/>
                </a:solidFill>
              </a:rPr>
              <a:t>Performed through the </a:t>
            </a:r>
            <a:r>
              <a:rPr lang="en-GB" i="1" dirty="0" smtClean="0">
                <a:solidFill>
                  <a:schemeClr val="tx2"/>
                </a:solidFill>
              </a:rPr>
              <a:t>“clear.bat</a:t>
            </a:r>
            <a:r>
              <a:rPr lang="en-GB" dirty="0" smtClean="0">
                <a:solidFill>
                  <a:schemeClr val="tx2"/>
                </a:solidFill>
              </a:rPr>
              <a:t>” file.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658948" y="3215041"/>
            <a:ext cx="3810001" cy="3109559"/>
            <a:chOff x="2285974" y="1025823"/>
            <a:chExt cx="4572049" cy="44350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Figura a mano libera 21"/>
            <p:cNvSpPr/>
            <p:nvPr/>
          </p:nvSpPr>
          <p:spPr>
            <a:xfrm>
              <a:off x="3584438" y="1397175"/>
              <a:ext cx="1821023" cy="944165"/>
            </a:xfrm>
            <a:custGeom>
              <a:avLst/>
              <a:gdLst>
                <a:gd name="connsiteX0" fmla="*/ 0 w 1452562"/>
                <a:gd name="connsiteY0" fmla="*/ 157364 h 944165"/>
                <a:gd name="connsiteX1" fmla="*/ 157364 w 1452562"/>
                <a:gd name="connsiteY1" fmla="*/ 0 h 944165"/>
                <a:gd name="connsiteX2" fmla="*/ 1295198 w 1452562"/>
                <a:gd name="connsiteY2" fmla="*/ 0 h 944165"/>
                <a:gd name="connsiteX3" fmla="*/ 1452562 w 1452562"/>
                <a:gd name="connsiteY3" fmla="*/ 157364 h 944165"/>
                <a:gd name="connsiteX4" fmla="*/ 1452562 w 1452562"/>
                <a:gd name="connsiteY4" fmla="*/ 786801 h 944165"/>
                <a:gd name="connsiteX5" fmla="*/ 1295198 w 1452562"/>
                <a:gd name="connsiteY5" fmla="*/ 944165 h 944165"/>
                <a:gd name="connsiteX6" fmla="*/ 157364 w 1452562"/>
                <a:gd name="connsiteY6" fmla="*/ 944165 h 944165"/>
                <a:gd name="connsiteX7" fmla="*/ 0 w 1452562"/>
                <a:gd name="connsiteY7" fmla="*/ 786801 h 944165"/>
                <a:gd name="connsiteX8" fmla="*/ 0 w 1452562"/>
                <a:gd name="connsiteY8" fmla="*/ 157364 h 94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562" h="944165">
                  <a:moveTo>
                    <a:pt x="0" y="157364"/>
                  </a:moveTo>
                  <a:cubicBezTo>
                    <a:pt x="0" y="70454"/>
                    <a:pt x="70454" y="0"/>
                    <a:pt x="157364" y="0"/>
                  </a:cubicBezTo>
                  <a:lnTo>
                    <a:pt x="1295198" y="0"/>
                  </a:lnTo>
                  <a:cubicBezTo>
                    <a:pt x="1382108" y="0"/>
                    <a:pt x="1452562" y="70454"/>
                    <a:pt x="1452562" y="157364"/>
                  </a:cubicBezTo>
                  <a:lnTo>
                    <a:pt x="1452562" y="786801"/>
                  </a:lnTo>
                  <a:cubicBezTo>
                    <a:pt x="1452562" y="873711"/>
                    <a:pt x="1382108" y="944165"/>
                    <a:pt x="1295198" y="944165"/>
                  </a:cubicBezTo>
                  <a:lnTo>
                    <a:pt x="157364" y="944165"/>
                  </a:lnTo>
                  <a:cubicBezTo>
                    <a:pt x="70454" y="944165"/>
                    <a:pt x="0" y="873711"/>
                    <a:pt x="0" y="786801"/>
                  </a:cubicBezTo>
                  <a:lnTo>
                    <a:pt x="0" y="157364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010" tIns="168010" rIns="168010" bIns="16801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>
                  <a:solidFill>
                    <a:schemeClr val="tx2"/>
                  </a:solidFill>
                </a:rPr>
                <a:t>Enforcing BC as in the previous model</a:t>
              </a:r>
              <a:endParaRPr lang="en-GB" sz="1400" kern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2559466" y="1282255"/>
              <a:ext cx="3119485" cy="311948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86503" y="305186"/>
                  </a:moveTo>
                  <a:arcTo wR="1559742" hR="1559742" stAng="18387232" swAng="1633569"/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igura a mano libera 23"/>
                <p:cNvSpPr/>
                <p:nvPr/>
              </p:nvSpPr>
              <p:spPr>
                <a:xfrm>
                  <a:off x="5405461" y="2762072"/>
                  <a:ext cx="1452562" cy="1139009"/>
                </a:xfrm>
                <a:custGeom>
                  <a:avLst/>
                  <a:gdLst>
                    <a:gd name="connsiteX0" fmla="*/ 0 w 1452562"/>
                    <a:gd name="connsiteY0" fmla="*/ 157364 h 944165"/>
                    <a:gd name="connsiteX1" fmla="*/ 157364 w 1452562"/>
                    <a:gd name="connsiteY1" fmla="*/ 0 h 944165"/>
                    <a:gd name="connsiteX2" fmla="*/ 1295198 w 1452562"/>
                    <a:gd name="connsiteY2" fmla="*/ 0 h 944165"/>
                    <a:gd name="connsiteX3" fmla="*/ 1452562 w 1452562"/>
                    <a:gd name="connsiteY3" fmla="*/ 157364 h 944165"/>
                    <a:gd name="connsiteX4" fmla="*/ 1452562 w 1452562"/>
                    <a:gd name="connsiteY4" fmla="*/ 786801 h 944165"/>
                    <a:gd name="connsiteX5" fmla="*/ 1295198 w 1452562"/>
                    <a:gd name="connsiteY5" fmla="*/ 944165 h 944165"/>
                    <a:gd name="connsiteX6" fmla="*/ 157364 w 1452562"/>
                    <a:gd name="connsiteY6" fmla="*/ 944165 h 944165"/>
                    <a:gd name="connsiteX7" fmla="*/ 0 w 1452562"/>
                    <a:gd name="connsiteY7" fmla="*/ 786801 h 944165"/>
                    <a:gd name="connsiteX8" fmla="*/ 0 w 1452562"/>
                    <a:gd name="connsiteY8" fmla="*/ 157364 h 94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2562" h="944165">
                      <a:moveTo>
                        <a:pt x="0" y="157364"/>
                      </a:moveTo>
                      <a:cubicBezTo>
                        <a:pt x="0" y="70454"/>
                        <a:pt x="70454" y="0"/>
                        <a:pt x="157364" y="0"/>
                      </a:cubicBezTo>
                      <a:lnTo>
                        <a:pt x="1295198" y="0"/>
                      </a:lnTo>
                      <a:cubicBezTo>
                        <a:pt x="1382108" y="0"/>
                        <a:pt x="1452562" y="70454"/>
                        <a:pt x="1452562" y="157364"/>
                      </a:cubicBezTo>
                      <a:lnTo>
                        <a:pt x="1452562" y="786801"/>
                      </a:lnTo>
                      <a:cubicBezTo>
                        <a:pt x="1452562" y="873711"/>
                        <a:pt x="1382108" y="944165"/>
                        <a:pt x="1295198" y="944165"/>
                      </a:cubicBezTo>
                      <a:lnTo>
                        <a:pt x="157364" y="944165"/>
                      </a:lnTo>
                      <a:cubicBezTo>
                        <a:pt x="70454" y="944165"/>
                        <a:pt x="0" y="873711"/>
                        <a:pt x="0" y="786801"/>
                      </a:cubicBezTo>
                      <a:lnTo>
                        <a:pt x="0" y="15736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8010" tIns="168010" rIns="168010" bIns="168010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 smtClean="0">
                      <a:solidFill>
                        <a:schemeClr val="tx2"/>
                      </a:solidFill>
                    </a:rPr>
                    <a:t>Evaluating mass Flow Unbalance  (∆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a14:m>
                  <a:r>
                    <a:rPr lang="en-GB" sz="1400" kern="1200" dirty="0" smtClean="0">
                      <a:solidFill>
                        <a:schemeClr val="tx2"/>
                      </a:solidFill>
                    </a:rPr>
                    <a:t>)</a:t>
                  </a:r>
                  <a:endParaRPr lang="en-GB" sz="1400" kern="12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Figura a mano libera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61" y="2762072"/>
                  <a:ext cx="1452562" cy="1139009"/>
                </a:xfrm>
                <a:custGeom>
                  <a:avLst/>
                  <a:gdLst>
                    <a:gd name="connsiteX0" fmla="*/ 0 w 1452562"/>
                    <a:gd name="connsiteY0" fmla="*/ 157364 h 944165"/>
                    <a:gd name="connsiteX1" fmla="*/ 157364 w 1452562"/>
                    <a:gd name="connsiteY1" fmla="*/ 0 h 944165"/>
                    <a:gd name="connsiteX2" fmla="*/ 1295198 w 1452562"/>
                    <a:gd name="connsiteY2" fmla="*/ 0 h 944165"/>
                    <a:gd name="connsiteX3" fmla="*/ 1452562 w 1452562"/>
                    <a:gd name="connsiteY3" fmla="*/ 157364 h 944165"/>
                    <a:gd name="connsiteX4" fmla="*/ 1452562 w 1452562"/>
                    <a:gd name="connsiteY4" fmla="*/ 786801 h 944165"/>
                    <a:gd name="connsiteX5" fmla="*/ 1295198 w 1452562"/>
                    <a:gd name="connsiteY5" fmla="*/ 944165 h 944165"/>
                    <a:gd name="connsiteX6" fmla="*/ 157364 w 1452562"/>
                    <a:gd name="connsiteY6" fmla="*/ 944165 h 944165"/>
                    <a:gd name="connsiteX7" fmla="*/ 0 w 1452562"/>
                    <a:gd name="connsiteY7" fmla="*/ 786801 h 944165"/>
                    <a:gd name="connsiteX8" fmla="*/ 0 w 1452562"/>
                    <a:gd name="connsiteY8" fmla="*/ 157364 h 94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2562" h="944165">
                      <a:moveTo>
                        <a:pt x="0" y="157364"/>
                      </a:moveTo>
                      <a:cubicBezTo>
                        <a:pt x="0" y="70454"/>
                        <a:pt x="70454" y="0"/>
                        <a:pt x="157364" y="0"/>
                      </a:cubicBezTo>
                      <a:lnTo>
                        <a:pt x="1295198" y="0"/>
                      </a:lnTo>
                      <a:cubicBezTo>
                        <a:pt x="1382108" y="0"/>
                        <a:pt x="1452562" y="70454"/>
                        <a:pt x="1452562" y="157364"/>
                      </a:cubicBezTo>
                      <a:lnTo>
                        <a:pt x="1452562" y="786801"/>
                      </a:lnTo>
                      <a:cubicBezTo>
                        <a:pt x="1452562" y="873711"/>
                        <a:pt x="1382108" y="944165"/>
                        <a:pt x="1295198" y="944165"/>
                      </a:cubicBezTo>
                      <a:lnTo>
                        <a:pt x="157364" y="944165"/>
                      </a:lnTo>
                      <a:cubicBezTo>
                        <a:pt x="70454" y="944165"/>
                        <a:pt x="0" y="873711"/>
                        <a:pt x="0" y="786801"/>
                      </a:cubicBezTo>
                      <a:lnTo>
                        <a:pt x="0" y="157364"/>
                      </a:lnTo>
                      <a:close/>
                    </a:path>
                  </a:pathLst>
                </a:custGeom>
                <a:blipFill rotWithShape="1">
                  <a:blip r:embed="rId2"/>
                  <a:stretch>
                    <a:fillRect t="-5185" b="-9630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igura a mano libera 25"/>
                <p:cNvSpPr/>
                <p:nvPr/>
              </p:nvSpPr>
              <p:spPr>
                <a:xfrm>
                  <a:off x="3584438" y="4047983"/>
                  <a:ext cx="2002355" cy="1412843"/>
                </a:xfrm>
                <a:custGeom>
                  <a:avLst/>
                  <a:gdLst>
                    <a:gd name="connsiteX0" fmla="*/ 0 w 1452562"/>
                    <a:gd name="connsiteY0" fmla="*/ 157364 h 944165"/>
                    <a:gd name="connsiteX1" fmla="*/ 157364 w 1452562"/>
                    <a:gd name="connsiteY1" fmla="*/ 0 h 944165"/>
                    <a:gd name="connsiteX2" fmla="*/ 1295198 w 1452562"/>
                    <a:gd name="connsiteY2" fmla="*/ 0 h 944165"/>
                    <a:gd name="connsiteX3" fmla="*/ 1452562 w 1452562"/>
                    <a:gd name="connsiteY3" fmla="*/ 157364 h 944165"/>
                    <a:gd name="connsiteX4" fmla="*/ 1452562 w 1452562"/>
                    <a:gd name="connsiteY4" fmla="*/ 786801 h 944165"/>
                    <a:gd name="connsiteX5" fmla="*/ 1295198 w 1452562"/>
                    <a:gd name="connsiteY5" fmla="*/ 944165 h 944165"/>
                    <a:gd name="connsiteX6" fmla="*/ 157364 w 1452562"/>
                    <a:gd name="connsiteY6" fmla="*/ 944165 h 944165"/>
                    <a:gd name="connsiteX7" fmla="*/ 0 w 1452562"/>
                    <a:gd name="connsiteY7" fmla="*/ 786801 h 944165"/>
                    <a:gd name="connsiteX8" fmla="*/ 0 w 1452562"/>
                    <a:gd name="connsiteY8" fmla="*/ 157364 h 94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2562" h="944165">
                      <a:moveTo>
                        <a:pt x="0" y="157364"/>
                      </a:moveTo>
                      <a:cubicBezTo>
                        <a:pt x="0" y="70454"/>
                        <a:pt x="70454" y="0"/>
                        <a:pt x="157364" y="0"/>
                      </a:cubicBezTo>
                      <a:lnTo>
                        <a:pt x="1295198" y="0"/>
                      </a:lnTo>
                      <a:cubicBezTo>
                        <a:pt x="1382108" y="0"/>
                        <a:pt x="1452562" y="70454"/>
                        <a:pt x="1452562" y="157364"/>
                      </a:cubicBezTo>
                      <a:lnTo>
                        <a:pt x="1452562" y="786801"/>
                      </a:lnTo>
                      <a:cubicBezTo>
                        <a:pt x="1452562" y="873711"/>
                        <a:pt x="1382108" y="944165"/>
                        <a:pt x="1295198" y="944165"/>
                      </a:cubicBezTo>
                      <a:lnTo>
                        <a:pt x="157364" y="944165"/>
                      </a:lnTo>
                      <a:cubicBezTo>
                        <a:pt x="70454" y="944165"/>
                        <a:pt x="0" y="873711"/>
                        <a:pt x="0" y="786801"/>
                      </a:cubicBezTo>
                      <a:lnTo>
                        <a:pt x="0" y="15736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68010" tIns="168010" rIns="168010" bIns="168010" numCol="1" spcCol="1270" anchor="ctr" anchorCtr="0">
                  <a:noAutofit/>
                </a:bodyPr>
                <a:lstStyle/>
                <a:p>
                  <a:pPr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000" kern="1200" dirty="0" smtClean="0">
                    <a:solidFill>
                      <a:schemeClr val="tx2"/>
                    </a:solidFill>
                  </a:endParaRPr>
                </a:p>
                <a:p>
                  <a:pPr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kern="1200" dirty="0" smtClean="0">
                      <a:solidFill>
                        <a:schemeClr val="tx2"/>
                      </a:solidFill>
                    </a:rPr>
                    <a:t>Modifying Velocity Magnitude on phantom Cells to enforce </a:t>
                  </a:r>
                  <a:r>
                    <a:rPr lang="en-GB" sz="1400" dirty="0" smtClean="0">
                      <a:solidFill>
                        <a:schemeClr val="tx2"/>
                      </a:solidFill>
                    </a:rPr>
                    <a:t>∆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acc>
                    </m:oMath>
                  </a14:m>
                  <a:endParaRPr lang="en-GB" sz="1400" dirty="0">
                    <a:solidFill>
                      <a:schemeClr val="tx2"/>
                    </a:solidFill>
                  </a:endParaRPr>
                </a:p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000" kern="1200" dirty="0"/>
                </a:p>
              </p:txBody>
            </p:sp>
          </mc:Choice>
          <mc:Fallback xmlns="">
            <p:sp>
              <p:nvSpPr>
                <p:cNvPr id="26" name="Figura a mano libera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438" y="4047983"/>
                  <a:ext cx="2002355" cy="1412843"/>
                </a:xfrm>
                <a:custGeom>
                  <a:avLst/>
                  <a:gdLst>
                    <a:gd name="connsiteX0" fmla="*/ 0 w 1452562"/>
                    <a:gd name="connsiteY0" fmla="*/ 157364 h 944165"/>
                    <a:gd name="connsiteX1" fmla="*/ 157364 w 1452562"/>
                    <a:gd name="connsiteY1" fmla="*/ 0 h 944165"/>
                    <a:gd name="connsiteX2" fmla="*/ 1295198 w 1452562"/>
                    <a:gd name="connsiteY2" fmla="*/ 0 h 944165"/>
                    <a:gd name="connsiteX3" fmla="*/ 1452562 w 1452562"/>
                    <a:gd name="connsiteY3" fmla="*/ 157364 h 944165"/>
                    <a:gd name="connsiteX4" fmla="*/ 1452562 w 1452562"/>
                    <a:gd name="connsiteY4" fmla="*/ 786801 h 944165"/>
                    <a:gd name="connsiteX5" fmla="*/ 1295198 w 1452562"/>
                    <a:gd name="connsiteY5" fmla="*/ 944165 h 944165"/>
                    <a:gd name="connsiteX6" fmla="*/ 157364 w 1452562"/>
                    <a:gd name="connsiteY6" fmla="*/ 944165 h 944165"/>
                    <a:gd name="connsiteX7" fmla="*/ 0 w 1452562"/>
                    <a:gd name="connsiteY7" fmla="*/ 786801 h 944165"/>
                    <a:gd name="connsiteX8" fmla="*/ 0 w 1452562"/>
                    <a:gd name="connsiteY8" fmla="*/ 157364 h 94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2562" h="944165">
                      <a:moveTo>
                        <a:pt x="0" y="157364"/>
                      </a:moveTo>
                      <a:cubicBezTo>
                        <a:pt x="0" y="70454"/>
                        <a:pt x="70454" y="0"/>
                        <a:pt x="157364" y="0"/>
                      </a:cubicBezTo>
                      <a:lnTo>
                        <a:pt x="1295198" y="0"/>
                      </a:lnTo>
                      <a:cubicBezTo>
                        <a:pt x="1382108" y="0"/>
                        <a:pt x="1452562" y="70454"/>
                        <a:pt x="1452562" y="157364"/>
                      </a:cubicBezTo>
                      <a:lnTo>
                        <a:pt x="1452562" y="786801"/>
                      </a:lnTo>
                      <a:cubicBezTo>
                        <a:pt x="1452562" y="873711"/>
                        <a:pt x="1382108" y="944165"/>
                        <a:pt x="1295198" y="944165"/>
                      </a:cubicBezTo>
                      <a:lnTo>
                        <a:pt x="157364" y="944165"/>
                      </a:lnTo>
                      <a:cubicBezTo>
                        <a:pt x="70454" y="944165"/>
                        <a:pt x="0" y="873711"/>
                        <a:pt x="0" y="786801"/>
                      </a:cubicBezTo>
                      <a:lnTo>
                        <a:pt x="0" y="157364"/>
                      </a:lnTo>
                      <a:close/>
                    </a:path>
                  </a:pathLst>
                </a:custGeom>
                <a:blipFill rotWithShape="1">
                  <a:blip r:embed="rId3"/>
                  <a:stretch>
                    <a:fillRect t="-5389" b="-6587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igura a mano libera 27"/>
            <p:cNvSpPr/>
            <p:nvPr/>
          </p:nvSpPr>
          <p:spPr>
            <a:xfrm>
              <a:off x="2285974" y="2762073"/>
              <a:ext cx="1572786" cy="1139009"/>
            </a:xfrm>
            <a:custGeom>
              <a:avLst/>
              <a:gdLst>
                <a:gd name="connsiteX0" fmla="*/ 0 w 1452562"/>
                <a:gd name="connsiteY0" fmla="*/ 157364 h 944165"/>
                <a:gd name="connsiteX1" fmla="*/ 157364 w 1452562"/>
                <a:gd name="connsiteY1" fmla="*/ 0 h 944165"/>
                <a:gd name="connsiteX2" fmla="*/ 1295198 w 1452562"/>
                <a:gd name="connsiteY2" fmla="*/ 0 h 944165"/>
                <a:gd name="connsiteX3" fmla="*/ 1452562 w 1452562"/>
                <a:gd name="connsiteY3" fmla="*/ 157364 h 944165"/>
                <a:gd name="connsiteX4" fmla="*/ 1452562 w 1452562"/>
                <a:gd name="connsiteY4" fmla="*/ 786801 h 944165"/>
                <a:gd name="connsiteX5" fmla="*/ 1295198 w 1452562"/>
                <a:gd name="connsiteY5" fmla="*/ 944165 h 944165"/>
                <a:gd name="connsiteX6" fmla="*/ 157364 w 1452562"/>
                <a:gd name="connsiteY6" fmla="*/ 944165 h 944165"/>
                <a:gd name="connsiteX7" fmla="*/ 0 w 1452562"/>
                <a:gd name="connsiteY7" fmla="*/ 786801 h 944165"/>
                <a:gd name="connsiteX8" fmla="*/ 0 w 1452562"/>
                <a:gd name="connsiteY8" fmla="*/ 157364 h 94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562" h="944165">
                  <a:moveTo>
                    <a:pt x="0" y="157364"/>
                  </a:moveTo>
                  <a:cubicBezTo>
                    <a:pt x="0" y="70454"/>
                    <a:pt x="70454" y="0"/>
                    <a:pt x="157364" y="0"/>
                  </a:cubicBezTo>
                  <a:lnTo>
                    <a:pt x="1295198" y="0"/>
                  </a:lnTo>
                  <a:cubicBezTo>
                    <a:pt x="1382108" y="0"/>
                    <a:pt x="1452562" y="70454"/>
                    <a:pt x="1452562" y="157364"/>
                  </a:cubicBezTo>
                  <a:lnTo>
                    <a:pt x="1452562" y="786801"/>
                  </a:lnTo>
                  <a:cubicBezTo>
                    <a:pt x="1452562" y="873711"/>
                    <a:pt x="1382108" y="944165"/>
                    <a:pt x="1295198" y="944165"/>
                  </a:cubicBezTo>
                  <a:lnTo>
                    <a:pt x="157364" y="944165"/>
                  </a:lnTo>
                  <a:cubicBezTo>
                    <a:pt x="70454" y="944165"/>
                    <a:pt x="0" y="873711"/>
                    <a:pt x="0" y="786801"/>
                  </a:cubicBezTo>
                  <a:lnTo>
                    <a:pt x="0" y="157364"/>
                  </a:ln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010" tIns="168010" rIns="168010" bIns="16801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>
                  <a:solidFill>
                    <a:schemeClr val="tx2"/>
                  </a:solidFill>
                </a:rPr>
                <a:t>Updating </a:t>
              </a:r>
              <a:r>
                <a:rPr lang="el-GR" sz="1400" dirty="0" smtClean="0">
                  <a:solidFill>
                    <a:schemeClr val="tx2"/>
                  </a:solidFill>
                </a:rPr>
                <a:t>ρ</a:t>
              </a:r>
              <a:r>
                <a:rPr lang="it-IT" sz="1400" dirty="0" smtClean="0">
                  <a:solidFill>
                    <a:schemeClr val="tx2"/>
                  </a:solidFill>
                </a:rPr>
                <a:t>E</a:t>
              </a:r>
              <a:r>
                <a:rPr lang="it-IT" sz="1400" baseline="-25000" dirty="0" smtClean="0">
                  <a:solidFill>
                    <a:schemeClr val="tx2"/>
                  </a:solidFill>
                </a:rPr>
                <a:t>t </a:t>
              </a:r>
              <a:r>
                <a:rPr lang="it-IT" sz="1400" dirty="0" smtClean="0">
                  <a:solidFill>
                    <a:schemeClr val="tx2"/>
                  </a:solidFill>
                </a:rPr>
                <a:t> and p </a:t>
              </a:r>
              <a:r>
                <a:rPr lang="en-US" sz="1400" dirty="0" smtClean="0">
                  <a:solidFill>
                    <a:schemeClr val="tx2"/>
                  </a:solidFill>
                </a:rPr>
                <a:t>using</a:t>
              </a:r>
              <a:r>
                <a:rPr lang="it-IT" sz="1400" dirty="0" smtClean="0">
                  <a:solidFill>
                    <a:schemeClr val="tx2"/>
                  </a:solidFill>
                </a:rPr>
                <a:t> the </a:t>
              </a:r>
              <a:r>
                <a:rPr lang="en-US" sz="1400" dirty="0" smtClean="0">
                  <a:solidFill>
                    <a:schemeClr val="tx2"/>
                  </a:solidFill>
                </a:rPr>
                <a:t>modified</a:t>
              </a:r>
              <a:r>
                <a:rPr lang="it-IT" sz="1400" dirty="0" smtClean="0">
                  <a:solidFill>
                    <a:schemeClr val="tx2"/>
                  </a:solidFill>
                </a:rPr>
                <a:t>  </a:t>
              </a:r>
              <a:r>
                <a:rPr lang="en-GB" sz="1400" dirty="0" smtClean="0">
                  <a:solidFill>
                    <a:schemeClr val="tx2"/>
                  </a:solidFill>
                </a:rPr>
                <a:t>velocity</a:t>
              </a:r>
              <a:r>
                <a:rPr lang="it-IT" sz="1400" dirty="0" smtClean="0">
                  <a:solidFill>
                    <a:schemeClr val="tx2"/>
                  </a:solidFill>
                </a:rPr>
                <a:t> </a:t>
              </a:r>
              <a:r>
                <a:rPr lang="en-US" sz="1400" dirty="0" smtClean="0">
                  <a:solidFill>
                    <a:schemeClr val="tx2"/>
                  </a:solidFill>
                </a:rPr>
                <a:t>field</a:t>
              </a:r>
              <a:endParaRPr lang="en-US" sz="1400" kern="1200" dirty="0">
                <a:solidFill>
                  <a:schemeClr val="tx2"/>
                </a:solidFill>
              </a:endParaRPr>
            </a:p>
          </p:txBody>
        </p:sp>
        <p:sp>
          <p:nvSpPr>
            <p:cNvPr id="30" name="Figura a mano libera 29"/>
            <p:cNvSpPr/>
            <p:nvPr/>
          </p:nvSpPr>
          <p:spPr>
            <a:xfrm rot="4288664">
              <a:off x="3014674" y="1587757"/>
              <a:ext cx="3731627" cy="26077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86503" y="305186"/>
                  </a:moveTo>
                  <a:arcTo wR="1559742" hR="1559742" stAng="18387232" swAng="1633569"/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igura a mano libera 30"/>
            <p:cNvSpPr/>
            <p:nvPr/>
          </p:nvSpPr>
          <p:spPr>
            <a:xfrm rot="10414527">
              <a:off x="3245388" y="2023291"/>
              <a:ext cx="3119484" cy="3119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86503" y="305186"/>
                  </a:moveTo>
                  <a:arcTo wR="1559742" hR="1559742" stAng="18387232" swAng="1633569"/>
                </a:path>
              </a:pathLst>
            </a:custGeom>
            <a:grp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Parentesi graffa aperta 15"/>
          <p:cNvSpPr/>
          <p:nvPr/>
        </p:nvSpPr>
        <p:spPr>
          <a:xfrm>
            <a:off x="2971800" y="762000"/>
            <a:ext cx="609600" cy="2514600"/>
          </a:xfrm>
          <a:prstGeom prst="leftBrace">
            <a:avLst>
              <a:gd name="adj1" fmla="val 60760"/>
              <a:gd name="adj2" fmla="val 49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133600" y="122400"/>
            <a:ext cx="6858000" cy="41100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4300" y="5094330"/>
            <a:ext cx="95250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Sblock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34695"/>
            <a:ext cx="3276600" cy="21899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76400" y="4168676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The only model which allows to mesh clearance;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Fully </a:t>
            </a:r>
            <a:r>
              <a:rPr lang="en-GB" sz="1600" dirty="0">
                <a:solidFill>
                  <a:schemeClr val="tx2"/>
                </a:solidFill>
              </a:rPr>
              <a:t>s</a:t>
            </a:r>
            <a:r>
              <a:rPr lang="en-GB" sz="1600" dirty="0" smtClean="0">
                <a:solidFill>
                  <a:schemeClr val="tx2"/>
                </a:solidFill>
              </a:rPr>
              <a:t>olving of clearance flow </a:t>
            </a:r>
            <a:r>
              <a:rPr lang="en-GB" sz="1600" dirty="0">
                <a:solidFill>
                  <a:schemeClr val="tx2"/>
                </a:solidFill>
              </a:rPr>
              <a:t>field </a:t>
            </a:r>
            <a:r>
              <a:rPr lang="en-GB" sz="1600" dirty="0" smtClean="0">
                <a:solidFill>
                  <a:schemeClr val="tx2"/>
                </a:solidFill>
              </a:rPr>
              <a:t>and preserve </a:t>
            </a:r>
            <a:r>
              <a:rPr lang="en-GB" sz="1600" dirty="0">
                <a:solidFill>
                  <a:schemeClr val="tx2"/>
                </a:solidFill>
              </a:rPr>
              <a:t>the mass flow between inlet and outlet of every </a:t>
            </a:r>
            <a:r>
              <a:rPr lang="en-GB" sz="1600" dirty="0" smtClean="0">
                <a:solidFill>
                  <a:schemeClr val="tx2"/>
                </a:solidFill>
              </a:rPr>
              <a:t>row;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Performed running “</a:t>
            </a:r>
            <a:r>
              <a:rPr lang="en-GB" sz="1600" i="1" dirty="0" smtClean="0">
                <a:solidFill>
                  <a:schemeClr val="tx2"/>
                </a:solidFill>
              </a:rPr>
              <a:t>Sblock code</a:t>
            </a:r>
            <a:r>
              <a:rPr lang="en-GB" sz="1600" dirty="0" smtClean="0">
                <a:solidFill>
                  <a:schemeClr val="tx2"/>
                </a:solidFill>
              </a:rPr>
              <a:t>”.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4300" y="2126277"/>
            <a:ext cx="110490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H-Pinch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52600" y="745391"/>
            <a:ext cx="2362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Blade tip pinched geometry mismatch w.r.t. actual one;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Avoid the application of conservation law through geometrical expedient to make a correspondence between SS and PS;</a:t>
            </a:r>
          </a:p>
          <a:p>
            <a:pPr algn="just"/>
            <a:endParaRPr lang="en-GB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Performed running the “</a:t>
            </a:r>
            <a:r>
              <a:rPr lang="en-GB" sz="1600" i="1" dirty="0" smtClean="0">
                <a:solidFill>
                  <a:schemeClr val="tx2"/>
                </a:solidFill>
              </a:rPr>
              <a:t>Pinch code”</a:t>
            </a:r>
            <a:r>
              <a:rPr lang="en-GB" sz="1600" dirty="0" smtClean="0">
                <a:solidFill>
                  <a:schemeClr val="tx2"/>
                </a:solidFill>
              </a:rPr>
              <a:t>.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2" name="Parentesi graffa aperta 21"/>
          <p:cNvSpPr/>
          <p:nvPr/>
        </p:nvSpPr>
        <p:spPr>
          <a:xfrm>
            <a:off x="1371600" y="790332"/>
            <a:ext cx="439271" cy="3072001"/>
          </a:xfrm>
          <a:prstGeom prst="leftBrace">
            <a:avLst>
              <a:gd name="adj1" fmla="val 60760"/>
              <a:gd name="adj2" fmla="val 49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arentesi graffa aperta 22"/>
          <p:cNvSpPr/>
          <p:nvPr/>
        </p:nvSpPr>
        <p:spPr>
          <a:xfrm>
            <a:off x="1295400" y="4134695"/>
            <a:ext cx="457200" cy="2266105"/>
          </a:xfrm>
          <a:prstGeom prst="leftBrace">
            <a:avLst>
              <a:gd name="adj1" fmla="val 60760"/>
              <a:gd name="adj2" fmla="val 500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C:\Users\80003322\Desktop\Catture\TESI\CAP 2\Pinch_UN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86" y="685800"/>
            <a:ext cx="38667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AEN_PPT_2014_vers_01_per2007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hidden">
        <a:solidFill>
          <a:schemeClr val="accent1"/>
        </a:solidFill>
        <a:ln w="28575">
          <a:solidFill>
            <a:schemeClr val="tx2"/>
          </a:solidFill>
        </a:ln>
      </a:spPr>
      <a:bodyPr rtlCol="0" anchor="ctr"/>
      <a:lstStyle>
        <a:defPPr algn="ctr">
          <a:defRPr sz="16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EN_PPT_2014_vers_01_per2007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hidden">
        <a:solidFill>
          <a:schemeClr val="accent1"/>
        </a:solidFill>
        <a:ln w="28575">
          <a:solidFill>
            <a:schemeClr val="tx2"/>
          </a:solidFill>
        </a:ln>
      </a:spPr>
      <a:bodyPr rtlCol="0" anchor="ctr"/>
      <a:lstStyle>
        <a:defPPr algn="ctr">
          <a:defRPr sz="16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1397</Words>
  <Application>Microsoft Office PowerPoint</Application>
  <PresentationFormat>Presentazione su schermo (4:3)</PresentationFormat>
  <Paragraphs>402</Paragraphs>
  <Slides>22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Helvetica</vt:lpstr>
      <vt:lpstr>Times New Roman</vt:lpstr>
      <vt:lpstr>Wingdings</vt:lpstr>
      <vt:lpstr>1_AEN_PPT_2014_vers_01_per2007_2010</vt:lpstr>
      <vt:lpstr>2_AEN_PPT_2014_vers_01_per2007_2010</vt:lpstr>
      <vt:lpstr>Diapositiva think-cell</vt:lpstr>
      <vt:lpstr>Tip clearance CFD models to improve the aerodynamic characterization of heavy duty gas turbine transonic axial compressors</vt:lpstr>
      <vt:lpstr>Index</vt:lpstr>
      <vt:lpstr>Objective</vt:lpstr>
      <vt:lpstr>Importance of compressor stability</vt:lpstr>
      <vt:lpstr>Importance of compressor stability</vt:lpstr>
      <vt:lpstr>Method of Investigation</vt:lpstr>
      <vt:lpstr>Methodology</vt:lpstr>
      <vt:lpstr>Methodology </vt:lpstr>
      <vt:lpstr>Methodology</vt:lpstr>
      <vt:lpstr>Compressor 1 results</vt:lpstr>
      <vt:lpstr>Compressor 1 results</vt:lpstr>
      <vt:lpstr>Compressor 1 results</vt:lpstr>
      <vt:lpstr>Compressor 1 results</vt:lpstr>
      <vt:lpstr>Compressor 2 results</vt:lpstr>
      <vt:lpstr>Compressor 2 results</vt:lpstr>
      <vt:lpstr>Compressor 2 results</vt:lpstr>
      <vt:lpstr>Compressor 2 results</vt:lpstr>
      <vt:lpstr>Results Summary</vt:lpstr>
      <vt:lpstr>Conclusions</vt:lpstr>
      <vt:lpstr>Presentazione standard di PowerPoint</vt:lpstr>
      <vt:lpstr>The importance of clearance flow</vt:lpstr>
      <vt:lpstr>Results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Aerodynamic characterization of a transonic axial compressor</dc:title>
  <dc:creator>Ottonello Luca</dc:creator>
  <cp:lastModifiedBy>Alessandro Bottaro</cp:lastModifiedBy>
  <cp:revision>214</cp:revision>
  <dcterms:created xsi:type="dcterms:W3CDTF">2006-08-16T00:00:00Z</dcterms:created>
  <dcterms:modified xsi:type="dcterms:W3CDTF">2018-03-22T12:05:24Z</dcterms:modified>
</cp:coreProperties>
</file>