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notesMasterIdLst>
    <p:notesMasterId r:id="rId27"/>
  </p:notesMasterIdLst>
  <p:sldIdLst>
    <p:sldId id="256" r:id="rId2"/>
    <p:sldId id="257" r:id="rId3"/>
    <p:sldId id="258" r:id="rId4"/>
    <p:sldId id="263" r:id="rId5"/>
    <p:sldId id="260" r:id="rId6"/>
    <p:sldId id="261" r:id="rId7"/>
    <p:sldId id="262" r:id="rId8"/>
    <p:sldId id="282" r:id="rId9"/>
    <p:sldId id="265" r:id="rId10"/>
    <p:sldId id="268" r:id="rId11"/>
    <p:sldId id="269" r:id="rId12"/>
    <p:sldId id="270" r:id="rId13"/>
    <p:sldId id="284" r:id="rId14"/>
    <p:sldId id="283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ssandro Lamberti" initials="AL" lastIdx="3" clrIdx="0">
    <p:extLst>
      <p:ext uri="{19B8F6BF-5375-455C-9EA6-DF929625EA0E}">
        <p15:presenceInfo xmlns:p15="http://schemas.microsoft.com/office/powerpoint/2012/main" userId="906c8ced09ead7e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8E7"/>
    <a:srgbClr val="E1CD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2-19T12:45:26.806" idx="1">
    <p:pos x="3584" y="1093"/>
    <p:text>d=2.2 m   vmax=900g/min +-0.1 m/s   Wmotoreasinc=132 KW  rend=0.7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2-19T12:58:48.710" idx="2">
    <p:pos x="3433" y="1454"/>
    <p:text>1.65 m 3°</p:text>
    <p:extLst>
      <p:ext uri="{C676402C-5697-4E1C-873F-D02D1690AC5C}">
        <p15:threadingInfo xmlns:p15="http://schemas.microsoft.com/office/powerpoint/2012/main" timeZoneBias="-60"/>
      </p:ext>
    </p:extLst>
  </p:cm>
  <p:cm authorId="1" dt="2020-02-19T12:59:00.381" idx="3">
    <p:pos x="5019" y="1688"/>
    <p:text>8.9 m 3.3°</p:text>
    <p:extLst>
      <p:ext uri="{C676402C-5697-4E1C-873F-D02D1690AC5C}">
        <p15:threadingInfo xmlns:p15="http://schemas.microsoft.com/office/powerpoint/2012/main" timeZoneBias="-60"/>
      </p:ext>
    </p:extLst>
  </p:cm>
</p:cmLst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4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675107-9FB7-45ED-BCE0-0487B52109E7}" type="datetimeFigureOut">
              <a:rPr lang="it-IT" smtClean="0"/>
              <a:t>02/03/2020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818213-0F28-4E0F-BCFF-091ADDA6625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0685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A6799532-AAAE-4F7D-86FB-AED2157B2D2C}" type="datetime1">
              <a:rPr lang="it-IT" smtClean="0"/>
              <a:pPr lvl="0"/>
              <a:t>02/03/2020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lvl="0"/>
            <a:fld id="{C26760D9-72E5-4AE5-BB45-52116408F5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934088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3FC3469-12C7-43BD-84DA-9D7F9125FD83}" type="datetime1">
              <a:rPr lang="it-IT" smtClean="0"/>
              <a:pPr lvl="0"/>
              <a:t>02/03/2020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lvl="0"/>
            <a:fld id="{F0FDCBE3-092D-4FAB-A183-10E03B1F5E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4395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3FC3469-12C7-43BD-84DA-9D7F9125FD83}" type="datetime1">
              <a:rPr lang="it-IT" smtClean="0"/>
              <a:pPr lvl="0"/>
              <a:t>02/03/2020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lvl="0"/>
            <a:fld id="{F0FDCBE3-092D-4FAB-A183-10E03B1F5E32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26608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3FC3469-12C7-43BD-84DA-9D7F9125FD83}" type="datetime1">
              <a:rPr lang="it-IT" smtClean="0"/>
              <a:pPr lvl="0"/>
              <a:t>02/03/2020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lvl="0"/>
            <a:fld id="{F0FDCBE3-092D-4FAB-A183-10E03B1F5E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5228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3FC3469-12C7-43BD-84DA-9D7F9125FD83}" type="datetime1">
              <a:rPr lang="it-IT" smtClean="0"/>
              <a:pPr lvl="0"/>
              <a:t>02/03/2020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lvl="0"/>
            <a:fld id="{F0FDCBE3-092D-4FAB-A183-10E03B1F5E32}" type="slidenum">
              <a:rPr lang="it-IT" smtClean="0"/>
              <a:t>‹N›</a:t>
            </a:fld>
            <a:endParaRPr lang="it-IT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51943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3FC3469-12C7-43BD-84DA-9D7F9125FD83}" type="datetime1">
              <a:rPr lang="it-IT" smtClean="0"/>
              <a:pPr lvl="0"/>
              <a:t>02/03/2020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lvl="0"/>
            <a:fld id="{F0FDCBE3-092D-4FAB-A183-10E03B1F5E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3991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0E94E70-BDC9-47A7-8016-465EC9ED85B2}" type="datetime1">
              <a:rPr lang="it-IT" smtClean="0"/>
              <a:pPr lvl="0"/>
              <a:t>02/03/2020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6D10ED8-1830-4A26-B062-C6F258FDB1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705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8486B2D-11ED-47EB-BC76-BB2AF7830FD1}" type="datetime1">
              <a:rPr lang="it-IT" smtClean="0"/>
              <a:pPr lvl="0"/>
              <a:t>02/03/2020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8E6ABF8-B518-472F-83FD-357844356C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5782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8788C1F-1D6F-4D9F-AC29-43CCE5C6C56E}" type="datetime1">
              <a:rPr lang="it-IT" smtClean="0"/>
              <a:pPr lvl="0"/>
              <a:t>02/03/2020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F66C728-CFAE-4B16-8937-ACA8A15458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3739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42856D4-B58E-4AE2-9A9C-4B19C08B6A68}" type="datetime1">
              <a:rPr lang="it-IT" smtClean="0"/>
              <a:pPr lvl="0"/>
              <a:t>02/03/2020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lvl="0"/>
            <a:fld id="{34237675-845F-4003-BCDC-98C930FC978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1382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948927A-2605-4901-ABC1-2EB5F657DA43}" type="datetime1">
              <a:rPr lang="it-IT" smtClean="0"/>
              <a:pPr lvl="0"/>
              <a:t>02/03/2020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lvl="0"/>
            <a:fld id="{5414D855-59A9-4EFB-93BD-BE7B905BE5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4388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EEFF137-130B-4591-8D1E-0B756AF882F6}" type="datetime1">
              <a:rPr lang="it-IT" smtClean="0"/>
              <a:pPr lvl="0"/>
              <a:t>02/03/2020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lvl="0"/>
            <a:fld id="{67A5DCA7-9F07-4C7A-A54B-ED194C57FB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9065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022ED8D-64F4-422B-9201-5CCD4EAD4227}" type="datetime1">
              <a:rPr lang="it-IT" smtClean="0"/>
              <a:pPr lvl="0"/>
              <a:t>02/03/2020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FECB980-6D1E-48B6-AC84-AAFAB8D3C3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3178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72C1B7D-4381-413B-AA24-3236410CA10C}" type="datetime1">
              <a:rPr lang="it-IT" smtClean="0"/>
              <a:pPr lvl="0"/>
              <a:t>02/03/2020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EBFD6FB-ED07-46DD-A69C-F96B7FFFC6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0850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8EF4522-8365-4FAE-BBC0-107D2C130F66}" type="datetime1">
              <a:rPr lang="it-IT" smtClean="0"/>
              <a:pPr lvl="0"/>
              <a:t>02/03/2020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5077F1D-95CC-4349-88B0-8B4C63681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0755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861F199-4001-4F13-B192-9D1ADA47BB12}" type="datetime1">
              <a:rPr lang="it-IT" smtClean="0"/>
              <a:pPr lvl="0"/>
              <a:t>02/03/2020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lvl="0"/>
            <a:fld id="{93186476-E412-43AD-B111-EFB7A13B51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5765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83FC3469-12C7-43BD-84DA-9D7F9125FD83}" type="datetime1">
              <a:rPr lang="it-IT" smtClean="0"/>
              <a:pPr lvl="0"/>
              <a:t>02/03/2020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lvl="0"/>
            <a:fld id="{F0FDCBE3-092D-4FAB-A183-10E03B1F5E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759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6.png"/><Relationship Id="rId3" Type="http://schemas.openxmlformats.org/officeDocument/2006/relationships/image" Target="../media/image16.gif"/><Relationship Id="rId7" Type="http://schemas.openxmlformats.org/officeDocument/2006/relationships/image" Target="../media/image13.wmf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5.wmf"/><Relationship Id="rId5" Type="http://schemas.openxmlformats.org/officeDocument/2006/relationships/image" Target="../media/image12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5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886F351D-C975-4015-B96B-7108FA134C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630017" y="3862473"/>
            <a:ext cx="9342783" cy="2902762"/>
          </a:xfrm>
        </p:spPr>
        <p:txBody>
          <a:bodyPr anchorCtr="0">
            <a:normAutofit fontScale="92500" lnSpcReduction="20000"/>
          </a:bodyPr>
          <a:lstStyle/>
          <a:p>
            <a:pPr lvl="0" algn="ctr">
              <a:lnSpc>
                <a:spcPct val="70000"/>
              </a:lnSpc>
            </a:pPr>
            <a:r>
              <a:rPr lang="it-IT" sz="2800" b="1" dirty="0">
                <a:latin typeface="Times New Roman" pitchFamily="18"/>
                <a:cs typeface="Times New Roman" pitchFamily="18"/>
              </a:rPr>
              <a:t>Studio dei coefficienti aerodinamici di un cilindro a sezione</a:t>
            </a:r>
          </a:p>
          <a:p>
            <a:pPr lvl="0" algn="ctr">
              <a:lnSpc>
                <a:spcPct val="70000"/>
              </a:lnSpc>
            </a:pPr>
            <a:r>
              <a:rPr lang="it-IT" sz="2800" b="1" dirty="0">
                <a:latin typeface="Times New Roman" pitchFamily="18"/>
                <a:cs typeface="Times New Roman" pitchFamily="18"/>
              </a:rPr>
              <a:t>quadrata e di un profilo alare in galleria del vento.</a:t>
            </a:r>
          </a:p>
          <a:p>
            <a:pPr lvl="0" algn="ctr">
              <a:lnSpc>
                <a:spcPct val="70000"/>
              </a:lnSpc>
            </a:pPr>
            <a:endParaRPr lang="it-IT" sz="2400" b="1" dirty="0">
              <a:latin typeface="Times New Roman" pitchFamily="18"/>
              <a:cs typeface="Times New Roman" pitchFamily="18"/>
            </a:endParaRPr>
          </a:p>
          <a:p>
            <a:pPr lvl="0" algn="l">
              <a:lnSpc>
                <a:spcPct val="70000"/>
              </a:lnSpc>
            </a:pPr>
            <a:r>
              <a:rPr lang="it-IT" sz="2400" b="1" dirty="0">
                <a:latin typeface="Times New Roman" pitchFamily="18"/>
                <a:cs typeface="Times New Roman" pitchFamily="18"/>
              </a:rPr>
              <a:t>Relatore:                                                                                 Allievo:                              </a:t>
            </a:r>
            <a:endParaRPr lang="it-IT" sz="2400" dirty="0">
              <a:latin typeface="Times New Roman" pitchFamily="18"/>
              <a:cs typeface="Times New Roman" pitchFamily="18"/>
            </a:endParaRPr>
          </a:p>
          <a:p>
            <a:pPr lvl="0" algn="l">
              <a:lnSpc>
                <a:spcPct val="70000"/>
              </a:lnSpc>
            </a:pPr>
            <a:r>
              <a:rPr lang="it-IT" sz="2400" dirty="0">
                <a:latin typeface="Times New Roman" pitchFamily="18"/>
                <a:cs typeface="Times New Roman" pitchFamily="18"/>
              </a:rPr>
              <a:t>Chiar.</a:t>
            </a:r>
            <a:r>
              <a:rPr lang="it-IT" sz="2400" baseline="30000" dirty="0">
                <a:latin typeface="Times New Roman" pitchFamily="18"/>
                <a:cs typeface="Times New Roman" pitchFamily="18"/>
              </a:rPr>
              <a:t>mo</a:t>
            </a:r>
            <a:r>
              <a:rPr lang="it-IT" sz="2400" dirty="0">
                <a:latin typeface="Times New Roman" pitchFamily="18"/>
                <a:cs typeface="Times New Roman" pitchFamily="18"/>
              </a:rPr>
              <a:t> Prof. Ing. Alessandro Bottaro                                    Alessandro Lamberti</a:t>
            </a:r>
          </a:p>
          <a:p>
            <a:pPr lvl="0" algn="l">
              <a:lnSpc>
                <a:spcPct val="70000"/>
              </a:lnSpc>
            </a:pPr>
            <a:r>
              <a:rPr lang="it-IT" sz="2400" dirty="0">
                <a:latin typeface="Times New Roman" pitchFamily="18"/>
                <a:cs typeface="Times New Roman" pitchFamily="18"/>
              </a:rPr>
              <a:t> </a:t>
            </a:r>
          </a:p>
          <a:p>
            <a:pPr lvl="0" algn="l">
              <a:lnSpc>
                <a:spcPct val="70000"/>
              </a:lnSpc>
            </a:pPr>
            <a:r>
              <a:rPr lang="it-IT" sz="2400" b="1" dirty="0">
                <a:latin typeface="Times New Roman" pitchFamily="18"/>
                <a:cs typeface="Times New Roman" pitchFamily="18"/>
              </a:rPr>
              <a:t>Correlatore:</a:t>
            </a:r>
            <a:endParaRPr lang="it-IT" sz="2400" dirty="0">
              <a:latin typeface="Times New Roman" pitchFamily="18"/>
              <a:cs typeface="Times New Roman" pitchFamily="18"/>
            </a:endParaRPr>
          </a:p>
          <a:p>
            <a:pPr lvl="0" algn="l">
              <a:lnSpc>
                <a:spcPct val="70000"/>
              </a:lnSpc>
            </a:pPr>
            <a:r>
              <a:rPr lang="it-IT" sz="2400" dirty="0">
                <a:latin typeface="Times New Roman" pitchFamily="18"/>
                <a:cs typeface="Times New Roman" pitchFamily="18"/>
              </a:rPr>
              <a:t>Dott. Ing. Andrea Freda                   </a:t>
            </a:r>
          </a:p>
          <a:p>
            <a:pPr lvl="0" algn="l">
              <a:lnSpc>
                <a:spcPct val="70000"/>
              </a:lnSpc>
            </a:pPr>
            <a:r>
              <a:rPr lang="it-IT" sz="2000" b="1" dirty="0">
                <a:latin typeface="Times New Roman" pitchFamily="18"/>
                <a:cs typeface="Times New Roman" pitchFamily="18"/>
              </a:rPr>
              <a:t>                                                                Febbraio 2020</a:t>
            </a:r>
          </a:p>
          <a:p>
            <a:pPr lvl="0">
              <a:lnSpc>
                <a:spcPct val="70000"/>
              </a:lnSpc>
            </a:pPr>
            <a:endParaRPr lang="it-IT" b="1" dirty="0">
              <a:latin typeface="Times New Roman" pitchFamily="18"/>
              <a:cs typeface="Times New Roman" pitchFamily="18"/>
            </a:endParaRPr>
          </a:p>
          <a:p>
            <a:pPr lvl="0">
              <a:lnSpc>
                <a:spcPct val="70000"/>
              </a:lnSpc>
            </a:pPr>
            <a:endParaRPr lang="it-IT" b="1" dirty="0">
              <a:latin typeface="Trebuchet MS" pitchFamily="34"/>
            </a:endParaRPr>
          </a:p>
          <a:p>
            <a:pPr lvl="0">
              <a:lnSpc>
                <a:spcPct val="70000"/>
              </a:lnSpc>
            </a:pPr>
            <a:endParaRPr lang="it-IT" b="1" dirty="0">
              <a:latin typeface="Trebuchet MS" pitchFamily="34"/>
            </a:endParaRPr>
          </a:p>
          <a:p>
            <a:pPr lvl="0">
              <a:lnSpc>
                <a:spcPct val="70000"/>
              </a:lnSpc>
            </a:pPr>
            <a:endParaRPr lang="it-IT" dirty="0">
              <a:latin typeface="Trebuchet MS" pitchFamily="34"/>
            </a:endParaRPr>
          </a:p>
          <a:p>
            <a:pPr lvl="0">
              <a:lnSpc>
                <a:spcPct val="70000"/>
              </a:lnSpc>
            </a:pPr>
            <a:endParaRPr lang="it-IT" sz="2000" dirty="0"/>
          </a:p>
        </p:txBody>
      </p:sp>
      <p:sp>
        <p:nvSpPr>
          <p:cNvPr id="4" name="Rettangolo 4">
            <a:extLst>
              <a:ext uri="{FF2B5EF4-FFF2-40B4-BE49-F238E27FC236}">
                <a16:creationId xmlns:a16="http://schemas.microsoft.com/office/drawing/2014/main" id="{BB2F6CE4-B973-49CF-897E-86CB341389C5}"/>
              </a:ext>
            </a:extLst>
          </p:cNvPr>
          <p:cNvSpPr/>
          <p:nvPr/>
        </p:nvSpPr>
        <p:spPr>
          <a:xfrm>
            <a:off x="3047996" y="376924"/>
            <a:ext cx="6096003" cy="156965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MS Mincho" pitchFamily="49"/>
                <a:cs typeface="Times New Roman" pitchFamily="18"/>
              </a:rPr>
              <a:t>UNIVERSITÀ DEGLI STUDI DI GENOVA</a:t>
            </a:r>
            <a:endParaRPr lang="it-IT" sz="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  <a:ea typeface="等线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MS Mincho" pitchFamily="49"/>
                <a:cs typeface="Times New Roman" pitchFamily="18"/>
              </a:rPr>
              <a:t>SCUOLA POLITECNICA</a:t>
            </a:r>
            <a:endParaRPr lang="it-IT" sz="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  <a:ea typeface="等线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MS Mincho" pitchFamily="49"/>
                <a:cs typeface="Times New Roman" pitchFamily="18"/>
              </a:rPr>
              <a:t>DIME</a:t>
            </a:r>
            <a:endParaRPr lang="it-IT" sz="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  <a:ea typeface="等线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MS Mincho" pitchFamily="49"/>
                <a:cs typeface="Times New Roman" pitchFamily="18"/>
              </a:rPr>
              <a:t>Dipartimento di Ingegneria Meccanica, Energetica, </a:t>
            </a:r>
            <a:endParaRPr lang="it-IT" sz="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  <a:ea typeface="等线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4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MS Mincho" pitchFamily="49"/>
                <a:cs typeface="Times New Roman" pitchFamily="18"/>
              </a:rPr>
              <a:t>Gestionale e dei Trasporti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  <a:ea typeface="等线" pitchFamily="2"/>
            </a:endParaRPr>
          </a:p>
        </p:txBody>
      </p:sp>
      <p:pic>
        <p:nvPicPr>
          <p:cNvPr id="5" name="Immagine 3">
            <a:extLst>
              <a:ext uri="{FF2B5EF4-FFF2-40B4-BE49-F238E27FC236}">
                <a16:creationId xmlns:a16="http://schemas.microsoft.com/office/drawing/2014/main" id="{B32A65E5-550C-4FD4-A217-4432A2FF8F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07020" y="1762213"/>
            <a:ext cx="1377945" cy="18160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4FD4D5-5919-4813-B1F2-F464DF090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306333"/>
            <a:ext cx="8911687" cy="1280890"/>
          </a:xfrm>
        </p:spPr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Modelli Sezionali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703F79EF-D44A-44AF-954E-07E3323A42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15" y="3202030"/>
            <a:ext cx="5594817" cy="3147085"/>
          </a:xfrm>
        </p:spPr>
      </p:pic>
      <p:pic>
        <p:nvPicPr>
          <p:cNvPr id="4" name="Immagine 3" descr="Immagine che contiene racquetball, gara di atletica, shoji, sport&#10;&#10;Descrizione generata automaticamente">
            <a:extLst>
              <a:ext uri="{FF2B5EF4-FFF2-40B4-BE49-F238E27FC236}">
                <a16:creationId xmlns:a16="http://schemas.microsoft.com/office/drawing/2014/main" id="{3452071A-B558-4D78-99A5-6CB6C9B1B0A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38406" y="1441449"/>
            <a:ext cx="5865837" cy="1400907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25EAE3A-E0F3-40D9-A89A-529A0758D66A}"/>
              </a:ext>
            </a:extLst>
          </p:cNvPr>
          <p:cNvSpPr txBox="1"/>
          <p:nvPr/>
        </p:nvSpPr>
        <p:spPr>
          <a:xfrm>
            <a:off x="7513983" y="1642027"/>
            <a:ext cx="41214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Profilo alare NACA0012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Lunghezza 1.7 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Corda massima 0.3 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7C4BECD-C990-4F9F-8574-D21027B545BF}"/>
              </a:ext>
            </a:extLst>
          </p:cNvPr>
          <p:cNvSpPr txBox="1"/>
          <p:nvPr/>
        </p:nvSpPr>
        <p:spPr>
          <a:xfrm>
            <a:off x="7407965" y="4175407"/>
            <a:ext cx="4227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Cilindro a sezione quadrata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Lunghezza 1.700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Lato sezione quadrata 0.035 m</a:t>
            </a:r>
          </a:p>
        </p:txBody>
      </p:sp>
    </p:spTree>
    <p:extLst>
      <p:ext uri="{BB962C8B-B14F-4D97-AF65-F5344CB8AC3E}">
        <p14:creationId xmlns:p14="http://schemas.microsoft.com/office/powerpoint/2010/main" val="97257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0285D2-D5A1-4EFE-B25B-F19C676EC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412350"/>
            <a:ext cx="8911687" cy="1280890"/>
          </a:xfrm>
        </p:spPr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Parametri studiati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91541E2-BB14-41AB-9D33-AF0442CCF9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311" y="1288828"/>
            <a:ext cx="6373911" cy="3469195"/>
          </a:xfr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2586FC5C-1A51-426C-9F24-2453358F9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6695" y="1235399"/>
            <a:ext cx="2340727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8FCFF07E-711E-4515-A2E2-CEEBC92874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2255915"/>
              </p:ext>
            </p:extLst>
          </p:nvPr>
        </p:nvGraphicFramePr>
        <p:xfrm>
          <a:off x="8927074" y="1602163"/>
          <a:ext cx="1830441" cy="1289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3" name="Equation" r:id="rId4" imgW="837836" imgH="583947" progId="Equation.DSMT4">
                  <p:embed/>
                </p:oleObj>
              </mc:Choice>
              <mc:Fallback>
                <p:oleObj name="Equation" r:id="rId4" imgW="837836" imgH="583947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27074" y="1602163"/>
                        <a:ext cx="1830441" cy="12896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>
            <a:extLst>
              <a:ext uri="{FF2B5EF4-FFF2-40B4-BE49-F238E27FC236}">
                <a16:creationId xmlns:a16="http://schemas.microsoft.com/office/drawing/2014/main" id="{B5998435-3908-4B6E-B1C0-EEB63A545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1183" y="2762428"/>
            <a:ext cx="2649812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aphicFrame>
        <p:nvGraphicFramePr>
          <p:cNvPr id="9" name="Oggetto 8">
            <a:extLst>
              <a:ext uri="{FF2B5EF4-FFF2-40B4-BE49-F238E27FC236}">
                <a16:creationId xmlns:a16="http://schemas.microsoft.com/office/drawing/2014/main" id="{C26714B4-5986-4915-9FF9-AB93FB702A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9699958"/>
              </p:ext>
            </p:extLst>
          </p:nvPr>
        </p:nvGraphicFramePr>
        <p:xfrm>
          <a:off x="2693494" y="5232130"/>
          <a:ext cx="1851240" cy="1289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4" name="Equation" r:id="rId6" imgW="850531" imgH="583947" progId="Equation.DSMT4">
                  <p:embed/>
                </p:oleObj>
              </mc:Choice>
              <mc:Fallback>
                <p:oleObj name="Equation" r:id="rId6" imgW="850531" imgH="583947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3494" y="5232130"/>
                        <a:ext cx="1851240" cy="12896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">
            <a:extLst>
              <a:ext uri="{FF2B5EF4-FFF2-40B4-BE49-F238E27FC236}">
                <a16:creationId xmlns:a16="http://schemas.microsoft.com/office/drawing/2014/main" id="{320F101B-78DC-431D-982C-D3136B703DA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460311" y="5829565"/>
            <a:ext cx="16780724" cy="47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aphicFrame>
        <p:nvGraphicFramePr>
          <p:cNvPr id="11" name="Oggetto 10">
            <a:extLst>
              <a:ext uri="{FF2B5EF4-FFF2-40B4-BE49-F238E27FC236}">
                <a16:creationId xmlns:a16="http://schemas.microsoft.com/office/drawing/2014/main" id="{551B0F2A-13D3-4AE9-9311-175E1E4FDD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052860"/>
              </p:ext>
            </p:extLst>
          </p:nvPr>
        </p:nvGraphicFramePr>
        <p:xfrm>
          <a:off x="9278470" y="2967023"/>
          <a:ext cx="1555750" cy="1357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5" name="Equation" r:id="rId8" imgW="723600" imgH="634680" progId="Equation.DSMT4">
                  <p:embed/>
                </p:oleObj>
              </mc:Choice>
              <mc:Fallback>
                <p:oleObj name="Equation" r:id="rId8" imgW="723600" imgH="63468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78470" y="2967023"/>
                        <a:ext cx="1555750" cy="13573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649632B-7BD1-43F1-8BDE-C9699452AA99}"/>
              </a:ext>
            </a:extLst>
          </p:cNvPr>
          <p:cNvSpPr txBox="1"/>
          <p:nvPr/>
        </p:nvSpPr>
        <p:spPr>
          <a:xfrm>
            <a:off x="4852297" y="5471975"/>
            <a:ext cx="1851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34F1D733-B65D-43F8-AC68-4B862CA66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922" y="5232130"/>
            <a:ext cx="2890909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aphicFrame>
        <p:nvGraphicFramePr>
          <p:cNvPr id="15" name="Oggetto 14">
            <a:extLst>
              <a:ext uri="{FF2B5EF4-FFF2-40B4-BE49-F238E27FC236}">
                <a16:creationId xmlns:a16="http://schemas.microsoft.com/office/drawing/2014/main" id="{A6F8BB46-2B48-47B9-BB7E-751A642894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7666604"/>
              </p:ext>
            </p:extLst>
          </p:nvPr>
        </p:nvGraphicFramePr>
        <p:xfrm>
          <a:off x="5459199" y="5232130"/>
          <a:ext cx="1731963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6" name="Equation" r:id="rId10" imgW="723600" imgH="393480" progId="Equation.DSMT4">
                  <p:embed/>
                </p:oleObj>
              </mc:Choice>
              <mc:Fallback>
                <p:oleObj name="Equation" r:id="rId10" imgW="723600" imgH="39348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9199" y="5232130"/>
                        <a:ext cx="1731963" cy="9271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ttangolo 17">
                <a:extLst>
                  <a:ext uri="{FF2B5EF4-FFF2-40B4-BE49-F238E27FC236}">
                    <a16:creationId xmlns:a16="http://schemas.microsoft.com/office/drawing/2014/main" id="{E54D9EE6-5886-49D0-8D1B-41C42C03C302}"/>
                  </a:ext>
                </a:extLst>
              </p:cNvPr>
              <p:cNvSpPr/>
              <p:nvPr/>
            </p:nvSpPr>
            <p:spPr>
              <a:xfrm>
                <a:off x="10757515" y="1800612"/>
                <a:ext cx="61415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it-IT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ttangolo 17">
                <a:extLst>
                  <a:ext uri="{FF2B5EF4-FFF2-40B4-BE49-F238E27FC236}">
                    <a16:creationId xmlns:a16="http://schemas.microsoft.com/office/drawing/2014/main" id="{E54D9EE6-5886-49D0-8D1B-41C42C03C3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7515" y="1800612"/>
                <a:ext cx="614150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ttangolo 18">
                <a:extLst>
                  <a:ext uri="{FF2B5EF4-FFF2-40B4-BE49-F238E27FC236}">
                    <a16:creationId xmlns:a16="http://schemas.microsoft.com/office/drawing/2014/main" id="{2A690FF9-18C5-4738-B2AC-6E765C681643}"/>
                  </a:ext>
                </a:extLst>
              </p:cNvPr>
              <p:cNvSpPr/>
              <p:nvPr/>
            </p:nvSpPr>
            <p:spPr>
              <a:xfrm>
                <a:off x="8787631" y="3642118"/>
                <a:ext cx="4908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it-IT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ttangolo 18">
                <a:extLst>
                  <a:ext uri="{FF2B5EF4-FFF2-40B4-BE49-F238E27FC236}">
                    <a16:creationId xmlns:a16="http://schemas.microsoft.com/office/drawing/2014/main" id="{2A690FF9-18C5-4738-B2AC-6E765C6816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7631" y="3642118"/>
                <a:ext cx="490839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1578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338885-A904-4458-AD3B-92C1B2F78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166044"/>
            <a:ext cx="8911687" cy="1280890"/>
          </a:xfrm>
        </p:spPr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Risultati cilindro quadrato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A864B50-5CB0-4C8B-87CF-17A3B95851D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4" r="49365"/>
          <a:stretch/>
        </p:blipFill>
        <p:spPr bwMode="auto">
          <a:xfrm>
            <a:off x="1205948" y="946779"/>
            <a:ext cx="4699563" cy="55950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EA5B4C9-EC00-4722-ADFF-A9060E7F98CE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" r="45390"/>
          <a:stretch/>
        </p:blipFill>
        <p:spPr bwMode="auto">
          <a:xfrm>
            <a:off x="5905511" y="946779"/>
            <a:ext cx="5388674" cy="55950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90947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D5D773-F305-4CB4-990E-FC6DB072B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306333"/>
            <a:ext cx="8911687" cy="1280890"/>
          </a:xfrm>
        </p:spPr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Errori di misura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F4285FE-ED46-4E31-A7A1-BF7628A5079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9" t="4707" r="6902" b="3274"/>
          <a:stretch/>
        </p:blipFill>
        <p:spPr bwMode="auto">
          <a:xfrm>
            <a:off x="1040294" y="1216866"/>
            <a:ext cx="10111409" cy="51492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39697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8A86EA-2AA2-4D33-B4F5-9BBDF9F11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306333"/>
            <a:ext cx="8911687" cy="1280890"/>
          </a:xfrm>
        </p:spPr>
        <p:txBody>
          <a:bodyPr/>
          <a:lstStyle/>
          <a:p>
            <a:pPr algn="ctr"/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Indice di Turbolenza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tangolo 3">
                <a:extLst>
                  <a:ext uri="{FF2B5EF4-FFF2-40B4-BE49-F238E27FC236}">
                    <a16:creationId xmlns:a16="http://schemas.microsoft.com/office/drawing/2014/main" id="{500396D3-E256-4699-8B8A-B1805104A60B}"/>
                  </a:ext>
                </a:extLst>
              </p:cNvPr>
              <p:cNvSpPr/>
              <p:nvPr/>
            </p:nvSpPr>
            <p:spPr>
              <a:xfrm>
                <a:off x="3309930" y="1587222"/>
                <a:ext cx="2041267" cy="11279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sz="3600" i="1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it-IT" sz="3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6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sz="3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600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it-IT" sz="3600" i="0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ttangolo 3">
                <a:extLst>
                  <a:ext uri="{FF2B5EF4-FFF2-40B4-BE49-F238E27FC236}">
                    <a16:creationId xmlns:a16="http://schemas.microsoft.com/office/drawing/2014/main" id="{500396D3-E256-4699-8B8A-B1805104A6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9930" y="1587222"/>
                <a:ext cx="2041267" cy="112793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asellaDiTesto 4">
            <a:extLst>
              <a:ext uri="{FF2B5EF4-FFF2-40B4-BE49-F238E27FC236}">
                <a16:creationId xmlns:a16="http://schemas.microsoft.com/office/drawing/2014/main" id="{25074837-BD17-4E18-A2C5-86359422274E}"/>
              </a:ext>
            </a:extLst>
          </p:cNvPr>
          <p:cNvSpPr txBox="1"/>
          <p:nvPr/>
        </p:nvSpPr>
        <p:spPr>
          <a:xfrm>
            <a:off x="6054057" y="1735693"/>
            <a:ext cx="4913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senza griglia 0.2-0.25%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griglia 5%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6D740428-B055-4CD2-9416-66451FAF26B3}"/>
                  </a:ext>
                </a:extLst>
              </p:cNvPr>
              <p:cNvSpPr/>
              <p:nvPr/>
            </p:nvSpPr>
            <p:spPr>
              <a:xfrm>
                <a:off x="3827284" y="3426715"/>
                <a:ext cx="4537430" cy="17291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6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sz="3600" i="1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it-IT" sz="3600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sz="36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sz="3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limLoc m:val="undOvr"/>
                                  <m:grow m:val="on"/>
                                  <m:ctrlPr>
                                    <a:rPr lang="it-IT" sz="36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it-IT" sz="3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it-IT" sz="3600" i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it-IT" sz="3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d>
                                    <m:dPr>
                                      <m:endChr m:val=""/>
                                      <m:ctrlPr>
                                        <a:rPr lang="it-IT" sz="3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it-IT" sz="3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3600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it-IT" sz="36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it-IT" sz="3600" i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it-IT" sz="3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it-IT" sz="3600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</m:nary>
                              <m:sSup>
                                <m:sSupPr>
                                  <m:ctrlPr>
                                    <a:rPr lang="it-IT" sz="3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3600" i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it-IT" sz="3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it-IT" sz="3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it-I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6D740428-B055-4CD2-9416-66451FAF26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7284" y="3426715"/>
                <a:ext cx="4537430" cy="17291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7253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A76D0F-7CAA-4744-BD0D-49294C181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244370"/>
            <a:ext cx="8911687" cy="1280890"/>
          </a:xfrm>
        </p:spPr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Profilo alare</a:t>
            </a:r>
          </a:p>
        </p:txBody>
      </p:sp>
      <p:pic>
        <p:nvPicPr>
          <p:cNvPr id="4" name="Immagine 3" descr="Immagine che contiene parete, edificio, interni, pavimento&#10;&#10;Descrizione generata automaticamente">
            <a:extLst>
              <a:ext uri="{FF2B5EF4-FFF2-40B4-BE49-F238E27FC236}">
                <a16:creationId xmlns:a16="http://schemas.microsoft.com/office/drawing/2014/main" id="{3CD1019B-BFDA-48C5-BFD2-24F010AF1B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 rot="5400013">
            <a:off x="952075" y="1952752"/>
            <a:ext cx="5425507" cy="3289646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5" name="Immagine 4" descr="Immagine che contiene edificio, interni, pavimento, parete&#10;&#10;Descrizione generata automaticamente">
            <a:extLst>
              <a:ext uri="{FF2B5EF4-FFF2-40B4-BE49-F238E27FC236}">
                <a16:creationId xmlns:a16="http://schemas.microsoft.com/office/drawing/2014/main" id="{B0C4E364-ACDF-40E2-8A1C-A45C07B43CB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 rot="5400013">
            <a:off x="5814423" y="1952750"/>
            <a:ext cx="5425514" cy="3289657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E259773-64FD-4727-98E1-3E835FE5563C}"/>
              </a:ext>
            </a:extLst>
          </p:cNvPr>
          <p:cNvSpPr txBox="1"/>
          <p:nvPr/>
        </p:nvSpPr>
        <p:spPr>
          <a:xfrm>
            <a:off x="2399834" y="6310335"/>
            <a:ext cx="3289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Flusso con griglia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2165E94-3065-40D2-959C-08A9CF7A1C79}"/>
              </a:ext>
            </a:extLst>
          </p:cNvPr>
          <p:cNvSpPr txBox="1"/>
          <p:nvPr/>
        </p:nvSpPr>
        <p:spPr>
          <a:xfrm>
            <a:off x="7262180" y="6310335"/>
            <a:ext cx="3024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Flusso senza griglia</a:t>
            </a:r>
          </a:p>
        </p:txBody>
      </p:sp>
    </p:spTree>
    <p:extLst>
      <p:ext uri="{BB962C8B-B14F-4D97-AF65-F5344CB8AC3E}">
        <p14:creationId xmlns:p14="http://schemas.microsoft.com/office/powerpoint/2010/main" val="1118334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9A73F1-5D35-4E40-9D71-E65B7B6A2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7" y="0"/>
            <a:ext cx="8911687" cy="1280890"/>
          </a:xfrm>
        </p:spPr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Flusso senza griglia</a:t>
            </a:r>
          </a:p>
        </p:txBody>
      </p:sp>
      <p:pic>
        <p:nvPicPr>
          <p:cNvPr id="7" name="Immagine 6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499B0A08-064F-4A3B-98D9-4294DF10C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341" y="915303"/>
            <a:ext cx="5132973" cy="521651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8773DB4-F9DF-4352-8D82-F30D673FD5A5}"/>
              </a:ext>
            </a:extLst>
          </p:cNvPr>
          <p:cNvSpPr txBox="1"/>
          <p:nvPr/>
        </p:nvSpPr>
        <p:spPr>
          <a:xfrm>
            <a:off x="6347341" y="6131814"/>
            <a:ext cx="5473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Risultati sperimentali di Martinez-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Aranda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[5]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3787446-1528-44B9-B196-F54FE657BFB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" r="48112"/>
          <a:stretch/>
        </p:blipFill>
        <p:spPr bwMode="auto">
          <a:xfrm>
            <a:off x="476627" y="535192"/>
            <a:ext cx="6016937" cy="63228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85723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33E9D5-B6DD-4BDD-8C38-4AA2AA11D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5" y="131220"/>
            <a:ext cx="8911687" cy="1280890"/>
          </a:xfrm>
        </p:spPr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Flusso senza griglia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822C22D-D11E-4D17-99AB-524D12FC4B1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6"/>
          <a:stretch/>
        </p:blipFill>
        <p:spPr bwMode="auto">
          <a:xfrm>
            <a:off x="2763078" y="748747"/>
            <a:ext cx="6665844" cy="6109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09352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4765EA-4424-4255-B333-0CBDD2812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306333"/>
            <a:ext cx="8911687" cy="1280890"/>
          </a:xfrm>
        </p:spPr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Cause di discrepanza dai risultati di letteratura</a:t>
            </a:r>
          </a:p>
        </p:txBody>
      </p:sp>
      <p:pic>
        <p:nvPicPr>
          <p:cNvPr id="4" name="Segnaposto contenuto 3" descr="Immagine che contiene oggetto, antenna, recinto, interni&#10;&#10;Descrizione generata automaticamente">
            <a:extLst>
              <a:ext uri="{FF2B5EF4-FFF2-40B4-BE49-F238E27FC236}">
                <a16:creationId xmlns:a16="http://schemas.microsoft.com/office/drawing/2014/main" id="{5DE64CE4-49AC-45F5-896C-CBB06432E1F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8214" y="1587223"/>
            <a:ext cx="7411484" cy="207674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2C90B60-DA59-481E-BF90-CFB3C718CD3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58213" y="3949148"/>
            <a:ext cx="7411483" cy="2373189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1D4841C-DD4B-45E7-9A5B-66F436C18715}"/>
              </a:ext>
            </a:extLst>
          </p:cNvPr>
          <p:cNvSpPr txBox="1"/>
          <p:nvPr/>
        </p:nvSpPr>
        <p:spPr>
          <a:xfrm>
            <a:off x="8534400" y="1917822"/>
            <a:ext cx="333954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Ala di apertura finita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Effetti di confinamento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Flusso tridimensionale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Componenti di velocità verticale sul dorso e sul ventre dell’ala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Resistenza indotta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Profilo alare non perfettamente simmetrico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96165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10BEAA-2611-4CAC-AF30-778A59BEE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2400" y="204504"/>
            <a:ext cx="8911687" cy="1280890"/>
          </a:xfrm>
        </p:spPr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Resistenza indotta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4D570CC-40F3-4174-8063-4F30AAB038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7913" y="1419367"/>
            <a:ext cx="6726930" cy="4476466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DF6934-8C66-45B7-A70C-DE0549985DFC}"/>
              </a:ext>
            </a:extLst>
          </p:cNvPr>
          <p:cNvSpPr txBox="1"/>
          <p:nvPr/>
        </p:nvSpPr>
        <p:spPr>
          <a:xfrm>
            <a:off x="17416342" y="-1282856"/>
            <a:ext cx="5481929" cy="17257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8735B20-7FC7-4D1B-B78D-61742222B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8958" y="3402085"/>
            <a:ext cx="22820706" cy="7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aphicFrame>
        <p:nvGraphicFramePr>
          <p:cNvPr id="8" name="Oggetto 7">
            <a:extLst>
              <a:ext uri="{FF2B5EF4-FFF2-40B4-BE49-F238E27FC236}">
                <a16:creationId xmlns:a16="http://schemas.microsoft.com/office/drawing/2014/main" id="{DB354C48-9950-4E33-9AA9-01D3092226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0850556"/>
              </p:ext>
            </p:extLst>
          </p:nvPr>
        </p:nvGraphicFramePr>
        <p:xfrm>
          <a:off x="8499475" y="2625725"/>
          <a:ext cx="3355975" cy="169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" name="Equation" r:id="rId4" imgW="825480" imgH="419040" progId="Equation.DSMT4">
                  <p:embed/>
                </p:oleObj>
              </mc:Choice>
              <mc:Fallback>
                <p:oleObj name="Equation" r:id="rId4" imgW="825480" imgH="4190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9475" y="2625725"/>
                        <a:ext cx="3355975" cy="16970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6952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27C0E9-AA22-4457-84EA-41EED7EF7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9436"/>
            <a:ext cx="10515600" cy="4351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Campagna sperimentale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Presso la galleria del vento dell’Università di Genova, Dipartimento di Ingegneria Civile, Chimica e Ambientale.</a:t>
            </a:r>
          </a:p>
          <a:p>
            <a:pPr marL="0" indent="0">
              <a:buNone/>
            </a:pP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Scopo delle prove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Valutazione dei coefficienti aerodinamici di resistenza e portanza per due diversi modelli sezionali.</a:t>
            </a:r>
          </a:p>
        </p:txBody>
      </p:sp>
    </p:spTree>
    <p:extLst>
      <p:ext uri="{BB962C8B-B14F-4D97-AF65-F5344CB8AC3E}">
        <p14:creationId xmlns:p14="http://schemas.microsoft.com/office/powerpoint/2010/main" val="1375265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2DB51C-E2DD-45FD-A448-BBD32F688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177982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Flusso con griglia</a:t>
            </a:r>
          </a:p>
        </p:txBody>
      </p:sp>
      <p:pic>
        <p:nvPicPr>
          <p:cNvPr id="7" name="Immagine 6" descr="Immagine che contiene schermo&#10;&#10;Descrizione generata automaticamente">
            <a:extLst>
              <a:ext uri="{FF2B5EF4-FFF2-40B4-BE49-F238E27FC236}">
                <a16:creationId xmlns:a16="http://schemas.microsoft.com/office/drawing/2014/main" id="{EADCD9EF-D127-4B89-90A0-14D9ED488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362" y="1208437"/>
            <a:ext cx="6075865" cy="444112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C78FCD6-135F-4C70-86A5-903A2A3420BE}"/>
              </a:ext>
            </a:extLst>
          </p:cNvPr>
          <p:cNvSpPr txBox="1"/>
          <p:nvPr/>
        </p:nvSpPr>
        <p:spPr>
          <a:xfrm>
            <a:off x="5894362" y="5720670"/>
            <a:ext cx="6297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Coefficiente di resistenza per cilindro a sezione circolare in regime di flusso laminare e turbolento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7824D44-E7ED-4ED1-B20E-4E16D161AA4A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" r="47277"/>
          <a:stretch/>
        </p:blipFill>
        <p:spPr bwMode="auto">
          <a:xfrm>
            <a:off x="221772" y="818427"/>
            <a:ext cx="5953650" cy="56873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44586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D2403F-838A-4F76-BB61-BE6C57389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0"/>
            <a:ext cx="8911687" cy="1280890"/>
          </a:xfrm>
        </p:spPr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Flusso con griglia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5755D63-5F12-4FAE-8B6F-68561C3DDFE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0" r="14" b="14"/>
          <a:stretch/>
        </p:blipFill>
        <p:spPr bwMode="auto">
          <a:xfrm>
            <a:off x="2802834" y="640445"/>
            <a:ext cx="6586330" cy="60297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88461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745C26-825B-4F95-A8ED-D96B1DD17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0"/>
            <a:ext cx="8911687" cy="1280890"/>
          </a:xfrm>
        </p:spPr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Diagramma polare e curva di efficienza aerodinamica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CAD7258-D804-405D-8DCE-94BE1DFE535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" r="49167"/>
          <a:stretch/>
        </p:blipFill>
        <p:spPr bwMode="auto">
          <a:xfrm>
            <a:off x="705042" y="1024758"/>
            <a:ext cx="5192175" cy="59502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A8C9868-94AE-4A2E-A757-A24E752FE5AE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2" r="27591"/>
          <a:stretch/>
        </p:blipFill>
        <p:spPr bwMode="auto">
          <a:xfrm>
            <a:off x="5897217" y="1024758"/>
            <a:ext cx="6294783" cy="59502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12689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40A01857-74FD-4A2B-975E-E761AFC82982}"/>
              </a:ext>
            </a:extLst>
          </p:cNvPr>
          <p:cNvSpPr txBox="1"/>
          <p:nvPr/>
        </p:nvSpPr>
        <p:spPr>
          <a:xfrm>
            <a:off x="1934817" y="1828562"/>
            <a:ext cx="905123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Risultati influenzati dalle condizioni al contorno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Differenza tra concetto di ala “finita“ e “infinita“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Vortici di estremità e resistenza indotta</a:t>
            </a:r>
          </a:p>
          <a:p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16096EC-0FC4-4BDA-ACF7-6E4B8331967A}"/>
              </a:ext>
            </a:extLst>
          </p:cNvPr>
          <p:cNvSpPr txBox="1"/>
          <p:nvPr/>
        </p:nvSpPr>
        <p:spPr>
          <a:xfrm>
            <a:off x="1934817" y="993913"/>
            <a:ext cx="5950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Conclusioni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3BAC037-A9A4-4E77-B7AC-5883ADC1E746}"/>
              </a:ext>
            </a:extLst>
          </p:cNvPr>
          <p:cNvSpPr txBox="1"/>
          <p:nvPr/>
        </p:nvSpPr>
        <p:spPr>
          <a:xfrm>
            <a:off x="1934817" y="4244561"/>
            <a:ext cx="6241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Implementazione di elementi che siano in grado di ridurre l’importanza del fenomeno di resistenza indotta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A44D3FC-50AC-4B3A-B487-2D8F2B244305}"/>
              </a:ext>
            </a:extLst>
          </p:cNvPr>
          <p:cNvSpPr txBox="1"/>
          <p:nvPr/>
        </p:nvSpPr>
        <p:spPr>
          <a:xfrm>
            <a:off x="2027583" y="3525078"/>
            <a:ext cx="6149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Sviluppi futuri</a:t>
            </a:r>
          </a:p>
        </p:txBody>
      </p:sp>
    </p:spTree>
    <p:extLst>
      <p:ext uri="{BB962C8B-B14F-4D97-AF65-F5344CB8AC3E}">
        <p14:creationId xmlns:p14="http://schemas.microsoft.com/office/powerpoint/2010/main" val="721278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A191A5-F407-41CD-94E4-33187FEED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2788555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it-IT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Grazie dell’attenzione</a:t>
            </a:r>
          </a:p>
        </p:txBody>
      </p:sp>
    </p:spTree>
    <p:extLst>
      <p:ext uri="{BB962C8B-B14F-4D97-AF65-F5344CB8AC3E}">
        <p14:creationId xmlns:p14="http://schemas.microsoft.com/office/powerpoint/2010/main" val="2975075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D59F7C52-DAA4-4B24-9891-085713901515}"/>
              </a:ext>
            </a:extLst>
          </p:cNvPr>
          <p:cNvSpPr txBox="1"/>
          <p:nvPr/>
        </p:nvSpPr>
        <p:spPr>
          <a:xfrm>
            <a:off x="468795" y="0"/>
            <a:ext cx="11254409" cy="12095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Bibliografia</a:t>
            </a:r>
          </a:p>
          <a:p>
            <a:pPr algn="ctr"/>
            <a:endParaRPr lang="it-IT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Cengel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Y.A.,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Cimbala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J.M, 2014.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Fluid Mechanics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McGraw-Hill, p. 203.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Çengel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Y.A.,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Cimbala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M., 2014.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Fluid Mechanics,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McGraw-Hill.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pp.607-644.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Abbott I.H., Von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Doenhoff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A.E.V, 1959.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Theory of Wing Section,</a:t>
            </a:r>
            <a:r>
              <a:rPr lang="en-US" sz="1600" dirty="0"/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 Publishing Company, pp. 462-466.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Coiro D.P., 2019.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Corso di meccanica del volo, Lezione 5-L’ala finita.</a:t>
            </a:r>
            <a:r>
              <a:rPr lang="it-IT" sz="1600" dirty="0"/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Università di Napoli “Federico II”, </a:t>
            </a:r>
            <a:r>
              <a:rPr lang="it-IT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http://www.adag.unina.it/italiano/didattica/lezione5-6.pdf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it-IT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Martinez-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Aranda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S., Garcia-Gonzalez A.,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Parras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L., Del Pino C., 2016.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of the aerodynamic characteristics of the NACA0012 airfoil at low-to-moderate Reynolds numbers for any aspect ratio.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Journal of Aerospace Sciences, pag</a:t>
            </a:r>
            <a:r>
              <a:rPr lang="en-US" sz="1600" dirty="0"/>
              <a:t>.4.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NASA Langley Research Center, 2019.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NACA 0012 Airfoil Validation Case,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https://turbmodels.larc.nasa.gov/naca0012_val.html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Anderson J.D. Jr, Fifth Edition.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Fundamentals of Aerodynamics,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McGraw-Hill,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quinta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edizione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pag.344. 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Otsuki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Y.,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Fujii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Washizu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Ohya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A., 1978.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Wind tunnel experiments on aerodynamic forces and pressure distributions of rectangular cylinders in a uniform flow</a:t>
            </a:r>
            <a:r>
              <a:rPr lang="en-US" sz="1600" i="1" dirty="0"/>
              <a:t>.</a:t>
            </a:r>
            <a:r>
              <a:rPr lang="en-US" sz="1600" dirty="0"/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5th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Symp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on Wind Effects on Struct., pp. 169-176</a:t>
            </a:r>
            <a:r>
              <a:rPr lang="en-US" dirty="0"/>
              <a:t>.</a:t>
            </a:r>
            <a:endParaRPr lang="it-IT" dirty="0"/>
          </a:p>
          <a:p>
            <a:pPr marL="742950" indent="-742950">
              <a:buFont typeface="+mj-lt"/>
              <a:buAutoNum type="arabicPeriod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Freda, A., 2018.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Scienza e Ingegneria del vento a Genova. La Galleria del Vento DICCA,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comunicazione privata.</a:t>
            </a:r>
          </a:p>
          <a:p>
            <a:pPr marL="742950" indent="-742950">
              <a:buFont typeface="+mj-lt"/>
              <a:buAutoNum type="arabicPeriod"/>
            </a:pP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Tamura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Miyagi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T., 1999.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effect of turbulence on aerodynamic forces on a square cylinder with various corner shapes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Wind Engineering and Industrial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Aerodynamics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83, pp.135-145.</a:t>
            </a:r>
          </a:p>
          <a:p>
            <a:pPr marL="742950" indent="-742950">
              <a:buFont typeface="+mj-lt"/>
              <a:buAutoNum type="arabicPeriod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Freda A.,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Carassale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Marrè-Brunenghi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M., 2014.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investigation on the aerodynamic behavior of square cylinders with rounded corners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Journal of Fluids and Structures 44, pp.195-204.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endParaRPr lang="it-IT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317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BDDCFF-6C88-4B49-8F27-8E1262CD7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491" y="340892"/>
            <a:ext cx="8911687" cy="1280890"/>
          </a:xfrm>
        </p:spPr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 galleria del vento</a:t>
            </a:r>
          </a:p>
        </p:txBody>
      </p:sp>
      <p:pic>
        <p:nvPicPr>
          <p:cNvPr id="5" name="Segnaposto contenuto 4" descr="Immagine che contiene tavolo, fotografia, monitor, sedendo&#10;&#10;Descrizione generata automaticamente">
            <a:extLst>
              <a:ext uri="{FF2B5EF4-FFF2-40B4-BE49-F238E27FC236}">
                <a16:creationId xmlns:a16="http://schemas.microsoft.com/office/drawing/2014/main" id="{E8D672C3-DA97-4439-A615-8F94702A0F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43" y="1690688"/>
            <a:ext cx="4906245" cy="3574086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339245B-F241-44E3-BAAC-1EC8C2967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688"/>
            <a:ext cx="4828478" cy="3593287"/>
          </a:xfrm>
          <a:prstGeom prst="rect">
            <a:avLst/>
          </a:prstGeom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66CBEB90-A0F6-4DD8-96AD-BAB9E363EAEA}"/>
              </a:ext>
            </a:extLst>
          </p:cNvPr>
          <p:cNvCxnSpPr>
            <a:cxnSpLocks/>
          </p:cNvCxnSpPr>
          <p:nvPr/>
        </p:nvCxnSpPr>
        <p:spPr>
          <a:xfrm flipV="1">
            <a:off x="2122835" y="5283976"/>
            <a:ext cx="435663" cy="5734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44E253C-C609-4858-B9C6-7E7020386B51}"/>
              </a:ext>
            </a:extLst>
          </p:cNvPr>
          <p:cNvSpPr txBox="1"/>
          <p:nvPr/>
        </p:nvSpPr>
        <p:spPr>
          <a:xfrm>
            <a:off x="1325217" y="5857461"/>
            <a:ext cx="2718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Vista dall’alto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08665626-A9CC-49FA-802C-6CFD4B632672}"/>
              </a:ext>
            </a:extLst>
          </p:cNvPr>
          <p:cNvCxnSpPr>
            <a:cxnSpLocks/>
          </p:cNvCxnSpPr>
          <p:nvPr/>
        </p:nvCxnSpPr>
        <p:spPr>
          <a:xfrm flipH="1" flipV="1">
            <a:off x="9965634" y="5283975"/>
            <a:ext cx="437323" cy="5926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E49C3B6-1419-4D74-9903-0B8E4FD5C90E}"/>
              </a:ext>
            </a:extLst>
          </p:cNvPr>
          <p:cNvSpPr txBox="1"/>
          <p:nvPr/>
        </p:nvSpPr>
        <p:spPr>
          <a:xfrm>
            <a:off x="9674087" y="5857461"/>
            <a:ext cx="18761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Vista laterale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62768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EF6928-B773-41EB-984E-BB7FCE118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5" y="184511"/>
            <a:ext cx="8911687" cy="1280890"/>
          </a:xfrm>
        </p:spPr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Planimetria dell’ Impianto</a:t>
            </a:r>
          </a:p>
        </p:txBody>
      </p:sp>
      <p:pic>
        <p:nvPicPr>
          <p:cNvPr id="5" name="Segnaposto contenuto 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F7C8AC94-974C-4201-9E08-33D7B05244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22" y="1455611"/>
            <a:ext cx="8616253" cy="4881055"/>
          </a:xfrm>
        </p:spPr>
      </p:pic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F02832B0-8D06-45A5-87DE-6706ADA8C9BD}"/>
              </a:ext>
            </a:extLst>
          </p:cNvPr>
          <p:cNvCxnSpPr>
            <a:cxnSpLocks/>
          </p:cNvCxnSpPr>
          <p:nvPr/>
        </p:nvCxnSpPr>
        <p:spPr>
          <a:xfrm flipH="1">
            <a:off x="4982820" y="2994991"/>
            <a:ext cx="5035823" cy="90114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18803E7-76EF-42B5-B845-D93783222188}"/>
              </a:ext>
            </a:extLst>
          </p:cNvPr>
          <p:cNvSpPr txBox="1"/>
          <p:nvPr/>
        </p:nvSpPr>
        <p:spPr>
          <a:xfrm>
            <a:off x="10018643" y="2579492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Camera di Prova</a:t>
            </a:r>
          </a:p>
        </p:txBody>
      </p:sp>
    </p:spTree>
    <p:extLst>
      <p:ext uri="{BB962C8B-B14F-4D97-AF65-F5344CB8AC3E}">
        <p14:creationId xmlns:p14="http://schemas.microsoft.com/office/powerpoint/2010/main" val="2555610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923545-8E99-4387-A2A3-304D091C3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118" y="386132"/>
            <a:ext cx="8911687" cy="1280890"/>
          </a:xfrm>
        </p:spPr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Dimensioni e prestazioni dell’impianto</a:t>
            </a:r>
          </a:p>
        </p:txBody>
      </p:sp>
      <p:graphicFrame>
        <p:nvGraphicFramePr>
          <p:cNvPr id="3" name="Tabella 3">
            <a:extLst>
              <a:ext uri="{FF2B5EF4-FFF2-40B4-BE49-F238E27FC236}">
                <a16:creationId xmlns:a16="http://schemas.microsoft.com/office/drawing/2014/main" id="{74F51199-8DC0-481B-B2C6-48BF9C42B8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184074"/>
              </p:ext>
            </p:extLst>
          </p:nvPr>
        </p:nvGraphicFramePr>
        <p:xfrm>
          <a:off x="1038087" y="2125704"/>
          <a:ext cx="4806122" cy="2606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1750">
                  <a:extLst>
                    <a:ext uri="{9D8B030D-6E8A-4147-A177-3AD203B41FA5}">
                      <a16:colId xmlns:a16="http://schemas.microsoft.com/office/drawing/2014/main" val="2257519784"/>
                    </a:ext>
                  </a:extLst>
                </a:gridCol>
                <a:gridCol w="1384372">
                  <a:extLst>
                    <a:ext uri="{9D8B030D-6E8A-4147-A177-3AD203B41FA5}">
                      <a16:colId xmlns:a16="http://schemas.microsoft.com/office/drawing/2014/main" val="4167987726"/>
                    </a:ext>
                  </a:extLst>
                </a:gridCol>
              </a:tblGrid>
              <a:tr h="381552">
                <a:tc>
                  <a:txBody>
                    <a:bodyPr/>
                    <a:lstStyle/>
                    <a:p>
                      <a:r>
                        <a:rPr lang="it-IT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Larghezza (m)</a:t>
                      </a:r>
                    </a:p>
                  </a:txBody>
                  <a:tcPr>
                    <a:solidFill>
                      <a:srgbClr val="F0E8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solidFill>
                      <a:srgbClr val="F0E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4214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Lunghezza </a:t>
                      </a:r>
                      <a:r>
                        <a:rPr lang="it-IT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(m)</a:t>
                      </a:r>
                      <a:endParaRPr lang="it-IT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1CD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303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Altezza </a:t>
                      </a:r>
                      <a:r>
                        <a:rPr lang="it-IT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(m)</a:t>
                      </a:r>
                      <a:endParaRPr lang="it-IT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6849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Sezione camera di prova </a:t>
                      </a:r>
                      <a:r>
                        <a:rPr lang="it-IT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(m)</a:t>
                      </a:r>
                      <a:endParaRPr lang="it-IT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 x 1.35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4369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Lunghezza camera di prova </a:t>
                      </a:r>
                      <a:r>
                        <a:rPr lang="it-IT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(m)</a:t>
                      </a:r>
                      <a:endParaRPr lang="it-IT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736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Rapporto di contrazione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2476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Dimensioni del ventilatore </a:t>
                      </a:r>
                      <a:r>
                        <a:rPr lang="it-IT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(m)</a:t>
                      </a:r>
                      <a:endParaRPr lang="it-IT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838895"/>
                  </a:ext>
                </a:extLst>
              </a:tr>
            </a:tbl>
          </a:graphicData>
        </a:graphic>
      </p:graphicFrame>
      <p:graphicFrame>
        <p:nvGraphicFramePr>
          <p:cNvPr id="5" name="Tabella 5">
            <a:extLst>
              <a:ext uri="{FF2B5EF4-FFF2-40B4-BE49-F238E27FC236}">
                <a16:creationId xmlns:a16="http://schemas.microsoft.com/office/drawing/2014/main" id="{59D4AD56-9C53-4CC8-8345-BD8F6B118C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199095"/>
              </p:ext>
            </p:extLst>
          </p:nvPr>
        </p:nvGraphicFramePr>
        <p:xfrm>
          <a:off x="6096000" y="2125704"/>
          <a:ext cx="5057913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0301">
                  <a:extLst>
                    <a:ext uri="{9D8B030D-6E8A-4147-A177-3AD203B41FA5}">
                      <a16:colId xmlns:a16="http://schemas.microsoft.com/office/drawing/2014/main" val="371708384"/>
                    </a:ext>
                  </a:extLst>
                </a:gridCol>
                <a:gridCol w="1547612">
                  <a:extLst>
                    <a:ext uri="{9D8B030D-6E8A-4147-A177-3AD203B41FA5}">
                      <a16:colId xmlns:a16="http://schemas.microsoft.com/office/drawing/2014/main" val="829659639"/>
                    </a:ext>
                  </a:extLst>
                </a:gridCol>
              </a:tblGrid>
              <a:tr h="629177">
                <a:tc>
                  <a:txBody>
                    <a:bodyPr/>
                    <a:lstStyle/>
                    <a:p>
                      <a:r>
                        <a:rPr lang="it-IT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Velocità di progetto camera di prova (m/s)</a:t>
                      </a:r>
                    </a:p>
                  </a:txBody>
                  <a:tcPr>
                    <a:solidFill>
                      <a:srgbClr val="F0E8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>
                    <a:solidFill>
                      <a:srgbClr val="F0E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240572"/>
                  </a:ext>
                </a:extLst>
              </a:tr>
              <a:tr h="629177">
                <a:tc>
                  <a:txBody>
                    <a:bodyPr/>
                    <a:lstStyle/>
                    <a:p>
                      <a:r>
                        <a:rPr lang="it-IT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Velocità massima camera di prova (m/s)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7297588"/>
                  </a:ext>
                </a:extLst>
              </a:tr>
              <a:tr h="359530">
                <a:tc>
                  <a:txBody>
                    <a:bodyPr/>
                    <a:lstStyle/>
                    <a:p>
                      <a:r>
                        <a:rPr lang="it-IT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Potenza necessaria a 40 m/s (kW)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898327"/>
                  </a:ext>
                </a:extLst>
              </a:tr>
              <a:tr h="359530">
                <a:tc>
                  <a:txBody>
                    <a:bodyPr/>
                    <a:lstStyle/>
                    <a:p>
                      <a:r>
                        <a:rPr lang="it-IT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Potenza installata (kW)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4961385"/>
                  </a:ext>
                </a:extLst>
              </a:tr>
              <a:tr h="629177">
                <a:tc>
                  <a:txBody>
                    <a:bodyPr/>
                    <a:lstStyle/>
                    <a:p>
                      <a:r>
                        <a:rPr lang="it-IT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Perdita di potenza dell’impianto (Power </a:t>
                      </a:r>
                      <a:r>
                        <a:rPr lang="it-IT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factor</a:t>
                      </a:r>
                      <a:r>
                        <a:rPr lang="it-IT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736498"/>
                  </a:ext>
                </a:extLst>
              </a:tr>
            </a:tbl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601D4883-0993-44A2-8E74-F4BCD0819D3C}"/>
              </a:ext>
            </a:extLst>
          </p:cNvPr>
          <p:cNvSpPr txBox="1"/>
          <p:nvPr/>
        </p:nvSpPr>
        <p:spPr>
          <a:xfrm>
            <a:off x="1367182" y="5006312"/>
            <a:ext cx="4147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Dimensioni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B959F17-2734-4957-8CFF-7F6E49A52BCB}"/>
              </a:ext>
            </a:extLst>
          </p:cNvPr>
          <p:cNvSpPr txBox="1"/>
          <p:nvPr/>
        </p:nvSpPr>
        <p:spPr>
          <a:xfrm>
            <a:off x="6162260" y="5005313"/>
            <a:ext cx="4925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Prestazioni</a:t>
            </a:r>
          </a:p>
        </p:txBody>
      </p:sp>
    </p:spTree>
    <p:extLst>
      <p:ext uri="{BB962C8B-B14F-4D97-AF65-F5344CB8AC3E}">
        <p14:creationId xmlns:p14="http://schemas.microsoft.com/office/powerpoint/2010/main" val="735423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E5C2B3-6C76-49CF-B85C-E5F61C6EF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488" y="213919"/>
            <a:ext cx="8911687" cy="1280890"/>
          </a:xfrm>
        </p:spPr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Gruppo motore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FC5355A-E082-4C31-8D05-6CAF6A4E572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43414" y="1735125"/>
            <a:ext cx="4346918" cy="3387749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9CB08C3-6E14-4ED4-BB9C-2A9FFF258CDE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809961" y="1690688"/>
            <a:ext cx="4038625" cy="3432186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64C945D-ABC8-4003-9D36-B9C04B4996FF}"/>
              </a:ext>
            </a:extLst>
          </p:cNvPr>
          <p:cNvSpPr txBox="1"/>
          <p:nvPr/>
        </p:nvSpPr>
        <p:spPr>
          <a:xfrm>
            <a:off x="1959664" y="5514632"/>
            <a:ext cx="4333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Ventilatore assiale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F37657C-DA9C-421D-BBC0-422A6D5E7F14}"/>
              </a:ext>
            </a:extLst>
          </p:cNvPr>
          <p:cNvSpPr txBox="1"/>
          <p:nvPr/>
        </p:nvSpPr>
        <p:spPr>
          <a:xfrm>
            <a:off x="7747578" y="5514632"/>
            <a:ext cx="3101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Motore asincrono</a:t>
            </a:r>
          </a:p>
        </p:txBody>
      </p:sp>
    </p:spTree>
    <p:extLst>
      <p:ext uri="{BB962C8B-B14F-4D97-AF65-F5344CB8AC3E}">
        <p14:creationId xmlns:p14="http://schemas.microsoft.com/office/powerpoint/2010/main" val="2156453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337C63-59FF-42A8-8C46-25C6AE6E7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543" y="321208"/>
            <a:ext cx="10515600" cy="1325559"/>
          </a:xfrm>
        </p:spPr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Divergenti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B981E3-6D43-4D21-B52B-4AB47D1D0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704" y="1519412"/>
            <a:ext cx="10515600" cy="4351336"/>
          </a:xfrm>
        </p:spPr>
        <p:txBody>
          <a:bodyPr/>
          <a:lstStyle/>
          <a:p>
            <a:pPr marL="0" indent="0">
              <a:buNone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Sono tre:</a:t>
            </a:r>
          </a:p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primo è posto a monte del ventilatore e in successione al primo angolo</a:t>
            </a:r>
          </a:p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secondo si trova a valle del ventilatore</a:t>
            </a:r>
          </a:p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terzo fa da raccordo tra il terzo e il quarto angolo della galleria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Immagine 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6F57319D-296D-4E06-A4C9-903763302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470" y="3355278"/>
            <a:ext cx="5515745" cy="3124636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8DA42C75-89DF-4A8B-ABC7-FA110BCCECD9}"/>
              </a:ext>
            </a:extLst>
          </p:cNvPr>
          <p:cNvCxnSpPr/>
          <p:nvPr/>
        </p:nvCxnSpPr>
        <p:spPr>
          <a:xfrm flipV="1">
            <a:off x="2073372" y="5200725"/>
            <a:ext cx="2107096" cy="3975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F83BE76-A6EB-401D-B669-2EFC62FB0F38}"/>
              </a:ext>
            </a:extLst>
          </p:cNvPr>
          <p:cNvSpPr txBox="1"/>
          <p:nvPr/>
        </p:nvSpPr>
        <p:spPr>
          <a:xfrm>
            <a:off x="415490" y="5399507"/>
            <a:ext cx="2107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Terzo divergente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CB28D381-E4D3-47C5-AA83-5115EEF397D8}"/>
              </a:ext>
            </a:extLst>
          </p:cNvPr>
          <p:cNvCxnSpPr/>
          <p:nvPr/>
        </p:nvCxnSpPr>
        <p:spPr>
          <a:xfrm flipH="1">
            <a:off x="7553739" y="4763403"/>
            <a:ext cx="1616766" cy="4373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2D5A8C8-A231-42E8-AE0E-37769C8D6E28}"/>
              </a:ext>
            </a:extLst>
          </p:cNvPr>
          <p:cNvSpPr txBox="1"/>
          <p:nvPr/>
        </p:nvSpPr>
        <p:spPr>
          <a:xfrm>
            <a:off x="9163876" y="4548264"/>
            <a:ext cx="2160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Primo divergente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A54C1C44-87FA-4473-90D2-195FCB921BF7}"/>
              </a:ext>
            </a:extLst>
          </p:cNvPr>
          <p:cNvCxnSpPr/>
          <p:nvPr/>
        </p:nvCxnSpPr>
        <p:spPr>
          <a:xfrm flipH="1" flipV="1">
            <a:off x="5333999" y="5729887"/>
            <a:ext cx="4492487" cy="424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67D8C9C-6D12-4B70-8AB3-2597AEE4A099}"/>
              </a:ext>
            </a:extLst>
          </p:cNvPr>
          <p:cNvSpPr txBox="1"/>
          <p:nvPr/>
        </p:nvSpPr>
        <p:spPr>
          <a:xfrm>
            <a:off x="9826486" y="5890461"/>
            <a:ext cx="179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Secondo divergente</a:t>
            </a:r>
          </a:p>
        </p:txBody>
      </p:sp>
    </p:spTree>
    <p:extLst>
      <p:ext uri="{BB962C8B-B14F-4D97-AF65-F5344CB8AC3E}">
        <p14:creationId xmlns:p14="http://schemas.microsoft.com/office/powerpoint/2010/main" val="3543159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8612D2-8A7D-479D-8D94-32A59A2FB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465084"/>
            <a:ext cx="8911687" cy="1280890"/>
          </a:xfrm>
        </p:spPr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Strumenti di misura impiegati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60D5E8-6C57-433C-BFC8-30D8251A2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0156" y="2130991"/>
            <a:ext cx="8915400" cy="3777622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Sonda Cobra e tubo di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Pitot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 misure di velocità e pressione</a:t>
            </a:r>
          </a:p>
          <a:p>
            <a:pPr marL="0" indent="0">
              <a:buNone/>
            </a:pP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Celle di carico per la misura delle forze agenti sul profilo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tangolo 3">
                <a:extLst>
                  <a:ext uri="{FF2B5EF4-FFF2-40B4-BE49-F238E27FC236}">
                    <a16:creationId xmlns:a16="http://schemas.microsoft.com/office/drawing/2014/main" id="{CAC06B67-F60D-4DF5-8F39-F008A05A7224}"/>
                  </a:ext>
                </a:extLst>
              </p:cNvPr>
              <p:cNvSpPr/>
              <p:nvPr/>
            </p:nvSpPr>
            <p:spPr>
              <a:xfrm>
                <a:off x="2656209" y="2890045"/>
                <a:ext cx="2088067" cy="6685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it-IT" sz="20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𝑠𝑡</m:t>
                          </m:r>
                        </m:sub>
                      </m:sSub>
                      <m:r>
                        <a:rPr lang="it-IT" sz="200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it-IT" sz="2000" i="1">
                          <a:latin typeface="Cambria Math" panose="02040503050406030204" pitchFamily="18" charset="0"/>
                        </a:rPr>
                        <m:t>𝜌</m:t>
                      </m:r>
                      <m:sSup>
                        <m:sSup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it-IT" sz="2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" name="Rettangolo 3">
                <a:extLst>
                  <a:ext uri="{FF2B5EF4-FFF2-40B4-BE49-F238E27FC236}">
                    <a16:creationId xmlns:a16="http://schemas.microsoft.com/office/drawing/2014/main" id="{CAC06B67-F60D-4DF5-8F39-F008A05A72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6209" y="2890045"/>
                <a:ext cx="2088067" cy="6685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01D22162-8FA0-426A-BCC4-C7C6FA3E14C6}"/>
              </a:ext>
            </a:extLst>
          </p:cNvPr>
          <p:cNvCxnSpPr/>
          <p:nvPr/>
        </p:nvCxnSpPr>
        <p:spPr>
          <a:xfrm>
            <a:off x="4744276" y="3244534"/>
            <a:ext cx="163001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5E3857CF-9B05-4E49-989F-CC0076D7CF0F}"/>
                  </a:ext>
                </a:extLst>
              </p:cNvPr>
              <p:cNvSpPr/>
              <p:nvPr/>
            </p:nvSpPr>
            <p:spPr>
              <a:xfrm>
                <a:off x="6605883" y="2763062"/>
                <a:ext cx="2088066" cy="9224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it-IT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it-IT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𝑠𝑡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5E3857CF-9B05-4E49-989F-CC0076D7CF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5883" y="2763062"/>
                <a:ext cx="2088066" cy="9224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9434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86B755-DEEE-494A-98D5-EA148ED92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340"/>
            <a:ext cx="10515600" cy="1325563"/>
          </a:xfrm>
        </p:spPr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Sistema di rotazione del profilo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05D9D57-65A4-4CF3-B826-DE5D02A628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2574" y="1645226"/>
            <a:ext cx="5282328" cy="4280451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28B0819-53FC-4B37-8865-0472BBAFE9C3}"/>
              </a:ext>
            </a:extLst>
          </p:cNvPr>
          <p:cNvSpPr txBox="1"/>
          <p:nvPr/>
        </p:nvSpPr>
        <p:spPr>
          <a:xfrm>
            <a:off x="6308038" y="2261957"/>
            <a:ext cx="53141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Due motori elettrici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 piastre rettangolari che mantengono in posizione la bilancia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motore presente dal lato dei PC comunica con il computer stesso e con il motore presente dal lato opposto</a:t>
            </a:r>
          </a:p>
        </p:txBody>
      </p:sp>
    </p:spTree>
    <p:extLst>
      <p:ext uri="{BB962C8B-B14F-4D97-AF65-F5344CB8AC3E}">
        <p14:creationId xmlns:p14="http://schemas.microsoft.com/office/powerpoint/2010/main" val="2176882615"/>
      </p:ext>
    </p:extLst>
  </p:cSld>
  <p:clrMapOvr>
    <a:masterClrMapping/>
  </p:clrMapOvr>
</p:sld>
</file>

<file path=ppt/theme/theme1.xml><?xml version="1.0" encoding="utf-8"?>
<a:theme xmlns:a="http://schemas.openxmlformats.org/drawingml/2006/main" name="Filo">
  <a:themeElements>
    <a:clrScheme name="Fil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Fil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il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615</TotalTime>
  <Words>834</Words>
  <Application>Microsoft Office PowerPoint</Application>
  <PresentationFormat>Widescreen</PresentationFormat>
  <Paragraphs>151</Paragraphs>
  <Slides>25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4" baseType="lpstr">
      <vt:lpstr>Arial</vt:lpstr>
      <vt:lpstr>Calibri</vt:lpstr>
      <vt:lpstr>Cambria Math</vt:lpstr>
      <vt:lpstr>Century Gothic</vt:lpstr>
      <vt:lpstr>Times New Roman</vt:lpstr>
      <vt:lpstr>Trebuchet MS</vt:lpstr>
      <vt:lpstr>Wingdings 3</vt:lpstr>
      <vt:lpstr>Filo</vt:lpstr>
      <vt:lpstr>Equation</vt:lpstr>
      <vt:lpstr>Presentazione standard di PowerPoint</vt:lpstr>
      <vt:lpstr>Presentazione standard di PowerPoint</vt:lpstr>
      <vt:lpstr>La galleria del vento</vt:lpstr>
      <vt:lpstr>Planimetria dell’ Impianto</vt:lpstr>
      <vt:lpstr>Dimensioni e prestazioni dell’impianto</vt:lpstr>
      <vt:lpstr>Gruppo motore</vt:lpstr>
      <vt:lpstr>Divergenti</vt:lpstr>
      <vt:lpstr>Strumenti di misura impiegati</vt:lpstr>
      <vt:lpstr>Sistema di rotazione del profilo</vt:lpstr>
      <vt:lpstr>Modelli Sezionali</vt:lpstr>
      <vt:lpstr>Parametri studiati</vt:lpstr>
      <vt:lpstr>Risultati cilindro quadrato</vt:lpstr>
      <vt:lpstr>Errori di misura</vt:lpstr>
      <vt:lpstr>Indice di Turbolenza</vt:lpstr>
      <vt:lpstr>Profilo alare</vt:lpstr>
      <vt:lpstr>Flusso senza griglia</vt:lpstr>
      <vt:lpstr>Flusso senza griglia</vt:lpstr>
      <vt:lpstr>Cause di discrepanza dai risultati di letteratura</vt:lpstr>
      <vt:lpstr>Resistenza indotta</vt:lpstr>
      <vt:lpstr>Flusso con griglia</vt:lpstr>
      <vt:lpstr>Flusso con griglia</vt:lpstr>
      <vt:lpstr>Diagramma polare e curva di efficienza aerodinamica</vt:lpstr>
      <vt:lpstr>Presentazione standard di PowerPoint</vt:lpstr>
      <vt:lpstr>Grazie dell’attenzione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Alessandro Lamberti</dc:creator>
  <cp:lastModifiedBy>Alessandro Lamberti</cp:lastModifiedBy>
  <cp:revision>50</cp:revision>
  <dcterms:created xsi:type="dcterms:W3CDTF">2020-02-19T12:14:59Z</dcterms:created>
  <dcterms:modified xsi:type="dcterms:W3CDTF">2020-03-02T10:56:37Z</dcterms:modified>
</cp:coreProperties>
</file>