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720263" cy="64801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4" y="-42"/>
      </p:cViewPr>
      <p:guideLst>
        <p:guide orient="horz" pos="2041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xMode val="edge"/>
          <c:yMode val="edge"/>
          <c:x val="0.10840932117527863"/>
          <c:y val="2.7365540469424323E-2"/>
          <c:w val="0.69845491388044623"/>
          <c:h val="0.93990106304599563"/>
        </c:manualLayout>
      </c:layout>
      <c:lineChart>
        <c:grouping val="standard"/>
        <c:ser>
          <c:idx val="0"/>
          <c:order val="0"/>
          <c:tx>
            <c:v>doppio tp1</c:v>
          </c:tx>
          <c:spPr>
            <a:ln>
              <a:noFill/>
            </a:ln>
          </c:spPr>
          <c:marker>
            <c:symbol val="square"/>
            <c:size val="7"/>
          </c:marker>
          <c:cat>
            <c:strLit>
              <c:ptCount val="1"/>
            </c:strLit>
          </c:cat>
          <c:val>
            <c:numLit>
              <c:formatCode>General</c:formatCode>
              <c:ptCount val="1"/>
              <c:pt idx="0">
                <c:v>9.0870000000000133E-4</c:v>
              </c:pt>
            </c:numLit>
          </c:val>
        </c:ser>
        <c:ser>
          <c:idx val="1"/>
          <c:order val="1"/>
          <c:tx>
            <c:v>unico</c:v>
          </c:tx>
          <c:spPr>
            <a:ln>
              <a:noFill/>
            </a:ln>
          </c:spPr>
          <c:marker>
            <c:symbol val="diamond"/>
            <c:size val="7"/>
          </c:marker>
          <c:cat>
            <c:strLit>
              <c:ptCount val="1"/>
            </c:strLit>
          </c:cat>
          <c:val>
            <c:numLit>
              <c:formatCode>General</c:formatCode>
              <c:ptCount val="1"/>
              <c:pt idx="0">
                <c:v>-2.2801000000000058E-3</c:v>
              </c:pt>
            </c:numLit>
          </c:val>
        </c:ser>
        <c:marker val="1"/>
        <c:axId val="60293888"/>
        <c:axId val="59820672"/>
      </c:lineChart>
      <c:valAx>
        <c:axId val="59820672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Cnβ</a:t>
                </a:r>
              </a:p>
            </c:rich>
          </c:tx>
          <c:layout>
            <c:manualLayout>
              <c:xMode val="edge"/>
              <c:yMode val="edge"/>
              <c:x val="2.9082752797129002E-2"/>
              <c:y val="0.47371608187134545"/>
            </c:manualLayout>
          </c:layout>
        </c:title>
        <c:numFmt formatCode="0.0000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293888"/>
        <c:crosses val="autoZero"/>
        <c:crossBetween val="between"/>
      </c:valAx>
      <c:catAx>
        <c:axId val="60293888"/>
        <c:scaling>
          <c:orientation val="minMax"/>
        </c:scaling>
        <c:axPos val="b"/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59820672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spPr>
        <a:noFill/>
        <a:ln>
          <a:noFill/>
        </a:ln>
      </c:spPr>
      <c:txPr>
        <a:bodyPr/>
        <a:lstStyle/>
        <a:p>
          <a:pPr>
            <a:defRPr sz="800" b="0"/>
          </a:pPr>
          <a:endParaRPr lang="it-IT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xMode val="edge"/>
          <c:yMode val="edge"/>
          <c:x val="0.11549566891241579"/>
          <c:y val="1.9806197423064643E-2"/>
          <c:w val="0.71703522923445961"/>
          <c:h val="0.93983601320413224"/>
        </c:manualLayout>
      </c:layout>
      <c:lineChart>
        <c:grouping val="standard"/>
        <c:ser>
          <c:idx val="0"/>
          <c:order val="0"/>
          <c:tx>
            <c:v>doppio tp2</c:v>
          </c:tx>
          <c:spPr>
            <a:ln>
              <a:noFill/>
            </a:ln>
          </c:spPr>
          <c:marker>
            <c:symbol val="square"/>
            <c:size val="7"/>
          </c:marker>
          <c:cat>
            <c:strLit>
              <c:ptCount val="1"/>
            </c:strLit>
          </c:cat>
          <c:val>
            <c:numLit>
              <c:formatCode>General</c:formatCode>
              <c:ptCount val="1"/>
              <c:pt idx="0">
                <c:v>8.9876000000000148E-4</c:v>
              </c:pt>
            </c:numLit>
          </c:val>
        </c:ser>
        <c:ser>
          <c:idx val="1"/>
          <c:order val="1"/>
          <c:tx>
            <c:v>unico</c:v>
          </c:tx>
          <c:spPr>
            <a:ln>
              <a:noFill/>
            </a:ln>
          </c:spPr>
          <c:marker>
            <c:symbol val="diamond"/>
            <c:size val="7"/>
          </c:marker>
          <c:cat>
            <c:strLit>
              <c:ptCount val="1"/>
            </c:strLit>
          </c:cat>
          <c:val>
            <c:numLit>
              <c:formatCode>General</c:formatCode>
              <c:ptCount val="1"/>
              <c:pt idx="0">
                <c:v>-2.2804100000000027E-3</c:v>
              </c:pt>
            </c:numLit>
          </c:val>
        </c:ser>
        <c:marker val="1"/>
        <c:axId val="60328576"/>
        <c:axId val="60326656"/>
      </c:lineChart>
      <c:valAx>
        <c:axId val="60326656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Cnβ</a:t>
                </a:r>
              </a:p>
            </c:rich>
          </c:tx>
          <c:layout>
            <c:manualLayout>
              <c:xMode val="edge"/>
              <c:yMode val="edge"/>
              <c:x val="2.6171922747830378E-2"/>
              <c:y val="0.45833362915631276"/>
            </c:manualLayout>
          </c:layout>
        </c:title>
        <c:numFmt formatCode="0.0000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328576"/>
        <c:crosses val="autoZero"/>
        <c:crossBetween val="between"/>
      </c:valAx>
      <c:catAx>
        <c:axId val="60328576"/>
        <c:scaling>
          <c:orientation val="minMax"/>
        </c:scaling>
        <c:axPos val="b"/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326656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spPr>
        <a:noFill/>
        <a:ln>
          <a:noFill/>
        </a:ln>
      </c:spPr>
      <c:txPr>
        <a:bodyPr/>
        <a:lstStyle/>
        <a:p>
          <a:pPr>
            <a:defRPr sz="800" b="0"/>
          </a:pPr>
          <a:endParaRPr lang="it-IT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3108842097768994"/>
          <c:y val="4.6908397923900974E-2"/>
          <c:w val="0.66911831724087312"/>
          <c:h val="0.89212149146163244"/>
        </c:manualLayout>
      </c:layout>
      <c:lineChart>
        <c:grouping val="standard"/>
        <c:ser>
          <c:idx val="0"/>
          <c:order val="0"/>
          <c:tx>
            <c:v>Colonna B</c:v>
          </c:tx>
          <c:spPr>
            <a:ln w="31680">
              <a:solidFill>
                <a:srgbClr val="004586"/>
              </a:solidFill>
            </a:ln>
          </c:spPr>
          <c:marker>
            <c:symbol val="square"/>
            <c:size val="7"/>
          </c:marker>
          <c:cat>
            <c:strLit>
              <c:ptCount val="7"/>
              <c:pt idx="0">
                <c:v>-7</c:v>
              </c:pt>
              <c:pt idx="1">
                <c:v>-5</c:v>
              </c:pt>
              <c:pt idx="2">
                <c:v>-2</c:v>
              </c:pt>
              <c:pt idx="3">
                <c:v>0</c:v>
              </c:pt>
              <c:pt idx="4">
                <c:v>2</c:v>
              </c:pt>
              <c:pt idx="5">
                <c:v>5</c:v>
              </c:pt>
              <c:pt idx="6">
                <c:v>7</c:v>
              </c:pt>
            </c:strLit>
          </c:cat>
          <c:val>
            <c:numLit>
              <c:formatCode>General</c:formatCode>
              <c:ptCount val="7"/>
              <c:pt idx="0">
                <c:v>-3.8668000000000008E-2</c:v>
              </c:pt>
              <c:pt idx="1">
                <c:v>-3.912800000000001E-2</c:v>
              </c:pt>
              <c:pt idx="2">
                <c:v>-3.9770000000000014E-2</c:v>
              </c:pt>
              <c:pt idx="3">
                <c:v>-3.9992000000000007E-2</c:v>
              </c:pt>
              <c:pt idx="4">
                <c:v>-3.9838000000000012E-2</c:v>
              </c:pt>
              <c:pt idx="5">
                <c:v>-4.0087000000000012E-2</c:v>
              </c:pt>
              <c:pt idx="6">
                <c:v>-4.0059000000000011E-2</c:v>
              </c:pt>
            </c:numLit>
          </c:val>
        </c:ser>
        <c:marker val="1"/>
        <c:axId val="60563456"/>
        <c:axId val="60348288"/>
      </c:lineChart>
      <c:valAx>
        <c:axId val="60348288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 dirty="0">
                    <a:solidFill>
                      <a:schemeClr val="tx1"/>
                    </a:solidFill>
                  </a:rPr>
                  <a:t>Clβ</a:t>
                </a:r>
              </a:p>
            </c:rich>
          </c:tx>
          <c:layout>
            <c:manualLayout>
              <c:xMode val="edge"/>
              <c:yMode val="edge"/>
              <c:x val="9.8913577948131978E-3"/>
              <c:y val="0.45979890882845537"/>
            </c:manualLayout>
          </c:layout>
        </c:title>
        <c:numFmt formatCode="0.000000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563456"/>
        <c:crosses val="autoZero"/>
        <c:crossBetween val="between"/>
      </c:valAx>
      <c:catAx>
        <c:axId val="60563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 dirty="0">
                    <a:solidFill>
                      <a:schemeClr val="tx1"/>
                    </a:solidFill>
                  </a:rPr>
                  <a:t>α</a:t>
                </a:r>
              </a:p>
            </c:rich>
          </c:tx>
          <c:layout>
            <c:manualLayout>
              <c:xMode val="edge"/>
              <c:yMode val="edge"/>
              <c:x val="0.52622630706387064"/>
              <c:y val="0.91384722916550964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348288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31240952380952414"/>
          <c:y val="3.694490740740744E-2"/>
          <c:w val="0.66759325396825453"/>
          <c:h val="0.89845046296296216"/>
        </c:manualLayout>
      </c:layout>
      <c:lineChart>
        <c:grouping val="standard"/>
        <c:ser>
          <c:idx val="0"/>
          <c:order val="0"/>
          <c:tx>
            <c:v>Colonna B</c:v>
          </c:tx>
          <c:spPr>
            <a:ln w="31680">
              <a:solidFill>
                <a:srgbClr val="004586"/>
              </a:solidFill>
            </a:ln>
          </c:spPr>
          <c:marker>
            <c:symbol val="square"/>
            <c:size val="7"/>
          </c:marker>
          <c:cat>
            <c:strLit>
              <c:ptCount val="7"/>
              <c:pt idx="0">
                <c:v>-7</c:v>
              </c:pt>
              <c:pt idx="1">
                <c:v>-5</c:v>
              </c:pt>
              <c:pt idx="2">
                <c:v>-2</c:v>
              </c:pt>
              <c:pt idx="3">
                <c:v>0</c:v>
              </c:pt>
              <c:pt idx="4">
                <c:v>2</c:v>
              </c:pt>
              <c:pt idx="5">
                <c:v>5</c:v>
              </c:pt>
              <c:pt idx="6">
                <c:v>7</c:v>
              </c:pt>
            </c:strLit>
          </c:cat>
          <c:val>
            <c:numLit>
              <c:formatCode>General</c:formatCode>
              <c:ptCount val="7"/>
              <c:pt idx="0">
                <c:v>-0.29496000000000033</c:v>
              </c:pt>
              <c:pt idx="1">
                <c:v>-0.28552000000000033</c:v>
              </c:pt>
              <c:pt idx="2">
                <c:v>-0.27022000000000002</c:v>
              </c:pt>
              <c:pt idx="3">
                <c:v>-0.25530000000000008</c:v>
              </c:pt>
              <c:pt idx="4">
                <c:v>-0.15019000000000016</c:v>
              </c:pt>
              <c:pt idx="5">
                <c:v>-0.27462000000000031</c:v>
              </c:pt>
              <c:pt idx="6">
                <c:v>-0.28539000000000031</c:v>
              </c:pt>
            </c:numLit>
          </c:val>
        </c:ser>
        <c:marker val="1"/>
        <c:axId val="60605568"/>
        <c:axId val="60591104"/>
      </c:lineChart>
      <c:valAx>
        <c:axId val="60591104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Cmα</a:t>
                </a:r>
              </a:p>
            </c:rich>
          </c:tx>
          <c:layout>
            <c:manualLayout>
              <c:xMode val="edge"/>
              <c:yMode val="edge"/>
              <c:x val="2.0139980002856751E-2"/>
              <c:y val="0.51624682923216458"/>
            </c:manualLayout>
          </c:layout>
        </c:title>
        <c:numFmt formatCode="0.000000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605568"/>
        <c:crosses val="autoZero"/>
        <c:crossBetween val="between"/>
      </c:valAx>
      <c:catAx>
        <c:axId val="60605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α</a:t>
                </a:r>
              </a:p>
            </c:rich>
          </c:tx>
          <c:layout>
            <c:manualLayout>
              <c:xMode val="edge"/>
              <c:yMode val="edge"/>
              <c:x val="0.52506745068164851"/>
              <c:y val="0.91384722916550964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591104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0436746729757136"/>
          <c:y val="4.8704166666666666E-2"/>
          <c:w val="0.67573119717464802"/>
          <c:h val="0.7840374999999995"/>
        </c:manualLayout>
      </c:layout>
      <c:lineChart>
        <c:grouping val="standard"/>
        <c:ser>
          <c:idx val="0"/>
          <c:order val="0"/>
          <c:tx>
            <c:v>Colonna B</c:v>
          </c:tx>
          <c:spPr>
            <a:ln w="31680">
              <a:solidFill>
                <a:srgbClr val="004586"/>
              </a:solidFill>
            </a:ln>
          </c:spPr>
          <c:marker>
            <c:symbol val="square"/>
            <c:size val="7"/>
          </c:marker>
          <c:cat>
            <c:strLit>
              <c:ptCount val="7"/>
              <c:pt idx="0">
                <c:v>-7</c:v>
              </c:pt>
              <c:pt idx="1">
                <c:v>-5</c:v>
              </c:pt>
              <c:pt idx="2">
                <c:v>-2</c:v>
              </c:pt>
              <c:pt idx="3">
                <c:v>0</c:v>
              </c:pt>
              <c:pt idx="4">
                <c:v>2</c:v>
              </c:pt>
              <c:pt idx="5">
                <c:v>5</c:v>
              </c:pt>
              <c:pt idx="6">
                <c:v>7</c:v>
              </c:pt>
            </c:strLit>
          </c:cat>
          <c:val>
            <c:numLit>
              <c:formatCode>General</c:formatCode>
              <c:ptCount val="7"/>
              <c:pt idx="0">
                <c:v>7.8785000000000105E-3</c:v>
              </c:pt>
              <c:pt idx="1">
                <c:v>7.7073000000000063E-3</c:v>
              </c:pt>
              <c:pt idx="2">
                <c:v>8.1925000000000123E-3</c:v>
              </c:pt>
              <c:pt idx="3">
                <c:v>5.2068000000000045E-3</c:v>
              </c:pt>
              <c:pt idx="4">
                <c:v>1.2015000000000003E-3</c:v>
              </c:pt>
              <c:pt idx="5">
                <c:v>2.0387000000000035E-3</c:v>
              </c:pt>
              <c:pt idx="6">
                <c:v>1.6723000000000026E-3</c:v>
              </c:pt>
            </c:numLit>
          </c:val>
        </c:ser>
        <c:marker val="1"/>
        <c:axId val="60639488"/>
        <c:axId val="60637568"/>
      </c:lineChart>
      <c:valAx>
        <c:axId val="60637568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Cnβ</a:t>
                </a:r>
              </a:p>
            </c:rich>
          </c:tx>
          <c:layout>
            <c:manualLayout>
              <c:xMode val="edge"/>
              <c:yMode val="edge"/>
              <c:x val="1.4612371204718085E-2"/>
              <c:y val="0.48406296296296369"/>
            </c:manualLayout>
          </c:layout>
        </c:title>
        <c:numFmt formatCode="0.000000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639488"/>
        <c:crosses val="autoZero"/>
        <c:crossBetween val="between"/>
      </c:valAx>
      <c:catAx>
        <c:axId val="60639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α</a:t>
                </a:r>
              </a:p>
            </c:rich>
          </c:tx>
          <c:layout>
            <c:manualLayout>
              <c:xMode val="edge"/>
              <c:yMode val="edge"/>
              <c:x val="0.54799927994651065"/>
              <c:y val="0.90208796296296201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637568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0622777777777827"/>
          <c:y val="4.6496153846153895E-2"/>
          <c:w val="0.67377478632478782"/>
          <c:h val="0.87450982905982955"/>
        </c:manualLayout>
      </c:layout>
      <c:lineChart>
        <c:grouping val="standard"/>
        <c:ser>
          <c:idx val="0"/>
          <c:order val="0"/>
          <c:tx>
            <c:v>Colonna B</c:v>
          </c:tx>
          <c:spPr>
            <a:ln w="31680">
              <a:solidFill>
                <a:srgbClr val="004586"/>
              </a:solidFill>
            </a:ln>
          </c:spPr>
          <c:marker>
            <c:symbol val="square"/>
            <c:size val="7"/>
          </c:marker>
          <c:cat>
            <c:strLit>
              <c:ptCount val="4"/>
              <c:pt idx="0">
                <c:v>0</c:v>
              </c:pt>
              <c:pt idx="1">
                <c:v>2</c:v>
              </c:pt>
              <c:pt idx="2">
                <c:v>5</c:v>
              </c:pt>
              <c:pt idx="3">
                <c:v>7</c:v>
              </c:pt>
            </c:strLit>
          </c:cat>
          <c:val>
            <c:numLit>
              <c:formatCode>General</c:formatCode>
              <c:ptCount val="4"/>
              <c:pt idx="0">
                <c:v>-3.9920000000000004E-2</c:v>
              </c:pt>
              <c:pt idx="1">
                <c:v>-5.1417000000000004E-2</c:v>
              </c:pt>
              <c:pt idx="2">
                <c:v>-7.5388000000000024E-2</c:v>
              </c:pt>
              <c:pt idx="3">
                <c:v>-9.7612000000000018E-2</c:v>
              </c:pt>
            </c:numLit>
          </c:val>
        </c:ser>
        <c:marker val="1"/>
        <c:axId val="60673408"/>
        <c:axId val="60671488"/>
      </c:lineChart>
      <c:valAx>
        <c:axId val="60671488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Clβ</a:t>
                </a:r>
              </a:p>
            </c:rich>
          </c:tx>
          <c:layout>
            <c:manualLayout>
              <c:xMode val="edge"/>
              <c:yMode val="edge"/>
              <c:x val="2.0150746039070914E-2"/>
              <c:y val="0.49807679160471108"/>
            </c:manualLayout>
          </c:layout>
        </c:title>
        <c:numFmt formatCode="0.000000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673408"/>
        <c:crosses val="autoZero"/>
        <c:crossBetween val="between"/>
      </c:valAx>
      <c:catAx>
        <c:axId val="60673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β</a:t>
                </a:r>
              </a:p>
            </c:rich>
          </c:tx>
          <c:layout>
            <c:manualLayout>
              <c:xMode val="edge"/>
              <c:yMode val="edge"/>
              <c:x val="0.52622630706387064"/>
              <c:y val="0.91893554837717284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671488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31240952380952414"/>
          <c:y val="4.6734900373599002E-2"/>
          <c:w val="0.66759325396825453"/>
          <c:h val="0.85748495226234966"/>
        </c:manualLayout>
      </c:layout>
      <c:lineChart>
        <c:grouping val="standard"/>
        <c:ser>
          <c:idx val="0"/>
          <c:order val="0"/>
          <c:tx>
            <c:v>Colonna B</c:v>
          </c:tx>
          <c:spPr>
            <a:ln w="31680">
              <a:solidFill>
                <a:srgbClr val="004586"/>
              </a:solidFill>
            </a:ln>
          </c:spPr>
          <c:marker>
            <c:symbol val="square"/>
            <c:size val="7"/>
          </c:marker>
          <c:cat>
            <c:strLit>
              <c:ptCount val="4"/>
              <c:pt idx="0">
                <c:v>0</c:v>
              </c:pt>
              <c:pt idx="1">
                <c:v>2</c:v>
              </c:pt>
              <c:pt idx="2">
                <c:v>5</c:v>
              </c:pt>
              <c:pt idx="3">
                <c:v>7</c:v>
              </c:pt>
            </c:strLit>
          </c:cat>
          <c:val>
            <c:numLit>
              <c:formatCode>General</c:formatCode>
              <c:ptCount val="4"/>
              <c:pt idx="0">
                <c:v>-0.25530000000000008</c:v>
              </c:pt>
              <c:pt idx="1">
                <c:v>-0.2656</c:v>
              </c:pt>
              <c:pt idx="2">
                <c:v>-0.26568000000000008</c:v>
              </c:pt>
              <c:pt idx="3">
                <c:v>-0.26430000000000031</c:v>
              </c:pt>
            </c:numLit>
          </c:val>
        </c:ser>
        <c:marker val="1"/>
        <c:axId val="60502784"/>
        <c:axId val="60680832"/>
      </c:lineChart>
      <c:valAx>
        <c:axId val="60680832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Cmα</a:t>
                </a:r>
              </a:p>
            </c:rich>
          </c:tx>
          <c:layout>
            <c:manualLayout>
              <c:xMode val="edge"/>
              <c:yMode val="edge"/>
              <c:x val="2.0139980002856751E-2"/>
              <c:y val="0.51455231930493628"/>
            </c:manualLayout>
          </c:layout>
        </c:title>
        <c:numFmt formatCode="0.000000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502784"/>
        <c:crosses val="autoZero"/>
        <c:crossBetween val="between"/>
      </c:valAx>
      <c:catAx>
        <c:axId val="60502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β</a:t>
                </a:r>
              </a:p>
            </c:rich>
          </c:tx>
          <c:layout>
            <c:manualLayout>
              <c:xMode val="edge"/>
              <c:yMode val="edge"/>
              <c:x val="0.52506745068164851"/>
              <c:y val="0.91828833475500848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680832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31210258804003971"/>
          <c:y val="4.6506870464721323E-2"/>
          <c:w val="0.66798489013363815"/>
          <c:h val="0.80122012934657671"/>
        </c:manualLayout>
      </c:layout>
      <c:lineChart>
        <c:grouping val="standard"/>
        <c:ser>
          <c:idx val="0"/>
          <c:order val="0"/>
          <c:tx>
            <c:v>Colonna B</c:v>
          </c:tx>
          <c:spPr>
            <a:ln w="31680">
              <a:solidFill>
                <a:srgbClr val="004586"/>
              </a:solidFill>
            </a:ln>
          </c:spPr>
          <c:marker>
            <c:symbol val="square"/>
            <c:size val="7"/>
          </c:marker>
          <c:cat>
            <c:strLit>
              <c:ptCount val="4"/>
              <c:pt idx="0">
                <c:v>0</c:v>
              </c:pt>
              <c:pt idx="1">
                <c:v>2</c:v>
              </c:pt>
              <c:pt idx="2">
                <c:v>5</c:v>
              </c:pt>
              <c:pt idx="3">
                <c:v>7</c:v>
              </c:pt>
            </c:strLit>
          </c:cat>
          <c:val>
            <c:numLit>
              <c:formatCode>General</c:formatCode>
              <c:ptCount val="4"/>
              <c:pt idx="0">
                <c:v>5.2068000000000045E-3</c:v>
              </c:pt>
              <c:pt idx="1">
                <c:v>0.19466</c:v>
              </c:pt>
              <c:pt idx="2">
                <c:v>0.59331999999999918</c:v>
              </c:pt>
              <c:pt idx="3">
                <c:v>0.96355999999999997</c:v>
              </c:pt>
            </c:numLit>
          </c:val>
        </c:ser>
        <c:marker val="1"/>
        <c:axId val="60532608"/>
        <c:axId val="60530688"/>
      </c:lineChart>
      <c:valAx>
        <c:axId val="60530688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Cnβ</a:t>
                </a:r>
              </a:p>
            </c:rich>
          </c:tx>
          <c:layout>
            <c:manualLayout>
              <c:xMode val="edge"/>
              <c:yMode val="edge"/>
              <c:x val="2.0068459201263204E-2"/>
              <c:y val="0.50632911392405067"/>
            </c:manualLayout>
          </c:layout>
        </c:title>
        <c:numFmt formatCode="0.000000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532608"/>
        <c:crosses val="autoZero"/>
        <c:crossBetween val="between"/>
      </c:valAx>
      <c:catAx>
        <c:axId val="60532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it-IT"/>
                  <a:t>β</a:t>
                </a:r>
              </a:p>
            </c:rich>
          </c:tx>
          <c:layout>
            <c:manualLayout>
              <c:xMode val="edge"/>
              <c:yMode val="edge"/>
              <c:x val="0.61975952146327218"/>
              <c:y val="0.91335494827852404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800" b="0"/>
            </a:pPr>
            <a:endParaRPr lang="it-IT"/>
          </a:p>
        </c:txPr>
        <c:crossAx val="60530688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BDF5713-A679-4B5C-B093-E21B13EE9304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C77D313-F65F-42C7-A5FF-50E6446FF742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EB8F73-3ECA-44AB-B561-79ABF88C5B06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789132-FFF8-4077-BAEA-9C08B7715F31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46913" y="258763"/>
            <a:ext cx="2185987" cy="55340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8738" cy="55340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6F1C0B-AF20-493D-B2DC-8A46B40C2A98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B98EBA-4077-4CE8-AD35-F59FDA4F7510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096346-B724-4951-97E2-BC844ACC94FD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73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35538" y="1516063"/>
            <a:ext cx="4297362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41EB20-002F-4FAD-B6F6-906145D4A702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8ED2A6-6161-47FA-9A24-5C78C602F5C7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D7F3A-1C13-458F-985B-3442B18294F5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01C079-C1C1-4F9F-A891-78F8EC350F97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746EF8-BBAF-4655-8123-432237D53C07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A8C463-47D2-4BD3-8525-BE6BC1BE0375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B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86000" y="258120"/>
            <a:ext cx="874764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86000" y="1516320"/>
            <a:ext cx="8747640" cy="427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8600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324239" y="590328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96924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97B6BBC-E16F-41FB-B958-F5C5B54F7A42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it-IT" sz="32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091" y="250859"/>
            <a:ext cx="900000" cy="11897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080000" y="1629360"/>
            <a:ext cx="7560000" cy="5306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B84747"/>
                </a:solidFill>
                <a:latin typeface="Book Antiqua" pitchFamily="18"/>
              </a:defRPr>
            </a:pPr>
            <a:r>
              <a:rPr lang="it-IT" sz="2800" b="0" i="0" u="none" strike="noStrike" kern="1200">
                <a:ln>
                  <a:noFill/>
                </a:ln>
                <a:solidFill>
                  <a:srgbClr val="B84747"/>
                </a:solidFill>
                <a:latin typeface="Book Antiqua" pitchFamily="18"/>
                <a:ea typeface="Arial Unicode MS" pitchFamily="2"/>
                <a:cs typeface="Tahoma" pitchFamily="2"/>
              </a:rPr>
              <a:t>Università degli studi di Genova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0000" y="2160000"/>
            <a:ext cx="9180000" cy="1099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latin typeface="Book Antiqua" pitchFamily="18"/>
              </a:defRPr>
            </a:pPr>
            <a:r>
              <a:rPr lang="it-IT" sz="3200" b="0" i="0" u="none" strike="noStrike" kern="1200">
                <a:ln>
                  <a:noFill/>
                </a:ln>
                <a:latin typeface="Book Antiqua" pitchFamily="18"/>
                <a:ea typeface="Arial Unicode MS" pitchFamily="34"/>
                <a:cs typeface="Times New Roman" pitchFamily="18"/>
              </a:rPr>
              <a:t>Sviluppo geometrico/aerodinamico della superficie di coda di un velivolo in volo planato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00000" y="3460680"/>
            <a:ext cx="4320000" cy="859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Arial" pitchFamily="34"/>
              </a:defRPr>
            </a:pPr>
            <a:r>
              <a:rPr lang="it-IT" sz="1800" b="0" i="0" u="none" strike="noStrike" kern="1200">
                <a:ln>
                  <a:noFill/>
                </a:ln>
                <a:latin typeface="Arial" pitchFamily="34"/>
                <a:ea typeface="Arial Unicode MS" pitchFamily="2"/>
                <a:cs typeface="Tahoma" pitchFamily="2"/>
              </a:rPr>
              <a:t>Relatori: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Arial" pitchFamily="34"/>
              </a:defRPr>
            </a:pPr>
            <a:r>
              <a:rPr lang="it-IT" sz="1800" b="0" i="0" u="none" strike="noStrike" kern="1200">
                <a:ln>
                  <a:noFill/>
                </a:ln>
                <a:latin typeface="Arial" pitchFamily="34"/>
                <a:ea typeface="Arial Unicode MS" pitchFamily="2"/>
                <a:cs typeface="Tahoma" pitchFamily="2"/>
              </a:rPr>
              <a:t>Chiar.mo Prof. Alessandro Bottaro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Arial" pitchFamily="34"/>
              </a:defRPr>
            </a:pPr>
            <a:r>
              <a:rPr lang="it-IT" sz="1800" b="0" i="0" u="none" strike="noStrike" kern="1200">
                <a:ln>
                  <a:noFill/>
                </a:ln>
                <a:latin typeface="Arial" pitchFamily="34"/>
                <a:ea typeface="NimbusRomNo9L-Medi" pitchFamily="2"/>
                <a:cs typeface="NimbusRomNo9L-Medi" pitchFamily="2"/>
              </a:rPr>
              <a:t>Prof. Jan Oscar Pralits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20000" y="4500000"/>
            <a:ext cx="2700000" cy="60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Allievo: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Francesco Ghelardi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0000" y="5220000"/>
            <a:ext cx="882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Tesi per il conseguimento della Laurea Triennale in Ingegneria Meccanica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780000" y="5773320"/>
            <a:ext cx="270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Settembre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9054000" cy="46187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/>
            <a:r>
              <a:rPr lang="it-IT" sz="2600"/>
              <a:t> Strutturato a menù primari e secondari in ambiente Matlab: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01480" y="903240"/>
            <a:ext cx="5978520" cy="52167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Input operations.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	[1]. Aircraft geometry setup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	[2]. Flight condition setup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	[3]. Change rudder setting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	[4]. Move reference point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Lattice operations.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	[5]. Generate lattice.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	   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Computation operations.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	[6]. Processor access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Post processing and interactive operations.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	[7]. Post processing, Result/Plot functions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	[8]. Keyboard access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Auxiliary operations.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  [10]. About / Release Info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  [100]. Help files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	[0]. Exit Tornado</a:t>
            </a:r>
          </a:p>
        </p:txBody>
      </p:sp>
      <p:sp>
        <p:nvSpPr>
          <p:cNvPr id="4" name="Rettangolo 3"/>
          <p:cNvSpPr/>
          <p:nvPr/>
        </p:nvSpPr>
        <p:spPr>
          <a:xfrm>
            <a:off x="540000" y="899999"/>
            <a:ext cx="5400000" cy="5364423"/>
          </a:xfrm>
          <a:prstGeom prst="rect">
            <a:avLst/>
          </a:prstGeom>
          <a:solidFill>
            <a:srgbClr val="99CCFF">
              <a:alpha val="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00000" y="5773320"/>
            <a:ext cx="32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Menù principale del software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Matteo\Desktop\a 90\fisica tecn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851" y="215751"/>
            <a:ext cx="5112568" cy="604867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668443" y="4752255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Parametri principali usati per modificare le superfici alari in Tornado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06000" y="177840"/>
            <a:ext cx="9054000" cy="7221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3200" dirty="0"/>
              <a:t>Parte di sperimentazione: </a:t>
            </a:r>
            <a:r>
              <a:rPr lang="it-IT" sz="2800" dirty="0"/>
              <a:t>sviluppo di tre code di base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0000" y="1080000"/>
            <a:ext cx="3240000" cy="375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1° CONFIGURAZIONE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216880" y="1800000"/>
            <a:ext cx="5163120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 rot="10800000">
            <a:off x="6120000" y="2340000"/>
            <a:ext cx="900000" cy="36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20000" y="3613319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0,036092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20000" y="414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2,5688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20000" y="468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-0,00339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099279" y="3600000"/>
            <a:ext cx="1620000" cy="356336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</a:t>
            </a: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-0,0035653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100000" y="414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-1,9221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100000" y="468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-0,04794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80000" y="2880000"/>
            <a:ext cx="1620000" cy="544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PRIMI RISULTATI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560000" y="2875320"/>
            <a:ext cx="1620000" cy="544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NUOVI RISULTATI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668443" y="3600127"/>
          <a:ext cx="342900" cy="406400"/>
        </p:xfrm>
        <a:graphic>
          <a:graphicData uri="http://schemas.openxmlformats.org/presentationml/2006/ole">
            <p:oleObj spid="_x0000_s2052" name="Equazione" r:id="rId5" imgW="342720" imgH="40608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23627" y="3528119"/>
          <a:ext cx="342900" cy="406400"/>
        </p:xfrm>
        <a:graphic>
          <a:graphicData uri="http://schemas.openxmlformats.org/presentationml/2006/ole">
            <p:oleObj spid="_x0000_s2053" name="Equazione" r:id="rId6" imgW="342720" imgH="40608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23627" y="4032175"/>
          <a:ext cx="381000" cy="393700"/>
        </p:xfrm>
        <a:graphic>
          <a:graphicData uri="http://schemas.openxmlformats.org/presentationml/2006/ole">
            <p:oleObj spid="_x0000_s2054" name="Equazione" r:id="rId7" imgW="380880" imgH="3934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23627" y="4608239"/>
          <a:ext cx="355600" cy="406400"/>
        </p:xfrm>
        <a:graphic>
          <a:graphicData uri="http://schemas.openxmlformats.org/presentationml/2006/ole">
            <p:oleObj spid="_x0000_s2055" name="Equazione" r:id="rId8" imgW="355320" imgH="40608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7668443" y="4104183"/>
          <a:ext cx="381000" cy="393700"/>
        </p:xfrm>
        <a:graphic>
          <a:graphicData uri="http://schemas.openxmlformats.org/presentationml/2006/ole">
            <p:oleObj spid="_x0000_s2056" name="Equazione" r:id="rId9" imgW="380880" imgH="393480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668443" y="4608239"/>
          <a:ext cx="355600" cy="406400"/>
        </p:xfrm>
        <a:graphic>
          <a:graphicData uri="http://schemas.openxmlformats.org/presentationml/2006/ole">
            <p:oleObj spid="_x0000_s2057" name="Equazione" r:id="rId10" imgW="355320" imgH="406080" progId="Equation.3">
              <p:embed/>
            </p:oleObj>
          </a:graphicData>
        </a:graphic>
      </p:graphicFrame>
      <p:sp>
        <p:nvSpPr>
          <p:cNvPr id="29" name="CasellaDiTesto 28"/>
          <p:cNvSpPr txBox="1"/>
          <p:nvPr/>
        </p:nvSpPr>
        <p:spPr>
          <a:xfrm>
            <a:off x="7380411" y="3600127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2000" dirty="0"/>
              <a:t>2° CONFIGURAZIONE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160000" y="1800000"/>
            <a:ext cx="5156280" cy="3815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720000" y="360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0,034459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0000" y="414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3,3516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20000" y="468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-0,003603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100000" y="360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-0,020906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100000" y="414000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-0,62363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100000" y="468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-0,048367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120000" y="2340000"/>
            <a:ext cx="900000" cy="36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60000" y="2808039"/>
            <a:ext cx="1620000" cy="544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NUOVI RISULTATI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80000" y="2880360"/>
            <a:ext cx="1620000" cy="544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PRIMI RISULTATI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23627" y="3528119"/>
          <a:ext cx="342900" cy="406400"/>
        </p:xfrm>
        <a:graphic>
          <a:graphicData uri="http://schemas.openxmlformats.org/presentationml/2006/ole">
            <p:oleObj spid="_x0000_s3074" name="Equazione" r:id="rId5" imgW="342720" imgH="4060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23850" y="4032250"/>
          <a:ext cx="381000" cy="393700"/>
        </p:xfrm>
        <a:graphic>
          <a:graphicData uri="http://schemas.openxmlformats.org/presentationml/2006/ole">
            <p:oleObj spid="_x0000_s3075" name="Equazione" r:id="rId6" imgW="380880" imgH="39348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3627" y="4608239"/>
          <a:ext cx="355600" cy="406400"/>
        </p:xfrm>
        <a:graphic>
          <a:graphicData uri="http://schemas.openxmlformats.org/presentationml/2006/ole">
            <p:oleObj spid="_x0000_s3076" name="Equazione" r:id="rId7" imgW="355320" imgH="40608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7668443" y="4104183"/>
          <a:ext cx="381000" cy="393700"/>
        </p:xfrm>
        <a:graphic>
          <a:graphicData uri="http://schemas.openxmlformats.org/presentationml/2006/ole">
            <p:oleObj spid="_x0000_s3077" name="Equazione" r:id="rId8" imgW="380880" imgH="39348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7668443" y="4608239"/>
          <a:ext cx="355600" cy="406400"/>
        </p:xfrm>
        <a:graphic>
          <a:graphicData uri="http://schemas.openxmlformats.org/presentationml/2006/ole">
            <p:oleObj spid="_x0000_s3078" name="Equazione" r:id="rId9" imgW="355320" imgH="406080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7668443" y="3528119"/>
          <a:ext cx="342900" cy="406400"/>
        </p:xfrm>
        <a:graphic>
          <a:graphicData uri="http://schemas.openxmlformats.org/presentationml/2006/ole">
            <p:oleObj spid="_x0000_s3079" name="Equazione" r:id="rId10" imgW="342720" imgH="406080" progId="Equation.3">
              <p:embed/>
            </p:oleObj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7380411" y="3528119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it-IT" sz="2000" dirty="0" smtClean="0"/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2000" dirty="0"/>
              <a:t>3° CONFIGURAZIONE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160000" y="1800000"/>
            <a:ext cx="5163120" cy="38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5940000" y="2340000"/>
            <a:ext cx="1080000" cy="36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20000" y="3613319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0,037152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20000" y="414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4,232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20000" y="468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-0,003311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100000" y="360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-0,0234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100000" y="414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0,058238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100000" y="468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-0,09741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80000" y="2880360"/>
            <a:ext cx="1620000" cy="544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PRIMI RISULTATI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668443" y="2880047"/>
            <a:ext cx="1620000" cy="544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NUOVI RISULTATI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3850" y="3527425"/>
          <a:ext cx="342900" cy="406400"/>
        </p:xfrm>
        <a:graphic>
          <a:graphicData uri="http://schemas.openxmlformats.org/presentationml/2006/ole">
            <p:oleObj spid="_x0000_s4098" name="Equazione" r:id="rId5" imgW="342720" imgH="40608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23850" y="4032250"/>
          <a:ext cx="381000" cy="393700"/>
        </p:xfrm>
        <a:graphic>
          <a:graphicData uri="http://schemas.openxmlformats.org/presentationml/2006/ole">
            <p:oleObj spid="_x0000_s4099" name="Equazione" r:id="rId6" imgW="380880" imgH="39348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23850" y="4608513"/>
          <a:ext cx="355600" cy="406400"/>
        </p:xfrm>
        <a:graphic>
          <a:graphicData uri="http://schemas.openxmlformats.org/presentationml/2006/ole">
            <p:oleObj spid="_x0000_s4100" name="Equazione" r:id="rId7" imgW="355320" imgH="40608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668443" y="3528119"/>
          <a:ext cx="342900" cy="406400"/>
        </p:xfrm>
        <a:graphic>
          <a:graphicData uri="http://schemas.openxmlformats.org/presentationml/2006/ole">
            <p:oleObj spid="_x0000_s4101" name="Equazione" r:id="rId8" imgW="342720" imgH="40608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7668443" y="4032175"/>
          <a:ext cx="381000" cy="393700"/>
        </p:xfrm>
        <a:graphic>
          <a:graphicData uri="http://schemas.openxmlformats.org/presentationml/2006/ole">
            <p:oleObj spid="_x0000_s4102" name="Equazione" r:id="rId9" imgW="380880" imgH="393480" progId="Equation.3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7668443" y="4536231"/>
          <a:ext cx="355600" cy="406400"/>
        </p:xfrm>
        <a:graphic>
          <a:graphicData uri="http://schemas.openxmlformats.org/presentationml/2006/ole">
            <p:oleObj spid="_x0000_s4103" name="Equazione" r:id="rId10" imgW="355320" imgH="406080" progId="Equation.3">
              <p:embed/>
            </p:oleObj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7380411" y="3528119"/>
            <a:ext cx="190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6000" y="303120"/>
            <a:ext cx="8747640" cy="991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3200"/>
              <a:t>Obiettivo: ricercare una forma più vicina alla reale coda di un gabbiano.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0000" y="1440000"/>
            <a:ext cx="3420000" cy="375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CONFIGURAZIONE 4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60000" y="2520000"/>
            <a:ext cx="432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360000" y="5400000"/>
            <a:ext cx="900000" cy="18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00000" y="5580000"/>
            <a:ext cx="1620000" cy="18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40000" y="5400000"/>
            <a:ext cx="540000" cy="36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(Y)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20000" y="5341680"/>
            <a:ext cx="540000" cy="23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(X)</a:t>
            </a:r>
          </a:p>
        </p:txBody>
      </p:sp>
      <p:sp>
        <p:nvSpPr>
          <p:cNvPr id="9" name="Connettore 1 8"/>
          <p:cNvSpPr/>
          <p:nvPr/>
        </p:nvSpPr>
        <p:spPr>
          <a:xfrm flipV="1">
            <a:off x="2340000" y="2700000"/>
            <a:ext cx="0" cy="12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40000" y="2700000"/>
            <a:ext cx="360000" cy="23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(Z)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040000" y="2520000"/>
            <a:ext cx="432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2700000" y="5940000"/>
            <a:ext cx="4500000" cy="36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Vista prospettica e timone della config. 4</a:t>
            </a:r>
          </a:p>
        </p:txBody>
      </p:sp>
      <p:sp>
        <p:nvSpPr>
          <p:cNvPr id="13" name="Connettore 1 12"/>
          <p:cNvSpPr/>
          <p:nvPr/>
        </p:nvSpPr>
        <p:spPr>
          <a:xfrm>
            <a:off x="3240000" y="1620000"/>
            <a:ext cx="19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300000" y="1260000"/>
            <a:ext cx="252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0,0108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300000" y="1620000"/>
            <a:ext cx="216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-1,1366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300000" y="1993320"/>
            <a:ext cx="180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0,00041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868243" y="1223863"/>
          <a:ext cx="342900" cy="406400"/>
        </p:xfrm>
        <a:graphic>
          <a:graphicData uri="http://schemas.openxmlformats.org/presentationml/2006/ole">
            <p:oleObj spid="_x0000_s5122" name="Equazione" r:id="rId6" imgW="342720" imgH="40608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868243" y="1583903"/>
          <a:ext cx="381000" cy="393700"/>
        </p:xfrm>
        <a:graphic>
          <a:graphicData uri="http://schemas.openxmlformats.org/presentationml/2006/ole">
            <p:oleObj spid="_x0000_s5123" name="Equazione" r:id="rId7" imgW="380880" imgH="39348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868243" y="1943943"/>
          <a:ext cx="355600" cy="406400"/>
        </p:xfrm>
        <a:graphic>
          <a:graphicData uri="http://schemas.openxmlformats.org/presentationml/2006/ole">
            <p:oleObj spid="_x0000_s5124" name="Equazione" r:id="rId8" imgW="355320" imgH="406080" progId="Equation.3">
              <p:embed/>
            </p:oleObj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5508203" y="136787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508203" y="172791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32359" y="900000"/>
            <a:ext cx="8747640" cy="8218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200" b="1"/>
              <a:t>2 passaggi da effettuare: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32359" y="2340000"/>
            <a:ext cx="8747640" cy="146736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>
              <a:buSzPct val="100000"/>
              <a:buAutoNum type="arabicParenR"/>
            </a:pPr>
            <a:r>
              <a:rPr lang="it-IT" sz="2600"/>
              <a:t> Distanza minima da ali principali</a:t>
            </a:r>
          </a:p>
          <a:p>
            <a:pPr lvl="0">
              <a:buSzPct val="100000"/>
              <a:buAutoNum type="arabicParenR"/>
            </a:pPr>
            <a:r>
              <a:rPr lang="it-IT" sz="2600"/>
              <a:t> Dimensioni ridotte</a:t>
            </a:r>
          </a:p>
          <a:p>
            <a:pPr lvl="0">
              <a:buSzPct val="100000"/>
              <a:buAutoNum type="arabicParenR"/>
            </a:pPr>
            <a:endParaRPr lang="it-IT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0000" y="540000"/>
            <a:ext cx="288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CONFIGURAZIONE 5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520000" y="1800000"/>
            <a:ext cx="4802040" cy="34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720000" y="3613319"/>
            <a:ext cx="162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0,02383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0000" y="4153319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1,2221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20000" y="469332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-0,03359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100000" y="360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0,024855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100000" y="414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-0,012993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100000" y="468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-0,037171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20000" y="4860000"/>
            <a:ext cx="1260000" cy="36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580000" y="5040000"/>
            <a:ext cx="1440000" cy="18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20000" y="4860000"/>
            <a:ext cx="360000" cy="23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(x)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660000" y="4680000"/>
            <a:ext cx="540000" cy="23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(y)</a:t>
            </a:r>
          </a:p>
        </p:txBody>
      </p:sp>
      <p:sp>
        <p:nvSpPr>
          <p:cNvPr id="14" name="Connettore 1 13"/>
          <p:cNvSpPr/>
          <p:nvPr/>
        </p:nvSpPr>
        <p:spPr>
          <a:xfrm flipV="1">
            <a:off x="4680000" y="2340000"/>
            <a:ext cx="0" cy="12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680000" y="2281680"/>
            <a:ext cx="360000" cy="23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(z)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1619" y="3528119"/>
          <a:ext cx="342900" cy="406400"/>
        </p:xfrm>
        <a:graphic>
          <a:graphicData uri="http://schemas.openxmlformats.org/presentationml/2006/ole">
            <p:oleObj spid="_x0000_s6146" name="Equazione" r:id="rId5" imgW="342720" imgH="40608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51619" y="4032175"/>
          <a:ext cx="381000" cy="393700"/>
        </p:xfrm>
        <a:graphic>
          <a:graphicData uri="http://schemas.openxmlformats.org/presentationml/2006/ole">
            <p:oleObj spid="_x0000_s6147" name="Equazione" r:id="rId6" imgW="380880" imgH="39348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51619" y="4608239"/>
          <a:ext cx="355600" cy="406400"/>
        </p:xfrm>
        <a:graphic>
          <a:graphicData uri="http://schemas.openxmlformats.org/presentationml/2006/ole">
            <p:oleObj spid="_x0000_s6148" name="Equazione" r:id="rId7" imgW="355320" imgH="40608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668443" y="3528119"/>
          <a:ext cx="342900" cy="406400"/>
        </p:xfrm>
        <a:graphic>
          <a:graphicData uri="http://schemas.openxmlformats.org/presentationml/2006/ole">
            <p:oleObj spid="_x0000_s6149" name="Equazione" r:id="rId8" imgW="342720" imgH="406080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668443" y="4032175"/>
          <a:ext cx="381000" cy="393700"/>
        </p:xfrm>
        <a:graphic>
          <a:graphicData uri="http://schemas.openxmlformats.org/presentationml/2006/ole">
            <p:oleObj spid="_x0000_s6150" name="Equazione" r:id="rId9" imgW="380880" imgH="393480" progId="Equation.3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7668443" y="4536231"/>
          <a:ext cx="355600" cy="406400"/>
        </p:xfrm>
        <a:graphic>
          <a:graphicData uri="http://schemas.openxmlformats.org/presentationml/2006/ole">
            <p:oleObj spid="_x0000_s6151" name="Equazione" r:id="rId10" imgW="355320" imgH="406080" progId="Equation.3">
              <p:embed/>
            </p:oleObj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7380411" y="403217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386359" y="325080"/>
            <a:ext cx="7433640" cy="574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200"/>
              <a:t>Sviluppo configurazione FINALE</a:t>
            </a:r>
          </a:p>
        </p:txBody>
      </p:sp>
      <p:sp>
        <p:nvSpPr>
          <p:cNvPr id="3" name="Connettore 1 2"/>
          <p:cNvSpPr/>
          <p:nvPr/>
        </p:nvSpPr>
        <p:spPr>
          <a:xfrm>
            <a:off x="900000" y="1260000"/>
            <a:ext cx="144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Connettore 1 3"/>
          <p:cNvSpPr/>
          <p:nvPr/>
        </p:nvSpPr>
        <p:spPr>
          <a:xfrm>
            <a:off x="900000" y="1800000"/>
            <a:ext cx="144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00000" y="1038599"/>
            <a:ext cx="2160000" cy="4014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Coda vicina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00000" y="1578600"/>
            <a:ext cx="3060000" cy="4014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Ridotte dimensioni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5580000" y="900000"/>
            <a:ext cx="360000" cy="1080000"/>
          </a:xfrm>
          <a:custGeom>
            <a:avLst>
              <a:gd name="f0" fmla="val 3944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X="" minX="0" maxX="0" gdRefY="f0" minY="f7" maxY="f11">
                <a:pos x="f25" y="f26"/>
              </a:ahXY>
              <a:ahXY gdRefX="" minX="0" maxX="0"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00000" y="1087560"/>
            <a:ext cx="2880000" cy="712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Difficile da rendere stabile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00000" y="2160000"/>
            <a:ext cx="4860000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7020000" y="2880000"/>
            <a:ext cx="180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0,032786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020000" y="3600000"/>
            <a:ext cx="180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-0,2512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020000" y="433332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-0,016582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900000" y="5400000"/>
            <a:ext cx="720000" cy="36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420000" y="5760000"/>
            <a:ext cx="1620000" cy="18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Figura a mano libera 14"/>
          <p:cNvSpPr/>
          <p:nvPr/>
        </p:nvSpPr>
        <p:spPr>
          <a:xfrm rot="850800">
            <a:off x="3377261" y="5868220"/>
            <a:ext cx="1409040" cy="427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15" h="1188">
                <a:moveTo>
                  <a:pt x="370" y="35640"/>
                </a:moveTo>
                <a:cubicBezTo>
                  <a:pt x="1192" y="35760"/>
                  <a:pt x="-197" y="35320"/>
                  <a:pt x="611" y="35677"/>
                </a:cubicBezTo>
                <a:cubicBezTo>
                  <a:pt x="1279" y="35972"/>
                  <a:pt x="994" y="35773"/>
                  <a:pt x="987" y="35772"/>
                </a:cubicBezTo>
                <a:cubicBezTo>
                  <a:pt x="263" y="35589"/>
                  <a:pt x="1346" y="35879"/>
                  <a:pt x="1223" y="35831"/>
                </a:cubicBezTo>
                <a:cubicBezTo>
                  <a:pt x="546" y="35569"/>
                  <a:pt x="1423" y="35859"/>
                  <a:pt x="1488" y="35872"/>
                </a:cubicBezTo>
                <a:cubicBezTo>
                  <a:pt x="2152" y="36008"/>
                  <a:pt x="1143" y="35809"/>
                  <a:pt x="1200" y="35825"/>
                </a:cubicBezTo>
                <a:cubicBezTo>
                  <a:pt x="1503" y="35913"/>
                  <a:pt x="1806" y="35997"/>
                  <a:pt x="2111" y="36080"/>
                </a:cubicBezTo>
                <a:cubicBezTo>
                  <a:pt x="2786" y="36265"/>
                  <a:pt x="1913" y="35942"/>
                  <a:pt x="1846" y="36038"/>
                </a:cubicBezTo>
                <a:cubicBezTo>
                  <a:pt x="1795" y="36112"/>
                  <a:pt x="2925" y="36182"/>
                  <a:pt x="2187" y="36075"/>
                </a:cubicBezTo>
                <a:cubicBezTo>
                  <a:pt x="2162" y="36071"/>
                  <a:pt x="3434" y="36296"/>
                  <a:pt x="2576" y="36223"/>
                </a:cubicBezTo>
                <a:cubicBezTo>
                  <a:pt x="2482" y="36215"/>
                  <a:pt x="3641" y="36508"/>
                  <a:pt x="2841" y="36265"/>
                </a:cubicBezTo>
                <a:cubicBezTo>
                  <a:pt x="1912" y="35982"/>
                  <a:pt x="3074" y="36314"/>
                  <a:pt x="3200" y="36331"/>
                </a:cubicBezTo>
                <a:cubicBezTo>
                  <a:pt x="3902" y="36422"/>
                  <a:pt x="3069" y="36215"/>
                  <a:pt x="2982" y="36200"/>
                </a:cubicBezTo>
                <a:cubicBezTo>
                  <a:pt x="2269" y="36079"/>
                  <a:pt x="3340" y="36314"/>
                  <a:pt x="3377" y="36325"/>
                </a:cubicBezTo>
                <a:cubicBezTo>
                  <a:pt x="4186" y="36575"/>
                  <a:pt x="3260" y="36134"/>
                  <a:pt x="3170" y="36248"/>
                </a:cubicBezTo>
                <a:cubicBezTo>
                  <a:pt x="3077" y="36366"/>
                  <a:pt x="4113" y="36511"/>
                  <a:pt x="3364" y="36372"/>
                </a:cubicBezTo>
                <a:cubicBezTo>
                  <a:pt x="2635" y="36237"/>
                  <a:pt x="3638" y="36517"/>
                  <a:pt x="3547" y="36443"/>
                </a:cubicBezTo>
                <a:cubicBezTo>
                  <a:pt x="3344" y="36280"/>
                  <a:pt x="2784" y="36013"/>
                  <a:pt x="2788" y="36276"/>
                </a:cubicBezTo>
                <a:cubicBezTo>
                  <a:pt x="2791" y="36559"/>
                  <a:pt x="3527" y="36735"/>
                  <a:pt x="3617" y="36461"/>
                </a:cubicBezTo>
                <a:cubicBezTo>
                  <a:pt x="3707" y="36192"/>
                  <a:pt x="2573" y="36097"/>
                  <a:pt x="2840" y="36165"/>
                </a:cubicBezTo>
                <a:cubicBezTo>
                  <a:pt x="3177" y="36250"/>
                  <a:pt x="3515" y="36335"/>
                  <a:pt x="3853" y="36420"/>
                </a:cubicBezTo>
                <a:cubicBezTo>
                  <a:pt x="4159" y="36498"/>
                  <a:pt x="3241" y="36266"/>
                  <a:pt x="2935" y="36189"/>
                </a:cubicBezTo>
                <a:cubicBezTo>
                  <a:pt x="2168" y="35995"/>
                  <a:pt x="3148" y="36242"/>
                  <a:pt x="3218" y="36260"/>
                </a:cubicBezTo>
                <a:cubicBezTo>
                  <a:pt x="3935" y="36441"/>
                  <a:pt x="2791" y="36150"/>
                  <a:pt x="2771" y="36147"/>
                </a:cubicBezTo>
                <a:cubicBezTo>
                  <a:pt x="1919" y="36016"/>
                  <a:pt x="3295" y="36336"/>
                  <a:pt x="3229" y="36312"/>
                </a:cubicBezTo>
                <a:cubicBezTo>
                  <a:pt x="2778" y="36149"/>
                  <a:pt x="2306" y="36063"/>
                  <a:pt x="1847" y="35938"/>
                </a:cubicBezTo>
                <a:cubicBezTo>
                  <a:pt x="1061" y="35726"/>
                  <a:pt x="1990" y="35974"/>
                  <a:pt x="2129" y="36009"/>
                </a:cubicBezTo>
                <a:cubicBezTo>
                  <a:pt x="3062" y="36245"/>
                  <a:pt x="1900" y="35952"/>
                  <a:pt x="1753" y="35914"/>
                </a:cubicBezTo>
                <a:cubicBezTo>
                  <a:pt x="954" y="35713"/>
                  <a:pt x="2252" y="36042"/>
                  <a:pt x="2270" y="36045"/>
                </a:cubicBezTo>
                <a:cubicBezTo>
                  <a:pt x="3174" y="36224"/>
                  <a:pt x="2192" y="35838"/>
                  <a:pt x="2018" y="35857"/>
                </a:cubicBezTo>
                <a:cubicBezTo>
                  <a:pt x="1982" y="35861"/>
                  <a:pt x="631" y="35474"/>
                  <a:pt x="1623" y="35832"/>
                </a:cubicBezTo>
                <a:cubicBezTo>
                  <a:pt x="1660" y="35845"/>
                  <a:pt x="2938" y="36273"/>
                  <a:pt x="1994" y="35851"/>
                </a:cubicBezTo>
                <a:cubicBezTo>
                  <a:pt x="1898" y="35808"/>
                  <a:pt x="767" y="35663"/>
                  <a:pt x="1699" y="35926"/>
                </a:cubicBezTo>
                <a:cubicBezTo>
                  <a:pt x="2624" y="36186"/>
                  <a:pt x="1080" y="36085"/>
                  <a:pt x="1976" y="36021"/>
                </a:cubicBezTo>
                <a:cubicBezTo>
                  <a:pt x="2351" y="35995"/>
                  <a:pt x="594" y="35556"/>
                  <a:pt x="940" y="35660"/>
                </a:cubicBezTo>
                <a:cubicBezTo>
                  <a:pt x="2921" y="36255"/>
                  <a:pt x="1584" y="35853"/>
                  <a:pt x="1181" y="35795"/>
                </a:cubicBezTo>
                <a:cubicBezTo>
                  <a:pt x="1148" y="35790"/>
                  <a:pt x="44" y="35657"/>
                  <a:pt x="858" y="35789"/>
                </a:cubicBezTo>
                <a:cubicBezTo>
                  <a:pt x="1609" y="35910"/>
                  <a:pt x="475" y="35576"/>
                  <a:pt x="599" y="35623"/>
                </a:cubicBezTo>
                <a:cubicBezTo>
                  <a:pt x="976" y="35766"/>
                  <a:pt x="1382" y="35830"/>
                  <a:pt x="1776" y="35920"/>
                </a:cubicBezTo>
                <a:cubicBezTo>
                  <a:pt x="2500" y="36086"/>
                  <a:pt x="1455" y="35855"/>
                  <a:pt x="1394" y="35849"/>
                </a:cubicBezTo>
                <a:cubicBezTo>
                  <a:pt x="693" y="35777"/>
                  <a:pt x="1644" y="35982"/>
                  <a:pt x="1729" y="36008"/>
                </a:cubicBezTo>
                <a:cubicBezTo>
                  <a:pt x="2353" y="36204"/>
                  <a:pt x="1641" y="35807"/>
                  <a:pt x="1476" y="35820"/>
                </a:cubicBezTo>
                <a:cubicBezTo>
                  <a:pt x="743" y="35879"/>
                  <a:pt x="1908" y="36026"/>
                  <a:pt x="1858" y="35992"/>
                </a:cubicBezTo>
                <a:cubicBezTo>
                  <a:pt x="1530" y="35767"/>
                  <a:pt x="397" y="35568"/>
                  <a:pt x="769" y="35641"/>
                </a:cubicBezTo>
                <a:cubicBezTo>
                  <a:pt x="1481" y="35782"/>
                  <a:pt x="404" y="35516"/>
                  <a:pt x="352" y="35511"/>
                </a:cubicBezTo>
                <a:cubicBezTo>
                  <a:pt x="-670" y="35414"/>
                  <a:pt x="945" y="35394"/>
                  <a:pt x="99" y="35421"/>
                </a:cubicBezTo>
                <a:cubicBezTo>
                  <a:pt x="-25" y="35425"/>
                  <a:pt x="1116" y="35638"/>
                  <a:pt x="340" y="35558"/>
                </a:cubicBezTo>
                <a:cubicBezTo>
                  <a:pt x="254" y="35549"/>
                  <a:pt x="1369" y="35731"/>
                  <a:pt x="640" y="35658"/>
                </a:cubicBezTo>
                <a:cubicBezTo>
                  <a:pt x="-275" y="35567"/>
                  <a:pt x="1480" y="35951"/>
                  <a:pt x="411" y="35676"/>
                </a:cubicBezTo>
                <a:cubicBezTo>
                  <a:pt x="-283" y="35497"/>
                  <a:pt x="855" y="35759"/>
                  <a:pt x="705" y="35700"/>
                </a:cubicBezTo>
                <a:cubicBezTo>
                  <a:pt x="-64" y="35400"/>
                  <a:pt x="1368" y="35791"/>
                  <a:pt x="511" y="35576"/>
                </a:cubicBezTo>
                <a:cubicBezTo>
                  <a:pt x="-366" y="35355"/>
                  <a:pt x="1202" y="35745"/>
                  <a:pt x="305" y="35599"/>
                </a:cubicBezTo>
                <a:cubicBezTo>
                  <a:pt x="210" y="35584"/>
                  <a:pt x="1230" y="35800"/>
                  <a:pt x="587" y="35670"/>
                </a:cubicBezTo>
                <a:cubicBezTo>
                  <a:pt x="316" y="35616"/>
                  <a:pt x="1127" y="35786"/>
                  <a:pt x="1400" y="35825"/>
                </a:cubicBezTo>
                <a:cubicBezTo>
                  <a:pt x="1765" y="35878"/>
                  <a:pt x="2085" y="36048"/>
                  <a:pt x="2446" y="36140"/>
                </a:cubicBezTo>
                <a:cubicBezTo>
                  <a:pt x="2565" y="36170"/>
                  <a:pt x="1186" y="35799"/>
                  <a:pt x="2193" y="36152"/>
                </a:cubicBezTo>
                <a:cubicBezTo>
                  <a:pt x="2211" y="36158"/>
                  <a:pt x="3246" y="36438"/>
                  <a:pt x="2546" y="36241"/>
                </a:cubicBezTo>
                <a:cubicBezTo>
                  <a:pt x="2489" y="36225"/>
                  <a:pt x="1381" y="35958"/>
                  <a:pt x="2129" y="36110"/>
                </a:cubicBezTo>
                <a:cubicBezTo>
                  <a:pt x="3022" y="36291"/>
                  <a:pt x="1447" y="35820"/>
                  <a:pt x="2500" y="36128"/>
                </a:cubicBezTo>
                <a:cubicBezTo>
                  <a:pt x="3182" y="36328"/>
                  <a:pt x="2248" y="36180"/>
                  <a:pt x="2235" y="36087"/>
                </a:cubicBezTo>
                <a:cubicBezTo>
                  <a:pt x="2225" y="36013"/>
                  <a:pt x="3158" y="36343"/>
                  <a:pt x="2523" y="36134"/>
                </a:cubicBezTo>
                <a:lnTo>
                  <a:pt x="2311" y="36080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Figura a mano libera 15"/>
          <p:cNvSpPr/>
          <p:nvPr/>
        </p:nvSpPr>
        <p:spPr>
          <a:xfrm rot="9792600">
            <a:off x="3422286" y="5457780"/>
            <a:ext cx="1531439" cy="5194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55" h="1444">
                <a:moveTo>
                  <a:pt x="3749" y="-37406"/>
                </a:moveTo>
                <a:cubicBezTo>
                  <a:pt x="4551" y="-37310"/>
                  <a:pt x="3525" y="-37572"/>
                  <a:pt x="3351" y="-37602"/>
                </a:cubicBezTo>
                <a:cubicBezTo>
                  <a:pt x="3271" y="-37616"/>
                  <a:pt x="3932" y="-38169"/>
                  <a:pt x="3725" y="-37413"/>
                </a:cubicBezTo>
                <a:cubicBezTo>
                  <a:pt x="3520" y="-36667"/>
                  <a:pt x="3222" y="-37633"/>
                  <a:pt x="3465" y="-37644"/>
                </a:cubicBezTo>
                <a:cubicBezTo>
                  <a:pt x="4196" y="-37677"/>
                  <a:pt x="3069" y="-37723"/>
                  <a:pt x="3156" y="-37712"/>
                </a:cubicBezTo>
                <a:cubicBezTo>
                  <a:pt x="3976" y="-37613"/>
                  <a:pt x="2416" y="-37606"/>
                  <a:pt x="3353" y="-37525"/>
                </a:cubicBezTo>
                <a:cubicBezTo>
                  <a:pt x="3667" y="-37498"/>
                  <a:pt x="2749" y="-37707"/>
                  <a:pt x="2446" y="-37799"/>
                </a:cubicBezTo>
                <a:cubicBezTo>
                  <a:pt x="2390" y="-37816"/>
                  <a:pt x="3697" y="-37421"/>
                  <a:pt x="2842" y="-37679"/>
                </a:cubicBezTo>
                <a:cubicBezTo>
                  <a:pt x="2115" y="-37899"/>
                  <a:pt x="3175" y="-37550"/>
                  <a:pt x="3167" y="-37581"/>
                </a:cubicBezTo>
                <a:cubicBezTo>
                  <a:pt x="3140" y="-37702"/>
                  <a:pt x="2199" y="-37868"/>
                  <a:pt x="2902" y="-37712"/>
                </a:cubicBezTo>
                <a:cubicBezTo>
                  <a:pt x="2938" y="-37704"/>
                  <a:pt x="1900" y="-38025"/>
                  <a:pt x="2584" y="-37833"/>
                </a:cubicBezTo>
                <a:cubicBezTo>
                  <a:pt x="3464" y="-37587"/>
                  <a:pt x="2335" y="-37858"/>
                  <a:pt x="2191" y="-37876"/>
                </a:cubicBezTo>
                <a:cubicBezTo>
                  <a:pt x="1414" y="-37975"/>
                  <a:pt x="2441" y="-37689"/>
                  <a:pt x="2519" y="-37702"/>
                </a:cubicBezTo>
                <a:cubicBezTo>
                  <a:pt x="2803" y="-37751"/>
                  <a:pt x="3540" y="-37376"/>
                  <a:pt x="3381" y="-37619"/>
                </a:cubicBezTo>
                <a:cubicBezTo>
                  <a:pt x="3205" y="-37890"/>
                  <a:pt x="2732" y="-37697"/>
                  <a:pt x="2424" y="-37806"/>
                </a:cubicBezTo>
                <a:cubicBezTo>
                  <a:pt x="2303" y="-37848"/>
                  <a:pt x="1418" y="-38154"/>
                  <a:pt x="2052" y="-37918"/>
                </a:cubicBezTo>
                <a:cubicBezTo>
                  <a:pt x="2217" y="-37856"/>
                  <a:pt x="3252" y="-37679"/>
                  <a:pt x="2405" y="-37914"/>
                </a:cubicBezTo>
                <a:cubicBezTo>
                  <a:pt x="2087" y="-38002"/>
                  <a:pt x="1762" y="-38320"/>
                  <a:pt x="1452" y="-38201"/>
                </a:cubicBezTo>
                <a:cubicBezTo>
                  <a:pt x="1171" y="-38093"/>
                  <a:pt x="2559" y="-37786"/>
                  <a:pt x="2319" y="-37965"/>
                </a:cubicBezTo>
                <a:cubicBezTo>
                  <a:pt x="2033" y="-38178"/>
                  <a:pt x="1569" y="-38057"/>
                  <a:pt x="1303" y="-38296"/>
                </a:cubicBezTo>
                <a:cubicBezTo>
                  <a:pt x="1051" y="-38523"/>
                  <a:pt x="1949" y="-38070"/>
                  <a:pt x="2280" y="-38001"/>
                </a:cubicBezTo>
                <a:cubicBezTo>
                  <a:pt x="3073" y="-37837"/>
                  <a:pt x="1829" y="-38050"/>
                  <a:pt x="1787" y="-38049"/>
                </a:cubicBezTo>
                <a:cubicBezTo>
                  <a:pt x="1654" y="-38046"/>
                  <a:pt x="555" y="-38304"/>
                  <a:pt x="1347" y="-38105"/>
                </a:cubicBezTo>
                <a:cubicBezTo>
                  <a:pt x="2040" y="-37932"/>
                  <a:pt x="1062" y="-38269"/>
                  <a:pt x="1044" y="-38273"/>
                </a:cubicBezTo>
                <a:cubicBezTo>
                  <a:pt x="920" y="-38304"/>
                  <a:pt x="-498" y="-38724"/>
                  <a:pt x="671" y="-38386"/>
                </a:cubicBezTo>
                <a:cubicBezTo>
                  <a:pt x="699" y="-38377"/>
                  <a:pt x="2110" y="-37961"/>
                  <a:pt x="1097" y="-38282"/>
                </a:cubicBezTo>
                <a:cubicBezTo>
                  <a:pt x="956" y="-38327"/>
                  <a:pt x="-85" y="-38724"/>
                  <a:pt x="564" y="-38367"/>
                </a:cubicBezTo>
                <a:cubicBezTo>
                  <a:pt x="614" y="-38339"/>
                  <a:pt x="1989" y="-38141"/>
                  <a:pt x="1048" y="-38373"/>
                </a:cubicBezTo>
                <a:cubicBezTo>
                  <a:pt x="726" y="-38453"/>
                  <a:pt x="-265" y="-38529"/>
                  <a:pt x="67" y="-38568"/>
                </a:cubicBezTo>
                <a:cubicBezTo>
                  <a:pt x="445" y="-38612"/>
                  <a:pt x="819" y="-38406"/>
                  <a:pt x="1160" y="-38238"/>
                </a:cubicBezTo>
                <a:cubicBezTo>
                  <a:pt x="1399" y="-38121"/>
                  <a:pt x="626" y="-38544"/>
                  <a:pt x="379" y="-38423"/>
                </a:cubicBezTo>
                <a:cubicBezTo>
                  <a:pt x="280" y="-38374"/>
                  <a:pt x="1523" y="-38180"/>
                  <a:pt x="694" y="-38379"/>
                </a:cubicBezTo>
                <a:cubicBezTo>
                  <a:pt x="-184" y="-38589"/>
                  <a:pt x="1233" y="-38032"/>
                  <a:pt x="1148" y="-38115"/>
                </a:cubicBezTo>
                <a:cubicBezTo>
                  <a:pt x="939" y="-38319"/>
                  <a:pt x="36" y="-38315"/>
                  <a:pt x="318" y="-38391"/>
                </a:cubicBezTo>
                <a:cubicBezTo>
                  <a:pt x="657" y="-38482"/>
                  <a:pt x="1255" y="-37891"/>
                  <a:pt x="1359" y="-38229"/>
                </a:cubicBezTo>
                <a:cubicBezTo>
                  <a:pt x="1458" y="-38549"/>
                  <a:pt x="723" y="-38390"/>
                  <a:pt x="395" y="-38393"/>
                </a:cubicBezTo>
                <a:cubicBezTo>
                  <a:pt x="248" y="-38394"/>
                  <a:pt x="1385" y="-38044"/>
                  <a:pt x="680" y="-38332"/>
                </a:cubicBezTo>
                <a:cubicBezTo>
                  <a:pt x="-79" y="-38642"/>
                  <a:pt x="922" y="-38156"/>
                  <a:pt x="1002" y="-38133"/>
                </a:cubicBezTo>
                <a:cubicBezTo>
                  <a:pt x="1736" y="-37922"/>
                  <a:pt x="618" y="-38420"/>
                  <a:pt x="736" y="-38265"/>
                </a:cubicBezTo>
                <a:cubicBezTo>
                  <a:pt x="955" y="-37975"/>
                  <a:pt x="1432" y="-37883"/>
                  <a:pt x="1790" y="-37972"/>
                </a:cubicBezTo>
                <a:cubicBezTo>
                  <a:pt x="1890" y="-37997"/>
                  <a:pt x="776" y="-38374"/>
                  <a:pt x="1424" y="-38107"/>
                </a:cubicBezTo>
                <a:cubicBezTo>
                  <a:pt x="2306" y="-37745"/>
                  <a:pt x="829" y="-38743"/>
                  <a:pt x="1794" y="-38072"/>
                </a:cubicBezTo>
                <a:cubicBezTo>
                  <a:pt x="2387" y="-37659"/>
                  <a:pt x="1532" y="-38502"/>
                  <a:pt x="1443" y="-38254"/>
                </a:cubicBezTo>
                <a:cubicBezTo>
                  <a:pt x="1366" y="-38036"/>
                  <a:pt x="2573" y="-37845"/>
                  <a:pt x="1745" y="-38163"/>
                </a:cubicBezTo>
                <a:cubicBezTo>
                  <a:pt x="1013" y="-38444"/>
                  <a:pt x="2035" y="-37677"/>
                  <a:pt x="1998" y="-37909"/>
                </a:cubicBezTo>
                <a:cubicBezTo>
                  <a:pt x="1951" y="-38213"/>
                  <a:pt x="1190" y="-38524"/>
                  <a:pt x="1183" y="-38231"/>
                </a:cubicBezTo>
                <a:cubicBezTo>
                  <a:pt x="1174" y="-37901"/>
                  <a:pt x="1990" y="-37598"/>
                  <a:pt x="2098" y="-37904"/>
                </a:cubicBezTo>
                <a:cubicBezTo>
                  <a:pt x="2216" y="-38238"/>
                  <a:pt x="1167" y="-38619"/>
                  <a:pt x="1174" y="-38285"/>
                </a:cubicBezTo>
                <a:cubicBezTo>
                  <a:pt x="1182" y="-37861"/>
                  <a:pt x="1899" y="-37858"/>
                  <a:pt x="2303" y="-37741"/>
                </a:cubicBezTo>
                <a:cubicBezTo>
                  <a:pt x="3202" y="-37479"/>
                  <a:pt x="1900" y="-37986"/>
                  <a:pt x="1850" y="-38005"/>
                </a:cubicBezTo>
                <a:cubicBezTo>
                  <a:pt x="1067" y="-38306"/>
                  <a:pt x="1939" y="-37776"/>
                  <a:pt x="2100" y="-37828"/>
                </a:cubicBezTo>
                <a:cubicBezTo>
                  <a:pt x="2202" y="-37861"/>
                  <a:pt x="3039" y="-37549"/>
                  <a:pt x="2410" y="-37760"/>
                </a:cubicBezTo>
                <a:cubicBezTo>
                  <a:pt x="1659" y="-38011"/>
                  <a:pt x="2639" y="-37695"/>
                  <a:pt x="2712" y="-37668"/>
                </a:cubicBezTo>
                <a:cubicBezTo>
                  <a:pt x="3544" y="-37370"/>
                  <a:pt x="2462" y="-37795"/>
                  <a:pt x="2377" y="-37820"/>
                </a:cubicBezTo>
                <a:cubicBezTo>
                  <a:pt x="1610" y="-38042"/>
                  <a:pt x="2699" y="-37640"/>
                  <a:pt x="2798" y="-37617"/>
                </a:cubicBezTo>
                <a:cubicBezTo>
                  <a:pt x="3626" y="-37429"/>
                  <a:pt x="2589" y="-37915"/>
                  <a:pt x="2336" y="-37934"/>
                </a:cubicBezTo>
                <a:cubicBezTo>
                  <a:pt x="1634" y="-37987"/>
                  <a:pt x="2629" y="-37606"/>
                  <a:pt x="2646" y="-37790"/>
                </a:cubicBezTo>
                <a:cubicBezTo>
                  <a:pt x="2665" y="-37978"/>
                  <a:pt x="1649" y="-38084"/>
                  <a:pt x="2338" y="-37858"/>
                </a:cubicBezTo>
                <a:cubicBezTo>
                  <a:pt x="2352" y="-37853"/>
                  <a:pt x="3818" y="-37498"/>
                  <a:pt x="2919" y="-37682"/>
                </a:cubicBezTo>
                <a:cubicBezTo>
                  <a:pt x="2746" y="-37718"/>
                  <a:pt x="4048" y="-37380"/>
                  <a:pt x="3239" y="-37737"/>
                </a:cubicBezTo>
                <a:cubicBezTo>
                  <a:pt x="3197" y="-37756"/>
                  <a:pt x="2260" y="-38085"/>
                  <a:pt x="2900" y="-37789"/>
                </a:cubicBezTo>
                <a:cubicBezTo>
                  <a:pt x="3053" y="-37719"/>
                  <a:pt x="4012" y="-37551"/>
                  <a:pt x="3054" y="-37793"/>
                </a:cubicBezTo>
                <a:cubicBezTo>
                  <a:pt x="2360" y="-37968"/>
                  <a:pt x="3358" y="-37626"/>
                  <a:pt x="3381" y="-37619"/>
                </a:cubicBezTo>
                <a:cubicBezTo>
                  <a:pt x="3574" y="-37561"/>
                  <a:pt x="4416" y="-37338"/>
                  <a:pt x="3437" y="-37551"/>
                </a:cubicBezTo>
                <a:cubicBezTo>
                  <a:pt x="2542" y="-37746"/>
                  <a:pt x="3486" y="-37432"/>
                  <a:pt x="3648" y="-37411"/>
                </a:cubicBezTo>
                <a:cubicBezTo>
                  <a:pt x="4395" y="-37316"/>
                  <a:pt x="3366" y="-37622"/>
                  <a:pt x="3337" y="-37556"/>
                </a:cubicBezTo>
                <a:cubicBezTo>
                  <a:pt x="3302" y="-37474"/>
                  <a:pt x="4313" y="-37241"/>
                  <a:pt x="3669" y="-37481"/>
                </a:cubicBezTo>
                <a:cubicBezTo>
                  <a:pt x="3494" y="-37546"/>
                  <a:pt x="2482" y="-37794"/>
                  <a:pt x="3392" y="-37488"/>
                </a:cubicBezTo>
                <a:cubicBezTo>
                  <a:pt x="3532" y="-37441"/>
                  <a:pt x="4492" y="-37242"/>
                  <a:pt x="3786" y="-37446"/>
                </a:cubicBezTo>
                <a:cubicBezTo>
                  <a:pt x="3741" y="-37459"/>
                  <a:pt x="2529" y="-37677"/>
                  <a:pt x="3316" y="-37486"/>
                </a:cubicBezTo>
                <a:cubicBezTo>
                  <a:pt x="3627" y="-37411"/>
                  <a:pt x="3928" y="-37366"/>
                  <a:pt x="4248" y="-37383"/>
                </a:cubicBezTo>
                <a:cubicBezTo>
                  <a:pt x="4351" y="-37388"/>
                  <a:pt x="3271" y="-37480"/>
                  <a:pt x="4025" y="-37399"/>
                </a:cubicBezTo>
                <a:cubicBezTo>
                  <a:pt x="4355" y="-37363"/>
                  <a:pt x="3413" y="-37664"/>
                  <a:pt x="3086" y="-37733"/>
                </a:cubicBezTo>
                <a:cubicBezTo>
                  <a:pt x="2816" y="-37791"/>
                  <a:pt x="4092" y="-37337"/>
                  <a:pt x="3884" y="-37518"/>
                </a:cubicBezTo>
                <a:cubicBezTo>
                  <a:pt x="3609" y="-37756"/>
                  <a:pt x="3182" y="-37872"/>
                  <a:pt x="2823" y="-37787"/>
                </a:cubicBezTo>
                <a:cubicBezTo>
                  <a:pt x="2657" y="-37748"/>
                  <a:pt x="1571" y="-38123"/>
                  <a:pt x="2352" y="-37904"/>
                </a:cubicBezTo>
                <a:cubicBezTo>
                  <a:pt x="2664" y="-37816"/>
                  <a:pt x="1658" y="-37948"/>
                  <a:pt x="1415" y="-38161"/>
                </a:cubicBezTo>
                <a:cubicBezTo>
                  <a:pt x="1197" y="-38353"/>
                  <a:pt x="2500" y="-37770"/>
                  <a:pt x="2266" y="-37956"/>
                </a:cubicBezTo>
                <a:cubicBezTo>
                  <a:pt x="2000" y="-38167"/>
                  <a:pt x="1368" y="-38464"/>
                  <a:pt x="1271" y="-38103"/>
                </a:cubicBezTo>
                <a:cubicBezTo>
                  <a:pt x="1187" y="-37787"/>
                  <a:pt x="2099" y="-37537"/>
                  <a:pt x="2207" y="-37846"/>
                </a:cubicBezTo>
                <a:cubicBezTo>
                  <a:pt x="2308" y="-38135"/>
                  <a:pt x="1615" y="-38180"/>
                  <a:pt x="1317" y="-38089"/>
                </a:cubicBezTo>
                <a:cubicBezTo>
                  <a:pt x="1209" y="-38056"/>
                  <a:pt x="2637" y="-37680"/>
                  <a:pt x="1713" y="-37970"/>
                </a:cubicBezTo>
                <a:cubicBezTo>
                  <a:pt x="834" y="-38246"/>
                  <a:pt x="2477" y="-37697"/>
                  <a:pt x="1543" y="-37996"/>
                </a:cubicBezTo>
                <a:cubicBezTo>
                  <a:pt x="1393" y="-38044"/>
                  <a:pt x="321" y="-38333"/>
                  <a:pt x="1357" y="-38052"/>
                </a:cubicBezTo>
                <a:cubicBezTo>
                  <a:pt x="1482" y="-38018"/>
                  <a:pt x="2472" y="-37938"/>
                  <a:pt x="1617" y="-38075"/>
                </a:cubicBezTo>
                <a:cubicBezTo>
                  <a:pt x="1266" y="-38131"/>
                  <a:pt x="495" y="-38537"/>
                  <a:pt x="562" y="-38191"/>
                </a:cubicBezTo>
                <a:cubicBezTo>
                  <a:pt x="640" y="-37793"/>
                  <a:pt x="1324" y="-37898"/>
                  <a:pt x="1724" y="-37840"/>
                </a:cubicBezTo>
                <a:cubicBezTo>
                  <a:pt x="2563" y="-37719"/>
                  <a:pt x="1624" y="-37747"/>
                  <a:pt x="1561" y="-37889"/>
                </a:cubicBezTo>
                <a:cubicBezTo>
                  <a:pt x="1536" y="-37946"/>
                  <a:pt x="22" y="-38230"/>
                  <a:pt x="829" y="-37983"/>
                </a:cubicBezTo>
                <a:cubicBezTo>
                  <a:pt x="902" y="-37960"/>
                  <a:pt x="1994" y="-37881"/>
                  <a:pt x="1156" y="-38062"/>
                </a:cubicBezTo>
                <a:cubicBezTo>
                  <a:pt x="1079" y="-38078"/>
                  <a:pt x="-234" y="-38450"/>
                  <a:pt x="743" y="-38288"/>
                </a:cubicBezTo>
                <a:cubicBezTo>
                  <a:pt x="1595" y="-38146"/>
                  <a:pt x="554" y="-38392"/>
                  <a:pt x="425" y="-38409"/>
                </a:cubicBezTo>
                <a:cubicBezTo>
                  <a:pt x="-433" y="-38522"/>
                  <a:pt x="1021" y="-38174"/>
                  <a:pt x="976" y="-38217"/>
                </a:cubicBezTo>
                <a:cubicBezTo>
                  <a:pt x="943" y="-38249"/>
                  <a:pt x="2010" y="-37925"/>
                  <a:pt x="1285" y="-38149"/>
                </a:cubicBezTo>
                <a:cubicBezTo>
                  <a:pt x="1266" y="-38155"/>
                  <a:pt x="180" y="-38525"/>
                  <a:pt x="913" y="-38262"/>
                </a:cubicBezTo>
                <a:cubicBezTo>
                  <a:pt x="952" y="-38247"/>
                  <a:pt x="1930" y="-37991"/>
                  <a:pt x="1246" y="-38187"/>
                </a:cubicBezTo>
                <a:cubicBezTo>
                  <a:pt x="1167" y="-38210"/>
                  <a:pt x="-121" y="-38560"/>
                  <a:pt x="957" y="-38324"/>
                </a:cubicBezTo>
                <a:lnTo>
                  <a:pt x="1445" y="-38177"/>
                </a:lnTo>
                <a:lnTo>
                  <a:pt x="1724" y="-38093"/>
                </a:lnTo>
                <a:lnTo>
                  <a:pt x="1785" y="-38126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260000" y="5400000"/>
            <a:ext cx="360000" cy="23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(x)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860000" y="5580000"/>
            <a:ext cx="540000" cy="23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(y)</a:t>
            </a:r>
          </a:p>
        </p:txBody>
      </p:sp>
      <p:sp>
        <p:nvSpPr>
          <p:cNvPr id="19" name="Connettore 1 18"/>
          <p:cNvSpPr/>
          <p:nvPr/>
        </p:nvSpPr>
        <p:spPr>
          <a:xfrm flipV="1">
            <a:off x="3240000" y="2700000"/>
            <a:ext cx="0" cy="14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40000" y="2700000"/>
            <a:ext cx="360000" cy="23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(z)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516315" y="2808039"/>
          <a:ext cx="342900" cy="406400"/>
        </p:xfrm>
        <a:graphic>
          <a:graphicData uri="http://schemas.openxmlformats.org/presentationml/2006/ole">
            <p:oleObj spid="_x0000_s7170" name="Equazione" r:id="rId5" imgW="342720" imgH="40608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516315" y="3528119"/>
          <a:ext cx="381000" cy="393700"/>
        </p:xfrm>
        <a:graphic>
          <a:graphicData uri="http://schemas.openxmlformats.org/presentationml/2006/ole">
            <p:oleObj spid="_x0000_s7171" name="Equazione" r:id="rId6" imgW="380880" imgH="393480" progId="Equation.3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516315" y="4248199"/>
          <a:ext cx="355600" cy="406400"/>
        </p:xfrm>
        <a:graphic>
          <a:graphicData uri="http://schemas.openxmlformats.org/presentationml/2006/ole">
            <p:oleObj spid="_x0000_s7172" name="Equazione" r:id="rId7" imgW="355320" imgH="406080" progId="Equation.3">
              <p:embed/>
            </p:oleObj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6156275" y="352811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3491979" y="5688359"/>
            <a:ext cx="136815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60000" y="1080000"/>
            <a:ext cx="4324680" cy="3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60000" y="360000"/>
            <a:ext cx="4320000" cy="621793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Inserito un timone </a:t>
            </a:r>
            <a:r>
              <a:rPr lang="it-IT" sz="18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ed </a:t>
            </a: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effettuate ulteriori modifiche aggiuntive</a:t>
            </a:r>
          </a:p>
        </p:txBody>
      </p:sp>
      <p:sp>
        <p:nvSpPr>
          <p:cNvPr id="4" name="Rettangolo 3"/>
          <p:cNvSpPr/>
          <p:nvPr/>
        </p:nvSpPr>
        <p:spPr>
          <a:xfrm>
            <a:off x="3600000" y="1620000"/>
            <a:ext cx="720000" cy="18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619" y="4608239"/>
            <a:ext cx="342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Vista laterale del timone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480000" y="1260000"/>
            <a:ext cx="162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0,030173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80000" y="1800000"/>
            <a:ext cx="162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-0,29509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80000" y="234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= 0,12776</a:t>
            </a:r>
          </a:p>
        </p:txBody>
      </p:sp>
      <p:sp>
        <p:nvSpPr>
          <p:cNvPr id="9" name="Connettore 1 8"/>
          <p:cNvSpPr/>
          <p:nvPr/>
        </p:nvSpPr>
        <p:spPr>
          <a:xfrm>
            <a:off x="540000" y="5400000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980000" y="5040000"/>
            <a:ext cx="1800000" cy="859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Test per ottenere stabilità di rollio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980000" y="5040000"/>
            <a:ext cx="1800000" cy="900000"/>
          </a:xfrm>
          <a:prstGeom prst="rect">
            <a:avLst/>
          </a:prstGeom>
          <a:solidFill>
            <a:srgbClr val="99CCFF">
              <a:alpha val="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Connettore 1 11"/>
          <p:cNvSpPr/>
          <p:nvPr/>
        </p:nvSpPr>
        <p:spPr>
          <a:xfrm>
            <a:off x="3960000" y="5400000"/>
            <a:ext cx="90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40000" y="5157000"/>
            <a:ext cx="1620000" cy="60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Dihedral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Sweep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040000" y="5040000"/>
            <a:ext cx="1440000" cy="900000"/>
          </a:xfrm>
          <a:prstGeom prst="rect">
            <a:avLst/>
          </a:prstGeom>
          <a:solidFill>
            <a:srgbClr val="99CCFF">
              <a:alpha val="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Connettore 1 14"/>
          <p:cNvSpPr/>
          <p:nvPr/>
        </p:nvSpPr>
        <p:spPr>
          <a:xfrm>
            <a:off x="6660000" y="5400000"/>
            <a:ext cx="90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740000" y="5220000"/>
            <a:ext cx="1440000" cy="60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Nessun risultato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012259" y="1223863"/>
          <a:ext cx="342900" cy="406400"/>
        </p:xfrm>
        <a:graphic>
          <a:graphicData uri="http://schemas.openxmlformats.org/presentationml/2006/ole">
            <p:oleObj spid="_x0000_s8194" name="Equazione" r:id="rId5" imgW="342720" imgH="40608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012259" y="1727919"/>
          <a:ext cx="381000" cy="393700"/>
        </p:xfrm>
        <a:graphic>
          <a:graphicData uri="http://schemas.openxmlformats.org/presentationml/2006/ole">
            <p:oleObj spid="_x0000_s8195" name="Equazione" r:id="rId6" imgW="380880" imgH="39348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012259" y="2303983"/>
          <a:ext cx="355600" cy="406400"/>
        </p:xfrm>
        <a:graphic>
          <a:graphicData uri="http://schemas.openxmlformats.org/presentationml/2006/ole">
            <p:oleObj spid="_x0000_s8196" name="Equazione" r:id="rId7" imgW="355320" imgH="406080" progId="Equation.3">
              <p:embed/>
            </p:oleObj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5580211" y="172791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580211" y="230398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06360" y="268200"/>
            <a:ext cx="8693640" cy="991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dirty="0">
                <a:latin typeface="Californian FB" pitchFamily="18"/>
              </a:rPr>
              <a:t>Introduzione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86000" y="1516320"/>
            <a:ext cx="8747640" cy="460367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it-IT" sz="2000" dirty="0"/>
              <a:t>Questo studio fa parte del progetto denominato SKYBIRD</a:t>
            </a:r>
          </a:p>
          <a:p>
            <a:pPr lvl="0">
              <a:buNone/>
            </a:pPr>
            <a:r>
              <a:rPr lang="it-IT" sz="2000" dirty="0" smtClean="0"/>
              <a:t>                                 Velivolo  </a:t>
            </a:r>
            <a:r>
              <a:rPr lang="it-IT" sz="2200" i="1" dirty="0"/>
              <a:t>UAV </a:t>
            </a:r>
            <a:r>
              <a:rPr lang="it-IT" sz="2000" i="1" dirty="0"/>
              <a:t>(</a:t>
            </a:r>
            <a:r>
              <a:rPr lang="it-IT" sz="2000" i="1" dirty="0" err="1"/>
              <a:t>unmanned</a:t>
            </a:r>
            <a:r>
              <a:rPr lang="it-IT" sz="2000" i="1" dirty="0"/>
              <a:t> </a:t>
            </a:r>
            <a:r>
              <a:rPr lang="it-IT" sz="2000" i="1" dirty="0" err="1"/>
              <a:t>aerial</a:t>
            </a:r>
            <a:r>
              <a:rPr lang="it-IT" sz="2000" i="1" dirty="0"/>
              <a:t> </a:t>
            </a:r>
            <a:r>
              <a:rPr lang="it-IT" sz="2000" i="1" dirty="0" err="1"/>
              <a:t>vehicle</a:t>
            </a:r>
            <a:r>
              <a:rPr lang="it-IT" sz="2000" i="1" dirty="0"/>
              <a:t>)</a:t>
            </a:r>
          </a:p>
          <a:p>
            <a:pPr lvl="0"/>
            <a:endParaRPr lang="it-IT" sz="2200" i="1" dirty="0"/>
          </a:p>
          <a:p>
            <a:pPr lvl="0"/>
            <a:r>
              <a:rPr lang="it-IT" sz="2000" dirty="0"/>
              <a:t>Altre </a:t>
            </a:r>
            <a:r>
              <a:rPr lang="it-IT" sz="2000" dirty="0" smtClean="0"/>
              <a:t>tipologie di </a:t>
            </a:r>
            <a:r>
              <a:rPr lang="it-IT" sz="2000" dirty="0"/>
              <a:t>velivoli UAV :</a:t>
            </a:r>
          </a:p>
        </p:txBody>
      </p:sp>
      <p:sp>
        <p:nvSpPr>
          <p:cNvPr id="4" name="Connettore 1 3"/>
          <p:cNvSpPr/>
          <p:nvPr/>
        </p:nvSpPr>
        <p:spPr>
          <a:xfrm>
            <a:off x="1691779" y="2159967"/>
            <a:ext cx="90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20000" y="3420000"/>
            <a:ext cx="360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400000" y="3420000"/>
            <a:ext cx="3420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720000" y="5940000"/>
            <a:ext cx="3600000" cy="3236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Robird (Greenx Artificial Birds)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00000" y="5940000"/>
            <a:ext cx="3420000" cy="3236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Smartbird (Festo)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06000" y="268200"/>
            <a:ext cx="4194000" cy="991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200"/>
              <a:t>Test su un timone di prova</a:t>
            </a:r>
          </a:p>
        </p:txBody>
      </p:sp>
      <p:sp>
        <p:nvSpPr>
          <p:cNvPr id="3" name="Connettore 1 2"/>
          <p:cNvSpPr/>
          <p:nvPr/>
        </p:nvSpPr>
        <p:spPr>
          <a:xfrm>
            <a:off x="3780000" y="1080000"/>
            <a:ext cx="16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80000" y="858599"/>
            <a:ext cx="1980000" cy="4014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perché?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0000" y="1440000"/>
            <a:ext cx="3600000" cy="60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Ricerca di una possibile influenza sulla stabilità di rollio</a:t>
            </a:r>
          </a:p>
        </p:txBody>
      </p:sp>
      <p:sp>
        <p:nvSpPr>
          <p:cNvPr id="6" name="Rettangolo 5"/>
          <p:cNvSpPr/>
          <p:nvPr/>
        </p:nvSpPr>
        <p:spPr>
          <a:xfrm>
            <a:off x="540000" y="1440000"/>
            <a:ext cx="3600000" cy="720000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Connettore 1 6"/>
          <p:cNvSpPr/>
          <p:nvPr/>
        </p:nvSpPr>
        <p:spPr>
          <a:xfrm>
            <a:off x="4320000" y="1800000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80000" y="1620000"/>
            <a:ext cx="180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sng" strike="noStrike" kern="1200">
                <a:ln>
                  <a:noFill/>
                </a:ln>
                <a:uFillTx/>
                <a:latin typeface="Arial" pitchFamily="18"/>
                <a:ea typeface="Arial Unicode MS" pitchFamily="2"/>
                <a:cs typeface="Tahoma" pitchFamily="2"/>
              </a:rPr>
              <a:t>No influenza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0000" y="2340000"/>
            <a:ext cx="378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Risultati riguardanti i timoni doppi:</a:t>
            </a:r>
          </a:p>
        </p:txBody>
      </p:sp>
      <p:graphicFrame>
        <p:nvGraphicFramePr>
          <p:cNvPr id="10" name="Grafico 9"/>
          <p:cNvGraphicFramePr/>
          <p:nvPr/>
        </p:nvGraphicFramePr>
        <p:xfrm>
          <a:off x="577800" y="2880000"/>
          <a:ext cx="28422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4042079" y="2880000"/>
          <a:ext cx="2617920" cy="338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20000" y="360000"/>
            <a:ext cx="4320000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nettore 1 2"/>
          <p:cNvSpPr/>
          <p:nvPr/>
        </p:nvSpPr>
        <p:spPr>
          <a:xfrm>
            <a:off x="2700000" y="4500000"/>
            <a:ext cx="414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Connettore 1 3"/>
          <p:cNvSpPr/>
          <p:nvPr/>
        </p:nvSpPr>
        <p:spPr>
          <a:xfrm>
            <a:off x="2700000" y="5580000"/>
            <a:ext cx="414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Connettore 1 4"/>
          <p:cNvSpPr/>
          <p:nvPr/>
        </p:nvSpPr>
        <p:spPr>
          <a:xfrm flipV="1">
            <a:off x="4680000" y="4140000"/>
            <a:ext cx="216000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Connettore 1 5"/>
          <p:cNvSpPr/>
          <p:nvPr/>
        </p:nvSpPr>
        <p:spPr>
          <a:xfrm flipH="1" flipV="1">
            <a:off x="2700000" y="4140000"/>
            <a:ext cx="198000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Connettore 1 6"/>
          <p:cNvSpPr/>
          <p:nvPr/>
        </p:nvSpPr>
        <p:spPr>
          <a:xfrm flipV="1">
            <a:off x="4680000" y="5400000"/>
            <a:ext cx="1260000" cy="18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Connettore 1 7"/>
          <p:cNvSpPr/>
          <p:nvPr/>
        </p:nvSpPr>
        <p:spPr>
          <a:xfrm>
            <a:off x="5940000" y="5400000"/>
            <a:ext cx="900000" cy="18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Connettore 1 8"/>
          <p:cNvSpPr/>
          <p:nvPr/>
        </p:nvSpPr>
        <p:spPr>
          <a:xfrm flipH="1" flipV="1">
            <a:off x="3420000" y="5400000"/>
            <a:ext cx="1260000" cy="18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Connettore 1 9"/>
          <p:cNvSpPr/>
          <p:nvPr/>
        </p:nvSpPr>
        <p:spPr>
          <a:xfrm flipH="1">
            <a:off x="2700000" y="5400000"/>
            <a:ext cx="720000" cy="18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Connettore 1 10"/>
          <p:cNvSpPr/>
          <p:nvPr/>
        </p:nvSpPr>
        <p:spPr>
          <a:xfrm flipV="1">
            <a:off x="4680000" y="3780000"/>
            <a:ext cx="0" cy="7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Connettore 1 11"/>
          <p:cNvSpPr/>
          <p:nvPr/>
        </p:nvSpPr>
        <p:spPr>
          <a:xfrm>
            <a:off x="4680000" y="4500000"/>
            <a:ext cx="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Connettore 1 12"/>
          <p:cNvSpPr/>
          <p:nvPr/>
        </p:nvSpPr>
        <p:spPr>
          <a:xfrm flipV="1">
            <a:off x="4680000" y="5220000"/>
            <a:ext cx="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Connettore 1 13"/>
          <p:cNvSpPr/>
          <p:nvPr/>
        </p:nvSpPr>
        <p:spPr>
          <a:xfrm>
            <a:off x="4680000" y="5580000"/>
            <a:ext cx="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Figura a mano libera 14"/>
          <p:cNvSpPr/>
          <p:nvPr/>
        </p:nvSpPr>
        <p:spPr>
          <a:xfrm rot="5051400">
            <a:off x="5486055" y="4429202"/>
            <a:ext cx="156600" cy="3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6" h="10" fill="none">
                <a:moveTo>
                  <a:pt x="0" y="-28271"/>
                </a:moveTo>
                <a:lnTo>
                  <a:pt x="370" y="-28268"/>
                </a:lnTo>
                <a:lnTo>
                  <a:pt x="436" y="-2826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Connettore 1 15"/>
          <p:cNvSpPr/>
          <p:nvPr/>
        </p:nvSpPr>
        <p:spPr>
          <a:xfrm>
            <a:off x="5317200" y="5497920"/>
            <a:ext cx="24120" cy="964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Connettore 1 16"/>
          <p:cNvSpPr/>
          <p:nvPr/>
        </p:nvSpPr>
        <p:spPr>
          <a:xfrm>
            <a:off x="5940000" y="5400000"/>
            <a:ext cx="2160000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Connettore 1 17"/>
          <p:cNvSpPr/>
          <p:nvPr/>
        </p:nvSpPr>
        <p:spPr>
          <a:xfrm flipV="1">
            <a:off x="6450480" y="5401440"/>
            <a:ext cx="48240" cy="1087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80000" y="3433319"/>
            <a:ext cx="23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DIH ali principali: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80000" y="3960000"/>
            <a:ext cx="2160000" cy="60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Leggermente positivo (2°/3°)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80000" y="5220000"/>
            <a:ext cx="1980000" cy="859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Prima positivo poi negativo (2°/3°)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480000" y="4153319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Γ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200000" y="2520000"/>
            <a:ext cx="2340000" cy="60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Un gabbiano in volo planato</a:t>
            </a:r>
          </a:p>
        </p:txBody>
      </p:sp>
      <p:sp>
        <p:nvSpPr>
          <p:cNvPr id="25" name="Arco 24"/>
          <p:cNvSpPr/>
          <p:nvPr/>
        </p:nvSpPr>
        <p:spPr>
          <a:xfrm>
            <a:off x="5724227" y="4320207"/>
            <a:ext cx="180000" cy="3600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6000" y="173880"/>
            <a:ext cx="8694000" cy="12661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3200" dirty="0"/>
              <a:t>Ottenuta stabilità statica complessiva per il volo planato</a:t>
            </a:r>
            <a:r>
              <a:rPr lang="it-IT" sz="3600" dirty="0"/>
              <a:t>.</a:t>
            </a:r>
          </a:p>
        </p:txBody>
      </p:sp>
      <p:graphicFrame>
        <p:nvGraphicFramePr>
          <p:cNvPr id="3" name="Grafico 2"/>
          <p:cNvGraphicFramePr/>
          <p:nvPr/>
        </p:nvGraphicFramePr>
        <p:xfrm>
          <a:off x="323627" y="1367879"/>
          <a:ext cx="2556373" cy="230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/>
          <p:cNvGraphicFramePr/>
          <p:nvPr/>
        </p:nvGraphicFramePr>
        <p:xfrm>
          <a:off x="3419971" y="1439887"/>
          <a:ext cx="252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6666839" y="1439999"/>
          <a:ext cx="2441763" cy="230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467643" y="3744143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3491979" y="3744143"/>
          <a:ext cx="2520000" cy="23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6660000" y="3780000"/>
          <a:ext cx="2313720" cy="233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6000" y="303120"/>
            <a:ext cx="8747640" cy="991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600"/>
              <a:t>La configurazione FINALE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60000" y="1440000"/>
            <a:ext cx="5343120" cy="4000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3600000" y="1440000"/>
            <a:ext cx="1800000" cy="18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60000" y="4860000"/>
            <a:ext cx="1080000" cy="54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400000" y="5040000"/>
            <a:ext cx="1800000" cy="36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80000" y="4860000"/>
            <a:ext cx="360000" cy="23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(x)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80000" y="4860000"/>
            <a:ext cx="540000" cy="23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(y)</a:t>
            </a:r>
          </a:p>
        </p:txBody>
      </p:sp>
      <p:sp>
        <p:nvSpPr>
          <p:cNvPr id="9" name="Connettore 1 8"/>
          <p:cNvSpPr/>
          <p:nvPr/>
        </p:nvSpPr>
        <p:spPr>
          <a:xfrm flipV="1">
            <a:off x="4500000" y="1800000"/>
            <a:ext cx="0" cy="14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00000" y="1800000"/>
            <a:ext cx="360000" cy="23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5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(z)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3600" dirty="0"/>
              <a:t>CONCLUSIONI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86000" y="1516320"/>
            <a:ext cx="8874000" cy="370367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it-IT" sz="2200" dirty="0"/>
              <a:t>Posizione del CG avanzata e di poco più in basso delle ali </a:t>
            </a:r>
            <a:r>
              <a:rPr lang="it-IT" sz="2200" dirty="0" smtClean="0"/>
              <a:t>principali.</a:t>
            </a:r>
            <a:endParaRPr lang="it-IT" sz="2200" dirty="0"/>
          </a:p>
          <a:p>
            <a:pPr lvl="0"/>
            <a:r>
              <a:rPr lang="it-IT" sz="2400" dirty="0"/>
              <a:t>Coda e timone di forma allungata (</a:t>
            </a:r>
            <a:r>
              <a:rPr lang="it-IT" sz="2400" dirty="0" err="1"/>
              <a:t>sweep</a:t>
            </a:r>
            <a:r>
              <a:rPr lang="it-IT" sz="2400" dirty="0" smtClean="0"/>
              <a:t>).</a:t>
            </a:r>
            <a:endParaRPr lang="it-IT" sz="2400" dirty="0"/>
          </a:p>
          <a:p>
            <a:pPr lvl="0"/>
            <a:r>
              <a:rPr lang="it-IT" sz="2400" dirty="0"/>
              <a:t>4/5 partizioni                          per inserire superfici di controllo</a:t>
            </a:r>
          </a:p>
          <a:p>
            <a:pPr lvl="0">
              <a:buNone/>
            </a:pPr>
            <a:r>
              <a:rPr lang="it-IT" sz="2400" dirty="0"/>
              <a:t>                                        </a:t>
            </a:r>
            <a:r>
              <a:rPr lang="it-IT" sz="2400" dirty="0" smtClean="0"/>
              <a:t>          </a:t>
            </a:r>
            <a:r>
              <a:rPr lang="it-IT" sz="2400" dirty="0"/>
              <a:t>e eliminare il </a:t>
            </a:r>
            <a:r>
              <a:rPr lang="it-IT" sz="2400" dirty="0" smtClean="0"/>
              <a:t>timone.    </a:t>
            </a:r>
            <a:endParaRPr lang="it-IT" sz="2400" dirty="0"/>
          </a:p>
          <a:p>
            <a:pPr lvl="0"/>
            <a:r>
              <a:rPr lang="it-IT" sz="2400" dirty="0"/>
              <a:t>Timone: il più indietro possibile e verso il </a:t>
            </a:r>
            <a:r>
              <a:rPr lang="it-IT" sz="2400" dirty="0" smtClean="0"/>
              <a:t>basso.</a:t>
            </a:r>
            <a:endParaRPr lang="it-IT" sz="2400" dirty="0"/>
          </a:p>
          <a:p>
            <a:pPr lvl="0"/>
            <a:r>
              <a:rPr lang="it-IT" sz="2400" dirty="0"/>
              <a:t>Effetto diedro ali principali importante per la stabilità del </a:t>
            </a:r>
            <a:r>
              <a:rPr lang="it-IT" sz="2400" dirty="0" smtClean="0"/>
              <a:t>mezzo.</a:t>
            </a:r>
            <a:endParaRPr lang="it-IT" sz="2400" dirty="0"/>
          </a:p>
        </p:txBody>
      </p:sp>
      <p:sp>
        <p:nvSpPr>
          <p:cNvPr id="4" name="Connettore 1 3"/>
          <p:cNvSpPr/>
          <p:nvPr/>
        </p:nvSpPr>
        <p:spPr>
          <a:xfrm>
            <a:off x="2880000" y="2700000"/>
            <a:ext cx="180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32359" y="360000"/>
            <a:ext cx="8747640" cy="72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3200">
                <a:latin typeface="Arial" pitchFamily="34"/>
              </a:rPr>
              <a:t>Specifiche: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32359" y="1440000"/>
            <a:ext cx="8747640" cy="462276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it-IT" sz="2000" dirty="0" err="1"/>
              <a:t>Biomimetico</a:t>
            </a:r>
            <a:r>
              <a:rPr lang="it-IT" sz="2000" dirty="0"/>
              <a:t>                                                 Forma di riferimento: gabbiano</a:t>
            </a:r>
          </a:p>
          <a:p>
            <a:pPr lvl="0"/>
            <a:r>
              <a:rPr lang="it-IT" sz="2000" dirty="0"/>
              <a:t>V = 5 </a:t>
            </a:r>
            <a:r>
              <a:rPr lang="it-IT" sz="2000" dirty="0">
                <a:latin typeface="Arial" pitchFamily="34"/>
                <a:cs typeface="Arial" pitchFamily="34"/>
              </a:rPr>
              <a:t>~</a:t>
            </a:r>
            <a:r>
              <a:rPr lang="it-IT" sz="2000" dirty="0">
                <a:cs typeface="Arial" pitchFamily="34"/>
              </a:rPr>
              <a:t> 20 m/s</a:t>
            </a:r>
          </a:p>
          <a:p>
            <a:pPr lvl="0"/>
            <a:r>
              <a:rPr lang="it-IT" sz="2000" dirty="0">
                <a:cs typeface="Arial" pitchFamily="34"/>
              </a:rPr>
              <a:t>Apertura alare </a:t>
            </a:r>
            <a:r>
              <a:rPr lang="it-IT" sz="2000" dirty="0">
                <a:latin typeface="Arial" pitchFamily="34"/>
                <a:cs typeface="Arial" pitchFamily="34"/>
              </a:rPr>
              <a:t>&lt;</a:t>
            </a:r>
            <a:r>
              <a:rPr lang="it-IT" sz="2000" dirty="0">
                <a:cs typeface="Arial" pitchFamily="34"/>
              </a:rPr>
              <a:t> 2 m</a:t>
            </a:r>
          </a:p>
          <a:p>
            <a:pPr lvl="0"/>
            <a:r>
              <a:rPr lang="it-IT" sz="2000" dirty="0">
                <a:cs typeface="Arial" pitchFamily="34"/>
              </a:rPr>
              <a:t>M circa 1 Kg</a:t>
            </a:r>
          </a:p>
          <a:p>
            <a:pPr lvl="0"/>
            <a:r>
              <a:rPr lang="it-IT" sz="2000" dirty="0">
                <a:cs typeface="Arial" pitchFamily="34"/>
              </a:rPr>
              <a:t>Deve poter essere lanciato a mano</a:t>
            </a:r>
          </a:p>
          <a:p>
            <a:pPr lvl="0"/>
            <a:endParaRPr lang="it-IT" sz="2000" dirty="0">
              <a:cs typeface="Arial" pitchFamily="34"/>
            </a:endParaRPr>
          </a:p>
          <a:p>
            <a:pPr lvl="0"/>
            <a:r>
              <a:rPr lang="it-IT" sz="2000" dirty="0">
                <a:cs typeface="Arial" pitchFamily="34"/>
              </a:rPr>
              <a:t>Obiettivo di questa tesi: sviluppare una forma della coda, con ali principali già sviluppate, perché il velivolo possa considerarsi stabile staticamente.</a:t>
            </a:r>
          </a:p>
        </p:txBody>
      </p:sp>
      <p:sp>
        <p:nvSpPr>
          <p:cNvPr id="4" name="Connettore 1 3"/>
          <p:cNvSpPr/>
          <p:nvPr/>
        </p:nvSpPr>
        <p:spPr>
          <a:xfrm>
            <a:off x="2520000" y="1620000"/>
            <a:ext cx="30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675" y="5112295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Per svolgere tutto questo si è utilizzato un software chiamato Tornado e facendo vari test, variando un parametro alla volta, si sono ricercati i parametri che incidevano maggiormente sulla stabilità.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2800"/>
              <a:t>FORZE AGENTI SU DI UN VELIVOLO IN VOLO: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81680" y="1440000"/>
            <a:ext cx="4738320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5760000" y="1440000"/>
            <a:ext cx="2520000" cy="11156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P = Portanza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R = Resistenza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W = Peso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T  = Spinta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60000" y="3537000"/>
            <a:ext cx="1980000" cy="60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G = centro di gravità del mezzo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67643" y="4536231"/>
          <a:ext cx="2616200" cy="393700"/>
        </p:xfrm>
        <a:graphic>
          <a:graphicData uri="http://schemas.openxmlformats.org/presentationml/2006/ole">
            <p:oleObj spid="_x0000_s9219" name="Equazione" r:id="rId5" imgW="2616120" imgH="393480" progId="Equation.3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67643" y="5184303"/>
          <a:ext cx="3251200" cy="393700"/>
        </p:xfrm>
        <a:graphic>
          <a:graphicData uri="http://schemas.openxmlformats.org/presentationml/2006/ole">
            <p:oleObj spid="_x0000_s9220" name="Equazione" r:id="rId6" imgW="325116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32359" y="180000"/>
            <a:ext cx="8747640" cy="7221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2800"/>
              <a:t>LA STABILITA':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32359" y="853559"/>
            <a:ext cx="8747640" cy="1306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it-IT" sz="2400"/>
              <a:t>Equilibrio: forze e momenti bilanciati.</a:t>
            </a:r>
          </a:p>
          <a:p>
            <a:pPr lvl="0"/>
            <a:r>
              <a:rPr lang="it-IT" sz="2400"/>
              <a:t>Stabilità: tendenza a conservare l'equilibrio nel tempo al variare delle condizioni iniziali.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0000" y="2340000"/>
            <a:ext cx="6120000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7020000" y="2340000"/>
            <a:ext cx="2340000" cy="14381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latin typeface="Arial" pitchFamily="34"/>
                <a:ea typeface="Arial Unicode MS" pitchFamily="2"/>
                <a:cs typeface="Tahoma" pitchFamily="2"/>
              </a:rPr>
              <a:t>Stabilità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000" b="1" i="0" u="none" strike="noStrike" kern="1200">
              <a:ln>
                <a:noFill/>
              </a:ln>
              <a:latin typeface="Arial" pitchFamily="34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Longitudinale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Trasversale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Direzionale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40000" y="5580000"/>
            <a:ext cx="2520000" cy="60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 vari assi di rotazione in un velivolo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6418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2800"/>
              <a:t>STABILITA' LONGITUDINALE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880000" y="2090880"/>
            <a:ext cx="4021920" cy="24091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7199279" y="3960000"/>
            <a:ext cx="2520000" cy="60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Indice di stabilità longitudinale negativo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60000" y="4873320"/>
            <a:ext cx="306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Dipende principalmente da:</a:t>
            </a:r>
          </a:p>
        </p:txBody>
      </p:sp>
      <p:sp>
        <p:nvSpPr>
          <p:cNvPr id="6" name="Connettore 1 5"/>
          <p:cNvSpPr/>
          <p:nvPr/>
        </p:nvSpPr>
        <p:spPr>
          <a:xfrm>
            <a:off x="3600000" y="5040000"/>
            <a:ext cx="180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Connettore 1 6"/>
          <p:cNvSpPr/>
          <p:nvPr/>
        </p:nvSpPr>
        <p:spPr>
          <a:xfrm>
            <a:off x="3600000" y="5400000"/>
            <a:ext cx="180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80000" y="4896360"/>
            <a:ext cx="3600000" cy="3236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POSIZIONE DEL BARICENTRO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580000" y="5220000"/>
            <a:ext cx="3420000" cy="5569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POSIZIONE E FORMA DELLA CODA</a:t>
            </a:r>
          </a:p>
        </p:txBody>
      </p:sp>
      <p:sp>
        <p:nvSpPr>
          <p:cNvPr id="10" name="Connettore 1 9"/>
          <p:cNvSpPr/>
          <p:nvPr/>
        </p:nvSpPr>
        <p:spPr>
          <a:xfrm>
            <a:off x="3600000" y="5940000"/>
            <a:ext cx="180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580000" y="5760000"/>
            <a:ext cx="3420000" cy="5569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PORTANZA DELLE SUPERFICI ORIZZONTALI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115715" y="1007839"/>
          <a:ext cx="546100" cy="838200"/>
        </p:xfrm>
        <a:graphic>
          <a:graphicData uri="http://schemas.openxmlformats.org/presentationml/2006/ole">
            <p:oleObj spid="_x0000_s10243" name="Equazione" r:id="rId5" imgW="545760" imgH="838080" progId="Equation.3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915915" y="1007839"/>
          <a:ext cx="1054100" cy="838200"/>
        </p:xfrm>
        <a:graphic>
          <a:graphicData uri="http://schemas.openxmlformats.org/presentationml/2006/ole">
            <p:oleObj spid="_x0000_s10244" name="Equazione" r:id="rId6" imgW="1054080" imgH="838080" progId="Equation.3">
              <p:embed/>
            </p:oleObj>
          </a:graphicData>
        </a:graphic>
      </p:graphicFrame>
      <p:cxnSp>
        <p:nvCxnSpPr>
          <p:cNvPr id="18" name="Connettore 2 17"/>
          <p:cNvCxnSpPr/>
          <p:nvPr/>
        </p:nvCxnSpPr>
        <p:spPr>
          <a:xfrm>
            <a:off x="1835795" y="1367879"/>
            <a:ext cx="93610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6000" y="303120"/>
            <a:ext cx="8747640" cy="776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2800" dirty="0"/>
              <a:t>STABILITA' TRASVERSALE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540000" y="1260000"/>
            <a:ext cx="1080000" cy="360000"/>
          </a:xfrm>
          <a:custGeom>
            <a:avLst/>
            <a:gdLst>
              <a:gd name="f0" fmla="val 0"/>
              <a:gd name="f1" fmla="val 142"/>
              <a:gd name="f2" fmla="val 147"/>
              <a:gd name="f3" fmla="val 98"/>
              <a:gd name="f4" fmla="val 21"/>
              <a:gd name="f5" fmla="val 64"/>
              <a:gd name="f6" fmla="val 36"/>
              <a:gd name="f7" fmla="val 50"/>
              <a:gd name="f8" fmla="val 84"/>
              <a:gd name="f9" fmla="val 102"/>
              <a:gd name="f10" fmla="val 22"/>
              <a:gd name="f11" fmla="val 116"/>
              <a:gd name="f12" fmla="val 4"/>
              <a:gd name="f13" fmla="val 39"/>
              <a:gd name="f14" fmla="val 67"/>
              <a:gd name="f15" fmla="val 119"/>
              <a:gd name="f16" fmla="val 81"/>
              <a:gd name="f17" fmla="val 53"/>
              <a:gd name="f18" fmla="val 103"/>
              <a:gd name="f19" fmla="val 73"/>
              <a:gd name="f20" fmla="val 3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42" h="147">
                <a:moveTo>
                  <a:pt x="f3" y="f4"/>
                </a:moveTo>
                <a:cubicBezTo>
                  <a:pt x="f5" y="f4"/>
                  <a:pt x="f6" y="f7"/>
                  <a:pt x="f6" y="f8"/>
                </a:cubicBezTo>
                <a:cubicBezTo>
                  <a:pt x="f6" y="f9"/>
                  <a:pt x="f10" y="f11"/>
                  <a:pt x="f12" y="f11"/>
                </a:cubicBezTo>
                <a:cubicBezTo>
                  <a:pt x="f0" y="f11"/>
                  <a:pt x="f0" y="f11"/>
                  <a:pt x="f0" y="f11"/>
                </a:cubicBezTo>
                <a:cubicBezTo>
                  <a:pt x="f0" y="f2"/>
                  <a:pt x="f0" y="f2"/>
                  <a:pt x="f0" y="f2"/>
                </a:cubicBezTo>
                <a:cubicBezTo>
                  <a:pt x="f12" y="f2"/>
                  <a:pt x="f12" y="f2"/>
                  <a:pt x="f12" y="f2"/>
                </a:cubicBezTo>
                <a:cubicBezTo>
                  <a:pt x="f13" y="f2"/>
                  <a:pt x="f14" y="f15"/>
                  <a:pt x="f14" y="f8"/>
                </a:cubicBezTo>
                <a:cubicBezTo>
                  <a:pt x="f14" y="f14"/>
                  <a:pt x="f16" y="f17"/>
                  <a:pt x="f3" y="f17"/>
                </a:cubicBezTo>
                <a:cubicBezTo>
                  <a:pt x="f18" y="f17"/>
                  <a:pt x="f18" y="f17"/>
                  <a:pt x="f18" y="f17"/>
                </a:cubicBezTo>
                <a:cubicBezTo>
                  <a:pt x="f18" y="f19"/>
                  <a:pt x="f18" y="f19"/>
                  <a:pt x="f18" y="f19"/>
                </a:cubicBezTo>
                <a:cubicBezTo>
                  <a:pt x="f1" y="f20"/>
                  <a:pt x="f1" y="f20"/>
                  <a:pt x="f1" y="f20"/>
                </a:cubicBezTo>
                <a:cubicBezTo>
                  <a:pt x="f18" y="f0"/>
                  <a:pt x="f18" y="f0"/>
                  <a:pt x="f18" y="f0"/>
                </a:cubicBezTo>
                <a:cubicBezTo>
                  <a:pt x="f18" y="f4"/>
                  <a:pt x="f18" y="f4"/>
                  <a:pt x="f18" y="f4"/>
                </a:cubicBezTo>
                <a:lnTo>
                  <a:pt x="f3" y="f4"/>
                </a:lnTo>
                <a:close/>
              </a:path>
            </a:pathLst>
          </a:custGeom>
          <a:solidFill>
            <a:srgbClr val="00AE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40000" y="2269800"/>
            <a:ext cx="4140000" cy="27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40000" y="5233320"/>
            <a:ext cx="4320000" cy="70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Vista frontale di due 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Γ</a:t>
            </a: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" pitchFamily="34"/>
                <a:cs typeface="Arial" pitchFamily="34"/>
              </a:rPr>
              <a:t> = dihedral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40000" y="2340000"/>
            <a:ext cx="3240000" cy="14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DIPENDENZA DA </a:t>
            </a:r>
            <a:r>
              <a:rPr lang="it-IT" sz="2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β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400" b="0" i="0" u="none" strike="noStrike" kern="1200">
              <a:ln>
                <a:noFill/>
              </a:ln>
              <a:latin typeface="Arial" pitchFamily="34"/>
              <a:ea typeface="Arial" pitchFamily="34"/>
              <a:cs typeface="Arial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  ROLLIO ED IMBARDATA   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  STRETTAMENTE LEGATI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80000" y="1218600"/>
            <a:ext cx="1440000" cy="415263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Sarebbe:</a:t>
            </a:r>
            <a:endParaRPr lang="it-IT" sz="2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40000" y="1218600"/>
            <a:ext cx="2340000" cy="4014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però: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6660000" y="3780000"/>
            <a:ext cx="360000" cy="198000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X="" minX="0" maxX="0" gdRefY="f0" minY="f7" maxY="f11">
                <a:pos x="f25" y="f26"/>
              </a:ahXY>
              <a:ahXY gdRefX="" minX="0" maxX="0"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00000" y="4028040"/>
            <a:ext cx="2160000" cy="137195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 Effetto diedro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Freccia alare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Estremità alare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996035" y="1079847"/>
          <a:ext cx="927100" cy="749300"/>
        </p:xfrm>
        <a:graphic>
          <a:graphicData uri="http://schemas.openxmlformats.org/presentationml/2006/ole">
            <p:oleObj spid="_x0000_s11266" name="Equazione" r:id="rId5" imgW="927000" imgH="74916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364187" y="4392215"/>
          <a:ext cx="990600" cy="812800"/>
        </p:xfrm>
        <a:graphic>
          <a:graphicData uri="http://schemas.openxmlformats.org/presentationml/2006/ole">
            <p:oleObj spid="_x0000_s11267" name="Equazione" r:id="rId6" imgW="990360" imgH="8125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6000" y="303120"/>
            <a:ext cx="8747640" cy="776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2800"/>
              <a:t>STABILITA' DIREZIONALE</a:t>
            </a:r>
          </a:p>
        </p:txBody>
      </p:sp>
      <p:sp>
        <p:nvSpPr>
          <p:cNvPr id="3" name="Connettore 1 2"/>
          <p:cNvSpPr/>
          <p:nvPr/>
        </p:nvSpPr>
        <p:spPr>
          <a:xfrm>
            <a:off x="540000" y="1620000"/>
            <a:ext cx="30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80000" y="1314720"/>
            <a:ext cx="5760000" cy="11649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TIMONE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(in caso di velivoli convenzionali è legata ad una parte del timone: la deriva)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40000" y="1980000"/>
            <a:ext cx="3105719" cy="3808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720000" y="3060000"/>
            <a:ext cx="1080000" cy="36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80000" y="4860000"/>
            <a:ext cx="900000" cy="36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140000" y="5220000"/>
            <a:ext cx="3240000" cy="60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Velivolo sottoposto ad imbardata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084267" y="3312095"/>
          <a:ext cx="1016000" cy="812800"/>
        </p:xfrm>
        <a:graphic>
          <a:graphicData uri="http://schemas.openxmlformats.org/presentationml/2006/ole">
            <p:oleObj spid="_x0000_s12290" name="Equazione" r:id="rId5" imgW="1015920" imgH="8125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32359" y="258120"/>
            <a:ext cx="8747640" cy="6418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2800"/>
              <a:t>Il software TORNADO: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80000" y="958680"/>
            <a:ext cx="9360000" cy="318132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it-IT" sz="2000"/>
              <a:t>NO EFFETTI DOVUTI ALLA VISCOSITA'</a:t>
            </a:r>
          </a:p>
          <a:p>
            <a:pPr lvl="0"/>
            <a:r>
              <a:rPr lang="it-IT" sz="2000"/>
              <a:t>NO EFFETTI DRAG VISCOSO (DRAG DI FORMA CONSIDERATO)</a:t>
            </a:r>
          </a:p>
          <a:p>
            <a:pPr lvl="0"/>
            <a:r>
              <a:rPr lang="it-IT" sz="2000"/>
              <a:t>MOLTO VELOCE NEL FARE LE SIMULAZIONI (RIGUARDANTI CONFIGURAZIONI DIVERSE)</a:t>
            </a:r>
          </a:p>
          <a:p>
            <a:pPr lvl="0"/>
            <a:r>
              <a:rPr lang="it-IT" sz="2000"/>
              <a:t>UTILIZZO DEL METODO DEI VORTICI, CIOE' DI INTENSITA' DI CIRCUITAZIONE </a:t>
            </a:r>
            <a:r>
              <a:rPr lang="it-IT" sz="2000">
                <a:latin typeface="Arial" pitchFamily="34"/>
                <a:cs typeface="Arial" pitchFamily="34"/>
              </a:rPr>
              <a:t>Γ</a:t>
            </a:r>
            <a:r>
              <a:rPr lang="it-IT" sz="2000"/>
              <a:t> (INCOGNITA) SU OGNI PANNELLO i.</a:t>
            </a:r>
          </a:p>
          <a:p>
            <a:pPr lvl="0">
              <a:buNone/>
            </a:pPr>
            <a:endParaRPr lang="it-IT" sz="2000"/>
          </a:p>
          <a:p>
            <a:pPr lvl="0">
              <a:buNone/>
            </a:pPr>
            <a:endParaRPr lang="it-IT" sz="200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74320" y="3548520"/>
            <a:ext cx="3685679" cy="2571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6840000" y="5773320"/>
            <a:ext cx="25200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 vortici su un pannello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769</Words>
  <Application>Microsoft Office PowerPoint</Application>
  <PresentationFormat>Personalizzato</PresentationFormat>
  <Paragraphs>213</Paragraphs>
  <Slides>24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Standard</vt:lpstr>
      <vt:lpstr>Equazione</vt:lpstr>
      <vt:lpstr>Diapositiva 1</vt:lpstr>
      <vt:lpstr>Introduzione</vt:lpstr>
      <vt:lpstr>Specifiche:</vt:lpstr>
      <vt:lpstr>FORZE AGENTI SU DI UN VELIVOLO IN VOLO:</vt:lpstr>
      <vt:lpstr>LA STABILITA':</vt:lpstr>
      <vt:lpstr>STABILITA' LONGITUDINALE</vt:lpstr>
      <vt:lpstr>STABILITA' TRASVERSALE</vt:lpstr>
      <vt:lpstr>STABILITA' DIREZIONALE</vt:lpstr>
      <vt:lpstr>Il software TORNADO:</vt:lpstr>
      <vt:lpstr> Strutturato a menù primari e secondari in ambiente Matlab:</vt:lpstr>
      <vt:lpstr>Diapositiva 11</vt:lpstr>
      <vt:lpstr>Parte di sperimentazione: sviluppo di tre code di base</vt:lpstr>
      <vt:lpstr>2° CONFIGURAZIONE</vt:lpstr>
      <vt:lpstr>3° CONFIGURAZIONE</vt:lpstr>
      <vt:lpstr>Obiettivo: ricercare una forma più vicina alla reale coda di un gabbiano.</vt:lpstr>
      <vt:lpstr>2 passaggi da effettuare:</vt:lpstr>
      <vt:lpstr>Diapositiva 17</vt:lpstr>
      <vt:lpstr>Sviluppo configurazione FINALE</vt:lpstr>
      <vt:lpstr>Diapositiva 19</vt:lpstr>
      <vt:lpstr>Test su un timone di prova</vt:lpstr>
      <vt:lpstr>Diapositiva 21</vt:lpstr>
      <vt:lpstr>Ottenuta stabilità statica complessiva per il volo planato.</vt:lpstr>
      <vt:lpstr>La configurazione FINALE</vt:lpstr>
      <vt:lpstr>CONCLUSIONI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 ghela</dc:creator>
  <cp:lastModifiedBy>Matteo</cp:lastModifiedBy>
  <cp:revision>37</cp:revision>
  <dcterms:created xsi:type="dcterms:W3CDTF">2012-09-20T14:38:29Z</dcterms:created>
  <dcterms:modified xsi:type="dcterms:W3CDTF">2012-09-26T12:19:46Z</dcterms:modified>
</cp:coreProperties>
</file>