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0" r:id="rId3"/>
    <p:sldId id="257" r:id="rId4"/>
    <p:sldId id="283" r:id="rId5"/>
    <p:sldId id="259" r:id="rId6"/>
    <p:sldId id="282" r:id="rId7"/>
    <p:sldId id="261" r:id="rId8"/>
    <p:sldId id="262" r:id="rId9"/>
    <p:sldId id="263" r:id="rId10"/>
    <p:sldId id="277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2294" autoAdjust="0"/>
  </p:normalViewPr>
  <p:slideViewPr>
    <p:cSldViewPr>
      <p:cViewPr varScale="1">
        <p:scale>
          <a:sx n="93" d="100"/>
          <a:sy n="93" d="100"/>
        </p:scale>
        <p:origin x="21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E089E-BF7F-4DE7-811B-2FD9754BFE98}" type="datetimeFigureOut">
              <a:rPr lang="it-IT" smtClean="0"/>
              <a:pPr/>
              <a:t>02/03/2020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5DA55-F691-45E4-96F7-B03F93F1A1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DA55-F691-45E4-96F7-B03F93F1A11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DA55-F691-45E4-96F7-B03F93F1A11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5DA55-F691-45E4-96F7-B03F93F1A115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Connettore diritto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ttangolo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iangolo isosce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ttangolo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ttangolo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iangolo isosce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iangolo isosce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DA8A03-7B60-4771-94F6-38988F21D3B9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3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"</a:t>
            </a:r>
            <a:endParaRPr lang="it-IT" noProof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3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3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124575-926E-4F86-8A7B-769320EDAC09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rtlCol="0" anchor="ctr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86BEF6-580A-45CD-AFB3-585E075E9BA7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1F5CF9-B13B-469E-A021-3E27CBB3819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24AD18-49DE-454C-93DC-B33B63D57507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883BF-4A2A-433B-9905-0FE9E9507677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B40B41-32ED-4F64-941C-07D04D6DCCF2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555BAF-79A4-4605-9B53-88341C3317ED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A0B25-0CA3-414C-9F57-C350070AD310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Connettore diritto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ttangolo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angolo isosce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ttangolo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ttangolo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ttangolo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iangolo isosce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iangolo isosce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9AD8-54AD-44B3-89C1-C0645C73363C}" type="datetime1">
              <a:rPr lang="it-IT" smtClean="0"/>
              <a:pPr/>
              <a:t>02/03/2020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D73A21-DC17-4B5F-9D96-ED55562B572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strips dir="rd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_unige_scrittabianca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3"/>
          <a:stretch/>
        </p:blipFill>
        <p:spPr>
          <a:xfrm>
            <a:off x="-454947" y="357166"/>
            <a:ext cx="10053894" cy="3571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3571876"/>
            <a:ext cx="9001156" cy="1289112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Sperimentazione in galleria del vento per lo studio del distacco di vortici dietro corpi tozzi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14942" y="5214950"/>
            <a:ext cx="3682094" cy="142876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Candidato: </a:t>
            </a:r>
            <a:r>
              <a:rPr lang="it-IT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Fogola</a:t>
            </a:r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Riccardo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Anno Accademico: 2019/2020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6447501" cy="7476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Attività sperimentale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714356"/>
            <a:ext cx="8278841" cy="532700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sottoposto a prove dinamiche in galleria;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Prove svolte variando una serie di parametri:</a:t>
            </a:r>
          </a:p>
          <a:p>
            <a:pPr lvl="8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Angolo incidenza del vento;</a:t>
            </a:r>
          </a:p>
          <a:p>
            <a:pPr lvl="8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Intensità turbolenza in camera di prova;</a:t>
            </a:r>
          </a:p>
          <a:p>
            <a:pPr lvl="8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Smorzamento modello;</a:t>
            </a:r>
          </a:p>
          <a:p>
            <a:pPr lvl="8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Presenza o meno della scala.</a:t>
            </a:r>
            <a:endParaRPr lang="it-IT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Immag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4286280" cy="222886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6447501" cy="67626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Attività sperimentale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785794"/>
            <a:ext cx="8421717" cy="5572164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Identificazione strutturale: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Durata 30 secondi circa;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applica una sollecitazione impulsiva;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determina coefficiente di smorzamento :</a:t>
            </a:r>
          </a:p>
          <a:p>
            <a:pPr lvl="1">
              <a:buNone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it-IT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smorzamento meccanico</a:t>
            </a:r>
          </a:p>
          <a:p>
            <a:pPr lvl="1">
              <a:buNone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it-IT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massa modello</a:t>
            </a:r>
          </a:p>
          <a:p>
            <a:pPr lvl="1">
              <a:buNone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l-GR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pulsazione naturale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Metodologia di  acquisizione ed elaborazione  dei dati: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Durata 60 secondi;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aspetta che il fenomeno diventi stazionario;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dati acquisiti mediante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Labview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vengono elaborati mediante il software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5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grafici presentano in ascissa  la velocità e in ordinata la deviazione standard dello spostamento.</a:t>
            </a:r>
          </a:p>
          <a:p>
            <a:endParaRPr lang="it-IT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it-IT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it-IT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4000496" y="2428869"/>
          <a:ext cx="1000132" cy="65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2428869"/>
                        <a:ext cx="1000132" cy="65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60482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Risultati</a:t>
            </a:r>
            <a:endParaRPr lang="it-I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71480"/>
            <a:ext cx="6447501" cy="3326743"/>
          </a:xfrm>
        </p:spPr>
        <p:txBody>
          <a:bodyPr>
            <a:normAutofit/>
          </a:bodyPr>
          <a:lstStyle/>
          <a:p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Smorzamento fisso (0.15%);</a:t>
            </a:r>
          </a:p>
          <a:p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scala;</a:t>
            </a:r>
          </a:p>
          <a:p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Turbolenza;</a:t>
            </a:r>
          </a:p>
          <a:p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Variando angolo di attacco </a:t>
            </a:r>
            <a:r>
              <a:rPr lang="el-G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Immagine 4" descr="all angles i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71810"/>
            <a:ext cx="7440080" cy="3546040"/>
          </a:xfrm>
          <a:prstGeom prst="rect">
            <a:avLst/>
          </a:prstGeom>
        </p:spPr>
      </p:pic>
      <p:pic>
        <p:nvPicPr>
          <p:cNvPr id="7" name="Immagine 6" descr="PALO ANGOLI GIUS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500042"/>
            <a:ext cx="3606744" cy="242255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60482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Fenomeno di isteresi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ang 0 inc de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6643734" cy="3166230"/>
          </a:xfrm>
        </p:spPr>
      </p:pic>
      <p:pic>
        <p:nvPicPr>
          <p:cNvPr id="6" name="Immagine 5" descr="ang 11.25 inc d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91769"/>
            <a:ext cx="6643734" cy="3166231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rot="16320000" flipH="1">
            <a:off x="3536149" y="2607463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16380000" flipV="1">
            <a:off x="3750463" y="1607331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560000" flipV="1">
            <a:off x="3088391" y="4646094"/>
            <a:ext cx="500860" cy="706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3001158" y="5499908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7476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Prove al variare dello smorzamento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ang 112.5 different daming lev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785794"/>
            <a:ext cx="6547189" cy="3000396"/>
          </a:xfrm>
          <a:prstGeom prst="rect">
            <a:avLst/>
          </a:prstGeom>
        </p:spPr>
      </p:pic>
      <p:pic>
        <p:nvPicPr>
          <p:cNvPr id="5" name="Immagine 4" descr="ang 0different damping lev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846099"/>
            <a:ext cx="6572296" cy="301190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67626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Prove al variare della turbolenza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IMG-20200115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786190"/>
            <a:ext cx="5111786" cy="2875380"/>
          </a:xfrm>
          <a:prstGeom prst="rect">
            <a:avLst/>
          </a:prstGeom>
        </p:spPr>
      </p:pic>
      <p:pic>
        <p:nvPicPr>
          <p:cNvPr id="7" name="Immagin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6643734" cy="328056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6447501" cy="60482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con Scala 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8001" y="4000504"/>
            <a:ext cx="6921519" cy="2040859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Scala a valle quando l’angolo è 11.25°;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Scala a monte quando l’angolo è di 168.75°;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scala stabilizza il modello quando è a valle e aumenta le sollecitazione quando è a monte.</a:t>
            </a:r>
          </a:p>
        </p:txBody>
      </p:sp>
      <p:pic>
        <p:nvPicPr>
          <p:cNvPr id="7" name="Immagine 6" descr="PALO CON SCALA GIUS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5358954" cy="264810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6447501" cy="64291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con scala e senza scala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ladder no ladder 168.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25815"/>
            <a:ext cx="6572297" cy="3132185"/>
          </a:xfrm>
          <a:prstGeom prst="rect">
            <a:avLst/>
          </a:prstGeom>
        </p:spPr>
      </p:pic>
      <p:pic>
        <p:nvPicPr>
          <p:cNvPr id="4" name="Segnaposto contenuto 3" descr="ladder noladder 11.2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6715172" cy="3200276"/>
          </a:xfrm>
        </p:spPr>
      </p:pic>
      <p:cxnSp>
        <p:nvCxnSpPr>
          <p:cNvPr id="9" name="Connettore 2 8"/>
          <p:cNvCxnSpPr/>
          <p:nvPr/>
        </p:nvCxnSpPr>
        <p:spPr>
          <a:xfrm rot="16560000" flipH="1">
            <a:off x="2979383" y="5682248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860000" flipV="1">
            <a:off x="2919813" y="6112115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4560000" flipH="1" flipV="1">
            <a:off x="3336336" y="5842454"/>
            <a:ext cx="291244" cy="365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60000" flipH="1">
            <a:off x="3824389" y="5608460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16800000" flipH="1">
            <a:off x="2488846" y="1968553"/>
            <a:ext cx="285752" cy="714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4380000">
            <a:off x="2933421" y="1182901"/>
            <a:ext cx="285750" cy="714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4560000" flipH="1" flipV="1">
            <a:off x="2264766" y="2913496"/>
            <a:ext cx="291244" cy="365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4860000" flipH="1" flipV="1">
            <a:off x="2895578" y="2771591"/>
            <a:ext cx="291244" cy="365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7572428" cy="67626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Conclusioni e possibili sviluppi futuri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857232"/>
            <a:ext cx="8135965" cy="5184131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campagna sperimentale ha messo in evidenza una serie di risultati di particolare interesse;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modello esibisce un comportamento diverso a seconda che una faccia o uno spigolo sia allineato simmetricamente con il flusso;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saldatura è responsabile di tale fenomeno, la sua posizione influisce nelle interazioni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fluido-modello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fenomeno di isteresi è presente in ogni angolo testato, sia in presenza di scala che senza;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Tutte le prove sono state effettuate con numero di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Scruton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elevato, a causa del peso del modello;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è quindi lavorato nel campo delle oscillazioni forzate, non si è verificato il fenomeno del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lock-in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Sarebbe interessante ripetere gli esperimenti, abbassando il numero di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Scruton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riscontare il fenomeno di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lock-in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6447501" cy="53338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Introduzione</a:t>
            </a:r>
            <a:endParaRPr lang="it-I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08001" y="714356"/>
            <a:ext cx="7707337" cy="571504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Questo lavoro di tesi è stato svolto analizzando il fenomeno del distacco di vortici su una torre faro con fusto poligonale a sedici lati.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palo sito nella zona portuale di La Spezia è monitorata tramite accelerometri ed estensimetri.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 stato studiato un modello sezionale con saldatura prominente che ne ha influenzato il comportamento.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modello posto in galleria è stato studiato in varie situazioni di vento.</a:t>
            </a:r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071678"/>
            <a:ext cx="2071702" cy="2762269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6447501" cy="53338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Obbiettivi</a:t>
            </a:r>
            <a:endParaRPr lang="it-I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1" y="571480"/>
            <a:ext cx="8501122" cy="578647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Studiare effetti distacco di vortici su un modello sezionale.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Fornire indicazioni progettuali per studi analoghi su strutture poligonali.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857224" y="371475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71472" y="3357562"/>
            <a:ext cx="6447501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357298"/>
            <a:ext cx="5207346" cy="292770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6447501" cy="81913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Distacco di vortici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3571876"/>
            <a:ext cx="7493023" cy="246948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Numero di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Strouhal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it-IT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05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10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frequenza distacco di vortici 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>
              <a:buNone/>
            </a:pP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D =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lunghezza caratteristica modello</a:t>
            </a:r>
          </a:p>
          <a:p>
            <a:pPr>
              <a:buNone/>
            </a:pP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U =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velocità del flusso (aria)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" name="Picture 2" descr="Risultati immagini per vortex shed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6600736" cy="22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1071538" y="4000504"/>
          <a:ext cx="1210720" cy="92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000504"/>
                        <a:ext cx="1210720" cy="928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6447501" cy="60482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Distacco di vortici</a:t>
            </a:r>
            <a:endParaRPr lang="it-I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571480"/>
            <a:ext cx="7993089" cy="614366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Condizione critica: fenomeno di risonanza: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Velocità critica :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Amplificazione della  risposta in funzione dello smorzamento della struttura.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Legame tra </a:t>
            </a:r>
            <a:r>
              <a:rPr lang="it-IT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 lineare, ed è violato a partire dalla velocità critica.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Numero di </a:t>
            </a:r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Scruton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massa per unità di lunghezza</a:t>
            </a:r>
          </a:p>
          <a:p>
            <a:pPr>
              <a:buNone/>
            </a:pP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ρ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densità dell’aria</a:t>
            </a:r>
          </a:p>
          <a:p>
            <a:pPr>
              <a:buNone/>
            </a:pP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l-G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smorzamento strutturale</a:t>
            </a:r>
          </a:p>
          <a:p>
            <a:endParaRPr lang="it-IT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5000628" y="571480"/>
          <a:ext cx="694949" cy="45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71480"/>
                        <a:ext cx="694949" cy="453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2500298" y="857232"/>
          <a:ext cx="1039508" cy="67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857232"/>
                        <a:ext cx="1039508" cy="674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 descr="dududhu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143116"/>
            <a:ext cx="4429156" cy="2402254"/>
          </a:xfrm>
          <a:prstGeom prst="rect">
            <a:avLst/>
          </a:prstGeom>
        </p:spPr>
      </p:pic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928662" y="5357826"/>
          <a:ext cx="152401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357826"/>
                        <a:ext cx="152401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7476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galleria del Vento DICCA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55" r="3266" b="5656"/>
          <a:stretch>
            <a:fillRect/>
          </a:stretch>
        </p:blipFill>
        <p:spPr>
          <a:xfrm>
            <a:off x="640204" y="642918"/>
            <a:ext cx="6470026" cy="2143140"/>
          </a:xfrm>
          <a:prstGeom prst="rect">
            <a:avLst/>
          </a:prstGeom>
          <a:ln/>
        </p:spPr>
      </p:pic>
      <p:pic>
        <p:nvPicPr>
          <p:cNvPr id="5" name="image39.jpg" descr="D:\Job\BLWT\foto\2009-06-12\DSC058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071810"/>
            <a:ext cx="4000528" cy="3135130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pic>
      <p:pic>
        <p:nvPicPr>
          <p:cNvPr id="6" name="Immagine 5" descr="Cattu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3991532" cy="20195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6447501" cy="71435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sezionale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1" y="857232"/>
            <a:ext cx="8421717" cy="5715040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presenta una saldatura prominente che ne influenza il comportamento.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/>
          <a:srcRect l="7690" t="6105" r="34326" b="3701"/>
          <a:stretch/>
        </p:blipFill>
        <p:spPr>
          <a:xfrm>
            <a:off x="1785918" y="642918"/>
            <a:ext cx="2428891" cy="32907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0" t="25988" r="33740" b="19333"/>
          <a:stretch/>
        </p:blipFill>
        <p:spPr>
          <a:xfrm>
            <a:off x="428596" y="571480"/>
            <a:ext cx="807552" cy="3643338"/>
          </a:xfrm>
          <a:prstGeom prst="rect">
            <a:avLst/>
          </a:prstGeom>
        </p:spPr>
      </p:pic>
      <p:sp>
        <p:nvSpPr>
          <p:cNvPr id="9" name="Rettangolo 8"/>
          <p:cNvSpPr>
            <a:spLocks noChangeAspect="1"/>
          </p:cNvSpPr>
          <p:nvPr/>
        </p:nvSpPr>
        <p:spPr>
          <a:xfrm>
            <a:off x="571472" y="1142984"/>
            <a:ext cx="483014" cy="467827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571472" y="3143248"/>
            <a:ext cx="483014" cy="68214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8" b="21623"/>
          <a:stretch/>
        </p:blipFill>
        <p:spPr>
          <a:xfrm>
            <a:off x="4857752" y="714356"/>
            <a:ext cx="2643206" cy="3287099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 flipV="1">
            <a:off x="6500826" y="3857628"/>
            <a:ext cx="571504" cy="500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caratteristiche modell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5000636"/>
            <a:ext cx="4643412" cy="185736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6447501" cy="604822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aeroelastico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8992" y="857232"/>
            <a:ext cx="5241022" cy="5786478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Modello ancorato a due giunti cilindrici ai due estremi della galleria.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Sorretti da un barra di carbonio a cui sono collegate 4 molle.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Esse sono sorrette da due bracci longitudinali in acciaio.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dettaglio la bobina e il magnete utilizzati per creare il campo magnetico per variare lo smorzamento.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928670"/>
            <a:ext cx="3143272" cy="55776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929066"/>
            <a:ext cx="3575458" cy="2574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6447501" cy="7476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Strumentazione</a:t>
            </a:r>
            <a:endParaRPr lang="it-IT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642918"/>
            <a:ext cx="4572000" cy="5572164"/>
          </a:xfrm>
        </p:spPr>
        <p:txBody>
          <a:bodyPr>
            <a:normAutofit lnSpcReduction="10000"/>
          </a:bodyPr>
          <a:lstStyle/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Sonda cobra per la misura della velocità media di riferimento </a:t>
            </a:r>
            <a:r>
              <a:rPr lang="it-IT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it-IT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 tutta la durata delle prove è stata posizionata a valle del modello.</a:t>
            </a: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Trasduttore ottico laser per le misure di spostamento.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vengono utilizzati 4 e sono posti ai lati del modello</a:t>
            </a:r>
            <a:r>
              <a:rPr lang="it-IT" dirty="0" smtClean="0"/>
              <a:t>.</a:t>
            </a:r>
          </a:p>
          <a:p>
            <a:endParaRPr 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785794"/>
            <a:ext cx="4286280" cy="2143140"/>
          </a:xfrm>
          <a:prstGeom prst="rect">
            <a:avLst/>
          </a:prstGeom>
          <a:ln/>
        </p:spPr>
      </p:pic>
      <p:pic>
        <p:nvPicPr>
          <p:cNvPr id="5" name="image16.jpg" descr="\\wtst\1104 - Magnus\foto e filmati\IMG_00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4000504"/>
            <a:ext cx="4214842" cy="2447328"/>
          </a:xfrm>
          <a:prstGeom prst="rect">
            <a:avLst/>
          </a:prstGeom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faccettatur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585_TF89119559.potx" id="{02BA94E0-B2AB-40BA-BE95-1246B08EF347}" vid="{0B4D1FCB-E271-47D1-8EFE-D1EB65FB648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665</Words>
  <Application>Microsoft Office PowerPoint</Application>
  <PresentationFormat>Presentazione su schermo (4:3)</PresentationFormat>
  <Paragraphs>154</Paragraphs>
  <Slides>18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Sfaccettatura</vt:lpstr>
      <vt:lpstr>Equation</vt:lpstr>
      <vt:lpstr>Sperimentazione in galleria del vento per lo studio del distacco di vortici dietro corpi tozzi</vt:lpstr>
      <vt:lpstr>Introduzione</vt:lpstr>
      <vt:lpstr>Obbiettivi</vt:lpstr>
      <vt:lpstr>Distacco di vortici</vt:lpstr>
      <vt:lpstr>Distacco di vortici</vt:lpstr>
      <vt:lpstr>La galleria del Vento DICCA</vt:lpstr>
      <vt:lpstr>Modello sezionale</vt:lpstr>
      <vt:lpstr>Setup aeroelastico</vt:lpstr>
      <vt:lpstr>Strumentazione</vt:lpstr>
      <vt:lpstr>Attività sperimentale</vt:lpstr>
      <vt:lpstr>Attività sperimentale</vt:lpstr>
      <vt:lpstr>Risultati</vt:lpstr>
      <vt:lpstr>Fenomeno di isteresi</vt:lpstr>
      <vt:lpstr>Prove al variare dello smorzamento</vt:lpstr>
      <vt:lpstr>Prove al variare della turbolenza</vt:lpstr>
      <vt:lpstr>Modello con Scala </vt:lpstr>
      <vt:lpstr>Modello con scala e senza scala</vt:lpstr>
      <vt:lpstr>Conclusioni e possibili sviluppi futuri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Alessandro Bottaro</cp:lastModifiedBy>
  <cp:revision>66</cp:revision>
  <dcterms:created xsi:type="dcterms:W3CDTF">2020-01-31T19:39:53Z</dcterms:created>
  <dcterms:modified xsi:type="dcterms:W3CDTF">2020-03-02T08:51:39Z</dcterms:modified>
</cp:coreProperties>
</file>