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8" r:id="rId17"/>
    <p:sldId id="273" r:id="rId18"/>
    <p:sldId id="275" r:id="rId19"/>
    <p:sldId id="276" r:id="rId20"/>
    <p:sldId id="277" r:id="rId21"/>
    <p:sldId id="279" r:id="rId22"/>
    <p:sldId id="274" r:id="rId23"/>
    <p:sldId id="280" r:id="rId24"/>
    <p:sldId id="281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334C"/>
    <a:srgbClr val="1D3751"/>
    <a:srgbClr val="005E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392" autoAdjust="0"/>
    <p:restoredTop sz="94630" autoAdjust="0"/>
  </p:normalViewPr>
  <p:slideViewPr>
    <p:cSldViewPr snapToGrid="0">
      <p:cViewPr varScale="1">
        <p:scale>
          <a:sx n="73" d="100"/>
          <a:sy n="73" d="100"/>
        </p:scale>
        <p:origin x="66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" y="-14002"/>
            <a:ext cx="1216468" cy="6356351"/>
          </a:xfrm>
          <a:prstGeom prst="rect">
            <a:avLst/>
          </a:prstGeom>
          <a:gradFill flip="none" rotWithShape="1">
            <a:gsLst>
              <a:gs pos="11000">
                <a:schemeClr val="bg1"/>
              </a:gs>
              <a:gs pos="30000">
                <a:schemeClr val="accent1">
                  <a:lumMod val="45000"/>
                  <a:lumOff val="55000"/>
                </a:schemeClr>
              </a:gs>
              <a:gs pos="45000">
                <a:schemeClr val="accent1">
                  <a:lumMod val="83000"/>
                </a:schemeClr>
              </a:gs>
              <a:gs pos="100000">
                <a:srgbClr val="234C75">
                  <a:lumMod val="64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12" name="Rectangle 11"/>
          <p:cNvSpPr/>
          <p:nvPr/>
        </p:nvSpPr>
        <p:spPr>
          <a:xfrm>
            <a:off x="1" y="5634266"/>
            <a:ext cx="12192000" cy="1250725"/>
          </a:xfrm>
          <a:prstGeom prst="rect">
            <a:avLst/>
          </a:prstGeom>
          <a:gradFill flip="none" rotWithShape="1">
            <a:gsLst>
              <a:gs pos="8000">
                <a:schemeClr val="bg1"/>
              </a:gs>
              <a:gs pos="15000">
                <a:schemeClr val="accent1">
                  <a:lumMod val="45000"/>
                  <a:lumOff val="55000"/>
                </a:schemeClr>
              </a:gs>
              <a:gs pos="39000">
                <a:schemeClr val="accent1">
                  <a:lumMod val="83000"/>
                </a:schemeClr>
              </a:gs>
              <a:gs pos="100000">
                <a:srgbClr val="234C75">
                  <a:lumMod val="6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42237" y="6356351"/>
            <a:ext cx="6219483" cy="368464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fld id="{4D62539D-DB59-4D82-BBFE-2010492BD960}" type="datetimeFigureOut">
              <a:rPr lang="it-IT" smtClean="0"/>
              <a:t>21/07/2016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141861" y="2381438"/>
            <a:ext cx="5311700" cy="54882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BB2B2E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69601" y="6356358"/>
            <a:ext cx="609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8B9786-EB1F-4E9D-94FA-E5A0373DE532}" type="slidenum">
              <a:rPr lang="it-IT" smtClean="0"/>
              <a:t>‹#›</a:t>
            </a:fld>
            <a:endParaRPr lang="it-IT"/>
          </a:p>
        </p:txBody>
      </p:sp>
      <p:pic>
        <p:nvPicPr>
          <p:cNvPr id="1026" name="Picture 2" descr="https://upload.wikimedia.org/wikipedia/it/6/60/Uni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9" y="5831177"/>
            <a:ext cx="648367" cy="85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21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sz="1800"/>
          </a:p>
        </p:txBody>
      </p:sp>
      <p:sp>
        <p:nvSpPr>
          <p:cNvPr id="8" name="Rectangle 7"/>
          <p:cNvSpPr/>
          <p:nvPr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sz="1800"/>
          </a:p>
        </p:txBody>
      </p:sp>
      <p:sp>
        <p:nvSpPr>
          <p:cNvPr id="9" name="Rectangle 8"/>
          <p:cNvSpPr/>
          <p:nvPr/>
        </p:nvSpPr>
        <p:spPr>
          <a:xfrm>
            <a:off x="4876803" y="0"/>
            <a:ext cx="7018863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520" y="381000"/>
            <a:ext cx="3294280" cy="1371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1600" y="482600"/>
            <a:ext cx="6197600" cy="568960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4520" y="1828800"/>
            <a:ext cx="3294280" cy="434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81604" y="6356358"/>
            <a:ext cx="1219201" cy="365125"/>
          </a:xfrm>
          <a:prstGeom prst="rect">
            <a:avLst/>
          </a:prstGeom>
        </p:spPr>
        <p:txBody>
          <a:bodyPr/>
          <a:lstStyle/>
          <a:p>
            <a:fld id="{4D62539D-DB59-4D82-BBFE-2010492BD960}" type="datetimeFigureOut">
              <a:rPr lang="it-IT" smtClean="0"/>
              <a:t>21/07/2016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97655" y="6356358"/>
            <a:ext cx="3975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1" y="6356358"/>
            <a:ext cx="609600" cy="365125"/>
          </a:xfrm>
          <a:prstGeom prst="rect">
            <a:avLst/>
          </a:prstGeom>
        </p:spPr>
        <p:txBody>
          <a:bodyPr/>
          <a:lstStyle/>
          <a:p>
            <a:fld id="{318B9786-EB1F-4E9D-94FA-E5A0373DE532}" type="slidenum">
              <a:rPr lang="it-IT" smtClean="0"/>
              <a:t>‹#›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 bwMode="white">
          <a:xfrm>
            <a:off x="1188296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06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sz="1800"/>
          </a:p>
        </p:txBody>
      </p:sp>
      <p:sp>
        <p:nvSpPr>
          <p:cNvPr id="8" name="Rectangle 7"/>
          <p:cNvSpPr/>
          <p:nvPr/>
        </p:nvSpPr>
        <p:spPr>
          <a:xfrm>
            <a:off x="617304" y="0"/>
            <a:ext cx="609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solidFill>
            <a:schemeClr val="accent1">
              <a:lumMod val="75000"/>
              <a:alpha val="8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10" name="Rectangle 9"/>
          <p:cNvSpPr/>
          <p:nvPr/>
        </p:nvSpPr>
        <p:spPr>
          <a:xfrm>
            <a:off x="617304" y="736219"/>
            <a:ext cx="609600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cxnSp>
        <p:nvCxnSpPr>
          <p:cNvPr id="11" name="Straight Connector 10"/>
          <p:cNvCxnSpPr/>
          <p:nvPr/>
        </p:nvCxnSpPr>
        <p:spPr bwMode="white">
          <a:xfrm>
            <a:off x="617304" y="736219"/>
            <a:ext cx="609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white">
          <a:xfrm>
            <a:off x="617304" y="1345819"/>
            <a:ext cx="609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"/>
          <p:cNvSpPr>
            <a:spLocks/>
          </p:cNvSpPr>
          <p:nvPr/>
        </p:nvSpPr>
        <p:spPr bwMode="white">
          <a:xfrm rot="5400000">
            <a:off x="756341" y="898064"/>
            <a:ext cx="336023" cy="294175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sz="1800"/>
          </a:p>
        </p:txBody>
      </p:sp>
      <p:cxnSp>
        <p:nvCxnSpPr>
          <p:cNvPr id="14" name="Straight Connector 13"/>
          <p:cNvCxnSpPr/>
          <p:nvPr/>
        </p:nvCxnSpPr>
        <p:spPr bwMode="white">
          <a:xfrm>
            <a:off x="617304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02112" y="685800"/>
            <a:ext cx="1787992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99033" y="685800"/>
            <a:ext cx="7850643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81604" y="6356358"/>
            <a:ext cx="1219201" cy="365125"/>
          </a:xfrm>
          <a:prstGeom prst="rect">
            <a:avLst/>
          </a:prstGeom>
        </p:spPr>
        <p:txBody>
          <a:bodyPr/>
          <a:lstStyle/>
          <a:p>
            <a:fld id="{4D62539D-DB59-4D82-BBFE-2010492BD960}" type="datetimeFigureOut">
              <a:rPr lang="it-IT" smtClean="0"/>
              <a:t>21/07/2016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7655" y="6356358"/>
            <a:ext cx="3975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69601" y="6356358"/>
            <a:ext cx="609600" cy="365125"/>
          </a:xfrm>
          <a:prstGeom prst="rect">
            <a:avLst/>
          </a:prstGeom>
        </p:spPr>
        <p:txBody>
          <a:bodyPr/>
          <a:lstStyle/>
          <a:p>
            <a:fld id="{318B9786-EB1F-4E9D-94FA-E5A0373DE53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456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852" y="177807"/>
            <a:ext cx="9785349" cy="12398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3852" y="1600200"/>
            <a:ext cx="9785349" cy="4572000"/>
          </a:xfrm>
          <a:prstGeom prst="rect">
            <a:avLst/>
          </a:prstGeo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81604" y="6356358"/>
            <a:ext cx="1219201" cy="365125"/>
          </a:xfrm>
          <a:prstGeom prst="rect">
            <a:avLst/>
          </a:prstGeom>
        </p:spPr>
        <p:txBody>
          <a:bodyPr/>
          <a:lstStyle/>
          <a:p>
            <a:fld id="{4D62539D-DB59-4D82-BBFE-2010492BD960}" type="datetimeFigureOut">
              <a:rPr lang="it-IT" smtClean="0"/>
              <a:t>21/07/2016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7655" y="6356358"/>
            <a:ext cx="3975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69601" y="6356358"/>
            <a:ext cx="609600" cy="365125"/>
          </a:xfrm>
          <a:prstGeom prst="rect">
            <a:avLst/>
          </a:prstGeom>
        </p:spPr>
        <p:txBody>
          <a:bodyPr/>
          <a:lstStyle/>
          <a:p>
            <a:fld id="{318B9786-EB1F-4E9D-94FA-E5A0373DE53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451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1582401" y="5638800"/>
            <a:ext cx="609600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20" name="Rectangle 19"/>
          <p:cNvSpPr/>
          <p:nvPr/>
        </p:nvSpPr>
        <p:spPr>
          <a:xfrm>
            <a:off x="11277601" y="5638800"/>
            <a:ext cx="304800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24" name="Rectangle 23"/>
          <p:cNvSpPr/>
          <p:nvPr/>
        </p:nvSpPr>
        <p:spPr>
          <a:xfrm>
            <a:off x="1216469" y="5638800"/>
            <a:ext cx="609600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21" name="Rectangle 20"/>
          <p:cNvSpPr/>
          <p:nvPr/>
        </p:nvSpPr>
        <p:spPr>
          <a:xfrm>
            <a:off x="1" y="5638800"/>
            <a:ext cx="12192000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cxnSp>
        <p:nvCxnSpPr>
          <p:cNvPr id="22" name="Straight Connector 21"/>
          <p:cNvCxnSpPr/>
          <p:nvPr/>
        </p:nvCxnSpPr>
        <p:spPr bwMode="white">
          <a:xfrm>
            <a:off x="11576308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0" y="5643132"/>
            <a:ext cx="1216469" cy="1214868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18" name="Pi"/>
          <p:cNvSpPr>
            <a:spLocks/>
          </p:cNvSpPr>
          <p:nvPr/>
        </p:nvSpPr>
        <p:spPr bwMode="white">
          <a:xfrm>
            <a:off x="276535" y="6032500"/>
            <a:ext cx="593344" cy="519176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xtLst/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endParaRPr sz="1800"/>
          </a:p>
        </p:txBody>
      </p:sp>
      <p:cxnSp>
        <p:nvCxnSpPr>
          <p:cNvPr id="23" name="Straight Connector 22"/>
          <p:cNvCxnSpPr/>
          <p:nvPr/>
        </p:nvCxnSpPr>
        <p:spPr bwMode="white">
          <a:xfrm>
            <a:off x="1216469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1582401" y="0"/>
            <a:ext cx="609600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27" name="Rectangle 26"/>
          <p:cNvSpPr/>
          <p:nvPr/>
        </p:nvSpPr>
        <p:spPr>
          <a:xfrm>
            <a:off x="11277601" y="0"/>
            <a:ext cx="304800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28" name="Rectangle 27"/>
          <p:cNvSpPr/>
          <p:nvPr/>
        </p:nvSpPr>
        <p:spPr>
          <a:xfrm>
            <a:off x="1219201" y="0"/>
            <a:ext cx="609600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29" name="Rectangle 28"/>
          <p:cNvSpPr/>
          <p:nvPr/>
        </p:nvSpPr>
        <p:spPr>
          <a:xfrm>
            <a:off x="-1" y="0"/>
            <a:ext cx="1219201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30" name="Rectangle 29"/>
          <p:cNvSpPr/>
          <p:nvPr/>
        </p:nvSpPr>
        <p:spPr>
          <a:xfrm>
            <a:off x="1" y="0"/>
            <a:ext cx="12192000" cy="6096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cxnSp>
        <p:nvCxnSpPr>
          <p:cNvPr id="31" name="Straight Connector 30"/>
          <p:cNvCxnSpPr/>
          <p:nvPr/>
        </p:nvCxnSpPr>
        <p:spPr bwMode="white">
          <a:xfrm>
            <a:off x="11576308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0" y="0"/>
            <a:ext cx="1216469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cxnSp>
        <p:nvCxnSpPr>
          <p:cNvPr id="33" name="Straight Connector 32"/>
          <p:cNvCxnSpPr/>
          <p:nvPr/>
        </p:nvCxnSpPr>
        <p:spPr bwMode="white">
          <a:xfrm>
            <a:off x="1219203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81604" y="6356358"/>
            <a:ext cx="121920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D62539D-DB59-4D82-BBFE-2010492BD960}" type="datetimeFigureOut">
              <a:rPr lang="it-IT" smtClean="0"/>
              <a:t>21/07/2016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7655" y="6356358"/>
            <a:ext cx="3975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69601" y="6356358"/>
            <a:ext cx="609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8B9786-EB1F-4E9D-94FA-E5A0373DE532}" type="slidenum">
              <a:rPr lang="it-IT" smtClean="0"/>
              <a:t>‹#›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9033" y="1600201"/>
            <a:ext cx="8285431" cy="26540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9033" y="4260003"/>
            <a:ext cx="7266515" cy="1150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572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852" y="177807"/>
            <a:ext cx="9785349" cy="12398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3851" y="1600200"/>
            <a:ext cx="4815840" cy="4572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3360" y="1600200"/>
            <a:ext cx="4815840" cy="4572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81604" y="6356358"/>
            <a:ext cx="1219201" cy="365125"/>
          </a:xfrm>
          <a:prstGeom prst="rect">
            <a:avLst/>
          </a:prstGeom>
        </p:spPr>
        <p:txBody>
          <a:bodyPr/>
          <a:lstStyle/>
          <a:p>
            <a:fld id="{4D62539D-DB59-4D82-BBFE-2010492BD960}" type="datetimeFigureOut">
              <a:rPr lang="it-IT" smtClean="0"/>
              <a:t>21/07/2016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97655" y="6356358"/>
            <a:ext cx="3975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1" y="6356358"/>
            <a:ext cx="609600" cy="365125"/>
          </a:xfrm>
          <a:prstGeom prst="rect">
            <a:avLst/>
          </a:prstGeom>
        </p:spPr>
        <p:txBody>
          <a:bodyPr/>
          <a:lstStyle/>
          <a:p>
            <a:fld id="{318B9786-EB1F-4E9D-94FA-E5A0373DE53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699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852" y="177807"/>
            <a:ext cx="9785349" cy="12398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852" y="1499616"/>
            <a:ext cx="4820143" cy="93878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3851" y="2514713"/>
            <a:ext cx="4815840" cy="36574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59061" y="1499616"/>
            <a:ext cx="4820143" cy="93878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59061" y="2514600"/>
            <a:ext cx="4820143" cy="36555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181604" y="6356358"/>
            <a:ext cx="1219201" cy="365125"/>
          </a:xfrm>
          <a:prstGeom prst="rect">
            <a:avLst/>
          </a:prstGeom>
        </p:spPr>
        <p:txBody>
          <a:bodyPr/>
          <a:lstStyle/>
          <a:p>
            <a:fld id="{4D62539D-DB59-4D82-BBFE-2010492BD960}" type="datetimeFigureOut">
              <a:rPr lang="it-IT" smtClean="0"/>
              <a:t>21/07/2016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597655" y="6356358"/>
            <a:ext cx="3975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69601" y="6356358"/>
            <a:ext cx="609600" cy="365125"/>
          </a:xfrm>
          <a:prstGeom prst="rect">
            <a:avLst/>
          </a:prstGeom>
        </p:spPr>
        <p:txBody>
          <a:bodyPr/>
          <a:lstStyle/>
          <a:p>
            <a:fld id="{318B9786-EB1F-4E9D-94FA-E5A0373DE53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000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852" y="177807"/>
            <a:ext cx="9785349" cy="12398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181604" y="6356358"/>
            <a:ext cx="1219201" cy="365125"/>
          </a:xfrm>
          <a:prstGeom prst="rect">
            <a:avLst/>
          </a:prstGeom>
        </p:spPr>
        <p:txBody>
          <a:bodyPr/>
          <a:lstStyle/>
          <a:p>
            <a:fld id="{4D62539D-DB59-4D82-BBFE-2010492BD960}" type="datetimeFigureOut">
              <a:rPr lang="it-IT" smtClean="0"/>
              <a:t>21/07/2016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7655" y="6356358"/>
            <a:ext cx="3975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69601" y="6356358"/>
            <a:ext cx="609600" cy="365125"/>
          </a:xfrm>
          <a:prstGeom prst="rect">
            <a:avLst/>
          </a:prstGeom>
        </p:spPr>
        <p:txBody>
          <a:bodyPr/>
          <a:lstStyle/>
          <a:p>
            <a:fld id="{318B9786-EB1F-4E9D-94FA-E5A0373DE53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6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6403" y="0"/>
            <a:ext cx="3048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sz="180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sz="1800"/>
          </a:p>
        </p:txBody>
      </p:sp>
      <p:cxnSp>
        <p:nvCxnSpPr>
          <p:cNvPr id="7" name="Straight Connector 6"/>
          <p:cNvCxnSpPr/>
          <p:nvPr/>
        </p:nvCxnSpPr>
        <p:spPr bwMode="white">
          <a:xfrm>
            <a:off x="617304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0972800" y="0"/>
            <a:ext cx="922861" cy="6858000"/>
          </a:xfrm>
          <a:prstGeom prst="rect">
            <a:avLst/>
          </a:prstGeom>
          <a:solidFill>
            <a:schemeClr val="accent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sz="1800"/>
          </a:p>
        </p:txBody>
      </p:sp>
      <p:sp>
        <p:nvSpPr>
          <p:cNvPr id="9" name="Rectangle 8"/>
          <p:cNvSpPr/>
          <p:nvPr/>
        </p:nvSpPr>
        <p:spPr>
          <a:xfrm>
            <a:off x="11895663" y="0"/>
            <a:ext cx="304800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181604" y="6356358"/>
            <a:ext cx="1219201" cy="365125"/>
          </a:xfrm>
          <a:prstGeom prst="rect">
            <a:avLst/>
          </a:prstGeom>
        </p:spPr>
        <p:txBody>
          <a:bodyPr/>
          <a:lstStyle/>
          <a:p>
            <a:fld id="{4D62539D-DB59-4D82-BBFE-2010492BD960}" type="datetimeFigureOut">
              <a:rPr lang="it-IT" smtClean="0"/>
              <a:t>21/07/2016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597655" y="6356358"/>
            <a:ext cx="3975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69601" y="6356358"/>
            <a:ext cx="609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8B9786-EB1F-4E9D-94FA-E5A0373DE53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74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852" y="177807"/>
            <a:ext cx="9785349" cy="12398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93852" y="1600200"/>
            <a:ext cx="9785349" cy="4572000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81604" y="6356358"/>
            <a:ext cx="1219201" cy="365125"/>
          </a:xfrm>
          <a:prstGeom prst="rect">
            <a:avLst/>
          </a:prstGeom>
        </p:spPr>
        <p:txBody>
          <a:bodyPr/>
          <a:lstStyle/>
          <a:p>
            <a:fld id="{4D62539D-DB59-4D82-BBFE-2010492BD960}" type="datetimeFigureOut">
              <a:rPr lang="it-IT" smtClean="0"/>
              <a:t>21/07/2016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7655" y="6356358"/>
            <a:ext cx="3975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69601" y="6356358"/>
            <a:ext cx="609600" cy="365125"/>
          </a:xfrm>
          <a:prstGeom prst="rect">
            <a:avLst/>
          </a:prstGeom>
        </p:spPr>
        <p:txBody>
          <a:bodyPr/>
          <a:lstStyle/>
          <a:p>
            <a:fld id="{318B9786-EB1F-4E9D-94FA-E5A0373DE53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573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1956" y="0"/>
            <a:ext cx="414879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sz="1800"/>
          </a:p>
        </p:txBody>
      </p:sp>
      <p:cxnSp>
        <p:nvCxnSpPr>
          <p:cNvPr id="10" name="Straight Connector 9"/>
          <p:cNvCxnSpPr/>
          <p:nvPr/>
        </p:nvCxnSpPr>
        <p:spPr bwMode="white">
          <a:xfrm>
            <a:off x="621955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1074520" y="381000"/>
            <a:ext cx="3294280" cy="1371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482600"/>
            <a:ext cx="6197600" cy="5689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white">
          <a:xfrm>
            <a:off x="1074520" y="1828800"/>
            <a:ext cx="3294280" cy="434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81604" y="6356358"/>
            <a:ext cx="1219201" cy="365125"/>
          </a:xfrm>
          <a:prstGeom prst="rect">
            <a:avLst/>
          </a:prstGeom>
        </p:spPr>
        <p:txBody>
          <a:bodyPr/>
          <a:lstStyle/>
          <a:p>
            <a:fld id="{4D62539D-DB59-4D82-BBFE-2010492BD960}" type="datetimeFigureOut">
              <a:rPr lang="it-IT" smtClean="0"/>
              <a:t>21/07/2016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97655" y="6356358"/>
            <a:ext cx="3975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1" y="6356358"/>
            <a:ext cx="609600" cy="365125"/>
          </a:xfrm>
          <a:prstGeom prst="rect">
            <a:avLst/>
          </a:prstGeom>
        </p:spPr>
        <p:txBody>
          <a:bodyPr/>
          <a:lstStyle/>
          <a:p>
            <a:fld id="{318B9786-EB1F-4E9D-94FA-E5A0373DE53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129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" y="7"/>
            <a:ext cx="1216468" cy="6356351"/>
          </a:xfrm>
          <a:prstGeom prst="rect">
            <a:avLst/>
          </a:prstGeom>
          <a:gradFill flip="none" rotWithShape="1">
            <a:gsLst>
              <a:gs pos="11000">
                <a:schemeClr val="bg1"/>
              </a:gs>
              <a:gs pos="24000">
                <a:schemeClr val="accent1">
                  <a:lumMod val="45000"/>
                  <a:lumOff val="55000"/>
                </a:schemeClr>
              </a:gs>
              <a:gs pos="39000">
                <a:schemeClr val="accent1">
                  <a:lumMod val="83000"/>
                </a:schemeClr>
              </a:gs>
              <a:gs pos="100000">
                <a:srgbClr val="234C75">
                  <a:lumMod val="64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18" name="Rectangle 17"/>
          <p:cNvSpPr/>
          <p:nvPr/>
        </p:nvSpPr>
        <p:spPr>
          <a:xfrm>
            <a:off x="4559" y="5607282"/>
            <a:ext cx="12192000" cy="1250725"/>
          </a:xfrm>
          <a:prstGeom prst="rect">
            <a:avLst/>
          </a:prstGeom>
          <a:gradFill flip="none" rotWithShape="1">
            <a:gsLst>
              <a:gs pos="8000">
                <a:schemeClr val="bg1"/>
              </a:gs>
              <a:gs pos="18000">
                <a:schemeClr val="accent1">
                  <a:lumMod val="45000"/>
                  <a:lumOff val="55000"/>
                </a:schemeClr>
              </a:gs>
              <a:gs pos="31000">
                <a:schemeClr val="accent1">
                  <a:lumMod val="83000"/>
                </a:schemeClr>
              </a:gs>
              <a:gs pos="100000">
                <a:srgbClr val="234C75">
                  <a:lumMod val="6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-2043391" y="2364674"/>
            <a:ext cx="5303253" cy="573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endParaRPr lang="it-IT"/>
          </a:p>
        </p:txBody>
      </p:sp>
      <p:pic>
        <p:nvPicPr>
          <p:cNvPr id="22" name="Picture 2" descr="https://upload.wikimedia.org/wikipedia/it/6/60/Unige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31" y="5804191"/>
            <a:ext cx="648367" cy="8569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Placeholder 23"/>
          <p:cNvSpPr>
            <a:spLocks noGrp="1"/>
          </p:cNvSpPr>
          <p:nvPr>
            <p:ph type="body" idx="1"/>
          </p:nvPr>
        </p:nvSpPr>
        <p:spPr>
          <a:xfrm>
            <a:off x="1189017" y="6319108"/>
            <a:ext cx="10515163" cy="379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z="2000" dirty="0" smtClean="0">
                <a:latin typeface="Adobe Garamond Pro Bold" panose="02020702060506020403" pitchFamily="18" charset="0"/>
              </a:rPr>
              <a:t>Corso di Laurea in Ingegneria Meccanica 2015/2016</a:t>
            </a:r>
            <a:endParaRPr lang="it-IT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4079255" y="3571497"/>
            <a:ext cx="27423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5D809-4FFC-4E0A-8D91-90AC52D0F09F}" type="datetime1">
              <a:rPr lang="it-IT" smtClean="0"/>
              <a:t>21/07/2016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35722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None/>
        <a:defRPr sz="2000" kern="1200" baseline="0">
          <a:solidFill>
            <a:srgbClr val="BB2B2E"/>
          </a:solidFill>
          <a:latin typeface="Adobe Garamond Pro Bold" panose="02020702060506020403" pitchFamily="18" charset="0"/>
          <a:ea typeface="+mn-ea"/>
          <a:cs typeface="+mn-cs"/>
        </a:defRPr>
      </a:lvl1pPr>
      <a:lvl2pPr marL="612633" indent="-246882" algn="l" defTabSz="914377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8384" indent="-246882" algn="l" defTabSz="914377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134" indent="-246882" algn="l" defTabSz="914377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09885" indent="-246882" algn="l" defTabSz="914377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075636" indent="-246882" algn="l" defTabSz="914377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387" indent="-246882" algn="l" defTabSz="914377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138" indent="-246882" algn="l" defTabSz="914377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889" indent="-246882" algn="l" defTabSz="914377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7.emf"/><Relationship Id="rId7" Type="http://schemas.openxmlformats.org/officeDocument/2006/relationships/image" Target="../media/image31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emf"/><Relationship Id="rId10" Type="http://schemas.openxmlformats.org/officeDocument/2006/relationships/image" Target="../media/image34.png"/><Relationship Id="rId4" Type="http://schemas.openxmlformats.org/officeDocument/2006/relationships/image" Target="../media/image18.emf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5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3.png"/><Relationship Id="rId5" Type="http://schemas.microsoft.com/office/2007/relationships/media" Target="../media/media3.mp4"/><Relationship Id="rId10" Type="http://schemas.openxmlformats.org/officeDocument/2006/relationships/image" Target="../media/image2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r>
              <a:rPr lang="it-IT" dirty="0" smtClean="0"/>
              <a:t>Università degli Studi di Genova</a:t>
            </a:r>
            <a:endParaRPr lang="it-IT" dirty="0"/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Corso di Laurea in Ingegneria Meccanica 2015/2016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3483515" y="5897882"/>
            <a:ext cx="171451" cy="171451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lowchart: Connector 11"/>
          <p:cNvSpPr/>
          <p:nvPr/>
        </p:nvSpPr>
        <p:spPr>
          <a:xfrm>
            <a:off x="379512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lowchart: Connector 12"/>
          <p:cNvSpPr/>
          <p:nvPr/>
        </p:nvSpPr>
        <p:spPr>
          <a:xfrm>
            <a:off x="41067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lowchart: Connector 13"/>
          <p:cNvSpPr/>
          <p:nvPr/>
        </p:nvSpPr>
        <p:spPr>
          <a:xfrm>
            <a:off x="44183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lowchart: Connector 14"/>
          <p:cNvSpPr/>
          <p:nvPr/>
        </p:nvSpPr>
        <p:spPr>
          <a:xfrm>
            <a:off x="47299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lowchart: Connector 30"/>
          <p:cNvSpPr/>
          <p:nvPr/>
        </p:nvSpPr>
        <p:spPr>
          <a:xfrm>
            <a:off x="50415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lowchart: Connector 31"/>
          <p:cNvSpPr/>
          <p:nvPr/>
        </p:nvSpPr>
        <p:spPr>
          <a:xfrm>
            <a:off x="53531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lowchart: Connector 32"/>
          <p:cNvSpPr/>
          <p:nvPr/>
        </p:nvSpPr>
        <p:spPr>
          <a:xfrm>
            <a:off x="50415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Flowchart: Connector 33"/>
          <p:cNvSpPr/>
          <p:nvPr/>
        </p:nvSpPr>
        <p:spPr>
          <a:xfrm>
            <a:off x="53531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lowchart: Connector 34"/>
          <p:cNvSpPr/>
          <p:nvPr/>
        </p:nvSpPr>
        <p:spPr>
          <a:xfrm>
            <a:off x="56648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lowchart: Connector 35"/>
          <p:cNvSpPr/>
          <p:nvPr/>
        </p:nvSpPr>
        <p:spPr>
          <a:xfrm>
            <a:off x="59764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lowchart: Connector 36"/>
          <p:cNvSpPr/>
          <p:nvPr/>
        </p:nvSpPr>
        <p:spPr>
          <a:xfrm>
            <a:off x="628804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lowchart: Connector 37"/>
          <p:cNvSpPr/>
          <p:nvPr/>
        </p:nvSpPr>
        <p:spPr>
          <a:xfrm>
            <a:off x="659965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lowchart: Connector 38"/>
          <p:cNvSpPr/>
          <p:nvPr/>
        </p:nvSpPr>
        <p:spPr>
          <a:xfrm>
            <a:off x="691126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lowchart: Connector 39"/>
          <p:cNvSpPr/>
          <p:nvPr/>
        </p:nvSpPr>
        <p:spPr>
          <a:xfrm>
            <a:off x="659240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lowchart: Connector 40"/>
          <p:cNvSpPr/>
          <p:nvPr/>
        </p:nvSpPr>
        <p:spPr>
          <a:xfrm>
            <a:off x="690401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lowchart: Connector 41"/>
          <p:cNvSpPr/>
          <p:nvPr/>
        </p:nvSpPr>
        <p:spPr>
          <a:xfrm>
            <a:off x="721562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lowchart: Connector 42"/>
          <p:cNvSpPr/>
          <p:nvPr/>
        </p:nvSpPr>
        <p:spPr>
          <a:xfrm>
            <a:off x="75272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lowchart: Connector 43"/>
          <p:cNvSpPr/>
          <p:nvPr/>
        </p:nvSpPr>
        <p:spPr>
          <a:xfrm>
            <a:off x="78388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lowchart: Connector 44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lowchart: Connector 45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lowchart: Connector 46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lowchart: Connector 47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lowchart: Connector 48"/>
          <p:cNvSpPr/>
          <p:nvPr/>
        </p:nvSpPr>
        <p:spPr>
          <a:xfrm>
            <a:off x="87736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Flowchart: Connector 49"/>
          <p:cNvSpPr/>
          <p:nvPr/>
        </p:nvSpPr>
        <p:spPr>
          <a:xfrm>
            <a:off x="90853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lowchart: Connector 50"/>
          <p:cNvSpPr/>
          <p:nvPr/>
        </p:nvSpPr>
        <p:spPr>
          <a:xfrm>
            <a:off x="93969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TextBox 53"/>
          <p:cNvSpPr txBox="1"/>
          <p:nvPr/>
        </p:nvSpPr>
        <p:spPr>
          <a:xfrm>
            <a:off x="1820378" y="519173"/>
            <a:ext cx="97155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Modellizzazione e Studio Prestazionale di un </a:t>
            </a:r>
          </a:p>
          <a:p>
            <a:pPr algn="ctr"/>
            <a:r>
              <a:rPr lang="it-IT" sz="2800" b="1" dirty="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per l’Energy Harvesting da </a:t>
            </a:r>
          </a:p>
          <a:p>
            <a:pPr algn="ctr"/>
            <a:r>
              <a:rPr lang="it-IT" sz="2800" b="1" dirty="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Interazione Fluido-Struttura per </a:t>
            </a:r>
          </a:p>
          <a:p>
            <a:pPr algn="ctr"/>
            <a:r>
              <a:rPr lang="it-IT" sz="2800" b="1" dirty="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Accoppiamento Elettromagnetico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88726" y="4925683"/>
            <a:ext cx="11003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Relatore: </a:t>
            </a:r>
            <a:r>
              <a:rPr lang="it-IT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A. Bottaro</a:t>
            </a:r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Correlatore: </a:t>
            </a:r>
            <a:r>
              <a:rPr lang="it-IT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S.Olivieri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969341" y="3389801"/>
            <a:ext cx="34175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Filippo Ferrando</a:t>
            </a:r>
          </a:p>
          <a:p>
            <a:pPr algn="ctr"/>
            <a:endParaRPr lang="it-IT" sz="2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Davide Tonelli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917904" y="2714198"/>
            <a:ext cx="352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Genova, 22 Luglio 2016</a:t>
            </a:r>
          </a:p>
        </p:txBody>
      </p:sp>
    </p:spTree>
    <p:extLst>
      <p:ext uri="{BB962C8B-B14F-4D97-AF65-F5344CB8AC3E}">
        <p14:creationId xmlns:p14="http://schemas.microsoft.com/office/powerpoint/2010/main" val="90273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r>
              <a:rPr lang="it-IT" dirty="0" smtClean="0"/>
              <a:t>Università degli Studi di Genova</a:t>
            </a:r>
            <a:endParaRPr lang="it-IT" dirty="0"/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Corso di Laurea in Ingegneria Meccanica 2015/2016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3483515" y="5897882"/>
            <a:ext cx="171451" cy="171451"/>
          </a:xfrm>
          <a:prstGeom prst="flowChartConnector">
            <a:avLst/>
          </a:prstGeom>
          <a:solidFill>
            <a:srgbClr val="1D37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lowchart: Connector 11"/>
          <p:cNvSpPr/>
          <p:nvPr/>
        </p:nvSpPr>
        <p:spPr>
          <a:xfrm>
            <a:off x="379512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lowchart: Connector 12"/>
          <p:cNvSpPr/>
          <p:nvPr/>
        </p:nvSpPr>
        <p:spPr>
          <a:xfrm>
            <a:off x="41067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lowchart: Connector 13"/>
          <p:cNvSpPr/>
          <p:nvPr/>
        </p:nvSpPr>
        <p:spPr>
          <a:xfrm>
            <a:off x="6280787" y="5897882"/>
            <a:ext cx="171451" cy="171451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lowchart: Connector 14"/>
          <p:cNvSpPr/>
          <p:nvPr/>
        </p:nvSpPr>
        <p:spPr>
          <a:xfrm>
            <a:off x="47299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lowchart: Connector 30"/>
          <p:cNvSpPr/>
          <p:nvPr/>
        </p:nvSpPr>
        <p:spPr>
          <a:xfrm>
            <a:off x="50415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lowchart: Connector 32"/>
          <p:cNvSpPr/>
          <p:nvPr/>
        </p:nvSpPr>
        <p:spPr>
          <a:xfrm>
            <a:off x="44183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lowchart: Connector 34"/>
          <p:cNvSpPr/>
          <p:nvPr/>
        </p:nvSpPr>
        <p:spPr>
          <a:xfrm>
            <a:off x="56648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lowchart: Connector 35"/>
          <p:cNvSpPr/>
          <p:nvPr/>
        </p:nvSpPr>
        <p:spPr>
          <a:xfrm>
            <a:off x="53539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lowchart: Connector 36"/>
          <p:cNvSpPr/>
          <p:nvPr/>
        </p:nvSpPr>
        <p:spPr>
          <a:xfrm>
            <a:off x="59756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lowchart: Connector 37"/>
          <p:cNvSpPr/>
          <p:nvPr/>
        </p:nvSpPr>
        <p:spPr>
          <a:xfrm>
            <a:off x="659965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lowchart: Connector 38"/>
          <p:cNvSpPr/>
          <p:nvPr/>
        </p:nvSpPr>
        <p:spPr>
          <a:xfrm>
            <a:off x="691126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lowchart: Connector 39"/>
          <p:cNvSpPr/>
          <p:nvPr/>
        </p:nvSpPr>
        <p:spPr>
          <a:xfrm>
            <a:off x="659240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lowchart: Connector 40"/>
          <p:cNvSpPr/>
          <p:nvPr/>
        </p:nvSpPr>
        <p:spPr>
          <a:xfrm>
            <a:off x="690401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lowchart: Connector 41"/>
          <p:cNvSpPr/>
          <p:nvPr/>
        </p:nvSpPr>
        <p:spPr>
          <a:xfrm>
            <a:off x="721562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lowchart: Connector 42"/>
          <p:cNvSpPr/>
          <p:nvPr/>
        </p:nvSpPr>
        <p:spPr>
          <a:xfrm>
            <a:off x="75272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lowchart: Connector 43"/>
          <p:cNvSpPr/>
          <p:nvPr/>
        </p:nvSpPr>
        <p:spPr>
          <a:xfrm>
            <a:off x="78388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lowchart: Connector 44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lowchart: Connector 45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lowchart: Connector 46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lowchart: Connector 47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lowchart: Connector 48"/>
          <p:cNvSpPr/>
          <p:nvPr/>
        </p:nvSpPr>
        <p:spPr>
          <a:xfrm>
            <a:off x="87736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Flowchart: Connector 49"/>
          <p:cNvSpPr/>
          <p:nvPr/>
        </p:nvSpPr>
        <p:spPr>
          <a:xfrm>
            <a:off x="90853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lowchart: Connector 50"/>
          <p:cNvSpPr/>
          <p:nvPr/>
        </p:nvSpPr>
        <p:spPr>
          <a:xfrm>
            <a:off x="93969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TextBox 56"/>
          <p:cNvSpPr txBox="1"/>
          <p:nvPr/>
        </p:nvSpPr>
        <p:spPr>
          <a:xfrm>
            <a:off x="2574212" y="130631"/>
            <a:ext cx="8207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Modello con estrazione elettrica 1</a:t>
            </a:r>
          </a:p>
        </p:txBody>
      </p:sp>
      <p:pic>
        <p:nvPicPr>
          <p:cNvPr id="58" name="Picture 2" descr="Ala_R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2005" y="1305613"/>
            <a:ext cx="4408843" cy="344056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264" y="2583574"/>
            <a:ext cx="2364099" cy="832184"/>
          </a:xfrm>
          <a:prstGeom prst="rect">
            <a:avLst/>
          </a:prstGeom>
        </p:spPr>
      </p:pic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5627" y="4168145"/>
            <a:ext cx="2526001" cy="683202"/>
          </a:xfrm>
          <a:prstGeom prst="rect">
            <a:avLst/>
          </a:prstGeom>
          <a:noFill/>
          <a:ln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0847" y="1067269"/>
            <a:ext cx="4115826" cy="89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2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r>
              <a:rPr lang="it-IT" dirty="0" smtClean="0"/>
              <a:t>Università degli Studi di Genova</a:t>
            </a:r>
            <a:endParaRPr lang="it-IT" dirty="0"/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Corso di Laurea in Ingegneria Meccanica 2015/2016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3483515" y="5897882"/>
            <a:ext cx="171451" cy="171451"/>
          </a:xfrm>
          <a:prstGeom prst="flowChartConnector">
            <a:avLst/>
          </a:prstGeom>
          <a:solidFill>
            <a:srgbClr val="1D37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lowchart: Connector 11"/>
          <p:cNvSpPr/>
          <p:nvPr/>
        </p:nvSpPr>
        <p:spPr>
          <a:xfrm>
            <a:off x="379512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lowchart: Connector 12"/>
          <p:cNvSpPr/>
          <p:nvPr/>
        </p:nvSpPr>
        <p:spPr>
          <a:xfrm>
            <a:off x="41067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lowchart: Connector 13"/>
          <p:cNvSpPr/>
          <p:nvPr/>
        </p:nvSpPr>
        <p:spPr>
          <a:xfrm>
            <a:off x="6596615" y="5897882"/>
            <a:ext cx="171451" cy="171451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lowchart: Connector 14"/>
          <p:cNvSpPr/>
          <p:nvPr/>
        </p:nvSpPr>
        <p:spPr>
          <a:xfrm>
            <a:off x="47299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lowchart: Connector 30"/>
          <p:cNvSpPr/>
          <p:nvPr/>
        </p:nvSpPr>
        <p:spPr>
          <a:xfrm>
            <a:off x="50415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lowchart: Connector 32"/>
          <p:cNvSpPr/>
          <p:nvPr/>
        </p:nvSpPr>
        <p:spPr>
          <a:xfrm>
            <a:off x="44183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lowchart: Connector 34"/>
          <p:cNvSpPr/>
          <p:nvPr/>
        </p:nvSpPr>
        <p:spPr>
          <a:xfrm>
            <a:off x="56648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lowchart: Connector 35"/>
          <p:cNvSpPr/>
          <p:nvPr/>
        </p:nvSpPr>
        <p:spPr>
          <a:xfrm>
            <a:off x="53539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lowchart: Connector 36"/>
          <p:cNvSpPr/>
          <p:nvPr/>
        </p:nvSpPr>
        <p:spPr>
          <a:xfrm>
            <a:off x="628804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lowchart: Connector 38"/>
          <p:cNvSpPr/>
          <p:nvPr/>
        </p:nvSpPr>
        <p:spPr>
          <a:xfrm>
            <a:off x="691126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lowchart: Connector 39"/>
          <p:cNvSpPr/>
          <p:nvPr/>
        </p:nvSpPr>
        <p:spPr>
          <a:xfrm>
            <a:off x="597434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lowchart: Connector 40"/>
          <p:cNvSpPr/>
          <p:nvPr/>
        </p:nvSpPr>
        <p:spPr>
          <a:xfrm>
            <a:off x="690401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lowchart: Connector 41"/>
          <p:cNvSpPr/>
          <p:nvPr/>
        </p:nvSpPr>
        <p:spPr>
          <a:xfrm>
            <a:off x="721562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lowchart: Connector 42"/>
          <p:cNvSpPr/>
          <p:nvPr/>
        </p:nvSpPr>
        <p:spPr>
          <a:xfrm>
            <a:off x="75272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lowchart: Connector 43"/>
          <p:cNvSpPr/>
          <p:nvPr/>
        </p:nvSpPr>
        <p:spPr>
          <a:xfrm>
            <a:off x="78388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lowchart: Connector 44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lowchart: Connector 45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lowchart: Connector 46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lowchart: Connector 47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lowchart: Connector 48"/>
          <p:cNvSpPr/>
          <p:nvPr/>
        </p:nvSpPr>
        <p:spPr>
          <a:xfrm>
            <a:off x="87736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Flowchart: Connector 49"/>
          <p:cNvSpPr/>
          <p:nvPr/>
        </p:nvSpPr>
        <p:spPr>
          <a:xfrm>
            <a:off x="90853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lowchart: Connector 50"/>
          <p:cNvSpPr/>
          <p:nvPr/>
        </p:nvSpPr>
        <p:spPr>
          <a:xfrm>
            <a:off x="93969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TextBox 58"/>
          <p:cNvSpPr txBox="1"/>
          <p:nvPr/>
        </p:nvSpPr>
        <p:spPr>
          <a:xfrm>
            <a:off x="2574212" y="130631"/>
            <a:ext cx="8207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Modello con estrazione elettrica 2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700" y="2545468"/>
            <a:ext cx="8560621" cy="53928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970" y="3254393"/>
            <a:ext cx="8698141" cy="46224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3592" y="3886279"/>
            <a:ext cx="6429061" cy="462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9413" y="1069900"/>
            <a:ext cx="2028420" cy="436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871" y="2691264"/>
            <a:ext cx="219107" cy="2476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485" y="3361671"/>
            <a:ext cx="219107" cy="2476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51" y="4008742"/>
            <a:ext cx="219107" cy="2476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746" y="3954978"/>
            <a:ext cx="438211" cy="3429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2534" y="2526188"/>
            <a:ext cx="506327" cy="5729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3064" y="3268406"/>
            <a:ext cx="444685" cy="4218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1291" y="1017480"/>
            <a:ext cx="2345551" cy="5555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5886" y="1006679"/>
            <a:ext cx="2224477" cy="573319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540609" y="931767"/>
            <a:ext cx="2606907" cy="7183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Oval 68"/>
          <p:cNvSpPr/>
          <p:nvPr/>
        </p:nvSpPr>
        <p:spPr>
          <a:xfrm>
            <a:off x="5374671" y="939395"/>
            <a:ext cx="2606907" cy="7183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Oval 69"/>
          <p:cNvSpPr/>
          <p:nvPr/>
        </p:nvSpPr>
        <p:spPr>
          <a:xfrm>
            <a:off x="9065655" y="931767"/>
            <a:ext cx="2606907" cy="7183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 22"/>
          <p:cNvSpPr/>
          <p:nvPr/>
        </p:nvSpPr>
        <p:spPr>
          <a:xfrm>
            <a:off x="10981616" y="2499565"/>
            <a:ext cx="614825" cy="61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Oval 71"/>
          <p:cNvSpPr/>
          <p:nvPr/>
        </p:nvSpPr>
        <p:spPr>
          <a:xfrm>
            <a:off x="10857996" y="3177293"/>
            <a:ext cx="614825" cy="61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Oval 72"/>
          <p:cNvSpPr/>
          <p:nvPr/>
        </p:nvSpPr>
        <p:spPr>
          <a:xfrm>
            <a:off x="9690442" y="3809991"/>
            <a:ext cx="614825" cy="61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27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69" grpId="0" animBg="1"/>
      <p:bldP spid="70" grpId="0" animBg="1"/>
      <p:bldP spid="23" grpId="0" animBg="1"/>
      <p:bldP spid="72" grpId="0" animBg="1"/>
      <p:bldP spid="7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r>
              <a:rPr lang="it-IT" dirty="0" smtClean="0"/>
              <a:t>Università degli Studi di Genova</a:t>
            </a:r>
            <a:endParaRPr lang="it-IT" dirty="0"/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Corso di Laurea in Ingegneria Meccanica 2015/2016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3483515" y="5897882"/>
            <a:ext cx="171451" cy="171451"/>
          </a:xfrm>
          <a:prstGeom prst="flowChartConnector">
            <a:avLst/>
          </a:prstGeom>
          <a:solidFill>
            <a:srgbClr val="1D37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lowchart: Connector 11"/>
          <p:cNvSpPr/>
          <p:nvPr/>
        </p:nvSpPr>
        <p:spPr>
          <a:xfrm>
            <a:off x="379512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lowchart: Connector 12"/>
          <p:cNvSpPr/>
          <p:nvPr/>
        </p:nvSpPr>
        <p:spPr>
          <a:xfrm>
            <a:off x="41067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lowchart: Connector 13"/>
          <p:cNvSpPr/>
          <p:nvPr/>
        </p:nvSpPr>
        <p:spPr>
          <a:xfrm>
            <a:off x="6904015" y="5894343"/>
            <a:ext cx="171451" cy="171451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lowchart: Connector 14"/>
          <p:cNvSpPr/>
          <p:nvPr/>
        </p:nvSpPr>
        <p:spPr>
          <a:xfrm>
            <a:off x="47299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lowchart: Connector 30"/>
          <p:cNvSpPr/>
          <p:nvPr/>
        </p:nvSpPr>
        <p:spPr>
          <a:xfrm>
            <a:off x="50415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lowchart: Connector 32"/>
          <p:cNvSpPr/>
          <p:nvPr/>
        </p:nvSpPr>
        <p:spPr>
          <a:xfrm>
            <a:off x="44183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lowchart: Connector 34"/>
          <p:cNvSpPr/>
          <p:nvPr/>
        </p:nvSpPr>
        <p:spPr>
          <a:xfrm>
            <a:off x="56648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lowchart: Connector 35"/>
          <p:cNvSpPr/>
          <p:nvPr/>
        </p:nvSpPr>
        <p:spPr>
          <a:xfrm>
            <a:off x="53539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lowchart: Connector 36"/>
          <p:cNvSpPr/>
          <p:nvPr/>
        </p:nvSpPr>
        <p:spPr>
          <a:xfrm>
            <a:off x="628804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lowchart: Connector 37"/>
          <p:cNvSpPr/>
          <p:nvPr/>
        </p:nvSpPr>
        <p:spPr>
          <a:xfrm>
            <a:off x="659965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lowchart: Connector 39"/>
          <p:cNvSpPr/>
          <p:nvPr/>
        </p:nvSpPr>
        <p:spPr>
          <a:xfrm>
            <a:off x="5972193" y="5894343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lowchart: Connector 41"/>
          <p:cNvSpPr/>
          <p:nvPr/>
        </p:nvSpPr>
        <p:spPr>
          <a:xfrm>
            <a:off x="721562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lowchart: Connector 42"/>
          <p:cNvSpPr/>
          <p:nvPr/>
        </p:nvSpPr>
        <p:spPr>
          <a:xfrm>
            <a:off x="75272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lowchart: Connector 43"/>
          <p:cNvSpPr/>
          <p:nvPr/>
        </p:nvSpPr>
        <p:spPr>
          <a:xfrm>
            <a:off x="78388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lowchart: Connector 44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lowchart: Connector 45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lowchart: Connector 46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lowchart: Connector 47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lowchart: Connector 48"/>
          <p:cNvSpPr/>
          <p:nvPr/>
        </p:nvSpPr>
        <p:spPr>
          <a:xfrm>
            <a:off x="87736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Flowchart: Connector 49"/>
          <p:cNvSpPr/>
          <p:nvPr/>
        </p:nvSpPr>
        <p:spPr>
          <a:xfrm>
            <a:off x="90853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lowchart: Connector 50"/>
          <p:cNvSpPr/>
          <p:nvPr/>
        </p:nvSpPr>
        <p:spPr>
          <a:xfrm>
            <a:off x="93969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TextBox 31"/>
          <p:cNvSpPr txBox="1"/>
          <p:nvPr/>
        </p:nvSpPr>
        <p:spPr>
          <a:xfrm>
            <a:off x="2574212" y="130631"/>
            <a:ext cx="8207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Definizione quantità valutate</a:t>
            </a:r>
          </a:p>
        </p:txBody>
      </p: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286" y="3671485"/>
            <a:ext cx="2519363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04" y="1739092"/>
            <a:ext cx="2246312" cy="67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224" y="2189716"/>
            <a:ext cx="2672281" cy="6173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363" y="2169734"/>
            <a:ext cx="2429215" cy="657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341" y="1253055"/>
            <a:ext cx="2337712" cy="701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80" y="3545517"/>
            <a:ext cx="2075689" cy="8821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783" y="3574971"/>
            <a:ext cx="3195267" cy="8232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8043" y="1325302"/>
            <a:ext cx="1839855" cy="5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2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r>
              <a:rPr lang="it-IT" dirty="0" smtClean="0"/>
              <a:t>Università degli Studi di Genova</a:t>
            </a:r>
            <a:endParaRPr lang="it-IT" dirty="0"/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Corso di Laurea in Ingegneria Meccanica 2015/2016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3483515" y="5897882"/>
            <a:ext cx="171451" cy="171451"/>
          </a:xfrm>
          <a:prstGeom prst="flowChartConnector">
            <a:avLst/>
          </a:prstGeom>
          <a:solidFill>
            <a:srgbClr val="1D37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lowchart: Connector 11"/>
          <p:cNvSpPr/>
          <p:nvPr/>
        </p:nvSpPr>
        <p:spPr>
          <a:xfrm>
            <a:off x="379512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lowchart: Connector 12"/>
          <p:cNvSpPr/>
          <p:nvPr/>
        </p:nvSpPr>
        <p:spPr>
          <a:xfrm>
            <a:off x="41067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lowchart: Connector 13"/>
          <p:cNvSpPr/>
          <p:nvPr/>
        </p:nvSpPr>
        <p:spPr>
          <a:xfrm>
            <a:off x="7215629" y="5897882"/>
            <a:ext cx="171451" cy="171451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lowchart: Connector 14"/>
          <p:cNvSpPr/>
          <p:nvPr/>
        </p:nvSpPr>
        <p:spPr>
          <a:xfrm>
            <a:off x="47299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lowchart: Connector 30"/>
          <p:cNvSpPr/>
          <p:nvPr/>
        </p:nvSpPr>
        <p:spPr>
          <a:xfrm>
            <a:off x="50415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lowchart: Connector 32"/>
          <p:cNvSpPr/>
          <p:nvPr/>
        </p:nvSpPr>
        <p:spPr>
          <a:xfrm>
            <a:off x="44183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lowchart: Connector 34"/>
          <p:cNvSpPr/>
          <p:nvPr/>
        </p:nvSpPr>
        <p:spPr>
          <a:xfrm>
            <a:off x="56648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lowchart: Connector 35"/>
          <p:cNvSpPr/>
          <p:nvPr/>
        </p:nvSpPr>
        <p:spPr>
          <a:xfrm>
            <a:off x="53539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lowchart: Connector 36"/>
          <p:cNvSpPr/>
          <p:nvPr/>
        </p:nvSpPr>
        <p:spPr>
          <a:xfrm>
            <a:off x="628804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lowchart: Connector 37"/>
          <p:cNvSpPr/>
          <p:nvPr/>
        </p:nvSpPr>
        <p:spPr>
          <a:xfrm>
            <a:off x="659965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lowchart: Connector 38"/>
          <p:cNvSpPr/>
          <p:nvPr/>
        </p:nvSpPr>
        <p:spPr>
          <a:xfrm>
            <a:off x="691126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lowchart: Connector 39"/>
          <p:cNvSpPr/>
          <p:nvPr/>
        </p:nvSpPr>
        <p:spPr>
          <a:xfrm>
            <a:off x="659240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lowchart: Connector 40"/>
          <p:cNvSpPr/>
          <p:nvPr/>
        </p:nvSpPr>
        <p:spPr>
          <a:xfrm>
            <a:off x="690401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lowchart: Connector 41"/>
          <p:cNvSpPr/>
          <p:nvPr/>
        </p:nvSpPr>
        <p:spPr>
          <a:xfrm>
            <a:off x="59756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lowchart: Connector 42"/>
          <p:cNvSpPr/>
          <p:nvPr/>
        </p:nvSpPr>
        <p:spPr>
          <a:xfrm>
            <a:off x="75272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lowchart: Connector 43"/>
          <p:cNvSpPr/>
          <p:nvPr/>
        </p:nvSpPr>
        <p:spPr>
          <a:xfrm>
            <a:off x="78388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lowchart: Connector 44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lowchart: Connector 45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lowchart: Connector 46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lowchart: Connector 47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lowchart: Connector 48"/>
          <p:cNvSpPr/>
          <p:nvPr/>
        </p:nvSpPr>
        <p:spPr>
          <a:xfrm>
            <a:off x="87736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Flowchart: Connector 49"/>
          <p:cNvSpPr/>
          <p:nvPr/>
        </p:nvSpPr>
        <p:spPr>
          <a:xfrm>
            <a:off x="90853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lowchart: Connector 50"/>
          <p:cNvSpPr/>
          <p:nvPr/>
        </p:nvSpPr>
        <p:spPr>
          <a:xfrm>
            <a:off x="93969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" r="3413" b="2504"/>
          <a:stretch/>
        </p:blipFill>
        <p:spPr bwMode="auto">
          <a:xfrm>
            <a:off x="1287318" y="2032544"/>
            <a:ext cx="10781615" cy="351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2581466" y="226254"/>
            <a:ext cx="8207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Traiettorie senza estrazione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52" y="16412"/>
            <a:ext cx="3138205" cy="201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6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r>
              <a:rPr lang="it-IT" dirty="0" smtClean="0"/>
              <a:t>Università degli Studi di Genova</a:t>
            </a:r>
            <a:endParaRPr lang="it-IT" dirty="0"/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Corso di Laurea in Ingegneria Meccanica 2015/2016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3483515" y="5897882"/>
            <a:ext cx="171451" cy="171451"/>
          </a:xfrm>
          <a:prstGeom prst="flowChartConnector">
            <a:avLst/>
          </a:prstGeom>
          <a:solidFill>
            <a:srgbClr val="1D37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lowchart: Connector 11"/>
          <p:cNvSpPr/>
          <p:nvPr/>
        </p:nvSpPr>
        <p:spPr>
          <a:xfrm>
            <a:off x="379512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lowchart: Connector 12"/>
          <p:cNvSpPr/>
          <p:nvPr/>
        </p:nvSpPr>
        <p:spPr>
          <a:xfrm>
            <a:off x="41067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lowchart: Connector 13"/>
          <p:cNvSpPr/>
          <p:nvPr/>
        </p:nvSpPr>
        <p:spPr>
          <a:xfrm>
            <a:off x="7533795" y="5897882"/>
            <a:ext cx="171451" cy="171451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lowchart: Connector 14"/>
          <p:cNvSpPr/>
          <p:nvPr/>
        </p:nvSpPr>
        <p:spPr>
          <a:xfrm>
            <a:off x="47299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lowchart: Connector 30"/>
          <p:cNvSpPr/>
          <p:nvPr/>
        </p:nvSpPr>
        <p:spPr>
          <a:xfrm>
            <a:off x="50415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lowchart: Connector 32"/>
          <p:cNvSpPr/>
          <p:nvPr/>
        </p:nvSpPr>
        <p:spPr>
          <a:xfrm>
            <a:off x="44183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lowchart: Connector 34"/>
          <p:cNvSpPr/>
          <p:nvPr/>
        </p:nvSpPr>
        <p:spPr>
          <a:xfrm>
            <a:off x="56648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lowchart: Connector 35"/>
          <p:cNvSpPr/>
          <p:nvPr/>
        </p:nvSpPr>
        <p:spPr>
          <a:xfrm>
            <a:off x="53539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lowchart: Connector 36"/>
          <p:cNvSpPr/>
          <p:nvPr/>
        </p:nvSpPr>
        <p:spPr>
          <a:xfrm>
            <a:off x="628804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lowchart: Connector 37"/>
          <p:cNvSpPr/>
          <p:nvPr/>
        </p:nvSpPr>
        <p:spPr>
          <a:xfrm>
            <a:off x="659965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lowchart: Connector 38"/>
          <p:cNvSpPr/>
          <p:nvPr/>
        </p:nvSpPr>
        <p:spPr>
          <a:xfrm>
            <a:off x="691126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lowchart: Connector 39"/>
          <p:cNvSpPr/>
          <p:nvPr/>
        </p:nvSpPr>
        <p:spPr>
          <a:xfrm>
            <a:off x="659240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lowchart: Connector 40"/>
          <p:cNvSpPr/>
          <p:nvPr/>
        </p:nvSpPr>
        <p:spPr>
          <a:xfrm>
            <a:off x="690401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lowchart: Connector 41"/>
          <p:cNvSpPr/>
          <p:nvPr/>
        </p:nvSpPr>
        <p:spPr>
          <a:xfrm>
            <a:off x="59756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lowchart: Connector 42"/>
          <p:cNvSpPr/>
          <p:nvPr/>
        </p:nvSpPr>
        <p:spPr>
          <a:xfrm>
            <a:off x="722218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lowchart: Connector 43"/>
          <p:cNvSpPr/>
          <p:nvPr/>
        </p:nvSpPr>
        <p:spPr>
          <a:xfrm>
            <a:off x="78388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lowchart: Connector 44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lowchart: Connector 45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lowchart: Connector 46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lowchart: Connector 47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lowchart: Connector 48"/>
          <p:cNvSpPr/>
          <p:nvPr/>
        </p:nvSpPr>
        <p:spPr>
          <a:xfrm>
            <a:off x="87736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Flowchart: Connector 49"/>
          <p:cNvSpPr/>
          <p:nvPr/>
        </p:nvSpPr>
        <p:spPr>
          <a:xfrm>
            <a:off x="90853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lowchart: Connector 50"/>
          <p:cNvSpPr/>
          <p:nvPr/>
        </p:nvSpPr>
        <p:spPr>
          <a:xfrm>
            <a:off x="93969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015" y="926263"/>
            <a:ext cx="10966767" cy="43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2581466" y="226253"/>
            <a:ext cx="8207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Traiettorie con estrazione elettromagnetica</a:t>
            </a:r>
          </a:p>
        </p:txBody>
      </p:sp>
    </p:spTree>
    <p:extLst>
      <p:ext uri="{BB962C8B-B14F-4D97-AF65-F5344CB8AC3E}">
        <p14:creationId xmlns:p14="http://schemas.microsoft.com/office/powerpoint/2010/main" val="9164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r>
              <a:rPr lang="it-IT" dirty="0" smtClean="0"/>
              <a:t>Università degli Studi di Genova</a:t>
            </a:r>
            <a:endParaRPr lang="it-IT" dirty="0"/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Corso di Laurea in Ingegneria Meccanica 2015/2016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3483515" y="5897882"/>
            <a:ext cx="171451" cy="171451"/>
          </a:xfrm>
          <a:prstGeom prst="flowChartConnector">
            <a:avLst/>
          </a:prstGeom>
          <a:solidFill>
            <a:srgbClr val="1D37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lowchart: Connector 11"/>
          <p:cNvSpPr/>
          <p:nvPr/>
        </p:nvSpPr>
        <p:spPr>
          <a:xfrm>
            <a:off x="379512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lowchart: Connector 12"/>
          <p:cNvSpPr/>
          <p:nvPr/>
        </p:nvSpPr>
        <p:spPr>
          <a:xfrm>
            <a:off x="41067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lowchart: Connector 13"/>
          <p:cNvSpPr/>
          <p:nvPr/>
        </p:nvSpPr>
        <p:spPr>
          <a:xfrm>
            <a:off x="7838857" y="5894343"/>
            <a:ext cx="171451" cy="171451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lowchart: Connector 14"/>
          <p:cNvSpPr/>
          <p:nvPr/>
        </p:nvSpPr>
        <p:spPr>
          <a:xfrm>
            <a:off x="47299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lowchart: Connector 30"/>
          <p:cNvSpPr/>
          <p:nvPr/>
        </p:nvSpPr>
        <p:spPr>
          <a:xfrm>
            <a:off x="50415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lowchart: Connector 32"/>
          <p:cNvSpPr/>
          <p:nvPr/>
        </p:nvSpPr>
        <p:spPr>
          <a:xfrm>
            <a:off x="44183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lowchart: Connector 34"/>
          <p:cNvSpPr/>
          <p:nvPr/>
        </p:nvSpPr>
        <p:spPr>
          <a:xfrm>
            <a:off x="56648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lowchart: Connector 35"/>
          <p:cNvSpPr/>
          <p:nvPr/>
        </p:nvSpPr>
        <p:spPr>
          <a:xfrm>
            <a:off x="53539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lowchart: Connector 36"/>
          <p:cNvSpPr/>
          <p:nvPr/>
        </p:nvSpPr>
        <p:spPr>
          <a:xfrm>
            <a:off x="628804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lowchart: Connector 37"/>
          <p:cNvSpPr/>
          <p:nvPr/>
        </p:nvSpPr>
        <p:spPr>
          <a:xfrm>
            <a:off x="659965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lowchart: Connector 38"/>
          <p:cNvSpPr/>
          <p:nvPr/>
        </p:nvSpPr>
        <p:spPr>
          <a:xfrm>
            <a:off x="691126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lowchart: Connector 39"/>
          <p:cNvSpPr/>
          <p:nvPr/>
        </p:nvSpPr>
        <p:spPr>
          <a:xfrm>
            <a:off x="659240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lowchart: Connector 40"/>
          <p:cNvSpPr/>
          <p:nvPr/>
        </p:nvSpPr>
        <p:spPr>
          <a:xfrm>
            <a:off x="690401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lowchart: Connector 41"/>
          <p:cNvSpPr/>
          <p:nvPr/>
        </p:nvSpPr>
        <p:spPr>
          <a:xfrm>
            <a:off x="59756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lowchart: Connector 42"/>
          <p:cNvSpPr/>
          <p:nvPr/>
        </p:nvSpPr>
        <p:spPr>
          <a:xfrm>
            <a:off x="7533697" y="5894343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lowchart: Connector 43"/>
          <p:cNvSpPr/>
          <p:nvPr/>
        </p:nvSpPr>
        <p:spPr>
          <a:xfrm>
            <a:off x="7222883" y="5894343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lowchart: Connector 44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lowchart: Connector 45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lowchart: Connector 46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lowchart: Connector 47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lowchart: Connector 48"/>
          <p:cNvSpPr/>
          <p:nvPr/>
        </p:nvSpPr>
        <p:spPr>
          <a:xfrm>
            <a:off x="87736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Flowchart: Connector 49"/>
          <p:cNvSpPr/>
          <p:nvPr/>
        </p:nvSpPr>
        <p:spPr>
          <a:xfrm>
            <a:off x="90853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lowchart: Connector 50"/>
          <p:cNvSpPr/>
          <p:nvPr/>
        </p:nvSpPr>
        <p:spPr>
          <a:xfrm>
            <a:off x="93969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80504" y="598715"/>
            <a:ext cx="7832981" cy="4802512"/>
          </a:xfrm>
          <a:prstGeom prst="rect">
            <a:avLst/>
          </a:prstGeom>
          <a:noFill/>
          <a:ln/>
        </p:spPr>
      </p:pic>
      <p:sp>
        <p:nvSpPr>
          <p:cNvPr id="34" name="TextBox 33"/>
          <p:cNvSpPr txBox="1"/>
          <p:nvPr/>
        </p:nvSpPr>
        <p:spPr>
          <a:xfrm>
            <a:off x="2885826" y="246946"/>
            <a:ext cx="8207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Confronto traiettorie</a:t>
            </a:r>
          </a:p>
        </p:txBody>
      </p:sp>
    </p:spTree>
    <p:extLst>
      <p:ext uri="{BB962C8B-B14F-4D97-AF65-F5344CB8AC3E}">
        <p14:creationId xmlns:p14="http://schemas.microsoft.com/office/powerpoint/2010/main" val="335275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r>
              <a:rPr lang="it-IT" dirty="0" smtClean="0"/>
              <a:t>Università degli Studi di Genova</a:t>
            </a:r>
            <a:endParaRPr lang="it-IT" dirty="0"/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Corso di Laurea in Ingegneria Meccanica 2015/2016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3483515" y="5897882"/>
            <a:ext cx="171451" cy="171451"/>
          </a:xfrm>
          <a:prstGeom prst="flowChartConnector">
            <a:avLst/>
          </a:prstGeom>
          <a:solidFill>
            <a:srgbClr val="1D37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lowchart: Connector 11"/>
          <p:cNvSpPr/>
          <p:nvPr/>
        </p:nvSpPr>
        <p:spPr>
          <a:xfrm>
            <a:off x="379512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lowchart: Connector 12"/>
          <p:cNvSpPr/>
          <p:nvPr/>
        </p:nvSpPr>
        <p:spPr>
          <a:xfrm>
            <a:off x="41067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lowchart: Connector 13"/>
          <p:cNvSpPr/>
          <p:nvPr/>
        </p:nvSpPr>
        <p:spPr>
          <a:xfrm>
            <a:off x="8163649" y="5887267"/>
            <a:ext cx="171451" cy="171451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lowchart: Connector 14"/>
          <p:cNvSpPr/>
          <p:nvPr/>
        </p:nvSpPr>
        <p:spPr>
          <a:xfrm>
            <a:off x="47299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lowchart: Connector 30"/>
          <p:cNvSpPr/>
          <p:nvPr/>
        </p:nvSpPr>
        <p:spPr>
          <a:xfrm>
            <a:off x="50415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lowchart: Connector 32"/>
          <p:cNvSpPr/>
          <p:nvPr/>
        </p:nvSpPr>
        <p:spPr>
          <a:xfrm>
            <a:off x="44183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lowchart: Connector 34"/>
          <p:cNvSpPr/>
          <p:nvPr/>
        </p:nvSpPr>
        <p:spPr>
          <a:xfrm>
            <a:off x="56648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lowchart: Connector 35"/>
          <p:cNvSpPr/>
          <p:nvPr/>
        </p:nvSpPr>
        <p:spPr>
          <a:xfrm>
            <a:off x="53539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lowchart: Connector 36"/>
          <p:cNvSpPr/>
          <p:nvPr/>
        </p:nvSpPr>
        <p:spPr>
          <a:xfrm>
            <a:off x="628804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lowchart: Connector 37"/>
          <p:cNvSpPr/>
          <p:nvPr/>
        </p:nvSpPr>
        <p:spPr>
          <a:xfrm>
            <a:off x="659965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lowchart: Connector 38"/>
          <p:cNvSpPr/>
          <p:nvPr/>
        </p:nvSpPr>
        <p:spPr>
          <a:xfrm>
            <a:off x="691126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lowchart: Connector 39"/>
          <p:cNvSpPr/>
          <p:nvPr/>
        </p:nvSpPr>
        <p:spPr>
          <a:xfrm>
            <a:off x="659240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lowchart: Connector 40"/>
          <p:cNvSpPr/>
          <p:nvPr/>
        </p:nvSpPr>
        <p:spPr>
          <a:xfrm>
            <a:off x="690401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lowchart: Connector 41"/>
          <p:cNvSpPr/>
          <p:nvPr/>
        </p:nvSpPr>
        <p:spPr>
          <a:xfrm>
            <a:off x="59756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lowchart: Connector 42"/>
          <p:cNvSpPr/>
          <p:nvPr/>
        </p:nvSpPr>
        <p:spPr>
          <a:xfrm>
            <a:off x="7537459" y="5894343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lowchart: Connector 43"/>
          <p:cNvSpPr/>
          <p:nvPr/>
        </p:nvSpPr>
        <p:spPr>
          <a:xfrm>
            <a:off x="7222883" y="5894343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lowchart: Connector 44"/>
          <p:cNvSpPr/>
          <p:nvPr/>
        </p:nvSpPr>
        <p:spPr>
          <a:xfrm>
            <a:off x="7849073" y="588400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lowchart: Connector 45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lowchart: Connector 47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lowchart: Connector 48"/>
          <p:cNvSpPr/>
          <p:nvPr/>
        </p:nvSpPr>
        <p:spPr>
          <a:xfrm>
            <a:off x="87736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Flowchart: Connector 49"/>
          <p:cNvSpPr/>
          <p:nvPr/>
        </p:nvSpPr>
        <p:spPr>
          <a:xfrm>
            <a:off x="90853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lowchart: Connector 50"/>
          <p:cNvSpPr/>
          <p:nvPr/>
        </p:nvSpPr>
        <p:spPr>
          <a:xfrm>
            <a:off x="93969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TextBox 33"/>
          <p:cNvSpPr txBox="1"/>
          <p:nvPr/>
        </p:nvSpPr>
        <p:spPr>
          <a:xfrm>
            <a:off x="2605651" y="150106"/>
            <a:ext cx="7973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Output di potenza al variare di 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657" y="648154"/>
            <a:ext cx="6552759" cy="49386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9179" y="2375085"/>
            <a:ext cx="1839855" cy="5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7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" t="246" r="354" b="634"/>
          <a:stretch/>
        </p:blipFill>
        <p:spPr bwMode="auto">
          <a:xfrm>
            <a:off x="1280148" y="1177872"/>
            <a:ext cx="5846053" cy="436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r>
              <a:rPr lang="it-IT" dirty="0" smtClean="0"/>
              <a:t>Università degli Studi di Genova</a:t>
            </a:r>
            <a:endParaRPr lang="it-IT" dirty="0"/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Corso di Laurea in Ingegneria Meccanica 2015/2016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3483515" y="5897882"/>
            <a:ext cx="171451" cy="171451"/>
          </a:xfrm>
          <a:prstGeom prst="flowChartConnector">
            <a:avLst/>
          </a:prstGeom>
          <a:solidFill>
            <a:srgbClr val="1D37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lowchart: Connector 11"/>
          <p:cNvSpPr/>
          <p:nvPr/>
        </p:nvSpPr>
        <p:spPr>
          <a:xfrm>
            <a:off x="379512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lowchart: Connector 12"/>
          <p:cNvSpPr/>
          <p:nvPr/>
        </p:nvSpPr>
        <p:spPr>
          <a:xfrm>
            <a:off x="41067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lowchart: Connector 13"/>
          <p:cNvSpPr/>
          <p:nvPr/>
        </p:nvSpPr>
        <p:spPr>
          <a:xfrm>
            <a:off x="8470561" y="5894343"/>
            <a:ext cx="171451" cy="171451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lowchart: Connector 14"/>
          <p:cNvSpPr/>
          <p:nvPr/>
        </p:nvSpPr>
        <p:spPr>
          <a:xfrm>
            <a:off x="47299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lowchart: Connector 30"/>
          <p:cNvSpPr/>
          <p:nvPr/>
        </p:nvSpPr>
        <p:spPr>
          <a:xfrm>
            <a:off x="50415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lowchart: Connector 32"/>
          <p:cNvSpPr/>
          <p:nvPr/>
        </p:nvSpPr>
        <p:spPr>
          <a:xfrm>
            <a:off x="44183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lowchart: Connector 34"/>
          <p:cNvSpPr/>
          <p:nvPr/>
        </p:nvSpPr>
        <p:spPr>
          <a:xfrm>
            <a:off x="56648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lowchart: Connector 35"/>
          <p:cNvSpPr/>
          <p:nvPr/>
        </p:nvSpPr>
        <p:spPr>
          <a:xfrm>
            <a:off x="53539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lowchart: Connector 36"/>
          <p:cNvSpPr/>
          <p:nvPr/>
        </p:nvSpPr>
        <p:spPr>
          <a:xfrm>
            <a:off x="628804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lowchart: Connector 37"/>
          <p:cNvSpPr/>
          <p:nvPr/>
        </p:nvSpPr>
        <p:spPr>
          <a:xfrm>
            <a:off x="659965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lowchart: Connector 38"/>
          <p:cNvSpPr/>
          <p:nvPr/>
        </p:nvSpPr>
        <p:spPr>
          <a:xfrm>
            <a:off x="691126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lowchart: Connector 39"/>
          <p:cNvSpPr/>
          <p:nvPr/>
        </p:nvSpPr>
        <p:spPr>
          <a:xfrm>
            <a:off x="659240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lowchart: Connector 40"/>
          <p:cNvSpPr/>
          <p:nvPr/>
        </p:nvSpPr>
        <p:spPr>
          <a:xfrm>
            <a:off x="690401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lowchart: Connector 41"/>
          <p:cNvSpPr/>
          <p:nvPr/>
        </p:nvSpPr>
        <p:spPr>
          <a:xfrm>
            <a:off x="59756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lowchart: Connector 42"/>
          <p:cNvSpPr/>
          <p:nvPr/>
        </p:nvSpPr>
        <p:spPr>
          <a:xfrm>
            <a:off x="75272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lowchart: Connector 43"/>
          <p:cNvSpPr/>
          <p:nvPr/>
        </p:nvSpPr>
        <p:spPr>
          <a:xfrm>
            <a:off x="78388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lowchart: Connector 44"/>
          <p:cNvSpPr/>
          <p:nvPr/>
        </p:nvSpPr>
        <p:spPr>
          <a:xfrm>
            <a:off x="815470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lowchart: Connector 47"/>
          <p:cNvSpPr/>
          <p:nvPr/>
        </p:nvSpPr>
        <p:spPr>
          <a:xfrm>
            <a:off x="8769114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lowchart: Connector 48"/>
          <p:cNvSpPr/>
          <p:nvPr/>
        </p:nvSpPr>
        <p:spPr>
          <a:xfrm>
            <a:off x="722288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Flowchart: Connector 49"/>
          <p:cNvSpPr/>
          <p:nvPr/>
        </p:nvSpPr>
        <p:spPr>
          <a:xfrm>
            <a:off x="90853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lowchart: Connector 50"/>
          <p:cNvSpPr/>
          <p:nvPr/>
        </p:nvSpPr>
        <p:spPr>
          <a:xfrm>
            <a:off x="93969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TextBox 33"/>
          <p:cNvSpPr txBox="1"/>
          <p:nvPr/>
        </p:nvSpPr>
        <p:spPr>
          <a:xfrm>
            <a:off x="2698631" y="147940"/>
            <a:ext cx="7973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Rendimento globale al variare di R</a:t>
            </a:r>
          </a:p>
        </p:txBody>
      </p: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24" y="498240"/>
            <a:ext cx="3490463" cy="2601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57" y="3099595"/>
            <a:ext cx="3440715" cy="2447355"/>
          </a:xfrm>
          <a:prstGeom prst="rect">
            <a:avLst/>
          </a:prstGeom>
        </p:spPr>
      </p:pic>
      <p:pic>
        <p:nvPicPr>
          <p:cNvPr id="5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837" y="795083"/>
            <a:ext cx="1966164" cy="491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360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r>
              <a:rPr lang="it-IT" dirty="0" smtClean="0"/>
              <a:t>Università degli Studi di Genova</a:t>
            </a:r>
            <a:endParaRPr lang="it-IT" dirty="0"/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Corso di Laurea in Ingegneria Meccanica 2015/2016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3483515" y="5897882"/>
            <a:ext cx="171451" cy="171451"/>
          </a:xfrm>
          <a:prstGeom prst="flowChartConnector">
            <a:avLst/>
          </a:prstGeom>
          <a:solidFill>
            <a:srgbClr val="1D37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lowchart: Connector 11"/>
          <p:cNvSpPr/>
          <p:nvPr/>
        </p:nvSpPr>
        <p:spPr>
          <a:xfrm>
            <a:off x="379512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lowchart: Connector 12"/>
          <p:cNvSpPr/>
          <p:nvPr/>
        </p:nvSpPr>
        <p:spPr>
          <a:xfrm>
            <a:off x="41067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lowchart: Connector 13"/>
          <p:cNvSpPr/>
          <p:nvPr/>
        </p:nvSpPr>
        <p:spPr>
          <a:xfrm>
            <a:off x="8773699" y="5905230"/>
            <a:ext cx="171451" cy="171451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lowchart: Connector 14"/>
          <p:cNvSpPr/>
          <p:nvPr/>
        </p:nvSpPr>
        <p:spPr>
          <a:xfrm>
            <a:off x="47299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lowchart: Connector 30"/>
          <p:cNvSpPr/>
          <p:nvPr/>
        </p:nvSpPr>
        <p:spPr>
          <a:xfrm>
            <a:off x="50415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lowchart: Connector 32"/>
          <p:cNvSpPr/>
          <p:nvPr/>
        </p:nvSpPr>
        <p:spPr>
          <a:xfrm>
            <a:off x="44183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lowchart: Connector 34"/>
          <p:cNvSpPr/>
          <p:nvPr/>
        </p:nvSpPr>
        <p:spPr>
          <a:xfrm>
            <a:off x="56648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lowchart: Connector 35"/>
          <p:cNvSpPr/>
          <p:nvPr/>
        </p:nvSpPr>
        <p:spPr>
          <a:xfrm>
            <a:off x="53539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lowchart: Connector 36"/>
          <p:cNvSpPr/>
          <p:nvPr/>
        </p:nvSpPr>
        <p:spPr>
          <a:xfrm>
            <a:off x="628804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lowchart: Connector 37"/>
          <p:cNvSpPr/>
          <p:nvPr/>
        </p:nvSpPr>
        <p:spPr>
          <a:xfrm>
            <a:off x="659965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lowchart: Connector 38"/>
          <p:cNvSpPr/>
          <p:nvPr/>
        </p:nvSpPr>
        <p:spPr>
          <a:xfrm>
            <a:off x="691126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lowchart: Connector 39"/>
          <p:cNvSpPr/>
          <p:nvPr/>
        </p:nvSpPr>
        <p:spPr>
          <a:xfrm>
            <a:off x="659240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lowchart: Connector 40"/>
          <p:cNvSpPr/>
          <p:nvPr/>
        </p:nvSpPr>
        <p:spPr>
          <a:xfrm>
            <a:off x="690401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lowchart: Connector 41"/>
          <p:cNvSpPr/>
          <p:nvPr/>
        </p:nvSpPr>
        <p:spPr>
          <a:xfrm>
            <a:off x="59756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lowchart: Connector 42"/>
          <p:cNvSpPr/>
          <p:nvPr/>
        </p:nvSpPr>
        <p:spPr>
          <a:xfrm>
            <a:off x="75272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lowchart: Connector 43"/>
          <p:cNvSpPr/>
          <p:nvPr/>
        </p:nvSpPr>
        <p:spPr>
          <a:xfrm>
            <a:off x="78388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lowchart: Connector 44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lowchart: Connector 45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lowchart: Connector 46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lowchart: Connector 47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lowchart: Connector 48"/>
          <p:cNvSpPr/>
          <p:nvPr/>
        </p:nvSpPr>
        <p:spPr>
          <a:xfrm>
            <a:off x="9084470" y="5910071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Flowchart: Connector 49"/>
          <p:cNvSpPr/>
          <p:nvPr/>
        </p:nvSpPr>
        <p:spPr>
          <a:xfrm>
            <a:off x="722288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lowchart: Connector 50"/>
          <p:cNvSpPr/>
          <p:nvPr/>
        </p:nvSpPr>
        <p:spPr>
          <a:xfrm>
            <a:off x="93969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TextBox 29"/>
          <p:cNvSpPr txBox="1"/>
          <p:nvPr/>
        </p:nvSpPr>
        <p:spPr>
          <a:xfrm>
            <a:off x="2574212" y="130631"/>
            <a:ext cx="8207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Confronto dispositivi di Energy Harvesting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595" y="830637"/>
            <a:ext cx="9871983" cy="457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6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r>
              <a:rPr lang="it-IT" dirty="0" smtClean="0"/>
              <a:t>Università degli Studi di Genova</a:t>
            </a:r>
            <a:endParaRPr lang="it-IT" dirty="0"/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Corso di Laurea in Ingegneria Meccanica 2015/2016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3483515" y="5897882"/>
            <a:ext cx="171451" cy="171451"/>
          </a:xfrm>
          <a:prstGeom prst="flowChartConnector">
            <a:avLst/>
          </a:prstGeom>
          <a:solidFill>
            <a:srgbClr val="1D37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lowchart: Connector 11"/>
          <p:cNvSpPr/>
          <p:nvPr/>
        </p:nvSpPr>
        <p:spPr>
          <a:xfrm>
            <a:off x="379512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lowchart: Connector 12"/>
          <p:cNvSpPr/>
          <p:nvPr/>
        </p:nvSpPr>
        <p:spPr>
          <a:xfrm>
            <a:off x="41067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lowchart: Connector 13"/>
          <p:cNvSpPr/>
          <p:nvPr/>
        </p:nvSpPr>
        <p:spPr>
          <a:xfrm>
            <a:off x="9085313" y="5907679"/>
            <a:ext cx="171451" cy="171451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lowchart: Connector 14"/>
          <p:cNvSpPr/>
          <p:nvPr/>
        </p:nvSpPr>
        <p:spPr>
          <a:xfrm>
            <a:off x="47299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lowchart: Connector 30"/>
          <p:cNvSpPr/>
          <p:nvPr/>
        </p:nvSpPr>
        <p:spPr>
          <a:xfrm>
            <a:off x="50415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lowchart: Connector 32"/>
          <p:cNvSpPr/>
          <p:nvPr/>
        </p:nvSpPr>
        <p:spPr>
          <a:xfrm>
            <a:off x="44183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lowchart: Connector 34"/>
          <p:cNvSpPr/>
          <p:nvPr/>
        </p:nvSpPr>
        <p:spPr>
          <a:xfrm>
            <a:off x="56648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lowchart: Connector 35"/>
          <p:cNvSpPr/>
          <p:nvPr/>
        </p:nvSpPr>
        <p:spPr>
          <a:xfrm>
            <a:off x="53539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lowchart: Connector 36"/>
          <p:cNvSpPr/>
          <p:nvPr/>
        </p:nvSpPr>
        <p:spPr>
          <a:xfrm>
            <a:off x="628804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lowchart: Connector 37"/>
          <p:cNvSpPr/>
          <p:nvPr/>
        </p:nvSpPr>
        <p:spPr>
          <a:xfrm>
            <a:off x="659965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lowchart: Connector 38"/>
          <p:cNvSpPr/>
          <p:nvPr/>
        </p:nvSpPr>
        <p:spPr>
          <a:xfrm>
            <a:off x="691126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lowchart: Connector 39"/>
          <p:cNvSpPr/>
          <p:nvPr/>
        </p:nvSpPr>
        <p:spPr>
          <a:xfrm>
            <a:off x="659240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lowchart: Connector 40"/>
          <p:cNvSpPr/>
          <p:nvPr/>
        </p:nvSpPr>
        <p:spPr>
          <a:xfrm>
            <a:off x="690401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lowchart: Connector 41"/>
          <p:cNvSpPr/>
          <p:nvPr/>
        </p:nvSpPr>
        <p:spPr>
          <a:xfrm>
            <a:off x="59756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lowchart: Connector 42"/>
          <p:cNvSpPr/>
          <p:nvPr/>
        </p:nvSpPr>
        <p:spPr>
          <a:xfrm>
            <a:off x="75272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lowchart: Connector 43"/>
          <p:cNvSpPr/>
          <p:nvPr/>
        </p:nvSpPr>
        <p:spPr>
          <a:xfrm>
            <a:off x="78388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lowchart: Connector 44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lowchart: Connector 45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lowchart: Connector 46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lowchart: Connector 47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lowchart: Connector 48"/>
          <p:cNvSpPr/>
          <p:nvPr/>
        </p:nvSpPr>
        <p:spPr>
          <a:xfrm>
            <a:off x="87736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Flowchart: Connector 49"/>
          <p:cNvSpPr/>
          <p:nvPr/>
        </p:nvSpPr>
        <p:spPr>
          <a:xfrm>
            <a:off x="722288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lowchart: Connector 50"/>
          <p:cNvSpPr/>
          <p:nvPr/>
        </p:nvSpPr>
        <p:spPr>
          <a:xfrm>
            <a:off x="9396127" y="5907679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TextBox 29"/>
          <p:cNvSpPr txBox="1"/>
          <p:nvPr/>
        </p:nvSpPr>
        <p:spPr>
          <a:xfrm>
            <a:off x="2574212" y="130631"/>
            <a:ext cx="8207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Conclusioni – Sviluppi futuri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13857" y="1480462"/>
            <a:ext cx="4445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dirty="0"/>
              <a:t>Implementazioni nuovi modelli fisici e matematici più accurati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02976" y="3200405"/>
            <a:ext cx="4456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dirty="0"/>
              <a:t>Sviluppo del prototipo, includendo materiali innovativi per incrementare l’efficienza del dispositivo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22887" y="3200403"/>
            <a:ext cx="4664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dirty="0"/>
              <a:t>Studio del collegamento con il sensore della rete WINS e di eventuali sistemi di accumulo energetico da incorporare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22883" y="1480460"/>
            <a:ext cx="4569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dirty="0"/>
              <a:t>Scaling: studio del funzionamento del dispositivo al variare delle dimensioni fisiche dell’oggetto</a:t>
            </a:r>
          </a:p>
        </p:txBody>
      </p:sp>
    </p:spTree>
    <p:extLst>
      <p:ext uri="{BB962C8B-B14F-4D97-AF65-F5344CB8AC3E}">
        <p14:creationId xmlns:p14="http://schemas.microsoft.com/office/powerpoint/2010/main" val="20678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r>
              <a:rPr lang="it-IT" dirty="0" smtClean="0"/>
              <a:t>Università degli Studi di Genova</a:t>
            </a:r>
            <a:endParaRPr lang="it-IT" dirty="0"/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Corso di Laurea in Ingegneria Meccanica 2015/2016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348351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lowchart: Connector 11"/>
          <p:cNvSpPr/>
          <p:nvPr/>
        </p:nvSpPr>
        <p:spPr>
          <a:xfrm>
            <a:off x="3795129" y="5897882"/>
            <a:ext cx="171451" cy="171451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lowchart: Connector 12"/>
          <p:cNvSpPr/>
          <p:nvPr/>
        </p:nvSpPr>
        <p:spPr>
          <a:xfrm>
            <a:off x="41067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lowchart: Connector 13"/>
          <p:cNvSpPr/>
          <p:nvPr/>
        </p:nvSpPr>
        <p:spPr>
          <a:xfrm>
            <a:off x="44183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lowchart: Connector 14"/>
          <p:cNvSpPr/>
          <p:nvPr/>
        </p:nvSpPr>
        <p:spPr>
          <a:xfrm>
            <a:off x="47299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lowchart: Connector 30"/>
          <p:cNvSpPr/>
          <p:nvPr/>
        </p:nvSpPr>
        <p:spPr>
          <a:xfrm>
            <a:off x="50415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lowchart: Connector 31"/>
          <p:cNvSpPr/>
          <p:nvPr/>
        </p:nvSpPr>
        <p:spPr>
          <a:xfrm>
            <a:off x="53531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lowchart: Connector 32"/>
          <p:cNvSpPr/>
          <p:nvPr/>
        </p:nvSpPr>
        <p:spPr>
          <a:xfrm>
            <a:off x="50415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Flowchart: Connector 33"/>
          <p:cNvSpPr/>
          <p:nvPr/>
        </p:nvSpPr>
        <p:spPr>
          <a:xfrm>
            <a:off x="53531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lowchart: Connector 34"/>
          <p:cNvSpPr/>
          <p:nvPr/>
        </p:nvSpPr>
        <p:spPr>
          <a:xfrm>
            <a:off x="56648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lowchart: Connector 35"/>
          <p:cNvSpPr/>
          <p:nvPr/>
        </p:nvSpPr>
        <p:spPr>
          <a:xfrm>
            <a:off x="59764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lowchart: Connector 36"/>
          <p:cNvSpPr/>
          <p:nvPr/>
        </p:nvSpPr>
        <p:spPr>
          <a:xfrm>
            <a:off x="628804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lowchart: Connector 37"/>
          <p:cNvSpPr/>
          <p:nvPr/>
        </p:nvSpPr>
        <p:spPr>
          <a:xfrm>
            <a:off x="659965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lowchart: Connector 38"/>
          <p:cNvSpPr/>
          <p:nvPr/>
        </p:nvSpPr>
        <p:spPr>
          <a:xfrm>
            <a:off x="691126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lowchart: Connector 39"/>
          <p:cNvSpPr/>
          <p:nvPr/>
        </p:nvSpPr>
        <p:spPr>
          <a:xfrm>
            <a:off x="659240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lowchart: Connector 40"/>
          <p:cNvSpPr/>
          <p:nvPr/>
        </p:nvSpPr>
        <p:spPr>
          <a:xfrm>
            <a:off x="690401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lowchart: Connector 41"/>
          <p:cNvSpPr/>
          <p:nvPr/>
        </p:nvSpPr>
        <p:spPr>
          <a:xfrm>
            <a:off x="721562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lowchart: Connector 42"/>
          <p:cNvSpPr/>
          <p:nvPr/>
        </p:nvSpPr>
        <p:spPr>
          <a:xfrm>
            <a:off x="75272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lowchart: Connector 43"/>
          <p:cNvSpPr/>
          <p:nvPr/>
        </p:nvSpPr>
        <p:spPr>
          <a:xfrm>
            <a:off x="78388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lowchart: Connector 44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lowchart: Connector 45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lowchart: Connector 46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lowchart: Connector 47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lowchart: Connector 48"/>
          <p:cNvSpPr/>
          <p:nvPr/>
        </p:nvSpPr>
        <p:spPr>
          <a:xfrm>
            <a:off x="87736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Flowchart: Connector 49"/>
          <p:cNvSpPr/>
          <p:nvPr/>
        </p:nvSpPr>
        <p:spPr>
          <a:xfrm>
            <a:off x="90853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lowchart: Connector 50"/>
          <p:cNvSpPr/>
          <p:nvPr/>
        </p:nvSpPr>
        <p:spPr>
          <a:xfrm>
            <a:off x="93969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Filmat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86616" y="84759"/>
            <a:ext cx="4772879" cy="2684744"/>
          </a:xfrm>
          <a:prstGeom prst="rect">
            <a:avLst/>
          </a:prstGeom>
        </p:spPr>
      </p:pic>
      <p:pic>
        <p:nvPicPr>
          <p:cNvPr id="3" name="vlc-record-2016-07-16-15h48m24s-Flutter (1).mp4-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70327" y="84759"/>
            <a:ext cx="4772879" cy="2684744"/>
          </a:xfrm>
          <a:prstGeom prst="rect">
            <a:avLst/>
          </a:prstGeom>
        </p:spPr>
      </p:pic>
      <p:pic>
        <p:nvPicPr>
          <p:cNvPr id="7" name="videoplayback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66111" y="2871904"/>
            <a:ext cx="4777095" cy="2701519"/>
          </a:xfrm>
          <a:prstGeom prst="rect">
            <a:avLst/>
          </a:prstGeom>
        </p:spPr>
      </p:pic>
      <p:pic>
        <p:nvPicPr>
          <p:cNvPr id="8" name="Filmatoeolico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86616" y="2888680"/>
            <a:ext cx="4772876" cy="268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9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0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1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r>
              <a:rPr lang="it-IT" dirty="0" smtClean="0"/>
              <a:t>Università degli Studi di Genova</a:t>
            </a:r>
            <a:endParaRPr lang="it-IT" dirty="0"/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Corso di Laurea in Ingegneria Meccanica 2015/2016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3483515" y="5897882"/>
            <a:ext cx="171451" cy="171451"/>
          </a:xfrm>
          <a:prstGeom prst="flowChartConnector">
            <a:avLst/>
          </a:prstGeom>
          <a:solidFill>
            <a:srgbClr val="1D37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lowchart: Connector 11"/>
          <p:cNvSpPr/>
          <p:nvPr/>
        </p:nvSpPr>
        <p:spPr>
          <a:xfrm>
            <a:off x="379512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lowchart: Connector 12"/>
          <p:cNvSpPr/>
          <p:nvPr/>
        </p:nvSpPr>
        <p:spPr>
          <a:xfrm>
            <a:off x="41067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lowchart: Connector 13"/>
          <p:cNvSpPr/>
          <p:nvPr/>
        </p:nvSpPr>
        <p:spPr>
          <a:xfrm>
            <a:off x="9396927" y="5897882"/>
            <a:ext cx="171451" cy="171451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lowchart: Connector 14"/>
          <p:cNvSpPr/>
          <p:nvPr/>
        </p:nvSpPr>
        <p:spPr>
          <a:xfrm>
            <a:off x="47299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lowchart: Connector 30"/>
          <p:cNvSpPr/>
          <p:nvPr/>
        </p:nvSpPr>
        <p:spPr>
          <a:xfrm>
            <a:off x="50415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lowchart: Connector 32"/>
          <p:cNvSpPr/>
          <p:nvPr/>
        </p:nvSpPr>
        <p:spPr>
          <a:xfrm>
            <a:off x="44183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lowchart: Connector 34"/>
          <p:cNvSpPr/>
          <p:nvPr/>
        </p:nvSpPr>
        <p:spPr>
          <a:xfrm>
            <a:off x="56648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lowchart: Connector 35"/>
          <p:cNvSpPr/>
          <p:nvPr/>
        </p:nvSpPr>
        <p:spPr>
          <a:xfrm>
            <a:off x="53539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lowchart: Connector 36"/>
          <p:cNvSpPr/>
          <p:nvPr/>
        </p:nvSpPr>
        <p:spPr>
          <a:xfrm>
            <a:off x="628804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lowchart: Connector 37"/>
          <p:cNvSpPr/>
          <p:nvPr/>
        </p:nvSpPr>
        <p:spPr>
          <a:xfrm>
            <a:off x="659965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lowchart: Connector 38"/>
          <p:cNvSpPr/>
          <p:nvPr/>
        </p:nvSpPr>
        <p:spPr>
          <a:xfrm>
            <a:off x="691126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lowchart: Connector 41"/>
          <p:cNvSpPr/>
          <p:nvPr/>
        </p:nvSpPr>
        <p:spPr>
          <a:xfrm>
            <a:off x="59756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lowchart: Connector 42"/>
          <p:cNvSpPr/>
          <p:nvPr/>
        </p:nvSpPr>
        <p:spPr>
          <a:xfrm>
            <a:off x="75272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lowchart: Connector 43"/>
          <p:cNvSpPr/>
          <p:nvPr/>
        </p:nvSpPr>
        <p:spPr>
          <a:xfrm>
            <a:off x="78388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lowchart: Connector 44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lowchart: Connector 45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lowchart: Connector 46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lowchart: Connector 47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lowchart: Connector 48"/>
          <p:cNvSpPr/>
          <p:nvPr/>
        </p:nvSpPr>
        <p:spPr>
          <a:xfrm>
            <a:off x="87736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Flowchart: Connector 49"/>
          <p:cNvSpPr/>
          <p:nvPr/>
        </p:nvSpPr>
        <p:spPr>
          <a:xfrm>
            <a:off x="722288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Flowchart: Connector 52"/>
          <p:cNvSpPr/>
          <p:nvPr/>
        </p:nvSpPr>
        <p:spPr>
          <a:xfrm>
            <a:off x="90853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TextBox 29"/>
          <p:cNvSpPr txBox="1"/>
          <p:nvPr/>
        </p:nvSpPr>
        <p:spPr>
          <a:xfrm>
            <a:off x="1475678" y="2359245"/>
            <a:ext cx="9796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Si ringrazia per la cortese attenzione</a:t>
            </a:r>
          </a:p>
        </p:txBody>
      </p:sp>
    </p:spTree>
    <p:extLst>
      <p:ext uri="{BB962C8B-B14F-4D97-AF65-F5344CB8AC3E}">
        <p14:creationId xmlns:p14="http://schemas.microsoft.com/office/powerpoint/2010/main" val="37660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r>
              <a:rPr lang="it-IT" dirty="0" smtClean="0"/>
              <a:t>Università degli Studi di Genova</a:t>
            </a:r>
            <a:endParaRPr lang="it-IT" dirty="0"/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Corso di Laurea in Ingegneria Meccanica 2015/2016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80152" y="83627"/>
            <a:ext cx="10824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>
                <a:latin typeface="Arial" panose="020B0604020202020204" pitchFamily="34" charset="0"/>
                <a:cs typeface="Arial" panose="020B0604020202020204" pitchFamily="34" charset="0"/>
              </a:rPr>
              <a:t>      Potenzo e Rendimento di Betz, Potenza di Plunge </a:t>
            </a:r>
          </a:p>
          <a:p>
            <a:pPr algn="ctr"/>
            <a:r>
              <a:rPr lang="it-IT" sz="2400" b="1">
                <a:latin typeface="Arial" panose="020B0604020202020204" pitchFamily="34" charset="0"/>
                <a:cs typeface="Arial" panose="020B0604020202020204" pitchFamily="34" charset="0"/>
              </a:rPr>
              <a:t>al variare della velocità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798"/>
          <a:stretch/>
        </p:blipFill>
        <p:spPr>
          <a:xfrm>
            <a:off x="1280150" y="914618"/>
            <a:ext cx="6078596" cy="4507573"/>
          </a:xfrm>
          <a:prstGeom prst="rect">
            <a:avLst/>
          </a:prstGeom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976" y="1214419"/>
            <a:ext cx="2427085" cy="73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990" y="2464275"/>
            <a:ext cx="2075689" cy="8821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973" y="3862178"/>
            <a:ext cx="2337712" cy="70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8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r>
              <a:rPr lang="it-IT" dirty="0" smtClean="0"/>
              <a:t>Università degli Studi di Genova</a:t>
            </a:r>
            <a:endParaRPr lang="it-IT" dirty="0"/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Corso di Laurea in Ingegneria Meccanica 2015/2016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80151" y="150108"/>
            <a:ext cx="10824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Output di potenza al variare del coefficiente di accopiamento elettromagnetico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547" y="981103"/>
            <a:ext cx="6053576" cy="4548275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29174" y="1759403"/>
            <a:ext cx="2549889" cy="689663"/>
          </a:xfrm>
          <a:prstGeom prst="rect">
            <a:avLst/>
          </a:prstGeom>
          <a:noFill/>
          <a:ln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4191" y="3089913"/>
            <a:ext cx="1839855" cy="5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2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r>
              <a:rPr lang="it-IT" dirty="0" smtClean="0"/>
              <a:t>Università degli Studi di Genova</a:t>
            </a:r>
            <a:endParaRPr lang="it-IT" dirty="0"/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Corso di Laurea in Ingegneria Meccanica 2015/2016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002" t="1443"/>
          <a:stretch/>
        </p:blipFill>
        <p:spPr>
          <a:xfrm>
            <a:off x="2522862" y="1002421"/>
            <a:ext cx="8328474" cy="329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4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r>
              <a:rPr lang="it-IT" dirty="0" smtClean="0"/>
              <a:t>Università degli Studi di Genova</a:t>
            </a:r>
            <a:endParaRPr lang="it-IT" dirty="0"/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Corso di Laurea in Ingegneria Meccanica 2015/2016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333" y="636014"/>
            <a:ext cx="4185916" cy="781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6033" r="14869"/>
          <a:stretch/>
        </p:blipFill>
        <p:spPr>
          <a:xfrm>
            <a:off x="6152662" y="2095964"/>
            <a:ext cx="1755258" cy="902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742" y="3683594"/>
            <a:ext cx="4517098" cy="97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r>
              <a:rPr lang="it-IT" dirty="0" smtClean="0"/>
              <a:t>Università degli Studi di Genova</a:t>
            </a:r>
            <a:endParaRPr lang="it-IT" dirty="0"/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Corso di Laurea in Ingegneria Meccanica 2015/2016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348351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lowchart: Connector 11"/>
          <p:cNvSpPr/>
          <p:nvPr/>
        </p:nvSpPr>
        <p:spPr>
          <a:xfrm>
            <a:off x="379512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lowchart: Connector 12"/>
          <p:cNvSpPr/>
          <p:nvPr/>
        </p:nvSpPr>
        <p:spPr>
          <a:xfrm>
            <a:off x="4106743" y="5897882"/>
            <a:ext cx="171451" cy="171451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lowchart: Connector 13"/>
          <p:cNvSpPr/>
          <p:nvPr/>
        </p:nvSpPr>
        <p:spPr>
          <a:xfrm>
            <a:off x="44183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lowchart: Connector 14"/>
          <p:cNvSpPr/>
          <p:nvPr/>
        </p:nvSpPr>
        <p:spPr>
          <a:xfrm>
            <a:off x="47299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lowchart: Connector 30"/>
          <p:cNvSpPr/>
          <p:nvPr/>
        </p:nvSpPr>
        <p:spPr>
          <a:xfrm>
            <a:off x="50415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lowchart: Connector 31"/>
          <p:cNvSpPr/>
          <p:nvPr/>
        </p:nvSpPr>
        <p:spPr>
          <a:xfrm>
            <a:off x="53531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lowchart: Connector 32"/>
          <p:cNvSpPr/>
          <p:nvPr/>
        </p:nvSpPr>
        <p:spPr>
          <a:xfrm>
            <a:off x="50415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Flowchart: Connector 33"/>
          <p:cNvSpPr/>
          <p:nvPr/>
        </p:nvSpPr>
        <p:spPr>
          <a:xfrm>
            <a:off x="53531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lowchart: Connector 34"/>
          <p:cNvSpPr/>
          <p:nvPr/>
        </p:nvSpPr>
        <p:spPr>
          <a:xfrm>
            <a:off x="56648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lowchart: Connector 35"/>
          <p:cNvSpPr/>
          <p:nvPr/>
        </p:nvSpPr>
        <p:spPr>
          <a:xfrm>
            <a:off x="59764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lowchart: Connector 36"/>
          <p:cNvSpPr/>
          <p:nvPr/>
        </p:nvSpPr>
        <p:spPr>
          <a:xfrm>
            <a:off x="628804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lowchart: Connector 37"/>
          <p:cNvSpPr/>
          <p:nvPr/>
        </p:nvSpPr>
        <p:spPr>
          <a:xfrm>
            <a:off x="659965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lowchart: Connector 38"/>
          <p:cNvSpPr/>
          <p:nvPr/>
        </p:nvSpPr>
        <p:spPr>
          <a:xfrm>
            <a:off x="691126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lowchart: Connector 39"/>
          <p:cNvSpPr/>
          <p:nvPr/>
        </p:nvSpPr>
        <p:spPr>
          <a:xfrm>
            <a:off x="659240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lowchart: Connector 40"/>
          <p:cNvSpPr/>
          <p:nvPr/>
        </p:nvSpPr>
        <p:spPr>
          <a:xfrm>
            <a:off x="690401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lowchart: Connector 41"/>
          <p:cNvSpPr/>
          <p:nvPr/>
        </p:nvSpPr>
        <p:spPr>
          <a:xfrm>
            <a:off x="721562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lowchart: Connector 42"/>
          <p:cNvSpPr/>
          <p:nvPr/>
        </p:nvSpPr>
        <p:spPr>
          <a:xfrm>
            <a:off x="75272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lowchart: Connector 43"/>
          <p:cNvSpPr/>
          <p:nvPr/>
        </p:nvSpPr>
        <p:spPr>
          <a:xfrm>
            <a:off x="78388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lowchart: Connector 44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lowchart: Connector 45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lowchart: Connector 46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lowchart: Connector 47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lowchart: Connector 48"/>
          <p:cNvSpPr/>
          <p:nvPr/>
        </p:nvSpPr>
        <p:spPr>
          <a:xfrm>
            <a:off x="87736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Flowchart: Connector 49"/>
          <p:cNvSpPr/>
          <p:nvPr/>
        </p:nvSpPr>
        <p:spPr>
          <a:xfrm>
            <a:off x="90853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lowchart: Connector 50"/>
          <p:cNvSpPr/>
          <p:nvPr/>
        </p:nvSpPr>
        <p:spPr>
          <a:xfrm>
            <a:off x="93969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extBox 1"/>
          <p:cNvSpPr txBox="1"/>
          <p:nvPr/>
        </p:nvSpPr>
        <p:spPr>
          <a:xfrm>
            <a:off x="1188094" y="162412"/>
            <a:ext cx="10994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Energy Harvesting (EH)</a:t>
            </a:r>
          </a:p>
          <a:p>
            <a:pPr algn="ct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da</a:t>
            </a:r>
          </a:p>
          <a:p>
            <a:pPr algn="ct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interazione fluido-struttura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8094" y="1741720"/>
            <a:ext cx="11003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 dispositivi di EH da interazione </a:t>
            </a:r>
            <a:r>
              <a:rPr lang="it-IT"/>
              <a:t>si suddividono in diverse categorie</a:t>
            </a:r>
          </a:p>
          <a:p>
            <a:pPr algn="ctr"/>
            <a:r>
              <a:rPr lang="it-IT"/>
              <a:t> </a:t>
            </a:r>
            <a:r>
              <a:rPr lang="it-IT" dirty="0"/>
              <a:t>in base al tipo di instabilità aeroelastica: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2927" y="2671718"/>
            <a:ext cx="3438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Vortex-Induced-Vibration (VIV)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6241" y="3214617"/>
            <a:ext cx="3194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Galloping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2927" y="4305029"/>
            <a:ext cx="2493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u="sng" dirty="0">
                <a:solidFill>
                  <a:srgbClr val="FF0000"/>
                </a:solidFill>
              </a:rPr>
              <a:t>Coupled mode flutter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4961" y="3759823"/>
            <a:ext cx="296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Flags flutter</a:t>
            </a:r>
          </a:p>
        </p:txBody>
      </p:sp>
      <p:pic>
        <p:nvPicPr>
          <p:cNvPr id="8" name="vorte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025" t="21011" r="10196" b="24963"/>
          <a:stretch/>
        </p:blipFill>
        <p:spPr>
          <a:xfrm>
            <a:off x="6880462" y="2671719"/>
            <a:ext cx="5032932" cy="269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8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r>
              <a:rPr lang="it-IT" dirty="0" smtClean="0"/>
              <a:t>Università degli Studi di Genova</a:t>
            </a:r>
            <a:endParaRPr lang="it-IT" dirty="0"/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Corso di Laurea in Ingegneria Meccanica 2015/2016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3483515" y="5897882"/>
            <a:ext cx="171451" cy="171451"/>
          </a:xfrm>
          <a:prstGeom prst="flowChartConnector">
            <a:avLst/>
          </a:prstGeom>
          <a:solidFill>
            <a:srgbClr val="1D37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lowchart: Connector 11"/>
          <p:cNvSpPr/>
          <p:nvPr/>
        </p:nvSpPr>
        <p:spPr>
          <a:xfrm>
            <a:off x="379512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lowchart: Connector 12"/>
          <p:cNvSpPr/>
          <p:nvPr/>
        </p:nvSpPr>
        <p:spPr>
          <a:xfrm>
            <a:off x="41067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lowchart: Connector 13"/>
          <p:cNvSpPr/>
          <p:nvPr/>
        </p:nvSpPr>
        <p:spPr>
          <a:xfrm>
            <a:off x="4418357" y="5897882"/>
            <a:ext cx="171451" cy="171451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lowchart: Connector 14"/>
          <p:cNvSpPr/>
          <p:nvPr/>
        </p:nvSpPr>
        <p:spPr>
          <a:xfrm>
            <a:off x="47299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lowchart: Connector 30"/>
          <p:cNvSpPr/>
          <p:nvPr/>
        </p:nvSpPr>
        <p:spPr>
          <a:xfrm>
            <a:off x="50415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lowchart: Connector 31"/>
          <p:cNvSpPr/>
          <p:nvPr/>
        </p:nvSpPr>
        <p:spPr>
          <a:xfrm>
            <a:off x="53531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lowchart: Connector 32"/>
          <p:cNvSpPr/>
          <p:nvPr/>
        </p:nvSpPr>
        <p:spPr>
          <a:xfrm>
            <a:off x="50415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Flowchart: Connector 33"/>
          <p:cNvSpPr/>
          <p:nvPr/>
        </p:nvSpPr>
        <p:spPr>
          <a:xfrm>
            <a:off x="53531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lowchart: Connector 34"/>
          <p:cNvSpPr/>
          <p:nvPr/>
        </p:nvSpPr>
        <p:spPr>
          <a:xfrm>
            <a:off x="56648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lowchart: Connector 35"/>
          <p:cNvSpPr/>
          <p:nvPr/>
        </p:nvSpPr>
        <p:spPr>
          <a:xfrm>
            <a:off x="59764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lowchart: Connector 36"/>
          <p:cNvSpPr/>
          <p:nvPr/>
        </p:nvSpPr>
        <p:spPr>
          <a:xfrm>
            <a:off x="628804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lowchart: Connector 37"/>
          <p:cNvSpPr/>
          <p:nvPr/>
        </p:nvSpPr>
        <p:spPr>
          <a:xfrm>
            <a:off x="659965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lowchart: Connector 38"/>
          <p:cNvSpPr/>
          <p:nvPr/>
        </p:nvSpPr>
        <p:spPr>
          <a:xfrm>
            <a:off x="691126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lowchart: Connector 39"/>
          <p:cNvSpPr/>
          <p:nvPr/>
        </p:nvSpPr>
        <p:spPr>
          <a:xfrm>
            <a:off x="659240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lowchart: Connector 40"/>
          <p:cNvSpPr/>
          <p:nvPr/>
        </p:nvSpPr>
        <p:spPr>
          <a:xfrm>
            <a:off x="690401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lowchart: Connector 41"/>
          <p:cNvSpPr/>
          <p:nvPr/>
        </p:nvSpPr>
        <p:spPr>
          <a:xfrm>
            <a:off x="721562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lowchart: Connector 42"/>
          <p:cNvSpPr/>
          <p:nvPr/>
        </p:nvSpPr>
        <p:spPr>
          <a:xfrm>
            <a:off x="75272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lowchart: Connector 43"/>
          <p:cNvSpPr/>
          <p:nvPr/>
        </p:nvSpPr>
        <p:spPr>
          <a:xfrm>
            <a:off x="78388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lowchart: Connector 44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lowchart: Connector 45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lowchart: Connector 46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lowchart: Connector 47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lowchart: Connector 48"/>
          <p:cNvSpPr/>
          <p:nvPr/>
        </p:nvSpPr>
        <p:spPr>
          <a:xfrm>
            <a:off x="87736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Flowchart: Connector 49"/>
          <p:cNvSpPr/>
          <p:nvPr/>
        </p:nvSpPr>
        <p:spPr>
          <a:xfrm>
            <a:off x="90853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lowchart: Connector 50"/>
          <p:cNvSpPr/>
          <p:nvPr/>
        </p:nvSpPr>
        <p:spPr>
          <a:xfrm>
            <a:off x="93969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TextBox 53"/>
          <p:cNvSpPr txBox="1"/>
          <p:nvPr/>
        </p:nvSpPr>
        <p:spPr>
          <a:xfrm>
            <a:off x="1188094" y="123792"/>
            <a:ext cx="10994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FLEHAP</a:t>
            </a:r>
          </a:p>
          <a:p>
            <a:pPr algn="ctr"/>
            <a:r>
              <a:rPr lang="it-IT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Fl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uttering </a:t>
            </a:r>
            <a:r>
              <a:rPr lang="it-IT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nergy </a:t>
            </a:r>
            <a:r>
              <a:rPr lang="it-IT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arvesting for </a:t>
            </a:r>
            <a:r>
              <a:rPr lang="it-IT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utonomous </a:t>
            </a:r>
            <a:r>
              <a:rPr lang="it-IT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ower  </a:t>
            </a:r>
          </a:p>
        </p:txBody>
      </p:sp>
      <p:pic>
        <p:nvPicPr>
          <p:cNvPr id="57" name="Picture 4" descr="dispositivo_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908" y="1114779"/>
            <a:ext cx="4926640" cy="359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03257" y="4865914"/>
            <a:ext cx="10369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Corda (c) = 20 mm, Span (s) = 70 mm, Spessore (</a:t>
            </a:r>
            <a:r>
              <a:rPr lang="el-GR" dirty="0" smtClean="0">
                <a:latin typeface="Calibri" panose="020F0502020204030204" pitchFamily="34" charset="0"/>
              </a:rPr>
              <a:t>δ</a:t>
            </a:r>
            <a:r>
              <a:rPr lang="it-IT" dirty="0" smtClean="0">
                <a:latin typeface="Calibri" panose="020F0502020204030204" pitchFamily="34" charset="0"/>
              </a:rPr>
              <a:t>)</a:t>
            </a:r>
            <a:r>
              <a:rPr lang="it-IT" dirty="0" smtClean="0">
                <a:latin typeface="Euphemia"/>
              </a:rPr>
              <a:t> = 0,1 mm, Lunghezza elastomeri = 49 mm </a:t>
            </a:r>
            <a:endParaRPr lang="it-IT" dirty="0"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60054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r>
              <a:rPr lang="it-IT" dirty="0" smtClean="0"/>
              <a:t>Università degli Studi di Genova</a:t>
            </a:r>
            <a:endParaRPr lang="it-IT" dirty="0"/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Corso di Laurea in Ingegneria Meccanica 2015/2016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3483515" y="5897882"/>
            <a:ext cx="171451" cy="171451"/>
          </a:xfrm>
          <a:prstGeom prst="flowChartConnector">
            <a:avLst/>
          </a:prstGeom>
          <a:solidFill>
            <a:srgbClr val="1D37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lowchart: Connector 11"/>
          <p:cNvSpPr/>
          <p:nvPr/>
        </p:nvSpPr>
        <p:spPr>
          <a:xfrm>
            <a:off x="379512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lowchart: Connector 12"/>
          <p:cNvSpPr/>
          <p:nvPr/>
        </p:nvSpPr>
        <p:spPr>
          <a:xfrm>
            <a:off x="41067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lowchart: Connector 13"/>
          <p:cNvSpPr/>
          <p:nvPr/>
        </p:nvSpPr>
        <p:spPr>
          <a:xfrm>
            <a:off x="4734427" y="5896323"/>
            <a:ext cx="171451" cy="171451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lowchart: Connector 14"/>
          <p:cNvSpPr/>
          <p:nvPr/>
        </p:nvSpPr>
        <p:spPr>
          <a:xfrm>
            <a:off x="4423059" y="5896323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lowchart: Connector 30"/>
          <p:cNvSpPr/>
          <p:nvPr/>
        </p:nvSpPr>
        <p:spPr>
          <a:xfrm>
            <a:off x="50415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lowchart: Connector 31"/>
          <p:cNvSpPr/>
          <p:nvPr/>
        </p:nvSpPr>
        <p:spPr>
          <a:xfrm>
            <a:off x="53531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lowchart: Connector 32"/>
          <p:cNvSpPr/>
          <p:nvPr/>
        </p:nvSpPr>
        <p:spPr>
          <a:xfrm>
            <a:off x="50415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Flowchart: Connector 33"/>
          <p:cNvSpPr/>
          <p:nvPr/>
        </p:nvSpPr>
        <p:spPr>
          <a:xfrm>
            <a:off x="53531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lowchart: Connector 34"/>
          <p:cNvSpPr/>
          <p:nvPr/>
        </p:nvSpPr>
        <p:spPr>
          <a:xfrm>
            <a:off x="56648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lowchart: Connector 35"/>
          <p:cNvSpPr/>
          <p:nvPr/>
        </p:nvSpPr>
        <p:spPr>
          <a:xfrm>
            <a:off x="59764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lowchart: Connector 36"/>
          <p:cNvSpPr/>
          <p:nvPr/>
        </p:nvSpPr>
        <p:spPr>
          <a:xfrm>
            <a:off x="628804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lowchart: Connector 37"/>
          <p:cNvSpPr/>
          <p:nvPr/>
        </p:nvSpPr>
        <p:spPr>
          <a:xfrm>
            <a:off x="659965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lowchart: Connector 38"/>
          <p:cNvSpPr/>
          <p:nvPr/>
        </p:nvSpPr>
        <p:spPr>
          <a:xfrm>
            <a:off x="691126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lowchart: Connector 39"/>
          <p:cNvSpPr/>
          <p:nvPr/>
        </p:nvSpPr>
        <p:spPr>
          <a:xfrm>
            <a:off x="659240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lowchart: Connector 40"/>
          <p:cNvSpPr/>
          <p:nvPr/>
        </p:nvSpPr>
        <p:spPr>
          <a:xfrm>
            <a:off x="690401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lowchart: Connector 41"/>
          <p:cNvSpPr/>
          <p:nvPr/>
        </p:nvSpPr>
        <p:spPr>
          <a:xfrm>
            <a:off x="721562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lowchart: Connector 42"/>
          <p:cNvSpPr/>
          <p:nvPr/>
        </p:nvSpPr>
        <p:spPr>
          <a:xfrm>
            <a:off x="75272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lowchart: Connector 43"/>
          <p:cNvSpPr/>
          <p:nvPr/>
        </p:nvSpPr>
        <p:spPr>
          <a:xfrm>
            <a:off x="78388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lowchart: Connector 44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lowchart: Connector 45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lowchart: Connector 46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lowchart: Connector 47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lowchart: Connector 48"/>
          <p:cNvSpPr/>
          <p:nvPr/>
        </p:nvSpPr>
        <p:spPr>
          <a:xfrm>
            <a:off x="87736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Flowchart: Connector 49"/>
          <p:cNvSpPr/>
          <p:nvPr/>
        </p:nvSpPr>
        <p:spPr>
          <a:xfrm>
            <a:off x="90853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lowchart: Connector 50"/>
          <p:cNvSpPr/>
          <p:nvPr/>
        </p:nvSpPr>
        <p:spPr>
          <a:xfrm>
            <a:off x="93969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AutoShape 2" descr="Risultati immagini per python"/>
          <p:cNvSpPr>
            <a:spLocks noChangeAspect="1" noChangeArrowheads="1"/>
          </p:cNvSpPr>
          <p:nvPr/>
        </p:nvSpPr>
        <p:spPr bwMode="auto">
          <a:xfrm>
            <a:off x="155575" y="-14445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8" name="Filmat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7944" y="160341"/>
            <a:ext cx="7013912" cy="39453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03359" y="4367340"/>
            <a:ext cx="9949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Ripresa funzionamento FLEHAP in assenza di estrazione tramite telecamera ad alta definizione e generatore di fumo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34375" y="5070894"/>
            <a:ext cx="10003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Gentilmente concesso dal Dipartimento di Fisica dell’Università di Genova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5"/>
          <a:srcRect l="26342" r="20861"/>
          <a:stretch/>
        </p:blipFill>
        <p:spPr>
          <a:xfrm>
            <a:off x="8847614" y="160342"/>
            <a:ext cx="2944964" cy="394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8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r>
              <a:rPr lang="it-IT" dirty="0" smtClean="0"/>
              <a:t>Università degli Studi di Genova</a:t>
            </a:r>
            <a:endParaRPr lang="it-IT" dirty="0"/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Corso di Laurea in Ingegneria Meccanica 2015/2016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3483515" y="5897882"/>
            <a:ext cx="171451" cy="171451"/>
          </a:xfrm>
          <a:prstGeom prst="flowChartConnector">
            <a:avLst/>
          </a:prstGeom>
          <a:solidFill>
            <a:srgbClr val="1D37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lowchart: Connector 11"/>
          <p:cNvSpPr/>
          <p:nvPr/>
        </p:nvSpPr>
        <p:spPr>
          <a:xfrm>
            <a:off x="379512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lowchart: Connector 12"/>
          <p:cNvSpPr/>
          <p:nvPr/>
        </p:nvSpPr>
        <p:spPr>
          <a:xfrm>
            <a:off x="41067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lowchart: Connector 13"/>
          <p:cNvSpPr/>
          <p:nvPr/>
        </p:nvSpPr>
        <p:spPr>
          <a:xfrm>
            <a:off x="5041585" y="5897882"/>
            <a:ext cx="171451" cy="171451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lowchart: Connector 14"/>
          <p:cNvSpPr/>
          <p:nvPr/>
        </p:nvSpPr>
        <p:spPr>
          <a:xfrm>
            <a:off x="47299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lowchart: Connector 31"/>
          <p:cNvSpPr/>
          <p:nvPr/>
        </p:nvSpPr>
        <p:spPr>
          <a:xfrm>
            <a:off x="53531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Flowchart: Connector 33"/>
          <p:cNvSpPr/>
          <p:nvPr/>
        </p:nvSpPr>
        <p:spPr>
          <a:xfrm>
            <a:off x="44183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lowchart: Connector 34"/>
          <p:cNvSpPr/>
          <p:nvPr/>
        </p:nvSpPr>
        <p:spPr>
          <a:xfrm>
            <a:off x="56648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lowchart: Connector 35"/>
          <p:cNvSpPr/>
          <p:nvPr/>
        </p:nvSpPr>
        <p:spPr>
          <a:xfrm>
            <a:off x="59764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lowchart: Connector 36"/>
          <p:cNvSpPr/>
          <p:nvPr/>
        </p:nvSpPr>
        <p:spPr>
          <a:xfrm>
            <a:off x="628804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lowchart: Connector 37"/>
          <p:cNvSpPr/>
          <p:nvPr/>
        </p:nvSpPr>
        <p:spPr>
          <a:xfrm>
            <a:off x="659965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lowchart: Connector 38"/>
          <p:cNvSpPr/>
          <p:nvPr/>
        </p:nvSpPr>
        <p:spPr>
          <a:xfrm>
            <a:off x="691126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lowchart: Connector 39"/>
          <p:cNvSpPr/>
          <p:nvPr/>
        </p:nvSpPr>
        <p:spPr>
          <a:xfrm>
            <a:off x="659240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lowchart: Connector 40"/>
          <p:cNvSpPr/>
          <p:nvPr/>
        </p:nvSpPr>
        <p:spPr>
          <a:xfrm>
            <a:off x="690401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lowchart: Connector 41"/>
          <p:cNvSpPr/>
          <p:nvPr/>
        </p:nvSpPr>
        <p:spPr>
          <a:xfrm>
            <a:off x="721562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lowchart: Connector 42"/>
          <p:cNvSpPr/>
          <p:nvPr/>
        </p:nvSpPr>
        <p:spPr>
          <a:xfrm>
            <a:off x="75272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lowchart: Connector 43"/>
          <p:cNvSpPr/>
          <p:nvPr/>
        </p:nvSpPr>
        <p:spPr>
          <a:xfrm>
            <a:off x="78388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lowchart: Connector 44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lowchart: Connector 45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lowchart: Connector 46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lowchart: Connector 47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lowchart: Connector 48"/>
          <p:cNvSpPr/>
          <p:nvPr/>
        </p:nvSpPr>
        <p:spPr>
          <a:xfrm>
            <a:off x="87736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Flowchart: Connector 49"/>
          <p:cNvSpPr/>
          <p:nvPr/>
        </p:nvSpPr>
        <p:spPr>
          <a:xfrm>
            <a:off x="90853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lowchart: Connector 50"/>
          <p:cNvSpPr/>
          <p:nvPr/>
        </p:nvSpPr>
        <p:spPr>
          <a:xfrm>
            <a:off x="93969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" name="Picture 11" descr="Ala_R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314" y="3518071"/>
            <a:ext cx="2287675" cy="178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A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499" y="3500978"/>
            <a:ext cx="2337391" cy="179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2652" y="720708"/>
            <a:ext cx="2216769" cy="962117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756066" y="852587"/>
            <a:ext cx="76408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dirty="0"/>
              <a:t>Modello matematico concorde con i risultati sperimentali</a:t>
            </a:r>
          </a:p>
          <a:p>
            <a:pPr marL="742932" lvl="1" indent="-285744">
              <a:buFontTx/>
              <a:buChar char="-"/>
            </a:pPr>
            <a:r>
              <a:rPr lang="it-IT" dirty="0"/>
              <a:t>Modello senza estrazione</a:t>
            </a:r>
            <a:endParaRPr lang="it-IT" dirty="0">
              <a:solidFill>
                <a:srgbClr val="FF0000"/>
              </a:solidFill>
            </a:endParaRPr>
          </a:p>
          <a:p>
            <a:pPr marL="742932" lvl="1" indent="-285744">
              <a:buFontTx/>
              <a:buChar char="-"/>
            </a:pPr>
            <a:r>
              <a:rPr lang="it-IT" dirty="0"/>
              <a:t>Modello con estrazione meccanica: smorzatore viscoso</a:t>
            </a:r>
          </a:p>
          <a:p>
            <a:pPr marL="742932" lvl="1" indent="-285744">
              <a:buFontTx/>
              <a:buChar char="-"/>
            </a:pPr>
            <a:r>
              <a:rPr lang="it-IT" dirty="0"/>
              <a:t>Modello con estrazione elettrica: accoppiamento elettromagnetico</a:t>
            </a:r>
          </a:p>
          <a:p>
            <a:pPr lvl="1"/>
            <a:endParaRPr lang="it-IT" dirty="0"/>
          </a:p>
        </p:txBody>
      </p:sp>
      <p:pic>
        <p:nvPicPr>
          <p:cNvPr id="56" name="Picture 8" descr="sistemar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92" y="3509941"/>
            <a:ext cx="2749973" cy="179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1756070" y="2150922"/>
            <a:ext cx="75006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dirty="0"/>
              <a:t>Studio prestazionale volto a determinare le condizioni di ottimo</a:t>
            </a:r>
          </a:p>
          <a:p>
            <a:pPr marL="742932" lvl="1" indent="-285744">
              <a:buFontTx/>
              <a:buChar char="-"/>
            </a:pPr>
            <a:r>
              <a:rPr lang="it-IT" dirty="0"/>
              <a:t>Output di potenza</a:t>
            </a:r>
          </a:p>
          <a:p>
            <a:pPr marL="742932" lvl="1" indent="-285744">
              <a:buFontTx/>
              <a:buChar char="-"/>
            </a:pPr>
            <a:r>
              <a:rPr lang="it-IT" dirty="0"/>
              <a:t>Rendimento di estrazione</a:t>
            </a:r>
          </a:p>
          <a:p>
            <a:pPr marL="742932" lvl="1" indent="-285744">
              <a:buFontTx/>
              <a:buChar char="-"/>
            </a:pPr>
            <a:r>
              <a:rPr lang="it-IT" dirty="0"/>
              <a:t>Rendimento globale</a:t>
            </a:r>
          </a:p>
          <a:p>
            <a:pPr marL="742932" lvl="1" indent="-285744">
              <a:buFontTx/>
              <a:buChar char="-"/>
            </a:pPr>
            <a:endParaRPr lang="it-IT" dirty="0"/>
          </a:p>
        </p:txBody>
      </p:sp>
      <p:sp>
        <p:nvSpPr>
          <p:cNvPr id="58" name="TextBox 57"/>
          <p:cNvSpPr txBox="1"/>
          <p:nvPr/>
        </p:nvSpPr>
        <p:spPr>
          <a:xfrm>
            <a:off x="7787374" y="852583"/>
            <a:ext cx="85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: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381556" y="2150917"/>
            <a:ext cx="225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: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264379" y="145478"/>
            <a:ext cx="10986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Scopo della Tesi</a:t>
            </a:r>
          </a:p>
        </p:txBody>
      </p:sp>
    </p:spTree>
    <p:extLst>
      <p:ext uri="{BB962C8B-B14F-4D97-AF65-F5344CB8AC3E}">
        <p14:creationId xmlns:p14="http://schemas.microsoft.com/office/powerpoint/2010/main" val="112144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r>
              <a:rPr lang="it-IT" dirty="0" smtClean="0"/>
              <a:t>Università degli Studi di Genova</a:t>
            </a:r>
            <a:endParaRPr lang="it-IT" dirty="0"/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Corso di Laurea in Ingegneria Meccanica 2015/2016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3483515" y="5897882"/>
            <a:ext cx="171451" cy="171451"/>
          </a:xfrm>
          <a:prstGeom prst="flowChartConnector">
            <a:avLst/>
          </a:prstGeom>
          <a:solidFill>
            <a:srgbClr val="1D37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lowchart: Connector 11"/>
          <p:cNvSpPr/>
          <p:nvPr/>
        </p:nvSpPr>
        <p:spPr>
          <a:xfrm>
            <a:off x="379512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lowchart: Connector 12"/>
          <p:cNvSpPr/>
          <p:nvPr/>
        </p:nvSpPr>
        <p:spPr>
          <a:xfrm>
            <a:off x="41067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lowchart: Connector 13"/>
          <p:cNvSpPr/>
          <p:nvPr/>
        </p:nvSpPr>
        <p:spPr>
          <a:xfrm>
            <a:off x="5353199" y="5897882"/>
            <a:ext cx="171451" cy="171451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lowchart: Connector 14"/>
          <p:cNvSpPr/>
          <p:nvPr/>
        </p:nvSpPr>
        <p:spPr>
          <a:xfrm>
            <a:off x="47299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lowchart: Connector 30"/>
          <p:cNvSpPr/>
          <p:nvPr/>
        </p:nvSpPr>
        <p:spPr>
          <a:xfrm>
            <a:off x="50415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lowchart: Connector 32"/>
          <p:cNvSpPr/>
          <p:nvPr/>
        </p:nvSpPr>
        <p:spPr>
          <a:xfrm>
            <a:off x="44183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lowchart: Connector 34"/>
          <p:cNvSpPr/>
          <p:nvPr/>
        </p:nvSpPr>
        <p:spPr>
          <a:xfrm>
            <a:off x="56648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lowchart: Connector 35"/>
          <p:cNvSpPr/>
          <p:nvPr/>
        </p:nvSpPr>
        <p:spPr>
          <a:xfrm>
            <a:off x="59764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lowchart: Connector 36"/>
          <p:cNvSpPr/>
          <p:nvPr/>
        </p:nvSpPr>
        <p:spPr>
          <a:xfrm>
            <a:off x="628804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lowchart: Connector 37"/>
          <p:cNvSpPr/>
          <p:nvPr/>
        </p:nvSpPr>
        <p:spPr>
          <a:xfrm>
            <a:off x="659965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lowchart: Connector 38"/>
          <p:cNvSpPr/>
          <p:nvPr/>
        </p:nvSpPr>
        <p:spPr>
          <a:xfrm>
            <a:off x="691126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lowchart: Connector 39"/>
          <p:cNvSpPr/>
          <p:nvPr/>
        </p:nvSpPr>
        <p:spPr>
          <a:xfrm>
            <a:off x="659240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lowchart: Connector 40"/>
          <p:cNvSpPr/>
          <p:nvPr/>
        </p:nvSpPr>
        <p:spPr>
          <a:xfrm>
            <a:off x="690401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lowchart: Connector 41"/>
          <p:cNvSpPr/>
          <p:nvPr/>
        </p:nvSpPr>
        <p:spPr>
          <a:xfrm>
            <a:off x="721562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lowchart: Connector 42"/>
          <p:cNvSpPr/>
          <p:nvPr/>
        </p:nvSpPr>
        <p:spPr>
          <a:xfrm>
            <a:off x="75272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lowchart: Connector 43"/>
          <p:cNvSpPr/>
          <p:nvPr/>
        </p:nvSpPr>
        <p:spPr>
          <a:xfrm>
            <a:off x="78388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lowchart: Connector 44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lowchart: Connector 45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lowchart: Connector 46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lowchart: Connector 47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lowchart: Connector 48"/>
          <p:cNvSpPr/>
          <p:nvPr/>
        </p:nvSpPr>
        <p:spPr>
          <a:xfrm>
            <a:off x="87736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Flowchart: Connector 49"/>
          <p:cNvSpPr/>
          <p:nvPr/>
        </p:nvSpPr>
        <p:spPr>
          <a:xfrm>
            <a:off x="90853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lowchart: Connector 50"/>
          <p:cNvSpPr/>
          <p:nvPr/>
        </p:nvSpPr>
        <p:spPr>
          <a:xfrm>
            <a:off x="93969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extBox 1"/>
          <p:cNvSpPr txBox="1"/>
          <p:nvPr/>
        </p:nvSpPr>
        <p:spPr>
          <a:xfrm>
            <a:off x="2574212" y="130631"/>
            <a:ext cx="8207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Caratteristiche del modello</a:t>
            </a:r>
          </a:p>
        </p:txBody>
      </p:sp>
      <p:pic>
        <p:nvPicPr>
          <p:cNvPr id="34" name="Picture 10" descr="alagener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199" y="664619"/>
            <a:ext cx="4507847" cy="271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39132" y="3420563"/>
            <a:ext cx="47489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dirty="0"/>
              <a:t>Punti significativi:</a:t>
            </a:r>
          </a:p>
          <a:p>
            <a:pPr marL="285744" indent="-285744">
              <a:buFontTx/>
              <a:buChar char="-"/>
            </a:pPr>
            <a:r>
              <a:rPr lang="it-IT" dirty="0" smtClean="0"/>
              <a:t>Pivot </a:t>
            </a:r>
            <a:r>
              <a:rPr lang="it-IT" dirty="0"/>
              <a:t>Point (PP) = Punto Ancoraggio (PA)</a:t>
            </a:r>
          </a:p>
          <a:p>
            <a:pPr marL="285744" indent="-285744">
              <a:buFontTx/>
              <a:buChar char="-"/>
            </a:pPr>
            <a:r>
              <a:rPr lang="it-IT" dirty="0"/>
              <a:t>Centro di Massa (CM</a:t>
            </a:r>
            <a:r>
              <a:rPr lang="it-IT" dirty="0" smtClean="0"/>
              <a:t>)</a:t>
            </a:r>
          </a:p>
          <a:p>
            <a:pPr marL="285744" indent="-285744">
              <a:buFontTx/>
              <a:buChar char="-"/>
            </a:pPr>
            <a:r>
              <a:rPr lang="it-IT" dirty="0"/>
              <a:t>Leading Edge e Trailing Edge (LE e TE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9" name="TextBox 8"/>
          <p:cNvSpPr txBox="1"/>
          <p:nvPr/>
        </p:nvSpPr>
        <p:spPr>
          <a:xfrm>
            <a:off x="7468908" y="1635966"/>
            <a:ext cx="52739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Ipotesi semplificative:</a:t>
            </a:r>
          </a:p>
          <a:p>
            <a:pPr marL="285744" indent="-285744">
              <a:buFontTx/>
              <a:buChar char="-"/>
            </a:pPr>
            <a:r>
              <a:rPr lang="it-IT" dirty="0"/>
              <a:t>Fluido incomprimibile</a:t>
            </a:r>
          </a:p>
          <a:p>
            <a:pPr marL="285744" indent="-285744">
              <a:buFontTx/>
              <a:buChar char="-"/>
            </a:pPr>
            <a:r>
              <a:rPr lang="it-IT" dirty="0"/>
              <a:t>Flusso uniforme </a:t>
            </a:r>
          </a:p>
          <a:p>
            <a:pPr marL="285744" indent="-285744">
              <a:buFontTx/>
              <a:buChar char="-"/>
            </a:pPr>
            <a:r>
              <a:rPr lang="it-IT" dirty="0"/>
              <a:t>Modello quasi-stazionario</a:t>
            </a:r>
          </a:p>
          <a:p>
            <a:pPr marL="285744" indent="-285744">
              <a:buFontTx/>
              <a:buChar char="-"/>
            </a:pPr>
            <a:r>
              <a:rPr lang="it-IT" dirty="0"/>
              <a:t>Corpo rigido</a:t>
            </a:r>
          </a:p>
          <a:p>
            <a:pPr marL="285744" indent="-285744">
              <a:buFontTx/>
              <a:buChar char="-"/>
            </a:pPr>
            <a:r>
              <a:rPr lang="it-IT" dirty="0"/>
              <a:t>Modello a parametri concentrati</a:t>
            </a:r>
          </a:p>
          <a:p>
            <a:pPr marL="285744" indent="-285744">
              <a:buFontTx/>
              <a:buChar char="-"/>
            </a:pPr>
            <a:r>
              <a:rPr lang="it-IT" dirty="0"/>
              <a:t>Sistema </a:t>
            </a:r>
            <a:r>
              <a:rPr lang="it-IT" dirty="0" smtClean="0"/>
              <a:t>bidimensionale: </a:t>
            </a:r>
          </a:p>
          <a:p>
            <a:r>
              <a:rPr lang="it-IT" dirty="0" smtClean="0"/>
              <a:t>     effetti di bordo trascurabili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489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r>
              <a:rPr lang="it-IT" dirty="0" smtClean="0"/>
              <a:t>Università degli Studi di Genova</a:t>
            </a:r>
            <a:endParaRPr lang="it-IT" dirty="0"/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Corso di Laurea in Ingegneria Meccanica 2015/2016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3483515" y="5897882"/>
            <a:ext cx="171451" cy="171451"/>
          </a:xfrm>
          <a:prstGeom prst="flowChartConnector">
            <a:avLst/>
          </a:prstGeom>
          <a:solidFill>
            <a:srgbClr val="1D37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lowchart: Connector 11"/>
          <p:cNvSpPr/>
          <p:nvPr/>
        </p:nvSpPr>
        <p:spPr>
          <a:xfrm>
            <a:off x="379512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lowchart: Connector 12"/>
          <p:cNvSpPr/>
          <p:nvPr/>
        </p:nvSpPr>
        <p:spPr>
          <a:xfrm>
            <a:off x="41067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lowchart: Connector 13"/>
          <p:cNvSpPr/>
          <p:nvPr/>
        </p:nvSpPr>
        <p:spPr>
          <a:xfrm>
            <a:off x="5672067" y="5897882"/>
            <a:ext cx="171451" cy="171451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lowchart: Connector 14"/>
          <p:cNvSpPr/>
          <p:nvPr/>
        </p:nvSpPr>
        <p:spPr>
          <a:xfrm>
            <a:off x="47299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lowchart: Connector 30"/>
          <p:cNvSpPr/>
          <p:nvPr/>
        </p:nvSpPr>
        <p:spPr>
          <a:xfrm>
            <a:off x="50415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lowchart: Connector 32"/>
          <p:cNvSpPr/>
          <p:nvPr/>
        </p:nvSpPr>
        <p:spPr>
          <a:xfrm>
            <a:off x="44183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lowchart: Connector 34"/>
          <p:cNvSpPr/>
          <p:nvPr/>
        </p:nvSpPr>
        <p:spPr>
          <a:xfrm>
            <a:off x="536045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lowchart: Connector 35"/>
          <p:cNvSpPr/>
          <p:nvPr/>
        </p:nvSpPr>
        <p:spPr>
          <a:xfrm>
            <a:off x="59764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lowchart: Connector 36"/>
          <p:cNvSpPr/>
          <p:nvPr/>
        </p:nvSpPr>
        <p:spPr>
          <a:xfrm>
            <a:off x="628804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lowchart: Connector 37"/>
          <p:cNvSpPr/>
          <p:nvPr/>
        </p:nvSpPr>
        <p:spPr>
          <a:xfrm>
            <a:off x="659965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lowchart: Connector 38"/>
          <p:cNvSpPr/>
          <p:nvPr/>
        </p:nvSpPr>
        <p:spPr>
          <a:xfrm>
            <a:off x="691126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lowchart: Connector 39"/>
          <p:cNvSpPr/>
          <p:nvPr/>
        </p:nvSpPr>
        <p:spPr>
          <a:xfrm>
            <a:off x="659240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lowchart: Connector 40"/>
          <p:cNvSpPr/>
          <p:nvPr/>
        </p:nvSpPr>
        <p:spPr>
          <a:xfrm>
            <a:off x="690401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lowchart: Connector 41"/>
          <p:cNvSpPr/>
          <p:nvPr/>
        </p:nvSpPr>
        <p:spPr>
          <a:xfrm>
            <a:off x="721562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lowchart: Connector 42"/>
          <p:cNvSpPr/>
          <p:nvPr/>
        </p:nvSpPr>
        <p:spPr>
          <a:xfrm>
            <a:off x="75272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lowchart: Connector 43"/>
          <p:cNvSpPr/>
          <p:nvPr/>
        </p:nvSpPr>
        <p:spPr>
          <a:xfrm>
            <a:off x="78388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lowchart: Connector 44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lowchart: Connector 45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lowchart: Connector 46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lowchart: Connector 47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lowchart: Connector 48"/>
          <p:cNvSpPr/>
          <p:nvPr/>
        </p:nvSpPr>
        <p:spPr>
          <a:xfrm>
            <a:off x="87736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Flowchart: Connector 49"/>
          <p:cNvSpPr/>
          <p:nvPr/>
        </p:nvSpPr>
        <p:spPr>
          <a:xfrm>
            <a:off x="90853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lowchart: Connector 50"/>
          <p:cNvSpPr/>
          <p:nvPr/>
        </p:nvSpPr>
        <p:spPr>
          <a:xfrm>
            <a:off x="93969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TextBox 29"/>
          <p:cNvSpPr txBox="1"/>
          <p:nvPr/>
        </p:nvSpPr>
        <p:spPr>
          <a:xfrm>
            <a:off x="2574212" y="130631"/>
            <a:ext cx="8207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Modello senza estrazione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178" y="3193495"/>
            <a:ext cx="3236401" cy="2109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584" y="1011857"/>
            <a:ext cx="8560621" cy="539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8805" y="1723771"/>
            <a:ext cx="8698141" cy="4622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3344" y="2358645"/>
            <a:ext cx="6429061" cy="4622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6471" y="2993519"/>
            <a:ext cx="2062800" cy="582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3665" y="3657855"/>
            <a:ext cx="2028420" cy="5221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3667" y="4262275"/>
            <a:ext cx="1133475" cy="51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6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r>
              <a:rPr lang="it-IT" dirty="0" smtClean="0"/>
              <a:t>Università degli Studi di Genova</a:t>
            </a:r>
            <a:endParaRPr lang="it-IT" dirty="0"/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Corso di Laurea in Ingegneria Meccanica 2015/2016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3483515" y="5897882"/>
            <a:ext cx="171451" cy="171451"/>
          </a:xfrm>
          <a:prstGeom prst="flowChartConnector">
            <a:avLst/>
          </a:prstGeom>
          <a:solidFill>
            <a:srgbClr val="1D37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lowchart: Connector 11"/>
          <p:cNvSpPr/>
          <p:nvPr/>
        </p:nvSpPr>
        <p:spPr>
          <a:xfrm>
            <a:off x="379512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lowchart: Connector 12"/>
          <p:cNvSpPr/>
          <p:nvPr/>
        </p:nvSpPr>
        <p:spPr>
          <a:xfrm>
            <a:off x="41067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lowchart: Connector 13"/>
          <p:cNvSpPr/>
          <p:nvPr/>
        </p:nvSpPr>
        <p:spPr>
          <a:xfrm>
            <a:off x="5976427" y="5897882"/>
            <a:ext cx="171451" cy="171451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lowchart: Connector 14"/>
          <p:cNvSpPr/>
          <p:nvPr/>
        </p:nvSpPr>
        <p:spPr>
          <a:xfrm>
            <a:off x="47299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lowchart: Connector 30"/>
          <p:cNvSpPr/>
          <p:nvPr/>
        </p:nvSpPr>
        <p:spPr>
          <a:xfrm>
            <a:off x="50415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lowchart: Connector 32"/>
          <p:cNvSpPr/>
          <p:nvPr/>
        </p:nvSpPr>
        <p:spPr>
          <a:xfrm>
            <a:off x="44183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lowchart: Connector 34"/>
          <p:cNvSpPr/>
          <p:nvPr/>
        </p:nvSpPr>
        <p:spPr>
          <a:xfrm>
            <a:off x="56648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lowchart: Connector 35"/>
          <p:cNvSpPr/>
          <p:nvPr/>
        </p:nvSpPr>
        <p:spPr>
          <a:xfrm>
            <a:off x="53539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lowchart: Connector 36"/>
          <p:cNvSpPr/>
          <p:nvPr/>
        </p:nvSpPr>
        <p:spPr>
          <a:xfrm>
            <a:off x="628804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lowchart: Connector 37"/>
          <p:cNvSpPr/>
          <p:nvPr/>
        </p:nvSpPr>
        <p:spPr>
          <a:xfrm>
            <a:off x="659965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lowchart: Connector 38"/>
          <p:cNvSpPr/>
          <p:nvPr/>
        </p:nvSpPr>
        <p:spPr>
          <a:xfrm>
            <a:off x="691126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lowchart: Connector 39"/>
          <p:cNvSpPr/>
          <p:nvPr/>
        </p:nvSpPr>
        <p:spPr>
          <a:xfrm>
            <a:off x="659240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lowchart: Connector 40"/>
          <p:cNvSpPr/>
          <p:nvPr/>
        </p:nvSpPr>
        <p:spPr>
          <a:xfrm>
            <a:off x="690401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lowchart: Connector 41"/>
          <p:cNvSpPr/>
          <p:nvPr/>
        </p:nvSpPr>
        <p:spPr>
          <a:xfrm>
            <a:off x="721562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lowchart: Connector 42"/>
          <p:cNvSpPr/>
          <p:nvPr/>
        </p:nvSpPr>
        <p:spPr>
          <a:xfrm>
            <a:off x="752724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lowchart: Connector 43"/>
          <p:cNvSpPr/>
          <p:nvPr/>
        </p:nvSpPr>
        <p:spPr>
          <a:xfrm>
            <a:off x="783885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lowchart: Connector 44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lowchart: Connector 45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lowchart: Connector 46"/>
          <p:cNvSpPr/>
          <p:nvPr/>
        </p:nvSpPr>
        <p:spPr>
          <a:xfrm>
            <a:off x="8150471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lowchart: Connector 47"/>
          <p:cNvSpPr/>
          <p:nvPr/>
        </p:nvSpPr>
        <p:spPr>
          <a:xfrm>
            <a:off x="8462085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lowchart: Connector 48"/>
          <p:cNvSpPr/>
          <p:nvPr/>
        </p:nvSpPr>
        <p:spPr>
          <a:xfrm>
            <a:off x="8773699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Flowchart: Connector 49"/>
          <p:cNvSpPr/>
          <p:nvPr/>
        </p:nvSpPr>
        <p:spPr>
          <a:xfrm>
            <a:off x="9085313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lowchart: Connector 50"/>
          <p:cNvSpPr/>
          <p:nvPr/>
        </p:nvSpPr>
        <p:spPr>
          <a:xfrm>
            <a:off x="9396927" y="5897882"/>
            <a:ext cx="171451" cy="171451"/>
          </a:xfrm>
          <a:prstGeom prst="flowChartConnector">
            <a:avLst/>
          </a:prstGeom>
          <a:solidFill>
            <a:srgbClr val="183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TextBox 54"/>
          <p:cNvSpPr txBox="1"/>
          <p:nvPr/>
        </p:nvSpPr>
        <p:spPr>
          <a:xfrm>
            <a:off x="2574212" y="130635"/>
            <a:ext cx="8207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Modello con estrazione meccanica:</a:t>
            </a:r>
          </a:p>
          <a:p>
            <a:pPr algn="ct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smorzatore viscoso</a:t>
            </a:r>
          </a:p>
        </p:txBody>
      </p:sp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184" y="2696151"/>
            <a:ext cx="3107937" cy="54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083" y="3964186"/>
            <a:ext cx="2515895" cy="7963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1354" y="1281474"/>
            <a:ext cx="1626115" cy="6784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742" y="1194605"/>
            <a:ext cx="4339689" cy="371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0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h 16x9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9696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 Layout</Template>
  <TotalTime>4483</TotalTime>
  <Words>665</Words>
  <Application>Microsoft Office PowerPoint</Application>
  <PresentationFormat>Widescreen</PresentationFormat>
  <Paragraphs>117</Paragraphs>
  <Slides>24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Adobe Garamond Pro Bold</vt:lpstr>
      <vt:lpstr>Arial</vt:lpstr>
      <vt:lpstr>Calibri</vt:lpstr>
      <vt:lpstr>Euphemia</vt:lpstr>
      <vt:lpstr>Math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Filippo Ferrando</dc:creator>
  <cp:lastModifiedBy>Filippo Ferrando</cp:lastModifiedBy>
  <cp:revision>86</cp:revision>
  <dcterms:created xsi:type="dcterms:W3CDTF">2016-07-16T08:15:12Z</dcterms:created>
  <dcterms:modified xsi:type="dcterms:W3CDTF">2016-07-21T18:44:50Z</dcterms:modified>
</cp:coreProperties>
</file>