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69" r:id="rId3"/>
    <p:sldId id="258" r:id="rId4"/>
    <p:sldId id="259" r:id="rId5"/>
    <p:sldId id="260" r:id="rId6"/>
    <p:sldId id="262" r:id="rId7"/>
    <p:sldId id="264" r:id="rId8"/>
    <p:sldId id="273" r:id="rId9"/>
    <p:sldId id="265" r:id="rId10"/>
    <p:sldId id="270" r:id="rId11"/>
    <p:sldId id="274" r:id="rId12"/>
    <p:sldId id="278" r:id="rId13"/>
    <p:sldId id="277" r:id="rId14"/>
    <p:sldId id="263" r:id="rId15"/>
    <p:sldId id="267" r:id="rId16"/>
    <p:sldId id="266" r:id="rId17"/>
    <p:sldId id="272" r:id="rId18"/>
    <p:sldId id="271" r:id="rId19"/>
  </p:sldIdLst>
  <p:sldSz cx="9144000" cy="5143500" type="screen16x9"/>
  <p:notesSz cx="6858000" cy="9144000"/>
  <p:embeddedFontLst>
    <p:embeddedFont>
      <p:font typeface="Calisto MT" panose="02040603050505030304" pitchFamily="18" charset="0"/>
      <p:regular r:id="rId21"/>
      <p:bold r:id="rId22"/>
      <p:italic r:id="rId23"/>
      <p:boldItalic r:id="rId24"/>
    </p:embeddedFont>
    <p:embeddedFont>
      <p:font typeface="Roboto" panose="020B0604020202020204" charset="0"/>
      <p:regular r:id="rId25"/>
      <p:bold r:id="rId26"/>
      <p:italic r:id="rId27"/>
      <p:boldItalic r:id="rId28"/>
    </p:embeddedFont>
    <p:embeddedFont>
      <p:font typeface="Lustria" panose="020B0604020202020204" charset="0"/>
      <p:regular r:id="rId29"/>
    </p:embeddedFont>
    <p:embeddedFont>
      <p:font typeface="Merriweather" panose="020B0604020202020204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94D"/>
    <a:srgbClr val="0706A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48260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8931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da5f35ef8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da5f35ef8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1456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da5f35ef8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da5f35ef8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5730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da5f35ef8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da5f35ef8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9267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da5f35ef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da5f35ef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2684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da5f35ef8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da5f35ef8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0144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da5f35ef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da5f35ef8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7084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da5f35ef8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da5f35ef8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672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a5f35ef8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da5f35ef8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2073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da5f35ef8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da5f35ef8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9105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0" t="0" r="0" b="0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0" t="0" r="0" b="0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0" t="0" r="0" b="0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0" t="0" r="0" b="0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0" t="0" r="0" b="0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8;p14" descr="logo uni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0231" y="271165"/>
            <a:ext cx="1692000" cy="21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6;p14"/>
          <p:cNvSpPr txBox="1"/>
          <p:nvPr/>
        </p:nvSpPr>
        <p:spPr>
          <a:xfrm>
            <a:off x="549282" y="4038486"/>
            <a:ext cx="2806614" cy="694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 err="1">
                <a:solidFill>
                  <a:schemeClr val="lt1"/>
                </a:solidFill>
                <a:latin typeface="Calisto MT" panose="02040603050505030304" pitchFamily="18" charset="0"/>
                <a:ea typeface="Lustria"/>
                <a:cs typeface="Lustria"/>
                <a:sym typeface="Lustria"/>
              </a:rPr>
              <a:t>Relatori</a:t>
            </a:r>
            <a:r>
              <a:rPr lang="en-GB" sz="1800" b="0" i="0" u="none" strike="noStrike" cap="none" dirty="0">
                <a:solidFill>
                  <a:schemeClr val="lt1"/>
                </a:solidFill>
                <a:latin typeface="Calisto MT" panose="02040603050505030304" pitchFamily="18" charset="0"/>
                <a:ea typeface="Lustria"/>
                <a:cs typeface="Lustria"/>
                <a:sym typeface="Lustria"/>
              </a:rPr>
              <a:t>:</a:t>
            </a:r>
            <a:endParaRPr sz="1800" dirty="0">
              <a:latin typeface="Calisto MT" panose="0204060305050503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>
                <a:solidFill>
                  <a:schemeClr val="lt1"/>
                </a:solidFill>
                <a:latin typeface="Calisto MT" panose="02040603050505030304" pitchFamily="18" charset="0"/>
                <a:ea typeface="Lustria"/>
                <a:cs typeface="Lustria"/>
                <a:sym typeface="Lustria"/>
              </a:rPr>
              <a:t>Prof.</a:t>
            </a:r>
            <a:r>
              <a:rPr lang="en-GB" sz="1800" dirty="0">
                <a:solidFill>
                  <a:schemeClr val="lt1"/>
                </a:solidFill>
                <a:latin typeface="Calisto MT" panose="02040603050505030304" pitchFamily="18" charset="0"/>
                <a:ea typeface="Lustria"/>
                <a:cs typeface="Lustria"/>
                <a:sym typeface="Lustria"/>
              </a:rPr>
              <a:t> Alessandro </a:t>
            </a:r>
            <a:r>
              <a:rPr lang="en-GB" sz="1800" dirty="0" err="1">
                <a:solidFill>
                  <a:schemeClr val="lt1"/>
                </a:solidFill>
                <a:latin typeface="Calisto MT" panose="02040603050505030304" pitchFamily="18" charset="0"/>
                <a:ea typeface="Lustria"/>
                <a:cs typeface="Lustria"/>
                <a:sym typeface="Lustria"/>
              </a:rPr>
              <a:t>Bottaro</a:t>
            </a:r>
            <a:endParaRPr sz="1800" dirty="0">
              <a:solidFill>
                <a:schemeClr val="lt1"/>
              </a:solidFill>
              <a:latin typeface="Calisto MT" panose="02040603050505030304" pitchFamily="18" charset="0"/>
              <a:ea typeface="Lustria"/>
              <a:cs typeface="Lustria"/>
              <a:sym typeface="Lustr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>
                <a:solidFill>
                  <a:schemeClr val="lt1"/>
                </a:solidFill>
                <a:latin typeface="Calisto MT" panose="02040603050505030304" pitchFamily="18" charset="0"/>
                <a:ea typeface="Lustria"/>
                <a:cs typeface="Lustria"/>
                <a:sym typeface="Lustria"/>
              </a:rPr>
              <a:t>Dott</a:t>
            </a:r>
            <a:r>
              <a:rPr lang="en-GB" sz="1800" dirty="0">
                <a:solidFill>
                  <a:schemeClr val="lt1"/>
                </a:solidFill>
                <a:latin typeface="Calisto MT" panose="02040603050505030304" pitchFamily="18" charset="0"/>
                <a:ea typeface="Lustria"/>
                <a:cs typeface="Lustria"/>
                <a:sym typeface="Lustria"/>
              </a:rPr>
              <a:t>. </a:t>
            </a:r>
            <a:r>
              <a:rPr lang="en-GB" sz="1800" dirty="0" err="1">
                <a:solidFill>
                  <a:schemeClr val="lt1"/>
                </a:solidFill>
                <a:latin typeface="Calisto MT" panose="02040603050505030304" pitchFamily="18" charset="0"/>
                <a:ea typeface="Lustria"/>
                <a:cs typeface="Lustria"/>
                <a:sym typeface="Lustria"/>
              </a:rPr>
              <a:t>Ing</a:t>
            </a:r>
            <a:r>
              <a:rPr lang="en-GB" sz="1800" dirty="0">
                <a:solidFill>
                  <a:schemeClr val="lt1"/>
                </a:solidFill>
                <a:latin typeface="Calisto MT" panose="02040603050505030304" pitchFamily="18" charset="0"/>
                <a:ea typeface="Lustria"/>
                <a:cs typeface="Lustria"/>
                <a:sym typeface="Lustria"/>
              </a:rPr>
              <a:t>. Joel Guerrero</a:t>
            </a:r>
            <a:endParaRPr sz="1800" dirty="0">
              <a:solidFill>
                <a:schemeClr val="lt1"/>
              </a:solidFill>
              <a:latin typeface="Calisto MT" panose="02040603050505030304" pitchFamily="18" charset="0"/>
              <a:ea typeface="Lustria"/>
              <a:cs typeface="Lustria"/>
              <a:sym typeface="Lustria"/>
            </a:endParaRPr>
          </a:p>
        </p:txBody>
      </p:sp>
      <p:sp>
        <p:nvSpPr>
          <p:cNvPr id="7" name="Google Shape;75;p14"/>
          <p:cNvSpPr txBox="1"/>
          <p:nvPr/>
        </p:nvSpPr>
        <p:spPr>
          <a:xfrm>
            <a:off x="1140007" y="3258011"/>
            <a:ext cx="6632447" cy="46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1" u="none" strike="noStrike" cap="none" dirty="0">
                <a:solidFill>
                  <a:schemeClr val="lt1"/>
                </a:solidFill>
                <a:latin typeface="Calisto MT" panose="02040603050505030304" pitchFamily="18" charset="0"/>
                <a:ea typeface="Lustria"/>
                <a:cs typeface="Lustria"/>
                <a:sym typeface="Lustria"/>
              </a:rPr>
              <a:t>Interactive visualization of Big Data and Real-time </a:t>
            </a:r>
            <a:r>
              <a:rPr lang="en-GB" sz="2200" b="1" i="1" u="none" strike="noStrike" cap="none" dirty="0" smtClean="0">
                <a:solidFill>
                  <a:schemeClr val="lt1"/>
                </a:solidFill>
                <a:latin typeface="Calisto MT" panose="02040603050505030304" pitchFamily="18" charset="0"/>
                <a:ea typeface="Lustria"/>
                <a:cs typeface="Lustria"/>
                <a:sym typeface="Lustria"/>
              </a:rPr>
              <a:t>Data</a:t>
            </a:r>
            <a:endParaRPr sz="2200" b="1" i="1" u="none" strike="noStrike" cap="none" dirty="0">
              <a:solidFill>
                <a:schemeClr val="lt1"/>
              </a:solidFill>
              <a:latin typeface="Calisto MT" panose="02040603050505030304" pitchFamily="18" charset="0"/>
              <a:ea typeface="Lustria"/>
              <a:cs typeface="Lustria"/>
              <a:sym typeface="Lustria"/>
            </a:endParaRPr>
          </a:p>
        </p:txBody>
      </p:sp>
      <p:sp>
        <p:nvSpPr>
          <p:cNvPr id="8" name="Google Shape;77;p14"/>
          <p:cNvSpPr txBox="1"/>
          <p:nvPr/>
        </p:nvSpPr>
        <p:spPr>
          <a:xfrm>
            <a:off x="6880915" y="4038486"/>
            <a:ext cx="1958285" cy="840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>
                <a:solidFill>
                  <a:schemeClr val="lt1"/>
                </a:solidFill>
                <a:latin typeface="Calisto MT" panose="02040603050505030304" pitchFamily="18" charset="0"/>
                <a:ea typeface="Lustria"/>
                <a:cs typeface="Lustria"/>
                <a:sym typeface="Lustria"/>
              </a:rPr>
              <a:t>Allievo</a:t>
            </a:r>
            <a:r>
              <a:rPr lang="en-GB" sz="1800" dirty="0">
                <a:solidFill>
                  <a:schemeClr val="lt1"/>
                </a:solidFill>
                <a:latin typeface="Calisto MT" panose="02040603050505030304" pitchFamily="18" charset="0"/>
                <a:ea typeface="Lustria"/>
                <a:cs typeface="Lustria"/>
                <a:sym typeface="Lustria"/>
              </a:rPr>
              <a:t>:</a:t>
            </a:r>
            <a:endParaRPr sz="1800" dirty="0">
              <a:latin typeface="Calisto MT" panose="0204060305050503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Calisto MT" panose="02040603050505030304" pitchFamily="18" charset="0"/>
                <a:ea typeface="Lustria"/>
                <a:cs typeface="Lustria"/>
                <a:sym typeface="Lustria"/>
              </a:rPr>
              <a:t>Raffaello Daniele</a:t>
            </a:r>
            <a:endParaRPr sz="1800" dirty="0">
              <a:solidFill>
                <a:schemeClr val="lt1"/>
              </a:solidFill>
              <a:latin typeface="Calisto MT" panose="02040603050505030304" pitchFamily="18" charset="0"/>
              <a:ea typeface="Lustria"/>
              <a:cs typeface="Lustria"/>
              <a:sym typeface="Lustri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9513" y="2605791"/>
            <a:ext cx="3993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Universita</a:t>
            </a:r>
            <a:r>
              <a:rPr lang="en-GB" sz="20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’ </a:t>
            </a:r>
            <a:r>
              <a:rPr lang="en-GB" sz="1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degli</a:t>
            </a:r>
            <a:r>
              <a:rPr lang="en-GB" sz="20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GB" sz="20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Studi</a:t>
            </a:r>
            <a:r>
              <a:rPr lang="en-GB" sz="20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di Genova</a:t>
            </a:r>
            <a:endParaRPr lang="en-GB" sz="2000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718" y="343710"/>
            <a:ext cx="870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Caso</a:t>
            </a:r>
            <a:r>
              <a:rPr lang="en-GB" sz="28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1: </a:t>
            </a:r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Spettri</a:t>
            </a:r>
            <a:r>
              <a:rPr lang="en-GB" sz="28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di </a:t>
            </a:r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frequenza</a:t>
            </a:r>
            <a:r>
              <a:rPr lang="en-GB" sz="28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d’onda</a:t>
            </a:r>
            <a:r>
              <a:rPr lang="en-GB" sz="28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post </a:t>
            </a:r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filtraggio</a:t>
            </a:r>
            <a:endParaRPr lang="en-GB" sz="2800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5139"/>
            <a:ext cx="9144000" cy="30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6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7" y="1286814"/>
            <a:ext cx="3839183" cy="3856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584" y="1286815"/>
            <a:ext cx="3819728" cy="38566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723" y="274958"/>
            <a:ext cx="870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Caso</a:t>
            </a:r>
            <a:r>
              <a:rPr lang="en-GB" sz="28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1: Sunburst </a:t>
            </a:r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dei</a:t>
            </a:r>
            <a:r>
              <a:rPr lang="en-GB" sz="28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Venti</a:t>
            </a:r>
            <a:r>
              <a:rPr lang="en-GB" sz="28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pre &amp; post </a:t>
            </a:r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filtraggio</a:t>
            </a:r>
            <a:endParaRPr lang="en-GB" sz="2800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33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684421" y="357510"/>
            <a:ext cx="5775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Calisto MT" panose="02040603050505030304" pitchFamily="18" charset="0"/>
              </a:rPr>
              <a:t>Dashboard al lavoro</a:t>
            </a:r>
          </a:p>
        </p:txBody>
      </p:sp>
      <p:pic>
        <p:nvPicPr>
          <p:cNvPr id="2" name="Video dashboar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543" y="1168362"/>
            <a:ext cx="7066912" cy="397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8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41252"/>
            <a:ext cx="4423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Caso</a:t>
            </a:r>
            <a:r>
              <a:rPr lang="en-GB" sz="2800" b="1" dirty="0">
                <a:solidFill>
                  <a:schemeClr val="bg1"/>
                </a:solidFill>
                <a:latin typeface="Calisto MT" panose="02040603050505030304" pitchFamily="18" charset="0"/>
              </a:rPr>
              <a:t> 2: </a:t>
            </a:r>
            <a:r>
              <a:rPr lang="en-GB" sz="28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Visualizzazione</a:t>
            </a:r>
            <a:r>
              <a:rPr lang="en-GB" sz="2800" b="1" dirty="0">
                <a:solidFill>
                  <a:schemeClr val="bg1"/>
                </a:solidFill>
                <a:latin typeface="Calisto MT" panose="02040603050505030304" pitchFamily="18" charset="0"/>
              </a:rPr>
              <a:t> di Big Data in tempo </a:t>
            </a:r>
            <a:r>
              <a:rPr lang="en-GB" sz="28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reale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44320" y="2083182"/>
            <a:ext cx="333446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ClrTx/>
              <a:buSzPct val="60000"/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chemeClr val="bg1"/>
                </a:solidFill>
                <a:latin typeface="Calisto MT" panose="02040603050505030304" pitchFamily="18" charset="0"/>
              </a:rPr>
              <a:t>Integrazione di dati per ottimizzazione di design con </a:t>
            </a:r>
            <a:r>
              <a:rPr lang="it-IT" sz="2400" dirty="0" err="1">
                <a:solidFill>
                  <a:schemeClr val="bg1"/>
                </a:solidFill>
                <a:latin typeface="Calisto MT" panose="02040603050505030304" pitchFamily="18" charset="0"/>
              </a:rPr>
              <a:t>dashboard</a:t>
            </a:r>
            <a:r>
              <a:rPr lang="it-IT" sz="2400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sto MT" panose="02040603050505030304" pitchFamily="18" charset="0"/>
              </a:rPr>
              <a:t>real</a:t>
            </a:r>
            <a:r>
              <a:rPr lang="it-IT" sz="2400" dirty="0">
                <a:solidFill>
                  <a:schemeClr val="bg1"/>
                </a:solidFill>
                <a:latin typeface="Calisto MT" panose="02040603050505030304" pitchFamily="18" charset="0"/>
              </a:rPr>
              <a:t> time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32" y="0"/>
            <a:ext cx="3533697" cy="2894066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09" y="2895125"/>
            <a:ext cx="4613080" cy="2275488"/>
          </a:xfrm>
          <a:prstGeom prst="rect">
            <a:avLst/>
          </a:prstGeom>
        </p:spPr>
      </p:pic>
      <p:sp>
        <p:nvSpPr>
          <p:cNvPr id="16" name="Freccia curva 15"/>
          <p:cNvSpPr/>
          <p:nvPr/>
        </p:nvSpPr>
        <p:spPr>
          <a:xfrm rot="5400000">
            <a:off x="7942790" y="2004943"/>
            <a:ext cx="813816" cy="91232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505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62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382620" cy="962115"/>
          </a:xfrm>
        </p:spPr>
        <p:txBody>
          <a:bodyPr/>
          <a:lstStyle/>
          <a:p>
            <a:r>
              <a:rPr lang="en-GB" b="1" dirty="0" err="1" smtClean="0">
                <a:latin typeface="Calisto MT" panose="02040603050505030304" pitchFamily="18" charset="0"/>
              </a:rPr>
              <a:t>Caso</a:t>
            </a:r>
            <a:r>
              <a:rPr lang="en-GB" b="1" dirty="0" smtClean="0">
                <a:latin typeface="Calisto MT" panose="02040603050505030304" pitchFamily="18" charset="0"/>
              </a:rPr>
              <a:t> 2: </a:t>
            </a:r>
            <a:r>
              <a:rPr lang="en-GB" b="1" dirty="0" err="1" smtClean="0">
                <a:latin typeface="Calisto MT" panose="02040603050505030304" pitchFamily="18" charset="0"/>
              </a:rPr>
              <a:t>Visualizzazione</a:t>
            </a:r>
            <a:r>
              <a:rPr lang="en-GB" b="1" dirty="0">
                <a:latin typeface="Calisto MT" panose="02040603050505030304" pitchFamily="18" charset="0"/>
              </a:rPr>
              <a:t> </a:t>
            </a:r>
            <a:r>
              <a:rPr lang="en-GB" b="1" dirty="0" smtClean="0">
                <a:latin typeface="Calisto MT" panose="02040603050505030304" pitchFamily="18" charset="0"/>
              </a:rPr>
              <a:t>di Big Data in tempo </a:t>
            </a:r>
            <a:r>
              <a:rPr lang="en-GB" b="1" dirty="0" err="1" smtClean="0">
                <a:latin typeface="Calisto MT" panose="02040603050505030304" pitchFamily="18" charset="0"/>
              </a:rPr>
              <a:t>reale</a:t>
            </a:r>
            <a:endParaRPr lang="en-GB" b="1" dirty="0">
              <a:latin typeface="Calisto MT" panose="02040603050505030304" pitchFamily="18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180221" y="2170803"/>
            <a:ext cx="436156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ClrTx/>
              <a:buSzPct val="60000"/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bg1"/>
                </a:solidFill>
                <a:latin typeface="Calisto MT" panose="02040603050505030304" pitchFamily="18" charset="0"/>
              </a:rPr>
              <a:t>Creazione</a:t>
            </a:r>
            <a:r>
              <a:rPr lang="en-GB" sz="2400" dirty="0">
                <a:solidFill>
                  <a:schemeClr val="bg1"/>
                </a:solidFill>
                <a:latin typeface="Calisto MT" panose="02040603050505030304" pitchFamily="18" charset="0"/>
              </a:rPr>
              <a:t> di web-socket server per </a:t>
            </a:r>
            <a:r>
              <a:rPr lang="en-GB" sz="2400" dirty="0" err="1">
                <a:solidFill>
                  <a:schemeClr val="bg1"/>
                </a:solidFill>
                <a:latin typeface="Calisto MT" panose="02040603050505030304" pitchFamily="18" charset="0"/>
              </a:rPr>
              <a:t>analisi</a:t>
            </a:r>
            <a:r>
              <a:rPr lang="en-GB" sz="2400" dirty="0">
                <a:solidFill>
                  <a:schemeClr val="bg1"/>
                </a:solidFill>
                <a:latin typeface="Calisto MT" panose="02040603050505030304" pitchFamily="18" charset="0"/>
              </a:rPr>
              <a:t> di </a:t>
            </a:r>
            <a:r>
              <a:rPr lang="en-GB" sz="2400" dirty="0" err="1">
                <a:solidFill>
                  <a:schemeClr val="bg1"/>
                </a:solidFill>
                <a:latin typeface="Calisto MT" panose="02040603050505030304" pitchFamily="18" charset="0"/>
              </a:rPr>
              <a:t>dati</a:t>
            </a:r>
            <a:r>
              <a:rPr lang="en-GB" sz="2400" dirty="0">
                <a:solidFill>
                  <a:schemeClr val="bg1"/>
                </a:solidFill>
                <a:latin typeface="Calisto MT" panose="02040603050505030304" pitchFamily="18" charset="0"/>
              </a:rPr>
              <a:t> in tempo </a:t>
            </a:r>
            <a:r>
              <a:rPr lang="en-GB" sz="2400" dirty="0" err="1">
                <a:solidFill>
                  <a:schemeClr val="bg1"/>
                </a:solidFill>
                <a:latin typeface="Calisto MT" panose="02040603050505030304" pitchFamily="18" charset="0"/>
              </a:rPr>
              <a:t>reale</a:t>
            </a:r>
            <a:endParaRPr lang="en-GB" sz="2400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610910" y="2324100"/>
            <a:ext cx="4533090" cy="2736510"/>
            <a:chOff x="4706696" y="2310985"/>
            <a:chExt cx="4336389" cy="2497666"/>
          </a:xfrm>
        </p:grpSpPr>
        <p:pic>
          <p:nvPicPr>
            <p:cNvPr id="9" name="Immagin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6696" y="2310985"/>
              <a:ext cx="4336389" cy="2497666"/>
            </a:xfrm>
            <a:prstGeom prst="rect">
              <a:avLst/>
            </a:prstGeom>
          </p:spPr>
        </p:pic>
        <p:sp>
          <p:nvSpPr>
            <p:cNvPr id="10" name="Rettangolo 9"/>
            <p:cNvSpPr/>
            <p:nvPr/>
          </p:nvSpPr>
          <p:spPr>
            <a:xfrm>
              <a:off x="4706696" y="2775438"/>
              <a:ext cx="480646" cy="7327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5366238" y="2921977"/>
              <a:ext cx="635977" cy="9085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6301154" y="3725008"/>
              <a:ext cx="988168" cy="6740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3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134" y="1065908"/>
            <a:ext cx="3588631" cy="1307287"/>
          </a:xfrm>
          <a:prstGeom prst="rect">
            <a:avLst/>
          </a:prstGeom>
        </p:spPr>
      </p:pic>
      <p:pic>
        <p:nvPicPr>
          <p:cNvPr id="14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84" y="28019"/>
            <a:ext cx="3451410" cy="1076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24" y="320815"/>
            <a:ext cx="8520600" cy="623700"/>
          </a:xfrm>
        </p:spPr>
        <p:txBody>
          <a:bodyPr/>
          <a:lstStyle/>
          <a:p>
            <a:pPr algn="ctr"/>
            <a:r>
              <a:rPr lang="en-GB" b="1" dirty="0" smtClean="0"/>
              <a:t>Web-socket in </a:t>
            </a:r>
            <a:r>
              <a:rPr lang="en-GB" b="1" dirty="0" err="1" smtClean="0"/>
              <a:t>azione</a:t>
            </a:r>
            <a:endParaRPr lang="en-GB" b="1" dirty="0"/>
          </a:p>
        </p:txBody>
      </p:sp>
      <p:pic>
        <p:nvPicPr>
          <p:cNvPr id="3" name="Command Prompt - python  websocket_server2.py 21_07_2018 15_25_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816" y="1271564"/>
            <a:ext cx="7438417" cy="3871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780" y="300034"/>
            <a:ext cx="8520600" cy="623700"/>
          </a:xfrm>
        </p:spPr>
        <p:txBody>
          <a:bodyPr/>
          <a:lstStyle/>
          <a:p>
            <a:pPr algn="ctr"/>
            <a:r>
              <a:rPr lang="en-GB" b="1" dirty="0" err="1" smtClean="0"/>
              <a:t>Visualizzazione</a:t>
            </a:r>
            <a:r>
              <a:rPr lang="en-GB" b="1" dirty="0" smtClean="0"/>
              <a:t> </a:t>
            </a:r>
            <a:r>
              <a:rPr lang="en-GB" b="1" dirty="0" err="1" smtClean="0"/>
              <a:t>dati</a:t>
            </a:r>
            <a:r>
              <a:rPr lang="en-GB" b="1" dirty="0" smtClean="0"/>
              <a:t> in tempo </a:t>
            </a:r>
            <a:r>
              <a:rPr lang="en-GB" b="1" dirty="0" err="1" smtClean="0"/>
              <a:t>reale</a:t>
            </a:r>
            <a:endParaRPr lang="en-GB" b="1" dirty="0"/>
          </a:p>
        </p:txBody>
      </p:sp>
      <p:pic>
        <p:nvPicPr>
          <p:cNvPr id="5" name="dashboard project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02" y="1241408"/>
            <a:ext cx="7182427" cy="389048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157" y="1541777"/>
            <a:ext cx="2045466" cy="22574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Ovale 6"/>
          <p:cNvSpPr/>
          <p:nvPr/>
        </p:nvSpPr>
        <p:spPr>
          <a:xfrm>
            <a:off x="7452703" y="2970081"/>
            <a:ext cx="515640" cy="5843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81000" y="297873"/>
            <a:ext cx="2957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Conclusioni</a:t>
            </a:r>
            <a:endParaRPr lang="it-IT" sz="3200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900056" y="235527"/>
            <a:ext cx="53201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2400" dirty="0" smtClean="0">
                <a:solidFill>
                  <a:schemeClr val="bg1">
                    <a:lumMod val="65000"/>
                  </a:schemeClr>
                </a:solidFill>
                <a:latin typeface="Calisto MT" panose="02040603050505030304" pitchFamily="18" charset="0"/>
              </a:rPr>
              <a:t>Le librerie JavaScript possono essere usate per la manipolazione e la visualizzazione di Big Data.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it-IT" sz="2400" dirty="0">
              <a:solidFill>
                <a:schemeClr val="bg1">
                  <a:lumMod val="65000"/>
                </a:schemeClr>
              </a:solidFill>
              <a:latin typeface="Calisto MT" panose="02040603050505030304" pitchFamily="18" charset="0"/>
            </a:endParaRPr>
          </a:p>
          <a:p>
            <a:pPr marL="285750" indent="-285750">
              <a:buClr>
                <a:schemeClr val="bg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2400" dirty="0" smtClean="0">
                <a:solidFill>
                  <a:schemeClr val="bg1">
                    <a:lumMod val="65000"/>
                  </a:schemeClr>
                </a:solidFill>
                <a:latin typeface="Calisto MT" panose="02040603050505030304" pitchFamily="18" charset="0"/>
              </a:rPr>
              <a:t>L’interattività dovuta al cross-</a:t>
            </a:r>
            <a:r>
              <a:rPr lang="it-IT" sz="2400" dirty="0" err="1" smtClean="0">
                <a:solidFill>
                  <a:schemeClr val="bg1">
                    <a:lumMod val="65000"/>
                  </a:schemeClr>
                </a:solidFill>
                <a:latin typeface="Calisto MT" panose="02040603050505030304" pitchFamily="18" charset="0"/>
              </a:rPr>
              <a:t>filtering</a:t>
            </a:r>
            <a:r>
              <a:rPr lang="it-IT" sz="2400" dirty="0" smtClean="0">
                <a:solidFill>
                  <a:schemeClr val="bg1">
                    <a:lumMod val="65000"/>
                  </a:schemeClr>
                </a:solidFill>
                <a:latin typeface="Calisto MT" panose="02040603050505030304" pitchFamily="18" charset="0"/>
              </a:rPr>
              <a:t> apre nuove frontiere per l’analisi dei dati</a:t>
            </a:r>
          </a:p>
          <a:p>
            <a:endParaRPr lang="it-IT" sz="2400" dirty="0">
              <a:solidFill>
                <a:schemeClr val="bg1">
                  <a:lumMod val="65000"/>
                </a:schemeClr>
              </a:solidFill>
              <a:latin typeface="Calisto MT" panose="02040603050505030304" pitchFamily="18" charset="0"/>
            </a:endParaRPr>
          </a:p>
          <a:p>
            <a:pPr marL="285750" indent="-285750">
              <a:buClr>
                <a:schemeClr val="bg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2400" dirty="0" smtClean="0">
                <a:solidFill>
                  <a:schemeClr val="bg1">
                    <a:lumMod val="65000"/>
                  </a:schemeClr>
                </a:solidFill>
                <a:latin typeface="Calisto MT" panose="02040603050505030304" pitchFamily="18" charset="0"/>
              </a:rPr>
              <a:t>La visualizzazione dati non è soltanto arte, ma anche un metodo per l’esposizione accurata di risultati di natura scientifica</a:t>
            </a:r>
            <a:endParaRPr lang="it-IT" sz="2400" dirty="0">
              <a:solidFill>
                <a:schemeClr val="bg1">
                  <a:lumMod val="65000"/>
                </a:schemeClr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99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4335" y="1211807"/>
            <a:ext cx="4023696" cy="1261884"/>
            <a:chOff x="4240404" y="204568"/>
            <a:chExt cx="4903596" cy="1261884"/>
          </a:xfrm>
        </p:grpSpPr>
        <p:sp>
          <p:nvSpPr>
            <p:cNvPr id="7" name="TextBox 6"/>
            <p:cNvSpPr txBox="1"/>
            <p:nvPr/>
          </p:nvSpPr>
          <p:spPr>
            <a:xfrm>
              <a:off x="4240404" y="204568"/>
              <a:ext cx="49035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  <a:latin typeface="Calisto MT" panose="02040603050505030304" pitchFamily="18" charset="0"/>
                </a:rPr>
                <a:t>“The world’s most valuable resource is not oil, but data.”</a:t>
              </a:r>
              <a:endParaRPr lang="en-GB" sz="2400" dirty="0">
                <a:solidFill>
                  <a:schemeClr val="bg1"/>
                </a:solidFill>
                <a:latin typeface="Calisto MT" panose="0204060305050503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62541" y="1158675"/>
              <a:ext cx="14615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  <a:latin typeface="Calisto MT" panose="02040603050505030304" pitchFamily="18" charset="0"/>
                </a:rPr>
                <a:t>The Economist.</a:t>
              </a:r>
              <a:endParaRPr lang="en-GB" dirty="0">
                <a:solidFill>
                  <a:schemeClr val="bg1"/>
                </a:solidFill>
                <a:latin typeface="Calisto MT" panose="0204060305050503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8"/>
          <a:stretch/>
        </p:blipFill>
        <p:spPr>
          <a:xfrm>
            <a:off x="4572000" y="564198"/>
            <a:ext cx="4572000" cy="3818986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152505" y="3291107"/>
            <a:ext cx="4167357" cy="1591136"/>
          </a:xfrm>
        </p:spPr>
        <p:txBody>
          <a:bodyPr>
            <a:noAutofit/>
          </a:bodyPr>
          <a:lstStyle/>
          <a:p>
            <a:pPr algn="ctr"/>
            <a:r>
              <a:rPr lang="en-GB" sz="5000" b="1" dirty="0" smtClean="0">
                <a:latin typeface="Calisto MT" panose="02040603050505030304" pitchFamily="18" charset="0"/>
              </a:rPr>
              <a:t>Grazie per </a:t>
            </a:r>
            <a:r>
              <a:rPr lang="en-GB" sz="5000" b="1" dirty="0" err="1" smtClean="0">
                <a:latin typeface="Calisto MT" panose="02040603050505030304" pitchFamily="18" charset="0"/>
              </a:rPr>
              <a:t>l’attenzione</a:t>
            </a:r>
            <a:endParaRPr lang="en-GB" sz="5000" b="1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72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38851"/>
            <a:ext cx="3704400" cy="626781"/>
          </a:xfrm>
        </p:spPr>
        <p:txBody>
          <a:bodyPr/>
          <a:lstStyle/>
          <a:p>
            <a:r>
              <a:rPr lang="en-GB" b="1" dirty="0" err="1" smtClean="0">
                <a:latin typeface="Calisto MT" panose="02040603050505030304" pitchFamily="18" charset="0"/>
              </a:rPr>
              <a:t>Obiettivo</a:t>
            </a:r>
            <a:r>
              <a:rPr lang="en-GB" b="1" dirty="0" smtClean="0">
                <a:latin typeface="Calisto MT" panose="02040603050505030304" pitchFamily="18" charset="0"/>
              </a:rPr>
              <a:t> </a:t>
            </a:r>
            <a:r>
              <a:rPr lang="en-GB" b="1" dirty="0" err="1" smtClean="0">
                <a:latin typeface="Calisto MT" panose="02040603050505030304" pitchFamily="18" charset="0"/>
              </a:rPr>
              <a:t>della</a:t>
            </a:r>
            <a:r>
              <a:rPr lang="en-GB" b="1" dirty="0" smtClean="0">
                <a:latin typeface="Calisto MT" panose="02040603050505030304" pitchFamily="18" charset="0"/>
              </a:rPr>
              <a:t> </a:t>
            </a:r>
            <a:r>
              <a:rPr lang="en-GB" b="1" dirty="0" err="1" smtClean="0">
                <a:latin typeface="Calisto MT" panose="02040603050505030304" pitchFamily="18" charset="0"/>
              </a:rPr>
              <a:t>tesi</a:t>
            </a:r>
            <a:endParaRPr lang="en-GB" b="1" dirty="0">
              <a:latin typeface="Calisto MT" panose="02040603050505030304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04800" y="1515745"/>
            <a:ext cx="3704400" cy="2040382"/>
          </a:xfrm>
        </p:spPr>
        <p:txBody>
          <a:bodyPr/>
          <a:lstStyle/>
          <a:p>
            <a:pPr marL="603250" indent="-457200">
              <a:buClr>
                <a:schemeClr val="bg1"/>
              </a:buClr>
              <a:buFont typeface="+mj-lt"/>
              <a:buAutoNum type="arabicPeriod"/>
            </a:pPr>
            <a:r>
              <a:rPr lang="en-GB" sz="24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Problema</a:t>
            </a:r>
            <a:endParaRPr lang="en-GB" sz="2400" dirty="0" smtClean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 marL="603250" indent="-457200">
              <a:buClr>
                <a:schemeClr val="bg1"/>
              </a:buClr>
              <a:buFont typeface="+mj-lt"/>
              <a:buAutoNum type="arabicPeriod"/>
            </a:pPr>
            <a:endParaRPr lang="en-GB" sz="2400" dirty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 marL="603250" indent="-457200">
              <a:buClr>
                <a:schemeClr val="bg1"/>
              </a:buClr>
              <a:buFont typeface="+mj-lt"/>
              <a:buAutoNum type="arabicPeriod"/>
            </a:pPr>
            <a:r>
              <a:rPr lang="en-GB" sz="24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Metodo</a:t>
            </a:r>
            <a:endParaRPr lang="en-GB" sz="2400" dirty="0" smtClean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 marL="603250" indent="-457200">
              <a:buClr>
                <a:schemeClr val="bg1"/>
              </a:buClr>
              <a:buFont typeface="+mj-lt"/>
              <a:buAutoNum type="arabicPeriod"/>
            </a:pPr>
            <a:endParaRPr lang="en-GB" sz="2400" dirty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 marL="603250" indent="-457200">
              <a:buClr>
                <a:schemeClr val="bg1"/>
              </a:buClr>
              <a:buFont typeface="+mj-lt"/>
              <a:buAutoNum type="arabicPeriod"/>
            </a:pPr>
            <a:r>
              <a:rPr lang="en-GB" sz="24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Obiettivo</a:t>
            </a:r>
            <a:endParaRPr lang="en-GB" sz="2400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730496" y="109728"/>
            <a:ext cx="4291583" cy="4852416"/>
          </a:xfrm>
        </p:spPr>
        <p:txBody>
          <a:bodyPr/>
          <a:lstStyle/>
          <a:p>
            <a:pPr marL="603250" indent="-457200">
              <a:buFont typeface="+mj-lt"/>
              <a:buAutoNum type="arabicPeriod"/>
            </a:pPr>
            <a:r>
              <a:rPr lang="en-GB" sz="2400" dirty="0" err="1" smtClean="0">
                <a:latin typeface="Calisto MT" panose="02040603050505030304" pitchFamily="18" charset="0"/>
              </a:rPr>
              <a:t>Gestione</a:t>
            </a:r>
            <a:r>
              <a:rPr lang="en-GB" sz="2400" dirty="0" smtClean="0">
                <a:latin typeface="Calisto MT" panose="02040603050505030304" pitchFamily="18" charset="0"/>
              </a:rPr>
              <a:t> di elevate </a:t>
            </a:r>
            <a:r>
              <a:rPr lang="en-GB" sz="2400" dirty="0" err="1" smtClean="0">
                <a:latin typeface="Calisto MT" panose="02040603050505030304" pitchFamily="18" charset="0"/>
              </a:rPr>
              <a:t>quantit</a:t>
            </a:r>
            <a:r>
              <a:rPr lang="it-IT" sz="2400" dirty="0" smtClean="0">
                <a:latin typeface="Calisto MT" panose="02040603050505030304" pitchFamily="18" charset="0"/>
              </a:rPr>
              <a:t>á</a:t>
            </a:r>
            <a:r>
              <a:rPr lang="en-GB" sz="2400" dirty="0" smtClean="0">
                <a:latin typeface="Calisto MT" panose="02040603050505030304" pitchFamily="18" charset="0"/>
              </a:rPr>
              <a:t> di </a:t>
            </a:r>
            <a:r>
              <a:rPr lang="en-GB" sz="2400" dirty="0" err="1" smtClean="0">
                <a:latin typeface="Calisto MT" panose="02040603050505030304" pitchFamily="18" charset="0"/>
              </a:rPr>
              <a:t>dati</a:t>
            </a:r>
            <a:endParaRPr lang="en-GB" sz="2400" dirty="0" smtClean="0">
              <a:latin typeface="Calisto MT" panose="02040603050505030304" pitchFamily="18" charset="0"/>
            </a:endParaRPr>
          </a:p>
          <a:p>
            <a:pPr marL="603250" indent="-457200">
              <a:buFont typeface="+mj-lt"/>
              <a:buAutoNum type="arabicPeriod"/>
            </a:pPr>
            <a:endParaRPr lang="en-GB" sz="2400" dirty="0">
              <a:latin typeface="Calisto MT" panose="02040603050505030304" pitchFamily="18" charset="0"/>
            </a:endParaRPr>
          </a:p>
          <a:p>
            <a:pPr marL="603250" indent="-457200">
              <a:buFont typeface="+mj-lt"/>
              <a:buAutoNum type="arabicPeriod"/>
            </a:pPr>
            <a:r>
              <a:rPr lang="en-GB" sz="2400" dirty="0" err="1" smtClean="0">
                <a:latin typeface="Calisto MT" panose="02040603050505030304" pitchFamily="18" charset="0"/>
              </a:rPr>
              <a:t>Sviluppo</a:t>
            </a:r>
            <a:r>
              <a:rPr lang="en-GB" sz="2400" dirty="0" smtClean="0">
                <a:latin typeface="Calisto MT" panose="02040603050505030304" pitchFamily="18" charset="0"/>
              </a:rPr>
              <a:t> di </a:t>
            </a:r>
            <a:r>
              <a:rPr lang="en-GB" sz="2400" dirty="0" err="1" smtClean="0">
                <a:latin typeface="Calisto MT" panose="02040603050505030304" pitchFamily="18" charset="0"/>
              </a:rPr>
              <a:t>analisi</a:t>
            </a:r>
            <a:r>
              <a:rPr lang="en-GB" sz="2400" dirty="0" smtClean="0">
                <a:latin typeface="Calisto MT" panose="02040603050505030304" pitchFamily="18" charset="0"/>
              </a:rPr>
              <a:t> </a:t>
            </a:r>
            <a:r>
              <a:rPr lang="en-GB" sz="2400" dirty="0" err="1" smtClean="0">
                <a:latin typeface="Calisto MT" panose="02040603050505030304" pitchFamily="18" charset="0"/>
              </a:rPr>
              <a:t>impiegando</a:t>
            </a:r>
            <a:r>
              <a:rPr lang="en-GB" sz="2400" dirty="0" smtClean="0">
                <a:latin typeface="Calisto MT" panose="02040603050505030304" pitchFamily="18" charset="0"/>
              </a:rPr>
              <a:t> </a:t>
            </a:r>
            <a:r>
              <a:rPr lang="en-GB" sz="2400" dirty="0" err="1" smtClean="0">
                <a:latin typeface="Calisto MT" panose="02040603050505030304" pitchFamily="18" charset="0"/>
              </a:rPr>
              <a:t>tecniche</a:t>
            </a:r>
            <a:r>
              <a:rPr lang="en-GB" sz="2400" dirty="0" smtClean="0">
                <a:latin typeface="Calisto MT" panose="02040603050505030304" pitchFamily="18" charset="0"/>
              </a:rPr>
              <a:t> di </a:t>
            </a:r>
            <a:r>
              <a:rPr lang="en-GB" sz="2400" dirty="0" err="1" smtClean="0">
                <a:latin typeface="Calisto MT" panose="02040603050505030304" pitchFamily="18" charset="0"/>
              </a:rPr>
              <a:t>visualizzazione</a:t>
            </a:r>
            <a:r>
              <a:rPr lang="en-GB" sz="2400" dirty="0" smtClean="0">
                <a:latin typeface="Calisto MT" panose="02040603050505030304" pitchFamily="18" charset="0"/>
              </a:rPr>
              <a:t> &amp; </a:t>
            </a:r>
            <a:r>
              <a:rPr lang="en-GB" sz="2400" dirty="0" err="1" smtClean="0">
                <a:latin typeface="Calisto MT" panose="02040603050505030304" pitchFamily="18" charset="0"/>
              </a:rPr>
              <a:t>elaborazione</a:t>
            </a:r>
            <a:r>
              <a:rPr lang="en-GB" sz="2400" dirty="0" smtClean="0">
                <a:latin typeface="Calisto MT" panose="02040603050505030304" pitchFamily="18" charset="0"/>
              </a:rPr>
              <a:t> </a:t>
            </a:r>
            <a:r>
              <a:rPr lang="en-GB" sz="2400" dirty="0" err="1" smtClean="0">
                <a:latin typeface="Calisto MT" panose="02040603050505030304" pitchFamily="18" charset="0"/>
              </a:rPr>
              <a:t>dei</a:t>
            </a:r>
            <a:r>
              <a:rPr lang="en-GB" sz="2400" dirty="0" smtClean="0">
                <a:latin typeface="Calisto MT" panose="02040603050505030304" pitchFamily="18" charset="0"/>
              </a:rPr>
              <a:t> </a:t>
            </a:r>
            <a:r>
              <a:rPr lang="en-GB" sz="2400" dirty="0" err="1" smtClean="0">
                <a:latin typeface="Calisto MT" panose="02040603050505030304" pitchFamily="18" charset="0"/>
              </a:rPr>
              <a:t>dati</a:t>
            </a:r>
            <a:endParaRPr lang="en-GB" sz="2400" dirty="0" smtClean="0">
              <a:latin typeface="Calisto MT" panose="02040603050505030304" pitchFamily="18" charset="0"/>
            </a:endParaRPr>
          </a:p>
          <a:p>
            <a:pPr marL="603250" indent="-457200">
              <a:buFont typeface="+mj-lt"/>
              <a:buAutoNum type="arabicPeriod"/>
            </a:pPr>
            <a:endParaRPr lang="en-GB" sz="2400" dirty="0" smtClean="0">
              <a:latin typeface="Calisto MT" panose="02040603050505030304" pitchFamily="18" charset="0"/>
            </a:endParaRPr>
          </a:p>
          <a:p>
            <a:pPr marL="603250" indent="-457200">
              <a:buFont typeface="+mj-lt"/>
              <a:buAutoNum type="arabicPeriod"/>
            </a:pPr>
            <a:r>
              <a:rPr lang="en-GB" sz="2400" dirty="0" err="1" smtClean="0">
                <a:latin typeface="Calisto MT" panose="02040603050505030304" pitchFamily="18" charset="0"/>
              </a:rPr>
              <a:t>Dimostrare</a:t>
            </a:r>
            <a:r>
              <a:rPr lang="en-GB" sz="2400" dirty="0" smtClean="0">
                <a:latin typeface="Calisto MT" panose="02040603050505030304" pitchFamily="18" charset="0"/>
              </a:rPr>
              <a:t> </a:t>
            </a:r>
            <a:r>
              <a:rPr lang="en-GB" sz="2400" dirty="0" err="1" smtClean="0">
                <a:latin typeface="Calisto MT" panose="02040603050505030304" pitchFamily="18" charset="0"/>
              </a:rPr>
              <a:t>i</a:t>
            </a:r>
            <a:r>
              <a:rPr lang="en-GB" sz="2400" dirty="0" smtClean="0">
                <a:latin typeface="Calisto MT" panose="02040603050505030304" pitchFamily="18" charset="0"/>
              </a:rPr>
              <a:t> </a:t>
            </a:r>
            <a:r>
              <a:rPr lang="en-GB" sz="2400" dirty="0" err="1" smtClean="0">
                <a:latin typeface="Calisto MT" panose="02040603050505030304" pitchFamily="18" charset="0"/>
              </a:rPr>
              <a:t>benifici</a:t>
            </a:r>
            <a:r>
              <a:rPr lang="en-GB" sz="2400" dirty="0" smtClean="0">
                <a:latin typeface="Calisto MT" panose="02040603050505030304" pitchFamily="18" charset="0"/>
              </a:rPr>
              <a:t> </a:t>
            </a:r>
            <a:r>
              <a:rPr lang="en-GB" sz="2400" dirty="0" err="1" smtClean="0">
                <a:latin typeface="Calisto MT" panose="02040603050505030304" pitchFamily="18" charset="0"/>
              </a:rPr>
              <a:t>dell’implementazione</a:t>
            </a:r>
            <a:r>
              <a:rPr lang="en-GB" sz="2400" dirty="0" smtClean="0">
                <a:latin typeface="Calisto MT" panose="02040603050505030304" pitchFamily="18" charset="0"/>
              </a:rPr>
              <a:t> di </a:t>
            </a:r>
            <a:r>
              <a:rPr lang="en-GB" sz="2400" dirty="0" err="1" smtClean="0">
                <a:latin typeface="Calisto MT" panose="02040603050505030304" pitchFamily="18" charset="0"/>
              </a:rPr>
              <a:t>librerie</a:t>
            </a:r>
            <a:r>
              <a:rPr lang="en-GB" sz="2400" dirty="0" smtClean="0">
                <a:latin typeface="Calisto MT" panose="02040603050505030304" pitchFamily="18" charset="0"/>
              </a:rPr>
              <a:t> JavaScript </a:t>
            </a:r>
            <a:endParaRPr lang="en-GB" sz="2400" dirty="0">
              <a:latin typeface="Calisto MT" panose="02040603050505030304" pitchFamily="18" charset="0"/>
            </a:endParaRPr>
          </a:p>
          <a:p>
            <a:pPr marL="603250" indent="-457200">
              <a:buFont typeface="+mj-lt"/>
              <a:buAutoNum type="arabicPeriod"/>
            </a:pPr>
            <a:endParaRPr lang="en-GB" sz="2400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86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1692836"/>
            <a:ext cx="42291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buClrTx/>
              <a:buSzPct val="60000"/>
              <a:buFont typeface="Wingdings" panose="05000000000000000000" pitchFamily="2" charset="2"/>
              <a:buChar char="§"/>
            </a:pPr>
            <a:r>
              <a:rPr lang="en-US" sz="2400" dirty="0" err="1" smtClean="0">
                <a:solidFill>
                  <a:schemeClr val="bg1"/>
                </a:solidFill>
                <a:latin typeface="Calisto MT" panose="02040603050505030304" pitchFamily="18" charset="0"/>
                <a:sym typeface="Lustria"/>
              </a:rPr>
              <a:t>Informazioni</a:t>
            </a:r>
            <a:r>
              <a:rPr lang="en-US" sz="2400" dirty="0" smtClean="0">
                <a:solidFill>
                  <a:schemeClr val="bg1"/>
                </a:solidFill>
                <a:latin typeface="Calisto MT" panose="02040603050505030304" pitchFamily="18" charset="0"/>
                <a:sym typeface="Lustria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listo MT" panose="02040603050505030304" pitchFamily="18" charset="0"/>
                <a:sym typeface="Lustria"/>
              </a:rPr>
              <a:t>riguardo</a:t>
            </a:r>
            <a:r>
              <a:rPr lang="en-US" sz="2400" dirty="0" smtClean="0">
                <a:solidFill>
                  <a:schemeClr val="bg1"/>
                </a:solidFill>
                <a:latin typeface="Calisto MT" panose="02040603050505030304" pitchFamily="18" charset="0"/>
                <a:sym typeface="Lustria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listo MT" panose="02040603050505030304" pitchFamily="18" charset="0"/>
                <a:sym typeface="Lustria"/>
              </a:rPr>
              <a:t>andamenti</a:t>
            </a:r>
            <a:r>
              <a:rPr lang="en-US" sz="2400" dirty="0" smtClean="0">
                <a:solidFill>
                  <a:schemeClr val="bg1"/>
                </a:solidFill>
                <a:latin typeface="Calisto MT" panose="02040603050505030304" pitchFamily="18" charset="0"/>
                <a:sym typeface="Lustria"/>
              </a:rPr>
              <a:t> e </a:t>
            </a:r>
            <a:r>
              <a:rPr lang="en-US" sz="2400" dirty="0" err="1" smtClean="0">
                <a:solidFill>
                  <a:schemeClr val="bg1"/>
                </a:solidFill>
                <a:latin typeface="Calisto MT" panose="02040603050505030304" pitchFamily="18" charset="0"/>
                <a:sym typeface="Lustria"/>
              </a:rPr>
              <a:t>anomalie</a:t>
            </a:r>
            <a:r>
              <a:rPr lang="en-US" sz="2400" dirty="0" smtClean="0">
                <a:solidFill>
                  <a:schemeClr val="bg1"/>
                </a:solidFill>
                <a:latin typeface="Calisto MT" panose="02040603050505030304" pitchFamily="18" charset="0"/>
                <a:sym typeface="Lustria"/>
              </a:rPr>
              <a:t> di </a:t>
            </a:r>
            <a:r>
              <a:rPr lang="en-US" sz="2400" b="1" dirty="0" smtClean="0">
                <a:solidFill>
                  <a:schemeClr val="bg1"/>
                </a:solidFill>
                <a:latin typeface="Calisto MT" panose="02040603050505030304" pitchFamily="18" charset="0"/>
                <a:sym typeface="Lustria"/>
              </a:rPr>
              <a:t>dataset</a:t>
            </a:r>
            <a:r>
              <a:rPr lang="en-US" sz="2400" dirty="0">
                <a:solidFill>
                  <a:schemeClr val="bg1"/>
                </a:solidFill>
                <a:latin typeface="Calisto MT" panose="02040603050505030304" pitchFamily="18" charset="0"/>
                <a:sym typeface="Lustria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listo MT" panose="02040603050505030304" pitchFamily="18" charset="0"/>
                <a:sym typeface="Lustria"/>
              </a:rPr>
              <a:t>possono</a:t>
            </a:r>
            <a:r>
              <a:rPr lang="en-US" sz="2400" dirty="0" smtClean="0">
                <a:solidFill>
                  <a:schemeClr val="bg1"/>
                </a:solidFill>
                <a:latin typeface="Calisto MT" panose="02040603050505030304" pitchFamily="18" charset="0"/>
                <a:sym typeface="Lustria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listo MT" panose="02040603050505030304" pitchFamily="18" charset="0"/>
                <a:sym typeface="Lustria"/>
              </a:rPr>
              <a:t>essere</a:t>
            </a:r>
            <a:r>
              <a:rPr lang="en-US" sz="2400" dirty="0" smtClean="0">
                <a:solidFill>
                  <a:schemeClr val="bg1"/>
                </a:solidFill>
                <a:latin typeface="Calisto MT" panose="02040603050505030304" pitchFamily="18" charset="0"/>
                <a:sym typeface="Lustria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listo MT" panose="02040603050505030304" pitchFamily="18" charset="0"/>
                <a:sym typeface="Lustria"/>
              </a:rPr>
              <a:t>omessi</a:t>
            </a:r>
            <a:r>
              <a:rPr lang="en-US" sz="2400" dirty="0" smtClean="0">
                <a:solidFill>
                  <a:schemeClr val="bg1"/>
                </a:solidFill>
                <a:latin typeface="Calisto MT" panose="02040603050505030304" pitchFamily="18" charset="0"/>
                <a:sym typeface="Lustria"/>
              </a:rPr>
              <a:t> se non </a:t>
            </a:r>
            <a:r>
              <a:rPr lang="en-US" sz="2400" dirty="0" err="1" smtClean="0">
                <a:solidFill>
                  <a:schemeClr val="bg1"/>
                </a:solidFill>
                <a:latin typeface="Calisto MT" panose="02040603050505030304" pitchFamily="18" charset="0"/>
                <a:sym typeface="Lustria"/>
              </a:rPr>
              <a:t>correttamente</a:t>
            </a:r>
            <a:r>
              <a:rPr lang="en-US" sz="2400" dirty="0" smtClean="0">
                <a:solidFill>
                  <a:schemeClr val="bg1"/>
                </a:solidFill>
                <a:latin typeface="Calisto MT" panose="02040603050505030304" pitchFamily="18" charset="0"/>
                <a:sym typeface="Lustria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listo MT" panose="02040603050505030304" pitchFamily="18" charset="0"/>
                <a:sym typeface="Lustria"/>
              </a:rPr>
              <a:t>visualizzati</a:t>
            </a:r>
            <a:endParaRPr lang="en-US" sz="2400" dirty="0">
              <a:solidFill>
                <a:schemeClr val="bg1"/>
              </a:solidFill>
              <a:latin typeface="Calisto MT" panose="02040603050505030304" pitchFamily="18" charset="0"/>
              <a:sym typeface="Lustria"/>
            </a:endParaRPr>
          </a:p>
        </p:txBody>
      </p:sp>
      <p:pic>
        <p:nvPicPr>
          <p:cNvPr id="5" name="Google Shape;9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5840" y="274320"/>
            <a:ext cx="4072310" cy="43205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4747260" cy="1046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Visualizzazione</a:t>
            </a:r>
            <a:r>
              <a:rPr lang="en-GB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di Big Data:</a:t>
            </a:r>
            <a:br>
              <a:rPr lang="en-GB" b="1" dirty="0" smtClean="0">
                <a:solidFill>
                  <a:schemeClr val="bg1"/>
                </a:solidFill>
                <a:latin typeface="Calisto MT" panose="02040603050505030304" pitchFamily="18" charset="0"/>
              </a:rPr>
            </a:br>
            <a:r>
              <a:rPr lang="en-US" b="1" dirty="0" err="1" smtClean="0">
                <a:latin typeface="Calisto MT" panose="02040603050505030304" pitchFamily="18" charset="0"/>
              </a:rPr>
              <a:t>Quartetto</a:t>
            </a:r>
            <a:r>
              <a:rPr lang="en-US" b="1" dirty="0" smtClean="0">
                <a:latin typeface="Calisto MT" panose="02040603050505030304" pitchFamily="18" charset="0"/>
              </a:rPr>
              <a:t> di </a:t>
            </a:r>
            <a:r>
              <a:rPr lang="en-US" b="1" dirty="0" err="1" smtClean="0">
                <a:latin typeface="Calisto MT" panose="02040603050505030304" pitchFamily="18" charset="0"/>
              </a:rPr>
              <a:t>Ascombe</a:t>
            </a:r>
            <a:endParaRPr lang="en-GB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4000" y="1306753"/>
            <a:ext cx="540000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4;p17"/>
          <p:cNvSpPr/>
          <p:nvPr/>
        </p:nvSpPr>
        <p:spPr>
          <a:xfrm>
            <a:off x="97276" y="2141886"/>
            <a:ext cx="3482502" cy="225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+mn-lt"/>
              <a:ea typeface="Lustria"/>
              <a:cs typeface="Lustria"/>
              <a:sym typeface="Lustria"/>
            </a:endParaRPr>
          </a:p>
        </p:txBody>
      </p:sp>
      <p:pic>
        <p:nvPicPr>
          <p:cNvPr id="11" name="Google Shape;9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1531" y="1491574"/>
            <a:ext cx="2632953" cy="307317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le 12"/>
          <p:cNvSpPr txBox="1">
            <a:spLocks noGrp="1"/>
          </p:cNvSpPr>
          <p:nvPr>
            <p:ph type="title"/>
          </p:nvPr>
        </p:nvSpPr>
        <p:spPr>
          <a:xfrm>
            <a:off x="311700" y="119070"/>
            <a:ext cx="8405580" cy="1046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Visualizzazione</a:t>
            </a:r>
            <a:r>
              <a:rPr lang="en-GB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di Big Data:</a:t>
            </a:r>
            <a:br>
              <a:rPr lang="en-GB" b="1" dirty="0" smtClean="0">
                <a:solidFill>
                  <a:schemeClr val="bg1"/>
                </a:solidFill>
                <a:latin typeface="Calisto MT" panose="02040603050505030304" pitchFamily="18" charset="0"/>
              </a:rPr>
            </a:br>
            <a:r>
              <a:rPr lang="en-US" b="1" dirty="0" err="1" smtClean="0">
                <a:latin typeface="Calisto MT" panose="02040603050505030304" pitchFamily="18" charset="0"/>
              </a:rPr>
              <a:t>Quartetto</a:t>
            </a:r>
            <a:r>
              <a:rPr lang="en-US" b="1" dirty="0" smtClean="0">
                <a:latin typeface="Calisto MT" panose="02040603050505030304" pitchFamily="18" charset="0"/>
              </a:rPr>
              <a:t> di </a:t>
            </a:r>
            <a:r>
              <a:rPr lang="en-US" b="1" dirty="0" err="1" smtClean="0">
                <a:latin typeface="Calisto MT" panose="02040603050505030304" pitchFamily="18" charset="0"/>
              </a:rPr>
              <a:t>Ascombe</a:t>
            </a:r>
            <a:endParaRPr lang="en-GB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0;p18"/>
          <p:cNvSpPr txBox="1">
            <a:spLocks noGrp="1"/>
          </p:cNvSpPr>
          <p:nvPr>
            <p:ph type="title"/>
          </p:nvPr>
        </p:nvSpPr>
        <p:spPr>
          <a:xfrm>
            <a:off x="55319" y="76200"/>
            <a:ext cx="4591126" cy="105343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ustria"/>
              <a:buNone/>
            </a:pPr>
            <a:r>
              <a:rPr lang="en-GB" b="1" dirty="0" err="1" smtClean="0">
                <a:latin typeface="Calisto MT" panose="02040603050505030304" pitchFamily="18" charset="0"/>
                <a:ea typeface="Lustria"/>
                <a:cs typeface="Lustria"/>
                <a:sym typeface="Lustria"/>
              </a:rPr>
              <a:t>Strumenti</a:t>
            </a:r>
            <a:r>
              <a:rPr lang="en-GB" b="1" dirty="0" smtClean="0">
                <a:latin typeface="Calisto MT" panose="02040603050505030304" pitchFamily="18" charset="0"/>
                <a:ea typeface="Lustria"/>
                <a:cs typeface="Lustria"/>
                <a:sym typeface="Lustria"/>
              </a:rPr>
              <a:t> per </a:t>
            </a:r>
            <a:r>
              <a:rPr lang="en-GB" b="1" dirty="0" err="1" smtClean="0">
                <a:latin typeface="Calisto MT" panose="02040603050505030304" pitchFamily="18" charset="0"/>
                <a:ea typeface="Lustria"/>
                <a:cs typeface="Lustria"/>
                <a:sym typeface="Lustria"/>
              </a:rPr>
              <a:t>visualizzare</a:t>
            </a:r>
            <a:r>
              <a:rPr lang="en-GB" b="1" dirty="0" smtClean="0">
                <a:latin typeface="Calisto MT" panose="02040603050505030304" pitchFamily="18" charset="0"/>
                <a:ea typeface="Lustria"/>
                <a:cs typeface="Lustria"/>
                <a:sym typeface="Lustria"/>
              </a:rPr>
              <a:t> Big Data</a:t>
            </a:r>
            <a:endParaRPr b="1" i="0" u="none" strike="noStrike" cap="none" dirty="0">
              <a:latin typeface="Calisto MT" panose="02040603050505030304" pitchFamily="18" charset="0"/>
              <a:ea typeface="Lustria"/>
              <a:cs typeface="Lustria"/>
              <a:sym typeface="Lustria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837318" y="332657"/>
            <a:ext cx="3740538" cy="4735127"/>
            <a:chOff x="265062" y="1630595"/>
            <a:chExt cx="3568325" cy="354264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4" t="8907" r="4438" b="8620"/>
            <a:stretch/>
          </p:blipFill>
          <p:spPr>
            <a:xfrm>
              <a:off x="265062" y="1630595"/>
              <a:ext cx="1739754" cy="864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5" t="38275" r="3495" b="30460"/>
            <a:stretch/>
          </p:blipFill>
          <p:spPr>
            <a:xfrm>
              <a:off x="737437" y="3057755"/>
              <a:ext cx="1974173" cy="396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77" t="14454" r="27163" b="16580"/>
            <a:stretch/>
          </p:blipFill>
          <p:spPr>
            <a:xfrm>
              <a:off x="2514587" y="3913240"/>
              <a:ext cx="1318800" cy="126000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5319" y="1487486"/>
            <a:ext cx="4391457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spcAft>
                <a:spcPts val="1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§"/>
            </a:pPr>
            <a:r>
              <a:rPr lang="en-GB" sz="24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Facilita’d’utilizzo</a:t>
            </a:r>
            <a:endParaRPr lang="en-GB" sz="2400" dirty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§"/>
            </a:pPr>
            <a:r>
              <a:rPr lang="en-GB" sz="24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Configurabilita</a:t>
            </a:r>
            <a:r>
              <a:rPr lang="en-GB" sz="24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’</a:t>
            </a:r>
            <a:endParaRPr lang="en-GB" sz="2400" dirty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§"/>
            </a:pPr>
            <a:r>
              <a:rPr lang="en-GB" sz="24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Capacita’di</a:t>
            </a:r>
            <a:r>
              <a:rPr lang="en-GB" sz="24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elaborazione</a:t>
            </a:r>
            <a:r>
              <a:rPr lang="en-GB" sz="24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dati</a:t>
            </a:r>
            <a:endParaRPr lang="en-GB" sz="2400" dirty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§"/>
            </a:pPr>
            <a:r>
              <a:rPr lang="en-GB" sz="24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Interattivita</a:t>
            </a:r>
            <a:r>
              <a:rPr lang="en-GB" sz="24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’</a:t>
            </a:r>
            <a:endParaRPr lang="en-GB" sz="2400" dirty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§"/>
            </a:pPr>
            <a:r>
              <a:rPr lang="en-GB" sz="24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Accessibilita</a:t>
            </a:r>
            <a:r>
              <a:rPr lang="en-GB" sz="24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’ </a:t>
            </a:r>
            <a:r>
              <a:rPr lang="en-GB" sz="24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sul</a:t>
            </a:r>
            <a:r>
              <a:rPr lang="en-GB" sz="24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mercato</a:t>
            </a:r>
            <a:endParaRPr lang="en-GB" sz="2400" dirty="0" smtClean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7680"/>
            <a:ext cx="4290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Caso</a:t>
            </a:r>
            <a:r>
              <a:rPr lang="en-GB" sz="28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1: </a:t>
            </a:r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Analisi</a:t>
            </a:r>
            <a:r>
              <a:rPr lang="en-GB" sz="28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di Big Data </a:t>
            </a:r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attraverso</a:t>
            </a:r>
            <a:r>
              <a:rPr lang="en-GB" sz="28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visualizzazione</a:t>
            </a:r>
            <a:r>
              <a:rPr lang="en-GB" sz="28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dati</a:t>
            </a:r>
            <a:endParaRPr lang="en-GB" sz="2800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686939"/>
            <a:ext cx="45110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60000"/>
              <a:buFont typeface="Wingdings" panose="05000000000000000000" pitchFamily="2" charset="2"/>
              <a:buChar char="§"/>
            </a:pPr>
            <a:r>
              <a:rPr lang="en-GB" sz="24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Dataset dal </a:t>
            </a:r>
            <a:r>
              <a:rPr lang="en-GB" sz="24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1979-2017</a:t>
            </a:r>
            <a:r>
              <a:rPr lang="en-GB" sz="24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</a:p>
          <a:p>
            <a:pPr marL="285750" indent="-285750">
              <a:buClr>
                <a:schemeClr val="bg1"/>
              </a:buClr>
              <a:buSzPct val="60000"/>
              <a:buFont typeface="Wingdings" panose="05000000000000000000" pitchFamily="2" charset="2"/>
              <a:buChar char="§"/>
            </a:pPr>
            <a:endParaRPr lang="en-GB" sz="2400" dirty="0" smtClean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 marL="285750" indent="-285750">
              <a:buClr>
                <a:schemeClr val="bg1"/>
              </a:buClr>
              <a:buSzPct val="60000"/>
              <a:buFont typeface="Wingdings" panose="05000000000000000000" pitchFamily="2" charset="2"/>
              <a:buChar char="§"/>
            </a:pPr>
            <a:r>
              <a:rPr lang="en-GB" sz="24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Analisi</a:t>
            </a:r>
            <a:r>
              <a:rPr lang="en-GB" sz="24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di </a:t>
            </a:r>
            <a:r>
              <a:rPr lang="en-GB" sz="24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parametri</a:t>
            </a:r>
            <a:r>
              <a:rPr lang="en-GB" sz="24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del moto </a:t>
            </a:r>
            <a:r>
              <a:rPr lang="en-GB" sz="24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ondoso</a:t>
            </a:r>
            <a:r>
              <a:rPr lang="en-GB" sz="24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&amp; del </a:t>
            </a:r>
            <a:r>
              <a:rPr lang="en-GB" sz="24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vento</a:t>
            </a:r>
            <a:r>
              <a:rPr lang="en-GB" sz="24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nel</a:t>
            </a:r>
            <a:r>
              <a:rPr lang="en-GB" sz="24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Mediterraneo</a:t>
            </a:r>
            <a:endParaRPr lang="en-GB" sz="2400" dirty="0" smtClean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 marL="285750" indent="-285750">
              <a:buClr>
                <a:schemeClr val="bg1"/>
              </a:buClr>
              <a:buSzPct val="60000"/>
              <a:buFont typeface="Wingdings" panose="05000000000000000000" pitchFamily="2" charset="2"/>
              <a:buChar char="§"/>
            </a:pPr>
            <a:endParaRPr lang="en-GB" sz="2400" dirty="0" smtClean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 marL="285750" indent="-285750">
              <a:buClr>
                <a:schemeClr val="bg1"/>
              </a:buClr>
              <a:buSzPct val="60000"/>
              <a:buFont typeface="Wingdings" panose="05000000000000000000" pitchFamily="2" charset="2"/>
              <a:buChar char="§"/>
            </a:pPr>
            <a:r>
              <a:rPr lang="en-GB" sz="24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Creazione</a:t>
            </a:r>
            <a:r>
              <a:rPr lang="en-GB" sz="24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di dashboard </a:t>
            </a:r>
            <a:r>
              <a:rPr lang="en-GB" sz="24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interattivo</a:t>
            </a:r>
            <a:r>
              <a:rPr lang="en-GB" sz="24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per la </a:t>
            </a:r>
            <a:r>
              <a:rPr lang="en-GB" sz="24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visualizzione</a:t>
            </a:r>
            <a:r>
              <a:rPr lang="en-GB" sz="24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dei</a:t>
            </a:r>
            <a:r>
              <a:rPr lang="en-GB" sz="2400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dati</a:t>
            </a:r>
            <a:endParaRPr lang="en-GB" sz="2400" dirty="0" smtClean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Picture 11" descr="Screenshot (245)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39" y="2730460"/>
            <a:ext cx="4500015" cy="22631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4572000" y="167640"/>
            <a:ext cx="4572000" cy="2029838"/>
            <a:chOff x="4511040" y="793213"/>
            <a:chExt cx="4630899" cy="1121733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1040" y="800100"/>
              <a:ext cx="4630899" cy="1114846"/>
            </a:xfrm>
            <a:prstGeom prst="rect">
              <a:avLst/>
            </a:prstGeom>
          </p:spPr>
        </p:pic>
        <p:sp>
          <p:nvSpPr>
            <p:cNvPr id="14" name="Rettangolo 13"/>
            <p:cNvSpPr/>
            <p:nvPr/>
          </p:nvSpPr>
          <p:spPr>
            <a:xfrm>
              <a:off x="4663439" y="807720"/>
              <a:ext cx="367079" cy="1080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5862942" y="802450"/>
              <a:ext cx="150204" cy="1080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6533328" y="795991"/>
              <a:ext cx="123852" cy="1080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6707224" y="793213"/>
              <a:ext cx="276692" cy="108041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8564839" y="797485"/>
              <a:ext cx="577100" cy="1080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8" y="1498073"/>
            <a:ext cx="4608000" cy="34695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2" t="21003" r="17730" b="4670"/>
          <a:stretch/>
        </p:blipFill>
        <p:spPr>
          <a:xfrm>
            <a:off x="4678718" y="1498074"/>
            <a:ext cx="4392000" cy="3469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718" y="343710"/>
            <a:ext cx="870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Caso</a:t>
            </a:r>
            <a:r>
              <a:rPr lang="en-GB" sz="28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1: No </a:t>
            </a:r>
            <a:r>
              <a:rPr lang="en-GB" sz="28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f</a:t>
            </a:r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iltro</a:t>
            </a:r>
            <a:r>
              <a:rPr lang="en-GB" sz="28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annuale</a:t>
            </a:r>
            <a:r>
              <a:rPr lang="en-GB" sz="28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GB" sz="28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VS </a:t>
            </a:r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Filtro</a:t>
            </a:r>
            <a:r>
              <a:rPr lang="en-GB" sz="28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annuale</a:t>
            </a:r>
            <a:endParaRPr lang="en-GB" sz="2800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2075"/>
            <a:ext cx="4597833" cy="3468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138" y="1402075"/>
            <a:ext cx="4588515" cy="3468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718" y="343710"/>
            <a:ext cx="870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Caso</a:t>
            </a:r>
            <a:r>
              <a:rPr lang="en-GB" sz="28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1: No </a:t>
            </a:r>
            <a:r>
              <a:rPr lang="en-GB" sz="28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f</a:t>
            </a:r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iltro</a:t>
            </a:r>
            <a:r>
              <a:rPr lang="en-GB" sz="28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mensile</a:t>
            </a:r>
            <a:r>
              <a:rPr lang="en-GB" sz="28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VS </a:t>
            </a:r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Filtro</a:t>
            </a:r>
            <a:r>
              <a:rPr lang="en-GB" sz="28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mensile</a:t>
            </a:r>
            <a:endParaRPr lang="en-GB" sz="2800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06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0718" y="343710"/>
            <a:ext cx="870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Caso</a:t>
            </a:r>
            <a:r>
              <a:rPr lang="en-GB" sz="28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1: </a:t>
            </a:r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Spettri</a:t>
            </a:r>
            <a:r>
              <a:rPr lang="en-GB" sz="28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di </a:t>
            </a:r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frequenza</a:t>
            </a:r>
            <a:r>
              <a:rPr lang="en-GB" sz="28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d’onda</a:t>
            </a:r>
            <a:r>
              <a:rPr lang="en-GB" sz="28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pre </a:t>
            </a:r>
            <a:r>
              <a:rPr lang="en-GB" sz="28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filtraggio</a:t>
            </a:r>
            <a:endParaRPr lang="en-GB" sz="2800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4523"/>
            <a:ext cx="9144000" cy="3233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301</Words>
  <Application>Microsoft Office PowerPoint</Application>
  <PresentationFormat>Presentazione su schermo (16:9)</PresentationFormat>
  <Paragraphs>54</Paragraphs>
  <Slides>18</Slides>
  <Notes>10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5" baseType="lpstr">
      <vt:lpstr>Calisto MT</vt:lpstr>
      <vt:lpstr>Arial</vt:lpstr>
      <vt:lpstr>Roboto</vt:lpstr>
      <vt:lpstr>Lustria</vt:lpstr>
      <vt:lpstr>Wingdings</vt:lpstr>
      <vt:lpstr>Merriweather</vt:lpstr>
      <vt:lpstr>Paradigm</vt:lpstr>
      <vt:lpstr>Presentazione standard di PowerPoint</vt:lpstr>
      <vt:lpstr>Obiettivo della tesi</vt:lpstr>
      <vt:lpstr>Visualizzazione di Big Data: Quartetto di Ascombe</vt:lpstr>
      <vt:lpstr>Visualizzazione di Big Data: Quartetto di Ascombe</vt:lpstr>
      <vt:lpstr>Strumenti per visualizzare Big Data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Caso 2: Visualizzazione di Big Data in tempo reale</vt:lpstr>
      <vt:lpstr>Web-socket in azione</vt:lpstr>
      <vt:lpstr>Visualizzazione dati in tempo reale</vt:lpstr>
      <vt:lpstr>Presentazione standard di PowerPoint</vt:lpstr>
      <vt:lpstr>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Giovanni Sobrero</dc:creator>
  <cp:lastModifiedBy>Alessandro Bottaro</cp:lastModifiedBy>
  <cp:revision>78</cp:revision>
  <dcterms:modified xsi:type="dcterms:W3CDTF">2018-08-27T07:13:23Z</dcterms:modified>
</cp:coreProperties>
</file>