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5" r:id="rId20"/>
    <p:sldId id="276" r:id="rId21"/>
    <p:sldId id="257" r:id="rId22"/>
    <p:sldId id="277" r:id="rId23"/>
    <p:sldId id="258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47072-A4F0-9241-AAE0-613A0B1D00B7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32CAC0-FA30-5F4F-BB95-B19742A810B0}">
      <dgm:prSet phldrT="[Testo]"/>
      <dgm:spPr/>
      <dgm:t>
        <a:bodyPr/>
        <a:lstStyle/>
        <a:p>
          <a:r>
            <a:rPr lang="it-IT" dirty="0" smtClean="0"/>
            <a:t>Equazioni</a:t>
          </a:r>
        </a:p>
      </dgm:t>
    </dgm:pt>
    <dgm:pt modelId="{F571B394-A3FB-BC40-B2E3-584085CCB98D}" type="parTrans" cxnId="{C166AF56-295A-2D49-984F-28F6D9023B7E}">
      <dgm:prSet/>
      <dgm:spPr/>
      <dgm:t>
        <a:bodyPr/>
        <a:lstStyle/>
        <a:p>
          <a:endParaRPr lang="it-IT"/>
        </a:p>
      </dgm:t>
    </dgm:pt>
    <dgm:pt modelId="{6B756AB2-D114-034C-8666-73C1E83986A6}" type="sibTrans" cxnId="{C166AF56-295A-2D49-984F-28F6D9023B7E}">
      <dgm:prSet/>
      <dgm:spPr/>
      <dgm:t>
        <a:bodyPr/>
        <a:lstStyle/>
        <a:p>
          <a:endParaRPr lang="it-IT"/>
        </a:p>
      </dgm:t>
    </dgm:pt>
    <dgm:pt modelId="{1AB75155-EB01-5840-B931-58346D19D870}">
      <dgm:prSet phldrT="[Testo]"/>
      <dgm:spPr/>
      <dgm:t>
        <a:bodyPr/>
        <a:lstStyle/>
        <a:p>
          <a:r>
            <a:rPr lang="it-IT" dirty="0" smtClean="0"/>
            <a:t>ODE113</a:t>
          </a:r>
          <a:endParaRPr lang="it-IT" dirty="0"/>
        </a:p>
      </dgm:t>
    </dgm:pt>
    <dgm:pt modelId="{0032B5DE-FF04-974E-894D-34769CC6860C}" type="parTrans" cxnId="{67273198-0747-304A-9E76-5D9756BE9DCB}">
      <dgm:prSet/>
      <dgm:spPr/>
      <dgm:t>
        <a:bodyPr/>
        <a:lstStyle/>
        <a:p>
          <a:endParaRPr lang="it-IT"/>
        </a:p>
      </dgm:t>
    </dgm:pt>
    <dgm:pt modelId="{79709F46-B3FE-634C-A95A-4383A98A3363}" type="sibTrans" cxnId="{67273198-0747-304A-9E76-5D9756BE9DCB}">
      <dgm:prSet/>
      <dgm:spPr/>
      <dgm:t>
        <a:bodyPr/>
        <a:lstStyle/>
        <a:p>
          <a:endParaRPr lang="it-IT"/>
        </a:p>
      </dgm:t>
    </dgm:pt>
    <dgm:pt modelId="{59FAD4FE-81C7-5149-9F85-31CD5A0A25E1}">
      <dgm:prSet phldrT="[Testo]"/>
      <dgm:spPr/>
      <dgm:t>
        <a:bodyPr/>
        <a:lstStyle/>
        <a:p>
          <a:r>
            <a:rPr lang="it-IT" dirty="0" smtClean="0"/>
            <a:t>Condizioni al contorno</a:t>
          </a:r>
          <a:endParaRPr lang="it-IT" dirty="0"/>
        </a:p>
      </dgm:t>
    </dgm:pt>
    <dgm:pt modelId="{A41CDE27-15F4-7D4C-B423-63EA4E799518}" type="parTrans" cxnId="{6B3EC313-9C4F-1D43-8032-1E5B04B70050}">
      <dgm:prSet/>
      <dgm:spPr/>
      <dgm:t>
        <a:bodyPr/>
        <a:lstStyle/>
        <a:p>
          <a:endParaRPr lang="it-IT"/>
        </a:p>
      </dgm:t>
    </dgm:pt>
    <dgm:pt modelId="{E6FA7332-7F12-DB4C-BFD5-9F5C5BA3310A}" type="sibTrans" cxnId="{6B3EC313-9C4F-1D43-8032-1E5B04B70050}">
      <dgm:prSet/>
      <dgm:spPr/>
      <dgm:t>
        <a:bodyPr/>
        <a:lstStyle/>
        <a:p>
          <a:endParaRPr lang="it-IT"/>
        </a:p>
      </dgm:t>
    </dgm:pt>
    <dgm:pt modelId="{5E974C82-3DB2-344E-823F-9A3ACB610BF4}">
      <dgm:prSet phldrT="[Testo]"/>
      <dgm:spPr/>
      <dgm:t>
        <a:bodyPr/>
        <a:lstStyle/>
        <a:p>
          <a:r>
            <a:rPr lang="it-IT" dirty="0" smtClean="0"/>
            <a:t>Soluzione Computazionale</a:t>
          </a:r>
          <a:endParaRPr lang="it-IT" dirty="0"/>
        </a:p>
      </dgm:t>
    </dgm:pt>
    <dgm:pt modelId="{CCBC6AC5-B92F-E345-A5C2-8890208934A8}" type="parTrans" cxnId="{54418F8F-1BA1-1C45-81D3-591C75360047}">
      <dgm:prSet/>
      <dgm:spPr/>
      <dgm:t>
        <a:bodyPr/>
        <a:lstStyle/>
        <a:p>
          <a:endParaRPr lang="it-IT"/>
        </a:p>
      </dgm:t>
    </dgm:pt>
    <dgm:pt modelId="{217CAA5D-A755-E348-888A-4BC46DC92CC4}" type="sibTrans" cxnId="{54418F8F-1BA1-1C45-81D3-591C75360047}">
      <dgm:prSet/>
      <dgm:spPr/>
      <dgm:t>
        <a:bodyPr/>
        <a:lstStyle/>
        <a:p>
          <a:endParaRPr lang="it-IT"/>
        </a:p>
      </dgm:t>
    </dgm:pt>
    <dgm:pt modelId="{AFB9120F-6C68-754E-91BD-C98BA8A3A723}" type="pres">
      <dgm:prSet presAssocID="{91547072-A4F0-9241-AAE0-613A0B1D00B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110148-8BFA-4947-8DAE-753AC07F1E54}" type="pres">
      <dgm:prSet presAssocID="{91547072-A4F0-9241-AAE0-613A0B1D00B7}" presName="ellipse" presStyleLbl="trBgShp" presStyleIdx="0" presStyleCnt="1"/>
      <dgm:spPr/>
    </dgm:pt>
    <dgm:pt modelId="{B86B0C40-2001-404D-A22A-634BF6029BFB}" type="pres">
      <dgm:prSet presAssocID="{91547072-A4F0-9241-AAE0-613A0B1D00B7}" presName="arrow1" presStyleLbl="fgShp" presStyleIdx="0" presStyleCnt="1"/>
      <dgm:spPr/>
    </dgm:pt>
    <dgm:pt modelId="{6FEF1B2D-3ED4-8F4C-85FB-49BA3CAC377E}" type="pres">
      <dgm:prSet presAssocID="{91547072-A4F0-9241-AAE0-613A0B1D00B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58BAF0-9AC7-5549-8CEE-121414C4F537}" type="pres">
      <dgm:prSet presAssocID="{1AB75155-EB01-5840-B931-58346D19D870}" presName="item1" presStyleLbl="node1" presStyleIdx="0" presStyleCnt="3" custScaleY="1074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DBEE4C-DF58-664F-9A6A-BB6C0B5631CF}" type="pres">
      <dgm:prSet presAssocID="{59FAD4FE-81C7-5149-9F85-31CD5A0A25E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33A9D3-D8B6-D648-9C8F-992FD5702D83}" type="pres">
      <dgm:prSet presAssocID="{5E974C82-3DB2-344E-823F-9A3ACB610BF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75836A-F61A-D546-B4AD-0EA783CD2DFC}" type="pres">
      <dgm:prSet presAssocID="{91547072-A4F0-9241-AAE0-613A0B1D00B7}" presName="funnel" presStyleLbl="trAlignAcc1" presStyleIdx="0" presStyleCnt="1"/>
      <dgm:spPr/>
    </dgm:pt>
  </dgm:ptLst>
  <dgm:cxnLst>
    <dgm:cxn modelId="{FBD00012-FE1F-EE40-A3B7-DB7921561137}" type="presOf" srcId="{59FAD4FE-81C7-5149-9F85-31CD5A0A25E1}" destId="{1458BAF0-9AC7-5549-8CEE-121414C4F537}" srcOrd="0" destOrd="0" presId="urn:microsoft.com/office/officeart/2005/8/layout/funnel1"/>
    <dgm:cxn modelId="{17C0B6B5-F0A5-4144-9F0C-4C377FFD2DA0}" type="presOf" srcId="{91547072-A4F0-9241-AAE0-613A0B1D00B7}" destId="{AFB9120F-6C68-754E-91BD-C98BA8A3A723}" srcOrd="0" destOrd="0" presId="urn:microsoft.com/office/officeart/2005/8/layout/funnel1"/>
    <dgm:cxn modelId="{54418F8F-1BA1-1C45-81D3-591C75360047}" srcId="{91547072-A4F0-9241-AAE0-613A0B1D00B7}" destId="{5E974C82-3DB2-344E-823F-9A3ACB610BF4}" srcOrd="3" destOrd="0" parTransId="{CCBC6AC5-B92F-E345-A5C2-8890208934A8}" sibTransId="{217CAA5D-A755-E348-888A-4BC46DC92CC4}"/>
    <dgm:cxn modelId="{6B3EC313-9C4F-1D43-8032-1E5B04B70050}" srcId="{91547072-A4F0-9241-AAE0-613A0B1D00B7}" destId="{59FAD4FE-81C7-5149-9F85-31CD5A0A25E1}" srcOrd="2" destOrd="0" parTransId="{A41CDE27-15F4-7D4C-B423-63EA4E799518}" sibTransId="{E6FA7332-7F12-DB4C-BFD5-9F5C5BA3310A}"/>
    <dgm:cxn modelId="{32B2C047-CDC5-8C4C-9F95-616C7F171F4B}" type="presOf" srcId="{1AB75155-EB01-5840-B931-58346D19D870}" destId="{69DBEE4C-DF58-664F-9A6A-BB6C0B5631CF}" srcOrd="0" destOrd="0" presId="urn:microsoft.com/office/officeart/2005/8/layout/funnel1"/>
    <dgm:cxn modelId="{3C00BDC1-B66B-A04C-840D-F56964174C52}" type="presOf" srcId="{5E974C82-3DB2-344E-823F-9A3ACB610BF4}" destId="{6FEF1B2D-3ED4-8F4C-85FB-49BA3CAC377E}" srcOrd="0" destOrd="0" presId="urn:microsoft.com/office/officeart/2005/8/layout/funnel1"/>
    <dgm:cxn modelId="{67273198-0747-304A-9E76-5D9756BE9DCB}" srcId="{91547072-A4F0-9241-AAE0-613A0B1D00B7}" destId="{1AB75155-EB01-5840-B931-58346D19D870}" srcOrd="1" destOrd="0" parTransId="{0032B5DE-FF04-974E-894D-34769CC6860C}" sibTransId="{79709F46-B3FE-634C-A95A-4383A98A3363}"/>
    <dgm:cxn modelId="{C166AF56-295A-2D49-984F-28F6D9023B7E}" srcId="{91547072-A4F0-9241-AAE0-613A0B1D00B7}" destId="{2F32CAC0-FA30-5F4F-BB95-B19742A810B0}" srcOrd="0" destOrd="0" parTransId="{F571B394-A3FB-BC40-B2E3-584085CCB98D}" sibTransId="{6B756AB2-D114-034C-8666-73C1E83986A6}"/>
    <dgm:cxn modelId="{261262EB-2113-DF4C-89D0-1623EC184FB8}" type="presOf" srcId="{2F32CAC0-FA30-5F4F-BB95-B19742A810B0}" destId="{FE33A9D3-D8B6-D648-9C8F-992FD5702D83}" srcOrd="0" destOrd="0" presId="urn:microsoft.com/office/officeart/2005/8/layout/funnel1"/>
    <dgm:cxn modelId="{27530DEB-BD96-184A-A687-D37CA700DB5D}" type="presParOf" srcId="{AFB9120F-6C68-754E-91BD-C98BA8A3A723}" destId="{AA110148-8BFA-4947-8DAE-753AC07F1E54}" srcOrd="0" destOrd="0" presId="urn:microsoft.com/office/officeart/2005/8/layout/funnel1"/>
    <dgm:cxn modelId="{BC400CF5-4331-AA49-960F-73DF853F5132}" type="presParOf" srcId="{AFB9120F-6C68-754E-91BD-C98BA8A3A723}" destId="{B86B0C40-2001-404D-A22A-634BF6029BFB}" srcOrd="1" destOrd="0" presId="urn:microsoft.com/office/officeart/2005/8/layout/funnel1"/>
    <dgm:cxn modelId="{C70887CB-A764-244C-A1D7-4882F05DC2DC}" type="presParOf" srcId="{AFB9120F-6C68-754E-91BD-C98BA8A3A723}" destId="{6FEF1B2D-3ED4-8F4C-85FB-49BA3CAC377E}" srcOrd="2" destOrd="0" presId="urn:microsoft.com/office/officeart/2005/8/layout/funnel1"/>
    <dgm:cxn modelId="{042487FB-20AA-0740-8B16-C39BF83B83CD}" type="presParOf" srcId="{AFB9120F-6C68-754E-91BD-C98BA8A3A723}" destId="{1458BAF0-9AC7-5549-8CEE-121414C4F537}" srcOrd="3" destOrd="0" presId="urn:microsoft.com/office/officeart/2005/8/layout/funnel1"/>
    <dgm:cxn modelId="{46C96770-D724-2846-B088-46B44D262DC1}" type="presParOf" srcId="{AFB9120F-6C68-754E-91BD-C98BA8A3A723}" destId="{69DBEE4C-DF58-664F-9A6A-BB6C0B5631CF}" srcOrd="4" destOrd="0" presId="urn:microsoft.com/office/officeart/2005/8/layout/funnel1"/>
    <dgm:cxn modelId="{5B7BCB4E-8426-D149-9086-CA87426AF541}" type="presParOf" srcId="{AFB9120F-6C68-754E-91BD-C98BA8A3A723}" destId="{FE33A9D3-D8B6-D648-9C8F-992FD5702D83}" srcOrd="5" destOrd="0" presId="urn:microsoft.com/office/officeart/2005/8/layout/funnel1"/>
    <dgm:cxn modelId="{06206D58-15FA-D445-BCFC-A32C573AA995}" type="presParOf" srcId="{AFB9120F-6C68-754E-91BD-C98BA8A3A723}" destId="{3675836A-F61A-D546-B4AD-0EA783CD2DF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0148-8BFA-4947-8DAE-753AC07F1E54}">
      <dsp:nvSpPr>
        <dsp:cNvPr id="0" name=""/>
        <dsp:cNvSpPr/>
      </dsp:nvSpPr>
      <dsp:spPr>
        <a:xfrm>
          <a:off x="757308" y="407797"/>
          <a:ext cx="2767502" cy="9611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0C40-2001-404D-A22A-634BF6029BFB}">
      <dsp:nvSpPr>
        <dsp:cNvPr id="0" name=""/>
        <dsp:cNvSpPr/>
      </dsp:nvSpPr>
      <dsp:spPr>
        <a:xfrm>
          <a:off x="1877181" y="2761246"/>
          <a:ext cx="536337" cy="34325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F1B2D-3ED4-8F4C-85FB-49BA3CAC377E}">
      <dsp:nvSpPr>
        <dsp:cNvPr id="0" name=""/>
        <dsp:cNvSpPr/>
      </dsp:nvSpPr>
      <dsp:spPr>
        <a:xfrm>
          <a:off x="858140" y="3035851"/>
          <a:ext cx="2574420" cy="64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Soluzione Computazionale</a:t>
          </a:r>
          <a:endParaRPr lang="it-IT" sz="1700" kern="1200" dirty="0"/>
        </a:p>
      </dsp:txBody>
      <dsp:txXfrm>
        <a:off x="858140" y="3035851"/>
        <a:ext cx="2574420" cy="643605"/>
      </dsp:txXfrm>
    </dsp:sp>
    <dsp:sp modelId="{1458BAF0-9AC7-5549-8CEE-121414C4F537}">
      <dsp:nvSpPr>
        <dsp:cNvPr id="0" name=""/>
        <dsp:cNvSpPr/>
      </dsp:nvSpPr>
      <dsp:spPr>
        <a:xfrm>
          <a:off x="1763478" y="1407326"/>
          <a:ext cx="965407" cy="10370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Condizioni al contorno</a:t>
          </a:r>
          <a:endParaRPr lang="it-IT" sz="1200" kern="1200" dirty="0"/>
        </a:p>
      </dsp:txBody>
      <dsp:txXfrm>
        <a:off x="1904859" y="1559197"/>
        <a:ext cx="682645" cy="733298"/>
      </dsp:txXfrm>
    </dsp:sp>
    <dsp:sp modelId="{69DBEE4C-DF58-664F-9A6A-BB6C0B5631CF}">
      <dsp:nvSpPr>
        <dsp:cNvPr id="0" name=""/>
        <dsp:cNvSpPr/>
      </dsp:nvSpPr>
      <dsp:spPr>
        <a:xfrm>
          <a:off x="1072675" y="718873"/>
          <a:ext cx="965407" cy="9654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ODE113</a:t>
          </a:r>
          <a:endParaRPr lang="it-IT" sz="1200" kern="1200" dirty="0"/>
        </a:p>
      </dsp:txBody>
      <dsp:txXfrm>
        <a:off x="1214056" y="860254"/>
        <a:ext cx="682645" cy="682645"/>
      </dsp:txXfrm>
    </dsp:sp>
    <dsp:sp modelId="{FE33A9D3-D8B6-D648-9C8F-992FD5702D83}">
      <dsp:nvSpPr>
        <dsp:cNvPr id="0" name=""/>
        <dsp:cNvSpPr/>
      </dsp:nvSpPr>
      <dsp:spPr>
        <a:xfrm>
          <a:off x="2059536" y="485459"/>
          <a:ext cx="965407" cy="9654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Equazioni</a:t>
          </a:r>
        </a:p>
      </dsp:txBody>
      <dsp:txXfrm>
        <a:off x="2200917" y="626840"/>
        <a:ext cx="682645" cy="682645"/>
      </dsp:txXfrm>
    </dsp:sp>
    <dsp:sp modelId="{3675836A-F61A-D546-B4AD-0EA783CD2DFC}">
      <dsp:nvSpPr>
        <dsp:cNvPr id="0" name=""/>
        <dsp:cNvSpPr/>
      </dsp:nvSpPr>
      <dsp:spPr>
        <a:xfrm>
          <a:off x="643605" y="289803"/>
          <a:ext cx="3003490" cy="24027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75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63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99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36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7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67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9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7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4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24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4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B87B-C973-0849-BBBB-9A984F656CD8}" type="datetimeFigureOut">
              <a:rPr lang="it-IT" smtClean="0"/>
              <a:t>21/10/2013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2BDE-C5AE-524C-98E8-09DFC37F74C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5" Type="http://schemas.openxmlformats.org/officeDocument/2006/relationships/image" Target="../media/image42.jp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6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5079" y="1624081"/>
            <a:ext cx="6400800" cy="564437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Arial Black"/>
                <a:cs typeface="Arial Black"/>
              </a:rPr>
              <a:t>Facoltà di Ingegneria</a:t>
            </a:r>
            <a:endParaRPr lang="it-IT" sz="2400" dirty="0">
              <a:latin typeface="Arial Black"/>
              <a:cs typeface="Arial Blac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82834" y="436275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/>
              <a:t>Università degli studi di Genova</a:t>
            </a:r>
            <a:endParaRPr lang="it-IT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581" y="2388758"/>
            <a:ext cx="752806" cy="8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82834" y="3563511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Modello asintotico per la descrizione del moto di un film liquido capillare su un piano inclinato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82834" y="5627829"/>
            <a:ext cx="289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Relatore: Alessandro </a:t>
            </a:r>
            <a:r>
              <a:rPr lang="it-IT" dirty="0" err="1" smtClean="0"/>
              <a:t>Bottaro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671648" y="5627829"/>
            <a:ext cx="26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Candidato: Daniele Colletti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01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Matlab</a:t>
            </a:r>
            <a:endParaRPr lang="it-IT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68923652"/>
              </p:ext>
            </p:extLst>
          </p:nvPr>
        </p:nvGraphicFramePr>
        <p:xfrm>
          <a:off x="377114" y="1819297"/>
          <a:ext cx="4290701" cy="396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778036" y="1634631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Approssimazione con differenze finite</a:t>
            </a:r>
            <a:endParaRPr lang="it-IT" dirty="0"/>
          </a:p>
        </p:txBody>
      </p:sp>
      <p:sp>
        <p:nvSpPr>
          <p:cNvPr id="5" name="Freccia destra con strisce 4"/>
          <p:cNvSpPr/>
          <p:nvPr/>
        </p:nvSpPr>
        <p:spPr>
          <a:xfrm rot="5400000">
            <a:off x="6363089" y="2256829"/>
            <a:ext cx="544378" cy="20524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961088" y="2929131"/>
            <a:ext cx="3419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Da </a:t>
            </a:r>
            <a:r>
              <a:rPr lang="it-IT" dirty="0" err="1" smtClean="0">
                <a:latin typeface="Apple Chancery"/>
                <a:cs typeface="Apple Chancery"/>
              </a:rPr>
              <a:t>Partial</a:t>
            </a:r>
            <a:r>
              <a:rPr lang="it-IT" dirty="0">
                <a:latin typeface="Apple Chancery"/>
                <a:cs typeface="Apple Chancery"/>
              </a:rPr>
              <a:t> </a:t>
            </a:r>
            <a:r>
              <a:rPr lang="it-IT" dirty="0" err="1" smtClean="0">
                <a:latin typeface="Apple Chancery"/>
                <a:cs typeface="Apple Chancery"/>
              </a:rPr>
              <a:t>Differential</a:t>
            </a:r>
            <a:r>
              <a:rPr lang="it-IT" dirty="0" smtClean="0">
                <a:latin typeface="Apple Chancery"/>
                <a:cs typeface="Apple Chancery"/>
              </a:rPr>
              <a:t> Equation</a:t>
            </a:r>
          </a:p>
          <a:p>
            <a:pPr algn="ctr"/>
            <a:r>
              <a:rPr lang="it-IT" dirty="0" smtClean="0"/>
              <a:t>a </a:t>
            </a:r>
            <a:r>
              <a:rPr lang="it-IT" dirty="0" err="1" smtClean="0">
                <a:latin typeface="Apple Chancery"/>
                <a:cs typeface="Apple Chancery"/>
              </a:rPr>
              <a:t>Ordinary</a:t>
            </a:r>
            <a:r>
              <a:rPr lang="it-IT" dirty="0" smtClean="0">
                <a:latin typeface="Apple Chancery"/>
                <a:cs typeface="Apple Chancery"/>
              </a:rPr>
              <a:t> </a:t>
            </a:r>
            <a:r>
              <a:rPr lang="it-IT" dirty="0" err="1" smtClean="0">
                <a:latin typeface="Apple Chancery"/>
                <a:cs typeface="Apple Chancery"/>
              </a:rPr>
              <a:t>Differential</a:t>
            </a:r>
            <a:r>
              <a:rPr lang="it-IT" dirty="0" smtClean="0">
                <a:latin typeface="Apple Chancery"/>
                <a:cs typeface="Apple Chancery"/>
              </a:rPr>
              <a:t> Equation</a:t>
            </a:r>
            <a:endParaRPr lang="it-IT" dirty="0">
              <a:latin typeface="Apple Chancery"/>
              <a:cs typeface="Apple Chancery"/>
            </a:endParaRPr>
          </a:p>
        </p:txBody>
      </p:sp>
      <p:sp>
        <p:nvSpPr>
          <p:cNvPr id="7" name="Freccia destra con strisce 6"/>
          <p:cNvSpPr/>
          <p:nvPr/>
        </p:nvSpPr>
        <p:spPr>
          <a:xfrm rot="5400000">
            <a:off x="6363089" y="3885236"/>
            <a:ext cx="544378" cy="20524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674600" y="4588209"/>
            <a:ext cx="192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pple Chancery"/>
                <a:cs typeface="Apple Chancery"/>
              </a:rPr>
              <a:t>Solutore</a:t>
            </a:r>
            <a:r>
              <a:rPr lang="it-IT" dirty="0" smtClean="0"/>
              <a:t>: </a:t>
            </a:r>
            <a:r>
              <a:rPr lang="it-IT" dirty="0" smtClean="0">
                <a:latin typeface="Avenir Black"/>
                <a:cs typeface="Avenir Black"/>
              </a:rPr>
              <a:t>ode113</a:t>
            </a:r>
            <a:endParaRPr lang="it-IT" dirty="0">
              <a:latin typeface="Avenir Black"/>
              <a:cs typeface="Avenir Black"/>
            </a:endParaRPr>
          </a:p>
        </p:txBody>
      </p:sp>
      <p:pic>
        <p:nvPicPr>
          <p:cNvPr id="9" name="Immagine 8" descr="Matlab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58" y="315828"/>
            <a:ext cx="1719056" cy="154465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033919" y="5148863"/>
            <a:ext cx="320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Metodo esplicito del terz’ordine</a:t>
            </a:r>
          </a:p>
          <a:p>
            <a:pPr algn="ctr"/>
            <a:r>
              <a:rPr lang="it-IT" dirty="0" smtClean="0"/>
              <a:t>Adam-</a:t>
            </a:r>
            <a:r>
              <a:rPr lang="it-IT" dirty="0" err="1" smtClean="0"/>
              <a:t>Bashforth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31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Simulazione</a:t>
            </a:r>
            <a:endParaRPr lang="it-IT" dirty="0"/>
          </a:p>
        </p:txBody>
      </p:sp>
      <p:pic>
        <p:nvPicPr>
          <p:cNvPr id="3" name="u+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25020"/>
            <a:ext cx="8229600" cy="43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Angolo di Contatto</a:t>
            </a:r>
            <a:endParaRPr lang="it-IT" dirty="0"/>
          </a:p>
        </p:txBody>
      </p:sp>
      <p:pic>
        <p:nvPicPr>
          <p:cNvPr id="3" name="particul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255" y="1440522"/>
            <a:ext cx="4850867" cy="2863044"/>
          </a:xfrm>
          <a:prstGeom prst="rect">
            <a:avLst/>
          </a:prstGeom>
        </p:spPr>
      </p:pic>
      <p:pic>
        <p:nvPicPr>
          <p:cNvPr id="4" name="Immagine 3" descr="Contan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15386" r="19337" b="13872"/>
          <a:stretch/>
        </p:blipFill>
        <p:spPr>
          <a:xfrm>
            <a:off x="5091123" y="4280681"/>
            <a:ext cx="3927458" cy="24586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94089" y="1544659"/>
            <a:ext cx="363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 una condizione di movimento</a:t>
            </a:r>
          </a:p>
          <a:p>
            <a:pPr algn="ctr"/>
            <a:r>
              <a:rPr lang="it-IT" dirty="0" smtClean="0"/>
              <a:t>si rileva angolo di contatto dinamico: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32503" y="4931466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i="1" dirty="0" smtClean="0"/>
              <a:t>Macroscopico</a:t>
            </a:r>
            <a:endParaRPr lang="it-IT" sz="2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80533" y="254010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i="1" dirty="0" smtClean="0"/>
              <a:t>Microscopico</a:t>
            </a:r>
            <a:endParaRPr lang="it-IT" sz="2400" i="1" dirty="0"/>
          </a:p>
        </p:txBody>
      </p:sp>
      <p:sp>
        <p:nvSpPr>
          <p:cNvPr id="8" name="Freccia circolare a sinistra 7"/>
          <p:cNvSpPr/>
          <p:nvPr/>
        </p:nvSpPr>
        <p:spPr>
          <a:xfrm rot="4155195">
            <a:off x="5981038" y="2677385"/>
            <a:ext cx="998597" cy="2165656"/>
          </a:xfrm>
          <a:prstGeom prst="curvedLeftArrow">
            <a:avLst>
              <a:gd name="adj1" fmla="val 9808"/>
              <a:gd name="adj2" fmla="val 50000"/>
              <a:gd name="adj3" fmla="val 31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destra 8"/>
          <p:cNvSpPr/>
          <p:nvPr/>
        </p:nvSpPr>
        <p:spPr>
          <a:xfrm rot="17812508">
            <a:off x="3379669" y="5149028"/>
            <a:ext cx="740285" cy="1899120"/>
          </a:xfrm>
          <a:prstGeom prst="curvedRightArrow">
            <a:avLst>
              <a:gd name="adj1" fmla="val 11205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Studio sui Parametri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00976"/>
              </p:ext>
            </p:extLst>
          </p:nvPr>
        </p:nvGraphicFramePr>
        <p:xfrm>
          <a:off x="457200" y="1638392"/>
          <a:ext cx="82296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3" imgW="3746500" imgH="406400" progId="Equation.3">
                  <p:embed/>
                </p:oleObj>
              </mc:Choice>
              <mc:Fallback>
                <p:oleObj name="Equation" r:id="rId3" imgW="3746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38392"/>
                        <a:ext cx="822960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nello 3"/>
          <p:cNvSpPr/>
          <p:nvPr/>
        </p:nvSpPr>
        <p:spPr>
          <a:xfrm>
            <a:off x="3111878" y="2103830"/>
            <a:ext cx="480510" cy="469119"/>
          </a:xfrm>
          <a:prstGeom prst="donut">
            <a:avLst>
              <a:gd name="adj" fmla="val 6161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5300727" y="1646630"/>
            <a:ext cx="511162" cy="457200"/>
          </a:xfrm>
          <a:prstGeom prst="donut">
            <a:avLst>
              <a:gd name="adj" fmla="val 748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Anello 6"/>
          <p:cNvSpPr/>
          <p:nvPr/>
        </p:nvSpPr>
        <p:spPr>
          <a:xfrm>
            <a:off x="7777644" y="1875230"/>
            <a:ext cx="461728" cy="458921"/>
          </a:xfrm>
          <a:prstGeom prst="donut">
            <a:avLst>
              <a:gd name="adj" fmla="val 594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371534" y="2636236"/>
            <a:ext cx="0" cy="7500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609626" y="2513104"/>
            <a:ext cx="0" cy="17464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8006459" y="2471931"/>
            <a:ext cx="0" cy="2771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006784" y="3509478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>
                <a:latin typeface="Apple Chancery"/>
                <a:cs typeface="Apple Chancery"/>
              </a:rPr>
              <a:t>Slip </a:t>
            </a:r>
            <a:r>
              <a:rPr lang="it-IT" sz="2400" dirty="0" err="1" smtClean="0">
                <a:latin typeface="Apple Chancery"/>
                <a:cs typeface="Apple Chancery"/>
              </a:rPr>
              <a:t>Number</a:t>
            </a:r>
            <a:r>
              <a:rPr lang="it-IT" sz="2400" dirty="0">
                <a:latin typeface="Apple Chancery"/>
                <a:cs typeface="Apple Chancery"/>
              </a:rPr>
              <a:t> </a:t>
            </a:r>
            <a:r>
              <a:rPr lang="it-IT" sz="2400" dirty="0" smtClean="0"/>
              <a:t>   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94776" y="4417850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>
                <a:latin typeface="Apple Chancery"/>
                <a:cs typeface="Apple Chancery"/>
              </a:rPr>
              <a:t>Numero di </a:t>
            </a:r>
            <a:r>
              <a:rPr lang="it-IT" sz="2400" dirty="0" err="1" smtClean="0">
                <a:latin typeface="Apple Chancery"/>
                <a:cs typeface="Apple Chancery"/>
              </a:rPr>
              <a:t>Hamaker</a:t>
            </a:r>
            <a:endParaRPr lang="it-IT" sz="2400" dirty="0">
              <a:latin typeface="Apple Chancery"/>
              <a:cs typeface="Apple Chancery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71534" y="5554703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>
                <a:latin typeface="Apple Chancery"/>
                <a:cs typeface="Apple Chancery"/>
              </a:rPr>
              <a:t>Numero di Capillarità</a:t>
            </a:r>
            <a:endParaRPr lang="it-IT" sz="2400" dirty="0">
              <a:latin typeface="Apple Chancery"/>
              <a:cs typeface="Apple Chancery"/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70171"/>
              </p:ext>
            </p:extLst>
          </p:nvPr>
        </p:nvGraphicFramePr>
        <p:xfrm>
          <a:off x="3371534" y="3427504"/>
          <a:ext cx="953060" cy="79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5" imgW="469900" imgH="393700" progId="Equation.3">
                  <p:embed/>
                </p:oleObj>
              </mc:Choice>
              <mc:Fallback>
                <p:oleObj name="Equation" r:id="rId5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1534" y="3427504"/>
                        <a:ext cx="953060" cy="798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93566"/>
              </p:ext>
            </p:extLst>
          </p:nvPr>
        </p:nvGraphicFramePr>
        <p:xfrm>
          <a:off x="5506660" y="4259544"/>
          <a:ext cx="1803388" cy="92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7" imgW="838200" imgH="431800" progId="Equation.3">
                  <p:embed/>
                </p:oleObj>
              </mc:Choice>
              <mc:Fallback>
                <p:oleObj name="Equation" r:id="rId7" imgW="838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660" y="4259544"/>
                        <a:ext cx="1803388" cy="92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1543"/>
              </p:ext>
            </p:extLst>
          </p:nvPr>
        </p:nvGraphicFramePr>
        <p:xfrm>
          <a:off x="7196479" y="5243208"/>
          <a:ext cx="1490321" cy="107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9" imgW="596900" imgH="431800" progId="Equation.3">
                  <p:embed/>
                </p:oleObj>
              </mc:Choice>
              <mc:Fallback>
                <p:oleObj name="Equation" r:id="rId9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6479" y="5243208"/>
                        <a:ext cx="1490321" cy="107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67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Numero di Capillarità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4577" y="1497731"/>
            <a:ext cx="338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Rapporto tra tensione superficiale </a:t>
            </a:r>
          </a:p>
          <a:p>
            <a:pPr algn="ctr"/>
            <a:r>
              <a:rPr lang="it-IT" dirty="0" smtClean="0"/>
              <a:t>e forze di volume</a:t>
            </a:r>
            <a:endParaRPr lang="it-IT" dirty="0"/>
          </a:p>
        </p:txBody>
      </p:sp>
      <p:pic>
        <p:nvPicPr>
          <p:cNvPr id="5" name="Immagine 4" descr="Valid0eviden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74" y="558877"/>
            <a:ext cx="3480840" cy="2523167"/>
          </a:xfrm>
          <a:prstGeom prst="rect">
            <a:avLst/>
          </a:prstGeom>
        </p:spPr>
      </p:pic>
      <p:pic>
        <p:nvPicPr>
          <p:cNvPr id="4" name="Immagine 3" descr="teta-Ca_de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4600" r="6938" b="3298"/>
          <a:stretch/>
        </p:blipFill>
        <p:spPr>
          <a:xfrm>
            <a:off x="274577" y="3082044"/>
            <a:ext cx="5569025" cy="3175173"/>
          </a:xfrm>
          <a:prstGeom prst="rect">
            <a:avLst/>
          </a:prstGeom>
        </p:spPr>
      </p:pic>
      <p:sp>
        <p:nvSpPr>
          <p:cNvPr id="6" name="Cornice 5"/>
          <p:cNvSpPr/>
          <p:nvPr/>
        </p:nvSpPr>
        <p:spPr>
          <a:xfrm>
            <a:off x="6544094" y="1041214"/>
            <a:ext cx="732207" cy="629305"/>
          </a:xfrm>
          <a:prstGeom prst="frame">
            <a:avLst>
              <a:gd name="adj1" fmla="val 76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H="1">
            <a:off x="274577" y="1041214"/>
            <a:ext cx="6269518" cy="2040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5843602" y="1670519"/>
            <a:ext cx="1432699" cy="4554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761468" y="4084765"/>
            <a:ext cx="192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Fluido analizzato:</a:t>
            </a:r>
          </a:p>
          <a:p>
            <a:pPr algn="ctr"/>
            <a:r>
              <a:rPr lang="it-IT" dirty="0" smtClean="0"/>
              <a:t>olio siliconico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37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451"/>
            <a:ext cx="8229600" cy="1143000"/>
          </a:xfrm>
        </p:spPr>
        <p:txBody>
          <a:bodyPr/>
          <a:lstStyle/>
          <a:p>
            <a:r>
              <a:rPr lang="it-IT" dirty="0" smtClean="0"/>
              <a:t>Slip </a:t>
            </a:r>
            <a:r>
              <a:rPr lang="it-IT" dirty="0" err="1" smtClean="0"/>
              <a:t>Condition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41431" y="1257451"/>
            <a:ext cx="194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Due possibili studi: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8640" y="1930494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Modello con film precursore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86698" y="1930494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Modello di slip</a:t>
            </a:r>
            <a:endParaRPr lang="it-IT" sz="2400" dirty="0"/>
          </a:p>
        </p:txBody>
      </p:sp>
      <p:pic>
        <p:nvPicPr>
          <p:cNvPr id="6" name="Immagine 5" descr="Mod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68" y="3780521"/>
            <a:ext cx="6720255" cy="26614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0005" y="2665967"/>
            <a:ext cx="3725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Si considera che il film scorra</a:t>
            </a:r>
          </a:p>
          <a:p>
            <a:pPr algn="ctr"/>
            <a:r>
              <a:rPr lang="it-IT" i="1" dirty="0" smtClean="0"/>
              <a:t>su una lamina di fluido già sviluppata</a:t>
            </a:r>
          </a:p>
          <a:p>
            <a:pPr algn="ctr"/>
            <a:r>
              <a:rPr lang="it-IT" i="1" dirty="0" smtClean="0"/>
              <a:t>sulla superficie</a:t>
            </a:r>
            <a:endParaRPr lang="it-IT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86698" y="2665967"/>
            <a:ext cx="2443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Scorrimento dipende </a:t>
            </a:r>
          </a:p>
          <a:p>
            <a:pPr algn="ctr"/>
            <a:r>
              <a:rPr lang="it-IT" i="1" dirty="0" smtClean="0"/>
              <a:t>direttamente dal valore</a:t>
            </a:r>
          </a:p>
          <a:p>
            <a:pPr algn="ctr"/>
            <a:r>
              <a:rPr lang="it-IT" i="1" dirty="0" smtClean="0"/>
              <a:t>di </a:t>
            </a:r>
            <a:r>
              <a:rPr lang="it-IT" u="sng" dirty="0" smtClean="0"/>
              <a:t>B</a:t>
            </a:r>
            <a:endParaRPr lang="it-IT" u="sng" dirty="0"/>
          </a:p>
        </p:txBody>
      </p:sp>
      <p:cxnSp>
        <p:nvCxnSpPr>
          <p:cNvPr id="10" name="Connettore 2 9"/>
          <p:cNvCxnSpPr>
            <a:stCxn id="5" idx="2"/>
          </p:cNvCxnSpPr>
          <p:nvPr/>
        </p:nvCxnSpPr>
        <p:spPr>
          <a:xfrm>
            <a:off x="7037013" y="2392159"/>
            <a:ext cx="0" cy="273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" idx="2"/>
          </p:cNvCxnSpPr>
          <p:nvPr/>
        </p:nvCxnSpPr>
        <p:spPr>
          <a:xfrm>
            <a:off x="2471753" y="2392159"/>
            <a:ext cx="0" cy="273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4" idx="0"/>
          </p:cNvCxnSpPr>
          <p:nvPr/>
        </p:nvCxnSpPr>
        <p:spPr>
          <a:xfrm flipH="1">
            <a:off x="2471753" y="1626783"/>
            <a:ext cx="1069678" cy="303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490252" y="1626783"/>
            <a:ext cx="813588" cy="303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ccia circolare a destra 13"/>
          <p:cNvSpPr/>
          <p:nvPr/>
        </p:nvSpPr>
        <p:spPr>
          <a:xfrm>
            <a:off x="206620" y="3589297"/>
            <a:ext cx="731520" cy="154812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a sinistra 14"/>
          <p:cNvSpPr/>
          <p:nvPr/>
        </p:nvSpPr>
        <p:spPr>
          <a:xfrm>
            <a:off x="8187328" y="3589297"/>
            <a:ext cx="731520" cy="154812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2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6488"/>
            <a:ext cx="8229600" cy="834100"/>
          </a:xfrm>
        </p:spPr>
        <p:txBody>
          <a:bodyPr/>
          <a:lstStyle/>
          <a:p>
            <a:r>
              <a:rPr lang="it-IT" dirty="0" smtClean="0"/>
              <a:t>Film Precursore</a:t>
            </a:r>
            <a:endParaRPr lang="it-IT" dirty="0"/>
          </a:p>
        </p:txBody>
      </p:sp>
      <p:pic>
        <p:nvPicPr>
          <p:cNvPr id="3" name="Immagine 2" descr="Contact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3667" r="5000" b="2467"/>
          <a:stretch/>
        </p:blipFill>
        <p:spPr>
          <a:xfrm>
            <a:off x="640680" y="1137891"/>
            <a:ext cx="8046120" cy="46110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7968" y="5881146"/>
            <a:ext cx="775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Sotto uno spessore limite, uno strato precursore non influenza più lo </a:t>
            </a:r>
            <a:r>
              <a:rPr lang="it-IT" i="1" dirty="0" smtClean="0"/>
              <a:t>scorrimento.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25173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2043" y="176867"/>
            <a:ext cx="5460514" cy="1127511"/>
          </a:xfrm>
        </p:spPr>
        <p:txBody>
          <a:bodyPr>
            <a:normAutofit/>
          </a:bodyPr>
          <a:lstStyle/>
          <a:p>
            <a:r>
              <a:rPr lang="it-IT" dirty="0" smtClean="0"/>
              <a:t>Slip </a:t>
            </a:r>
            <a:r>
              <a:rPr lang="it-IT" dirty="0" err="1" smtClean="0"/>
              <a:t>Number</a:t>
            </a:r>
            <a:endParaRPr lang="it-IT" dirty="0"/>
          </a:p>
        </p:txBody>
      </p:sp>
      <p:pic>
        <p:nvPicPr>
          <p:cNvPr id="4" name="Immagine 3" descr="teta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7653"/>
          <a:stretch/>
        </p:blipFill>
        <p:spPr>
          <a:xfrm>
            <a:off x="339873" y="1304378"/>
            <a:ext cx="8618216" cy="5356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632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ocked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4923"/>
          <a:stretch/>
        </p:blipFill>
        <p:spPr>
          <a:xfrm>
            <a:off x="1555938" y="171629"/>
            <a:ext cx="6052144" cy="2437129"/>
          </a:xfrm>
          <a:prstGeom prst="rect">
            <a:avLst/>
          </a:prstGeom>
        </p:spPr>
      </p:pic>
      <p:pic>
        <p:nvPicPr>
          <p:cNvPr id="3" name="Immagine 2" descr="Contact-Time-Bvariab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6795"/>
          <a:stretch/>
        </p:blipFill>
        <p:spPr>
          <a:xfrm>
            <a:off x="675003" y="2929132"/>
            <a:ext cx="7802575" cy="38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2207" y="274639"/>
            <a:ext cx="7691456" cy="6178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Costante di </a:t>
            </a:r>
            <a:r>
              <a:rPr lang="it-IT" dirty="0" err="1" smtClean="0"/>
              <a:t>Hamaker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0092" y="904188"/>
            <a:ext cx="215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Forze tra le molecole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57638" y="1108548"/>
            <a:ext cx="568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opposizione allo stato di moto con aumento della tensione</a:t>
            </a:r>
            <a:endParaRPr lang="it-IT" dirty="0"/>
          </a:p>
        </p:txBody>
      </p:sp>
      <p:cxnSp>
        <p:nvCxnSpPr>
          <p:cNvPr id="8" name="Connettore 2 7"/>
          <p:cNvCxnSpPr>
            <a:stCxn id="5" idx="3"/>
            <a:endCxn id="6" idx="1"/>
          </p:cNvCxnSpPr>
          <p:nvPr/>
        </p:nvCxnSpPr>
        <p:spPr>
          <a:xfrm>
            <a:off x="2442920" y="1088854"/>
            <a:ext cx="714718" cy="204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teta_A_correc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8552"/>
          <a:stretch/>
        </p:blipFill>
        <p:spPr>
          <a:xfrm>
            <a:off x="732207" y="1716289"/>
            <a:ext cx="7382557" cy="45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6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Film liquidi</a:t>
            </a:r>
            <a:endParaRPr lang="it-IT" dirty="0"/>
          </a:p>
        </p:txBody>
      </p:sp>
      <p:pic>
        <p:nvPicPr>
          <p:cNvPr id="3" name="Immagine 2" descr="stock-footage-flowing-water-d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5" y="1499977"/>
            <a:ext cx="2795986" cy="2236788"/>
          </a:xfrm>
          <a:prstGeom prst="rect">
            <a:avLst/>
          </a:prstGeom>
        </p:spPr>
      </p:pic>
      <p:pic>
        <p:nvPicPr>
          <p:cNvPr id="5" name="Immagine 4" descr="The-Tear-Film_2nd-N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4" y="883470"/>
            <a:ext cx="2884612" cy="2826920"/>
          </a:xfrm>
          <a:prstGeom prst="rect">
            <a:avLst/>
          </a:prstGeom>
        </p:spPr>
      </p:pic>
      <p:pic>
        <p:nvPicPr>
          <p:cNvPr id="6" name="Immagine 5" descr="kilauea-la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59" y="4026936"/>
            <a:ext cx="3270167" cy="2454346"/>
          </a:xfrm>
          <a:prstGeom prst="rect">
            <a:avLst/>
          </a:prstGeom>
        </p:spPr>
      </p:pic>
      <p:pic>
        <p:nvPicPr>
          <p:cNvPr id="4" name="Immagine 3" descr="Bushing-Hydrodynamic-Lubric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3" y="4152304"/>
            <a:ext cx="27241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996"/>
          </a:xfrm>
        </p:spPr>
        <p:txBody>
          <a:bodyPr/>
          <a:lstStyle/>
          <a:p>
            <a:r>
              <a:rPr lang="it-IT" dirty="0" smtClean="0"/>
              <a:t>Costante di </a:t>
            </a:r>
            <a:r>
              <a:rPr lang="it-IT" dirty="0" err="1" smtClean="0"/>
              <a:t>Hamaker</a:t>
            </a:r>
            <a:endParaRPr lang="it-IT" dirty="0"/>
          </a:p>
        </p:txBody>
      </p:sp>
      <p:pic>
        <p:nvPicPr>
          <p:cNvPr id="3" name="Immagine 2" descr="u-s-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6037"/>
          <a:stretch/>
        </p:blipFill>
        <p:spPr>
          <a:xfrm>
            <a:off x="640680" y="1258611"/>
            <a:ext cx="7951305" cy="53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Onda </a:t>
            </a:r>
            <a:r>
              <a:rPr lang="it-IT" dirty="0" err="1" smtClean="0"/>
              <a:t>Solitonica</a:t>
            </a:r>
            <a:endParaRPr lang="it-IT" dirty="0"/>
          </a:p>
        </p:txBody>
      </p:sp>
      <p:pic>
        <p:nvPicPr>
          <p:cNvPr id="9" name="soliton.mp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759" y="2448570"/>
            <a:ext cx="8147050" cy="3798717"/>
          </a:xfrm>
        </p:spPr>
      </p:pic>
    </p:spTree>
    <p:extLst>
      <p:ext uri="{BB962C8B-B14F-4D97-AF65-F5344CB8AC3E}">
        <p14:creationId xmlns:p14="http://schemas.microsoft.com/office/powerpoint/2010/main" val="1310124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5128" y="1727730"/>
            <a:ext cx="78134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Variando la tensione superficiale del fluido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   con detergenti, additivi, catalizzatori, agenti antischiuma,</a:t>
            </a:r>
          </a:p>
          <a:p>
            <a:r>
              <a:rPr lang="it-IT" sz="2400" dirty="0" smtClean="0"/>
              <a:t>       varia la tendenza allo scorrimento sulla </a:t>
            </a:r>
            <a:r>
              <a:rPr lang="it-IT" sz="2400" dirty="0" smtClean="0"/>
              <a:t>superficie.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5128" y="3260947"/>
            <a:ext cx="69601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 smtClean="0"/>
              <a:t>I due </a:t>
            </a:r>
            <a:r>
              <a:rPr lang="it-IT" sz="2400" dirty="0" smtClean="0"/>
              <a:t>modelli </a:t>
            </a:r>
            <a:r>
              <a:rPr lang="it-IT" sz="2400" dirty="0" smtClean="0"/>
              <a:t>presentati suggeriscono che </a:t>
            </a:r>
          </a:p>
          <a:p>
            <a:r>
              <a:rPr lang="it-IT" sz="2400" dirty="0" smtClean="0"/>
              <a:t>       la condizione della superficie ha un ruolo </a:t>
            </a:r>
            <a:r>
              <a:rPr lang="it-IT" sz="2400" dirty="0" smtClean="0"/>
              <a:t>rilevante </a:t>
            </a:r>
            <a:endParaRPr lang="it-IT" sz="2400" dirty="0"/>
          </a:p>
          <a:p>
            <a:r>
              <a:rPr lang="it-IT" sz="2400" dirty="0" smtClean="0"/>
              <a:t>       nello scorrimento.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6784" y="4977235"/>
            <a:ext cx="7398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Agendo sui questi parametri si possono ottenere le condizioni del</a:t>
            </a:r>
          </a:p>
          <a:p>
            <a:r>
              <a:rPr lang="it-IT" dirty="0" smtClean="0"/>
              <a:t>film desiderate a seconda che si voglia prevenire la formazione di una goccia,</a:t>
            </a:r>
          </a:p>
          <a:p>
            <a:r>
              <a:rPr lang="it-IT" dirty="0" smtClean="0"/>
              <a:t>aumentare la velocità di scorrimento, variare lo spessore del film.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36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30516" y="11556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 rot="815938">
            <a:off x="106026" y="2057510"/>
            <a:ext cx="4039888" cy="58477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 per l’attenzione</a:t>
            </a:r>
            <a:endParaRPr lang="it-IT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3638530"/>
            <a:ext cx="9255547" cy="28719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938140" y="5103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24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9 0.09799 C 0.00885 0.07899 0.02657 0.06046 0.12226 0.1149 C 0.21813 0.1698 0.49288 0.37758 0.56582 0.42692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5" y="14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82 0.42692 C 0.56617 0.29651 0.56669 0.16632 0.51823 0.09637 C 0.46978 0.02641 0.3199 0.01043 0.27544 0.0078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84" y="-20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3" grpId="2" build="allAtOnce"/>
      <p:bldP spid="3" grpId="3" build="allAtOnce"/>
      <p:bldP spid="3" grpId="4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Bagnabilità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02552" y="1480066"/>
            <a:ext cx="433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Propagazione liquido su una superficie:</a:t>
            </a:r>
          </a:p>
          <a:p>
            <a:endParaRPr lang="it-IT" dirty="0"/>
          </a:p>
        </p:txBody>
      </p:sp>
      <p:sp>
        <p:nvSpPr>
          <p:cNvPr id="5" name="Freccia destra 4"/>
          <p:cNvSpPr/>
          <p:nvPr/>
        </p:nvSpPr>
        <p:spPr>
          <a:xfrm rot="5400000">
            <a:off x="4269189" y="1984490"/>
            <a:ext cx="596780" cy="58310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7201" y="2803270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Dipendenza dal microscopico,  ovvero caratteristiche fisico-chimiche  </a:t>
            </a:r>
          </a:p>
          <a:p>
            <a:pPr algn="ctr"/>
            <a:r>
              <a:rPr lang="it-IT" dirty="0" smtClean="0"/>
              <a:t>del fluido e del substrato</a:t>
            </a:r>
            <a:endParaRPr lang="it-IT" dirty="0"/>
          </a:p>
        </p:txBody>
      </p:sp>
      <p:sp>
        <p:nvSpPr>
          <p:cNvPr id="8" name="Freccia destra 7"/>
          <p:cNvSpPr/>
          <p:nvPr/>
        </p:nvSpPr>
        <p:spPr>
          <a:xfrm rot="5400000">
            <a:off x="4269189" y="3647226"/>
            <a:ext cx="596780" cy="58310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52972" y="4553884"/>
            <a:ext cx="6223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Interazioni all’interfaccia tra:  </a:t>
            </a:r>
          </a:p>
          <a:p>
            <a:pPr marL="285750" indent="-285750" algn="ctr">
              <a:buFont typeface="Arial"/>
              <a:buChar char="•"/>
            </a:pPr>
            <a:r>
              <a:rPr lang="it-IT" sz="2400" dirty="0" smtClean="0"/>
              <a:t>liquido-solido </a:t>
            </a:r>
          </a:p>
          <a:p>
            <a:pPr marL="285750" indent="-285750" algn="ctr">
              <a:buFont typeface="Arial"/>
              <a:buChar char="•"/>
            </a:pPr>
            <a:r>
              <a:rPr lang="it-IT" sz="2400" dirty="0" smtClean="0"/>
              <a:t>solido-gas </a:t>
            </a:r>
          </a:p>
          <a:p>
            <a:pPr marL="285750" indent="-285750" algn="ctr">
              <a:buFont typeface="Arial"/>
              <a:buChar char="•"/>
            </a:pPr>
            <a:r>
              <a:rPr lang="it-IT" sz="2400" dirty="0" smtClean="0"/>
              <a:t>liquido-gas </a:t>
            </a:r>
            <a:endParaRPr lang="it-IT" sz="2400" dirty="0"/>
          </a:p>
        </p:txBody>
      </p:sp>
      <p:pic>
        <p:nvPicPr>
          <p:cNvPr id="10" name="Immagine 9" descr="superidrofob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949">
            <a:off x="6600497" y="991448"/>
            <a:ext cx="2152458" cy="16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Bagnabilità: Angolo di contatto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33057" y="1704846"/>
            <a:ext cx="245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Formula di Young:</a:t>
            </a:r>
            <a:endParaRPr lang="it-IT" sz="2400" dirty="0"/>
          </a:p>
        </p:txBody>
      </p:sp>
      <p:pic>
        <p:nvPicPr>
          <p:cNvPr id="6" name="Immagine 5" descr="AngoloCont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6" y="1704846"/>
            <a:ext cx="3456285" cy="2477514"/>
          </a:xfrm>
          <a:prstGeom prst="rect">
            <a:avLst/>
          </a:prstGeom>
        </p:spPr>
      </p:pic>
      <p:sp>
        <p:nvSpPr>
          <p:cNvPr id="7" name="Freccia giù 6"/>
          <p:cNvSpPr/>
          <p:nvPr/>
        </p:nvSpPr>
        <p:spPr>
          <a:xfrm>
            <a:off x="2311413" y="3135515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12717" y="4378468"/>
            <a:ext cx="577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una data configurazione si ricava l’angolo di contatto </a:t>
            </a:r>
            <a:r>
              <a:rPr lang="it-IT" sz="2000" dirty="0" err="1"/>
              <a:t>θ</a:t>
            </a:r>
            <a:r>
              <a:rPr lang="it-IT" sz="2000" baseline="-25000" dirty="0" err="1"/>
              <a:t>Y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1" name="Freccia giù 10"/>
          <p:cNvSpPr/>
          <p:nvPr/>
        </p:nvSpPr>
        <p:spPr>
          <a:xfrm>
            <a:off x="3990391" y="4958400"/>
            <a:ext cx="297459" cy="45362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12717" y="5536293"/>
            <a:ext cx="724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Informazione diretta sullo stato tensionale all’interfaccia</a:t>
            </a:r>
            <a:endParaRPr lang="it-IT" sz="24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53120"/>
              </p:ext>
            </p:extLst>
          </p:nvPr>
        </p:nvGraphicFramePr>
        <p:xfrm>
          <a:off x="1212717" y="2440021"/>
          <a:ext cx="2828004" cy="54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1117600" imgH="215900" progId="Equation.3">
                  <p:embed/>
                </p:oleObj>
              </mc:Choice>
              <mc:Fallback>
                <p:oleObj name="Equation" r:id="rId4" imgW="1117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2717" y="2440021"/>
                        <a:ext cx="2828004" cy="54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50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Analitica del Problema</a:t>
            </a:r>
            <a:endParaRPr lang="it-IT" dirty="0"/>
          </a:p>
        </p:txBody>
      </p:sp>
      <p:pic>
        <p:nvPicPr>
          <p:cNvPr id="3" name="Immagine 2" descr="GeneralPro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32" y="1417638"/>
            <a:ext cx="2917386" cy="209391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59341" y="1417638"/>
            <a:ext cx="4084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Forze dominanti:</a:t>
            </a:r>
          </a:p>
          <a:p>
            <a:endParaRPr lang="it-IT" sz="2400" dirty="0" smtClean="0"/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Tensione Superficiale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Gravità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99597" y="3061648"/>
            <a:ext cx="261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Equazioni del problema: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2785" y="3749759"/>
            <a:ext cx="163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pple Chancery"/>
                <a:cs typeface="Apple Chancery"/>
              </a:rPr>
              <a:t>Continuità</a:t>
            </a:r>
            <a:r>
              <a:rPr lang="it-IT" dirty="0" smtClean="0">
                <a:latin typeface="Apple Chancery"/>
                <a:cs typeface="Apple Chancery"/>
              </a:rPr>
              <a:t>: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4512746"/>
            <a:ext cx="2162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Apple Chancery"/>
                <a:cs typeface="Apple Chancery"/>
              </a:rPr>
              <a:t>Navier-Stokes</a:t>
            </a:r>
            <a:r>
              <a:rPr lang="it-IT" sz="2400" i="1" dirty="0" smtClean="0">
                <a:latin typeface="Apple Chancery"/>
                <a:cs typeface="Apple Chancery"/>
              </a:rPr>
              <a:t> </a:t>
            </a:r>
          </a:p>
          <a:p>
            <a:r>
              <a:rPr lang="it-IT" dirty="0" smtClean="0"/>
              <a:t>in due dimensioni:</a:t>
            </a:r>
            <a:endParaRPr lang="it-IT" dirty="0"/>
          </a:p>
        </p:txBody>
      </p:sp>
      <p:sp>
        <p:nvSpPr>
          <p:cNvPr id="12" name="Freccia destra 11"/>
          <p:cNvSpPr/>
          <p:nvPr/>
        </p:nvSpPr>
        <p:spPr>
          <a:xfrm>
            <a:off x="2609258" y="3805957"/>
            <a:ext cx="822960" cy="31313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Freccia destra 12"/>
          <p:cNvSpPr/>
          <p:nvPr/>
        </p:nvSpPr>
        <p:spPr>
          <a:xfrm>
            <a:off x="2609259" y="4725512"/>
            <a:ext cx="822960" cy="31994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2734333" y="5400586"/>
            <a:ext cx="3341466" cy="37715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21242" y="57777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0681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0" y="3225800"/>
            <a:ext cx="2070100" cy="393700"/>
          </a:xfrm>
          <a:prstGeom prst="rect">
            <a:avLst/>
          </a:prstGeom>
        </p:spPr>
      </p:pic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31078"/>
              </p:ext>
            </p:extLst>
          </p:nvPr>
        </p:nvGraphicFramePr>
        <p:xfrm>
          <a:off x="776906" y="5777740"/>
          <a:ext cx="3664705" cy="70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7" imgW="2070100" imgH="393700" progId="Equation.3">
                  <p:embed/>
                </p:oleObj>
              </mc:Choice>
              <mc:Fallback>
                <p:oleObj name="Equation" r:id="rId7" imgW="2070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906" y="5777740"/>
                        <a:ext cx="3664705" cy="70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5205530" y="5950964"/>
            <a:ext cx="31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Potenziale </a:t>
            </a:r>
            <a:r>
              <a:rPr lang="it-IT" dirty="0" smtClean="0"/>
              <a:t>gravitazionale e di </a:t>
            </a:r>
            <a:r>
              <a:rPr lang="it-IT" dirty="0" smtClean="0"/>
              <a:t>Van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Waals</a:t>
            </a:r>
            <a:endParaRPr lang="it-IT" dirty="0"/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66435"/>
              </p:ext>
            </p:extLst>
          </p:nvPr>
        </p:nvGraphicFramePr>
        <p:xfrm>
          <a:off x="4988157" y="3695219"/>
          <a:ext cx="1555940" cy="53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9" imgW="660400" imgH="228600" progId="Equation.3">
                  <p:embed/>
                </p:oleObj>
              </mc:Choice>
              <mc:Fallback>
                <p:oleObj name="Equation" r:id="rId9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8157" y="3695219"/>
                        <a:ext cx="1555940" cy="53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838029"/>
              </p:ext>
            </p:extLst>
          </p:nvPr>
        </p:nvGraphicFramePr>
        <p:xfrm>
          <a:off x="3542040" y="4302642"/>
          <a:ext cx="5450805" cy="104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11" imgW="2514600" imgH="482600" progId="Equation.3">
                  <p:embed/>
                </p:oleObj>
              </mc:Choice>
              <mc:Fallback>
                <p:oleObj name="Equation" r:id="rId11" imgW="2514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2040" y="4302642"/>
                        <a:ext cx="5450805" cy="1046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91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Condizioni al </a:t>
            </a:r>
            <a:r>
              <a:rPr lang="it-IT" dirty="0" smtClean="0"/>
              <a:t>Contorno: Interfaccia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9495" y="1796381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Forza all’interfaccia liquido gas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1440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82488"/>
              </p:ext>
            </p:extLst>
          </p:nvPr>
        </p:nvGraphicFramePr>
        <p:xfrm>
          <a:off x="1214267" y="3100331"/>
          <a:ext cx="2230810" cy="14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" name="Equation" r:id="rId5" imgW="1295400" imgH="762000" progId="Equation.3">
                  <p:embed/>
                </p:oleObj>
              </mc:Choice>
              <mc:Fallback>
                <p:oleObj name="Equation" r:id="rId5" imgW="12954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4267" y="3100331"/>
                        <a:ext cx="2230810" cy="14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354822"/>
              </p:ext>
            </p:extLst>
          </p:nvPr>
        </p:nvGraphicFramePr>
        <p:xfrm>
          <a:off x="4629150" y="1670049"/>
          <a:ext cx="1560176" cy="581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Equation" r:id="rId7" imgW="647700" imgH="241300" progId="Equation.3">
                  <p:embed/>
                </p:oleObj>
              </mc:Choice>
              <mc:Fallback>
                <p:oleObj name="Equation" r:id="rId7" imgW="64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150" y="1670049"/>
                        <a:ext cx="1560176" cy="581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1 10"/>
          <p:cNvCxnSpPr/>
          <p:nvPr/>
        </p:nvCxnSpPr>
        <p:spPr>
          <a:xfrm flipH="1">
            <a:off x="3445077" y="2277371"/>
            <a:ext cx="1737187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629150" y="2608982"/>
            <a:ext cx="3915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pple Chancery"/>
                <a:cs typeface="Apple Chancery"/>
              </a:rPr>
              <a:t>Trascurando la viscosità del gas</a:t>
            </a:r>
          </a:p>
          <a:p>
            <a:r>
              <a:rPr lang="it-IT" i="1" dirty="0" smtClean="0">
                <a:latin typeface="Apple Chancery"/>
                <a:cs typeface="Apple Chancery"/>
              </a:rPr>
              <a:t>rispetto quella del liquido posso </a:t>
            </a:r>
          </a:p>
          <a:p>
            <a:r>
              <a:rPr lang="it-IT" i="1" dirty="0">
                <a:latin typeface="Apple Chancery"/>
                <a:cs typeface="Apple Chancery"/>
              </a:rPr>
              <a:t>s</a:t>
            </a:r>
            <a:r>
              <a:rPr lang="it-IT" i="1" dirty="0" smtClean="0">
                <a:latin typeface="Apple Chancery"/>
                <a:cs typeface="Apple Chancery"/>
              </a:rPr>
              <a:t>crivere le componenti in funzione </a:t>
            </a:r>
          </a:p>
          <a:p>
            <a:r>
              <a:rPr lang="it-IT" i="1" dirty="0">
                <a:latin typeface="Apple Chancery"/>
                <a:cs typeface="Apple Chancery"/>
              </a:rPr>
              <a:t>d</a:t>
            </a:r>
            <a:r>
              <a:rPr lang="it-IT" i="1" dirty="0" smtClean="0">
                <a:latin typeface="Apple Chancery"/>
                <a:cs typeface="Apple Chancery"/>
              </a:rPr>
              <a:t>el raggio di curvatura </a:t>
            </a:r>
            <a:endParaRPr lang="it-IT" i="1" dirty="0">
              <a:latin typeface="Apple Chancery"/>
              <a:cs typeface="Apple Chancery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69495" y="5103096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Condizione cinematica sulla superficie libera</a:t>
            </a:r>
            <a:endParaRPr lang="it-IT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78409"/>
              </p:ext>
            </p:extLst>
          </p:nvPr>
        </p:nvGraphicFramePr>
        <p:xfrm>
          <a:off x="3574099" y="5595098"/>
          <a:ext cx="2093871" cy="69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9" imgW="1181100" imgH="393700" progId="Equation.3">
                  <p:embed/>
                </p:oleObj>
              </mc:Choice>
              <mc:Fallback>
                <p:oleObj name="Equation" r:id="rId9" imgW="1181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4099" y="5595098"/>
                        <a:ext cx="2093871" cy="697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nello 19"/>
          <p:cNvSpPr/>
          <p:nvPr/>
        </p:nvSpPr>
        <p:spPr>
          <a:xfrm>
            <a:off x="457200" y="2716291"/>
            <a:ext cx="3553540" cy="2186040"/>
          </a:xfrm>
          <a:prstGeom prst="donut">
            <a:avLst>
              <a:gd name="adj" fmla="val 1679"/>
            </a:avLst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Anello 21"/>
          <p:cNvSpPr/>
          <p:nvPr/>
        </p:nvSpPr>
        <p:spPr>
          <a:xfrm>
            <a:off x="3396136" y="5472428"/>
            <a:ext cx="2678889" cy="1049466"/>
          </a:xfrm>
          <a:prstGeom prst="donut">
            <a:avLst>
              <a:gd name="adj" fmla="val 3270"/>
            </a:avLst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7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Condizioni al </a:t>
            </a:r>
            <a:r>
              <a:rPr lang="it-IT" dirty="0" smtClean="0"/>
              <a:t>Contorno: Parete</a:t>
            </a:r>
            <a:endParaRPr lang="it-IT" dirty="0"/>
          </a:p>
        </p:txBody>
      </p:sp>
      <p:pic>
        <p:nvPicPr>
          <p:cNvPr id="3" name="Immagine 2" descr="Model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6" r="-1"/>
          <a:stretch/>
        </p:blipFill>
        <p:spPr>
          <a:xfrm>
            <a:off x="809967" y="2993620"/>
            <a:ext cx="3161003" cy="28616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7200" y="1442064"/>
            <a:ext cx="2333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Viene adottata una</a:t>
            </a:r>
          </a:p>
          <a:p>
            <a:pPr algn="ctr"/>
            <a:endParaRPr lang="it-IT" dirty="0" smtClean="0"/>
          </a:p>
          <a:p>
            <a:pPr algn="ctr"/>
            <a:r>
              <a:rPr lang="it-IT" sz="2800" b="1" i="1" dirty="0">
                <a:latin typeface="Apple Chancery"/>
                <a:cs typeface="Apple Chancery"/>
              </a:rPr>
              <a:t>s</a:t>
            </a:r>
            <a:r>
              <a:rPr lang="it-IT" sz="2800" b="1" i="1" dirty="0" smtClean="0">
                <a:latin typeface="Apple Chancery"/>
                <a:cs typeface="Apple Chancery"/>
              </a:rPr>
              <a:t>lip </a:t>
            </a:r>
            <a:r>
              <a:rPr lang="it-IT" sz="2800" b="1" i="1" dirty="0" err="1" smtClean="0">
                <a:latin typeface="Apple Chancery"/>
                <a:cs typeface="Apple Chancery"/>
              </a:rPr>
              <a:t>condition</a:t>
            </a:r>
            <a:endParaRPr lang="it-IT" sz="2800" b="1" i="1" dirty="0">
              <a:latin typeface="Apple Chancery"/>
              <a:cs typeface="Apple Chancery"/>
            </a:endParaRPr>
          </a:p>
        </p:txBody>
      </p:sp>
      <p:sp>
        <p:nvSpPr>
          <p:cNvPr id="5" name="Freccia destra 4"/>
          <p:cNvSpPr/>
          <p:nvPr/>
        </p:nvSpPr>
        <p:spPr>
          <a:xfrm>
            <a:off x="3363958" y="2199338"/>
            <a:ext cx="1212331" cy="31994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Parentesi graffa aperta 5"/>
          <p:cNvSpPr/>
          <p:nvPr/>
        </p:nvSpPr>
        <p:spPr>
          <a:xfrm>
            <a:off x="5060114" y="1701112"/>
            <a:ext cx="598589" cy="1292508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54654"/>
              </p:ext>
            </p:extLst>
          </p:nvPr>
        </p:nvGraphicFramePr>
        <p:xfrm>
          <a:off x="5517596" y="1754290"/>
          <a:ext cx="1463706" cy="117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4" imgW="647700" imgH="520700" progId="Equation.3">
                  <p:embed/>
                </p:oleObj>
              </mc:Choice>
              <mc:Fallback>
                <p:oleObj name="Equation" r:id="rId4" imgW="647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7596" y="1754290"/>
                        <a:ext cx="1463706" cy="117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111189" y="3668575"/>
            <a:ext cx="54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β</a:t>
            </a:r>
            <a:r>
              <a:rPr lang="it-IT" dirty="0" smtClean="0"/>
              <a:t> </a:t>
            </a:r>
          </a:p>
        </p:txBody>
      </p:sp>
      <p:sp>
        <p:nvSpPr>
          <p:cNvPr id="10" name="Uguale 9"/>
          <p:cNvSpPr/>
          <p:nvPr/>
        </p:nvSpPr>
        <p:spPr>
          <a:xfrm>
            <a:off x="5517596" y="3986047"/>
            <a:ext cx="564314" cy="176374"/>
          </a:xfrm>
          <a:prstGeom prst="mathEqual">
            <a:avLst>
              <a:gd name="adj1" fmla="val 23520"/>
              <a:gd name="adj2" fmla="val 360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81910" y="3730130"/>
            <a:ext cx="26835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/>
              <a:t>Slip</a:t>
            </a:r>
            <a:r>
              <a:rPr lang="it-IT" i="1" dirty="0" smtClean="0"/>
              <a:t> </a:t>
            </a:r>
            <a:r>
              <a:rPr lang="it-IT" sz="3200" i="1" dirty="0" err="1" smtClean="0"/>
              <a:t>Coefficient</a:t>
            </a:r>
            <a:endParaRPr lang="it-IT" sz="3200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21859" y="4594010"/>
            <a:ext cx="492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Modula l’ampiezza della velocità</a:t>
            </a:r>
          </a:p>
          <a:p>
            <a:pPr algn="ctr"/>
            <a:r>
              <a:rPr lang="it-IT" sz="2400" dirty="0" smtClean="0"/>
              <a:t>nella componente tangente alla lastra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0356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Adimensionalizzazione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8054" y="1417638"/>
            <a:ext cx="7445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pple Chancery"/>
                <a:cs typeface="Apple Chancery"/>
              </a:rPr>
              <a:t>Teoria della Lubrificazione (Long-</a:t>
            </a:r>
            <a:r>
              <a:rPr lang="it-IT" sz="2800" dirty="0" err="1" smtClean="0">
                <a:latin typeface="Apple Chancery"/>
                <a:cs typeface="Apple Chancery"/>
              </a:rPr>
              <a:t>Wave</a:t>
            </a:r>
            <a:r>
              <a:rPr lang="it-IT" sz="2800" dirty="0" smtClean="0">
                <a:latin typeface="Apple Chancery"/>
                <a:cs typeface="Apple Chancery"/>
              </a:rPr>
              <a:t>-</a:t>
            </a:r>
            <a:r>
              <a:rPr lang="it-IT" sz="2800" dirty="0" err="1" smtClean="0">
                <a:latin typeface="Apple Chancery"/>
                <a:cs typeface="Apple Chancery"/>
              </a:rPr>
              <a:t>Theory</a:t>
            </a:r>
            <a:r>
              <a:rPr lang="it-IT" sz="2800" dirty="0" smtClean="0">
                <a:latin typeface="Apple Chancery"/>
                <a:cs typeface="Apple Chancery"/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10781" y="2448571"/>
            <a:ext cx="365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scala con lunghezza caratteristica </a:t>
            </a:r>
            <a:r>
              <a:rPr lang="it-IT" i="1" dirty="0" err="1" smtClean="0"/>
              <a:t>λ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61446" y="24485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ascisse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61446" y="322662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ordinate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10781" y="3226621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utilizza </a:t>
            </a:r>
            <a:r>
              <a:rPr lang="it-IT" i="1" dirty="0" err="1" smtClean="0"/>
              <a:t>ελ</a:t>
            </a:r>
            <a:r>
              <a:rPr lang="it-IT" dirty="0" smtClean="0"/>
              <a:t>, </a:t>
            </a:r>
            <a:r>
              <a:rPr lang="it-IT" dirty="0" smtClean="0"/>
              <a:t>con </a:t>
            </a:r>
            <a:r>
              <a:rPr lang="it-IT" i="1" dirty="0" err="1" smtClean="0"/>
              <a:t>ε</a:t>
            </a:r>
            <a:r>
              <a:rPr lang="it-IT" dirty="0" smtClean="0"/>
              <a:t>&lt;&lt;1   </a:t>
            </a:r>
            <a:endParaRPr lang="it-IT" dirty="0"/>
          </a:p>
        </p:txBody>
      </p:sp>
      <p:sp>
        <p:nvSpPr>
          <p:cNvPr id="8" name="Freccia destra rientrata 7"/>
          <p:cNvSpPr/>
          <p:nvPr/>
        </p:nvSpPr>
        <p:spPr>
          <a:xfrm>
            <a:off x="2928825" y="2389325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rientrata 8"/>
          <p:cNvSpPr/>
          <p:nvPr/>
        </p:nvSpPr>
        <p:spPr>
          <a:xfrm>
            <a:off x="2928825" y="3180853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circolare a destra 9"/>
          <p:cNvSpPr/>
          <p:nvPr/>
        </p:nvSpPr>
        <p:spPr>
          <a:xfrm>
            <a:off x="457200" y="2873957"/>
            <a:ext cx="731520" cy="174857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98735" y="4050439"/>
            <a:ext cx="425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Vengono riscritte le </a:t>
            </a:r>
            <a:r>
              <a:rPr lang="it-IT" dirty="0" smtClean="0"/>
              <a:t>equazioni, </a:t>
            </a:r>
            <a:r>
              <a:rPr lang="it-IT" dirty="0" smtClean="0"/>
              <a:t>sostituendo:</a:t>
            </a:r>
            <a:endParaRPr lang="it-IT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993710"/>
              </p:ext>
            </p:extLst>
          </p:nvPr>
        </p:nvGraphicFramePr>
        <p:xfrm>
          <a:off x="1188720" y="4645419"/>
          <a:ext cx="970708" cy="911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3" imgW="419100" imgH="393700" progId="Equation.3">
                  <p:embed/>
                </p:oleObj>
              </mc:Choice>
              <mc:Fallback>
                <p:oleObj name="Equation" r:id="rId3" imgW="41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8720" y="4645419"/>
                        <a:ext cx="970708" cy="911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947265"/>
              </p:ext>
            </p:extLst>
          </p:nvPr>
        </p:nvGraphicFramePr>
        <p:xfrm>
          <a:off x="2968858" y="4645419"/>
          <a:ext cx="1096890" cy="94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5" imgW="457200" imgH="393700" progId="Equation.3">
                  <p:embed/>
                </p:oleObj>
              </mc:Choice>
              <mc:Fallback>
                <p:oleObj name="Equation" r:id="rId5" imgW="457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8858" y="4645419"/>
                        <a:ext cx="1096890" cy="94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61568"/>
              </p:ext>
            </p:extLst>
          </p:nvPr>
        </p:nvGraphicFramePr>
        <p:xfrm>
          <a:off x="4790298" y="4622535"/>
          <a:ext cx="1353099" cy="89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7" imgW="596900" imgH="393700" progId="Equation.3">
                  <p:embed/>
                </p:oleObj>
              </mc:Choice>
              <mc:Fallback>
                <p:oleObj name="Equation" r:id="rId7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0298" y="4622535"/>
                        <a:ext cx="1353099" cy="892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46735"/>
              </p:ext>
            </p:extLst>
          </p:nvPr>
        </p:nvGraphicFramePr>
        <p:xfrm>
          <a:off x="6796267" y="4645419"/>
          <a:ext cx="1430610" cy="86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9" imgW="647700" imgH="393700" progId="Equation.3">
                  <p:embed/>
                </p:oleObj>
              </mc:Choice>
              <mc:Fallback>
                <p:oleObj name="Equation" r:id="rId9" imgW="64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6267" y="4645419"/>
                        <a:ext cx="1430610" cy="869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834996"/>
              </p:ext>
            </p:extLst>
          </p:nvPr>
        </p:nvGraphicFramePr>
        <p:xfrm>
          <a:off x="5365658" y="5704445"/>
          <a:ext cx="1430609" cy="86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11" imgW="647700" imgH="393700" progId="Equation.3">
                  <p:embed/>
                </p:oleObj>
              </mc:Choice>
              <mc:Fallback>
                <p:oleObj name="Equation" r:id="rId11" imgW="64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5658" y="5704445"/>
                        <a:ext cx="1430609" cy="869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144558"/>
              </p:ext>
            </p:extLst>
          </p:nvPr>
        </p:nvGraphicFramePr>
        <p:xfrm>
          <a:off x="2278217" y="5704445"/>
          <a:ext cx="1629016" cy="92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Equation" r:id="rId13" imgW="762000" imgH="431800" progId="Equation.3">
                  <p:embed/>
                </p:oleObj>
              </mc:Choice>
              <mc:Fallback>
                <p:oleObj name="Equation" r:id="rId13" imgW="762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8217" y="5704445"/>
                        <a:ext cx="1629016" cy="923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74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Soluzione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9410" y="1417638"/>
            <a:ext cx="31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L’introduzione di </a:t>
            </a:r>
            <a:r>
              <a:rPr lang="it-IT" dirty="0" err="1" smtClean="0"/>
              <a:t>ε</a:t>
            </a:r>
            <a:r>
              <a:rPr lang="it-IT" dirty="0" smtClean="0"/>
              <a:t> permette di: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9410" y="1956568"/>
            <a:ext cx="781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Trascurare la dipendenza dal numero di Reynolds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 smtClean="0"/>
              <a:t>Sviluppare le equazioni in serie di potenze in funzione di </a:t>
            </a:r>
            <a:r>
              <a:rPr lang="it-IT" sz="2400" dirty="0"/>
              <a:t> </a:t>
            </a:r>
            <a:r>
              <a:rPr lang="it-IT" sz="2400" dirty="0" err="1"/>
              <a:t>ε</a:t>
            </a:r>
            <a:r>
              <a:rPr lang="it-IT" sz="2400" dirty="0"/>
              <a:t> </a:t>
            </a:r>
          </a:p>
        </p:txBody>
      </p:sp>
      <p:sp>
        <p:nvSpPr>
          <p:cNvPr id="5" name="Freccia giù 4"/>
          <p:cNvSpPr/>
          <p:nvPr/>
        </p:nvSpPr>
        <p:spPr>
          <a:xfrm>
            <a:off x="2910066" y="2903180"/>
            <a:ext cx="484632" cy="726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072898" y="2903180"/>
            <a:ext cx="377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ricavano le due equazioni definitive</a:t>
            </a:r>
          </a:p>
          <a:p>
            <a:r>
              <a:rPr lang="it-IT" i="1" dirty="0" smtClean="0">
                <a:latin typeface="Apple Chancery"/>
                <a:cs typeface="Apple Chancery"/>
              </a:rPr>
              <a:t>PDE</a:t>
            </a:r>
            <a:r>
              <a:rPr lang="it-IT" dirty="0" smtClean="0"/>
              <a:t> per velocità e altezza film: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66796"/>
              </p:ext>
            </p:extLst>
          </p:nvPr>
        </p:nvGraphicFramePr>
        <p:xfrm>
          <a:off x="457200" y="3947462"/>
          <a:ext cx="8229600" cy="175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3746500" imgH="812800" progId="Equation.3">
                  <p:embed/>
                </p:oleObj>
              </mc:Choice>
              <mc:Fallback>
                <p:oleObj name="Equation" r:id="rId3" imgW="37465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947462"/>
                        <a:ext cx="8229600" cy="175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38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485</Words>
  <Application>Microsoft Macintosh PowerPoint</Application>
  <PresentationFormat>Presentazione su schermo (4:3)</PresentationFormat>
  <Paragraphs>111</Paragraphs>
  <Slides>23</Slides>
  <Notes>0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Tema di Office</vt:lpstr>
      <vt:lpstr>Equation</vt:lpstr>
      <vt:lpstr>Microsoft Equation</vt:lpstr>
      <vt:lpstr>Università degli studi di Genova</vt:lpstr>
      <vt:lpstr>Film liquidi</vt:lpstr>
      <vt:lpstr>Bagnabilità</vt:lpstr>
      <vt:lpstr>Bagnabilità: Angolo di contatto </vt:lpstr>
      <vt:lpstr>Definizione Analitica del Problema</vt:lpstr>
      <vt:lpstr>Condizioni al Contorno: Interfaccia</vt:lpstr>
      <vt:lpstr>Condizioni al Contorno: Parete</vt:lpstr>
      <vt:lpstr>Adimensionalizzazione</vt:lpstr>
      <vt:lpstr>Soluzione</vt:lpstr>
      <vt:lpstr>Matlab</vt:lpstr>
      <vt:lpstr>Simulazione</vt:lpstr>
      <vt:lpstr>Angolo di Contatto</vt:lpstr>
      <vt:lpstr>Studio sui Parametri</vt:lpstr>
      <vt:lpstr>Numero di Capillarità</vt:lpstr>
      <vt:lpstr>Slip Condition</vt:lpstr>
      <vt:lpstr>Film Precursore</vt:lpstr>
      <vt:lpstr>Slip Number</vt:lpstr>
      <vt:lpstr>Presentazione di PowerPoint</vt:lpstr>
      <vt:lpstr>Costante di Hamaker</vt:lpstr>
      <vt:lpstr>Costante di Hamaker</vt:lpstr>
      <vt:lpstr>Onda Solitonica</vt:lpstr>
      <vt:lpstr>Conclusioni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Daniele Colletti</dc:creator>
  <cp:lastModifiedBy>Daniele Colletti</cp:lastModifiedBy>
  <cp:revision>89</cp:revision>
  <dcterms:created xsi:type="dcterms:W3CDTF">2013-10-10T10:34:11Z</dcterms:created>
  <dcterms:modified xsi:type="dcterms:W3CDTF">2013-10-21T16:03:44Z</dcterms:modified>
</cp:coreProperties>
</file>