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12_4234C0B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11_CCDBB56C.xml" ContentType="application/vnd.ms-powerpoint.comments+xml"/>
  <Override PartName="/ppt/comments/modernComment_11D_9ECD16A3.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70" r:id="rId2"/>
  </p:sldMasterIdLst>
  <p:notesMasterIdLst>
    <p:notesMasterId r:id="rId42"/>
  </p:notesMasterIdLst>
  <p:handoutMasterIdLst>
    <p:handoutMasterId r:id="rId43"/>
  </p:handoutMasterIdLst>
  <p:sldIdLst>
    <p:sldId id="256" r:id="rId3"/>
    <p:sldId id="274" r:id="rId4"/>
    <p:sldId id="275" r:id="rId5"/>
    <p:sldId id="273" r:id="rId6"/>
    <p:sldId id="277" r:id="rId7"/>
    <p:sldId id="279" r:id="rId8"/>
    <p:sldId id="281" r:id="rId9"/>
    <p:sldId id="280" r:id="rId10"/>
    <p:sldId id="283" r:id="rId11"/>
    <p:sldId id="284" r:id="rId12"/>
    <p:sldId id="282" r:id="rId13"/>
    <p:sldId id="278" r:id="rId14"/>
    <p:sldId id="285" r:id="rId15"/>
    <p:sldId id="290" r:id="rId16"/>
    <p:sldId id="287" r:id="rId17"/>
    <p:sldId id="288" r:id="rId18"/>
    <p:sldId id="291" r:id="rId19"/>
    <p:sldId id="292" r:id="rId20"/>
    <p:sldId id="293" r:id="rId21"/>
    <p:sldId id="261" r:id="rId22"/>
    <p:sldId id="272" r:id="rId23"/>
    <p:sldId id="294" r:id="rId24"/>
    <p:sldId id="295" r:id="rId25"/>
    <p:sldId id="276" r:id="rId26"/>
    <p:sldId id="298" r:id="rId27"/>
    <p:sldId id="299" r:id="rId28"/>
    <p:sldId id="300" r:id="rId29"/>
    <p:sldId id="301" r:id="rId30"/>
    <p:sldId id="302" r:id="rId31"/>
    <p:sldId id="303" r:id="rId32"/>
    <p:sldId id="304" r:id="rId33"/>
    <p:sldId id="305" r:id="rId34"/>
    <p:sldId id="306" r:id="rId35"/>
    <p:sldId id="312" r:id="rId36"/>
    <p:sldId id="309" r:id="rId37"/>
    <p:sldId id="311" r:id="rId38"/>
    <p:sldId id="314" r:id="rId39"/>
    <p:sldId id="310" r:id="rId40"/>
    <p:sldId id="260" r:id="rId41"/>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Math" panose="02040503050406030204" pitchFamily="18" charset="0"/>
      <p:regular r:id="rId50"/>
    </p:embeddedFont>
    <p:embeddedFont>
      <p:font typeface="Fira Sans" panose="020B0503050000020004" pitchFamily="34" charset="0"/>
      <p:regular r:id="rId51"/>
      <p:bold r:id="rId52"/>
      <p:italic r:id="rId53"/>
      <p:boldItalic r:id="rId54"/>
    </p:embeddedFont>
    <p:embeddedFont>
      <p:font typeface="Fira Sans Medium" panose="020B0603050000020004" pitchFamily="34" charset="0"/>
      <p:regular r:id="rId55"/>
      <p:italic r:id="rId56"/>
    </p:embeddedFont>
    <p:embeddedFont>
      <p:font typeface="Fira Sans Medium" panose="020B0603050000020004" pitchFamily="34" charset="0"/>
      <p:regular r:id="rId55"/>
      <p:italic r:id="rId56"/>
    </p:embeddedFont>
    <p:embeddedFont>
      <p:font typeface="Roboto Slab" pitchFamily="2" charset="0"/>
      <p:regular r:id="rId57"/>
      <p:bold r:id="rId58"/>
    </p:embeddedFont>
    <p:embeddedFont>
      <p:font typeface="Verdana" panose="020B0604030504040204" pitchFamily="34" charset="0"/>
      <p:regular r:id="rId59"/>
      <p:bold r:id="rId60"/>
      <p:italic r:id="rId61"/>
      <p:boldItalic r:id="rId62"/>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7ACDCE-6C9A-1316-62E3-8642E975EAB2}" name="Lorenzo Carrattieri" initials="LC" userId="d0d65c96e3e503d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2F7"/>
    <a:srgbClr val="F3F4F8"/>
    <a:srgbClr val="F9FAFC"/>
    <a:srgbClr val="F8F9FB"/>
    <a:srgbClr val="EEF0F5"/>
    <a:srgbClr val="F4F6F9"/>
    <a:srgbClr val="FFB7B7"/>
    <a:srgbClr val="FF9797"/>
    <a:srgbClr val="C1FFC1"/>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ile con tema 2 - Color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ile con tema 2 - Color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ile con tema 2 - Color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38" autoAdjust="0"/>
    <p:restoredTop sz="86441"/>
  </p:normalViewPr>
  <p:slideViewPr>
    <p:cSldViewPr snapToGrid="0" snapToObjects="1" showGuides="1">
      <p:cViewPr varScale="1">
        <p:scale>
          <a:sx n="75" d="100"/>
          <a:sy n="75" d="100"/>
        </p:scale>
        <p:origin x="966"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modernComment_111_CCDBB56C.xml><?xml version="1.0" encoding="utf-8"?>
<p188:cmLst xmlns:a="http://schemas.openxmlformats.org/drawingml/2006/main" xmlns:r="http://schemas.openxmlformats.org/officeDocument/2006/relationships" xmlns:p188="http://schemas.microsoft.com/office/powerpoint/2018/8/main">
  <p188:cm id="{C7519C7B-66B1-4B58-8B09-7789B1C9217D}" authorId="{3C7ACDCE-6C9A-1316-62E3-8642E975EAB2}" created="2022-12-07T09:17:18.703">
    <ac:deMkLst xmlns:ac="http://schemas.microsoft.com/office/drawing/2013/main/command">
      <pc:docMk xmlns:pc="http://schemas.microsoft.com/office/powerpoint/2013/main/command"/>
      <pc:sldMk xmlns:pc="http://schemas.microsoft.com/office/powerpoint/2013/main/command" cId="3436950892" sldId="273"/>
      <ac:spMk id="3" creationId="{4F4172F3-C2C3-710E-FA0F-A106F02F8FD6}"/>
    </ac:deMkLst>
    <p188:txBody>
      <a:bodyPr/>
      <a:lstStyle/>
      <a:p>
        <a:r>
          <a:rPr lang="it-IT"/>
          <a:t>It is composed of three ducts: a plenum, a premixer, and lastly a combustion chamber.
The purpose is to solve an eigenvalue problem to predict the resonant modes. Consequently, these results
are validated with the solutions provided by the reference paper.</a:t>
        </a:r>
      </a:p>
    </p188:txBody>
  </p188:cm>
</p188:cmLst>
</file>

<file path=ppt/comments/modernComment_112_4234C0BF.xml><?xml version="1.0" encoding="utf-8"?>
<p188:cmLst xmlns:a="http://schemas.openxmlformats.org/drawingml/2006/main" xmlns:r="http://schemas.openxmlformats.org/officeDocument/2006/relationships" xmlns:p188="http://schemas.microsoft.com/office/powerpoint/2018/8/main">
  <p188:cm id="{47B0F54E-1303-47FA-A726-E5C3B3627C8A}" authorId="{3C7ACDCE-6C9A-1316-62E3-8642E975EAB2}" created="2022-12-07T09:35:45.319">
    <ac:deMkLst xmlns:ac="http://schemas.microsoft.com/office/drawing/2013/main/command">
      <pc:docMk xmlns:pc="http://schemas.microsoft.com/office/powerpoint/2013/main/command"/>
      <pc:sldMk xmlns:pc="http://schemas.microsoft.com/office/powerpoint/2013/main/command" cId="1110753471" sldId="274"/>
      <ac:graphicFrameMk id="9" creationId="{51B31D8F-05B5-8364-11D7-2A8FED275998}"/>
    </ac:deMkLst>
    <p188:txBody>
      <a:bodyPr/>
      <a:lstStyle/>
      <a:p>
        <a:r>
          <a:rPr lang="it-IT"/>
          <a:t>TA:
an anomaly characterized by large-amplitude velocity and pressure oscillations and possible undesirable effects, e.g. fatigue cracking, increased emissions, deterioration of the gas turbine system performance, flame blowoff or flashback, higher heat transfer rates</a:t>
        </a:r>
      </a:p>
    </p188:txBody>
  </p188:cm>
  <p188:cm id="{0A0EE543-4F40-4903-B3A9-137E2C98AA66}" authorId="{3C7ACDCE-6C9A-1316-62E3-8642E975EAB2}" created="2022-12-07T09:40:49.840">
    <ac:txMkLst xmlns:ac="http://schemas.microsoft.com/office/drawing/2013/main/command">
      <pc:docMk xmlns:pc="http://schemas.microsoft.com/office/powerpoint/2013/main/command"/>
      <pc:sldMk xmlns:pc="http://schemas.microsoft.com/office/powerpoint/2013/main/command" cId="1110753471" sldId="274"/>
      <ac:spMk id="12" creationId="{2AE7442C-2D28-618A-F901-2917A0AF950C}"/>
      <ac:txMk cp="0" len="152">
        <ac:context len="154" hash="2114306620"/>
      </ac:txMk>
    </ac:txMkLst>
    <p188:pos x="6794091" y="471944"/>
    <p188:txBody>
      <a:bodyPr/>
      <a:lstStyle/>
      <a:p>
        <a:r>
          <a:rPr lang="it-IT"/>
          <a:t>Thermoacoustic instability is an unsteady phenomenon and occurs at well defined frequencies, it is caused by the positive feedback between acoustics and combustion. When this happens, loud sounds develop in the combustion chamber, which are different from the combustion noise that comes from turbulent
fluctuations. Essentially, unsteady combustion generates acoustic waves, which alter the inlet flow rates of fuel and air. At lean premixed conditions, this changed fuel-air ratio leads to significant unsteady combustion, and consequently an unsteady heat release rate. If the phase relationship is suitable, self-excited oscillations grow in a confined space</a:t>
        </a:r>
      </a:p>
    </p188:txBody>
  </p188:cm>
</p188:cmLst>
</file>

<file path=ppt/comments/modernComment_11D_9ECD16A3.xml><?xml version="1.0" encoding="utf-8"?>
<p188:cmLst xmlns:a="http://schemas.openxmlformats.org/drawingml/2006/main" xmlns:r="http://schemas.openxmlformats.org/officeDocument/2006/relationships" xmlns:p188="http://schemas.microsoft.com/office/powerpoint/2018/8/main">
  <p188:cm id="{9EE193E5-E440-4276-ABF7-B652546F3D69}" authorId="{3C7ACDCE-6C9A-1316-62E3-8642E975EAB2}" created="2022-12-09T14:31:02.337">
    <pc:sldMkLst xmlns:pc="http://schemas.microsoft.com/office/powerpoint/2013/main/command">
      <pc:docMk/>
      <pc:sldMk cId="2664240803" sldId="285"/>
    </pc:sldMkLst>
    <p188:txBody>
      <a:bodyPr/>
      <a:lstStyle/>
      <a:p>
        <a:r>
          <a:rPr lang="it-IT"/>
          <a:t>1) simu. Constant hrr RANS, URANS
2) simul flactuating hrr URANS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530FD6-8EDB-41C1-8B2E-DEC268000DD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it-IT"/>
        </a:p>
      </dgm:t>
    </dgm:pt>
    <dgm:pt modelId="{6834EBC8-CAE1-474D-A81A-FD59697D2DDB}">
      <dgm:prSet custT="1"/>
      <dgm:spPr/>
      <dgm:t>
        <a:bodyPr/>
        <a:lstStyle/>
        <a:p>
          <a:r>
            <a:rPr lang="en-US" sz="2000" i="1" dirty="0">
              <a:effectLst>
                <a:outerShdw blurRad="38100" dist="38100" dir="2700000" algn="tl">
                  <a:srgbClr val="000000">
                    <a:alpha val="43137"/>
                  </a:srgbClr>
                </a:outerShdw>
              </a:effectLst>
              <a:latin typeface="Fira Sans Medium" panose="020B0603050000020004" pitchFamily="34" charset="0"/>
            </a:rPr>
            <a:t>N</a:t>
          </a:r>
          <a:r>
            <a:rPr lang="en-US" sz="2000" b="0" i="1" dirty="0">
              <a:effectLst>
                <a:outerShdw blurRad="38100" dist="38100" dir="2700000" algn="tl">
                  <a:srgbClr val="000000">
                    <a:alpha val="43137"/>
                  </a:srgbClr>
                </a:outerShdw>
              </a:effectLst>
              <a:latin typeface="Fira Sans Medium" panose="020B0603050000020004" pitchFamily="34" charset="0"/>
            </a:rPr>
            <a:t>ecessity to reduce NO</a:t>
          </a:r>
          <a:r>
            <a:rPr lang="en-US" sz="1400" b="0" i="1" dirty="0">
              <a:effectLst>
                <a:outerShdw blurRad="38100" dist="38100" dir="2700000" algn="tl">
                  <a:srgbClr val="000000">
                    <a:alpha val="43137"/>
                  </a:srgbClr>
                </a:outerShdw>
              </a:effectLst>
              <a:latin typeface="Fira Sans Medium" panose="020B0603050000020004" pitchFamily="34" charset="0"/>
            </a:rPr>
            <a:t>x</a:t>
          </a:r>
          <a:r>
            <a:rPr lang="en-US" sz="2000" b="0" i="1" dirty="0">
              <a:effectLst>
                <a:outerShdw blurRad="38100" dist="38100" dir="2700000" algn="tl">
                  <a:srgbClr val="000000">
                    <a:alpha val="43137"/>
                  </a:srgbClr>
                </a:outerShdw>
              </a:effectLst>
              <a:latin typeface="Fira Sans Medium" panose="020B0603050000020004" pitchFamily="34" charset="0"/>
            </a:rPr>
            <a:t> emissions</a:t>
          </a:r>
          <a:endParaRPr lang="it-IT" sz="2000" dirty="0">
            <a:effectLst>
              <a:outerShdw blurRad="38100" dist="38100" dir="2700000" algn="tl">
                <a:srgbClr val="000000">
                  <a:alpha val="43137"/>
                </a:srgbClr>
              </a:outerShdw>
            </a:effectLst>
            <a:latin typeface="Fira Sans Medium" panose="020B0603050000020004" pitchFamily="34" charset="0"/>
          </a:endParaRPr>
        </a:p>
      </dgm:t>
    </dgm:pt>
    <dgm:pt modelId="{EFF9C12B-6780-4159-B9B7-DF76BA85BBBE}" type="parTrans" cxnId="{C80048E9-C9BD-4659-80EB-F359C179B5D9}">
      <dgm:prSet/>
      <dgm:spPr/>
      <dgm:t>
        <a:bodyPr/>
        <a:lstStyle/>
        <a:p>
          <a:endParaRPr lang="it-IT"/>
        </a:p>
      </dgm:t>
    </dgm:pt>
    <dgm:pt modelId="{77B68EAD-B92F-48A7-BD84-D012FDF8D71F}" type="sibTrans" cxnId="{C80048E9-C9BD-4659-80EB-F359C179B5D9}">
      <dgm:prSet/>
      <dgm:spPr/>
      <dgm:t>
        <a:bodyPr/>
        <a:lstStyle/>
        <a:p>
          <a:endParaRPr lang="it-IT"/>
        </a:p>
      </dgm:t>
    </dgm:pt>
    <dgm:pt modelId="{3AD18FCB-72E7-48FF-969A-0F73D57F00F4}" type="pres">
      <dgm:prSet presAssocID="{59530FD6-8EDB-41C1-8B2E-DEC268000DD2}" presName="Name0" presStyleCnt="0">
        <dgm:presLayoutVars>
          <dgm:dir/>
          <dgm:resizeHandles val="exact"/>
        </dgm:presLayoutVars>
      </dgm:prSet>
      <dgm:spPr/>
    </dgm:pt>
    <dgm:pt modelId="{AECF55C4-BD97-469F-BDFA-F499F8ED79BD}" type="pres">
      <dgm:prSet presAssocID="{6834EBC8-CAE1-474D-A81A-FD59697D2DDB}" presName="node" presStyleLbl="node1" presStyleIdx="0" presStyleCnt="1">
        <dgm:presLayoutVars>
          <dgm:bulletEnabled val="1"/>
        </dgm:presLayoutVars>
      </dgm:prSet>
      <dgm:spPr/>
    </dgm:pt>
  </dgm:ptLst>
  <dgm:cxnLst>
    <dgm:cxn modelId="{9B702D01-C03F-4768-9F44-9E94F63AB54A}" type="presOf" srcId="{59530FD6-8EDB-41C1-8B2E-DEC268000DD2}" destId="{3AD18FCB-72E7-48FF-969A-0F73D57F00F4}" srcOrd="0" destOrd="0" presId="urn:microsoft.com/office/officeart/2005/8/layout/process1"/>
    <dgm:cxn modelId="{C80048E9-C9BD-4659-80EB-F359C179B5D9}" srcId="{59530FD6-8EDB-41C1-8B2E-DEC268000DD2}" destId="{6834EBC8-CAE1-474D-A81A-FD59697D2DDB}" srcOrd="0" destOrd="0" parTransId="{EFF9C12B-6780-4159-B9B7-DF76BA85BBBE}" sibTransId="{77B68EAD-B92F-48A7-BD84-D012FDF8D71F}"/>
    <dgm:cxn modelId="{0EF130FA-8E66-41EB-A3F5-FCB952073484}" type="presOf" srcId="{6834EBC8-CAE1-474D-A81A-FD59697D2DDB}" destId="{AECF55C4-BD97-469F-BDFA-F499F8ED79BD}" srcOrd="0" destOrd="0" presId="urn:microsoft.com/office/officeart/2005/8/layout/process1"/>
    <dgm:cxn modelId="{061F9EAB-FC13-47E4-8515-E098625B8683}" type="presParOf" srcId="{3AD18FCB-72E7-48FF-969A-0F73D57F00F4}" destId="{AECF55C4-BD97-469F-BDFA-F499F8ED79BD}"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530FD6-8EDB-41C1-8B2E-DEC268000DD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it-IT"/>
        </a:p>
      </dgm:t>
    </dgm:pt>
    <dgm:pt modelId="{7535E001-9397-40C1-AAEF-56E443627665}">
      <dgm:prSet custT="1"/>
      <dgm:spPr>
        <a:solidFill>
          <a:schemeClr val="accent1">
            <a:hueOff val="0"/>
            <a:satOff val="0"/>
            <a:lumOff val="0"/>
          </a:schemeClr>
        </a:solidFill>
      </dgm:spPr>
      <dgm:t>
        <a:bodyPr/>
        <a:lstStyle/>
        <a:p>
          <a:r>
            <a:rPr lang="it-IT" sz="2000" i="1" dirty="0">
              <a:effectLst>
                <a:outerShdw blurRad="38100" dist="38100" dir="2700000" algn="tl">
                  <a:srgbClr val="000000">
                    <a:alpha val="43137"/>
                  </a:srgbClr>
                </a:outerShdw>
              </a:effectLst>
              <a:latin typeface="Fira Sans Medium" panose="020B0603050000020004" pitchFamily="34" charset="0"/>
            </a:rPr>
            <a:t>New combustion techniques: </a:t>
          </a:r>
        </a:p>
        <a:p>
          <a:r>
            <a:rPr lang="it-IT" sz="2000" i="1" dirty="0">
              <a:effectLst>
                <a:outerShdw blurRad="38100" dist="38100" dir="2700000" algn="tl">
                  <a:srgbClr val="000000">
                    <a:alpha val="43137"/>
                  </a:srgbClr>
                </a:outerShdw>
              </a:effectLst>
              <a:latin typeface="Fira Sans Medium" panose="020B0603050000020004" pitchFamily="34" charset="0"/>
            </a:rPr>
            <a:t>LP combustion</a:t>
          </a:r>
        </a:p>
      </dgm:t>
    </dgm:pt>
    <dgm:pt modelId="{9D9F66B0-C55D-49CD-B8CD-4D196E3A2D44}" type="parTrans" cxnId="{F4B70FDC-3735-4569-BEE5-8334DFBD229C}">
      <dgm:prSet/>
      <dgm:spPr/>
      <dgm:t>
        <a:bodyPr/>
        <a:lstStyle/>
        <a:p>
          <a:endParaRPr lang="it-IT"/>
        </a:p>
      </dgm:t>
    </dgm:pt>
    <dgm:pt modelId="{6D411233-C1DB-433D-BEE0-6FEAFDB38C48}" type="sibTrans" cxnId="{F4B70FDC-3735-4569-BEE5-8334DFBD229C}">
      <dgm:prSet/>
      <dgm:spPr/>
      <dgm:t>
        <a:bodyPr/>
        <a:lstStyle/>
        <a:p>
          <a:endParaRPr lang="it-IT"/>
        </a:p>
      </dgm:t>
    </dgm:pt>
    <dgm:pt modelId="{3AD18FCB-72E7-48FF-969A-0F73D57F00F4}" type="pres">
      <dgm:prSet presAssocID="{59530FD6-8EDB-41C1-8B2E-DEC268000DD2}" presName="Name0" presStyleCnt="0">
        <dgm:presLayoutVars>
          <dgm:dir/>
          <dgm:resizeHandles val="exact"/>
        </dgm:presLayoutVars>
      </dgm:prSet>
      <dgm:spPr/>
    </dgm:pt>
    <dgm:pt modelId="{8A9DC6B6-1BEB-4AE4-8D48-2341FF6A7AEA}" type="pres">
      <dgm:prSet presAssocID="{7535E001-9397-40C1-AAEF-56E443627665}" presName="node" presStyleLbl="node1" presStyleIdx="0" presStyleCnt="1">
        <dgm:presLayoutVars>
          <dgm:bulletEnabled val="1"/>
        </dgm:presLayoutVars>
      </dgm:prSet>
      <dgm:spPr/>
    </dgm:pt>
  </dgm:ptLst>
  <dgm:cxnLst>
    <dgm:cxn modelId="{9B702D01-C03F-4768-9F44-9E94F63AB54A}" type="presOf" srcId="{59530FD6-8EDB-41C1-8B2E-DEC268000DD2}" destId="{3AD18FCB-72E7-48FF-969A-0F73D57F00F4}" srcOrd="0" destOrd="0" presId="urn:microsoft.com/office/officeart/2005/8/layout/process1"/>
    <dgm:cxn modelId="{81D0B07E-3C2B-4037-BACD-7394AB8CB81E}" type="presOf" srcId="{7535E001-9397-40C1-AAEF-56E443627665}" destId="{8A9DC6B6-1BEB-4AE4-8D48-2341FF6A7AEA}" srcOrd="0" destOrd="0" presId="urn:microsoft.com/office/officeart/2005/8/layout/process1"/>
    <dgm:cxn modelId="{F4B70FDC-3735-4569-BEE5-8334DFBD229C}" srcId="{59530FD6-8EDB-41C1-8B2E-DEC268000DD2}" destId="{7535E001-9397-40C1-AAEF-56E443627665}" srcOrd="0" destOrd="0" parTransId="{9D9F66B0-C55D-49CD-B8CD-4D196E3A2D44}" sibTransId="{6D411233-C1DB-433D-BEE0-6FEAFDB38C48}"/>
    <dgm:cxn modelId="{CFA3D5C7-F074-46DC-8555-840A34528ABB}" type="presParOf" srcId="{3AD18FCB-72E7-48FF-969A-0F73D57F00F4}" destId="{8A9DC6B6-1BEB-4AE4-8D48-2341FF6A7AEA}"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530FD6-8EDB-41C1-8B2E-DEC268000DD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it-IT"/>
        </a:p>
      </dgm:t>
    </dgm:pt>
    <dgm:pt modelId="{7535E001-9397-40C1-AAEF-56E443627665}">
      <dgm:prSet custT="1"/>
      <dgm:spPr>
        <a:solidFill>
          <a:schemeClr val="accent1">
            <a:hueOff val="0"/>
            <a:satOff val="0"/>
            <a:lumOff val="0"/>
          </a:schemeClr>
        </a:solidFill>
      </dgm:spPr>
      <dgm:t>
        <a:bodyPr/>
        <a:lstStyle/>
        <a:p>
          <a:r>
            <a:rPr lang="en-US" sz="2000" b="0" i="1" dirty="0">
              <a:effectLst>
                <a:outerShdw blurRad="38100" dist="38100" dir="2700000" algn="tl">
                  <a:srgbClr val="000000">
                    <a:alpha val="43137"/>
                  </a:srgbClr>
                </a:outerShdw>
              </a:effectLst>
              <a:latin typeface="Fira Sans Medium" panose="020B0603050000020004" pitchFamily="34" charset="0"/>
            </a:rPr>
            <a:t>Thermoacoustic Instability</a:t>
          </a:r>
          <a:endParaRPr lang="it-IT" sz="2000" b="0" i="1" dirty="0">
            <a:effectLst>
              <a:outerShdw blurRad="38100" dist="38100" dir="2700000" algn="tl">
                <a:srgbClr val="000000">
                  <a:alpha val="43137"/>
                </a:srgbClr>
              </a:outerShdw>
            </a:effectLst>
            <a:latin typeface="Fira Sans Medium" panose="020B0603050000020004" pitchFamily="34" charset="0"/>
          </a:endParaRPr>
        </a:p>
      </dgm:t>
    </dgm:pt>
    <dgm:pt modelId="{9D9F66B0-C55D-49CD-B8CD-4D196E3A2D44}" type="parTrans" cxnId="{F4B70FDC-3735-4569-BEE5-8334DFBD229C}">
      <dgm:prSet/>
      <dgm:spPr/>
      <dgm:t>
        <a:bodyPr/>
        <a:lstStyle/>
        <a:p>
          <a:endParaRPr lang="it-IT"/>
        </a:p>
      </dgm:t>
    </dgm:pt>
    <dgm:pt modelId="{6D411233-C1DB-433D-BEE0-6FEAFDB38C48}" type="sibTrans" cxnId="{F4B70FDC-3735-4569-BEE5-8334DFBD229C}">
      <dgm:prSet/>
      <dgm:spPr/>
      <dgm:t>
        <a:bodyPr/>
        <a:lstStyle/>
        <a:p>
          <a:endParaRPr lang="it-IT"/>
        </a:p>
      </dgm:t>
    </dgm:pt>
    <dgm:pt modelId="{3AD18FCB-72E7-48FF-969A-0F73D57F00F4}" type="pres">
      <dgm:prSet presAssocID="{59530FD6-8EDB-41C1-8B2E-DEC268000DD2}" presName="Name0" presStyleCnt="0">
        <dgm:presLayoutVars>
          <dgm:dir/>
          <dgm:resizeHandles val="exact"/>
        </dgm:presLayoutVars>
      </dgm:prSet>
      <dgm:spPr/>
    </dgm:pt>
    <dgm:pt modelId="{8A9DC6B6-1BEB-4AE4-8D48-2341FF6A7AEA}" type="pres">
      <dgm:prSet presAssocID="{7535E001-9397-40C1-AAEF-56E443627665}" presName="node" presStyleLbl="node1" presStyleIdx="0" presStyleCnt="1" custLinFactNeighborX="-931" custLinFactNeighborY="-347">
        <dgm:presLayoutVars>
          <dgm:bulletEnabled val="1"/>
        </dgm:presLayoutVars>
      </dgm:prSet>
      <dgm:spPr/>
    </dgm:pt>
  </dgm:ptLst>
  <dgm:cxnLst>
    <dgm:cxn modelId="{9B702D01-C03F-4768-9F44-9E94F63AB54A}" type="presOf" srcId="{59530FD6-8EDB-41C1-8B2E-DEC268000DD2}" destId="{3AD18FCB-72E7-48FF-969A-0F73D57F00F4}" srcOrd="0" destOrd="0" presId="urn:microsoft.com/office/officeart/2005/8/layout/process1"/>
    <dgm:cxn modelId="{81D0B07E-3C2B-4037-BACD-7394AB8CB81E}" type="presOf" srcId="{7535E001-9397-40C1-AAEF-56E443627665}" destId="{8A9DC6B6-1BEB-4AE4-8D48-2341FF6A7AEA}" srcOrd="0" destOrd="0" presId="urn:microsoft.com/office/officeart/2005/8/layout/process1"/>
    <dgm:cxn modelId="{F4B70FDC-3735-4569-BEE5-8334DFBD229C}" srcId="{59530FD6-8EDB-41C1-8B2E-DEC268000DD2}" destId="{7535E001-9397-40C1-AAEF-56E443627665}" srcOrd="0" destOrd="0" parTransId="{9D9F66B0-C55D-49CD-B8CD-4D196E3A2D44}" sibTransId="{6D411233-C1DB-433D-BEE0-6FEAFDB38C48}"/>
    <dgm:cxn modelId="{CFA3D5C7-F074-46DC-8555-840A34528ABB}" type="presParOf" srcId="{3AD18FCB-72E7-48FF-969A-0F73D57F00F4}" destId="{8A9DC6B6-1BEB-4AE4-8D48-2341FF6A7AEA}" srcOrd="0"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93E5E1-4825-47AB-B1BB-D80B41DDEEAC}" type="doc">
      <dgm:prSet loTypeId="urn:microsoft.com/office/officeart/2005/8/layout/cycle1" loCatId="cycle" qsTypeId="urn:microsoft.com/office/officeart/2005/8/quickstyle/simple5" qsCatId="simple" csTypeId="urn:microsoft.com/office/officeart/2005/8/colors/accent1_2" csCatId="accent1" phldr="1"/>
      <dgm:spPr/>
      <dgm:t>
        <a:bodyPr/>
        <a:lstStyle/>
        <a:p>
          <a:endParaRPr lang="it-IT"/>
        </a:p>
      </dgm:t>
    </dgm:pt>
    <dgm:pt modelId="{3CD73176-B595-4409-9A63-BB68459AEA06}">
      <dgm:prSet phldrT="[Testo]" custT="1"/>
      <dgm:spPr/>
      <dgm:t>
        <a:bodyPr/>
        <a:lstStyle/>
        <a:p>
          <a:pPr>
            <a:buNone/>
          </a:pPr>
          <a:r>
            <a:rPr lang="it-IT" sz="1800" b="1" i="0" dirty="0">
              <a:solidFill>
                <a:schemeClr val="tx1"/>
              </a:solidFill>
              <a:effectLst>
                <a:outerShdw blurRad="38100" dist="38100" dir="2700000" algn="tl">
                  <a:srgbClr val="000000">
                    <a:alpha val="43137"/>
                  </a:srgbClr>
                </a:outerShdw>
              </a:effectLst>
              <a:latin typeface="Fira Sans Medium" panose="020B0603050000020004" pitchFamily="34" charset="0"/>
            </a:rPr>
            <a:t>Unsteady combustion</a:t>
          </a:r>
          <a:endParaRPr lang="it-IT" sz="1800" b="1" i="0" dirty="0">
            <a:solidFill>
              <a:schemeClr val="tx1"/>
            </a:solidFill>
            <a:effectLst>
              <a:outerShdw blurRad="38100" dist="38100" dir="2700000" algn="tl">
                <a:srgbClr val="000000">
                  <a:alpha val="43137"/>
                </a:srgbClr>
              </a:outerShdw>
            </a:effectLst>
          </a:endParaRPr>
        </a:p>
      </dgm:t>
    </dgm:pt>
    <dgm:pt modelId="{0DB1F8DC-1EB5-4AC8-B5CE-0151BB466EA2}" type="parTrans" cxnId="{6C8C4FDD-674B-4715-B8B6-F34D8F7D8D24}">
      <dgm:prSet/>
      <dgm:spPr/>
      <dgm:t>
        <a:bodyPr/>
        <a:lstStyle/>
        <a:p>
          <a:endParaRPr lang="it-IT"/>
        </a:p>
      </dgm:t>
    </dgm:pt>
    <dgm:pt modelId="{3CBE90CC-61E3-4441-A3A4-E5C8533E3DD1}" type="sibTrans" cxnId="{6C8C4FDD-674B-4715-B8B6-F34D8F7D8D24}">
      <dgm:prSet/>
      <dgm:spPr/>
      <dgm:t>
        <a:bodyPr/>
        <a:lstStyle/>
        <a:p>
          <a:endParaRPr lang="it-IT"/>
        </a:p>
      </dgm:t>
    </dgm:pt>
    <dgm:pt modelId="{174C48F9-348A-4137-9670-8C528EC3A4FA}">
      <dgm:prSet phldrT="[Testo]" custT="1"/>
      <dgm:spPr/>
      <dgm:t>
        <a:bodyPr/>
        <a:lstStyle/>
        <a:p>
          <a:r>
            <a:rPr lang="it-IT" sz="1800" b="1" i="0" u="none" dirty="0">
              <a:effectLst>
                <a:outerShdw blurRad="38100" dist="38100" dir="2700000" algn="tl">
                  <a:srgbClr val="000000">
                    <a:alpha val="43137"/>
                  </a:srgbClr>
                </a:outerShdw>
              </a:effectLst>
              <a:latin typeface="Fira Sans Medium" panose="020B0603050000020004" pitchFamily="34" charset="0"/>
            </a:rPr>
            <a:t>Acoustics</a:t>
          </a:r>
          <a:endParaRPr lang="it-IT" sz="1400" b="1" i="0" u="none" dirty="0">
            <a:effectLst>
              <a:outerShdw blurRad="38100" dist="38100" dir="2700000" algn="tl">
                <a:srgbClr val="000000">
                  <a:alpha val="43137"/>
                </a:srgbClr>
              </a:outerShdw>
            </a:effectLst>
          </a:endParaRPr>
        </a:p>
      </dgm:t>
    </dgm:pt>
    <dgm:pt modelId="{B4435F63-03DA-4F97-B854-B5487A33DCDB}" type="parTrans" cxnId="{0D0F1235-A028-4751-A367-B24BF2CBF73C}">
      <dgm:prSet/>
      <dgm:spPr/>
      <dgm:t>
        <a:bodyPr/>
        <a:lstStyle/>
        <a:p>
          <a:endParaRPr lang="it-IT"/>
        </a:p>
      </dgm:t>
    </dgm:pt>
    <dgm:pt modelId="{6171D86E-D890-4DC3-90DB-E4CB01763B63}" type="sibTrans" cxnId="{0D0F1235-A028-4751-A367-B24BF2CBF73C}">
      <dgm:prSet/>
      <dgm:spPr/>
      <dgm:t>
        <a:bodyPr/>
        <a:lstStyle/>
        <a:p>
          <a:endParaRPr lang="it-IT"/>
        </a:p>
      </dgm:t>
    </dgm:pt>
    <dgm:pt modelId="{89595F22-1C7B-4BF7-AF17-5D8A411DCFEA}" type="pres">
      <dgm:prSet presAssocID="{BE93E5E1-4825-47AB-B1BB-D80B41DDEEAC}" presName="cycle" presStyleCnt="0">
        <dgm:presLayoutVars>
          <dgm:dir/>
          <dgm:resizeHandles val="exact"/>
        </dgm:presLayoutVars>
      </dgm:prSet>
      <dgm:spPr/>
    </dgm:pt>
    <dgm:pt modelId="{077FDDA9-920F-4BB2-B585-B3CAC43D7497}" type="pres">
      <dgm:prSet presAssocID="{3CD73176-B595-4409-9A63-BB68459AEA06}" presName="dummy" presStyleCnt="0"/>
      <dgm:spPr/>
    </dgm:pt>
    <dgm:pt modelId="{7325A528-BC22-4EE2-85C8-7F3BCDE15739}" type="pres">
      <dgm:prSet presAssocID="{3CD73176-B595-4409-9A63-BB68459AEA06}" presName="node" presStyleLbl="revTx" presStyleIdx="0" presStyleCnt="2" custScaleX="169413">
        <dgm:presLayoutVars>
          <dgm:bulletEnabled val="1"/>
        </dgm:presLayoutVars>
      </dgm:prSet>
      <dgm:spPr/>
    </dgm:pt>
    <dgm:pt modelId="{2952FF09-CC2E-4BD5-9219-066A2FA144AC}" type="pres">
      <dgm:prSet presAssocID="{3CBE90CC-61E3-4441-A3A4-E5C8533E3DD1}" presName="sibTrans" presStyleLbl="node1" presStyleIdx="0" presStyleCnt="2"/>
      <dgm:spPr/>
    </dgm:pt>
    <dgm:pt modelId="{9C245FA5-1022-49A2-8698-84C17C776BED}" type="pres">
      <dgm:prSet presAssocID="{174C48F9-348A-4137-9670-8C528EC3A4FA}" presName="dummy" presStyleCnt="0"/>
      <dgm:spPr/>
    </dgm:pt>
    <dgm:pt modelId="{9D297F84-C4CA-4C70-ACD4-7A1C16A07AF5}" type="pres">
      <dgm:prSet presAssocID="{174C48F9-348A-4137-9670-8C528EC3A4FA}" presName="node" presStyleLbl="revTx" presStyleIdx="1" presStyleCnt="2" custScaleX="133747">
        <dgm:presLayoutVars>
          <dgm:bulletEnabled val="1"/>
        </dgm:presLayoutVars>
      </dgm:prSet>
      <dgm:spPr/>
    </dgm:pt>
    <dgm:pt modelId="{DB26AC5D-30D6-4229-903B-A8B04CB70577}" type="pres">
      <dgm:prSet presAssocID="{6171D86E-D890-4DC3-90DB-E4CB01763B63}" presName="sibTrans" presStyleLbl="node1" presStyleIdx="1" presStyleCnt="2"/>
      <dgm:spPr/>
    </dgm:pt>
  </dgm:ptLst>
  <dgm:cxnLst>
    <dgm:cxn modelId="{C8995306-3859-4770-BA83-AAC5EFF769EA}" type="presOf" srcId="{3CBE90CC-61E3-4441-A3A4-E5C8533E3DD1}" destId="{2952FF09-CC2E-4BD5-9219-066A2FA144AC}" srcOrd="0" destOrd="0" presId="urn:microsoft.com/office/officeart/2005/8/layout/cycle1"/>
    <dgm:cxn modelId="{0D0F1235-A028-4751-A367-B24BF2CBF73C}" srcId="{BE93E5E1-4825-47AB-B1BB-D80B41DDEEAC}" destId="{174C48F9-348A-4137-9670-8C528EC3A4FA}" srcOrd="1" destOrd="0" parTransId="{B4435F63-03DA-4F97-B854-B5487A33DCDB}" sibTransId="{6171D86E-D890-4DC3-90DB-E4CB01763B63}"/>
    <dgm:cxn modelId="{C50C7461-999D-4C53-BEFB-5AF5DE19CCA6}" type="presOf" srcId="{6171D86E-D890-4DC3-90DB-E4CB01763B63}" destId="{DB26AC5D-30D6-4229-903B-A8B04CB70577}" srcOrd="0" destOrd="0" presId="urn:microsoft.com/office/officeart/2005/8/layout/cycle1"/>
    <dgm:cxn modelId="{527CF5CC-D38D-4364-B665-0A07E20626F4}" type="presOf" srcId="{BE93E5E1-4825-47AB-B1BB-D80B41DDEEAC}" destId="{89595F22-1C7B-4BF7-AF17-5D8A411DCFEA}" srcOrd="0" destOrd="0" presId="urn:microsoft.com/office/officeart/2005/8/layout/cycle1"/>
    <dgm:cxn modelId="{5D0311CD-2DB9-4324-B4E9-5A36F18695B7}" type="presOf" srcId="{3CD73176-B595-4409-9A63-BB68459AEA06}" destId="{7325A528-BC22-4EE2-85C8-7F3BCDE15739}" srcOrd="0" destOrd="0" presId="urn:microsoft.com/office/officeart/2005/8/layout/cycle1"/>
    <dgm:cxn modelId="{6C8C4FDD-674B-4715-B8B6-F34D8F7D8D24}" srcId="{BE93E5E1-4825-47AB-B1BB-D80B41DDEEAC}" destId="{3CD73176-B595-4409-9A63-BB68459AEA06}" srcOrd="0" destOrd="0" parTransId="{0DB1F8DC-1EB5-4AC8-B5CE-0151BB466EA2}" sibTransId="{3CBE90CC-61E3-4441-A3A4-E5C8533E3DD1}"/>
    <dgm:cxn modelId="{0F1868F1-D8BD-4C06-8C7F-D21E46616EF9}" type="presOf" srcId="{174C48F9-348A-4137-9670-8C528EC3A4FA}" destId="{9D297F84-C4CA-4C70-ACD4-7A1C16A07AF5}" srcOrd="0" destOrd="0" presId="urn:microsoft.com/office/officeart/2005/8/layout/cycle1"/>
    <dgm:cxn modelId="{0ABB004C-9B7C-49D0-9E94-D2F737C501FD}" type="presParOf" srcId="{89595F22-1C7B-4BF7-AF17-5D8A411DCFEA}" destId="{077FDDA9-920F-4BB2-B585-B3CAC43D7497}" srcOrd="0" destOrd="0" presId="urn:microsoft.com/office/officeart/2005/8/layout/cycle1"/>
    <dgm:cxn modelId="{6DD1906B-A1C0-40D4-BD33-3EF67EF3D401}" type="presParOf" srcId="{89595F22-1C7B-4BF7-AF17-5D8A411DCFEA}" destId="{7325A528-BC22-4EE2-85C8-7F3BCDE15739}" srcOrd="1" destOrd="0" presId="urn:microsoft.com/office/officeart/2005/8/layout/cycle1"/>
    <dgm:cxn modelId="{BE383D1C-B6B5-4EB6-9308-38749ABC6B44}" type="presParOf" srcId="{89595F22-1C7B-4BF7-AF17-5D8A411DCFEA}" destId="{2952FF09-CC2E-4BD5-9219-066A2FA144AC}" srcOrd="2" destOrd="0" presId="urn:microsoft.com/office/officeart/2005/8/layout/cycle1"/>
    <dgm:cxn modelId="{19BF0C10-2E46-4C1E-B64A-D2451C705851}" type="presParOf" srcId="{89595F22-1C7B-4BF7-AF17-5D8A411DCFEA}" destId="{9C245FA5-1022-49A2-8698-84C17C776BED}" srcOrd="3" destOrd="0" presId="urn:microsoft.com/office/officeart/2005/8/layout/cycle1"/>
    <dgm:cxn modelId="{69CDC184-05B6-4EA4-B98E-AB7B40350607}" type="presParOf" srcId="{89595F22-1C7B-4BF7-AF17-5D8A411DCFEA}" destId="{9D297F84-C4CA-4C70-ACD4-7A1C16A07AF5}" srcOrd="4" destOrd="0" presId="urn:microsoft.com/office/officeart/2005/8/layout/cycle1"/>
    <dgm:cxn modelId="{4EE2ABAB-94B0-4464-8233-7F687A5B4F9E}" type="presParOf" srcId="{89595F22-1C7B-4BF7-AF17-5D8A411DCFEA}" destId="{DB26AC5D-30D6-4229-903B-A8B04CB70577}"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7C2D50-9D4E-4B84-8C2D-23BD679C8702}"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it-IT"/>
        </a:p>
      </dgm:t>
    </dgm:pt>
    <dgm:pt modelId="{58AA60F5-DCF4-42D0-88F6-3C9CD609279D}">
      <dgm:prSet phldrT="[Testo]" custT="1"/>
      <dgm:spPr/>
      <dgm:t>
        <a:bodyPr/>
        <a:lstStyle/>
        <a:p>
          <a:r>
            <a:rPr lang="it-IT" sz="2400" i="1" kern="1200" dirty="0">
              <a:solidFill>
                <a:schemeClr val="bg1"/>
              </a:solidFill>
              <a:latin typeface="Fira Sans Medium" panose="020B0503050000020004" pitchFamily="34" charset="0"/>
              <a:ea typeface="+mn-ea"/>
              <a:cs typeface="+mn-cs"/>
            </a:rPr>
            <a:t>15 cases in total</a:t>
          </a:r>
        </a:p>
      </dgm:t>
    </dgm:pt>
    <dgm:pt modelId="{1BBC38E5-6031-4773-8F74-0D5F420675D9}" type="parTrans" cxnId="{8554B93D-4BC5-402C-8A70-C1C8321BC0A2}">
      <dgm:prSet/>
      <dgm:spPr/>
      <dgm:t>
        <a:bodyPr/>
        <a:lstStyle/>
        <a:p>
          <a:endParaRPr lang="it-IT"/>
        </a:p>
      </dgm:t>
    </dgm:pt>
    <dgm:pt modelId="{C5101846-8160-4AA6-9926-3662C6844337}" type="sibTrans" cxnId="{8554B93D-4BC5-402C-8A70-C1C8321BC0A2}">
      <dgm:prSet/>
      <dgm:spPr/>
      <dgm:t>
        <a:bodyPr/>
        <a:lstStyle/>
        <a:p>
          <a:endParaRPr lang="it-IT"/>
        </a:p>
      </dgm:t>
    </dgm:pt>
    <dgm:pt modelId="{6877FBBF-6CAF-4D74-AA06-F0346FF0B275}" type="pres">
      <dgm:prSet presAssocID="{FB7C2D50-9D4E-4B84-8C2D-23BD679C8702}" presName="layout" presStyleCnt="0">
        <dgm:presLayoutVars>
          <dgm:chMax/>
          <dgm:chPref/>
          <dgm:dir/>
          <dgm:animOne val="branch"/>
          <dgm:animLvl val="lvl"/>
          <dgm:resizeHandles/>
        </dgm:presLayoutVars>
      </dgm:prSet>
      <dgm:spPr/>
    </dgm:pt>
    <dgm:pt modelId="{DF00E04B-A78D-4B01-9734-A7CF05EBA44F}" type="pres">
      <dgm:prSet presAssocID="{58AA60F5-DCF4-42D0-88F6-3C9CD609279D}" presName="root" presStyleCnt="0">
        <dgm:presLayoutVars>
          <dgm:chMax/>
          <dgm:chPref val="4"/>
        </dgm:presLayoutVars>
      </dgm:prSet>
      <dgm:spPr/>
    </dgm:pt>
    <dgm:pt modelId="{0D6A6994-C52D-49D4-AFFC-6F18FA6B9589}" type="pres">
      <dgm:prSet presAssocID="{58AA60F5-DCF4-42D0-88F6-3C9CD609279D}" presName="rootComposite" presStyleCnt="0">
        <dgm:presLayoutVars/>
      </dgm:prSet>
      <dgm:spPr/>
    </dgm:pt>
    <dgm:pt modelId="{46B5D7F8-7E91-4BC6-BABA-E454E3D09882}" type="pres">
      <dgm:prSet presAssocID="{58AA60F5-DCF4-42D0-88F6-3C9CD609279D}" presName="rootText" presStyleLbl="node0" presStyleIdx="0" presStyleCnt="1">
        <dgm:presLayoutVars>
          <dgm:chMax/>
          <dgm:chPref val="4"/>
        </dgm:presLayoutVars>
      </dgm:prSet>
      <dgm:spPr/>
    </dgm:pt>
    <dgm:pt modelId="{188B0D8D-3793-4E1B-861D-93B470093A56}" type="pres">
      <dgm:prSet presAssocID="{58AA60F5-DCF4-42D0-88F6-3C9CD609279D}" presName="childShape" presStyleCnt="0">
        <dgm:presLayoutVars>
          <dgm:chMax val="0"/>
          <dgm:chPref val="0"/>
        </dgm:presLayoutVars>
      </dgm:prSet>
      <dgm:spPr/>
    </dgm:pt>
  </dgm:ptLst>
  <dgm:cxnLst>
    <dgm:cxn modelId="{52C99E14-CB5B-4A2A-97AF-C968EEE79C30}" type="presOf" srcId="{FB7C2D50-9D4E-4B84-8C2D-23BD679C8702}" destId="{6877FBBF-6CAF-4D74-AA06-F0346FF0B275}" srcOrd="0" destOrd="0" presId="urn:microsoft.com/office/officeart/2008/layout/PictureAccentList"/>
    <dgm:cxn modelId="{8554B93D-4BC5-402C-8A70-C1C8321BC0A2}" srcId="{FB7C2D50-9D4E-4B84-8C2D-23BD679C8702}" destId="{58AA60F5-DCF4-42D0-88F6-3C9CD609279D}" srcOrd="0" destOrd="0" parTransId="{1BBC38E5-6031-4773-8F74-0D5F420675D9}" sibTransId="{C5101846-8160-4AA6-9926-3662C6844337}"/>
    <dgm:cxn modelId="{C0D606E2-9581-4252-BA83-75BC6949CB7E}" type="presOf" srcId="{58AA60F5-DCF4-42D0-88F6-3C9CD609279D}" destId="{46B5D7F8-7E91-4BC6-BABA-E454E3D09882}" srcOrd="0" destOrd="0" presId="urn:microsoft.com/office/officeart/2008/layout/PictureAccentList"/>
    <dgm:cxn modelId="{4772D4C1-2D9C-4CEE-9A5F-56BC3DDAED64}" type="presParOf" srcId="{6877FBBF-6CAF-4D74-AA06-F0346FF0B275}" destId="{DF00E04B-A78D-4B01-9734-A7CF05EBA44F}" srcOrd="0" destOrd="0" presId="urn:microsoft.com/office/officeart/2008/layout/PictureAccentList"/>
    <dgm:cxn modelId="{7F72EECA-9940-4975-8A29-C54A4C95694D}" type="presParOf" srcId="{DF00E04B-A78D-4B01-9734-A7CF05EBA44F}" destId="{0D6A6994-C52D-49D4-AFFC-6F18FA6B9589}" srcOrd="0" destOrd="0" presId="urn:microsoft.com/office/officeart/2008/layout/PictureAccentList"/>
    <dgm:cxn modelId="{0A91015E-3559-4C5B-8400-4CEC4017DE7A}" type="presParOf" srcId="{0D6A6994-C52D-49D4-AFFC-6F18FA6B9589}" destId="{46B5D7F8-7E91-4BC6-BABA-E454E3D09882}" srcOrd="0" destOrd="0" presId="urn:microsoft.com/office/officeart/2008/layout/PictureAccentList"/>
    <dgm:cxn modelId="{FE56F79A-5516-41A2-9510-E86976C87C90}" type="presParOf" srcId="{DF00E04B-A78D-4B01-9734-A7CF05EBA44F}" destId="{188B0D8D-3793-4E1B-861D-93B470093A56}"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93E5E1-4825-47AB-B1BB-D80B41DDEEAC}" type="doc">
      <dgm:prSet loTypeId="urn:microsoft.com/office/officeart/2005/8/layout/cycle1" loCatId="cycle" qsTypeId="urn:microsoft.com/office/officeart/2005/8/quickstyle/simple5" qsCatId="simple" csTypeId="urn:microsoft.com/office/officeart/2005/8/colors/accent1_2" csCatId="accent1" phldr="1"/>
      <dgm:spPr/>
      <dgm:t>
        <a:bodyPr/>
        <a:lstStyle/>
        <a:p>
          <a:endParaRPr lang="it-IT"/>
        </a:p>
      </dgm:t>
    </dgm:pt>
    <dgm:pt modelId="{3CD73176-B595-4409-9A63-BB68459AEA06}">
      <dgm:prSet phldrT="[Testo]" custT="1"/>
      <dgm:spPr/>
      <dgm:t>
        <a:bodyPr/>
        <a:lstStyle/>
        <a:p>
          <a:pPr>
            <a:buNone/>
          </a:pPr>
          <a:r>
            <a:rPr lang="it-IT" sz="1800" b="1" i="0" dirty="0" err="1">
              <a:solidFill>
                <a:schemeClr val="tx1"/>
              </a:solidFill>
              <a:effectLst/>
              <a:latin typeface="Fira Sans Medium" panose="020B0603050000020004" pitchFamily="34" charset="0"/>
            </a:rPr>
            <a:t>Unsteady</a:t>
          </a:r>
          <a:r>
            <a:rPr lang="it-IT" sz="1800" b="1" i="0" dirty="0">
              <a:solidFill>
                <a:schemeClr val="tx1"/>
              </a:solidFill>
              <a:effectLst/>
              <a:latin typeface="Fira Sans Medium" panose="020B0603050000020004" pitchFamily="34" charset="0"/>
            </a:rPr>
            <a:t> </a:t>
          </a:r>
          <a:r>
            <a:rPr lang="it-IT" sz="1800" b="1" i="0" dirty="0" err="1">
              <a:solidFill>
                <a:schemeClr val="tx1"/>
              </a:solidFill>
              <a:effectLst/>
              <a:latin typeface="Fira Sans Medium" panose="020B0603050000020004" pitchFamily="34" charset="0"/>
            </a:rPr>
            <a:t>heat</a:t>
          </a:r>
          <a:r>
            <a:rPr lang="it-IT" sz="1800" b="1" i="0" dirty="0">
              <a:solidFill>
                <a:schemeClr val="tx1"/>
              </a:solidFill>
              <a:effectLst/>
              <a:latin typeface="Fira Sans Medium" panose="020B0603050000020004" pitchFamily="34" charset="0"/>
            </a:rPr>
            <a:t> release </a:t>
          </a:r>
          <a:r>
            <a:rPr lang="it-IT" sz="1800" b="1" i="0" dirty="0" err="1">
              <a:solidFill>
                <a:schemeClr val="tx1"/>
              </a:solidFill>
              <a:effectLst/>
              <a:latin typeface="Fira Sans Medium" panose="020B0603050000020004" pitchFamily="34" charset="0"/>
            </a:rPr>
            <a:t>fluctuations</a:t>
          </a:r>
          <a:r>
            <a:rPr lang="it-IT" sz="1800" b="1" i="0" dirty="0">
              <a:solidFill>
                <a:schemeClr val="tx1"/>
              </a:solidFill>
              <a:effectLst/>
              <a:latin typeface="Fira Sans Medium" panose="020B0603050000020004" pitchFamily="34" charset="0"/>
            </a:rPr>
            <a:t> </a:t>
          </a:r>
          <a:r>
            <a:rPr lang="it-IT" sz="1800" b="1" dirty="0">
              <a:effectLst/>
              <a:latin typeface="Fira Sans Medium" panose="020B0603050000020004" pitchFamily="34" charset="0"/>
            </a:rPr>
            <a:t>Q</a:t>
          </a:r>
          <a:r>
            <a:rPr lang="it-IT" sz="1800" b="1" i="0" dirty="0">
              <a:effectLst/>
              <a:latin typeface="Fira Sans Medium" panose="020B0603050000020004" pitchFamily="34" charset="0"/>
            </a:rPr>
            <a:t> ̍</a:t>
          </a:r>
          <a:endParaRPr lang="it-IT" sz="1800" b="1" i="0" dirty="0">
            <a:solidFill>
              <a:schemeClr val="tx1"/>
            </a:solidFill>
            <a:effectLst/>
          </a:endParaRPr>
        </a:p>
      </dgm:t>
    </dgm:pt>
    <dgm:pt modelId="{0DB1F8DC-1EB5-4AC8-B5CE-0151BB466EA2}" type="parTrans" cxnId="{6C8C4FDD-674B-4715-B8B6-F34D8F7D8D24}">
      <dgm:prSet/>
      <dgm:spPr/>
      <dgm:t>
        <a:bodyPr/>
        <a:lstStyle/>
        <a:p>
          <a:endParaRPr lang="it-IT"/>
        </a:p>
      </dgm:t>
    </dgm:pt>
    <dgm:pt modelId="{3CBE90CC-61E3-4441-A3A4-E5C8533E3DD1}" type="sibTrans" cxnId="{6C8C4FDD-674B-4715-B8B6-F34D8F7D8D24}">
      <dgm:prSet/>
      <dgm:spPr/>
      <dgm:t>
        <a:bodyPr/>
        <a:lstStyle/>
        <a:p>
          <a:endParaRPr lang="it-IT"/>
        </a:p>
      </dgm:t>
    </dgm:pt>
    <dgm:pt modelId="{174C48F9-348A-4137-9670-8C528EC3A4FA}">
      <dgm:prSet phldrT="[Testo]" custT="1"/>
      <dgm:spPr/>
      <dgm:t>
        <a:bodyPr/>
        <a:lstStyle/>
        <a:p>
          <a:pPr>
            <a:lnSpc>
              <a:spcPct val="100000"/>
            </a:lnSpc>
          </a:pPr>
          <a:r>
            <a:rPr lang="it-IT" sz="1800" b="1" i="0" u="none" dirty="0">
              <a:solidFill>
                <a:schemeClr val="tx1"/>
              </a:solidFill>
              <a:effectLst/>
              <a:latin typeface="Fira Sans Medium" panose="020B0603050000020004" pitchFamily="34" charset="0"/>
            </a:rPr>
            <a:t>Acoustic </a:t>
          </a:r>
          <a:r>
            <a:rPr lang="it-IT" sz="1800" b="1" i="0" u="none" dirty="0" err="1">
              <a:solidFill>
                <a:schemeClr val="tx1"/>
              </a:solidFill>
              <a:effectLst/>
              <a:latin typeface="Fira Sans Medium" panose="020B0603050000020004" pitchFamily="34" charset="0"/>
            </a:rPr>
            <a:t>fluctuations</a:t>
          </a:r>
          <a:r>
            <a:rPr lang="it-IT" sz="1800" b="1" i="0" u="none" dirty="0">
              <a:solidFill>
                <a:schemeClr val="tx1"/>
              </a:solidFill>
              <a:effectLst/>
              <a:latin typeface="Fira Sans Medium" panose="020B0603050000020004" pitchFamily="34" charset="0"/>
            </a:rPr>
            <a:t>  </a:t>
          </a:r>
          <a:r>
            <a:rPr lang="it-IT" sz="1800" b="1" dirty="0">
              <a:effectLst/>
              <a:latin typeface="Fira Sans Medium" panose="020B0603050000020004" pitchFamily="34" charset="0"/>
            </a:rPr>
            <a:t>p</a:t>
          </a:r>
          <a:r>
            <a:rPr lang="it-IT" sz="1800" b="1" i="0" dirty="0">
              <a:effectLst/>
              <a:latin typeface="Fira Sans Medium" panose="020B0603050000020004" pitchFamily="34" charset="0"/>
            </a:rPr>
            <a:t> ̍</a:t>
          </a:r>
          <a:r>
            <a:rPr lang="it-IT" sz="1800" b="1" i="0" u="none" dirty="0">
              <a:solidFill>
                <a:schemeClr val="tx1"/>
              </a:solidFill>
              <a:effectLst/>
              <a:latin typeface="Fira Sans Medium" panose="020B0603050000020004" pitchFamily="34" charset="0"/>
            </a:rPr>
            <a:t>,</a:t>
          </a:r>
          <a:r>
            <a:rPr lang="it-IT" sz="1800" b="1" dirty="0">
              <a:effectLst/>
              <a:latin typeface="Fira Sans Medium" panose="020B0603050000020004" pitchFamily="34" charset="0"/>
            </a:rPr>
            <a:t> u</a:t>
          </a:r>
          <a:r>
            <a:rPr lang="it-IT" sz="1800" b="1" i="0" dirty="0">
              <a:effectLst/>
              <a:latin typeface="Fira Sans Medium" panose="020B0603050000020004" pitchFamily="34" charset="0"/>
            </a:rPr>
            <a:t> ̍</a:t>
          </a:r>
          <a:endParaRPr lang="it-IT" sz="1400" b="1" i="0" u="none" dirty="0">
            <a:solidFill>
              <a:schemeClr val="tx1"/>
            </a:solidFill>
            <a:effectLst/>
          </a:endParaRPr>
        </a:p>
      </dgm:t>
    </dgm:pt>
    <dgm:pt modelId="{B4435F63-03DA-4F97-B854-B5487A33DCDB}" type="parTrans" cxnId="{0D0F1235-A028-4751-A367-B24BF2CBF73C}">
      <dgm:prSet/>
      <dgm:spPr/>
      <dgm:t>
        <a:bodyPr/>
        <a:lstStyle/>
        <a:p>
          <a:endParaRPr lang="it-IT"/>
        </a:p>
      </dgm:t>
    </dgm:pt>
    <dgm:pt modelId="{6171D86E-D890-4DC3-90DB-E4CB01763B63}" type="sibTrans" cxnId="{0D0F1235-A028-4751-A367-B24BF2CBF73C}">
      <dgm:prSet/>
      <dgm:spPr/>
      <dgm:t>
        <a:bodyPr/>
        <a:lstStyle/>
        <a:p>
          <a:endParaRPr lang="it-IT"/>
        </a:p>
      </dgm:t>
    </dgm:pt>
    <dgm:pt modelId="{89595F22-1C7B-4BF7-AF17-5D8A411DCFEA}" type="pres">
      <dgm:prSet presAssocID="{BE93E5E1-4825-47AB-B1BB-D80B41DDEEAC}" presName="cycle" presStyleCnt="0">
        <dgm:presLayoutVars>
          <dgm:dir/>
          <dgm:resizeHandles val="exact"/>
        </dgm:presLayoutVars>
      </dgm:prSet>
      <dgm:spPr/>
    </dgm:pt>
    <dgm:pt modelId="{077FDDA9-920F-4BB2-B585-B3CAC43D7497}" type="pres">
      <dgm:prSet presAssocID="{3CD73176-B595-4409-9A63-BB68459AEA06}" presName="dummy" presStyleCnt="0"/>
      <dgm:spPr/>
    </dgm:pt>
    <dgm:pt modelId="{7325A528-BC22-4EE2-85C8-7F3BCDE15739}" type="pres">
      <dgm:prSet presAssocID="{3CD73176-B595-4409-9A63-BB68459AEA06}" presName="node" presStyleLbl="revTx" presStyleIdx="0" presStyleCnt="2" custScaleX="169413">
        <dgm:presLayoutVars>
          <dgm:bulletEnabled val="1"/>
        </dgm:presLayoutVars>
      </dgm:prSet>
      <dgm:spPr/>
    </dgm:pt>
    <dgm:pt modelId="{2952FF09-CC2E-4BD5-9219-066A2FA144AC}" type="pres">
      <dgm:prSet presAssocID="{3CBE90CC-61E3-4441-A3A4-E5C8533E3DD1}" presName="sibTrans" presStyleLbl="node1" presStyleIdx="0" presStyleCnt="2"/>
      <dgm:spPr/>
    </dgm:pt>
    <dgm:pt modelId="{9C245FA5-1022-49A2-8698-84C17C776BED}" type="pres">
      <dgm:prSet presAssocID="{174C48F9-348A-4137-9670-8C528EC3A4FA}" presName="dummy" presStyleCnt="0"/>
      <dgm:spPr/>
    </dgm:pt>
    <dgm:pt modelId="{9D297F84-C4CA-4C70-ACD4-7A1C16A07AF5}" type="pres">
      <dgm:prSet presAssocID="{174C48F9-348A-4137-9670-8C528EC3A4FA}" presName="node" presStyleLbl="revTx" presStyleIdx="1" presStyleCnt="2" custScaleX="133747">
        <dgm:presLayoutVars>
          <dgm:bulletEnabled val="1"/>
        </dgm:presLayoutVars>
      </dgm:prSet>
      <dgm:spPr/>
    </dgm:pt>
    <dgm:pt modelId="{DB26AC5D-30D6-4229-903B-A8B04CB70577}" type="pres">
      <dgm:prSet presAssocID="{6171D86E-D890-4DC3-90DB-E4CB01763B63}" presName="sibTrans" presStyleLbl="node1" presStyleIdx="1" presStyleCnt="2"/>
      <dgm:spPr/>
    </dgm:pt>
  </dgm:ptLst>
  <dgm:cxnLst>
    <dgm:cxn modelId="{C8995306-3859-4770-BA83-AAC5EFF769EA}" type="presOf" srcId="{3CBE90CC-61E3-4441-A3A4-E5C8533E3DD1}" destId="{2952FF09-CC2E-4BD5-9219-066A2FA144AC}" srcOrd="0" destOrd="0" presId="urn:microsoft.com/office/officeart/2005/8/layout/cycle1"/>
    <dgm:cxn modelId="{0D0F1235-A028-4751-A367-B24BF2CBF73C}" srcId="{BE93E5E1-4825-47AB-B1BB-D80B41DDEEAC}" destId="{174C48F9-348A-4137-9670-8C528EC3A4FA}" srcOrd="1" destOrd="0" parTransId="{B4435F63-03DA-4F97-B854-B5487A33DCDB}" sibTransId="{6171D86E-D890-4DC3-90DB-E4CB01763B63}"/>
    <dgm:cxn modelId="{C50C7461-999D-4C53-BEFB-5AF5DE19CCA6}" type="presOf" srcId="{6171D86E-D890-4DC3-90DB-E4CB01763B63}" destId="{DB26AC5D-30D6-4229-903B-A8B04CB70577}" srcOrd="0" destOrd="0" presId="urn:microsoft.com/office/officeart/2005/8/layout/cycle1"/>
    <dgm:cxn modelId="{527CF5CC-D38D-4364-B665-0A07E20626F4}" type="presOf" srcId="{BE93E5E1-4825-47AB-B1BB-D80B41DDEEAC}" destId="{89595F22-1C7B-4BF7-AF17-5D8A411DCFEA}" srcOrd="0" destOrd="0" presId="urn:microsoft.com/office/officeart/2005/8/layout/cycle1"/>
    <dgm:cxn modelId="{5D0311CD-2DB9-4324-B4E9-5A36F18695B7}" type="presOf" srcId="{3CD73176-B595-4409-9A63-BB68459AEA06}" destId="{7325A528-BC22-4EE2-85C8-7F3BCDE15739}" srcOrd="0" destOrd="0" presId="urn:microsoft.com/office/officeart/2005/8/layout/cycle1"/>
    <dgm:cxn modelId="{6C8C4FDD-674B-4715-B8B6-F34D8F7D8D24}" srcId="{BE93E5E1-4825-47AB-B1BB-D80B41DDEEAC}" destId="{3CD73176-B595-4409-9A63-BB68459AEA06}" srcOrd="0" destOrd="0" parTransId="{0DB1F8DC-1EB5-4AC8-B5CE-0151BB466EA2}" sibTransId="{3CBE90CC-61E3-4441-A3A4-E5C8533E3DD1}"/>
    <dgm:cxn modelId="{0F1868F1-D8BD-4C06-8C7F-D21E46616EF9}" type="presOf" srcId="{174C48F9-348A-4137-9670-8C528EC3A4FA}" destId="{9D297F84-C4CA-4C70-ACD4-7A1C16A07AF5}" srcOrd="0" destOrd="0" presId="urn:microsoft.com/office/officeart/2005/8/layout/cycle1"/>
    <dgm:cxn modelId="{0ABB004C-9B7C-49D0-9E94-D2F737C501FD}" type="presParOf" srcId="{89595F22-1C7B-4BF7-AF17-5D8A411DCFEA}" destId="{077FDDA9-920F-4BB2-B585-B3CAC43D7497}" srcOrd="0" destOrd="0" presId="urn:microsoft.com/office/officeart/2005/8/layout/cycle1"/>
    <dgm:cxn modelId="{6DD1906B-A1C0-40D4-BD33-3EF67EF3D401}" type="presParOf" srcId="{89595F22-1C7B-4BF7-AF17-5D8A411DCFEA}" destId="{7325A528-BC22-4EE2-85C8-7F3BCDE15739}" srcOrd="1" destOrd="0" presId="urn:microsoft.com/office/officeart/2005/8/layout/cycle1"/>
    <dgm:cxn modelId="{BE383D1C-B6B5-4EB6-9308-38749ABC6B44}" type="presParOf" srcId="{89595F22-1C7B-4BF7-AF17-5D8A411DCFEA}" destId="{2952FF09-CC2E-4BD5-9219-066A2FA144AC}" srcOrd="2" destOrd="0" presId="urn:microsoft.com/office/officeart/2005/8/layout/cycle1"/>
    <dgm:cxn modelId="{19BF0C10-2E46-4C1E-B64A-D2451C705851}" type="presParOf" srcId="{89595F22-1C7B-4BF7-AF17-5D8A411DCFEA}" destId="{9C245FA5-1022-49A2-8698-84C17C776BED}" srcOrd="3" destOrd="0" presId="urn:microsoft.com/office/officeart/2005/8/layout/cycle1"/>
    <dgm:cxn modelId="{69CDC184-05B6-4EA4-B98E-AB7B40350607}" type="presParOf" srcId="{89595F22-1C7B-4BF7-AF17-5D8A411DCFEA}" destId="{9D297F84-C4CA-4C70-ACD4-7A1C16A07AF5}" srcOrd="4" destOrd="0" presId="urn:microsoft.com/office/officeart/2005/8/layout/cycle1"/>
    <dgm:cxn modelId="{4EE2ABAB-94B0-4464-8233-7F687A5B4F9E}" type="presParOf" srcId="{89595F22-1C7B-4BF7-AF17-5D8A411DCFEA}" destId="{DB26AC5D-30D6-4229-903B-A8B04CB70577}"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7C2D50-9D4E-4B84-8C2D-23BD679C8702}"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it-IT"/>
        </a:p>
      </dgm:t>
    </dgm:pt>
    <dgm:pt modelId="{58AA60F5-DCF4-42D0-88F6-3C9CD609279D}">
      <dgm:prSet phldrT="[Testo]" custT="1"/>
      <dgm:spPr/>
      <dgm:t>
        <a:bodyPr/>
        <a:lstStyle/>
        <a:p>
          <a:r>
            <a:rPr lang="it-IT" sz="2400" i="0" kern="1200" dirty="0">
              <a:solidFill>
                <a:schemeClr val="bg1"/>
              </a:solidFill>
              <a:effectLst>
                <a:outerShdw blurRad="38100" dist="38100" dir="2700000" algn="tl">
                  <a:srgbClr val="000000">
                    <a:alpha val="43137"/>
                  </a:srgbClr>
                </a:outerShdw>
              </a:effectLst>
              <a:latin typeface="Fira Sans Medium" panose="020B0503050000020004" pitchFamily="34" charset="0"/>
              <a:ea typeface="+mn-ea"/>
              <a:cs typeface="+mn-cs"/>
            </a:rPr>
            <a:t>5 cases in </a:t>
          </a:r>
          <a:r>
            <a:rPr lang="it-IT" sz="2400" i="0" kern="1200" dirty="0" err="1">
              <a:solidFill>
                <a:schemeClr val="bg1"/>
              </a:solidFill>
              <a:effectLst>
                <a:outerShdw blurRad="38100" dist="38100" dir="2700000" algn="tl">
                  <a:srgbClr val="000000">
                    <a:alpha val="43137"/>
                  </a:srgbClr>
                </a:outerShdw>
              </a:effectLst>
              <a:latin typeface="Fira Sans Medium" panose="020B0503050000020004" pitchFamily="34" charset="0"/>
              <a:ea typeface="+mn-ea"/>
              <a:cs typeface="+mn-cs"/>
            </a:rPr>
            <a:t>total</a:t>
          </a:r>
          <a:endParaRPr lang="it-IT" sz="2400" i="0" kern="1200" dirty="0">
            <a:solidFill>
              <a:schemeClr val="bg1"/>
            </a:solidFill>
            <a:effectLst>
              <a:outerShdw blurRad="38100" dist="38100" dir="2700000" algn="tl">
                <a:srgbClr val="000000">
                  <a:alpha val="43137"/>
                </a:srgbClr>
              </a:outerShdw>
            </a:effectLst>
            <a:latin typeface="Fira Sans Medium" panose="020B0503050000020004" pitchFamily="34" charset="0"/>
            <a:ea typeface="+mn-ea"/>
            <a:cs typeface="+mn-cs"/>
          </a:endParaRPr>
        </a:p>
      </dgm:t>
    </dgm:pt>
    <dgm:pt modelId="{1BBC38E5-6031-4773-8F74-0D5F420675D9}" type="parTrans" cxnId="{8554B93D-4BC5-402C-8A70-C1C8321BC0A2}">
      <dgm:prSet/>
      <dgm:spPr/>
      <dgm:t>
        <a:bodyPr/>
        <a:lstStyle/>
        <a:p>
          <a:endParaRPr lang="it-IT"/>
        </a:p>
      </dgm:t>
    </dgm:pt>
    <dgm:pt modelId="{C5101846-8160-4AA6-9926-3662C6844337}" type="sibTrans" cxnId="{8554B93D-4BC5-402C-8A70-C1C8321BC0A2}">
      <dgm:prSet/>
      <dgm:spPr/>
      <dgm:t>
        <a:bodyPr/>
        <a:lstStyle/>
        <a:p>
          <a:endParaRPr lang="it-IT"/>
        </a:p>
      </dgm:t>
    </dgm:pt>
    <dgm:pt modelId="{6877FBBF-6CAF-4D74-AA06-F0346FF0B275}" type="pres">
      <dgm:prSet presAssocID="{FB7C2D50-9D4E-4B84-8C2D-23BD679C8702}" presName="layout" presStyleCnt="0">
        <dgm:presLayoutVars>
          <dgm:chMax/>
          <dgm:chPref/>
          <dgm:dir/>
          <dgm:animOne val="branch"/>
          <dgm:animLvl val="lvl"/>
          <dgm:resizeHandles/>
        </dgm:presLayoutVars>
      </dgm:prSet>
      <dgm:spPr/>
    </dgm:pt>
    <dgm:pt modelId="{DF00E04B-A78D-4B01-9734-A7CF05EBA44F}" type="pres">
      <dgm:prSet presAssocID="{58AA60F5-DCF4-42D0-88F6-3C9CD609279D}" presName="root" presStyleCnt="0">
        <dgm:presLayoutVars>
          <dgm:chMax/>
          <dgm:chPref val="4"/>
        </dgm:presLayoutVars>
      </dgm:prSet>
      <dgm:spPr/>
    </dgm:pt>
    <dgm:pt modelId="{0D6A6994-C52D-49D4-AFFC-6F18FA6B9589}" type="pres">
      <dgm:prSet presAssocID="{58AA60F5-DCF4-42D0-88F6-3C9CD609279D}" presName="rootComposite" presStyleCnt="0">
        <dgm:presLayoutVars/>
      </dgm:prSet>
      <dgm:spPr/>
    </dgm:pt>
    <dgm:pt modelId="{46B5D7F8-7E91-4BC6-BABA-E454E3D09882}" type="pres">
      <dgm:prSet presAssocID="{58AA60F5-DCF4-42D0-88F6-3C9CD609279D}" presName="rootText" presStyleLbl="node0" presStyleIdx="0" presStyleCnt="1" custScaleY="183936" custLinFactNeighborX="9120" custLinFactNeighborY="-2061">
        <dgm:presLayoutVars>
          <dgm:chMax/>
          <dgm:chPref val="4"/>
        </dgm:presLayoutVars>
      </dgm:prSet>
      <dgm:spPr/>
    </dgm:pt>
    <dgm:pt modelId="{188B0D8D-3793-4E1B-861D-93B470093A56}" type="pres">
      <dgm:prSet presAssocID="{58AA60F5-DCF4-42D0-88F6-3C9CD609279D}" presName="childShape" presStyleCnt="0">
        <dgm:presLayoutVars>
          <dgm:chMax val="0"/>
          <dgm:chPref val="0"/>
        </dgm:presLayoutVars>
      </dgm:prSet>
      <dgm:spPr/>
    </dgm:pt>
  </dgm:ptLst>
  <dgm:cxnLst>
    <dgm:cxn modelId="{52C99E14-CB5B-4A2A-97AF-C968EEE79C30}" type="presOf" srcId="{FB7C2D50-9D4E-4B84-8C2D-23BD679C8702}" destId="{6877FBBF-6CAF-4D74-AA06-F0346FF0B275}" srcOrd="0" destOrd="0" presId="urn:microsoft.com/office/officeart/2008/layout/PictureAccentList"/>
    <dgm:cxn modelId="{8554B93D-4BC5-402C-8A70-C1C8321BC0A2}" srcId="{FB7C2D50-9D4E-4B84-8C2D-23BD679C8702}" destId="{58AA60F5-DCF4-42D0-88F6-3C9CD609279D}" srcOrd="0" destOrd="0" parTransId="{1BBC38E5-6031-4773-8F74-0D5F420675D9}" sibTransId="{C5101846-8160-4AA6-9926-3662C6844337}"/>
    <dgm:cxn modelId="{C0D606E2-9581-4252-BA83-75BC6949CB7E}" type="presOf" srcId="{58AA60F5-DCF4-42D0-88F6-3C9CD609279D}" destId="{46B5D7F8-7E91-4BC6-BABA-E454E3D09882}" srcOrd="0" destOrd="0" presId="urn:microsoft.com/office/officeart/2008/layout/PictureAccentList"/>
    <dgm:cxn modelId="{4772D4C1-2D9C-4CEE-9A5F-56BC3DDAED64}" type="presParOf" srcId="{6877FBBF-6CAF-4D74-AA06-F0346FF0B275}" destId="{DF00E04B-A78D-4B01-9734-A7CF05EBA44F}" srcOrd="0" destOrd="0" presId="urn:microsoft.com/office/officeart/2008/layout/PictureAccentList"/>
    <dgm:cxn modelId="{7F72EECA-9940-4975-8A29-C54A4C95694D}" type="presParOf" srcId="{DF00E04B-A78D-4B01-9734-A7CF05EBA44F}" destId="{0D6A6994-C52D-49D4-AFFC-6F18FA6B9589}" srcOrd="0" destOrd="0" presId="urn:microsoft.com/office/officeart/2008/layout/PictureAccentList"/>
    <dgm:cxn modelId="{0A91015E-3559-4C5B-8400-4CEC4017DE7A}" type="presParOf" srcId="{0D6A6994-C52D-49D4-AFFC-6F18FA6B9589}" destId="{46B5D7F8-7E91-4BC6-BABA-E454E3D09882}" srcOrd="0" destOrd="0" presId="urn:microsoft.com/office/officeart/2008/layout/PictureAccentList"/>
    <dgm:cxn modelId="{FE56F79A-5516-41A2-9510-E86976C87C90}" type="presParOf" srcId="{DF00E04B-A78D-4B01-9734-A7CF05EBA44F}" destId="{188B0D8D-3793-4E1B-861D-93B470093A56}"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F55C4-BD97-469F-BDFA-F499F8ED79BD}">
      <dsp:nvSpPr>
        <dsp:cNvPr id="0" name=""/>
        <dsp:cNvSpPr/>
      </dsp:nvSpPr>
      <dsp:spPr>
        <a:xfrm>
          <a:off x="0" y="418921"/>
          <a:ext cx="2364434" cy="14186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effectLst>
                <a:outerShdw blurRad="38100" dist="38100" dir="2700000" algn="tl">
                  <a:srgbClr val="000000">
                    <a:alpha val="43137"/>
                  </a:srgbClr>
                </a:outerShdw>
              </a:effectLst>
              <a:latin typeface="Fira Sans Medium" panose="020B0603050000020004" pitchFamily="34" charset="0"/>
            </a:rPr>
            <a:t>N</a:t>
          </a:r>
          <a:r>
            <a:rPr lang="en-US" sz="2000" b="0" i="1" kern="1200" dirty="0">
              <a:effectLst>
                <a:outerShdw blurRad="38100" dist="38100" dir="2700000" algn="tl">
                  <a:srgbClr val="000000">
                    <a:alpha val="43137"/>
                  </a:srgbClr>
                </a:outerShdw>
              </a:effectLst>
              <a:latin typeface="Fira Sans Medium" panose="020B0603050000020004" pitchFamily="34" charset="0"/>
            </a:rPr>
            <a:t>ecessity to reduce NO</a:t>
          </a:r>
          <a:r>
            <a:rPr lang="en-US" sz="1400" b="0" i="1" kern="1200" dirty="0">
              <a:effectLst>
                <a:outerShdw blurRad="38100" dist="38100" dir="2700000" algn="tl">
                  <a:srgbClr val="000000">
                    <a:alpha val="43137"/>
                  </a:srgbClr>
                </a:outerShdw>
              </a:effectLst>
              <a:latin typeface="Fira Sans Medium" panose="020B0603050000020004" pitchFamily="34" charset="0"/>
            </a:rPr>
            <a:t>x</a:t>
          </a:r>
          <a:r>
            <a:rPr lang="en-US" sz="2000" b="0" i="1" kern="1200" dirty="0">
              <a:effectLst>
                <a:outerShdw blurRad="38100" dist="38100" dir="2700000" algn="tl">
                  <a:srgbClr val="000000">
                    <a:alpha val="43137"/>
                  </a:srgbClr>
                </a:outerShdw>
              </a:effectLst>
              <a:latin typeface="Fira Sans Medium" panose="020B0603050000020004" pitchFamily="34" charset="0"/>
            </a:rPr>
            <a:t> emissions</a:t>
          </a:r>
          <a:endParaRPr lang="it-IT" sz="2000" kern="1200" dirty="0">
            <a:effectLst>
              <a:outerShdw blurRad="38100" dist="38100" dir="2700000" algn="tl">
                <a:srgbClr val="000000">
                  <a:alpha val="43137"/>
                </a:srgbClr>
              </a:outerShdw>
            </a:effectLst>
            <a:latin typeface="Fira Sans Medium" panose="020B0603050000020004" pitchFamily="34" charset="0"/>
          </a:endParaRPr>
        </a:p>
      </dsp:txBody>
      <dsp:txXfrm>
        <a:off x="41551" y="460472"/>
        <a:ext cx="2281332" cy="1335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DC6B6-1BEB-4AE4-8D48-2341FF6A7AEA}">
      <dsp:nvSpPr>
        <dsp:cNvPr id="0" name=""/>
        <dsp:cNvSpPr/>
      </dsp:nvSpPr>
      <dsp:spPr>
        <a:xfrm>
          <a:off x="0" y="418921"/>
          <a:ext cx="2364434" cy="1418660"/>
        </a:xfrm>
        <a:prstGeom prst="roundRect">
          <a:avLst>
            <a:gd name="adj" fmla="val 10000"/>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i="1" kern="1200" dirty="0">
              <a:effectLst>
                <a:outerShdw blurRad="38100" dist="38100" dir="2700000" algn="tl">
                  <a:srgbClr val="000000">
                    <a:alpha val="43137"/>
                  </a:srgbClr>
                </a:outerShdw>
              </a:effectLst>
              <a:latin typeface="Fira Sans Medium" panose="020B0603050000020004" pitchFamily="34" charset="0"/>
            </a:rPr>
            <a:t>New combustion techniques: </a:t>
          </a:r>
        </a:p>
        <a:p>
          <a:pPr marL="0" lvl="0" indent="0" algn="ctr" defTabSz="889000">
            <a:lnSpc>
              <a:spcPct val="90000"/>
            </a:lnSpc>
            <a:spcBef>
              <a:spcPct val="0"/>
            </a:spcBef>
            <a:spcAft>
              <a:spcPct val="35000"/>
            </a:spcAft>
            <a:buNone/>
          </a:pPr>
          <a:r>
            <a:rPr lang="it-IT" sz="2000" i="1" kern="1200" dirty="0">
              <a:effectLst>
                <a:outerShdw blurRad="38100" dist="38100" dir="2700000" algn="tl">
                  <a:srgbClr val="000000">
                    <a:alpha val="43137"/>
                  </a:srgbClr>
                </a:outerShdw>
              </a:effectLst>
              <a:latin typeface="Fira Sans Medium" panose="020B0603050000020004" pitchFamily="34" charset="0"/>
            </a:rPr>
            <a:t>LP combustion</a:t>
          </a:r>
        </a:p>
      </dsp:txBody>
      <dsp:txXfrm>
        <a:off x="41551" y="460472"/>
        <a:ext cx="2281332" cy="1335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DC6B6-1BEB-4AE4-8D48-2341FF6A7AEA}">
      <dsp:nvSpPr>
        <dsp:cNvPr id="0" name=""/>
        <dsp:cNvSpPr/>
      </dsp:nvSpPr>
      <dsp:spPr>
        <a:xfrm>
          <a:off x="0" y="413999"/>
          <a:ext cx="2364434" cy="1418660"/>
        </a:xfrm>
        <a:prstGeom prst="roundRect">
          <a:avLst>
            <a:gd name="adj" fmla="val 10000"/>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1" kern="1200" dirty="0">
              <a:effectLst>
                <a:outerShdw blurRad="38100" dist="38100" dir="2700000" algn="tl">
                  <a:srgbClr val="000000">
                    <a:alpha val="43137"/>
                  </a:srgbClr>
                </a:outerShdw>
              </a:effectLst>
              <a:latin typeface="Fira Sans Medium" panose="020B0603050000020004" pitchFamily="34" charset="0"/>
            </a:rPr>
            <a:t>Thermoacoustic Instability</a:t>
          </a:r>
          <a:endParaRPr lang="it-IT" sz="2000" b="0" i="1" kern="1200" dirty="0">
            <a:effectLst>
              <a:outerShdw blurRad="38100" dist="38100" dir="2700000" algn="tl">
                <a:srgbClr val="000000">
                  <a:alpha val="43137"/>
                </a:srgbClr>
              </a:outerShdw>
            </a:effectLst>
            <a:latin typeface="Fira Sans Medium" panose="020B0603050000020004" pitchFamily="34" charset="0"/>
          </a:endParaRPr>
        </a:p>
      </dsp:txBody>
      <dsp:txXfrm>
        <a:off x="41551" y="455550"/>
        <a:ext cx="2281332" cy="13355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5A528-BC22-4EE2-85C8-7F3BCDE15739}">
      <dsp:nvSpPr>
        <dsp:cNvPr id="0" name=""/>
        <dsp:cNvSpPr/>
      </dsp:nvSpPr>
      <dsp:spPr>
        <a:xfrm>
          <a:off x="1508141" y="540534"/>
          <a:ext cx="1737311" cy="1025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i="0" kern="1200" dirty="0">
              <a:solidFill>
                <a:schemeClr val="tx1"/>
              </a:solidFill>
              <a:effectLst>
                <a:outerShdw blurRad="38100" dist="38100" dir="2700000" algn="tl">
                  <a:srgbClr val="000000">
                    <a:alpha val="43137"/>
                  </a:srgbClr>
                </a:outerShdw>
              </a:effectLst>
              <a:latin typeface="Fira Sans Medium" panose="020B0603050000020004" pitchFamily="34" charset="0"/>
            </a:rPr>
            <a:t>Unsteady combustion</a:t>
          </a:r>
          <a:endParaRPr lang="it-IT" sz="1800" b="1" i="0" kern="1200" dirty="0">
            <a:solidFill>
              <a:schemeClr val="tx1"/>
            </a:solidFill>
            <a:effectLst>
              <a:outerShdw blurRad="38100" dist="38100" dir="2700000" algn="tl">
                <a:srgbClr val="000000">
                  <a:alpha val="43137"/>
                </a:srgbClr>
              </a:outerShdw>
            </a:effectLst>
          </a:endParaRPr>
        </a:p>
      </dsp:txBody>
      <dsp:txXfrm>
        <a:off x="1508141" y="540534"/>
        <a:ext cx="1737311" cy="1025489"/>
      </dsp:txXfrm>
    </dsp:sp>
    <dsp:sp modelId="{2952FF09-CC2E-4BD5-9219-066A2FA144AC}">
      <dsp:nvSpPr>
        <dsp:cNvPr id="0" name=""/>
        <dsp:cNvSpPr/>
      </dsp:nvSpPr>
      <dsp:spPr>
        <a:xfrm>
          <a:off x="484875" y="-998"/>
          <a:ext cx="2108555" cy="2108555"/>
        </a:xfrm>
        <a:prstGeom prst="circularArrow">
          <a:avLst>
            <a:gd name="adj1" fmla="val 9484"/>
            <a:gd name="adj2" fmla="val 685043"/>
            <a:gd name="adj3" fmla="val 7850347"/>
            <a:gd name="adj4" fmla="val 2264610"/>
            <a:gd name="adj5" fmla="val 11064"/>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D297F84-C4CA-4C70-ACD4-7A1C16A07AF5}">
      <dsp:nvSpPr>
        <dsp:cNvPr id="0" name=""/>
        <dsp:cNvSpPr/>
      </dsp:nvSpPr>
      <dsp:spPr>
        <a:xfrm>
          <a:off x="15729" y="540534"/>
          <a:ext cx="1371561" cy="1025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i="0" u="none" kern="1200" dirty="0">
              <a:effectLst>
                <a:outerShdw blurRad="38100" dist="38100" dir="2700000" algn="tl">
                  <a:srgbClr val="000000">
                    <a:alpha val="43137"/>
                  </a:srgbClr>
                </a:outerShdw>
              </a:effectLst>
              <a:latin typeface="Fira Sans Medium" panose="020B0603050000020004" pitchFamily="34" charset="0"/>
            </a:rPr>
            <a:t>Acoustics</a:t>
          </a:r>
          <a:endParaRPr lang="it-IT" sz="1400" b="1" i="0" u="none" kern="1200" dirty="0">
            <a:effectLst>
              <a:outerShdw blurRad="38100" dist="38100" dir="2700000" algn="tl">
                <a:srgbClr val="000000">
                  <a:alpha val="43137"/>
                </a:srgbClr>
              </a:outerShdw>
            </a:effectLst>
          </a:endParaRPr>
        </a:p>
      </dsp:txBody>
      <dsp:txXfrm>
        <a:off x="15729" y="540534"/>
        <a:ext cx="1371561" cy="1025489"/>
      </dsp:txXfrm>
    </dsp:sp>
    <dsp:sp modelId="{DB26AC5D-30D6-4229-903B-A8B04CB70577}">
      <dsp:nvSpPr>
        <dsp:cNvPr id="0" name=""/>
        <dsp:cNvSpPr/>
      </dsp:nvSpPr>
      <dsp:spPr>
        <a:xfrm>
          <a:off x="484875" y="-998"/>
          <a:ext cx="2108555" cy="2108555"/>
        </a:xfrm>
        <a:prstGeom prst="circularArrow">
          <a:avLst>
            <a:gd name="adj1" fmla="val 9484"/>
            <a:gd name="adj2" fmla="val 685043"/>
            <a:gd name="adj3" fmla="val 18650347"/>
            <a:gd name="adj4" fmla="val 13064610"/>
            <a:gd name="adj5" fmla="val 11064"/>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5D7F8-7E91-4BC6-BABA-E454E3D09882}">
      <dsp:nvSpPr>
        <dsp:cNvPr id="0" name=""/>
        <dsp:cNvSpPr/>
      </dsp:nvSpPr>
      <dsp:spPr>
        <a:xfrm>
          <a:off x="0" y="767482"/>
          <a:ext cx="2846776" cy="5116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it-IT" sz="2400" i="1" kern="1200" dirty="0">
              <a:solidFill>
                <a:schemeClr val="bg1"/>
              </a:solidFill>
              <a:latin typeface="Fira Sans Medium" panose="020B0503050000020004" pitchFamily="34" charset="0"/>
              <a:ea typeface="+mn-ea"/>
              <a:cs typeface="+mn-cs"/>
            </a:rPr>
            <a:t>15 cases in total</a:t>
          </a:r>
        </a:p>
      </dsp:txBody>
      <dsp:txXfrm>
        <a:off x="14986" y="782468"/>
        <a:ext cx="2816804" cy="4816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5A528-BC22-4EE2-85C8-7F3BCDE15739}">
      <dsp:nvSpPr>
        <dsp:cNvPr id="0" name=""/>
        <dsp:cNvSpPr/>
      </dsp:nvSpPr>
      <dsp:spPr>
        <a:xfrm>
          <a:off x="2090930" y="642208"/>
          <a:ext cx="2065287" cy="121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i="0" kern="1200" dirty="0" err="1">
              <a:solidFill>
                <a:schemeClr val="tx1"/>
              </a:solidFill>
              <a:effectLst/>
              <a:latin typeface="Fira Sans Medium" panose="020B0603050000020004" pitchFamily="34" charset="0"/>
            </a:rPr>
            <a:t>Unsteady</a:t>
          </a:r>
          <a:r>
            <a:rPr lang="it-IT" sz="1800" b="1" i="0" kern="1200" dirty="0">
              <a:solidFill>
                <a:schemeClr val="tx1"/>
              </a:solidFill>
              <a:effectLst/>
              <a:latin typeface="Fira Sans Medium" panose="020B0603050000020004" pitchFamily="34" charset="0"/>
            </a:rPr>
            <a:t> </a:t>
          </a:r>
          <a:r>
            <a:rPr lang="it-IT" sz="1800" b="1" i="0" kern="1200" dirty="0" err="1">
              <a:solidFill>
                <a:schemeClr val="tx1"/>
              </a:solidFill>
              <a:effectLst/>
              <a:latin typeface="Fira Sans Medium" panose="020B0603050000020004" pitchFamily="34" charset="0"/>
            </a:rPr>
            <a:t>heat</a:t>
          </a:r>
          <a:r>
            <a:rPr lang="it-IT" sz="1800" b="1" i="0" kern="1200" dirty="0">
              <a:solidFill>
                <a:schemeClr val="tx1"/>
              </a:solidFill>
              <a:effectLst/>
              <a:latin typeface="Fira Sans Medium" panose="020B0603050000020004" pitchFamily="34" charset="0"/>
            </a:rPr>
            <a:t> release </a:t>
          </a:r>
          <a:r>
            <a:rPr lang="it-IT" sz="1800" b="1" i="0" kern="1200" dirty="0" err="1">
              <a:solidFill>
                <a:schemeClr val="tx1"/>
              </a:solidFill>
              <a:effectLst/>
              <a:latin typeface="Fira Sans Medium" panose="020B0603050000020004" pitchFamily="34" charset="0"/>
            </a:rPr>
            <a:t>fluctuations</a:t>
          </a:r>
          <a:r>
            <a:rPr lang="it-IT" sz="1800" b="1" i="0" kern="1200" dirty="0">
              <a:solidFill>
                <a:schemeClr val="tx1"/>
              </a:solidFill>
              <a:effectLst/>
              <a:latin typeface="Fira Sans Medium" panose="020B0603050000020004" pitchFamily="34" charset="0"/>
            </a:rPr>
            <a:t> </a:t>
          </a:r>
          <a:r>
            <a:rPr lang="it-IT" sz="1800" b="1" kern="1200" dirty="0">
              <a:effectLst/>
              <a:latin typeface="Fira Sans Medium" panose="020B0603050000020004" pitchFamily="34" charset="0"/>
            </a:rPr>
            <a:t>Q</a:t>
          </a:r>
          <a:r>
            <a:rPr lang="it-IT" sz="1800" b="1" i="0" kern="1200" dirty="0">
              <a:effectLst/>
              <a:latin typeface="Fira Sans Medium" panose="020B0603050000020004" pitchFamily="34" charset="0"/>
            </a:rPr>
            <a:t> ̍</a:t>
          </a:r>
          <a:endParaRPr lang="it-IT" sz="1800" b="1" i="0" kern="1200" dirty="0">
            <a:solidFill>
              <a:schemeClr val="tx1"/>
            </a:solidFill>
            <a:effectLst/>
          </a:endParaRPr>
        </a:p>
      </dsp:txBody>
      <dsp:txXfrm>
        <a:off x="2090930" y="642208"/>
        <a:ext cx="2065287" cy="1219084"/>
      </dsp:txXfrm>
    </dsp:sp>
    <dsp:sp modelId="{2952FF09-CC2E-4BD5-9219-066A2FA144AC}">
      <dsp:nvSpPr>
        <dsp:cNvPr id="0" name=""/>
        <dsp:cNvSpPr/>
      </dsp:nvSpPr>
      <dsp:spPr>
        <a:xfrm>
          <a:off x="875840" y="-881"/>
          <a:ext cx="2505265" cy="2505265"/>
        </a:xfrm>
        <a:prstGeom prst="circularArrow">
          <a:avLst>
            <a:gd name="adj1" fmla="val 9489"/>
            <a:gd name="adj2" fmla="val 685510"/>
            <a:gd name="adj3" fmla="val 7848074"/>
            <a:gd name="adj4" fmla="val 2266416"/>
            <a:gd name="adj5" fmla="val 11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D297F84-C4CA-4C70-ACD4-7A1C16A07AF5}">
      <dsp:nvSpPr>
        <dsp:cNvPr id="0" name=""/>
        <dsp:cNvSpPr/>
      </dsp:nvSpPr>
      <dsp:spPr>
        <a:xfrm>
          <a:off x="318127" y="642208"/>
          <a:ext cx="1630488" cy="1219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it-IT" sz="1800" b="1" i="0" u="none" kern="1200" dirty="0">
              <a:solidFill>
                <a:schemeClr val="tx1"/>
              </a:solidFill>
              <a:effectLst/>
              <a:latin typeface="Fira Sans Medium" panose="020B0603050000020004" pitchFamily="34" charset="0"/>
            </a:rPr>
            <a:t>Acoustic </a:t>
          </a:r>
          <a:r>
            <a:rPr lang="it-IT" sz="1800" b="1" i="0" u="none" kern="1200" dirty="0" err="1">
              <a:solidFill>
                <a:schemeClr val="tx1"/>
              </a:solidFill>
              <a:effectLst/>
              <a:latin typeface="Fira Sans Medium" panose="020B0603050000020004" pitchFamily="34" charset="0"/>
            </a:rPr>
            <a:t>fluctuations</a:t>
          </a:r>
          <a:r>
            <a:rPr lang="it-IT" sz="1800" b="1" i="0" u="none" kern="1200" dirty="0">
              <a:solidFill>
                <a:schemeClr val="tx1"/>
              </a:solidFill>
              <a:effectLst/>
              <a:latin typeface="Fira Sans Medium" panose="020B0603050000020004" pitchFamily="34" charset="0"/>
            </a:rPr>
            <a:t>  </a:t>
          </a:r>
          <a:r>
            <a:rPr lang="it-IT" sz="1800" b="1" kern="1200" dirty="0">
              <a:effectLst/>
              <a:latin typeface="Fira Sans Medium" panose="020B0603050000020004" pitchFamily="34" charset="0"/>
            </a:rPr>
            <a:t>p</a:t>
          </a:r>
          <a:r>
            <a:rPr lang="it-IT" sz="1800" b="1" i="0" kern="1200" dirty="0">
              <a:effectLst/>
              <a:latin typeface="Fira Sans Medium" panose="020B0603050000020004" pitchFamily="34" charset="0"/>
            </a:rPr>
            <a:t> ̍</a:t>
          </a:r>
          <a:r>
            <a:rPr lang="it-IT" sz="1800" b="1" i="0" u="none" kern="1200" dirty="0">
              <a:solidFill>
                <a:schemeClr val="tx1"/>
              </a:solidFill>
              <a:effectLst/>
              <a:latin typeface="Fira Sans Medium" panose="020B0603050000020004" pitchFamily="34" charset="0"/>
            </a:rPr>
            <a:t>,</a:t>
          </a:r>
          <a:r>
            <a:rPr lang="it-IT" sz="1800" b="1" kern="1200" dirty="0">
              <a:effectLst/>
              <a:latin typeface="Fira Sans Medium" panose="020B0603050000020004" pitchFamily="34" charset="0"/>
            </a:rPr>
            <a:t> u</a:t>
          </a:r>
          <a:r>
            <a:rPr lang="it-IT" sz="1800" b="1" i="0" kern="1200" dirty="0">
              <a:effectLst/>
              <a:latin typeface="Fira Sans Medium" panose="020B0603050000020004" pitchFamily="34" charset="0"/>
            </a:rPr>
            <a:t> ̍</a:t>
          </a:r>
          <a:endParaRPr lang="it-IT" sz="1400" b="1" i="0" u="none" kern="1200" dirty="0">
            <a:solidFill>
              <a:schemeClr val="tx1"/>
            </a:solidFill>
            <a:effectLst/>
          </a:endParaRPr>
        </a:p>
      </dsp:txBody>
      <dsp:txXfrm>
        <a:off x="318127" y="642208"/>
        <a:ext cx="1630488" cy="1219084"/>
      </dsp:txXfrm>
    </dsp:sp>
    <dsp:sp modelId="{DB26AC5D-30D6-4229-903B-A8B04CB70577}">
      <dsp:nvSpPr>
        <dsp:cNvPr id="0" name=""/>
        <dsp:cNvSpPr/>
      </dsp:nvSpPr>
      <dsp:spPr>
        <a:xfrm>
          <a:off x="875840" y="-881"/>
          <a:ext cx="2505265" cy="2505265"/>
        </a:xfrm>
        <a:prstGeom prst="circularArrow">
          <a:avLst>
            <a:gd name="adj1" fmla="val 9489"/>
            <a:gd name="adj2" fmla="val 685510"/>
            <a:gd name="adj3" fmla="val 18648074"/>
            <a:gd name="adj4" fmla="val 13066416"/>
            <a:gd name="adj5" fmla="val 11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5D7F8-7E91-4BC6-BABA-E454E3D09882}">
      <dsp:nvSpPr>
        <dsp:cNvPr id="0" name=""/>
        <dsp:cNvSpPr/>
      </dsp:nvSpPr>
      <dsp:spPr>
        <a:xfrm>
          <a:off x="0" y="209425"/>
          <a:ext cx="4101484" cy="3635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it-IT" sz="2400" i="0" kern="1200" dirty="0">
              <a:solidFill>
                <a:schemeClr val="bg1"/>
              </a:solidFill>
              <a:effectLst>
                <a:outerShdw blurRad="38100" dist="38100" dir="2700000" algn="tl">
                  <a:srgbClr val="000000">
                    <a:alpha val="43137"/>
                  </a:srgbClr>
                </a:outerShdw>
              </a:effectLst>
              <a:latin typeface="Fira Sans Medium" panose="020B0503050000020004" pitchFamily="34" charset="0"/>
              <a:ea typeface="+mn-ea"/>
              <a:cs typeface="+mn-cs"/>
            </a:rPr>
            <a:t>5 cases in </a:t>
          </a:r>
          <a:r>
            <a:rPr lang="it-IT" sz="2400" i="0" kern="1200" dirty="0" err="1">
              <a:solidFill>
                <a:schemeClr val="bg1"/>
              </a:solidFill>
              <a:effectLst>
                <a:outerShdw blurRad="38100" dist="38100" dir="2700000" algn="tl">
                  <a:srgbClr val="000000">
                    <a:alpha val="43137"/>
                  </a:srgbClr>
                </a:outerShdw>
              </a:effectLst>
              <a:latin typeface="Fira Sans Medium" panose="020B0503050000020004" pitchFamily="34" charset="0"/>
              <a:ea typeface="+mn-ea"/>
              <a:cs typeface="+mn-cs"/>
            </a:rPr>
            <a:t>total</a:t>
          </a:r>
          <a:endParaRPr lang="it-IT" sz="2400" i="0" kern="1200" dirty="0">
            <a:solidFill>
              <a:schemeClr val="bg1"/>
            </a:solidFill>
            <a:effectLst>
              <a:outerShdw blurRad="38100" dist="38100" dir="2700000" algn="tl">
                <a:srgbClr val="000000">
                  <a:alpha val="43137"/>
                </a:srgbClr>
              </a:outerShdw>
            </a:effectLst>
            <a:latin typeface="Fira Sans Medium" panose="020B0503050000020004" pitchFamily="34" charset="0"/>
            <a:ea typeface="+mn-ea"/>
            <a:cs typeface="+mn-cs"/>
          </a:endParaRPr>
        </a:p>
      </dsp:txBody>
      <dsp:txXfrm>
        <a:off x="10647" y="220072"/>
        <a:ext cx="4080190" cy="3422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66AF1DC-7F49-A24C-8A1B-166E2ED790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8AA33C56-A2D5-4E4E-827E-71DE8DB5A9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92301E-BF63-465D-98F7-B88AABCF26DA}" type="datetime1">
              <a:rPr lang="it-IT" smtClean="0"/>
              <a:t>21/12/2022</a:t>
            </a:fld>
            <a:endParaRPr lang="it-IT"/>
          </a:p>
        </p:txBody>
      </p:sp>
      <p:sp>
        <p:nvSpPr>
          <p:cNvPr id="4" name="Segnaposto piè di pagina 3">
            <a:extLst>
              <a:ext uri="{FF2B5EF4-FFF2-40B4-BE49-F238E27FC236}">
                <a16:creationId xmlns:a16="http://schemas.microsoft.com/office/drawing/2014/main" id="{79AEF9E9-A1D0-864D-B9C9-A16B879811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C8CA1F14-2160-8D4F-920A-A24F059F8B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801598-FC98-3F4F-AF67-3E41A8697326}" type="slidenum">
              <a:rPr lang="it-IT" smtClean="0"/>
              <a:t>‹N›</a:t>
            </a:fld>
            <a:endParaRPr lang="it-IT"/>
          </a:p>
        </p:txBody>
      </p:sp>
    </p:spTree>
    <p:extLst>
      <p:ext uri="{BB962C8B-B14F-4D97-AF65-F5344CB8AC3E}">
        <p14:creationId xmlns:p14="http://schemas.microsoft.com/office/powerpoint/2010/main" val="232858305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0E737-9EFB-4D45-AB5F-6C2292DADB89}" type="datetime1">
              <a:rPr lang="it-IT" smtClean="0"/>
              <a:t>21/12/2022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Fare clic per modificare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8D42F-EEB8-D844-BCC2-FD2609102831}" type="slidenum">
              <a:rPr lang="it-IT" smtClean="0"/>
              <a:t>‹N›</a:t>
            </a:fld>
            <a:endParaRPr lang="it-IT"/>
          </a:p>
        </p:txBody>
      </p:sp>
    </p:spTree>
    <p:extLst>
      <p:ext uri="{BB962C8B-B14F-4D97-AF65-F5344CB8AC3E}">
        <p14:creationId xmlns:p14="http://schemas.microsoft.com/office/powerpoint/2010/main" val="36505447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bg>
      <p:bgPr>
        <a:solidFill>
          <a:srgbClr val="574676"/>
        </a:solid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075F0702-5A13-1349-A296-951553656DE8}"/>
              </a:ext>
            </a:extLst>
          </p:cNvPr>
          <p:cNvSpPr>
            <a:spLocks noGrp="1"/>
          </p:cNvSpPr>
          <p:nvPr>
            <p:ph type="subTitle" idx="1" hasCustomPrompt="1"/>
          </p:nvPr>
        </p:nvSpPr>
        <p:spPr>
          <a:xfrm>
            <a:off x="644129" y="5244663"/>
            <a:ext cx="7825947" cy="916652"/>
          </a:xfrm>
        </p:spPr>
        <p:txBody>
          <a:bodyPr>
            <a:normAutofit/>
          </a:bodyPr>
          <a:lstStyle>
            <a:lvl1pPr marL="0" indent="0" algn="l">
              <a:buNone/>
              <a:defRPr sz="1600" b="0" i="0">
                <a:solidFill>
                  <a:schemeClr val="bg1"/>
                </a:solidFill>
                <a:latin typeface="Fira Sans Medium" panose="020B05030500000200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it-IT" dirty="0"/>
              <a:t>Fare clic per modificare l’autore delle slide</a:t>
            </a:r>
          </a:p>
        </p:txBody>
      </p:sp>
      <p:sp>
        <p:nvSpPr>
          <p:cNvPr id="7" name="Google Shape;10;p2">
            <a:extLst>
              <a:ext uri="{FF2B5EF4-FFF2-40B4-BE49-F238E27FC236}">
                <a16:creationId xmlns:a16="http://schemas.microsoft.com/office/drawing/2014/main" id="{BACD2019-637B-3D4C-A8D4-30C84AABC935}"/>
              </a:ext>
            </a:extLst>
          </p:cNvPr>
          <p:cNvSpPr txBox="1">
            <a:spLocks noGrp="1"/>
          </p:cNvSpPr>
          <p:nvPr>
            <p:ph type="ctrTitle" hasCustomPrompt="1"/>
          </p:nvPr>
        </p:nvSpPr>
        <p:spPr>
          <a:xfrm>
            <a:off x="644237" y="1613338"/>
            <a:ext cx="7825947" cy="2099606"/>
          </a:xfrm>
          <a:prstGeom prst="rect">
            <a:avLst/>
          </a:prstGeom>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5200"/>
              <a:buFont typeface="Roboto Slab"/>
              <a:buNone/>
              <a:defRPr sz="3200" b="1" i="0">
                <a:solidFill>
                  <a:schemeClr val="bg1"/>
                </a:solidFill>
                <a:latin typeface="Roboto Slab" pitchFamily="2" charset="0"/>
                <a:ea typeface="Roboto Slab" pitchFamily="2" charset="0"/>
                <a:cs typeface="Calibri Light" panose="020F0302020204030204" pitchFamily="34" charset="0"/>
                <a:sym typeface="Roboto Slab"/>
              </a:defRPr>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r>
              <a:rPr lang="it-IT" dirty="0"/>
              <a:t>Fare clic per modificare il titolo delle slide</a:t>
            </a:r>
            <a:endParaRPr dirty="0"/>
          </a:p>
        </p:txBody>
      </p:sp>
      <p:sp>
        <p:nvSpPr>
          <p:cNvPr id="4" name="Content Placeholder 3">
            <a:extLst>
              <a:ext uri="{FF2B5EF4-FFF2-40B4-BE49-F238E27FC236}">
                <a16:creationId xmlns:a16="http://schemas.microsoft.com/office/drawing/2014/main" id="{510CC95D-4677-2D48-8044-4BC81EDFDD62}"/>
              </a:ext>
            </a:extLst>
          </p:cNvPr>
          <p:cNvSpPr>
            <a:spLocks noGrp="1"/>
          </p:cNvSpPr>
          <p:nvPr>
            <p:ph sz="quarter" idx="10" hasCustomPrompt="1"/>
          </p:nvPr>
        </p:nvSpPr>
        <p:spPr>
          <a:xfrm>
            <a:off x="644129" y="4091492"/>
            <a:ext cx="7825947" cy="749279"/>
          </a:xfrm>
        </p:spPr>
        <p:txBody>
          <a:bodyPr>
            <a:normAutofit/>
          </a:bodyPr>
          <a:lstStyle>
            <a:lvl1pPr marL="0" indent="0">
              <a:buNone/>
              <a:defRPr sz="2400" b="0">
                <a:solidFill>
                  <a:schemeClr val="bg1"/>
                </a:solidFill>
                <a:latin typeface="Roboto Slab" pitchFamily="2" charset="0"/>
                <a:ea typeface="Roboto Slab" pitchFamily="2" charset="0"/>
              </a:defRPr>
            </a:lvl1pPr>
          </a:lstStyle>
          <a:p>
            <a:pPr lvl="0"/>
            <a:r>
              <a:rPr lang="it-IT" dirty="0"/>
              <a:t>Fare clic per modificare il sottotitolo delle slide</a:t>
            </a:r>
          </a:p>
        </p:txBody>
      </p:sp>
      <p:pic>
        <p:nvPicPr>
          <p:cNvPr id="14" name="Immagine 13">
            <a:extLst>
              <a:ext uri="{FF2B5EF4-FFF2-40B4-BE49-F238E27FC236}">
                <a16:creationId xmlns:a16="http://schemas.microsoft.com/office/drawing/2014/main" id="{188DF07D-5758-D248-8194-81E558109C43}"/>
              </a:ext>
            </a:extLst>
          </p:cNvPr>
          <p:cNvPicPr>
            <a:picLocks noChangeAspect="1"/>
          </p:cNvPicPr>
          <p:nvPr userDrawn="1"/>
        </p:nvPicPr>
        <p:blipFill>
          <a:blip r:embed="rId2"/>
          <a:stretch>
            <a:fillRect/>
          </a:stretch>
        </p:blipFill>
        <p:spPr>
          <a:xfrm>
            <a:off x="645463" y="750965"/>
            <a:ext cx="3233826" cy="524080"/>
          </a:xfrm>
          <a:prstGeom prst="rect">
            <a:avLst/>
          </a:prstGeom>
        </p:spPr>
      </p:pic>
    </p:spTree>
    <p:extLst>
      <p:ext uri="{BB962C8B-B14F-4D97-AF65-F5344CB8AC3E}">
        <p14:creationId xmlns:p14="http://schemas.microsoft.com/office/powerpoint/2010/main" val="1233779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459" userDrawn="1">
          <p15:clr>
            <a:srgbClr val="FBAE40"/>
          </p15:clr>
        </p15:guide>
        <p15:guide id="2" orient="horz" pos="22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olo, testo e immagine">
    <p:bg>
      <p:bgRef idx="1001">
        <a:schemeClr val="bg1"/>
      </p:bgRef>
    </p:bg>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89134FB0-2826-354B-B1BA-F95D422DE94B}"/>
              </a:ext>
            </a:extLst>
          </p:cNvPr>
          <p:cNvSpPr>
            <a:spLocks noGrp="1"/>
          </p:cNvSpPr>
          <p:nvPr>
            <p:ph type="body" sz="half" idx="2"/>
          </p:nvPr>
        </p:nvSpPr>
        <p:spPr>
          <a:xfrm>
            <a:off x="629842" y="2511380"/>
            <a:ext cx="3793718" cy="3665587"/>
          </a:xfrm>
        </p:spPr>
        <p:txBody>
          <a:bodyPr anchor="ctr">
            <a:normAutofit/>
          </a:bodyPr>
          <a:lstStyle>
            <a:lvl1pPr marL="0" indent="0">
              <a:buFont typeface="Fira Sans" panose="020B0503050000020004" pitchFamily="34" charset="0"/>
              <a:buNone/>
              <a:defRPr sz="1400" b="0" i="0">
                <a:solidFill>
                  <a:schemeClr val="tx1">
                    <a:lumMod val="65000"/>
                    <a:lumOff val="35000"/>
                  </a:schemeClr>
                </a:solidFill>
                <a:latin typeface="Fira Sans Medium" panose="020B0503050000020004" pitchFamily="34" charset="0"/>
              </a:defRPr>
            </a:lvl1pPr>
            <a:lvl2pPr marL="514325"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350">
                <a:solidFill>
                  <a:schemeClr val="tx1">
                    <a:lumMod val="65000"/>
                    <a:lumOff val="35000"/>
                  </a:schemeClr>
                </a:solidFill>
              </a:defRPr>
            </a:lvl2pPr>
            <a:lvl3pPr marL="814348"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200">
                <a:solidFill>
                  <a:schemeClr val="tx1">
                    <a:lumMod val="65000"/>
                    <a:lumOff val="35000"/>
                  </a:schemeClr>
                </a:solidFill>
              </a:defRPr>
            </a:lvl3pPr>
            <a:lvl4pPr marL="1200090"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Fare clic per modificare gli stili del testo dello schema</a:t>
            </a:r>
          </a:p>
        </p:txBody>
      </p:sp>
      <p:sp>
        <p:nvSpPr>
          <p:cNvPr id="6" name="Segnaposto testo 3">
            <a:extLst>
              <a:ext uri="{FF2B5EF4-FFF2-40B4-BE49-F238E27FC236}">
                <a16:creationId xmlns:a16="http://schemas.microsoft.com/office/drawing/2014/main" id="{85F9E723-29C5-D441-88F8-71AFEFA5207B}"/>
              </a:ext>
            </a:extLst>
          </p:cNvPr>
          <p:cNvSpPr>
            <a:spLocks noGrp="1"/>
          </p:cNvSpPr>
          <p:nvPr>
            <p:ph type="body" sz="half" idx="10"/>
          </p:nvPr>
        </p:nvSpPr>
        <p:spPr>
          <a:xfrm>
            <a:off x="4720441" y="2511380"/>
            <a:ext cx="3793718" cy="3665587"/>
          </a:xfrm>
        </p:spPr>
        <p:txBody>
          <a:bodyPr anchor="ctr">
            <a:normAutofit/>
          </a:bodyPr>
          <a:lstStyle>
            <a:lvl1pPr marL="0" indent="0">
              <a:buFont typeface="Fira Sans" panose="020B0503050000020004" pitchFamily="34" charset="0"/>
              <a:buNone/>
              <a:defRPr sz="1400" b="0" i="0">
                <a:solidFill>
                  <a:schemeClr val="tx1">
                    <a:lumMod val="65000"/>
                    <a:lumOff val="35000"/>
                  </a:schemeClr>
                </a:solidFill>
                <a:latin typeface="Fira Sans Medium" panose="020B0503050000020004" pitchFamily="34" charset="0"/>
              </a:defRPr>
            </a:lvl1pPr>
            <a:lvl2pPr marL="514325"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350">
                <a:solidFill>
                  <a:schemeClr val="tx1">
                    <a:lumMod val="65000"/>
                    <a:lumOff val="35000"/>
                  </a:schemeClr>
                </a:solidFill>
              </a:defRPr>
            </a:lvl2pPr>
            <a:lvl3pPr marL="814348"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200">
                <a:solidFill>
                  <a:schemeClr val="tx1">
                    <a:lumMod val="65000"/>
                    <a:lumOff val="35000"/>
                  </a:schemeClr>
                </a:solidFill>
              </a:defRPr>
            </a:lvl3pPr>
            <a:lvl4pPr marL="1200090"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Fare clic per modificare gli stili del testo dello schema</a:t>
            </a:r>
          </a:p>
        </p:txBody>
      </p:sp>
      <p:sp>
        <p:nvSpPr>
          <p:cNvPr id="8" name="Text Placeholder 7">
            <a:extLst>
              <a:ext uri="{FF2B5EF4-FFF2-40B4-BE49-F238E27FC236}">
                <a16:creationId xmlns:a16="http://schemas.microsoft.com/office/drawing/2014/main" id="{FF944A78-B074-B54E-BDDA-D50D5E075619}"/>
              </a:ext>
            </a:extLst>
          </p:cNvPr>
          <p:cNvSpPr>
            <a:spLocks noGrp="1"/>
          </p:cNvSpPr>
          <p:nvPr>
            <p:ph type="body" sz="quarter" idx="13" hasCustomPrompt="1"/>
          </p:nvPr>
        </p:nvSpPr>
        <p:spPr>
          <a:xfrm>
            <a:off x="628651" y="1551582"/>
            <a:ext cx="3793718" cy="762000"/>
          </a:xfrm>
        </p:spPr>
        <p:txBody>
          <a:bodyPr>
            <a:normAutofit/>
          </a:bodyPr>
          <a:lstStyle>
            <a:lvl1pPr marL="0" indent="0">
              <a:buNone/>
              <a:defRPr sz="1800" b="1">
                <a:solidFill>
                  <a:srgbClr val="727272"/>
                </a:solidFill>
                <a:latin typeface="Roboto Slab" pitchFamily="2" charset="0"/>
                <a:ea typeface="Roboto Slab" pitchFamily="2" charset="0"/>
              </a:defRPr>
            </a:lvl1pPr>
          </a:lstStyle>
          <a:p>
            <a:pPr lvl="0"/>
            <a:r>
              <a:rPr lang="en-GB" dirty="0"/>
              <a:t>Fare </a:t>
            </a:r>
            <a:r>
              <a:rPr lang="en-GB" dirty="0" err="1"/>
              <a:t>clic</a:t>
            </a:r>
            <a:r>
              <a:rPr lang="en-GB" dirty="0"/>
              <a:t> per </a:t>
            </a:r>
            <a:r>
              <a:rPr lang="en-GB" dirty="0" err="1"/>
              <a:t>modificare</a:t>
            </a:r>
            <a:r>
              <a:rPr lang="en-GB" dirty="0"/>
              <a:t> </a:t>
            </a:r>
            <a:r>
              <a:rPr lang="en-GB" dirty="0" err="1"/>
              <a:t>il</a:t>
            </a:r>
            <a:r>
              <a:rPr lang="en-GB" dirty="0"/>
              <a:t> </a:t>
            </a:r>
            <a:r>
              <a:rPr lang="en-GB" dirty="0" err="1"/>
              <a:t>sottotitolo</a:t>
            </a:r>
            <a:endParaRPr lang="en-GB" dirty="0"/>
          </a:p>
        </p:txBody>
      </p:sp>
      <p:sp>
        <p:nvSpPr>
          <p:cNvPr id="9" name="Text Placeholder 7">
            <a:extLst>
              <a:ext uri="{FF2B5EF4-FFF2-40B4-BE49-F238E27FC236}">
                <a16:creationId xmlns:a16="http://schemas.microsoft.com/office/drawing/2014/main" id="{0CC595F4-9D2D-E044-AAEB-75DB74AA6414}"/>
              </a:ext>
            </a:extLst>
          </p:cNvPr>
          <p:cNvSpPr>
            <a:spLocks noGrp="1"/>
          </p:cNvSpPr>
          <p:nvPr>
            <p:ph type="body" sz="quarter" idx="14" hasCustomPrompt="1"/>
          </p:nvPr>
        </p:nvSpPr>
        <p:spPr>
          <a:xfrm>
            <a:off x="4720441" y="1551581"/>
            <a:ext cx="3793718" cy="762000"/>
          </a:xfrm>
        </p:spPr>
        <p:txBody>
          <a:bodyPr>
            <a:normAutofit/>
          </a:bodyPr>
          <a:lstStyle>
            <a:lvl1pPr marL="0" indent="0">
              <a:buNone/>
              <a:defRPr sz="1800" b="1">
                <a:solidFill>
                  <a:srgbClr val="727272"/>
                </a:solidFill>
                <a:latin typeface="Roboto Slab" pitchFamily="2" charset="0"/>
                <a:ea typeface="Roboto Slab" pitchFamily="2" charset="0"/>
              </a:defRPr>
            </a:lvl1pPr>
          </a:lstStyle>
          <a:p>
            <a:pPr lvl="0"/>
            <a:r>
              <a:rPr lang="en-GB" dirty="0"/>
              <a:t>Fare </a:t>
            </a:r>
            <a:r>
              <a:rPr lang="en-GB" dirty="0" err="1"/>
              <a:t>clic</a:t>
            </a:r>
            <a:r>
              <a:rPr lang="en-GB" dirty="0"/>
              <a:t> per </a:t>
            </a:r>
            <a:r>
              <a:rPr lang="en-GB" dirty="0" err="1"/>
              <a:t>modificare</a:t>
            </a:r>
            <a:r>
              <a:rPr lang="en-GB" dirty="0"/>
              <a:t> </a:t>
            </a:r>
            <a:r>
              <a:rPr lang="en-GB" dirty="0" err="1"/>
              <a:t>il</a:t>
            </a:r>
            <a:r>
              <a:rPr lang="en-GB" dirty="0"/>
              <a:t> </a:t>
            </a:r>
            <a:r>
              <a:rPr lang="en-GB" dirty="0" err="1"/>
              <a:t>sottotitolo</a:t>
            </a:r>
            <a:endParaRPr lang="en-GB" dirty="0"/>
          </a:p>
        </p:txBody>
      </p:sp>
      <p:sp>
        <p:nvSpPr>
          <p:cNvPr id="3" name="Segnaposto numero diapositiva 2">
            <a:extLst>
              <a:ext uri="{FF2B5EF4-FFF2-40B4-BE49-F238E27FC236}">
                <a16:creationId xmlns:a16="http://schemas.microsoft.com/office/drawing/2014/main" id="{ED2AEED0-49D4-3E47-AC3F-270F49F4CC39}"/>
              </a:ext>
            </a:extLst>
          </p:cNvPr>
          <p:cNvSpPr>
            <a:spLocks noGrp="1"/>
          </p:cNvSpPr>
          <p:nvPr>
            <p:ph type="sldNum" sz="quarter" idx="16"/>
          </p:nvPr>
        </p:nvSpPr>
        <p:spPr/>
        <p:txBody>
          <a:bodyPr/>
          <a:lstStyle>
            <a:lvl1pPr>
              <a:defRPr sz="1200">
                <a:solidFill>
                  <a:schemeClr val="tx2">
                    <a:lumMod val="50000"/>
                    <a:lumOff val="50000"/>
                  </a:schemeClr>
                </a:solidFill>
              </a:defRPr>
            </a:lvl1pPr>
          </a:lstStyle>
          <a:p>
            <a:fld id="{FEC4A954-C260-E84D-8B85-4D54550A05DF}" type="slidenum">
              <a:rPr lang="it-IT" smtClean="0"/>
              <a:pPr/>
              <a:t>‹N›</a:t>
            </a:fld>
            <a:endParaRPr lang="it-IT" dirty="0"/>
          </a:p>
        </p:txBody>
      </p:sp>
      <p:cxnSp>
        <p:nvCxnSpPr>
          <p:cNvPr id="12" name="Connettore 1 11">
            <a:extLst>
              <a:ext uri="{FF2B5EF4-FFF2-40B4-BE49-F238E27FC236}">
                <a16:creationId xmlns:a16="http://schemas.microsoft.com/office/drawing/2014/main" id="{1D055194-F38E-BC41-A98D-1177A0272C8D}"/>
              </a:ext>
            </a:extLst>
          </p:cNvPr>
          <p:cNvCxnSpPr>
            <a:cxnSpLocks/>
          </p:cNvCxnSpPr>
          <p:nvPr userDrawn="1"/>
        </p:nvCxnSpPr>
        <p:spPr>
          <a:xfrm>
            <a:off x="4572000" y="2505697"/>
            <a:ext cx="0" cy="3669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egnaposto titolo 1">
            <a:extLst>
              <a:ext uri="{FF2B5EF4-FFF2-40B4-BE49-F238E27FC236}">
                <a16:creationId xmlns:a16="http://schemas.microsoft.com/office/drawing/2014/main" id="{35850251-896E-B041-8180-ED90B1047B2B}"/>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solidFill>
                  <a:srgbClr val="262626"/>
                </a:solidFill>
              </a:defRPr>
            </a:lvl1pPr>
          </a:lstStyle>
          <a:p>
            <a:r>
              <a:rPr lang="it-IT"/>
              <a:t>Fare clic per modificare lo stile del titolo dello schema</a:t>
            </a:r>
            <a:endParaRPr lang="it-IT" dirty="0"/>
          </a:p>
        </p:txBody>
      </p:sp>
      <p:pic>
        <p:nvPicPr>
          <p:cNvPr id="13" name="Immagine 12">
            <a:extLst>
              <a:ext uri="{FF2B5EF4-FFF2-40B4-BE49-F238E27FC236}">
                <a16:creationId xmlns:a16="http://schemas.microsoft.com/office/drawing/2014/main" id="{9BA7A129-FF43-3048-B342-EAAC68FF7ECB}"/>
              </a:ext>
            </a:extLst>
          </p:cNvPr>
          <p:cNvPicPr>
            <a:picLocks noChangeAspect="1"/>
          </p:cNvPicPr>
          <p:nvPr userDrawn="1"/>
        </p:nvPicPr>
        <p:blipFill>
          <a:blip r:embed="rId2">
            <a:alphaModFix amt="50000"/>
          </a:blip>
          <a:stretch>
            <a:fillRect/>
          </a:stretch>
        </p:blipFill>
        <p:spPr>
          <a:xfrm>
            <a:off x="628650" y="6476082"/>
            <a:ext cx="891806" cy="155556"/>
          </a:xfrm>
          <a:prstGeom prst="rect">
            <a:avLst/>
          </a:prstGeom>
        </p:spPr>
      </p:pic>
    </p:spTree>
    <p:extLst>
      <p:ext uri="{BB962C8B-B14F-4D97-AF65-F5344CB8AC3E}">
        <p14:creationId xmlns:p14="http://schemas.microsoft.com/office/powerpoint/2010/main" val="1603309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olo, testo e immagine">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89134FB0-2826-354B-B1BA-F95D422DE94B}"/>
              </a:ext>
            </a:extLst>
          </p:cNvPr>
          <p:cNvSpPr>
            <a:spLocks noGrp="1"/>
          </p:cNvSpPr>
          <p:nvPr>
            <p:ph type="body" sz="half" idx="2"/>
          </p:nvPr>
        </p:nvSpPr>
        <p:spPr>
          <a:xfrm>
            <a:off x="629843" y="2511380"/>
            <a:ext cx="2327115" cy="3665587"/>
          </a:xfrm>
        </p:spPr>
        <p:txBody>
          <a:bodyPr anchor="ctr">
            <a:normAutofit/>
          </a:bodyPr>
          <a:lstStyle>
            <a:lvl1pPr marL="0" indent="0">
              <a:buFont typeface="Fira Sans" panose="020B0503050000020004" pitchFamily="34" charset="0"/>
              <a:buNone/>
              <a:defRPr sz="1400" b="0" i="0">
                <a:solidFill>
                  <a:schemeClr val="tx1">
                    <a:lumMod val="65000"/>
                    <a:lumOff val="35000"/>
                  </a:schemeClr>
                </a:solidFill>
                <a:latin typeface="Fira Sans Medium" panose="020B0503050000020004" pitchFamily="34" charset="0"/>
              </a:defRPr>
            </a:lvl1pPr>
            <a:lvl2pPr marL="514325"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400">
                <a:solidFill>
                  <a:schemeClr val="tx1">
                    <a:lumMod val="65000"/>
                    <a:lumOff val="35000"/>
                  </a:schemeClr>
                </a:solidFill>
              </a:defRPr>
            </a:lvl2pPr>
            <a:lvl3pPr marL="814348"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200">
                <a:solidFill>
                  <a:schemeClr val="tx1">
                    <a:lumMod val="65000"/>
                    <a:lumOff val="35000"/>
                  </a:schemeClr>
                </a:solidFill>
              </a:defRPr>
            </a:lvl3pPr>
            <a:lvl4pPr marL="1200090"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Fare clic per modificare gli stili del testo dello schema</a:t>
            </a:r>
          </a:p>
        </p:txBody>
      </p:sp>
      <p:sp>
        <p:nvSpPr>
          <p:cNvPr id="6" name="Segnaposto testo 3">
            <a:extLst>
              <a:ext uri="{FF2B5EF4-FFF2-40B4-BE49-F238E27FC236}">
                <a16:creationId xmlns:a16="http://schemas.microsoft.com/office/drawing/2014/main" id="{85F9E723-29C5-D441-88F8-71AFEFA5207B}"/>
              </a:ext>
            </a:extLst>
          </p:cNvPr>
          <p:cNvSpPr>
            <a:spLocks noGrp="1"/>
          </p:cNvSpPr>
          <p:nvPr>
            <p:ph type="body" sz="half" idx="10"/>
          </p:nvPr>
        </p:nvSpPr>
        <p:spPr>
          <a:xfrm>
            <a:off x="3408443" y="2511380"/>
            <a:ext cx="2327115" cy="3665587"/>
          </a:xfrm>
        </p:spPr>
        <p:txBody>
          <a:bodyPr anchor="ctr">
            <a:normAutofit/>
          </a:bodyPr>
          <a:lstStyle>
            <a:lvl1pPr marL="0" indent="0">
              <a:buFont typeface="Fira Sans" panose="020B0503050000020004" pitchFamily="34" charset="0"/>
              <a:buNone/>
              <a:defRPr sz="1400" b="0" i="0">
                <a:solidFill>
                  <a:schemeClr val="tx1">
                    <a:lumMod val="65000"/>
                    <a:lumOff val="35000"/>
                  </a:schemeClr>
                </a:solidFill>
                <a:latin typeface="Fira Sans Medium" panose="020B0503050000020004" pitchFamily="34" charset="0"/>
              </a:defRPr>
            </a:lvl1pPr>
            <a:lvl2pPr marL="514325"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400">
                <a:solidFill>
                  <a:schemeClr val="tx1">
                    <a:lumMod val="65000"/>
                    <a:lumOff val="35000"/>
                  </a:schemeClr>
                </a:solidFill>
              </a:defRPr>
            </a:lvl2pPr>
            <a:lvl3pPr marL="814348"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200">
                <a:solidFill>
                  <a:schemeClr val="tx1">
                    <a:lumMod val="65000"/>
                    <a:lumOff val="35000"/>
                  </a:schemeClr>
                </a:solidFill>
              </a:defRPr>
            </a:lvl3pPr>
            <a:lvl4pPr marL="1200090"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Fare clic per modificare gli stili del testo dello schema</a:t>
            </a:r>
          </a:p>
        </p:txBody>
      </p:sp>
      <p:sp>
        <p:nvSpPr>
          <p:cNvPr id="7" name="Segnaposto testo 3">
            <a:extLst>
              <a:ext uri="{FF2B5EF4-FFF2-40B4-BE49-F238E27FC236}">
                <a16:creationId xmlns:a16="http://schemas.microsoft.com/office/drawing/2014/main" id="{798A6822-7DA7-2E4D-B441-3AC1A45F600B}"/>
              </a:ext>
            </a:extLst>
          </p:cNvPr>
          <p:cNvSpPr>
            <a:spLocks noGrp="1"/>
          </p:cNvSpPr>
          <p:nvPr>
            <p:ph type="body" sz="half" idx="11"/>
          </p:nvPr>
        </p:nvSpPr>
        <p:spPr>
          <a:xfrm>
            <a:off x="6187046" y="2511380"/>
            <a:ext cx="2327115" cy="3665587"/>
          </a:xfrm>
        </p:spPr>
        <p:txBody>
          <a:bodyPr anchor="ctr">
            <a:normAutofit/>
          </a:bodyPr>
          <a:lstStyle>
            <a:lvl1pPr marL="0" indent="0">
              <a:buFont typeface="Fira Sans" panose="020B0503050000020004" pitchFamily="34" charset="0"/>
              <a:buNone/>
              <a:defRPr sz="1400" b="0" i="0">
                <a:solidFill>
                  <a:schemeClr val="tx1">
                    <a:lumMod val="65000"/>
                    <a:lumOff val="35000"/>
                  </a:schemeClr>
                </a:solidFill>
                <a:latin typeface="Fira Sans Medium" panose="020B0503050000020004" pitchFamily="34" charset="0"/>
              </a:defRPr>
            </a:lvl1pPr>
            <a:lvl2pPr marL="514325"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400">
                <a:solidFill>
                  <a:schemeClr val="tx1">
                    <a:lumMod val="65000"/>
                    <a:lumOff val="35000"/>
                  </a:schemeClr>
                </a:solidFill>
              </a:defRPr>
            </a:lvl2pPr>
            <a:lvl3pPr marL="814348"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200">
                <a:solidFill>
                  <a:schemeClr val="tx1">
                    <a:lumMod val="65000"/>
                    <a:lumOff val="35000"/>
                  </a:schemeClr>
                </a:solidFill>
              </a:defRPr>
            </a:lvl3pPr>
            <a:lvl4pPr marL="1200090"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Fare clic per modificare gli stili del testo dello schema</a:t>
            </a:r>
          </a:p>
        </p:txBody>
      </p:sp>
      <p:sp>
        <p:nvSpPr>
          <p:cNvPr id="8" name="Text Placeholder 7">
            <a:extLst>
              <a:ext uri="{FF2B5EF4-FFF2-40B4-BE49-F238E27FC236}">
                <a16:creationId xmlns:a16="http://schemas.microsoft.com/office/drawing/2014/main" id="{FF944A78-B074-B54E-BDDA-D50D5E075619}"/>
              </a:ext>
            </a:extLst>
          </p:cNvPr>
          <p:cNvSpPr>
            <a:spLocks noGrp="1"/>
          </p:cNvSpPr>
          <p:nvPr>
            <p:ph type="body" sz="quarter" idx="13" hasCustomPrompt="1"/>
          </p:nvPr>
        </p:nvSpPr>
        <p:spPr>
          <a:xfrm>
            <a:off x="628652" y="1551582"/>
            <a:ext cx="2327115" cy="762000"/>
          </a:xfrm>
        </p:spPr>
        <p:txBody>
          <a:bodyPr>
            <a:normAutofit/>
          </a:bodyPr>
          <a:lstStyle>
            <a:lvl1pPr marL="0" indent="0">
              <a:buNone/>
              <a:defRPr sz="1800" b="1">
                <a:solidFill>
                  <a:srgbClr val="727272"/>
                </a:solidFill>
                <a:latin typeface="Roboto Slab" pitchFamily="2" charset="0"/>
                <a:ea typeface="Roboto Slab" pitchFamily="2" charset="0"/>
              </a:defRPr>
            </a:lvl1pPr>
          </a:lstStyle>
          <a:p>
            <a:pPr lvl="0"/>
            <a:r>
              <a:rPr lang="en-GB" dirty="0"/>
              <a:t>Fare </a:t>
            </a:r>
            <a:r>
              <a:rPr lang="en-GB" dirty="0" err="1"/>
              <a:t>clic</a:t>
            </a:r>
            <a:r>
              <a:rPr lang="en-GB" dirty="0"/>
              <a:t> per </a:t>
            </a:r>
            <a:r>
              <a:rPr lang="en-GB" dirty="0" err="1"/>
              <a:t>modificare</a:t>
            </a:r>
            <a:r>
              <a:rPr lang="en-GB" dirty="0"/>
              <a:t> </a:t>
            </a:r>
            <a:r>
              <a:rPr lang="en-GB" dirty="0" err="1"/>
              <a:t>il</a:t>
            </a:r>
            <a:r>
              <a:rPr lang="en-GB" dirty="0"/>
              <a:t> </a:t>
            </a:r>
            <a:r>
              <a:rPr lang="en-GB" dirty="0" err="1"/>
              <a:t>sottotitolo</a:t>
            </a:r>
            <a:endParaRPr lang="en-GB" dirty="0"/>
          </a:p>
        </p:txBody>
      </p:sp>
      <p:sp>
        <p:nvSpPr>
          <p:cNvPr id="9" name="Text Placeholder 7">
            <a:extLst>
              <a:ext uri="{FF2B5EF4-FFF2-40B4-BE49-F238E27FC236}">
                <a16:creationId xmlns:a16="http://schemas.microsoft.com/office/drawing/2014/main" id="{0CC595F4-9D2D-E044-AAEB-75DB74AA6414}"/>
              </a:ext>
            </a:extLst>
          </p:cNvPr>
          <p:cNvSpPr>
            <a:spLocks noGrp="1"/>
          </p:cNvSpPr>
          <p:nvPr>
            <p:ph type="body" sz="quarter" idx="14" hasCustomPrompt="1"/>
          </p:nvPr>
        </p:nvSpPr>
        <p:spPr>
          <a:xfrm>
            <a:off x="3408443" y="1551581"/>
            <a:ext cx="2327115" cy="762000"/>
          </a:xfrm>
        </p:spPr>
        <p:txBody>
          <a:bodyPr>
            <a:normAutofit/>
          </a:bodyPr>
          <a:lstStyle>
            <a:lvl1pPr marL="0" indent="0">
              <a:buNone/>
              <a:defRPr sz="1800" b="1">
                <a:solidFill>
                  <a:srgbClr val="727272"/>
                </a:solidFill>
                <a:latin typeface="Roboto Slab" pitchFamily="2" charset="0"/>
                <a:ea typeface="Roboto Slab" pitchFamily="2" charset="0"/>
              </a:defRPr>
            </a:lvl1pPr>
          </a:lstStyle>
          <a:p>
            <a:pPr lvl="0"/>
            <a:r>
              <a:rPr lang="en-GB" dirty="0"/>
              <a:t>Fare </a:t>
            </a:r>
            <a:r>
              <a:rPr lang="en-GB" dirty="0" err="1"/>
              <a:t>clic</a:t>
            </a:r>
            <a:r>
              <a:rPr lang="en-GB" dirty="0"/>
              <a:t> per </a:t>
            </a:r>
            <a:r>
              <a:rPr lang="en-GB" dirty="0" err="1"/>
              <a:t>modificare</a:t>
            </a:r>
            <a:r>
              <a:rPr lang="en-GB" dirty="0"/>
              <a:t> </a:t>
            </a:r>
            <a:r>
              <a:rPr lang="en-GB" dirty="0" err="1"/>
              <a:t>il</a:t>
            </a:r>
            <a:r>
              <a:rPr lang="en-GB" dirty="0"/>
              <a:t> </a:t>
            </a:r>
            <a:r>
              <a:rPr lang="en-GB" dirty="0" err="1"/>
              <a:t>sottotitolo</a:t>
            </a:r>
            <a:endParaRPr lang="en-GB" dirty="0"/>
          </a:p>
        </p:txBody>
      </p:sp>
      <p:sp>
        <p:nvSpPr>
          <p:cNvPr id="10" name="Text Placeholder 7">
            <a:extLst>
              <a:ext uri="{FF2B5EF4-FFF2-40B4-BE49-F238E27FC236}">
                <a16:creationId xmlns:a16="http://schemas.microsoft.com/office/drawing/2014/main" id="{49EA2753-54CC-C644-8DA9-3ED0F1CF2418}"/>
              </a:ext>
            </a:extLst>
          </p:cNvPr>
          <p:cNvSpPr>
            <a:spLocks noGrp="1"/>
          </p:cNvSpPr>
          <p:nvPr>
            <p:ph type="body" sz="quarter" idx="15" hasCustomPrompt="1"/>
          </p:nvPr>
        </p:nvSpPr>
        <p:spPr>
          <a:xfrm>
            <a:off x="6187046" y="1551581"/>
            <a:ext cx="2327115" cy="762000"/>
          </a:xfrm>
        </p:spPr>
        <p:txBody>
          <a:bodyPr>
            <a:normAutofit/>
          </a:bodyPr>
          <a:lstStyle>
            <a:lvl1pPr marL="0" indent="0">
              <a:buNone/>
              <a:defRPr sz="1800" b="1">
                <a:solidFill>
                  <a:srgbClr val="727272"/>
                </a:solidFill>
                <a:latin typeface="Roboto Slab" pitchFamily="2" charset="0"/>
                <a:ea typeface="Roboto Slab" pitchFamily="2" charset="0"/>
              </a:defRPr>
            </a:lvl1pPr>
          </a:lstStyle>
          <a:p>
            <a:pPr lvl="0"/>
            <a:r>
              <a:rPr lang="en-GB" dirty="0"/>
              <a:t>Fare </a:t>
            </a:r>
            <a:r>
              <a:rPr lang="en-GB" dirty="0" err="1"/>
              <a:t>clic</a:t>
            </a:r>
            <a:r>
              <a:rPr lang="en-GB" dirty="0"/>
              <a:t> per </a:t>
            </a:r>
            <a:r>
              <a:rPr lang="en-GB" dirty="0" err="1"/>
              <a:t>modificare</a:t>
            </a:r>
            <a:r>
              <a:rPr lang="en-GB" dirty="0"/>
              <a:t> </a:t>
            </a:r>
            <a:r>
              <a:rPr lang="en-GB" dirty="0" err="1"/>
              <a:t>il</a:t>
            </a:r>
            <a:r>
              <a:rPr lang="en-GB" dirty="0"/>
              <a:t> </a:t>
            </a:r>
            <a:r>
              <a:rPr lang="en-GB" dirty="0" err="1"/>
              <a:t>sottotitolo</a:t>
            </a:r>
            <a:endParaRPr lang="en-GB" dirty="0"/>
          </a:p>
        </p:txBody>
      </p:sp>
      <p:sp>
        <p:nvSpPr>
          <p:cNvPr id="5" name="Segnaposto numero diapositiva 4">
            <a:extLst>
              <a:ext uri="{FF2B5EF4-FFF2-40B4-BE49-F238E27FC236}">
                <a16:creationId xmlns:a16="http://schemas.microsoft.com/office/drawing/2014/main" id="{9E5D853E-0A41-7F40-8291-86C503BFACFA}"/>
              </a:ext>
            </a:extLst>
          </p:cNvPr>
          <p:cNvSpPr>
            <a:spLocks noGrp="1"/>
          </p:cNvSpPr>
          <p:nvPr>
            <p:ph type="sldNum" sz="quarter" idx="17"/>
          </p:nvPr>
        </p:nvSpPr>
        <p:spPr/>
        <p:txBody>
          <a:bodyPr/>
          <a:lstStyle>
            <a:lvl1pPr>
              <a:defRPr sz="1200">
                <a:solidFill>
                  <a:schemeClr val="tx2">
                    <a:lumMod val="50000"/>
                    <a:lumOff val="50000"/>
                  </a:schemeClr>
                </a:solidFill>
              </a:defRPr>
            </a:lvl1pPr>
          </a:lstStyle>
          <a:p>
            <a:fld id="{FEC4A954-C260-E84D-8B85-4D54550A05DF}" type="slidenum">
              <a:rPr lang="it-IT" smtClean="0"/>
              <a:pPr/>
              <a:t>‹N›</a:t>
            </a:fld>
            <a:endParaRPr lang="it-IT" dirty="0"/>
          </a:p>
        </p:txBody>
      </p:sp>
      <p:cxnSp>
        <p:nvCxnSpPr>
          <p:cNvPr id="3" name="Connettore 1 2">
            <a:extLst>
              <a:ext uri="{FF2B5EF4-FFF2-40B4-BE49-F238E27FC236}">
                <a16:creationId xmlns:a16="http://schemas.microsoft.com/office/drawing/2014/main" id="{07389034-36FE-D04B-97E1-02A924367620}"/>
              </a:ext>
            </a:extLst>
          </p:cNvPr>
          <p:cNvCxnSpPr>
            <a:cxnSpLocks/>
          </p:cNvCxnSpPr>
          <p:nvPr userDrawn="1"/>
        </p:nvCxnSpPr>
        <p:spPr>
          <a:xfrm>
            <a:off x="3188525" y="2505697"/>
            <a:ext cx="0" cy="3669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8B042105-974D-A945-82DA-C0EE98AFE88E}"/>
              </a:ext>
            </a:extLst>
          </p:cNvPr>
          <p:cNvCxnSpPr>
            <a:cxnSpLocks/>
          </p:cNvCxnSpPr>
          <p:nvPr userDrawn="1"/>
        </p:nvCxnSpPr>
        <p:spPr>
          <a:xfrm>
            <a:off x="5956960" y="2505697"/>
            <a:ext cx="0" cy="3669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egnaposto titolo 1">
            <a:extLst>
              <a:ext uri="{FF2B5EF4-FFF2-40B4-BE49-F238E27FC236}">
                <a16:creationId xmlns:a16="http://schemas.microsoft.com/office/drawing/2014/main" id="{8B77CED5-B561-3846-9AB3-80FAFE67AF75}"/>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 dello schema</a:t>
            </a:r>
            <a:endParaRPr lang="it-IT" dirty="0"/>
          </a:p>
        </p:txBody>
      </p:sp>
      <p:pic>
        <p:nvPicPr>
          <p:cNvPr id="13" name="Immagine 12">
            <a:extLst>
              <a:ext uri="{FF2B5EF4-FFF2-40B4-BE49-F238E27FC236}">
                <a16:creationId xmlns:a16="http://schemas.microsoft.com/office/drawing/2014/main" id="{04925265-594C-1A45-8C39-DB3F9B9F7168}"/>
              </a:ext>
            </a:extLst>
          </p:cNvPr>
          <p:cNvPicPr>
            <a:picLocks noChangeAspect="1"/>
          </p:cNvPicPr>
          <p:nvPr userDrawn="1"/>
        </p:nvPicPr>
        <p:blipFill>
          <a:blip r:embed="rId2">
            <a:alphaModFix amt="50000"/>
          </a:blip>
          <a:stretch>
            <a:fillRect/>
          </a:stretch>
        </p:blipFill>
        <p:spPr>
          <a:xfrm>
            <a:off x="628650" y="6476082"/>
            <a:ext cx="891806" cy="155556"/>
          </a:xfrm>
          <a:prstGeom prst="rect">
            <a:avLst/>
          </a:prstGeom>
        </p:spPr>
      </p:pic>
    </p:spTree>
    <p:extLst>
      <p:ext uri="{BB962C8B-B14F-4D97-AF65-F5344CB8AC3E}">
        <p14:creationId xmlns:p14="http://schemas.microsoft.com/office/powerpoint/2010/main" val="30247866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fine">
    <p:bg>
      <p:bgPr>
        <a:solidFill>
          <a:srgbClr val="574676"/>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A994DA7-E164-3C4B-A2EC-9CB0180037F7}"/>
              </a:ext>
            </a:extLst>
          </p:cNvPr>
          <p:cNvPicPr>
            <a:picLocks noChangeAspect="1"/>
          </p:cNvPicPr>
          <p:nvPr userDrawn="1"/>
        </p:nvPicPr>
        <p:blipFill>
          <a:blip r:embed="rId2"/>
          <a:stretch>
            <a:fillRect/>
          </a:stretch>
        </p:blipFill>
        <p:spPr>
          <a:xfrm>
            <a:off x="3706653" y="2844738"/>
            <a:ext cx="1730693" cy="1168524"/>
          </a:xfrm>
          <a:prstGeom prst="rect">
            <a:avLst/>
          </a:prstGeom>
        </p:spPr>
      </p:pic>
    </p:spTree>
    <p:extLst>
      <p:ext uri="{BB962C8B-B14F-4D97-AF65-F5344CB8AC3E}">
        <p14:creationId xmlns:p14="http://schemas.microsoft.com/office/powerpoint/2010/main" val="26012139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6EF044-EDF2-5FF2-7D61-755FEF6ED686}"/>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AD4E1E1-2129-C738-E9DB-F734D3FC4ED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31A8810-8364-0E99-EA74-4E6EC5A35029}"/>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01AC9857-6C2E-3123-515E-6CCAB98360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1E2E06-6BC7-51D6-9730-E2C6081CEA05}"/>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292054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2D84C4-656C-C40E-9AFC-338711AA47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234154-1123-6058-DEBC-6E91145C09E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44723A-59CD-0BFD-1CFA-389E16E44D30}"/>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C9E3BE8-4C36-5915-161A-93ED1DD69D4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6BF4995-838A-4533-656B-4BE06BBFA4CF}"/>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3700591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9DC858-ECCD-83B5-B034-16FA8775FF93}"/>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5E6A12C-BCC7-8747-153B-C972E4DCBBC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82B7D2C-FFFC-464C-4DF4-592126EFCD46}"/>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0E5123B-7F85-CF62-5C91-CD00DAFF8CA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370F04F-789F-DB12-E054-FDE95C606809}"/>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1164129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7DB151-3948-5244-1A0A-8457D91057B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4BBC9C8-D3F4-2150-1DCC-F0B5D3621598}"/>
              </a:ext>
            </a:extLst>
          </p:cNvPr>
          <p:cNvSpPr>
            <a:spLocks noGrp="1"/>
          </p:cNvSpPr>
          <p:nvPr>
            <p:ph sz="half" idx="1"/>
          </p:nvPr>
        </p:nvSpPr>
        <p:spPr>
          <a:xfrm>
            <a:off x="628650" y="1825625"/>
            <a:ext cx="38671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83A1949-0629-45FE-549D-2547B00D801D}"/>
              </a:ext>
            </a:extLst>
          </p:cNvPr>
          <p:cNvSpPr>
            <a:spLocks noGrp="1"/>
          </p:cNvSpPr>
          <p:nvPr>
            <p:ph sz="half" idx="2"/>
          </p:nvPr>
        </p:nvSpPr>
        <p:spPr>
          <a:xfrm>
            <a:off x="4648200" y="1825625"/>
            <a:ext cx="38671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1590176-E956-5E7D-AC22-2FDA7BA42CEE}"/>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7EBF9EF3-715B-A7F9-6B22-CD06CB9437A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A173979-8C9D-AE06-46A8-DBACA67F164B}"/>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3400812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8610BE-C6DF-4655-1715-F5C42DF6FA32}"/>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FFDA886-E486-F8F6-DCC7-736FEBE86EF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A319129-7104-F450-719B-AF3206E29D6C}"/>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0532B33-7986-2A12-F486-77517FEF2D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09ECAAA-9FF8-1994-4B69-E17BA42514EF}"/>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3CD6A0A-07EC-75A0-6BDC-DC998F8460E9}"/>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C40A609C-3EE1-C1D9-1D8E-DE8CE8C72C1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F737FC6-35BD-CEB9-53D0-80879DF2CE42}"/>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3312488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2E6D1B-1A6F-E564-689E-14B82331B97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E38F099-0236-D76C-FEDE-25D74343BD46}"/>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CB800AE8-5C15-9749-DC06-84B28C484F6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0181801-E108-0402-8599-767C5552388F}"/>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2747839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9CD318A-DD8E-ED8D-F497-82BD0732D456}"/>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2417507B-D9C3-13AA-F56A-A5E040D174B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469CEB7-70BD-DCAE-A6DB-12AE896471D0}"/>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117385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D9D9D9"/>
        </a:solidFill>
        <a:effectLst/>
      </p:bgPr>
    </p:bg>
    <p:spTree>
      <p:nvGrpSpPr>
        <p:cNvPr id="1" name=""/>
        <p:cNvGrpSpPr/>
        <p:nvPr/>
      </p:nvGrpSpPr>
      <p:grpSpPr>
        <a:xfrm>
          <a:off x="0" y="0"/>
          <a:ext cx="0" cy="0"/>
          <a:chOff x="0" y="0"/>
          <a:chExt cx="0" cy="0"/>
        </a:xfrm>
      </p:grpSpPr>
      <p:sp>
        <p:nvSpPr>
          <p:cNvPr id="6" name="Google Shape;10;p2">
            <a:extLst>
              <a:ext uri="{FF2B5EF4-FFF2-40B4-BE49-F238E27FC236}">
                <a16:creationId xmlns:a16="http://schemas.microsoft.com/office/drawing/2014/main" id="{15FBA683-86A3-41C9-8DB1-2E9A3E09E280}"/>
              </a:ext>
            </a:extLst>
          </p:cNvPr>
          <p:cNvSpPr txBox="1">
            <a:spLocks noGrp="1"/>
          </p:cNvSpPr>
          <p:nvPr>
            <p:ph type="ctrTitle" hasCustomPrompt="1"/>
          </p:nvPr>
        </p:nvSpPr>
        <p:spPr>
          <a:xfrm>
            <a:off x="644237" y="1650670"/>
            <a:ext cx="7825947" cy="4510644"/>
          </a:xfrm>
          <a:prstGeom prst="rect">
            <a:avLst/>
          </a:prstGeom>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5200"/>
              <a:buFont typeface="Roboto Slab"/>
              <a:buNone/>
              <a:defRPr sz="3200" b="1" i="0">
                <a:solidFill>
                  <a:schemeClr val="tx1"/>
                </a:solidFill>
                <a:latin typeface="Roboto Slab" pitchFamily="2" charset="0"/>
                <a:ea typeface="Roboto Slab" pitchFamily="2" charset="0"/>
                <a:cs typeface="Calibri Light" panose="020F0302020204030204" pitchFamily="34" charset="0"/>
                <a:sym typeface="Roboto Slab"/>
              </a:defRPr>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r>
              <a:rPr lang="it-IT" dirty="0"/>
              <a:t>Fare clic per modificare il titolo delle slide</a:t>
            </a:r>
            <a:endParaRPr dirty="0"/>
          </a:p>
        </p:txBody>
      </p:sp>
      <p:pic>
        <p:nvPicPr>
          <p:cNvPr id="15" name="Immagine 14">
            <a:extLst>
              <a:ext uri="{FF2B5EF4-FFF2-40B4-BE49-F238E27FC236}">
                <a16:creationId xmlns:a16="http://schemas.microsoft.com/office/drawing/2014/main" id="{43E78092-810E-9946-A480-F27C3F845FA4}"/>
              </a:ext>
            </a:extLst>
          </p:cNvPr>
          <p:cNvPicPr>
            <a:picLocks noChangeAspect="1"/>
          </p:cNvPicPr>
          <p:nvPr userDrawn="1"/>
        </p:nvPicPr>
        <p:blipFill>
          <a:blip r:embed="rId2"/>
          <a:stretch>
            <a:fillRect/>
          </a:stretch>
        </p:blipFill>
        <p:spPr>
          <a:xfrm>
            <a:off x="644128" y="740104"/>
            <a:ext cx="3269950" cy="529934"/>
          </a:xfrm>
          <a:prstGeom prst="rect">
            <a:avLst/>
          </a:prstGeom>
        </p:spPr>
      </p:pic>
    </p:spTree>
    <p:extLst>
      <p:ext uri="{BB962C8B-B14F-4D97-AF65-F5344CB8AC3E}">
        <p14:creationId xmlns:p14="http://schemas.microsoft.com/office/powerpoint/2010/main" val="7607736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45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A730C4-F718-4377-9633-9D7230FEC181}"/>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1958ABD-ABE0-8C22-9828-D0D0CFCEF70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8CCBAB1-AFB8-586E-AA7C-241C259BE4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B6C907C-FB48-0681-00C0-95F5C4A7DEA5}"/>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7A8D9023-B74E-08C1-A3CB-A7B9DEECB0E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7E2E476-C262-2C09-5904-D56346042299}"/>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225635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F68774-7483-F6FA-AA9F-C15095BA140B}"/>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3A9FBDB-1EF3-67F5-553E-873702863DD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1B76A7-B12E-846E-7A78-5314A2C2EA3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5CD5E95-1483-CD06-24E4-E386636A4FEE}"/>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A1CF5830-9918-50AF-02CE-B43B8357FF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D77A05E-CFFE-0387-4581-B3B319AF1CD6}"/>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890530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214C09-137C-B59F-4974-091A81B25DC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71FE3A4-3824-305E-D667-342FFE796BA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F9E82C-DA1C-1661-91A5-67FC1A12F29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067701BA-C423-7562-C064-522730C3082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E779FEC-7D52-3883-30AF-2AE7342AB718}"/>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3008328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35DCFA2-18DE-7DAD-5BF5-55E58BA539FF}"/>
              </a:ext>
            </a:extLst>
          </p:cNvPr>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EE88912-3D0F-AB95-1FC5-8C344A7C651D}"/>
              </a:ext>
            </a:extLst>
          </p:cNvPr>
          <p:cNvSpPr>
            <a:spLocks noGrp="1"/>
          </p:cNvSpPr>
          <p:nvPr>
            <p:ph type="body" orient="vert" idx="1"/>
          </p:nvPr>
        </p:nvSpPr>
        <p:spPr>
          <a:xfrm>
            <a:off x="628650" y="365125"/>
            <a:ext cx="57626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B2E06A-7FD3-E724-B71E-CF1459C537CA}"/>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689E4001-7791-D545-F601-897AC5C1563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EB89C3-B60C-BA5D-FE5C-58CB757B7BD3}"/>
              </a:ext>
            </a:extLst>
          </p:cNvPr>
          <p:cNvSpPr>
            <a:spLocks noGrp="1"/>
          </p:cNvSpPr>
          <p:nvPr>
            <p:ph type="sldNum" sz="quarter" idx="12"/>
          </p:nvPr>
        </p:nvSpPr>
        <p:spPr/>
        <p:txBody>
          <a:bodyPr/>
          <a:lstStyle/>
          <a:p>
            <a:fld id="{74CF2493-2336-4721-80A4-92C806673F59}" type="slidenum">
              <a:rPr lang="it-IT" smtClean="0"/>
              <a:t>‹N›</a:t>
            </a:fld>
            <a:endParaRPr lang="it-IT"/>
          </a:p>
        </p:txBody>
      </p:sp>
    </p:spTree>
    <p:extLst>
      <p:ext uri="{BB962C8B-B14F-4D97-AF65-F5344CB8AC3E}">
        <p14:creationId xmlns:p14="http://schemas.microsoft.com/office/powerpoint/2010/main" val="186154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 sottotitolo">
    <p:bg>
      <p:bgPr>
        <a:solidFill>
          <a:srgbClr val="D9D9D9"/>
        </a:solid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DD39042D-E5F6-354C-AE48-85CA368F3EEB}"/>
              </a:ext>
            </a:extLst>
          </p:cNvPr>
          <p:cNvSpPr>
            <a:spLocks noGrp="1"/>
          </p:cNvSpPr>
          <p:nvPr>
            <p:ph sz="quarter" idx="10" hasCustomPrompt="1"/>
          </p:nvPr>
        </p:nvSpPr>
        <p:spPr>
          <a:xfrm>
            <a:off x="644130" y="4512247"/>
            <a:ext cx="7825840" cy="906143"/>
          </a:xfrm>
        </p:spPr>
        <p:txBody>
          <a:bodyPr anchor="ctr">
            <a:normAutofit/>
          </a:bodyPr>
          <a:lstStyle>
            <a:lvl1pPr marL="0" indent="0">
              <a:buNone/>
              <a:defRPr sz="2400" b="0">
                <a:solidFill>
                  <a:schemeClr val="tx1">
                    <a:lumMod val="85000"/>
                    <a:lumOff val="15000"/>
                  </a:schemeClr>
                </a:solidFill>
                <a:latin typeface="Roboto Slab" pitchFamily="2" charset="0"/>
                <a:ea typeface="Roboto Slab" pitchFamily="2" charset="0"/>
              </a:defRPr>
            </a:lvl1pPr>
          </a:lstStyle>
          <a:p>
            <a:pPr lvl="0"/>
            <a:r>
              <a:rPr lang="it-IT" dirty="0"/>
              <a:t>Fare clic per modificare il sottotitolo della sezione</a:t>
            </a:r>
          </a:p>
        </p:txBody>
      </p:sp>
      <p:sp>
        <p:nvSpPr>
          <p:cNvPr id="6" name="Google Shape;10;p2">
            <a:extLst>
              <a:ext uri="{FF2B5EF4-FFF2-40B4-BE49-F238E27FC236}">
                <a16:creationId xmlns:a16="http://schemas.microsoft.com/office/drawing/2014/main" id="{15FBA683-86A3-41C9-8DB1-2E9A3E09E280}"/>
              </a:ext>
            </a:extLst>
          </p:cNvPr>
          <p:cNvSpPr txBox="1">
            <a:spLocks noGrp="1"/>
          </p:cNvSpPr>
          <p:nvPr>
            <p:ph type="ctrTitle" hasCustomPrompt="1"/>
          </p:nvPr>
        </p:nvSpPr>
        <p:spPr>
          <a:xfrm>
            <a:off x="644237" y="1602829"/>
            <a:ext cx="7825947" cy="2422906"/>
          </a:xfrm>
          <a:prstGeom prst="rect">
            <a:avLst/>
          </a:prstGeom>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5200"/>
              <a:buFont typeface="Roboto Slab"/>
              <a:buNone/>
              <a:defRPr sz="3200" b="1" i="0">
                <a:solidFill>
                  <a:schemeClr val="tx1"/>
                </a:solidFill>
                <a:latin typeface="Roboto Slab" pitchFamily="2" charset="0"/>
                <a:ea typeface="Roboto Slab" pitchFamily="2" charset="0"/>
                <a:cs typeface="Calibri Light" panose="020F0302020204030204" pitchFamily="34" charset="0"/>
                <a:sym typeface="Roboto Slab"/>
              </a:defRPr>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r>
              <a:rPr lang="it-IT" dirty="0"/>
              <a:t>Fare clic per modificare il titolo delle slide</a:t>
            </a:r>
            <a:endParaRPr dirty="0"/>
          </a:p>
        </p:txBody>
      </p:sp>
      <p:pic>
        <p:nvPicPr>
          <p:cNvPr id="13" name="Immagine 12">
            <a:extLst>
              <a:ext uri="{FF2B5EF4-FFF2-40B4-BE49-F238E27FC236}">
                <a16:creationId xmlns:a16="http://schemas.microsoft.com/office/drawing/2014/main" id="{11FA7285-2E02-E044-8C3E-C80FC0FB9A87}"/>
              </a:ext>
            </a:extLst>
          </p:cNvPr>
          <p:cNvPicPr>
            <a:picLocks noChangeAspect="1"/>
          </p:cNvPicPr>
          <p:nvPr userDrawn="1"/>
        </p:nvPicPr>
        <p:blipFill>
          <a:blip r:embed="rId2"/>
          <a:stretch>
            <a:fillRect/>
          </a:stretch>
        </p:blipFill>
        <p:spPr>
          <a:xfrm>
            <a:off x="644128" y="740104"/>
            <a:ext cx="3269950" cy="529934"/>
          </a:xfrm>
          <a:prstGeom prst="rect">
            <a:avLst/>
          </a:prstGeom>
        </p:spPr>
      </p:pic>
    </p:spTree>
    <p:extLst>
      <p:ext uri="{BB962C8B-B14F-4D97-AF65-F5344CB8AC3E}">
        <p14:creationId xmlns:p14="http://schemas.microsoft.com/office/powerpoint/2010/main" val="39362251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sottotitolo e tes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A57FB5-7025-8A46-A2C8-9AC199CBFA66}"/>
              </a:ext>
            </a:extLst>
          </p:cNvPr>
          <p:cNvSpPr>
            <a:spLocks noGrp="1"/>
          </p:cNvSpPr>
          <p:nvPr>
            <p:ph idx="1"/>
          </p:nvPr>
        </p:nvSpPr>
        <p:spPr>
          <a:xfrm>
            <a:off x="628650" y="2511381"/>
            <a:ext cx="7886700" cy="3057565"/>
          </a:xfrm>
        </p:spPr>
        <p:txBody>
          <a:bodyPr anchor="ctr"/>
          <a:lstStyle>
            <a:lvl1pPr marL="0" indent="0">
              <a:lnSpc>
                <a:spcPct val="150000"/>
              </a:lnSpc>
              <a:buClr>
                <a:schemeClr val="tx1">
                  <a:lumMod val="85000"/>
                  <a:lumOff val="15000"/>
                </a:schemeClr>
              </a:buClr>
              <a:buFont typeface="Fira Sans" panose="020B0503050000020004" pitchFamily="34" charset="0"/>
              <a:buNone/>
              <a:defRPr sz="2000" b="0" i="0">
                <a:latin typeface="Fira Sans Medium" panose="020B0503050000020004" pitchFamily="34" charset="0"/>
              </a:defRPr>
            </a:lvl1pPr>
            <a:lvl2pPr marL="514325" marR="0" indent="-171442" algn="l" defTabSz="685766" rtl="0" eaLnBrk="1" fontAlgn="auto" latinLnBrk="0" hangingPunct="1">
              <a:lnSpc>
                <a:spcPct val="150000"/>
              </a:lnSpc>
              <a:spcBef>
                <a:spcPts val="375"/>
              </a:spcBef>
              <a:spcAft>
                <a:spcPts val="0"/>
              </a:spcAft>
              <a:buClrTx/>
              <a:buSzTx/>
              <a:buFont typeface="Arial" panose="020B0604020202020204" pitchFamily="34" charset="0"/>
              <a:buChar char="•"/>
              <a:tabLst/>
              <a:defRPr sz="1600"/>
            </a:lvl2pPr>
            <a:lvl3pPr marL="814348" marR="0" indent="-171442" algn="l" defTabSz="685766" rtl="0" eaLnBrk="1" fontAlgn="auto" latinLnBrk="0" hangingPunct="1">
              <a:lnSpc>
                <a:spcPct val="150000"/>
              </a:lnSpc>
              <a:spcBef>
                <a:spcPts val="375"/>
              </a:spcBef>
              <a:spcAft>
                <a:spcPts val="0"/>
              </a:spcAft>
              <a:buClrTx/>
              <a:buSzTx/>
              <a:buFont typeface="Arial" panose="020B0604020202020204" pitchFamily="34" charset="0"/>
              <a:buChar char="•"/>
              <a:tabLst/>
              <a:defRPr sz="1400"/>
            </a:lvl3pPr>
            <a:lvl4pPr>
              <a:defRPr sz="1200" b="0" i="0">
                <a:latin typeface="Fira Sans" panose="020B0503050000020004" pitchFamily="34" charset="0"/>
              </a:defRPr>
            </a:lvl4pPr>
          </a:lstStyle>
          <a:p>
            <a:pPr lvl="0"/>
            <a:r>
              <a:rPr lang="it-IT"/>
              <a:t>Fare clic per modificare gli stili del testo dello schema</a:t>
            </a:r>
          </a:p>
        </p:txBody>
      </p:sp>
      <p:sp>
        <p:nvSpPr>
          <p:cNvPr id="8" name="Text Placeholder 7">
            <a:extLst>
              <a:ext uri="{FF2B5EF4-FFF2-40B4-BE49-F238E27FC236}">
                <a16:creationId xmlns:a16="http://schemas.microsoft.com/office/drawing/2014/main" id="{A765F876-3350-441E-BD36-BE705EBA2058}"/>
              </a:ext>
            </a:extLst>
          </p:cNvPr>
          <p:cNvSpPr>
            <a:spLocks noGrp="1"/>
          </p:cNvSpPr>
          <p:nvPr>
            <p:ph type="body" sz="quarter" idx="13" hasCustomPrompt="1"/>
          </p:nvPr>
        </p:nvSpPr>
        <p:spPr>
          <a:xfrm>
            <a:off x="628650" y="1551582"/>
            <a:ext cx="7886700" cy="762000"/>
          </a:xfrm>
        </p:spPr>
        <p:txBody>
          <a:bodyPr>
            <a:normAutofit/>
          </a:bodyPr>
          <a:lstStyle>
            <a:lvl1pPr marL="0" indent="0">
              <a:buNone/>
              <a:defRPr sz="2400" b="1">
                <a:solidFill>
                  <a:srgbClr val="574676"/>
                </a:solidFill>
                <a:latin typeface="Roboto Slab" pitchFamily="2" charset="0"/>
                <a:ea typeface="Roboto Slab" pitchFamily="2" charset="0"/>
              </a:defRPr>
            </a:lvl1pPr>
          </a:lstStyle>
          <a:p>
            <a:pPr lvl="0"/>
            <a:r>
              <a:rPr lang="en-GB" dirty="0"/>
              <a:t>Fare </a:t>
            </a:r>
            <a:r>
              <a:rPr lang="en-GB" dirty="0" err="1"/>
              <a:t>clic</a:t>
            </a:r>
            <a:r>
              <a:rPr lang="en-GB" dirty="0"/>
              <a:t> per </a:t>
            </a:r>
            <a:r>
              <a:rPr lang="en-GB" dirty="0" err="1"/>
              <a:t>modificare</a:t>
            </a:r>
            <a:r>
              <a:rPr lang="en-GB" dirty="0"/>
              <a:t> </a:t>
            </a:r>
            <a:r>
              <a:rPr lang="en-GB" dirty="0" err="1"/>
              <a:t>il</a:t>
            </a:r>
            <a:r>
              <a:rPr lang="en-GB" dirty="0"/>
              <a:t> </a:t>
            </a:r>
            <a:r>
              <a:rPr lang="en-GB" dirty="0" err="1"/>
              <a:t>sottotitolo</a:t>
            </a:r>
            <a:endParaRPr lang="en-GB" dirty="0"/>
          </a:p>
        </p:txBody>
      </p:sp>
      <p:sp>
        <p:nvSpPr>
          <p:cNvPr id="11" name="Segnaposto titolo 1">
            <a:extLst>
              <a:ext uri="{FF2B5EF4-FFF2-40B4-BE49-F238E27FC236}">
                <a16:creationId xmlns:a16="http://schemas.microsoft.com/office/drawing/2014/main" id="{04C02021-F048-EF46-A427-824414E03CAC}"/>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 dello schema</a:t>
            </a:r>
            <a:endParaRPr lang="it-IT" dirty="0"/>
          </a:p>
        </p:txBody>
      </p:sp>
      <p:sp>
        <p:nvSpPr>
          <p:cNvPr id="5" name="Segnaposto numero diapositiva 4">
            <a:extLst>
              <a:ext uri="{FF2B5EF4-FFF2-40B4-BE49-F238E27FC236}">
                <a16:creationId xmlns:a16="http://schemas.microsoft.com/office/drawing/2014/main" id="{0C11EF75-678E-9E47-B9E3-622B2E130D2E}"/>
              </a:ext>
            </a:extLst>
          </p:cNvPr>
          <p:cNvSpPr>
            <a:spLocks noGrp="1"/>
          </p:cNvSpPr>
          <p:nvPr>
            <p:ph type="sldNum" sz="quarter" idx="16"/>
          </p:nvPr>
        </p:nvSpPr>
        <p:spPr/>
        <p:txBody>
          <a:bodyPr/>
          <a:lstStyle/>
          <a:p>
            <a:fld id="{FEC4A954-C260-E84D-8B85-4D54550A05DF}" type="slidenum">
              <a:rPr lang="it-IT" smtClean="0"/>
              <a:pPr/>
              <a:t>‹N›</a:t>
            </a:fld>
            <a:endParaRPr lang="it-IT"/>
          </a:p>
        </p:txBody>
      </p:sp>
      <p:sp>
        <p:nvSpPr>
          <p:cNvPr id="4" name="Segnaposto testo 3">
            <a:extLst>
              <a:ext uri="{FF2B5EF4-FFF2-40B4-BE49-F238E27FC236}">
                <a16:creationId xmlns:a16="http://schemas.microsoft.com/office/drawing/2014/main" id="{E8A205F8-F97E-E14B-B440-BBC8D0D15D5C}"/>
              </a:ext>
            </a:extLst>
          </p:cNvPr>
          <p:cNvSpPr>
            <a:spLocks noGrp="1"/>
          </p:cNvSpPr>
          <p:nvPr>
            <p:ph type="body" sz="quarter" idx="17" hasCustomPrompt="1"/>
          </p:nvPr>
        </p:nvSpPr>
        <p:spPr>
          <a:xfrm>
            <a:off x="628650" y="5748338"/>
            <a:ext cx="7886700" cy="428625"/>
          </a:xfrm>
        </p:spPr>
        <p:txBody>
          <a:bodyPr>
            <a:noAutofit/>
          </a:bodyPr>
          <a:lstStyle>
            <a:lvl1pPr marL="0" indent="0">
              <a:buNone/>
              <a:defRPr sz="1050" b="0" i="1">
                <a:latin typeface="Fira Sans Medium" panose="020B0503050000020004" pitchFamily="34" charset="0"/>
              </a:defRPr>
            </a:lvl1pPr>
          </a:lstStyle>
          <a:p>
            <a:r>
              <a:rPr lang="it-IT" dirty="0"/>
              <a:t>Fare clic per inserire note</a:t>
            </a:r>
          </a:p>
        </p:txBody>
      </p:sp>
      <p:pic>
        <p:nvPicPr>
          <p:cNvPr id="9" name="Immagine 8">
            <a:extLst>
              <a:ext uri="{FF2B5EF4-FFF2-40B4-BE49-F238E27FC236}">
                <a16:creationId xmlns:a16="http://schemas.microsoft.com/office/drawing/2014/main" id="{27004524-8BB7-E744-BDE2-9AE67ADB4C48}"/>
              </a:ext>
            </a:extLst>
          </p:cNvPr>
          <p:cNvPicPr>
            <a:picLocks noChangeAspect="1"/>
          </p:cNvPicPr>
          <p:nvPr userDrawn="1"/>
        </p:nvPicPr>
        <p:blipFill>
          <a:blip r:embed="rId2">
            <a:alphaModFix amt="50000"/>
          </a:blip>
          <a:stretch>
            <a:fillRect/>
          </a:stretch>
        </p:blipFill>
        <p:spPr>
          <a:xfrm>
            <a:off x="628650" y="6476082"/>
            <a:ext cx="891806" cy="155556"/>
          </a:xfrm>
          <a:prstGeom prst="rect">
            <a:avLst/>
          </a:prstGeom>
        </p:spPr>
      </p:pic>
    </p:spTree>
    <p:extLst>
      <p:ext uri="{BB962C8B-B14F-4D97-AF65-F5344CB8AC3E}">
        <p14:creationId xmlns:p14="http://schemas.microsoft.com/office/powerpoint/2010/main" val="36037791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testo">
    <p:spTree>
      <p:nvGrpSpPr>
        <p:cNvPr id="1" name=""/>
        <p:cNvGrpSpPr/>
        <p:nvPr/>
      </p:nvGrpSpPr>
      <p:grpSpPr>
        <a:xfrm>
          <a:off x="0" y="0"/>
          <a:ext cx="0" cy="0"/>
          <a:chOff x="0" y="0"/>
          <a:chExt cx="0" cy="0"/>
        </a:xfrm>
      </p:grpSpPr>
      <p:sp>
        <p:nvSpPr>
          <p:cNvPr id="15" name="Segnaposto titolo 1">
            <a:extLst>
              <a:ext uri="{FF2B5EF4-FFF2-40B4-BE49-F238E27FC236}">
                <a16:creationId xmlns:a16="http://schemas.microsoft.com/office/drawing/2014/main" id="{4A68EDD3-8B24-5E4A-A507-BC4297B68394}"/>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 dello schema</a:t>
            </a:r>
            <a:endParaRPr lang="it-IT" dirty="0"/>
          </a:p>
        </p:txBody>
      </p:sp>
      <p:sp>
        <p:nvSpPr>
          <p:cNvPr id="4" name="Segnaposto numero diapositiva 3">
            <a:extLst>
              <a:ext uri="{FF2B5EF4-FFF2-40B4-BE49-F238E27FC236}">
                <a16:creationId xmlns:a16="http://schemas.microsoft.com/office/drawing/2014/main" id="{97747EE5-0480-854D-A548-B2B40F2E638A}"/>
              </a:ext>
            </a:extLst>
          </p:cNvPr>
          <p:cNvSpPr>
            <a:spLocks noGrp="1"/>
          </p:cNvSpPr>
          <p:nvPr>
            <p:ph type="sldNum" sz="quarter" idx="11"/>
          </p:nvPr>
        </p:nvSpPr>
        <p:spPr/>
        <p:txBody>
          <a:bodyPr/>
          <a:lstStyle>
            <a:lvl1pPr>
              <a:defRPr sz="1200">
                <a:solidFill>
                  <a:schemeClr val="tx2">
                    <a:lumMod val="50000"/>
                    <a:lumOff val="50000"/>
                  </a:schemeClr>
                </a:solidFill>
              </a:defRPr>
            </a:lvl1pPr>
          </a:lstStyle>
          <a:p>
            <a:fld id="{FEC4A954-C260-E84D-8B85-4D54550A05DF}" type="slidenum">
              <a:rPr lang="it-IT" smtClean="0"/>
              <a:pPr/>
              <a:t>‹N›</a:t>
            </a:fld>
            <a:endParaRPr lang="it-IT" dirty="0"/>
          </a:p>
        </p:txBody>
      </p:sp>
      <p:sp>
        <p:nvSpPr>
          <p:cNvPr id="10" name="Segnaposto contenuto 2">
            <a:extLst>
              <a:ext uri="{FF2B5EF4-FFF2-40B4-BE49-F238E27FC236}">
                <a16:creationId xmlns:a16="http://schemas.microsoft.com/office/drawing/2014/main" id="{1AB9F965-5489-F944-AC9B-8A7ABDD5E406}"/>
              </a:ext>
            </a:extLst>
          </p:cNvPr>
          <p:cNvSpPr>
            <a:spLocks noGrp="1"/>
          </p:cNvSpPr>
          <p:nvPr>
            <p:ph idx="12"/>
          </p:nvPr>
        </p:nvSpPr>
        <p:spPr>
          <a:xfrm>
            <a:off x="628650" y="1531917"/>
            <a:ext cx="7886700" cy="4037029"/>
          </a:xfrm>
        </p:spPr>
        <p:txBody>
          <a:bodyPr anchor="ctr"/>
          <a:lstStyle>
            <a:lvl1pPr marL="0" indent="0">
              <a:lnSpc>
                <a:spcPct val="150000"/>
              </a:lnSpc>
              <a:buClr>
                <a:schemeClr val="tx1">
                  <a:lumMod val="85000"/>
                  <a:lumOff val="15000"/>
                </a:schemeClr>
              </a:buClr>
              <a:buFont typeface="Fira Sans" panose="020B0503050000020004" pitchFamily="34" charset="0"/>
              <a:buNone/>
              <a:defRPr sz="2000" b="0" i="0">
                <a:latin typeface="Fira Sans Medium" panose="020B0503050000020004" pitchFamily="34" charset="0"/>
              </a:defRPr>
            </a:lvl1pPr>
            <a:lvl2pPr marL="514325" marR="0" indent="-171442" algn="l" defTabSz="685766" rtl="0" eaLnBrk="1" fontAlgn="auto" latinLnBrk="0" hangingPunct="1">
              <a:lnSpc>
                <a:spcPct val="150000"/>
              </a:lnSpc>
              <a:spcBef>
                <a:spcPts val="375"/>
              </a:spcBef>
              <a:spcAft>
                <a:spcPts val="0"/>
              </a:spcAft>
              <a:buClrTx/>
              <a:buSzTx/>
              <a:buFont typeface="Arial" panose="020B0604020202020204" pitchFamily="34" charset="0"/>
              <a:buChar char="•"/>
              <a:tabLst/>
              <a:defRPr sz="1600"/>
            </a:lvl2pPr>
            <a:lvl3pPr marL="814348" marR="0" indent="-171442" algn="l" defTabSz="685766" rtl="0" eaLnBrk="1" fontAlgn="auto" latinLnBrk="0" hangingPunct="1">
              <a:lnSpc>
                <a:spcPct val="150000"/>
              </a:lnSpc>
              <a:spcBef>
                <a:spcPts val="375"/>
              </a:spcBef>
              <a:spcAft>
                <a:spcPts val="0"/>
              </a:spcAft>
              <a:buClrTx/>
              <a:buSzTx/>
              <a:buFont typeface="Arial" panose="020B0604020202020204" pitchFamily="34" charset="0"/>
              <a:buChar char="•"/>
              <a:tabLst/>
              <a:defRPr sz="1400"/>
            </a:lvl3pPr>
            <a:lvl4pPr>
              <a:defRPr sz="1200" b="0" i="0">
                <a:latin typeface="Fira Sans" panose="020B0503050000020004" pitchFamily="34" charset="0"/>
              </a:defRPr>
            </a:lvl4pPr>
          </a:lstStyle>
          <a:p>
            <a:pPr lvl="0"/>
            <a:r>
              <a:rPr lang="it-IT"/>
              <a:t>Fare clic per modificare gli stili del testo dello schema</a:t>
            </a:r>
          </a:p>
        </p:txBody>
      </p:sp>
      <p:sp>
        <p:nvSpPr>
          <p:cNvPr id="11" name="Segnaposto testo 3">
            <a:extLst>
              <a:ext uri="{FF2B5EF4-FFF2-40B4-BE49-F238E27FC236}">
                <a16:creationId xmlns:a16="http://schemas.microsoft.com/office/drawing/2014/main" id="{57B3B9C0-6AEB-E343-9620-C69E8840A95D}"/>
              </a:ext>
            </a:extLst>
          </p:cNvPr>
          <p:cNvSpPr>
            <a:spLocks noGrp="1"/>
          </p:cNvSpPr>
          <p:nvPr>
            <p:ph type="body" sz="quarter" idx="17" hasCustomPrompt="1"/>
          </p:nvPr>
        </p:nvSpPr>
        <p:spPr>
          <a:xfrm>
            <a:off x="628650" y="5747075"/>
            <a:ext cx="7886700" cy="429888"/>
          </a:xfrm>
        </p:spPr>
        <p:txBody>
          <a:bodyPr>
            <a:noAutofit/>
          </a:bodyPr>
          <a:lstStyle>
            <a:lvl1pPr marL="0" indent="0">
              <a:buNone/>
              <a:defRPr sz="1050" b="0" i="1">
                <a:latin typeface="Fira Sans Medium" panose="020B0503050000020004" pitchFamily="34" charset="0"/>
              </a:defRPr>
            </a:lvl1pPr>
          </a:lstStyle>
          <a:p>
            <a:r>
              <a:rPr lang="it-IT" dirty="0"/>
              <a:t>Fare clic per inserire note</a:t>
            </a:r>
          </a:p>
        </p:txBody>
      </p:sp>
      <p:pic>
        <p:nvPicPr>
          <p:cNvPr id="7" name="Immagine 6">
            <a:extLst>
              <a:ext uri="{FF2B5EF4-FFF2-40B4-BE49-F238E27FC236}">
                <a16:creationId xmlns:a16="http://schemas.microsoft.com/office/drawing/2014/main" id="{1ECAA8B4-797C-2D40-9B7C-A768BC424A1A}"/>
              </a:ext>
            </a:extLst>
          </p:cNvPr>
          <p:cNvPicPr>
            <a:picLocks noChangeAspect="1"/>
          </p:cNvPicPr>
          <p:nvPr userDrawn="1"/>
        </p:nvPicPr>
        <p:blipFill>
          <a:blip r:embed="rId2">
            <a:alphaModFix amt="50000"/>
          </a:blip>
          <a:stretch>
            <a:fillRect/>
          </a:stretch>
        </p:blipFill>
        <p:spPr>
          <a:xfrm>
            <a:off x="628650" y="6476082"/>
            <a:ext cx="891806" cy="155556"/>
          </a:xfrm>
          <a:prstGeom prst="rect">
            <a:avLst/>
          </a:prstGeom>
        </p:spPr>
      </p:pic>
    </p:spTree>
    <p:extLst>
      <p:ext uri="{BB962C8B-B14F-4D97-AF65-F5344CB8AC3E}">
        <p14:creationId xmlns:p14="http://schemas.microsoft.com/office/powerpoint/2010/main" val="33185602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e immagine">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D4F9B8F1-23BB-DE44-B117-C81D61DBD6A5}"/>
              </a:ext>
            </a:extLst>
          </p:cNvPr>
          <p:cNvSpPr>
            <a:spLocks noGrp="1"/>
          </p:cNvSpPr>
          <p:nvPr>
            <p:ph type="pic" sz="quarter" idx="10"/>
          </p:nvPr>
        </p:nvSpPr>
        <p:spPr>
          <a:xfrm>
            <a:off x="0" y="1543054"/>
            <a:ext cx="9144000" cy="4024630"/>
          </a:xfrm>
        </p:spPr>
        <p:txBody>
          <a:bodyPr anchor="ctr"/>
          <a:lstStyle>
            <a:lvl1pPr marL="0" marR="0" indent="0" algn="ctr" defTabSz="685766" rtl="0" eaLnBrk="1" fontAlgn="auto" latinLnBrk="0" hangingPunct="1">
              <a:lnSpc>
                <a:spcPct val="90000"/>
              </a:lnSpc>
              <a:spcBef>
                <a:spcPts val="750"/>
              </a:spcBef>
              <a:spcAft>
                <a:spcPts val="0"/>
              </a:spcAft>
              <a:buClrTx/>
              <a:buSzTx/>
              <a:buFont typeface="Fira Sans" panose="020B0503050000020004" pitchFamily="34" charset="0"/>
              <a:buNone/>
              <a:tabLst/>
              <a:defRPr b="0" i="1">
                <a:latin typeface="Fira Sans" panose="020B0503050000020004" pitchFamily="34" charset="0"/>
              </a:defRPr>
            </a:lvl1pPr>
          </a:lstStyle>
          <a:p>
            <a:pPr marL="0" marR="0" lvl="0" indent="0" algn="l" defTabSz="685766" rtl="0" eaLnBrk="1" fontAlgn="auto" latinLnBrk="0" hangingPunct="1">
              <a:lnSpc>
                <a:spcPct val="90000"/>
              </a:lnSpc>
              <a:spcBef>
                <a:spcPts val="750"/>
              </a:spcBef>
              <a:spcAft>
                <a:spcPts val="0"/>
              </a:spcAft>
              <a:buClrTx/>
              <a:buSzTx/>
              <a:buFont typeface="Fira Sans" panose="020B0503050000020004" pitchFamily="34" charset="0"/>
              <a:buNone/>
              <a:tabLst/>
              <a:defRPr/>
            </a:pPr>
            <a:r>
              <a:rPr lang="it-IT" dirty="0"/>
              <a:t>Fare clic sull'icona per inserire un'immagine</a:t>
            </a:r>
          </a:p>
        </p:txBody>
      </p:sp>
      <p:sp>
        <p:nvSpPr>
          <p:cNvPr id="3" name="Segnaposto numero diapositiva 2">
            <a:extLst>
              <a:ext uri="{FF2B5EF4-FFF2-40B4-BE49-F238E27FC236}">
                <a16:creationId xmlns:a16="http://schemas.microsoft.com/office/drawing/2014/main" id="{2A5C4FFC-D4BE-BB4F-92DA-D862EC4EB343}"/>
              </a:ext>
            </a:extLst>
          </p:cNvPr>
          <p:cNvSpPr>
            <a:spLocks noGrp="1"/>
          </p:cNvSpPr>
          <p:nvPr>
            <p:ph type="sldNum" sz="quarter" idx="12"/>
          </p:nvPr>
        </p:nvSpPr>
        <p:spPr/>
        <p:txBody>
          <a:bodyPr/>
          <a:lstStyle>
            <a:lvl1pPr>
              <a:defRPr sz="1200">
                <a:solidFill>
                  <a:schemeClr val="tx2">
                    <a:lumMod val="50000"/>
                    <a:lumOff val="50000"/>
                  </a:schemeClr>
                </a:solidFill>
              </a:defRPr>
            </a:lvl1pPr>
          </a:lstStyle>
          <a:p>
            <a:fld id="{FEC4A954-C260-E84D-8B85-4D54550A05DF}" type="slidenum">
              <a:rPr lang="it-IT" smtClean="0"/>
              <a:pPr/>
              <a:t>‹N›</a:t>
            </a:fld>
            <a:endParaRPr lang="it-IT" dirty="0"/>
          </a:p>
        </p:txBody>
      </p:sp>
      <p:sp>
        <p:nvSpPr>
          <p:cNvPr id="8" name="Segnaposto testo 3">
            <a:extLst>
              <a:ext uri="{FF2B5EF4-FFF2-40B4-BE49-F238E27FC236}">
                <a16:creationId xmlns:a16="http://schemas.microsoft.com/office/drawing/2014/main" id="{897D9E1E-9C0A-0D41-B11A-9921E9353E70}"/>
              </a:ext>
            </a:extLst>
          </p:cNvPr>
          <p:cNvSpPr>
            <a:spLocks noGrp="1"/>
          </p:cNvSpPr>
          <p:nvPr>
            <p:ph type="body" sz="quarter" idx="17" hasCustomPrompt="1"/>
          </p:nvPr>
        </p:nvSpPr>
        <p:spPr>
          <a:xfrm>
            <a:off x="628650" y="5747075"/>
            <a:ext cx="7886700" cy="429888"/>
          </a:xfrm>
        </p:spPr>
        <p:txBody>
          <a:bodyPr lIns="0">
            <a:noAutofit/>
          </a:bodyPr>
          <a:lstStyle>
            <a:lvl1pPr marL="0" indent="0">
              <a:buNone/>
              <a:defRPr sz="1050" b="0" i="1">
                <a:latin typeface="Fira Sans Medium" panose="020B0503050000020004" pitchFamily="34" charset="0"/>
              </a:defRPr>
            </a:lvl1pPr>
          </a:lstStyle>
          <a:p>
            <a:r>
              <a:rPr lang="it-IT" dirty="0"/>
              <a:t>Fare clic per inserire note</a:t>
            </a:r>
          </a:p>
        </p:txBody>
      </p:sp>
      <p:sp>
        <p:nvSpPr>
          <p:cNvPr id="10" name="Segnaposto titolo 1">
            <a:extLst>
              <a:ext uri="{FF2B5EF4-FFF2-40B4-BE49-F238E27FC236}">
                <a16:creationId xmlns:a16="http://schemas.microsoft.com/office/drawing/2014/main" id="{E6275BA2-C88F-D442-BB44-16AD120A3F65}"/>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 dello schema</a:t>
            </a:r>
            <a:endParaRPr lang="it-IT" dirty="0"/>
          </a:p>
        </p:txBody>
      </p:sp>
      <p:pic>
        <p:nvPicPr>
          <p:cNvPr id="7" name="Immagine 6">
            <a:extLst>
              <a:ext uri="{FF2B5EF4-FFF2-40B4-BE49-F238E27FC236}">
                <a16:creationId xmlns:a16="http://schemas.microsoft.com/office/drawing/2014/main" id="{28D4E7B9-1556-DE48-8C2A-B6C9BC02B7B2}"/>
              </a:ext>
            </a:extLst>
          </p:cNvPr>
          <p:cNvPicPr>
            <a:picLocks noChangeAspect="1"/>
          </p:cNvPicPr>
          <p:nvPr userDrawn="1"/>
        </p:nvPicPr>
        <p:blipFill>
          <a:blip r:embed="rId2">
            <a:alphaModFix amt="50000"/>
          </a:blip>
          <a:stretch>
            <a:fillRect/>
          </a:stretch>
        </p:blipFill>
        <p:spPr>
          <a:xfrm>
            <a:off x="628650" y="6476082"/>
            <a:ext cx="891806" cy="155556"/>
          </a:xfrm>
          <a:prstGeom prst="rect">
            <a:avLst/>
          </a:prstGeom>
        </p:spPr>
      </p:pic>
    </p:spTree>
    <p:extLst>
      <p:ext uri="{BB962C8B-B14F-4D97-AF65-F5344CB8AC3E}">
        <p14:creationId xmlns:p14="http://schemas.microsoft.com/office/powerpoint/2010/main" val="31068324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D72F9B8-ABA2-4C42-A181-607DBB3A26ED}"/>
              </a:ext>
            </a:extLst>
          </p:cNvPr>
          <p:cNvSpPr>
            <a:spLocks noGrp="1"/>
          </p:cNvSpPr>
          <p:nvPr>
            <p:ph type="sldNum" sz="quarter" idx="11"/>
          </p:nvPr>
        </p:nvSpPr>
        <p:spPr/>
        <p:txBody>
          <a:bodyPr/>
          <a:lstStyle>
            <a:lvl1pPr>
              <a:defRPr sz="1200">
                <a:solidFill>
                  <a:schemeClr val="tx2">
                    <a:lumMod val="50000"/>
                    <a:lumOff val="50000"/>
                  </a:schemeClr>
                </a:solidFill>
              </a:defRPr>
            </a:lvl1pPr>
          </a:lstStyle>
          <a:p>
            <a:fld id="{FEC4A954-C260-E84D-8B85-4D54550A05DF}" type="slidenum">
              <a:rPr lang="it-IT" smtClean="0"/>
              <a:pPr/>
              <a:t>‹N›</a:t>
            </a:fld>
            <a:endParaRPr lang="it-IT" dirty="0"/>
          </a:p>
        </p:txBody>
      </p:sp>
      <p:sp>
        <p:nvSpPr>
          <p:cNvPr id="8" name="Text Placeholder 7">
            <a:extLst>
              <a:ext uri="{FF2B5EF4-FFF2-40B4-BE49-F238E27FC236}">
                <a16:creationId xmlns:a16="http://schemas.microsoft.com/office/drawing/2014/main" id="{D2BB8059-381A-704A-886C-F6DD9F44F1BC}"/>
              </a:ext>
            </a:extLst>
          </p:cNvPr>
          <p:cNvSpPr>
            <a:spLocks noGrp="1"/>
          </p:cNvSpPr>
          <p:nvPr>
            <p:ph type="body" sz="quarter" idx="13" hasCustomPrompt="1"/>
          </p:nvPr>
        </p:nvSpPr>
        <p:spPr>
          <a:xfrm>
            <a:off x="628650" y="1551582"/>
            <a:ext cx="7886700" cy="762000"/>
          </a:xfrm>
        </p:spPr>
        <p:txBody>
          <a:bodyPr>
            <a:normAutofit/>
          </a:bodyPr>
          <a:lstStyle>
            <a:lvl1pPr marL="0" indent="0">
              <a:buNone/>
              <a:defRPr sz="2400" b="1">
                <a:solidFill>
                  <a:srgbClr val="574676"/>
                </a:solidFill>
                <a:latin typeface="Roboto Slab" pitchFamily="2" charset="0"/>
                <a:ea typeface="Roboto Slab" pitchFamily="2" charset="0"/>
              </a:defRPr>
            </a:lvl1pPr>
          </a:lstStyle>
          <a:p>
            <a:pPr lvl="0"/>
            <a:r>
              <a:rPr lang="en-GB" dirty="0"/>
              <a:t>Fare </a:t>
            </a:r>
            <a:r>
              <a:rPr lang="en-GB" dirty="0" err="1"/>
              <a:t>clic</a:t>
            </a:r>
            <a:r>
              <a:rPr lang="en-GB" dirty="0"/>
              <a:t> per </a:t>
            </a:r>
            <a:r>
              <a:rPr lang="en-GB" dirty="0" err="1"/>
              <a:t>modificare</a:t>
            </a:r>
            <a:r>
              <a:rPr lang="en-GB" dirty="0"/>
              <a:t> </a:t>
            </a:r>
            <a:r>
              <a:rPr lang="en-GB" dirty="0" err="1"/>
              <a:t>il</a:t>
            </a:r>
            <a:r>
              <a:rPr lang="en-GB" dirty="0"/>
              <a:t> </a:t>
            </a:r>
            <a:r>
              <a:rPr lang="en-GB" dirty="0" err="1"/>
              <a:t>sottotitolo</a:t>
            </a:r>
            <a:endParaRPr lang="en-GB" dirty="0"/>
          </a:p>
        </p:txBody>
      </p:sp>
      <p:sp>
        <p:nvSpPr>
          <p:cNvPr id="10" name="Segnaposto testo 3">
            <a:extLst>
              <a:ext uri="{FF2B5EF4-FFF2-40B4-BE49-F238E27FC236}">
                <a16:creationId xmlns:a16="http://schemas.microsoft.com/office/drawing/2014/main" id="{C08E708D-0E00-AB46-8AF7-AAC94AA38AB2}"/>
              </a:ext>
            </a:extLst>
          </p:cNvPr>
          <p:cNvSpPr>
            <a:spLocks noGrp="1"/>
          </p:cNvSpPr>
          <p:nvPr>
            <p:ph type="body" sz="quarter" idx="17" hasCustomPrompt="1"/>
          </p:nvPr>
        </p:nvSpPr>
        <p:spPr>
          <a:xfrm>
            <a:off x="628650" y="5747075"/>
            <a:ext cx="7886700" cy="429888"/>
          </a:xfrm>
        </p:spPr>
        <p:txBody>
          <a:bodyPr>
            <a:noAutofit/>
          </a:bodyPr>
          <a:lstStyle>
            <a:lvl1pPr marL="0" indent="0">
              <a:buNone/>
              <a:defRPr sz="1050" b="0" i="1">
                <a:latin typeface="Fira Sans Medium" panose="020B0503050000020004" pitchFamily="34" charset="0"/>
              </a:defRPr>
            </a:lvl1pPr>
          </a:lstStyle>
          <a:p>
            <a:r>
              <a:rPr lang="it-IT" dirty="0"/>
              <a:t>Fare clic per inserire note</a:t>
            </a:r>
          </a:p>
        </p:txBody>
      </p:sp>
      <p:sp>
        <p:nvSpPr>
          <p:cNvPr id="11" name="Segnaposto titolo 1">
            <a:extLst>
              <a:ext uri="{FF2B5EF4-FFF2-40B4-BE49-F238E27FC236}">
                <a16:creationId xmlns:a16="http://schemas.microsoft.com/office/drawing/2014/main" id="{80C56B0F-86D4-8640-B1D0-FEBA0E0A02D1}"/>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 dello schema</a:t>
            </a:r>
            <a:endParaRPr lang="it-IT" dirty="0"/>
          </a:p>
        </p:txBody>
      </p:sp>
      <p:pic>
        <p:nvPicPr>
          <p:cNvPr id="7" name="Immagine 6">
            <a:extLst>
              <a:ext uri="{FF2B5EF4-FFF2-40B4-BE49-F238E27FC236}">
                <a16:creationId xmlns:a16="http://schemas.microsoft.com/office/drawing/2014/main" id="{EF5FD797-B13A-A04F-A0B7-E441F7F17325}"/>
              </a:ext>
            </a:extLst>
          </p:cNvPr>
          <p:cNvPicPr>
            <a:picLocks noChangeAspect="1"/>
          </p:cNvPicPr>
          <p:nvPr userDrawn="1"/>
        </p:nvPicPr>
        <p:blipFill>
          <a:blip r:embed="rId2">
            <a:alphaModFix amt="50000"/>
          </a:blip>
          <a:stretch>
            <a:fillRect/>
          </a:stretch>
        </p:blipFill>
        <p:spPr>
          <a:xfrm>
            <a:off x="628650" y="6476082"/>
            <a:ext cx="891806" cy="155556"/>
          </a:xfrm>
          <a:prstGeom prst="rect">
            <a:avLst/>
          </a:prstGeom>
        </p:spPr>
      </p:pic>
    </p:spTree>
    <p:extLst>
      <p:ext uri="{BB962C8B-B14F-4D97-AF65-F5344CB8AC3E}">
        <p14:creationId xmlns:p14="http://schemas.microsoft.com/office/powerpoint/2010/main" val="344950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testo e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E4C4561-347F-D04A-AB74-2E115C024BB0}"/>
              </a:ext>
            </a:extLst>
          </p:cNvPr>
          <p:cNvSpPr>
            <a:spLocks noGrp="1"/>
          </p:cNvSpPr>
          <p:nvPr>
            <p:ph type="pic" idx="1"/>
          </p:nvPr>
        </p:nvSpPr>
        <p:spPr>
          <a:xfrm>
            <a:off x="4572002" y="1825625"/>
            <a:ext cx="3944541" cy="4351338"/>
          </a:xfrm>
        </p:spPr>
        <p:txBody>
          <a:bodyPr anchor="ctr">
            <a:normAutofit/>
          </a:bodyPr>
          <a:lstStyle>
            <a:lvl1pPr marL="0" indent="0" algn="ctr">
              <a:buNone/>
              <a:defRPr sz="1800" b="0" i="1">
                <a:latin typeface="Fira Sans" panose="020B0503050000020004" pitchFamily="34" charset="0"/>
              </a:defRPr>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it-IT"/>
              <a:t>Fare clic sull'icona per inserire un'immagine</a:t>
            </a:r>
            <a:endParaRPr lang="it-IT" dirty="0"/>
          </a:p>
        </p:txBody>
      </p:sp>
      <p:sp>
        <p:nvSpPr>
          <p:cNvPr id="4" name="Segnaposto testo 3">
            <a:extLst>
              <a:ext uri="{FF2B5EF4-FFF2-40B4-BE49-F238E27FC236}">
                <a16:creationId xmlns:a16="http://schemas.microsoft.com/office/drawing/2014/main" id="{89134FB0-2826-354B-B1BA-F95D422DE94B}"/>
              </a:ext>
            </a:extLst>
          </p:cNvPr>
          <p:cNvSpPr>
            <a:spLocks noGrp="1"/>
          </p:cNvSpPr>
          <p:nvPr>
            <p:ph type="body" sz="half" idx="2"/>
          </p:nvPr>
        </p:nvSpPr>
        <p:spPr>
          <a:xfrm>
            <a:off x="629843" y="1825625"/>
            <a:ext cx="3769967" cy="4351338"/>
          </a:xfrm>
        </p:spPr>
        <p:txBody>
          <a:bodyPr anchor="ctr"/>
          <a:lstStyle>
            <a:lvl1pPr marL="0" indent="0">
              <a:buFont typeface="Fira Sans" panose="020B0503050000020004" pitchFamily="34" charset="0"/>
              <a:buNone/>
              <a:defRPr sz="1800" b="0" i="0">
                <a:solidFill>
                  <a:schemeClr val="tx1">
                    <a:lumMod val="65000"/>
                    <a:lumOff val="35000"/>
                  </a:schemeClr>
                </a:solidFill>
                <a:latin typeface="Fira Sans Medium" panose="020B0503050000020004" pitchFamily="34" charset="0"/>
              </a:defRPr>
            </a:lvl1pPr>
            <a:lvl2pPr marL="514325"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600">
                <a:solidFill>
                  <a:schemeClr val="tx1">
                    <a:lumMod val="65000"/>
                    <a:lumOff val="35000"/>
                  </a:schemeClr>
                </a:solidFill>
              </a:defRPr>
            </a:lvl2pPr>
            <a:lvl3pPr marL="814348"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400">
                <a:solidFill>
                  <a:schemeClr val="tx1">
                    <a:lumMod val="65000"/>
                    <a:lumOff val="35000"/>
                  </a:schemeClr>
                </a:solidFill>
              </a:defRPr>
            </a:lvl3pPr>
            <a:lvl4pPr marL="1200090"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Fare clic per modificare gli stili del testo dello schema</a:t>
            </a:r>
          </a:p>
        </p:txBody>
      </p:sp>
      <p:sp>
        <p:nvSpPr>
          <p:cNvPr id="5" name="Segnaposto numero diapositiva 4">
            <a:extLst>
              <a:ext uri="{FF2B5EF4-FFF2-40B4-BE49-F238E27FC236}">
                <a16:creationId xmlns:a16="http://schemas.microsoft.com/office/drawing/2014/main" id="{EF2FF0E7-4855-2F46-A78C-823982A184FE}"/>
              </a:ext>
            </a:extLst>
          </p:cNvPr>
          <p:cNvSpPr>
            <a:spLocks noGrp="1"/>
          </p:cNvSpPr>
          <p:nvPr>
            <p:ph type="sldNum" sz="quarter" idx="11"/>
          </p:nvPr>
        </p:nvSpPr>
        <p:spPr/>
        <p:txBody>
          <a:bodyPr/>
          <a:lstStyle>
            <a:lvl1pPr>
              <a:defRPr sz="1200">
                <a:solidFill>
                  <a:schemeClr val="tx2">
                    <a:lumMod val="50000"/>
                    <a:lumOff val="50000"/>
                  </a:schemeClr>
                </a:solidFill>
              </a:defRPr>
            </a:lvl1pPr>
          </a:lstStyle>
          <a:p>
            <a:fld id="{FEC4A954-C260-E84D-8B85-4D54550A05DF}" type="slidenum">
              <a:rPr lang="it-IT" smtClean="0"/>
              <a:pPr/>
              <a:t>‹N›</a:t>
            </a:fld>
            <a:endParaRPr lang="it-IT" dirty="0"/>
          </a:p>
        </p:txBody>
      </p:sp>
      <p:sp>
        <p:nvSpPr>
          <p:cNvPr id="9" name="Segnaposto titolo 1">
            <a:extLst>
              <a:ext uri="{FF2B5EF4-FFF2-40B4-BE49-F238E27FC236}">
                <a16:creationId xmlns:a16="http://schemas.microsoft.com/office/drawing/2014/main" id="{4B4775A8-EB69-F341-A56E-1D29905F9C0F}"/>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 dello schema</a:t>
            </a:r>
            <a:endParaRPr lang="it-IT" dirty="0"/>
          </a:p>
        </p:txBody>
      </p:sp>
      <p:pic>
        <p:nvPicPr>
          <p:cNvPr id="8" name="Immagine 7">
            <a:extLst>
              <a:ext uri="{FF2B5EF4-FFF2-40B4-BE49-F238E27FC236}">
                <a16:creationId xmlns:a16="http://schemas.microsoft.com/office/drawing/2014/main" id="{43998B23-74BD-744A-8151-196A6736E75C}"/>
              </a:ext>
            </a:extLst>
          </p:cNvPr>
          <p:cNvPicPr>
            <a:picLocks noChangeAspect="1"/>
          </p:cNvPicPr>
          <p:nvPr userDrawn="1"/>
        </p:nvPicPr>
        <p:blipFill>
          <a:blip r:embed="rId2">
            <a:alphaModFix amt="50000"/>
          </a:blip>
          <a:stretch>
            <a:fillRect/>
          </a:stretch>
        </p:blipFill>
        <p:spPr>
          <a:xfrm>
            <a:off x="628650" y="6476082"/>
            <a:ext cx="891806" cy="155556"/>
          </a:xfrm>
          <a:prstGeom prst="rect">
            <a:avLst/>
          </a:prstGeom>
        </p:spPr>
      </p:pic>
    </p:spTree>
    <p:extLst>
      <p:ext uri="{BB962C8B-B14F-4D97-AF65-F5344CB8AC3E}">
        <p14:creationId xmlns:p14="http://schemas.microsoft.com/office/powerpoint/2010/main" val="9337664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olo, testo e immagine">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3E4C4561-347F-D04A-AB74-2E115C024BB0}"/>
              </a:ext>
            </a:extLst>
          </p:cNvPr>
          <p:cNvSpPr>
            <a:spLocks noGrp="1"/>
          </p:cNvSpPr>
          <p:nvPr>
            <p:ph type="pic" idx="1"/>
          </p:nvPr>
        </p:nvSpPr>
        <p:spPr>
          <a:xfrm>
            <a:off x="628650" y="1825625"/>
            <a:ext cx="3944541" cy="4351338"/>
          </a:xfrm>
        </p:spPr>
        <p:txBody>
          <a:bodyPr anchor="ctr">
            <a:normAutofit/>
          </a:bodyPr>
          <a:lstStyle>
            <a:lvl1pPr marL="0" indent="0" algn="ctr">
              <a:buNone/>
              <a:defRPr sz="1800" b="0" i="1">
                <a:latin typeface="Fira Sans" panose="020B0503050000020004" pitchFamily="34" charset="0"/>
              </a:defRPr>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it-IT"/>
              <a:t>Fare clic sull'icona per inserire un'immagine</a:t>
            </a:r>
            <a:endParaRPr lang="it-IT" dirty="0"/>
          </a:p>
        </p:txBody>
      </p:sp>
      <p:sp>
        <p:nvSpPr>
          <p:cNvPr id="4" name="Segnaposto testo 3">
            <a:extLst>
              <a:ext uri="{FF2B5EF4-FFF2-40B4-BE49-F238E27FC236}">
                <a16:creationId xmlns:a16="http://schemas.microsoft.com/office/drawing/2014/main" id="{89134FB0-2826-354B-B1BA-F95D422DE94B}"/>
              </a:ext>
            </a:extLst>
          </p:cNvPr>
          <p:cNvSpPr>
            <a:spLocks noGrp="1"/>
          </p:cNvSpPr>
          <p:nvPr>
            <p:ph type="body" sz="half" idx="2"/>
          </p:nvPr>
        </p:nvSpPr>
        <p:spPr>
          <a:xfrm>
            <a:off x="4745383" y="1825625"/>
            <a:ext cx="3769967" cy="4351338"/>
          </a:xfrm>
        </p:spPr>
        <p:txBody>
          <a:bodyPr anchor="ctr"/>
          <a:lstStyle>
            <a:lvl1pPr marL="0" indent="0">
              <a:buFont typeface="Fira Sans" panose="020B0503050000020004" pitchFamily="34" charset="0"/>
              <a:buNone/>
              <a:defRPr sz="1800" b="0" i="0">
                <a:solidFill>
                  <a:schemeClr val="tx1">
                    <a:lumMod val="65000"/>
                    <a:lumOff val="35000"/>
                  </a:schemeClr>
                </a:solidFill>
                <a:latin typeface="Fira Sans Medium" panose="020B0503050000020004" pitchFamily="34" charset="0"/>
              </a:defRPr>
            </a:lvl1pPr>
            <a:lvl2pPr marL="514325"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600">
                <a:solidFill>
                  <a:schemeClr val="tx1">
                    <a:lumMod val="65000"/>
                    <a:lumOff val="35000"/>
                  </a:schemeClr>
                </a:solidFill>
              </a:defRPr>
            </a:lvl2pPr>
            <a:lvl3pPr marL="814348"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1400">
                <a:solidFill>
                  <a:schemeClr val="tx1">
                    <a:lumMod val="65000"/>
                    <a:lumOff val="35000"/>
                  </a:schemeClr>
                </a:solidFill>
              </a:defRPr>
            </a:lvl3pPr>
            <a:lvl4pPr marL="1200090" marR="0"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it-IT"/>
              <a:t>Fare clic per modificare gli stili del testo dello schema</a:t>
            </a:r>
          </a:p>
        </p:txBody>
      </p:sp>
      <p:sp>
        <p:nvSpPr>
          <p:cNvPr id="5" name="Segnaposto numero diapositiva 4">
            <a:extLst>
              <a:ext uri="{FF2B5EF4-FFF2-40B4-BE49-F238E27FC236}">
                <a16:creationId xmlns:a16="http://schemas.microsoft.com/office/drawing/2014/main" id="{EF2FF0E7-4855-2F46-A78C-823982A184FE}"/>
              </a:ext>
            </a:extLst>
          </p:cNvPr>
          <p:cNvSpPr>
            <a:spLocks noGrp="1"/>
          </p:cNvSpPr>
          <p:nvPr>
            <p:ph type="sldNum" sz="quarter" idx="11"/>
          </p:nvPr>
        </p:nvSpPr>
        <p:spPr/>
        <p:txBody>
          <a:bodyPr/>
          <a:lstStyle>
            <a:lvl1pPr>
              <a:defRPr sz="1200">
                <a:solidFill>
                  <a:schemeClr val="tx2">
                    <a:lumMod val="50000"/>
                    <a:lumOff val="50000"/>
                  </a:schemeClr>
                </a:solidFill>
              </a:defRPr>
            </a:lvl1pPr>
          </a:lstStyle>
          <a:p>
            <a:fld id="{FEC4A954-C260-E84D-8B85-4D54550A05DF}" type="slidenum">
              <a:rPr lang="it-IT" smtClean="0"/>
              <a:pPr/>
              <a:t>‹N›</a:t>
            </a:fld>
            <a:endParaRPr lang="it-IT" dirty="0"/>
          </a:p>
        </p:txBody>
      </p:sp>
      <p:sp>
        <p:nvSpPr>
          <p:cNvPr id="9" name="Segnaposto titolo 1">
            <a:extLst>
              <a:ext uri="{FF2B5EF4-FFF2-40B4-BE49-F238E27FC236}">
                <a16:creationId xmlns:a16="http://schemas.microsoft.com/office/drawing/2014/main" id="{4B4775A8-EB69-F341-A56E-1D29905F9C0F}"/>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lvl1pPr>
              <a:defRPr sz="2800"/>
            </a:lvl1pPr>
          </a:lstStyle>
          <a:p>
            <a:r>
              <a:rPr lang="it-IT"/>
              <a:t>Fare clic per modificare lo stile del titolo dello schema</a:t>
            </a:r>
            <a:endParaRPr lang="it-IT" dirty="0"/>
          </a:p>
        </p:txBody>
      </p:sp>
      <p:pic>
        <p:nvPicPr>
          <p:cNvPr id="8" name="Immagine 7">
            <a:extLst>
              <a:ext uri="{FF2B5EF4-FFF2-40B4-BE49-F238E27FC236}">
                <a16:creationId xmlns:a16="http://schemas.microsoft.com/office/drawing/2014/main" id="{43998B23-74BD-744A-8151-196A6736E75C}"/>
              </a:ext>
            </a:extLst>
          </p:cNvPr>
          <p:cNvPicPr>
            <a:picLocks noChangeAspect="1"/>
          </p:cNvPicPr>
          <p:nvPr userDrawn="1"/>
        </p:nvPicPr>
        <p:blipFill>
          <a:blip r:embed="rId2">
            <a:alphaModFix amt="50000"/>
          </a:blip>
          <a:stretch>
            <a:fillRect/>
          </a:stretch>
        </p:blipFill>
        <p:spPr>
          <a:xfrm>
            <a:off x="628650" y="6476082"/>
            <a:ext cx="891806" cy="155556"/>
          </a:xfrm>
          <a:prstGeom prst="rect">
            <a:avLst/>
          </a:prstGeom>
        </p:spPr>
      </p:pic>
    </p:spTree>
    <p:extLst>
      <p:ext uri="{BB962C8B-B14F-4D97-AF65-F5344CB8AC3E}">
        <p14:creationId xmlns:p14="http://schemas.microsoft.com/office/powerpoint/2010/main" val="18757787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B895A96-2866-484D-98AF-108A2B672A51}"/>
              </a:ext>
            </a:extLst>
          </p:cNvPr>
          <p:cNvSpPr>
            <a:spLocks noGrp="1"/>
          </p:cNvSpPr>
          <p:nvPr>
            <p:ph type="title"/>
          </p:nvPr>
        </p:nvSpPr>
        <p:spPr>
          <a:xfrm>
            <a:off x="628650" y="365126"/>
            <a:ext cx="7886700" cy="988662"/>
          </a:xfrm>
          <a:prstGeom prst="rect">
            <a:avLst/>
          </a:prstGeom>
        </p:spPr>
        <p:txBody>
          <a:bodyPr vert="horz" lIns="91440" tIns="45720" rIns="91440" bIns="45720" rtlCol="0" anchor="t">
            <a:no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FEADDCE6-9BC9-1045-9A9B-B7DA4ECE9695}"/>
              </a:ext>
            </a:extLst>
          </p:cNvPr>
          <p:cNvSpPr>
            <a:spLocks noGrp="1"/>
          </p:cNvSpPr>
          <p:nvPr>
            <p:ph type="body" idx="1"/>
          </p:nvPr>
        </p:nvSpPr>
        <p:spPr>
          <a:xfrm>
            <a:off x="628650" y="1531917"/>
            <a:ext cx="7886700" cy="4645045"/>
          </a:xfrm>
          <a:prstGeom prst="rect">
            <a:avLst/>
          </a:prstGeom>
        </p:spPr>
        <p:txBody>
          <a:bodyPr vert="horz" lIns="91440" tIns="45720" rIns="91440" bIns="45720" rtlCol="0" anchor="ctr">
            <a:normAutofit/>
          </a:bodyPr>
          <a:lstStyle/>
          <a:p>
            <a:r>
              <a:rPr lang="it-IT" dirty="0"/>
              <a:t>Fare clic per modificare gli stili del testo dello schema</a:t>
            </a:r>
          </a:p>
          <a:p>
            <a:pPr marL="514325" marR="0" lvl="1"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it-IT" dirty="0"/>
              <a:t>Secondo livello</a:t>
            </a:r>
          </a:p>
          <a:p>
            <a:pPr marL="814348" marR="0" lvl="2"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it-IT" dirty="0"/>
              <a:t>Terzo livello</a:t>
            </a:r>
          </a:p>
          <a:p>
            <a:pPr marL="514325" marR="0" lvl="1" indent="-171442" algn="l" defTabSz="685766"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lang="it-IT" dirty="0"/>
          </a:p>
        </p:txBody>
      </p:sp>
      <p:sp>
        <p:nvSpPr>
          <p:cNvPr id="6" name="Segnaposto numero diapositiva 5">
            <a:extLst>
              <a:ext uri="{FF2B5EF4-FFF2-40B4-BE49-F238E27FC236}">
                <a16:creationId xmlns:a16="http://schemas.microsoft.com/office/drawing/2014/main" id="{CB3E5275-AA79-C14E-8281-AC408BAAE8DA}"/>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825" b="0" i="0">
                <a:solidFill>
                  <a:schemeClr val="bg1">
                    <a:lumMod val="75000"/>
                  </a:schemeClr>
                </a:solidFill>
                <a:latin typeface="Fira Sans Medium" panose="020B0503050000020004" pitchFamily="34" charset="0"/>
              </a:defRPr>
            </a:lvl1pPr>
          </a:lstStyle>
          <a:p>
            <a:fld id="{FEC4A954-C260-E84D-8B85-4D54550A05DF}" type="slidenum">
              <a:rPr lang="it-IT" smtClean="0"/>
              <a:pPr/>
              <a:t>‹N›</a:t>
            </a:fld>
            <a:endParaRPr lang="it-IT"/>
          </a:p>
        </p:txBody>
      </p:sp>
    </p:spTree>
    <p:extLst>
      <p:ext uri="{BB962C8B-B14F-4D97-AF65-F5344CB8AC3E}">
        <p14:creationId xmlns:p14="http://schemas.microsoft.com/office/powerpoint/2010/main" val="415500328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59" r:id="rId4"/>
    <p:sldLayoutId id="2147483650" r:id="rId5"/>
    <p:sldLayoutId id="2147483663" r:id="rId6"/>
    <p:sldLayoutId id="2147483654" r:id="rId7"/>
    <p:sldLayoutId id="2147483657" r:id="rId8"/>
    <p:sldLayoutId id="2147483669" r:id="rId9"/>
    <p:sldLayoutId id="2147483666" r:id="rId10"/>
    <p:sldLayoutId id="2147483665" r:id="rId11"/>
    <p:sldLayoutId id="2147483658" r:id="rId12"/>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hdr="0" ftr="0" dt="0"/>
  <p:txStyles>
    <p:titleStyle>
      <a:lvl1pPr algn="l" defTabSz="685766" rtl="0" eaLnBrk="1" latinLnBrk="0" hangingPunct="1">
        <a:lnSpc>
          <a:spcPct val="90000"/>
        </a:lnSpc>
        <a:spcBef>
          <a:spcPct val="0"/>
        </a:spcBef>
        <a:buNone/>
        <a:defRPr sz="2700" b="1" kern="1200">
          <a:solidFill>
            <a:schemeClr val="tx1">
              <a:lumMod val="85000"/>
              <a:lumOff val="15000"/>
            </a:schemeClr>
          </a:solidFill>
          <a:latin typeface="Roboto Slab" pitchFamily="2" charset="0"/>
          <a:ea typeface="Roboto Slab" pitchFamily="2" charset="0"/>
          <a:cs typeface="+mj-cs"/>
        </a:defRPr>
      </a:lvl1pPr>
    </p:titleStyle>
    <p:bodyStyle>
      <a:lvl1pPr marL="171442" indent="-171442" algn="l" defTabSz="685766" rtl="0" eaLnBrk="1" latinLnBrk="0" hangingPunct="1">
        <a:lnSpc>
          <a:spcPct val="90000"/>
        </a:lnSpc>
        <a:spcBef>
          <a:spcPts val="750"/>
        </a:spcBef>
        <a:buFont typeface="Fira Sans" panose="020B0503050000020004" pitchFamily="34" charset="0"/>
        <a:buChar char="―"/>
        <a:defRPr sz="1800" b="0" i="0" kern="1200">
          <a:solidFill>
            <a:schemeClr val="tx1">
              <a:lumMod val="65000"/>
              <a:lumOff val="35000"/>
            </a:schemeClr>
          </a:solidFill>
          <a:latin typeface="Fira Sans Medium" panose="020B0503050000020004" pitchFamily="34" charset="0"/>
          <a:ea typeface="+mn-ea"/>
          <a:cs typeface="+mn-cs"/>
        </a:defRPr>
      </a:lvl1pPr>
      <a:lvl2pPr marL="557185" marR="0" indent="-214303" algn="l" defTabSz="685766" rtl="0" eaLnBrk="1" fontAlgn="auto" latinLnBrk="0" hangingPunct="1">
        <a:lnSpc>
          <a:spcPct val="90000"/>
        </a:lnSpc>
        <a:spcBef>
          <a:spcPts val="375"/>
        </a:spcBef>
        <a:spcAft>
          <a:spcPts val="0"/>
        </a:spcAft>
        <a:buClrTx/>
        <a:buSzTx/>
        <a:buFont typeface="Fira Sans" panose="020B0503050000020004" pitchFamily="34" charset="0"/>
        <a:buChar char="–"/>
        <a:tabLst/>
        <a:defRPr sz="1650" b="0" i="0" kern="1200">
          <a:solidFill>
            <a:schemeClr val="tx1">
              <a:lumMod val="65000"/>
              <a:lumOff val="35000"/>
            </a:schemeClr>
          </a:solidFill>
          <a:latin typeface="Fira Sans" panose="020B05030500000200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4265829-08FA-9A62-BD16-E7A2FA3BC3D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C899485-EAB5-095E-1604-F7961E9007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EE56DF-9FEA-DF17-99C2-F893056C25C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9FEA26F4-9DA7-D0D3-B36E-B62AF3FE60B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7BED697-8478-D9EF-35EA-D1A3B024CDB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F2493-2336-4721-80A4-92C806673F59}" type="slidenum">
              <a:rPr lang="it-IT" smtClean="0"/>
              <a:t>‹N›</a:t>
            </a:fld>
            <a:endParaRPr lang="it-IT"/>
          </a:p>
        </p:txBody>
      </p:sp>
    </p:spTree>
    <p:extLst>
      <p:ext uri="{BB962C8B-B14F-4D97-AF65-F5344CB8AC3E}">
        <p14:creationId xmlns:p14="http://schemas.microsoft.com/office/powerpoint/2010/main" val="9458516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7.png"/><Relationship Id="rId7" Type="http://schemas.openxmlformats.org/officeDocument/2006/relationships/diagramQuickStyle" Target="../diagrams/quickStyle5.xml"/><Relationship Id="rId2" Type="http://schemas.microsoft.com/office/2018/10/relationships/comments" Target="../comments/modernComment_11D_9ECD16A3.xml"/><Relationship Id="rId1" Type="http://schemas.openxmlformats.org/officeDocument/2006/relationships/slideLayout" Target="../slideLayouts/slideLayout5.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9.png"/><Relationship Id="rId4" Type="http://schemas.openxmlformats.org/officeDocument/2006/relationships/image" Target="../media/image18.png"/><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microsoft.com/office/2018/10/relationships/comments" Target="../comments/modernComment_112_4234C0BF.xml"/><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5.png"/><Relationship Id="rId7"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3.png"/><Relationship Id="rId7" Type="http://schemas.openxmlformats.org/officeDocument/2006/relationships/diagramColors" Target="../diagrams/colors7.xml"/><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55.png"/><Relationship Id="rId4" Type="http://schemas.openxmlformats.org/officeDocument/2006/relationships/diagramData" Target="../diagrams/data7.xml"/><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8.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11_CCDBB56C.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a:extLst>
              <a:ext uri="{FF2B5EF4-FFF2-40B4-BE49-F238E27FC236}">
                <a16:creationId xmlns:a16="http://schemas.microsoft.com/office/drawing/2014/main" id="{E01BB7BE-E4F3-F34C-98AC-424C3998BD33}"/>
              </a:ext>
            </a:extLst>
          </p:cNvPr>
          <p:cNvSpPr>
            <a:spLocks noGrp="1"/>
          </p:cNvSpPr>
          <p:nvPr>
            <p:ph type="subTitle" idx="1"/>
          </p:nvPr>
        </p:nvSpPr>
        <p:spPr>
          <a:xfrm>
            <a:off x="644129" y="4849568"/>
            <a:ext cx="7959097" cy="1320544"/>
          </a:xfrm>
        </p:spPr>
        <p:txBody>
          <a:bodyPr/>
          <a:lstStyle/>
          <a:p>
            <a:r>
              <a:rPr lang="it-IT" dirty="0">
                <a:effectLst>
                  <a:outerShdw blurRad="38100" dist="38100" dir="2700000" algn="tl">
                    <a:srgbClr val="000000">
                      <a:alpha val="43137"/>
                    </a:srgbClr>
                  </a:outerShdw>
                </a:effectLst>
              </a:rPr>
              <a:t>Supervisor:                                                                                                                Students:</a:t>
            </a:r>
          </a:p>
          <a:p>
            <a:r>
              <a:rPr lang="it-IT" b="1" dirty="0"/>
              <a:t>Prof. Alessandro Bottaro</a:t>
            </a:r>
            <a:r>
              <a:rPr lang="it-IT" dirty="0"/>
              <a:t>	 		</a:t>
            </a:r>
            <a:r>
              <a:rPr lang="it-IT" dirty="0">
                <a:effectLst>
                  <a:outerShdw blurRad="38100" dist="38100" dir="2700000" algn="tl">
                    <a:srgbClr val="000000">
                      <a:alpha val="43137"/>
                    </a:srgbClr>
                  </a:outerShdw>
                </a:effectLst>
              </a:rPr>
              <a:t>                                   </a:t>
            </a:r>
            <a:r>
              <a:rPr lang="it-IT" b="1" dirty="0"/>
              <a:t>Lorenzo Carrattieri</a:t>
            </a:r>
          </a:p>
          <a:p>
            <a:r>
              <a:rPr lang="it-IT" dirty="0">
                <a:effectLst>
                  <a:outerShdw blurRad="38100" dist="38100" dir="2700000" algn="tl">
                    <a:srgbClr val="000000">
                      <a:alpha val="43137"/>
                    </a:srgbClr>
                  </a:outerShdw>
                </a:effectLst>
              </a:rPr>
              <a:t>                                                                                                                         </a:t>
            </a:r>
            <a:r>
              <a:rPr lang="it-IT" b="1" dirty="0"/>
              <a:t>Giulia Innocenti</a:t>
            </a:r>
          </a:p>
        </p:txBody>
      </p:sp>
      <p:sp>
        <p:nvSpPr>
          <p:cNvPr id="3" name="Titolo 2">
            <a:extLst>
              <a:ext uri="{FF2B5EF4-FFF2-40B4-BE49-F238E27FC236}">
                <a16:creationId xmlns:a16="http://schemas.microsoft.com/office/drawing/2014/main" id="{DFAC99DC-03D4-7449-B6C7-2B86A9FA73F6}"/>
              </a:ext>
            </a:extLst>
          </p:cNvPr>
          <p:cNvSpPr>
            <a:spLocks noGrp="1"/>
          </p:cNvSpPr>
          <p:nvPr>
            <p:ph type="ctrTitle"/>
          </p:nvPr>
        </p:nvSpPr>
        <p:spPr>
          <a:xfrm>
            <a:off x="644237" y="1677506"/>
            <a:ext cx="7825947" cy="2099606"/>
          </a:xfrm>
        </p:spPr>
        <p:txBody>
          <a:bodyPr>
            <a:normAutofit fontScale="90000"/>
          </a:bodyPr>
          <a:lstStyle/>
          <a:p>
            <a:r>
              <a:rPr lang="en-US" sz="4000" dirty="0">
                <a:effectLst>
                  <a:outerShdw blurRad="38100" dist="38100" dir="2700000" algn="tl">
                    <a:srgbClr val="000000">
                      <a:alpha val="43137"/>
                    </a:srgbClr>
                  </a:outerShdw>
                </a:effectLst>
              </a:rPr>
              <a:t>Investigation of thermoacoustic instabilities in a simple model </a:t>
            </a:r>
            <a:br>
              <a:rPr lang="en-US" sz="4000" dirty="0">
                <a:effectLst>
                  <a:outerShdw blurRad="38100" dist="38100" dir="2700000" algn="tl">
                    <a:srgbClr val="000000">
                      <a:alpha val="43137"/>
                    </a:srgbClr>
                  </a:outerShdw>
                </a:effectLst>
              </a:rPr>
            </a:br>
            <a:r>
              <a:rPr lang="en-US" sz="4000" dirty="0">
                <a:effectLst>
                  <a:outerShdw blurRad="38100" dist="38100" dir="2700000" algn="tl">
                    <a:srgbClr val="000000">
                      <a:alpha val="43137"/>
                    </a:srgbClr>
                  </a:outerShdw>
                </a:effectLst>
              </a:rPr>
              <a:t>of a gas turbine combustor</a:t>
            </a:r>
            <a:endParaRPr lang="it-IT"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70905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A97E4325-5051-53B6-FAF1-47565BDD5990}"/>
              </a:ext>
            </a:extLst>
          </p:cNvPr>
          <p:cNvPicPr>
            <a:picLocks noGrp="1" noRot="1" noChangeAspect="1" noMove="1" noResize="1" noEditPoints="1" noAdjustHandles="1" noChangeArrowheads="1" noChangeShapeType="1" noCrop="1"/>
          </p:cNvPicPr>
          <p:nvPr>
            <p:ph idx="12"/>
          </p:nvPr>
        </p:nvPicPr>
        <p:blipFill>
          <a:blip r:embed="rId2"/>
          <a:stretch>
            <a:fillRect/>
          </a:stretch>
        </p:blipFill>
        <p:spPr>
          <a:xfrm>
            <a:off x="857489" y="1919149"/>
            <a:ext cx="7429021" cy="3582954"/>
          </a:xfrm>
        </p:spPr>
      </p:pic>
      <p:sp>
        <p:nvSpPr>
          <p:cNvPr id="3" name="Titolo 2">
            <a:extLst>
              <a:ext uri="{FF2B5EF4-FFF2-40B4-BE49-F238E27FC236}">
                <a16:creationId xmlns:a16="http://schemas.microsoft.com/office/drawing/2014/main" id="{3D412832-2BC3-1844-1500-0900935F8E4F}"/>
              </a:ext>
            </a:extLst>
          </p:cNvPr>
          <p:cNvSpPr>
            <a:spLocks noGrp="1"/>
          </p:cNvSpPr>
          <p:nvPr>
            <p:ph type="title"/>
          </p:nvPr>
        </p:nvSpPr>
        <p:spPr/>
        <p:txBody>
          <a:bodyPr/>
          <a:lstStyle/>
          <a:p>
            <a:pPr algn="ctr"/>
            <a:r>
              <a:rPr lang="it-IT" dirty="0" err="1"/>
              <a:t>Variation</a:t>
            </a:r>
            <a:r>
              <a:rPr lang="it-IT" dirty="0"/>
              <a:t> of the flame model</a:t>
            </a:r>
          </a:p>
        </p:txBody>
      </p:sp>
      <p:sp>
        <p:nvSpPr>
          <p:cNvPr id="5" name="Segnaposto testo 4">
            <a:extLst>
              <a:ext uri="{FF2B5EF4-FFF2-40B4-BE49-F238E27FC236}">
                <a16:creationId xmlns:a16="http://schemas.microsoft.com/office/drawing/2014/main" id="{2495B738-5435-BEF7-A5E4-B1AED9CE4C45}"/>
              </a:ext>
            </a:extLst>
          </p:cNvPr>
          <p:cNvSpPr>
            <a:spLocks noGrp="1"/>
          </p:cNvSpPr>
          <p:nvPr>
            <p:ph type="body" sz="quarter" idx="17"/>
          </p:nvPr>
        </p:nvSpPr>
        <p:spPr>
          <a:xfrm>
            <a:off x="470516" y="5324543"/>
            <a:ext cx="8202966" cy="1185085"/>
          </a:xfrm>
        </p:spPr>
        <p:txBody>
          <a:bodyPr/>
          <a:lstStyle/>
          <a:p>
            <a:pPr algn="just"/>
            <a:r>
              <a:rPr lang="en-US" sz="2200" i="0" dirty="0">
                <a:effectLst/>
                <a:latin typeface="Fira Sans Medium" panose="020B0603050000020004" pitchFamily="34" charset="0"/>
              </a:rPr>
              <a:t>Mode</a:t>
            </a:r>
            <a:r>
              <a:rPr lang="en-US" sz="2200" b="1" i="0" dirty="0">
                <a:solidFill>
                  <a:schemeClr val="tx1"/>
                </a:solidFill>
                <a:effectLst/>
                <a:latin typeface="Fira Sans Medium" panose="020B0603050000020004" pitchFamily="34" charset="0"/>
              </a:rPr>
              <a:t> trajectories </a:t>
            </a:r>
            <a:r>
              <a:rPr lang="en-US" sz="2200" b="0" i="0" dirty="0">
                <a:effectLst/>
                <a:latin typeface="Fira Sans Medium" panose="020B0603050000020004" pitchFamily="34" charset="0"/>
              </a:rPr>
              <a:t>are similar to the previous case. Again, there is a </a:t>
            </a:r>
            <a:r>
              <a:rPr lang="en-US" sz="2200" b="1" i="0" dirty="0">
                <a:solidFill>
                  <a:schemeClr val="tx1"/>
                </a:solidFill>
                <a:effectLst/>
                <a:latin typeface="Fira Sans Medium" panose="020B0603050000020004" pitchFamily="34" charset="0"/>
              </a:rPr>
              <a:t>strong variability </a:t>
            </a:r>
            <a:r>
              <a:rPr lang="en-US" sz="2200" b="0" i="0" dirty="0">
                <a:effectLst/>
                <a:latin typeface="Fira Sans Medium" panose="020B0603050000020004" pitchFamily="34" charset="0"/>
              </a:rPr>
              <a:t>of the resulting modes.</a:t>
            </a:r>
            <a:endParaRPr lang="it-IT" sz="2200" b="1" dirty="0">
              <a:solidFill>
                <a:schemeClr val="tx1"/>
              </a:solidFill>
              <a:latin typeface="Fira Sans Medium" panose="020B0603050000020004" pitchFamily="34" charset="0"/>
            </a:endParaRPr>
          </a:p>
        </p:txBody>
      </p:sp>
      <p:pic>
        <p:nvPicPr>
          <p:cNvPr id="10" name="Immagine 9">
            <a:extLst>
              <a:ext uri="{FF2B5EF4-FFF2-40B4-BE49-F238E27FC236}">
                <a16:creationId xmlns:a16="http://schemas.microsoft.com/office/drawing/2014/main" id="{FAE60565-8174-3566-2F3B-A459D2D9E2C0}"/>
              </a:ext>
            </a:extLst>
          </p:cNvPr>
          <p:cNvPicPr>
            <a:picLocks noChangeAspect="1"/>
          </p:cNvPicPr>
          <p:nvPr/>
        </p:nvPicPr>
        <p:blipFill>
          <a:blip r:embed="rId3"/>
          <a:stretch>
            <a:fillRect/>
          </a:stretch>
        </p:blipFill>
        <p:spPr>
          <a:xfrm>
            <a:off x="2968728" y="1045774"/>
            <a:ext cx="3023367" cy="816255"/>
          </a:xfrm>
          <a:prstGeom prst="rect">
            <a:avLst/>
          </a:prstGeom>
        </p:spPr>
      </p:pic>
      <p:sp>
        <p:nvSpPr>
          <p:cNvPr id="11" name="Titolo 1">
            <a:extLst>
              <a:ext uri="{FF2B5EF4-FFF2-40B4-BE49-F238E27FC236}">
                <a16:creationId xmlns:a16="http://schemas.microsoft.com/office/drawing/2014/main" id="{D9888BC9-E767-2E72-ABFB-24DAAB65B93D}"/>
              </a:ext>
            </a:extLst>
          </p:cNvPr>
          <p:cNvSpPr txBox="1">
            <a:spLocks/>
          </p:cNvSpPr>
          <p:nvPr/>
        </p:nvSpPr>
        <p:spPr>
          <a:xfrm>
            <a:off x="628650" y="1110652"/>
            <a:ext cx="3294464" cy="632537"/>
          </a:xfrm>
          <a:prstGeom prst="rect">
            <a:avLst/>
          </a:prstGeom>
          <a:noFill/>
          <a:ln>
            <a:noFill/>
          </a:ln>
        </p:spPr>
        <p:txBody>
          <a:bodyPr spcFirstLastPara="1" vert="horz" wrap="square" lIns="91425" tIns="91425" rIns="91425" bIns="91425" rtlCol="0" anchor="ctr" anchorCtr="0">
            <a:noAutofit/>
          </a:bodyPr>
          <a:lstStyle>
            <a:lvl1pPr lvl="0" algn="l" defTabSz="685766" rtl="0" eaLnBrk="1" latinLnBrk="0" hangingPunct="1">
              <a:lnSpc>
                <a:spcPct val="100000"/>
              </a:lnSpc>
              <a:spcBef>
                <a:spcPts val="0"/>
              </a:spcBef>
              <a:spcAft>
                <a:spcPts val="0"/>
              </a:spcAft>
              <a:buClr>
                <a:srgbClr val="FFFFFF"/>
              </a:buClr>
              <a:buSzPts val="5200"/>
              <a:buFont typeface="Roboto Slab"/>
              <a:buNone/>
              <a:defRPr sz="3200" b="1" i="0" kern="1200">
                <a:solidFill>
                  <a:schemeClr val="tx1"/>
                </a:solidFill>
                <a:latin typeface="Roboto Slab" pitchFamily="2" charset="0"/>
                <a:ea typeface="Roboto Slab" pitchFamily="2" charset="0"/>
                <a:cs typeface="Calibri Light" panose="020F0302020204030204" pitchFamily="34" charset="0"/>
                <a:sym typeface="Roboto Slab"/>
              </a:defRPr>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r>
              <a:rPr lang="en-US" sz="2000" dirty="0"/>
              <a:t>New flame model:</a:t>
            </a:r>
            <a:endParaRPr lang="it-IT" sz="2000" dirty="0"/>
          </a:p>
        </p:txBody>
      </p:sp>
      <p:cxnSp>
        <p:nvCxnSpPr>
          <p:cNvPr id="4" name="Connettore diritto 3">
            <a:extLst>
              <a:ext uri="{FF2B5EF4-FFF2-40B4-BE49-F238E27FC236}">
                <a16:creationId xmlns:a16="http://schemas.microsoft.com/office/drawing/2014/main" id="{0C14A9E1-A54D-061C-2AC5-ADEA6DA728E7}"/>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egnaposto numero diapositiva 5">
            <a:extLst>
              <a:ext uri="{FF2B5EF4-FFF2-40B4-BE49-F238E27FC236}">
                <a16:creationId xmlns:a16="http://schemas.microsoft.com/office/drawing/2014/main" id="{97AD7ABB-B2CC-276C-8807-89B7D756B1FC}"/>
              </a:ext>
            </a:extLst>
          </p:cNvPr>
          <p:cNvSpPr>
            <a:spLocks noGrp="1"/>
          </p:cNvSpPr>
          <p:nvPr>
            <p:ph type="sldNum" sz="quarter" idx="11"/>
          </p:nvPr>
        </p:nvSpPr>
        <p:spPr/>
        <p:txBody>
          <a:bodyPr/>
          <a:lstStyle/>
          <a:p>
            <a:fld id="{FEC4A954-C260-E84D-8B85-4D54550A05DF}" type="slidenum">
              <a:rPr lang="it-IT" smtClean="0"/>
              <a:pPr/>
              <a:t>10</a:t>
            </a:fld>
            <a:endParaRPr lang="it-IT" dirty="0"/>
          </a:p>
        </p:txBody>
      </p:sp>
      <p:sp>
        <p:nvSpPr>
          <p:cNvPr id="2" name="Ovale 1">
            <a:extLst>
              <a:ext uri="{FF2B5EF4-FFF2-40B4-BE49-F238E27FC236}">
                <a16:creationId xmlns:a16="http://schemas.microsoft.com/office/drawing/2014/main" id="{B626F826-1A3E-3E3D-2852-3982BB6B4772}"/>
              </a:ext>
            </a:extLst>
          </p:cNvPr>
          <p:cNvSpPr/>
          <p:nvPr/>
        </p:nvSpPr>
        <p:spPr>
          <a:xfrm>
            <a:off x="3947924" y="1219952"/>
            <a:ext cx="313278" cy="439031"/>
          </a:xfrm>
          <a:prstGeom prst="ellipse">
            <a:avLst/>
          </a:prstGeom>
          <a:noFill/>
          <a:ln w="22225">
            <a:solidFill>
              <a:srgbClr val="EF3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Ovale 6">
            <a:extLst>
              <a:ext uri="{FF2B5EF4-FFF2-40B4-BE49-F238E27FC236}">
                <a16:creationId xmlns:a16="http://schemas.microsoft.com/office/drawing/2014/main" id="{50B5A2BE-A7A9-2DCC-B26D-9BC2844CF09F}"/>
              </a:ext>
            </a:extLst>
          </p:cNvPr>
          <p:cNvSpPr/>
          <p:nvPr/>
        </p:nvSpPr>
        <p:spPr>
          <a:xfrm>
            <a:off x="4882800" y="1175753"/>
            <a:ext cx="1109295" cy="527427"/>
          </a:xfrm>
          <a:prstGeom prst="ellipse">
            <a:avLst/>
          </a:prstGeom>
          <a:noFill/>
          <a:ln w="22225">
            <a:solidFill>
              <a:srgbClr val="EF3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3071099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A294E21-7DB9-84C8-2F27-591056E9A5AA}"/>
              </a:ext>
            </a:extLst>
          </p:cNvPr>
          <p:cNvSpPr>
            <a:spLocks noGrp="1"/>
          </p:cNvSpPr>
          <p:nvPr>
            <p:ph type="title"/>
          </p:nvPr>
        </p:nvSpPr>
        <p:spPr/>
        <p:txBody>
          <a:bodyPr/>
          <a:lstStyle/>
          <a:p>
            <a:pPr algn="ctr"/>
            <a:r>
              <a:rPr lang="en-US" dirty="0"/>
              <a:t>Ansys, nonlinear analysis</a:t>
            </a:r>
            <a:endParaRPr lang="it-IT" dirty="0"/>
          </a:p>
        </p:txBody>
      </p:sp>
      <p:pic>
        <p:nvPicPr>
          <p:cNvPr id="7" name="Segnaposto contenuto 6">
            <a:extLst>
              <a:ext uri="{FF2B5EF4-FFF2-40B4-BE49-F238E27FC236}">
                <a16:creationId xmlns:a16="http://schemas.microsoft.com/office/drawing/2014/main" id="{3AF4C2DD-C909-380F-8D1E-279B4206BE00}"/>
              </a:ext>
            </a:extLst>
          </p:cNvPr>
          <p:cNvPicPr>
            <a:picLocks noGrp="1" noRot="1" noChangeAspect="1" noMove="1" noResize="1" noEditPoints="1" noAdjustHandles="1" noChangeArrowheads="1" noChangeShapeType="1" noCrop="1"/>
          </p:cNvPicPr>
          <p:nvPr>
            <p:ph idx="12"/>
          </p:nvPr>
        </p:nvPicPr>
        <p:blipFill>
          <a:blip r:embed="rId2"/>
          <a:stretch>
            <a:fillRect/>
          </a:stretch>
        </p:blipFill>
        <p:spPr>
          <a:xfrm>
            <a:off x="628650" y="1182982"/>
            <a:ext cx="7886700" cy="2141013"/>
          </a:xfrm>
        </p:spPr>
      </p:pic>
      <p:pic>
        <p:nvPicPr>
          <p:cNvPr id="9" name="Immagine 8">
            <a:extLst>
              <a:ext uri="{FF2B5EF4-FFF2-40B4-BE49-F238E27FC236}">
                <a16:creationId xmlns:a16="http://schemas.microsoft.com/office/drawing/2014/main" id="{05BB9AAB-5CDE-7607-A191-E3AB5DBD40BA}"/>
              </a:ext>
            </a:extLst>
          </p:cNvPr>
          <p:cNvPicPr>
            <a:picLocks noChangeAspect="1"/>
          </p:cNvPicPr>
          <p:nvPr/>
        </p:nvPicPr>
        <p:blipFill>
          <a:blip r:embed="rId3"/>
          <a:stretch>
            <a:fillRect/>
          </a:stretch>
        </p:blipFill>
        <p:spPr>
          <a:xfrm>
            <a:off x="5034657" y="3779626"/>
            <a:ext cx="3638826" cy="2004623"/>
          </a:xfrm>
          <a:prstGeom prst="rect">
            <a:avLst/>
          </a:prstGeom>
        </p:spPr>
      </p:pic>
      <p:sp>
        <p:nvSpPr>
          <p:cNvPr id="10" name="CasellaDiTesto 9">
            <a:extLst>
              <a:ext uri="{FF2B5EF4-FFF2-40B4-BE49-F238E27FC236}">
                <a16:creationId xmlns:a16="http://schemas.microsoft.com/office/drawing/2014/main" id="{B3579092-8C1E-494F-9637-C9F3AF5619F0}"/>
              </a:ext>
            </a:extLst>
          </p:cNvPr>
          <p:cNvSpPr txBox="1"/>
          <p:nvPr/>
        </p:nvSpPr>
        <p:spPr>
          <a:xfrm>
            <a:off x="470516" y="3131642"/>
            <a:ext cx="4406008" cy="3277980"/>
          </a:xfrm>
          <a:prstGeom prst="rect">
            <a:avLst/>
          </a:prstGeom>
        </p:spPr>
        <p:txBody>
          <a:bodyPr vert="horz" wrap="square" lIns="91440" tIns="45720" rIns="91440" bIns="45720" rtlCol="0" anchor="ctr">
            <a:noAutofit/>
          </a:bodyPr>
          <a:lstStyle/>
          <a:p>
            <a:pPr algn="just"/>
            <a:r>
              <a:rPr lang="en-US" sz="2000" b="1" dirty="0">
                <a:latin typeface="Fira Sans Medium" panose="020B0503050000020004" pitchFamily="34" charset="0"/>
              </a:rPr>
              <a:t>No combustion model was implemented</a:t>
            </a:r>
            <a:r>
              <a:rPr lang="en-US" sz="2000" dirty="0">
                <a:solidFill>
                  <a:schemeClr val="tx1">
                    <a:lumMod val="65000"/>
                    <a:lumOff val="35000"/>
                  </a:schemeClr>
                </a:solidFill>
                <a:latin typeface="Fira Sans Medium" panose="020B0503050000020004" pitchFamily="34" charset="0"/>
              </a:rPr>
              <a:t>. Control of the source term of the flame energy eq.</a:t>
            </a:r>
          </a:p>
          <a:p>
            <a:pPr marL="0" indent="0" algn="just">
              <a:buNone/>
            </a:pPr>
            <a:br>
              <a:rPr lang="en-US" sz="2000" dirty="0">
                <a:solidFill>
                  <a:schemeClr val="tx1">
                    <a:lumMod val="65000"/>
                    <a:lumOff val="35000"/>
                  </a:schemeClr>
                </a:solidFill>
                <a:latin typeface="Fira Sans Medium" panose="020B0503050000020004" pitchFamily="34" charset="0"/>
              </a:rPr>
            </a:br>
            <a:r>
              <a:rPr lang="en-US" sz="2000" dirty="0">
                <a:solidFill>
                  <a:schemeClr val="tx1">
                    <a:lumMod val="65000"/>
                    <a:lumOff val="35000"/>
                  </a:schemeClr>
                </a:solidFill>
                <a:latin typeface="Fira Sans Medium" panose="020B0503050000020004" pitchFamily="34" charset="0"/>
              </a:rPr>
              <a:t>Given the dimensions of the control volume, its thickness has been set equal </a:t>
            </a:r>
            <a:r>
              <a:rPr lang="en-US" sz="2000" b="1" dirty="0">
                <a:latin typeface="Fira Sans Medium" panose="020B0503050000020004" pitchFamily="34" charset="0"/>
              </a:rPr>
              <a:t>to 2.5 millimeters</a:t>
            </a:r>
            <a:r>
              <a:rPr lang="en-US" sz="2000" dirty="0">
                <a:solidFill>
                  <a:schemeClr val="tx1">
                    <a:lumMod val="65000"/>
                    <a:lumOff val="35000"/>
                  </a:schemeClr>
                </a:solidFill>
                <a:latin typeface="Fira Sans Medium" panose="020B0503050000020004" pitchFamily="34" charset="0"/>
              </a:rPr>
              <a:t>, so that it can be considered adequately thin.</a:t>
            </a:r>
            <a:endParaRPr lang="it-IT" sz="2000" dirty="0">
              <a:solidFill>
                <a:schemeClr val="tx1">
                  <a:lumMod val="65000"/>
                  <a:lumOff val="35000"/>
                </a:schemeClr>
              </a:solidFill>
              <a:latin typeface="Fira Sans Medium" panose="020B0503050000020004" pitchFamily="34" charset="0"/>
            </a:endParaRPr>
          </a:p>
        </p:txBody>
      </p:sp>
      <p:sp>
        <p:nvSpPr>
          <p:cNvPr id="2" name="Freccia in giù 1">
            <a:extLst>
              <a:ext uri="{FF2B5EF4-FFF2-40B4-BE49-F238E27FC236}">
                <a16:creationId xmlns:a16="http://schemas.microsoft.com/office/drawing/2014/main" id="{62A7D097-5219-DEC5-6409-7F7346E8D2A8}"/>
              </a:ext>
            </a:extLst>
          </p:cNvPr>
          <p:cNvSpPr/>
          <p:nvPr/>
        </p:nvSpPr>
        <p:spPr>
          <a:xfrm rot="19328579">
            <a:off x="6183453" y="3888303"/>
            <a:ext cx="303752" cy="616813"/>
          </a:xfrm>
          <a:prstGeom prst="downArrow">
            <a:avLst/>
          </a:prstGeom>
          <a:solidFill>
            <a:srgbClr val="FF9999"/>
          </a:solidFill>
          <a:ln w="12700">
            <a:solidFill>
              <a:srgbClr val="1C6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ttangolo con angoli arrotondati 3">
            <a:extLst>
              <a:ext uri="{FF2B5EF4-FFF2-40B4-BE49-F238E27FC236}">
                <a16:creationId xmlns:a16="http://schemas.microsoft.com/office/drawing/2014/main" id="{1F541495-0EEF-FD14-D526-E3C0BE421409}"/>
              </a:ext>
            </a:extLst>
          </p:cNvPr>
          <p:cNvSpPr/>
          <p:nvPr/>
        </p:nvSpPr>
        <p:spPr>
          <a:xfrm>
            <a:off x="5292736" y="3445763"/>
            <a:ext cx="934064" cy="350626"/>
          </a:xfrm>
          <a:prstGeom prst="roundRect">
            <a:avLst/>
          </a:prstGeom>
          <a:solidFill>
            <a:srgbClr val="DBEADB"/>
          </a:solidFill>
          <a:ln w="12700">
            <a:solidFill>
              <a:srgbClr val="1C628D"/>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it-IT" dirty="0" err="1">
                <a:solidFill>
                  <a:schemeClr val="tx1"/>
                </a:solidFill>
                <a:latin typeface="Fira Sans Medium" panose="020B0603050000020004" pitchFamily="34" charset="0"/>
              </a:rPr>
              <a:t>Flame</a:t>
            </a:r>
            <a:endParaRPr lang="it-IT" dirty="0">
              <a:solidFill>
                <a:schemeClr val="tx1"/>
              </a:solidFill>
              <a:latin typeface="Fira Sans Medium" panose="020B0603050000020004" pitchFamily="34" charset="0"/>
            </a:endParaRPr>
          </a:p>
        </p:txBody>
      </p:sp>
      <p:cxnSp>
        <p:nvCxnSpPr>
          <p:cNvPr id="6" name="Connettore diritto 5">
            <a:extLst>
              <a:ext uri="{FF2B5EF4-FFF2-40B4-BE49-F238E27FC236}">
                <a16:creationId xmlns:a16="http://schemas.microsoft.com/office/drawing/2014/main" id="{534BACDB-E3F4-8D06-03C3-9E7D269C374C}"/>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Segnaposto numero diapositiva 7">
            <a:extLst>
              <a:ext uri="{FF2B5EF4-FFF2-40B4-BE49-F238E27FC236}">
                <a16:creationId xmlns:a16="http://schemas.microsoft.com/office/drawing/2014/main" id="{842489AF-B5B8-14A4-0FC5-EAC8172C9312}"/>
              </a:ext>
            </a:extLst>
          </p:cNvPr>
          <p:cNvSpPr>
            <a:spLocks noGrp="1"/>
          </p:cNvSpPr>
          <p:nvPr>
            <p:ph type="sldNum" sz="quarter" idx="11"/>
          </p:nvPr>
        </p:nvSpPr>
        <p:spPr/>
        <p:txBody>
          <a:bodyPr/>
          <a:lstStyle/>
          <a:p>
            <a:fld id="{FEC4A954-C260-E84D-8B85-4D54550A05DF}" type="slidenum">
              <a:rPr lang="it-IT" smtClean="0"/>
              <a:pPr/>
              <a:t>11</a:t>
            </a:fld>
            <a:endParaRPr lang="it-IT" dirty="0"/>
          </a:p>
        </p:txBody>
      </p:sp>
    </p:spTree>
    <p:extLst>
      <p:ext uri="{BB962C8B-B14F-4D97-AF65-F5344CB8AC3E}">
        <p14:creationId xmlns:p14="http://schemas.microsoft.com/office/powerpoint/2010/main" val="35144078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688F529-2962-5B37-F900-06D1A7D40015}"/>
              </a:ext>
            </a:extLst>
          </p:cNvPr>
          <p:cNvSpPr>
            <a:spLocks noGrp="1"/>
          </p:cNvSpPr>
          <p:nvPr>
            <p:ph type="title"/>
          </p:nvPr>
        </p:nvSpPr>
        <p:spPr/>
        <p:txBody>
          <a:bodyPr/>
          <a:lstStyle/>
          <a:p>
            <a:pPr algn="ctr"/>
            <a:r>
              <a:rPr lang="it-IT" dirty="0"/>
              <a:t>Mesh</a:t>
            </a:r>
          </a:p>
        </p:txBody>
      </p:sp>
      <p:pic>
        <p:nvPicPr>
          <p:cNvPr id="6" name="Segnaposto contenuto 5">
            <a:extLst>
              <a:ext uri="{FF2B5EF4-FFF2-40B4-BE49-F238E27FC236}">
                <a16:creationId xmlns:a16="http://schemas.microsoft.com/office/drawing/2014/main" id="{3CBDC05B-709E-D01C-58ED-EF079FB0E57E}"/>
              </a:ext>
            </a:extLst>
          </p:cNvPr>
          <p:cNvPicPr>
            <a:picLocks noGrp="1" noChangeAspect="1"/>
          </p:cNvPicPr>
          <p:nvPr>
            <p:ph idx="12"/>
          </p:nvPr>
        </p:nvPicPr>
        <p:blipFill>
          <a:blip r:embed="rId2"/>
          <a:stretch>
            <a:fillRect/>
          </a:stretch>
        </p:blipFill>
        <p:spPr>
          <a:xfrm>
            <a:off x="628650" y="1353788"/>
            <a:ext cx="7912825" cy="4691881"/>
          </a:xfrm>
        </p:spPr>
      </p:pic>
      <p:cxnSp>
        <p:nvCxnSpPr>
          <p:cNvPr id="4" name="Connettore diritto 3">
            <a:extLst>
              <a:ext uri="{FF2B5EF4-FFF2-40B4-BE49-F238E27FC236}">
                <a16:creationId xmlns:a16="http://schemas.microsoft.com/office/drawing/2014/main" id="{97843A0C-24DC-9D2A-3078-ECA93062D72E}"/>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egnaposto numero diapositiva 4">
            <a:extLst>
              <a:ext uri="{FF2B5EF4-FFF2-40B4-BE49-F238E27FC236}">
                <a16:creationId xmlns:a16="http://schemas.microsoft.com/office/drawing/2014/main" id="{511D24F6-8080-F09B-A60C-0D590FEE4BFB}"/>
              </a:ext>
            </a:extLst>
          </p:cNvPr>
          <p:cNvSpPr>
            <a:spLocks noGrp="1"/>
          </p:cNvSpPr>
          <p:nvPr>
            <p:ph type="sldNum" sz="quarter" idx="11"/>
          </p:nvPr>
        </p:nvSpPr>
        <p:spPr/>
        <p:txBody>
          <a:bodyPr/>
          <a:lstStyle/>
          <a:p>
            <a:fld id="{FEC4A954-C260-E84D-8B85-4D54550A05DF}" type="slidenum">
              <a:rPr lang="it-IT" smtClean="0"/>
              <a:pPr/>
              <a:t>12</a:t>
            </a:fld>
            <a:endParaRPr lang="it-IT" dirty="0"/>
          </a:p>
        </p:txBody>
      </p:sp>
    </p:spTree>
    <p:extLst>
      <p:ext uri="{BB962C8B-B14F-4D97-AF65-F5344CB8AC3E}">
        <p14:creationId xmlns:p14="http://schemas.microsoft.com/office/powerpoint/2010/main" val="3565638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testo&#10;&#10;Descrizione generata automaticamente">
            <a:extLst>
              <a:ext uri="{FF2B5EF4-FFF2-40B4-BE49-F238E27FC236}">
                <a16:creationId xmlns:a16="http://schemas.microsoft.com/office/drawing/2014/main" id="{4E3B41F0-DF77-0292-5D48-434EBC6AC49C}"/>
              </a:ext>
            </a:extLst>
          </p:cNvPr>
          <p:cNvPicPr>
            <a:picLocks noChangeAspect="1"/>
          </p:cNvPicPr>
          <p:nvPr/>
        </p:nvPicPr>
        <p:blipFill>
          <a:blip r:embed="rId3"/>
          <a:stretch>
            <a:fillRect/>
          </a:stretch>
        </p:blipFill>
        <p:spPr>
          <a:xfrm>
            <a:off x="1738139" y="3502811"/>
            <a:ext cx="2809711" cy="894897"/>
          </a:xfrm>
          <a:prstGeom prst="rect">
            <a:avLst/>
          </a:prstGeom>
        </p:spPr>
      </p:pic>
      <p:pic>
        <p:nvPicPr>
          <p:cNvPr id="8" name="Immagine 7" descr="Immagine che contiene testo&#10;&#10;Descrizione generata automaticamente">
            <a:extLst>
              <a:ext uri="{FF2B5EF4-FFF2-40B4-BE49-F238E27FC236}">
                <a16:creationId xmlns:a16="http://schemas.microsoft.com/office/drawing/2014/main" id="{89337E1B-0626-607E-45CF-01FBCF67F8C2}"/>
              </a:ext>
            </a:extLst>
          </p:cNvPr>
          <p:cNvPicPr>
            <a:picLocks noChangeAspect="1"/>
          </p:cNvPicPr>
          <p:nvPr/>
        </p:nvPicPr>
        <p:blipFill>
          <a:blip r:embed="rId4"/>
          <a:stretch>
            <a:fillRect/>
          </a:stretch>
        </p:blipFill>
        <p:spPr>
          <a:xfrm>
            <a:off x="4484693" y="3428657"/>
            <a:ext cx="2077471" cy="948411"/>
          </a:xfrm>
          <a:prstGeom prst="rect">
            <a:avLst/>
          </a:prstGeom>
        </p:spPr>
      </p:pic>
      <p:graphicFrame>
        <p:nvGraphicFramePr>
          <p:cNvPr id="51" name="Diagramma 50">
            <a:extLst>
              <a:ext uri="{FF2B5EF4-FFF2-40B4-BE49-F238E27FC236}">
                <a16:creationId xmlns:a16="http://schemas.microsoft.com/office/drawing/2014/main" id="{51C9FF31-E651-52F2-0C3F-84BD1CD5CF59}"/>
              </a:ext>
            </a:extLst>
          </p:cNvPr>
          <p:cNvGraphicFramePr/>
          <p:nvPr/>
        </p:nvGraphicFramePr>
        <p:xfrm>
          <a:off x="3327907" y="5261876"/>
          <a:ext cx="2846777" cy="20466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olo 1">
            <a:extLst>
              <a:ext uri="{FF2B5EF4-FFF2-40B4-BE49-F238E27FC236}">
                <a16:creationId xmlns:a16="http://schemas.microsoft.com/office/drawing/2014/main" id="{11D2BA5B-F796-5124-C6EB-8004445734BE}"/>
              </a:ext>
            </a:extLst>
          </p:cNvPr>
          <p:cNvSpPr>
            <a:spLocks noGrp="1"/>
          </p:cNvSpPr>
          <p:nvPr>
            <p:ph type="title"/>
          </p:nvPr>
        </p:nvSpPr>
        <p:spPr/>
        <p:txBody>
          <a:bodyPr/>
          <a:lstStyle/>
          <a:p>
            <a:pPr algn="ctr"/>
            <a:r>
              <a:rPr lang="it-IT" dirty="0"/>
              <a:t>Setup of the simulation</a:t>
            </a:r>
          </a:p>
        </p:txBody>
      </p:sp>
      <p:sp>
        <p:nvSpPr>
          <p:cNvPr id="7" name="CasellaDiTesto 6">
            <a:extLst>
              <a:ext uri="{FF2B5EF4-FFF2-40B4-BE49-F238E27FC236}">
                <a16:creationId xmlns:a16="http://schemas.microsoft.com/office/drawing/2014/main" id="{FB32A616-8691-338A-E4DB-42744C3BABC8}"/>
              </a:ext>
            </a:extLst>
          </p:cNvPr>
          <p:cNvSpPr txBox="1">
            <a:spLocks noGrp="1" noRot="1" noMove="1" noResize="1" noEditPoints="1" noAdjustHandles="1" noChangeArrowheads="1" noChangeShapeType="1"/>
          </p:cNvSpPr>
          <p:nvPr/>
        </p:nvSpPr>
        <p:spPr>
          <a:xfrm>
            <a:off x="589628" y="885753"/>
            <a:ext cx="7964744" cy="2762866"/>
          </a:xfrm>
          <a:prstGeom prst="rect">
            <a:avLst/>
          </a:prstGeom>
        </p:spPr>
        <p:txBody>
          <a:bodyPr vert="horz" wrap="square" lIns="91440" tIns="45720" rIns="91440" bIns="45720" rtlCol="0" anchor="ctr">
            <a:noAutofit/>
          </a:bodyPr>
          <a:lstStyle/>
          <a:p>
            <a:pPr marL="342900" indent="-342900" algn="l">
              <a:buFont typeface="Wingdings" panose="05000000000000000000" pitchFamily="2" charset="2"/>
              <a:buChar char="§"/>
            </a:pPr>
            <a:endParaRPr lang="en-US" sz="2000" dirty="0">
              <a:solidFill>
                <a:schemeClr val="tx1">
                  <a:lumMod val="65000"/>
                  <a:lumOff val="35000"/>
                </a:schemeClr>
              </a:solidFill>
              <a:latin typeface="Fira Sans Medium" panose="020B0503050000020004" pitchFamily="34" charset="0"/>
            </a:endParaRPr>
          </a:p>
          <a:p>
            <a:pPr marL="342900" indent="-342900">
              <a:buFont typeface="Wingdings" panose="05000000000000000000" pitchFamily="2" charset="2"/>
              <a:buChar char="§"/>
            </a:pPr>
            <a:endParaRPr lang="it-IT" b="1" dirty="0">
              <a:latin typeface="Fira Sans Medium" panose="020B0503050000020004" pitchFamily="34" charset="0"/>
            </a:endParaRPr>
          </a:p>
          <a:p>
            <a:pPr marL="342900" indent="-342900">
              <a:buFont typeface="Wingdings" panose="05000000000000000000" pitchFamily="2" charset="2"/>
              <a:buChar char="§"/>
            </a:pPr>
            <a:r>
              <a:rPr lang="it-IT" dirty="0" err="1">
                <a:solidFill>
                  <a:schemeClr val="tx1">
                    <a:lumMod val="65000"/>
                    <a:lumOff val="35000"/>
                  </a:schemeClr>
                </a:solidFill>
                <a:latin typeface="Fira Sans Medium" panose="020B0503050000020004" pitchFamily="34" charset="0"/>
              </a:rPr>
              <a:t>Evolving</a:t>
            </a:r>
            <a:r>
              <a:rPr lang="it-IT" dirty="0">
                <a:solidFill>
                  <a:schemeClr val="tx1">
                    <a:lumMod val="65000"/>
                    <a:lumOff val="35000"/>
                  </a:schemeClr>
                </a:solidFill>
                <a:latin typeface="Fira Sans Medium" panose="020B0503050000020004" pitchFamily="34" charset="0"/>
              </a:rPr>
              <a:t> </a:t>
            </a:r>
            <a:r>
              <a:rPr lang="it-IT" dirty="0" err="1">
                <a:solidFill>
                  <a:schemeClr val="tx1">
                    <a:lumMod val="65000"/>
                    <a:lumOff val="35000"/>
                  </a:schemeClr>
                </a:solidFill>
                <a:latin typeface="Fira Sans Medium" panose="020B0503050000020004" pitchFamily="34" charset="0"/>
              </a:rPr>
              <a:t>fluid</a:t>
            </a:r>
            <a:r>
              <a:rPr lang="it-IT" dirty="0">
                <a:solidFill>
                  <a:schemeClr val="tx1">
                    <a:lumMod val="65000"/>
                    <a:lumOff val="35000"/>
                  </a:schemeClr>
                </a:solidFill>
                <a:latin typeface="Fira Sans Medium" panose="020B0503050000020004" pitchFamily="34" charset="0"/>
              </a:rPr>
              <a:t>:</a:t>
            </a:r>
            <a:r>
              <a:rPr lang="it-IT" b="1" dirty="0">
                <a:latin typeface="Fira Sans Medium" panose="020B0503050000020004" pitchFamily="34" charset="0"/>
              </a:rPr>
              <a:t> air</a:t>
            </a:r>
          </a:p>
          <a:p>
            <a:pPr marL="342900" indent="-342900">
              <a:buFont typeface="Wingdings" panose="05000000000000000000" pitchFamily="2" charset="2"/>
              <a:buChar char="§"/>
            </a:pPr>
            <a:r>
              <a:rPr lang="it-IT" b="1" dirty="0">
                <a:latin typeface="Fira Sans Medium" panose="020B0503050000020004" pitchFamily="34" charset="0"/>
              </a:rPr>
              <a:t>2D </a:t>
            </a:r>
            <a:r>
              <a:rPr lang="it-IT" b="1" dirty="0" err="1">
                <a:latin typeface="Fira Sans Medium" panose="020B0503050000020004" pitchFamily="34" charset="0"/>
              </a:rPr>
              <a:t>axisymmetric</a:t>
            </a:r>
            <a:r>
              <a:rPr lang="it-IT" b="1" dirty="0">
                <a:latin typeface="Fira Sans Medium" panose="020B0503050000020004" pitchFamily="34" charset="0"/>
              </a:rPr>
              <a:t> </a:t>
            </a:r>
            <a:r>
              <a:rPr lang="it-IT" b="1" dirty="0" err="1">
                <a:solidFill>
                  <a:schemeClr val="tx1">
                    <a:lumMod val="65000"/>
                    <a:lumOff val="35000"/>
                  </a:schemeClr>
                </a:solidFill>
                <a:latin typeface="Fira Sans Medium" panose="020B0503050000020004" pitchFamily="34" charset="0"/>
              </a:rPr>
              <a:t>simulation</a:t>
            </a:r>
            <a:r>
              <a:rPr lang="it-IT" b="1" dirty="0">
                <a:solidFill>
                  <a:schemeClr val="tx1">
                    <a:lumMod val="65000"/>
                    <a:lumOff val="35000"/>
                  </a:schemeClr>
                </a:solidFill>
                <a:latin typeface="Fira Sans Medium" panose="020B0503050000020004" pitchFamily="34" charset="0"/>
              </a:rPr>
              <a:t> </a:t>
            </a:r>
            <a:r>
              <a:rPr lang="it-IT" b="1" dirty="0">
                <a:latin typeface="Fira Sans Medium" panose="020B0503050000020004" pitchFamily="34" charset="0"/>
              </a:rPr>
              <a:t>(RANS-URANS)</a:t>
            </a:r>
          </a:p>
          <a:p>
            <a:pPr marL="342900" indent="-342900">
              <a:buFont typeface="Wingdings" panose="05000000000000000000" pitchFamily="2" charset="2"/>
              <a:buChar char="§"/>
            </a:pPr>
            <a:r>
              <a:rPr lang="en-US" dirty="0">
                <a:solidFill>
                  <a:schemeClr val="tx1">
                    <a:lumMod val="65000"/>
                    <a:lumOff val="35000"/>
                  </a:schemeClr>
                </a:solidFill>
                <a:latin typeface="Fira Sans Medium" panose="020B0503050000020004" pitchFamily="34" charset="0"/>
              </a:rPr>
              <a:t>Turbulence model: </a:t>
            </a:r>
            <a:r>
              <a:rPr lang="en-US" b="1" dirty="0">
                <a:latin typeface="Fira Sans Medium" panose="020B0503050000020004" pitchFamily="34" charset="0"/>
              </a:rPr>
              <a:t>k-</a:t>
            </a:r>
            <a:r>
              <a:rPr lang="el-GR" b="1" dirty="0">
                <a:latin typeface="Fira Sans Medium" panose="020B0503050000020004" pitchFamily="34" charset="0"/>
              </a:rPr>
              <a:t>ω</a:t>
            </a:r>
            <a:r>
              <a:rPr lang="it-IT" b="1" dirty="0">
                <a:latin typeface="Fira Sans Medium" panose="020B0503050000020004" pitchFamily="34" charset="0"/>
              </a:rPr>
              <a:t> SST</a:t>
            </a:r>
          </a:p>
          <a:p>
            <a:pPr marL="342900" indent="-342900" algn="l">
              <a:buFont typeface="Wingdings" panose="05000000000000000000" pitchFamily="2" charset="2"/>
              <a:buChar char="§"/>
            </a:pPr>
            <a:r>
              <a:rPr lang="it-IT" dirty="0">
                <a:solidFill>
                  <a:schemeClr val="tx1">
                    <a:lumMod val="65000"/>
                    <a:lumOff val="35000"/>
                  </a:schemeClr>
                </a:solidFill>
                <a:latin typeface="Fira Sans Medium" panose="020B0503050000020004" pitchFamily="34" charset="0"/>
              </a:rPr>
              <a:t>Energy equation: </a:t>
            </a:r>
            <a:r>
              <a:rPr lang="it-IT" b="1" dirty="0">
                <a:latin typeface="Fira Sans Medium" panose="020B0503050000020004" pitchFamily="34" charset="0"/>
              </a:rPr>
              <a:t>active</a:t>
            </a:r>
          </a:p>
          <a:p>
            <a:pPr marL="342900" indent="-342900" algn="l">
              <a:buFont typeface="Wingdings" panose="05000000000000000000" pitchFamily="2" charset="2"/>
              <a:buChar char="§"/>
            </a:pPr>
            <a:r>
              <a:rPr lang="en-US" dirty="0">
                <a:solidFill>
                  <a:schemeClr val="tx1">
                    <a:lumMod val="65000"/>
                    <a:lumOff val="35000"/>
                  </a:schemeClr>
                </a:solidFill>
                <a:latin typeface="Fira Sans Medium" panose="020B0503050000020004" pitchFamily="34" charset="0"/>
              </a:rPr>
              <a:t>Mass flow rate inlet: </a:t>
            </a:r>
            <a:r>
              <a:rPr lang="en-US" b="1" dirty="0">
                <a:latin typeface="Fira Sans Medium" panose="020B0503050000020004" pitchFamily="34" charset="0"/>
              </a:rPr>
              <a:t>0.05 kg/s (300 K)</a:t>
            </a:r>
          </a:p>
          <a:p>
            <a:pPr marL="342900" indent="-342900" algn="l">
              <a:buFont typeface="Wingdings" panose="05000000000000000000" pitchFamily="2" charset="2"/>
              <a:buChar char="§"/>
            </a:pPr>
            <a:r>
              <a:rPr lang="en-US" dirty="0">
                <a:solidFill>
                  <a:schemeClr val="tx1">
                    <a:lumMod val="65000"/>
                    <a:lumOff val="35000"/>
                  </a:schemeClr>
                </a:solidFill>
                <a:latin typeface="Fira Sans Medium" panose="020B0503050000020004" pitchFamily="34" charset="0"/>
              </a:rPr>
              <a:t>Pressure outlet: </a:t>
            </a:r>
            <a:r>
              <a:rPr lang="en-US" b="1" dirty="0">
                <a:latin typeface="Fira Sans Medium" panose="020B0503050000020004" pitchFamily="34" charset="0"/>
              </a:rPr>
              <a:t>1.01 x 10</a:t>
            </a:r>
            <a:r>
              <a:rPr lang="en-US" b="1" baseline="30000" dirty="0">
                <a:latin typeface="Fira Sans Medium" panose="020B0503050000020004" pitchFamily="34" charset="0"/>
              </a:rPr>
              <a:t>5</a:t>
            </a:r>
            <a:r>
              <a:rPr lang="en-US" b="1" dirty="0">
                <a:latin typeface="Fira Sans Medium" panose="020B0503050000020004" pitchFamily="34" charset="0"/>
              </a:rPr>
              <a:t> Pa</a:t>
            </a:r>
          </a:p>
          <a:p>
            <a:pPr marL="342900" indent="-342900" algn="l">
              <a:buFont typeface="Wingdings" panose="05000000000000000000" pitchFamily="2" charset="2"/>
              <a:buChar char="§"/>
            </a:pPr>
            <a:r>
              <a:rPr lang="en-US" b="1" dirty="0">
                <a:latin typeface="Fira Sans Medium" panose="020B0503050000020004" pitchFamily="34" charset="0"/>
              </a:rPr>
              <a:t>Adiabatic walls</a:t>
            </a:r>
          </a:p>
          <a:p>
            <a:pPr marL="342900" indent="-342900" algn="l">
              <a:buFont typeface="Wingdings" panose="05000000000000000000" pitchFamily="2" charset="2"/>
              <a:buChar char="§"/>
            </a:pPr>
            <a:r>
              <a:rPr lang="en-US" dirty="0">
                <a:solidFill>
                  <a:schemeClr val="tx1">
                    <a:lumMod val="65000"/>
                    <a:lumOff val="35000"/>
                  </a:schemeClr>
                </a:solidFill>
                <a:latin typeface="Fira Sans Medium" panose="020B0503050000020004" pitchFamily="34" charset="0"/>
              </a:rPr>
              <a:t>Control of the </a:t>
            </a:r>
            <a:r>
              <a:rPr lang="en-US" b="1" dirty="0">
                <a:latin typeface="Fira Sans Medium" panose="020B0503050000020004" pitchFamily="34" charset="0"/>
              </a:rPr>
              <a:t>energy source term </a:t>
            </a:r>
            <a:r>
              <a:rPr lang="en-US" dirty="0">
                <a:solidFill>
                  <a:schemeClr val="tx1">
                    <a:lumMod val="65000"/>
                    <a:lumOff val="35000"/>
                  </a:schemeClr>
                </a:solidFill>
                <a:latin typeface="Fira Sans Medium" panose="020B0503050000020004" pitchFamily="34" charset="0"/>
              </a:rPr>
              <a:t>for the </a:t>
            </a:r>
            <a:r>
              <a:rPr lang="en-US" b="1" dirty="0">
                <a:latin typeface="Fira Sans Medium" panose="020B0503050000020004" pitchFamily="34" charset="0"/>
              </a:rPr>
              <a:t>flame zone:</a:t>
            </a:r>
            <a:endParaRPr lang="it-IT" b="1" dirty="0">
              <a:latin typeface="Fira Sans Medium" panose="020B0503050000020004" pitchFamily="34" charset="0"/>
            </a:endParaRPr>
          </a:p>
          <a:p>
            <a:pPr marL="342900" indent="-342900" algn="l">
              <a:buFont typeface="Arial" panose="020B0604020202020204" pitchFamily="34" charset="0"/>
              <a:buChar char="•"/>
            </a:pPr>
            <a:endParaRPr lang="en-US" dirty="0">
              <a:solidFill>
                <a:schemeClr val="tx1">
                  <a:lumMod val="65000"/>
                  <a:lumOff val="35000"/>
                </a:schemeClr>
              </a:solidFill>
              <a:latin typeface="Fira Sans Medium" panose="020B0503050000020004" pitchFamily="34" charset="0"/>
            </a:endParaRPr>
          </a:p>
          <a:p>
            <a:pPr marL="342900" indent="-342900" algn="l">
              <a:buFont typeface="Arial" panose="020B0604020202020204" pitchFamily="34" charset="0"/>
              <a:buChar char="•"/>
            </a:pPr>
            <a:endParaRPr lang="en-US" sz="2000" dirty="0">
              <a:solidFill>
                <a:schemeClr val="tx1">
                  <a:lumMod val="65000"/>
                  <a:lumOff val="35000"/>
                </a:schemeClr>
              </a:solidFill>
              <a:latin typeface="Fira Sans Medium" panose="020B0503050000020004" pitchFamily="34" charset="0"/>
            </a:endParaRPr>
          </a:p>
        </p:txBody>
      </p:sp>
      <p:sp>
        <p:nvSpPr>
          <p:cNvPr id="18" name="Parentesi graffa aperta 17">
            <a:extLst>
              <a:ext uri="{FF2B5EF4-FFF2-40B4-BE49-F238E27FC236}">
                <a16:creationId xmlns:a16="http://schemas.microsoft.com/office/drawing/2014/main" id="{53BEEF62-163D-D58A-F4E1-EBBDAAD34715}"/>
              </a:ext>
            </a:extLst>
          </p:cNvPr>
          <p:cNvSpPr/>
          <p:nvPr/>
        </p:nvSpPr>
        <p:spPr>
          <a:xfrm rot="16200000">
            <a:off x="3551223" y="3630392"/>
            <a:ext cx="342944" cy="1523997"/>
          </a:xfrm>
          <a:prstGeom prst="leftBrace">
            <a:avLst>
              <a:gd name="adj1" fmla="val 28402"/>
              <a:gd name="adj2" fmla="val 50466"/>
            </a:avLst>
          </a:prstGeom>
          <a:ln w="19050" cap="flat" cmpd="sng">
            <a:solidFill>
              <a:schemeClr val="tx1">
                <a:alpha val="70000"/>
              </a:schemeClr>
            </a:solidFill>
            <a:miter lim="800000"/>
            <a:extLst>
              <a:ext uri="{C807C97D-BFC1-408E-A445-0C87EB9F89A2}">
                <ask:lineSketchStyleProps xmlns:ask="http://schemas.microsoft.com/office/drawing/2018/sketchyshapes" sd="1219033472">
                  <a:custGeom>
                    <a:avLst/>
                    <a:gdLst>
                      <a:gd name="connsiteX0" fmla="*/ 308338 w 308338"/>
                      <a:gd name="connsiteY0" fmla="*/ 3254479 h 3254479"/>
                      <a:gd name="connsiteX1" fmla="*/ 154169 w 308338"/>
                      <a:gd name="connsiteY1" fmla="*/ 3228785 h 3254479"/>
                      <a:gd name="connsiteX2" fmla="*/ 154169 w 308338"/>
                      <a:gd name="connsiteY2" fmla="*/ 2671984 h 3254479"/>
                      <a:gd name="connsiteX3" fmla="*/ 154169 w 308338"/>
                      <a:gd name="connsiteY3" fmla="*/ 2162458 h 3254479"/>
                      <a:gd name="connsiteX4" fmla="*/ 154169 w 308338"/>
                      <a:gd name="connsiteY4" fmla="*/ 1652933 h 3254479"/>
                      <a:gd name="connsiteX5" fmla="*/ 0 w 308338"/>
                      <a:gd name="connsiteY5" fmla="*/ 1627239 h 3254479"/>
                      <a:gd name="connsiteX6" fmla="*/ 154169 w 308338"/>
                      <a:gd name="connsiteY6" fmla="*/ 1601545 h 3254479"/>
                      <a:gd name="connsiteX7" fmla="*/ 154169 w 308338"/>
                      <a:gd name="connsiteY7" fmla="*/ 1044744 h 3254479"/>
                      <a:gd name="connsiteX8" fmla="*/ 154169 w 308338"/>
                      <a:gd name="connsiteY8" fmla="*/ 550978 h 3254479"/>
                      <a:gd name="connsiteX9" fmla="*/ 154169 w 308338"/>
                      <a:gd name="connsiteY9" fmla="*/ 25694 h 3254479"/>
                      <a:gd name="connsiteX10" fmla="*/ 308338 w 308338"/>
                      <a:gd name="connsiteY10" fmla="*/ 0 h 3254479"/>
                      <a:gd name="connsiteX11" fmla="*/ 308338 w 308338"/>
                      <a:gd name="connsiteY11" fmla="*/ 618351 h 3254479"/>
                      <a:gd name="connsiteX12" fmla="*/ 308338 w 308338"/>
                      <a:gd name="connsiteY12" fmla="*/ 1269247 h 3254479"/>
                      <a:gd name="connsiteX13" fmla="*/ 308338 w 308338"/>
                      <a:gd name="connsiteY13" fmla="*/ 1920143 h 3254479"/>
                      <a:gd name="connsiteX14" fmla="*/ 308338 w 308338"/>
                      <a:gd name="connsiteY14" fmla="*/ 2571038 h 3254479"/>
                      <a:gd name="connsiteX15" fmla="*/ 308338 w 308338"/>
                      <a:gd name="connsiteY15" fmla="*/ 3254479 h 3254479"/>
                      <a:gd name="connsiteX0" fmla="*/ 308338 w 308338"/>
                      <a:gd name="connsiteY0" fmla="*/ 3254479 h 3254479"/>
                      <a:gd name="connsiteX1" fmla="*/ 154169 w 308338"/>
                      <a:gd name="connsiteY1" fmla="*/ 3228785 h 3254479"/>
                      <a:gd name="connsiteX2" fmla="*/ 154169 w 308338"/>
                      <a:gd name="connsiteY2" fmla="*/ 2750777 h 3254479"/>
                      <a:gd name="connsiteX3" fmla="*/ 154169 w 308338"/>
                      <a:gd name="connsiteY3" fmla="*/ 2257010 h 3254479"/>
                      <a:gd name="connsiteX4" fmla="*/ 154169 w 308338"/>
                      <a:gd name="connsiteY4" fmla="*/ 1652933 h 3254479"/>
                      <a:gd name="connsiteX5" fmla="*/ 0 w 308338"/>
                      <a:gd name="connsiteY5" fmla="*/ 1627239 h 3254479"/>
                      <a:gd name="connsiteX6" fmla="*/ 154169 w 308338"/>
                      <a:gd name="connsiteY6" fmla="*/ 1601545 h 3254479"/>
                      <a:gd name="connsiteX7" fmla="*/ 154169 w 308338"/>
                      <a:gd name="connsiteY7" fmla="*/ 1123537 h 3254479"/>
                      <a:gd name="connsiteX8" fmla="*/ 154169 w 308338"/>
                      <a:gd name="connsiteY8" fmla="*/ 645529 h 3254479"/>
                      <a:gd name="connsiteX9" fmla="*/ 154169 w 308338"/>
                      <a:gd name="connsiteY9" fmla="*/ 25694 h 3254479"/>
                      <a:gd name="connsiteX10" fmla="*/ 308338 w 308338"/>
                      <a:gd name="connsiteY10" fmla="*/ 0 h 325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38" h="3254479" stroke="0" extrusionOk="0">
                        <a:moveTo>
                          <a:pt x="308338" y="3254479"/>
                        </a:moveTo>
                        <a:cubicBezTo>
                          <a:pt x="222110" y="3253811"/>
                          <a:pt x="151196" y="3244091"/>
                          <a:pt x="154169" y="3228785"/>
                        </a:cubicBezTo>
                        <a:cubicBezTo>
                          <a:pt x="163643" y="2978958"/>
                          <a:pt x="135757" y="2902832"/>
                          <a:pt x="154169" y="2671984"/>
                        </a:cubicBezTo>
                        <a:cubicBezTo>
                          <a:pt x="172581" y="2441136"/>
                          <a:pt x="136866" y="2297889"/>
                          <a:pt x="154169" y="2162458"/>
                        </a:cubicBezTo>
                        <a:cubicBezTo>
                          <a:pt x="171472" y="2027027"/>
                          <a:pt x="139103" y="1765119"/>
                          <a:pt x="154169" y="1652933"/>
                        </a:cubicBezTo>
                        <a:cubicBezTo>
                          <a:pt x="149104" y="1622428"/>
                          <a:pt x="86177" y="1623420"/>
                          <a:pt x="0" y="1627239"/>
                        </a:cubicBezTo>
                        <a:cubicBezTo>
                          <a:pt x="83184" y="1625953"/>
                          <a:pt x="154842" y="1614639"/>
                          <a:pt x="154169" y="1601545"/>
                        </a:cubicBezTo>
                        <a:cubicBezTo>
                          <a:pt x="154573" y="1471394"/>
                          <a:pt x="173831" y="1159680"/>
                          <a:pt x="154169" y="1044744"/>
                        </a:cubicBezTo>
                        <a:cubicBezTo>
                          <a:pt x="134507" y="929808"/>
                          <a:pt x="145305" y="758463"/>
                          <a:pt x="154169" y="550978"/>
                        </a:cubicBezTo>
                        <a:cubicBezTo>
                          <a:pt x="163033" y="343493"/>
                          <a:pt x="172118" y="284655"/>
                          <a:pt x="154169" y="25694"/>
                        </a:cubicBezTo>
                        <a:cubicBezTo>
                          <a:pt x="162097" y="17988"/>
                          <a:pt x="227015" y="5689"/>
                          <a:pt x="308338" y="0"/>
                        </a:cubicBezTo>
                        <a:cubicBezTo>
                          <a:pt x="288274" y="244078"/>
                          <a:pt x="286326" y="410077"/>
                          <a:pt x="308338" y="618351"/>
                        </a:cubicBezTo>
                        <a:cubicBezTo>
                          <a:pt x="330350" y="826625"/>
                          <a:pt x="327967" y="1103281"/>
                          <a:pt x="308338" y="1269247"/>
                        </a:cubicBezTo>
                        <a:cubicBezTo>
                          <a:pt x="288709" y="1435213"/>
                          <a:pt x="305219" y="1622780"/>
                          <a:pt x="308338" y="1920143"/>
                        </a:cubicBezTo>
                        <a:cubicBezTo>
                          <a:pt x="311457" y="2217506"/>
                          <a:pt x="299864" y="2352495"/>
                          <a:pt x="308338" y="2571038"/>
                        </a:cubicBezTo>
                        <a:cubicBezTo>
                          <a:pt x="316812" y="2789581"/>
                          <a:pt x="311883" y="2949961"/>
                          <a:pt x="308338" y="3254479"/>
                        </a:cubicBezTo>
                        <a:close/>
                      </a:path>
                      <a:path w="308338" h="3254479" fill="none" extrusionOk="0">
                        <a:moveTo>
                          <a:pt x="308338" y="3254479"/>
                        </a:moveTo>
                        <a:cubicBezTo>
                          <a:pt x="222766" y="3256085"/>
                          <a:pt x="153672" y="3241480"/>
                          <a:pt x="154169" y="3228785"/>
                        </a:cubicBezTo>
                        <a:cubicBezTo>
                          <a:pt x="139996" y="3115238"/>
                          <a:pt x="141122" y="2975188"/>
                          <a:pt x="154169" y="2750777"/>
                        </a:cubicBezTo>
                        <a:cubicBezTo>
                          <a:pt x="167216" y="2526366"/>
                          <a:pt x="178460" y="2399439"/>
                          <a:pt x="154169" y="2257010"/>
                        </a:cubicBezTo>
                        <a:cubicBezTo>
                          <a:pt x="129878" y="2114581"/>
                          <a:pt x="158195" y="1856333"/>
                          <a:pt x="154169" y="1652933"/>
                        </a:cubicBezTo>
                        <a:cubicBezTo>
                          <a:pt x="148966" y="1639020"/>
                          <a:pt x="86961" y="1630834"/>
                          <a:pt x="0" y="1627239"/>
                        </a:cubicBezTo>
                        <a:cubicBezTo>
                          <a:pt x="82457" y="1628656"/>
                          <a:pt x="154467" y="1614032"/>
                          <a:pt x="154169" y="1601545"/>
                        </a:cubicBezTo>
                        <a:cubicBezTo>
                          <a:pt x="177157" y="1493040"/>
                          <a:pt x="163105" y="1336109"/>
                          <a:pt x="154169" y="1123537"/>
                        </a:cubicBezTo>
                        <a:cubicBezTo>
                          <a:pt x="145233" y="910965"/>
                          <a:pt x="161612" y="771150"/>
                          <a:pt x="154169" y="645529"/>
                        </a:cubicBezTo>
                        <a:cubicBezTo>
                          <a:pt x="146726" y="519908"/>
                          <a:pt x="160358" y="248322"/>
                          <a:pt x="154169" y="25694"/>
                        </a:cubicBezTo>
                        <a:cubicBezTo>
                          <a:pt x="158633" y="26540"/>
                          <a:pt x="225990" y="-822"/>
                          <a:pt x="308338"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19" name="Parentesi graffa aperta 18">
            <a:extLst>
              <a:ext uri="{FF2B5EF4-FFF2-40B4-BE49-F238E27FC236}">
                <a16:creationId xmlns:a16="http://schemas.microsoft.com/office/drawing/2014/main" id="{CB6D4E39-D482-F1B4-B0C2-643D0893CBD1}"/>
              </a:ext>
            </a:extLst>
          </p:cNvPr>
          <p:cNvSpPr/>
          <p:nvPr/>
        </p:nvSpPr>
        <p:spPr>
          <a:xfrm rot="16200000">
            <a:off x="5480881" y="3480884"/>
            <a:ext cx="339553" cy="1823014"/>
          </a:xfrm>
          <a:prstGeom prst="leftBrace">
            <a:avLst>
              <a:gd name="adj1" fmla="val 34394"/>
              <a:gd name="adj2" fmla="val 49482"/>
            </a:avLst>
          </a:prstGeom>
          <a:ln w="19050" cmpd="sng">
            <a:solidFill>
              <a:schemeClr val="tx1">
                <a:alpha val="70000"/>
              </a:schemeClr>
            </a:solidFill>
            <a:tailEnd w="lg" len="med"/>
            <a:extLst>
              <a:ext uri="{C807C97D-BFC1-408E-A445-0C87EB9F89A2}">
                <ask:lineSketchStyleProps xmlns:ask="http://schemas.microsoft.com/office/drawing/2018/sketchyshapes" sd="1219033472">
                  <a:custGeom>
                    <a:avLst/>
                    <a:gdLst>
                      <a:gd name="connsiteX0" fmla="*/ 521109 w 521109"/>
                      <a:gd name="connsiteY0" fmla="*/ 3431458 h 3431458"/>
                      <a:gd name="connsiteX1" fmla="*/ 260554 w 521109"/>
                      <a:gd name="connsiteY1" fmla="*/ 3388034 h 3431458"/>
                      <a:gd name="connsiteX2" fmla="*/ 260555 w 521109"/>
                      <a:gd name="connsiteY2" fmla="*/ 1759153 h 3431458"/>
                      <a:gd name="connsiteX3" fmla="*/ 0 w 521109"/>
                      <a:gd name="connsiteY3" fmla="*/ 1715729 h 3431458"/>
                      <a:gd name="connsiteX4" fmla="*/ 260555 w 521109"/>
                      <a:gd name="connsiteY4" fmla="*/ 1672305 h 3431458"/>
                      <a:gd name="connsiteX5" fmla="*/ 260555 w 521109"/>
                      <a:gd name="connsiteY5" fmla="*/ 43424 h 3431458"/>
                      <a:gd name="connsiteX6" fmla="*/ 521110 w 521109"/>
                      <a:gd name="connsiteY6" fmla="*/ 0 h 3431458"/>
                      <a:gd name="connsiteX7" fmla="*/ 521109 w 521109"/>
                      <a:gd name="connsiteY7" fmla="*/ 3431458 h 3431458"/>
                      <a:gd name="connsiteX0" fmla="*/ 521109 w 521109"/>
                      <a:gd name="connsiteY0" fmla="*/ 3431458 h 3431458"/>
                      <a:gd name="connsiteX1" fmla="*/ 260554 w 521109"/>
                      <a:gd name="connsiteY1" fmla="*/ 3388034 h 3431458"/>
                      <a:gd name="connsiteX2" fmla="*/ 260555 w 521109"/>
                      <a:gd name="connsiteY2" fmla="*/ 1759153 h 3431458"/>
                      <a:gd name="connsiteX3" fmla="*/ 0 w 521109"/>
                      <a:gd name="connsiteY3" fmla="*/ 1715729 h 3431458"/>
                      <a:gd name="connsiteX4" fmla="*/ 260555 w 521109"/>
                      <a:gd name="connsiteY4" fmla="*/ 1672305 h 3431458"/>
                      <a:gd name="connsiteX5" fmla="*/ 260555 w 521109"/>
                      <a:gd name="connsiteY5" fmla="*/ 43424 h 3431458"/>
                      <a:gd name="connsiteX6" fmla="*/ 521110 w 521109"/>
                      <a:gd name="connsiteY6" fmla="*/ 0 h 343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109" h="3431458" stroke="0" extrusionOk="0">
                        <a:moveTo>
                          <a:pt x="521109" y="3431458"/>
                        </a:moveTo>
                        <a:cubicBezTo>
                          <a:pt x="376920" y="3431280"/>
                          <a:pt x="259458" y="3412427"/>
                          <a:pt x="260554" y="3388034"/>
                        </a:cubicBezTo>
                        <a:cubicBezTo>
                          <a:pt x="365675" y="2867204"/>
                          <a:pt x="232170" y="2303016"/>
                          <a:pt x="260555" y="1759153"/>
                        </a:cubicBezTo>
                        <a:cubicBezTo>
                          <a:pt x="254117" y="1741458"/>
                          <a:pt x="141270" y="1730272"/>
                          <a:pt x="0" y="1715729"/>
                        </a:cubicBezTo>
                        <a:cubicBezTo>
                          <a:pt x="141267" y="1714288"/>
                          <a:pt x="262891" y="1697403"/>
                          <a:pt x="260555" y="1672305"/>
                        </a:cubicBezTo>
                        <a:cubicBezTo>
                          <a:pt x="171734" y="1160102"/>
                          <a:pt x="374524" y="560602"/>
                          <a:pt x="260555" y="43424"/>
                        </a:cubicBezTo>
                        <a:cubicBezTo>
                          <a:pt x="254705" y="18546"/>
                          <a:pt x="372465" y="4466"/>
                          <a:pt x="521110" y="0"/>
                        </a:cubicBezTo>
                        <a:cubicBezTo>
                          <a:pt x="502710" y="968346"/>
                          <a:pt x="452645" y="2382785"/>
                          <a:pt x="521109" y="3431458"/>
                        </a:cubicBezTo>
                        <a:close/>
                      </a:path>
                      <a:path w="521109" h="3431458" fill="none" extrusionOk="0">
                        <a:moveTo>
                          <a:pt x="521109" y="3431458"/>
                        </a:moveTo>
                        <a:cubicBezTo>
                          <a:pt x="381006" y="3433584"/>
                          <a:pt x="260864" y="3412090"/>
                          <a:pt x="260554" y="3388034"/>
                        </a:cubicBezTo>
                        <a:cubicBezTo>
                          <a:pt x="168081" y="2830117"/>
                          <a:pt x="339224" y="2366450"/>
                          <a:pt x="260555" y="1759153"/>
                        </a:cubicBezTo>
                        <a:cubicBezTo>
                          <a:pt x="263836" y="1740055"/>
                          <a:pt x="145414" y="1731403"/>
                          <a:pt x="0" y="1715729"/>
                        </a:cubicBezTo>
                        <a:cubicBezTo>
                          <a:pt x="146438" y="1719637"/>
                          <a:pt x="260758" y="1696535"/>
                          <a:pt x="260555" y="1672305"/>
                        </a:cubicBezTo>
                        <a:cubicBezTo>
                          <a:pt x="262018" y="1466511"/>
                          <a:pt x="244484" y="516529"/>
                          <a:pt x="260555" y="43424"/>
                        </a:cubicBezTo>
                        <a:cubicBezTo>
                          <a:pt x="238293" y="23098"/>
                          <a:pt x="372143" y="-3496"/>
                          <a:pt x="521110"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100"/>
          </a:p>
        </p:txBody>
      </p:sp>
      <p:grpSp>
        <p:nvGrpSpPr>
          <p:cNvPr id="20" name="Gruppo 19">
            <a:extLst>
              <a:ext uri="{FF2B5EF4-FFF2-40B4-BE49-F238E27FC236}">
                <a16:creationId xmlns:a16="http://schemas.microsoft.com/office/drawing/2014/main" id="{87D48CCB-A00E-4A56-7C31-C06C3A6C4465}"/>
              </a:ext>
            </a:extLst>
          </p:cNvPr>
          <p:cNvGrpSpPr>
            <a:grpSpLocks noGrp="1" noUngrp="1" noRot="1" noMove="1" noResize="1"/>
          </p:cNvGrpSpPr>
          <p:nvPr/>
        </p:nvGrpSpPr>
        <p:grpSpPr>
          <a:xfrm>
            <a:off x="3429660" y="4631103"/>
            <a:ext cx="566697" cy="439030"/>
            <a:chOff x="0" y="418921"/>
            <a:chExt cx="2364434" cy="1418660"/>
          </a:xfrm>
          <a:effectLst>
            <a:outerShdw blurRad="50800" dist="50800" dir="5400000" algn="ctr" rotWithShape="0">
              <a:srgbClr val="000000">
                <a:alpha val="50000"/>
              </a:srgbClr>
            </a:outerShdw>
            <a:reflection endPos="0" dist="50800" dir="5400000" sy="-100000" algn="bl" rotWithShape="0"/>
          </a:effectLst>
        </p:grpSpPr>
        <p:sp>
          <p:nvSpPr>
            <p:cNvPr id="21" name="Rettangolo con angoli arrotondati 20">
              <a:extLst>
                <a:ext uri="{FF2B5EF4-FFF2-40B4-BE49-F238E27FC236}">
                  <a16:creationId xmlns:a16="http://schemas.microsoft.com/office/drawing/2014/main" id="{B05E3BDB-21BD-23CD-941C-08A82A677ACA}"/>
                </a:ext>
              </a:extLst>
            </p:cNvPr>
            <p:cNvSpPr>
              <a:spLocks noGrp="1" noRot="1" noMove="1" noResize="1" noEditPoints="1" noAdjustHandles="1" noChangeArrowheads="1" noChangeShapeType="1"/>
            </p:cNvSpPr>
            <p:nvPr/>
          </p:nvSpPr>
          <p:spPr>
            <a:xfrm>
              <a:off x="0" y="418921"/>
              <a:ext cx="2364434" cy="1418660"/>
            </a:xfrm>
            <a:prstGeom prst="roundRect">
              <a:avLst>
                <a:gd name="adj" fmla="val 10000"/>
              </a:avLst>
            </a:prstGeom>
            <a:ln>
              <a:noFill/>
            </a:ln>
            <a:scene3d>
              <a:camera prst="orthographicFront"/>
              <a:lightRig rig="threePt" dir="t"/>
            </a:scene3d>
            <a:sp3d prstMaterial="dkEdge"/>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22" name="CasellaDiTesto 21">
              <a:extLst>
                <a:ext uri="{FF2B5EF4-FFF2-40B4-BE49-F238E27FC236}">
                  <a16:creationId xmlns:a16="http://schemas.microsoft.com/office/drawing/2014/main" id="{4E19CC6F-77CA-9E09-2A9A-4BFD74A4FC47}"/>
                </a:ext>
              </a:extLst>
            </p:cNvPr>
            <p:cNvSpPr txBox="1">
              <a:spLocks noGrp="1" noRot="1" noMove="1" noResize="1" noEditPoints="1" noAdjustHandles="1" noChangeArrowheads="1" noChangeShapeType="1"/>
            </p:cNvSpPr>
            <p:nvPr/>
          </p:nvSpPr>
          <p:spPr>
            <a:xfrm>
              <a:off x="41550" y="460471"/>
              <a:ext cx="2281332" cy="1335557"/>
            </a:xfrm>
            <a:prstGeom prst="rect">
              <a:avLst/>
            </a:prstGeom>
            <a:ln>
              <a:noFill/>
            </a:ln>
            <a:scene3d>
              <a:camera prst="orthographicFront"/>
              <a:lightRig rig="threePt" dir="t"/>
            </a:scene3d>
            <a:sp3d prstMaterial="dkEdge"/>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dirty="0">
                  <a:effectLst>
                    <a:outerShdw blurRad="38100" dist="38100" dir="2700000" algn="tl">
                      <a:srgbClr val="000000">
                        <a:alpha val="43137"/>
                      </a:srgbClr>
                    </a:outerShdw>
                  </a:effectLst>
                  <a:latin typeface="Fira Sans Medium" panose="020B0603050000020004" pitchFamily="34" charset="0"/>
                </a:rPr>
                <a:t>Q</a:t>
              </a:r>
              <a:endParaRPr lang="it-IT" sz="2000" kern="1200" dirty="0">
                <a:effectLst>
                  <a:outerShdw blurRad="38100" dist="38100" dir="2700000" algn="tl">
                    <a:srgbClr val="000000">
                      <a:alpha val="43137"/>
                    </a:srgbClr>
                  </a:outerShdw>
                </a:effectLst>
                <a:latin typeface="Fira Sans Medium" panose="020B0603050000020004" pitchFamily="34" charset="0"/>
              </a:endParaRPr>
            </a:p>
          </p:txBody>
        </p:sp>
      </p:grpSp>
      <p:grpSp>
        <p:nvGrpSpPr>
          <p:cNvPr id="23" name="Gruppo 22">
            <a:extLst>
              <a:ext uri="{FF2B5EF4-FFF2-40B4-BE49-F238E27FC236}">
                <a16:creationId xmlns:a16="http://schemas.microsoft.com/office/drawing/2014/main" id="{D419FCAF-2CFE-0863-0FC5-6D1D43326CA4}"/>
              </a:ext>
            </a:extLst>
          </p:cNvPr>
          <p:cNvGrpSpPr>
            <a:grpSpLocks noGrp="1" noUngrp="1" noRot="1" noMove="1" noResize="1"/>
          </p:cNvGrpSpPr>
          <p:nvPr/>
        </p:nvGrpSpPr>
        <p:grpSpPr>
          <a:xfrm>
            <a:off x="5358739" y="4643924"/>
            <a:ext cx="566698" cy="439031"/>
            <a:chOff x="0" y="418921"/>
            <a:chExt cx="2364434" cy="1418660"/>
          </a:xfrm>
          <a:effectLst>
            <a:outerShdw blurRad="50800" dist="50800" dir="5400000" algn="ctr" rotWithShape="0">
              <a:srgbClr val="000000">
                <a:alpha val="50000"/>
              </a:srgbClr>
            </a:outerShdw>
          </a:effectLst>
        </p:grpSpPr>
        <p:sp>
          <p:nvSpPr>
            <p:cNvPr id="24" name="Rettangolo con angoli arrotondati 23">
              <a:extLst>
                <a:ext uri="{FF2B5EF4-FFF2-40B4-BE49-F238E27FC236}">
                  <a16:creationId xmlns:a16="http://schemas.microsoft.com/office/drawing/2014/main" id="{7FE6D2B7-4FDE-6EDF-5C3C-BF3E29A43DCA}"/>
                </a:ext>
              </a:extLst>
            </p:cNvPr>
            <p:cNvSpPr>
              <a:spLocks noGrp="1" noRot="1" noMove="1" noResize="1" noEditPoints="1" noAdjustHandles="1" noChangeArrowheads="1" noChangeShapeType="1"/>
            </p:cNvSpPr>
            <p:nvPr/>
          </p:nvSpPr>
          <p:spPr>
            <a:xfrm>
              <a:off x="0" y="418921"/>
              <a:ext cx="2364434" cy="1418660"/>
            </a:xfrm>
            <a:prstGeom prst="roundRect">
              <a:avLst>
                <a:gd name="adj" fmla="val 1000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CasellaDiTesto 24">
              <a:extLst>
                <a:ext uri="{FF2B5EF4-FFF2-40B4-BE49-F238E27FC236}">
                  <a16:creationId xmlns:a16="http://schemas.microsoft.com/office/drawing/2014/main" id="{522D5717-8116-8409-1BAC-A7FFADDF5AF2}"/>
                </a:ext>
              </a:extLst>
            </p:cNvPr>
            <p:cNvSpPr txBox="1">
              <a:spLocks noGrp="1" noRot="1" noMove="1" noResize="1" noEditPoints="1" noAdjustHandles="1" noChangeArrowheads="1" noChangeShapeType="1"/>
            </p:cNvSpPr>
            <p:nvPr/>
          </p:nvSpPr>
          <p:spPr>
            <a:xfrm>
              <a:off x="41551" y="460472"/>
              <a:ext cx="2281332" cy="133555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effectLst>
                    <a:outerShdw blurRad="38100" dist="38100" dir="2700000" algn="tl">
                      <a:srgbClr val="000000">
                        <a:alpha val="43137"/>
                      </a:srgbClr>
                    </a:outerShdw>
                  </a:effectLst>
                  <a:latin typeface="Fira Sans Medium" panose="020B0603050000020004" pitchFamily="34" charset="0"/>
                </a:rPr>
                <a:t>Q’</a:t>
              </a:r>
              <a:endParaRPr lang="it-IT" sz="2000" kern="1200" dirty="0">
                <a:effectLst>
                  <a:outerShdw blurRad="38100" dist="38100" dir="2700000" algn="tl">
                    <a:srgbClr val="000000">
                      <a:alpha val="43137"/>
                    </a:srgbClr>
                  </a:outerShdw>
                </a:effectLst>
                <a:latin typeface="Fira Sans Medium" panose="020B0603050000020004" pitchFamily="34" charset="0"/>
              </a:endParaRPr>
            </a:p>
          </p:txBody>
        </p:sp>
      </p:grpSp>
      <p:cxnSp>
        <p:nvCxnSpPr>
          <p:cNvPr id="27" name="Connettore diritto 26">
            <a:extLst>
              <a:ext uri="{FF2B5EF4-FFF2-40B4-BE49-F238E27FC236}">
                <a16:creationId xmlns:a16="http://schemas.microsoft.com/office/drawing/2014/main" id="{91ED2AA5-F885-C87A-218D-2AE0BDF5FC09}"/>
              </a:ext>
            </a:extLst>
          </p:cNvPr>
          <p:cNvCxnSpPr>
            <a:cxnSpLocks noGrp="1" noRot="1" noMove="1" noResize="1" noEditPoints="1" noAdjustHandles="1" noChangeArrowheads="1" noChangeShapeType="1"/>
          </p:cNvCxnSpPr>
          <p:nvPr/>
        </p:nvCxnSpPr>
        <p:spPr>
          <a:xfrm>
            <a:off x="3667653" y="4710494"/>
            <a:ext cx="110085" cy="0"/>
          </a:xfrm>
          <a:prstGeom prst="line">
            <a:avLst/>
          </a:prstGeom>
          <a:ln w="19050">
            <a:solidFill>
              <a:schemeClr val="bg1"/>
            </a:solidFill>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2" name="CasellaDiTesto 31">
            <a:extLst>
              <a:ext uri="{FF2B5EF4-FFF2-40B4-BE49-F238E27FC236}">
                <a16:creationId xmlns:a16="http://schemas.microsoft.com/office/drawing/2014/main" id="{5280D1D1-3A69-599C-2EA6-F8E443DA484F}"/>
              </a:ext>
            </a:extLst>
          </p:cNvPr>
          <p:cNvSpPr txBox="1"/>
          <p:nvPr/>
        </p:nvSpPr>
        <p:spPr>
          <a:xfrm>
            <a:off x="589628" y="5308456"/>
            <a:ext cx="7362066" cy="859574"/>
          </a:xfrm>
          <a:prstGeom prst="rect">
            <a:avLst/>
          </a:prstGeom>
        </p:spPr>
        <p:txBody>
          <a:bodyPr vert="horz" wrap="square" lIns="91440" tIns="45720" rIns="91440" bIns="45720" rtlCol="0" anchor="ctr">
            <a:noAutofit/>
          </a:bodyPr>
          <a:lstStyle/>
          <a:p>
            <a:pPr marL="342900" indent="-342900" algn="l">
              <a:buFont typeface="Wingdings" panose="05000000000000000000" pitchFamily="2" charset="2"/>
              <a:buChar char="Ø"/>
            </a:pPr>
            <a:r>
              <a:rPr lang="en-US" sz="2000" b="1" i="1" dirty="0">
                <a:latin typeface="Fira Sans Medium" panose="020B0503050000020004" pitchFamily="34" charset="0"/>
              </a:rPr>
              <a:t>d</a:t>
            </a:r>
            <a:r>
              <a:rPr lang="en-US" sz="2000" i="1" dirty="0">
                <a:latin typeface="Fira Sans Medium" panose="020B0503050000020004" pitchFamily="34" charset="0"/>
              </a:rPr>
              <a:t> </a:t>
            </a:r>
            <a:r>
              <a:rPr lang="en-US" sz="2000" dirty="0">
                <a:latin typeface="Fira Sans Medium" panose="020B0503050000020004" pitchFamily="34" charset="0"/>
              </a:rPr>
              <a:t>=</a:t>
            </a:r>
            <a:r>
              <a:rPr lang="en-US" sz="2000" i="1" dirty="0">
                <a:latin typeface="Fira Sans Medium" panose="020B0503050000020004" pitchFamily="34" charset="0"/>
              </a:rPr>
              <a:t> 5, 17, 20 mm </a:t>
            </a:r>
            <a:r>
              <a:rPr lang="en-US" sz="2000" dirty="0">
                <a:solidFill>
                  <a:schemeClr val="tx1">
                    <a:lumMod val="65000"/>
                    <a:lumOff val="35000"/>
                  </a:schemeClr>
                </a:solidFill>
                <a:latin typeface="Fira Sans Medium" panose="020B0503050000020004" pitchFamily="34" charset="0"/>
              </a:rPr>
              <a:t>from the flame location (</a:t>
            </a:r>
            <a:r>
              <a:rPr lang="en-US" sz="2000" b="1" dirty="0" err="1">
                <a:latin typeface="Fira Sans Medium" panose="020B0503050000020004" pitchFamily="34" charset="0"/>
              </a:rPr>
              <a:t>premixer</a:t>
            </a:r>
            <a:r>
              <a:rPr lang="en-US" sz="2000" dirty="0">
                <a:solidFill>
                  <a:schemeClr val="tx1">
                    <a:lumMod val="65000"/>
                    <a:lumOff val="35000"/>
                  </a:schemeClr>
                </a:solidFill>
                <a:latin typeface="Fira Sans Medium" panose="020B0503050000020004" pitchFamily="34" charset="0"/>
              </a:rPr>
              <a:t>)</a:t>
            </a:r>
          </a:p>
          <a:p>
            <a:pPr marL="342900" indent="-342900" algn="l">
              <a:buFont typeface="Wingdings" panose="05000000000000000000" pitchFamily="2" charset="2"/>
              <a:buChar char="Ø"/>
            </a:pPr>
            <a:r>
              <a:rPr lang="el-GR" sz="2000" b="1" i="1" dirty="0">
                <a:latin typeface="Fira Sans Medium" panose="020B0503050000020004" pitchFamily="34" charset="0"/>
              </a:rPr>
              <a:t>β</a:t>
            </a:r>
            <a:r>
              <a:rPr lang="it-IT" sz="2000" dirty="0">
                <a:latin typeface="Fira Sans Medium" panose="020B0503050000020004" pitchFamily="34" charset="0"/>
              </a:rPr>
              <a:t> = 1, 1.5, 1.6, 1.7, 2</a:t>
            </a:r>
            <a:br>
              <a:rPr lang="en-US" sz="2000" dirty="0">
                <a:solidFill>
                  <a:schemeClr val="tx1">
                    <a:lumMod val="65000"/>
                    <a:lumOff val="35000"/>
                  </a:schemeClr>
                </a:solidFill>
                <a:latin typeface="Fira Sans Medium" panose="020B0503050000020004" pitchFamily="34" charset="0"/>
              </a:rPr>
            </a:br>
            <a:endParaRPr lang="it-IT" sz="2000" dirty="0">
              <a:solidFill>
                <a:schemeClr val="tx1">
                  <a:lumMod val="65000"/>
                  <a:lumOff val="35000"/>
                </a:schemeClr>
              </a:solidFill>
              <a:latin typeface="Fira Sans Medium" panose="020B0503050000020004" pitchFamily="34" charset="0"/>
            </a:endParaRPr>
          </a:p>
        </p:txBody>
      </p:sp>
      <p:sp>
        <p:nvSpPr>
          <p:cNvPr id="47" name="Ovale 46">
            <a:extLst>
              <a:ext uri="{FF2B5EF4-FFF2-40B4-BE49-F238E27FC236}">
                <a16:creationId xmlns:a16="http://schemas.microsoft.com/office/drawing/2014/main" id="{0F0DE3DD-5A39-4038-2B0D-C79E2C3889A7}"/>
              </a:ext>
            </a:extLst>
          </p:cNvPr>
          <p:cNvSpPr/>
          <p:nvPr/>
        </p:nvSpPr>
        <p:spPr>
          <a:xfrm>
            <a:off x="4655414" y="3688383"/>
            <a:ext cx="313278" cy="439031"/>
          </a:xfrm>
          <a:prstGeom prst="ellipse">
            <a:avLst/>
          </a:prstGeom>
          <a:noFill/>
          <a:ln w="22225">
            <a:solidFill>
              <a:srgbClr val="EF3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0" name="Ovale 49">
            <a:extLst>
              <a:ext uri="{FF2B5EF4-FFF2-40B4-BE49-F238E27FC236}">
                <a16:creationId xmlns:a16="http://schemas.microsoft.com/office/drawing/2014/main" id="{C433E2D3-27C3-7E6D-72AE-DCF8CC980456}"/>
              </a:ext>
            </a:extLst>
          </p:cNvPr>
          <p:cNvSpPr/>
          <p:nvPr/>
        </p:nvSpPr>
        <p:spPr>
          <a:xfrm>
            <a:off x="5925437" y="3644184"/>
            <a:ext cx="622160" cy="527427"/>
          </a:xfrm>
          <a:prstGeom prst="ellipse">
            <a:avLst/>
          </a:prstGeom>
          <a:noFill/>
          <a:ln w="22225">
            <a:solidFill>
              <a:srgbClr val="EF3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Freccia in giù 2">
            <a:extLst>
              <a:ext uri="{FF2B5EF4-FFF2-40B4-BE49-F238E27FC236}">
                <a16:creationId xmlns:a16="http://schemas.microsoft.com/office/drawing/2014/main" id="{25BE1805-677A-B74E-FF03-1B653A56AC10}"/>
              </a:ext>
            </a:extLst>
          </p:cNvPr>
          <p:cNvSpPr/>
          <p:nvPr/>
        </p:nvSpPr>
        <p:spPr>
          <a:xfrm rot="16200000">
            <a:off x="3040224" y="6094095"/>
            <a:ext cx="396692" cy="382180"/>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a:extLst>
              <a:ext uri="{FF2B5EF4-FFF2-40B4-BE49-F238E27FC236}">
                <a16:creationId xmlns:a16="http://schemas.microsoft.com/office/drawing/2014/main" id="{D0CECA8A-1B31-67D7-D56B-5A815592783A}"/>
              </a:ext>
            </a:extLst>
          </p:cNvPr>
          <p:cNvPicPr>
            <a:picLocks noGrp="1" noRot="1" noChangeAspect="1" noMove="1" noResize="1" noEditPoints="1" noAdjustHandles="1" noChangeArrowheads="1" noChangeShapeType="1" noCrop="1"/>
          </p:cNvPicPr>
          <p:nvPr/>
        </p:nvPicPr>
        <p:blipFill>
          <a:blip r:embed="rId10"/>
          <a:stretch>
            <a:fillRect/>
          </a:stretch>
        </p:blipFill>
        <p:spPr>
          <a:xfrm>
            <a:off x="6642006" y="3443412"/>
            <a:ext cx="854024" cy="982713"/>
          </a:xfrm>
          <a:prstGeom prst="rect">
            <a:avLst/>
          </a:prstGeom>
        </p:spPr>
      </p:pic>
      <p:cxnSp>
        <p:nvCxnSpPr>
          <p:cNvPr id="6" name="Connettore diritto 5">
            <a:extLst>
              <a:ext uri="{FF2B5EF4-FFF2-40B4-BE49-F238E27FC236}">
                <a16:creationId xmlns:a16="http://schemas.microsoft.com/office/drawing/2014/main" id="{A06941EF-A32B-783D-19B5-549503AC75AD}"/>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egnaposto numero diapositiva 8">
            <a:extLst>
              <a:ext uri="{FF2B5EF4-FFF2-40B4-BE49-F238E27FC236}">
                <a16:creationId xmlns:a16="http://schemas.microsoft.com/office/drawing/2014/main" id="{62502317-632A-8992-E38D-1B184F1DA21D}"/>
              </a:ext>
            </a:extLst>
          </p:cNvPr>
          <p:cNvSpPr>
            <a:spLocks noGrp="1"/>
          </p:cNvSpPr>
          <p:nvPr>
            <p:ph type="sldNum" sz="quarter" idx="11"/>
          </p:nvPr>
        </p:nvSpPr>
        <p:spPr/>
        <p:txBody>
          <a:bodyPr/>
          <a:lstStyle/>
          <a:p>
            <a:fld id="{FEC4A954-C260-E84D-8B85-4D54550A05DF}" type="slidenum">
              <a:rPr lang="it-IT" smtClean="0"/>
              <a:pPr/>
              <a:t>13</a:t>
            </a:fld>
            <a:endParaRPr lang="it-IT" dirty="0"/>
          </a:p>
        </p:txBody>
      </p:sp>
    </p:spTree>
    <p:extLst>
      <p:ext uri="{BB962C8B-B14F-4D97-AF65-F5344CB8AC3E}">
        <p14:creationId xmlns:p14="http://schemas.microsoft.com/office/powerpoint/2010/main" val="26642408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7" grpId="0" animBg="1"/>
      <p:bldP spid="50" grpId="0" animBg="1"/>
    </p:bldLst>
  </p:timing>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35F3509-227C-089F-918D-3ACAF53710AE}"/>
              </a:ext>
            </a:extLst>
          </p:cNvPr>
          <p:cNvPicPr>
            <a:picLocks noGrp="1" noRot="1" noChangeAspect="1" noMove="1" noResize="1" noEditPoints="1" noAdjustHandles="1" noChangeArrowheads="1" noChangeShapeType="1" noCrop="1"/>
          </p:cNvPicPr>
          <p:nvPr/>
        </p:nvPicPr>
        <p:blipFill>
          <a:blip r:embed="rId2"/>
          <a:stretch>
            <a:fillRect/>
          </a:stretch>
        </p:blipFill>
        <p:spPr>
          <a:xfrm>
            <a:off x="316998" y="3253401"/>
            <a:ext cx="4157467" cy="3118100"/>
          </a:xfrm>
          <a:prstGeom prst="rect">
            <a:avLst/>
          </a:prstGeom>
        </p:spPr>
      </p:pic>
      <p:sp>
        <p:nvSpPr>
          <p:cNvPr id="2" name="Titolo 1">
            <a:extLst>
              <a:ext uri="{FF2B5EF4-FFF2-40B4-BE49-F238E27FC236}">
                <a16:creationId xmlns:a16="http://schemas.microsoft.com/office/drawing/2014/main" id="{5EFDAB14-8CAD-133B-7FF6-9F934B660B45}"/>
              </a:ext>
            </a:extLst>
          </p:cNvPr>
          <p:cNvSpPr>
            <a:spLocks noGrp="1"/>
          </p:cNvSpPr>
          <p:nvPr>
            <p:ph type="title"/>
          </p:nvPr>
        </p:nvSpPr>
        <p:spPr/>
        <p:txBody>
          <a:bodyPr/>
          <a:lstStyle/>
          <a:p>
            <a:pPr algn="ctr"/>
            <a:r>
              <a:rPr lang="it-IT" dirty="0"/>
              <a:t>Unsteady heat addition</a:t>
            </a:r>
          </a:p>
        </p:txBody>
      </p:sp>
      <p:graphicFrame>
        <p:nvGraphicFramePr>
          <p:cNvPr id="6" name="Tabella 6">
            <a:extLst>
              <a:ext uri="{FF2B5EF4-FFF2-40B4-BE49-F238E27FC236}">
                <a16:creationId xmlns:a16="http://schemas.microsoft.com/office/drawing/2014/main" id="{DC9332E6-0071-2DC3-FAC6-6F5A2F342A67}"/>
              </a:ext>
            </a:extLst>
          </p:cNvPr>
          <p:cNvGraphicFramePr>
            <a:graphicFrameLocks noGrp="1"/>
          </p:cNvGraphicFramePr>
          <p:nvPr/>
        </p:nvGraphicFramePr>
        <p:xfrm>
          <a:off x="2041820" y="1135105"/>
          <a:ext cx="5060360" cy="1676920"/>
        </p:xfrm>
        <a:graphic>
          <a:graphicData uri="http://schemas.openxmlformats.org/drawingml/2006/table">
            <a:tbl>
              <a:tblPr firstRow="1" bandRow="1">
                <a:effectLst>
                  <a:outerShdw blurRad="50800" dist="50800" dir="5400000" sx="97000" sy="97000" algn="ctr" rotWithShape="0">
                    <a:srgbClr val="000000"/>
                  </a:outerShdw>
                </a:effectLst>
                <a:tableStyleId>{5C22544A-7EE6-4342-B048-85BDC9FD1C3A}</a:tableStyleId>
              </a:tblPr>
              <a:tblGrid>
                <a:gridCol w="2530180">
                  <a:extLst>
                    <a:ext uri="{9D8B030D-6E8A-4147-A177-3AD203B41FA5}">
                      <a16:colId xmlns:a16="http://schemas.microsoft.com/office/drawing/2014/main" val="3907521473"/>
                    </a:ext>
                  </a:extLst>
                </a:gridCol>
                <a:gridCol w="2530180">
                  <a:extLst>
                    <a:ext uri="{9D8B030D-6E8A-4147-A177-3AD203B41FA5}">
                      <a16:colId xmlns:a16="http://schemas.microsoft.com/office/drawing/2014/main" val="2617092262"/>
                    </a:ext>
                  </a:extLst>
                </a:gridCol>
              </a:tblGrid>
              <a:tr h="419230">
                <a:tc>
                  <a:txBody>
                    <a:bodyPr/>
                    <a:lstStyle/>
                    <a:p>
                      <a:pPr algn="ctr"/>
                      <a:r>
                        <a:rPr lang="it-IT" sz="1400" dirty="0"/>
                        <a:t>Stable cases</a:t>
                      </a:r>
                    </a:p>
                  </a:txBody>
                  <a:tcPr/>
                </a:tc>
                <a:tc>
                  <a:txBody>
                    <a:bodyPr/>
                    <a:lstStyle/>
                    <a:p>
                      <a:pPr algn="ctr"/>
                      <a:r>
                        <a:rPr lang="it-IT" sz="1400" dirty="0"/>
                        <a:t>Unstable cases</a:t>
                      </a:r>
                    </a:p>
                  </a:txBody>
                  <a:tcPr>
                    <a:solidFill>
                      <a:schemeClr val="accent1"/>
                    </a:solidFill>
                  </a:tcPr>
                </a:tc>
                <a:extLst>
                  <a:ext uri="{0D108BD9-81ED-4DB2-BD59-A6C34878D82A}">
                    <a16:rowId xmlns:a16="http://schemas.microsoft.com/office/drawing/2014/main" val="212754879"/>
                  </a:ext>
                </a:extLst>
              </a:tr>
              <a:tr h="419230">
                <a:tc>
                  <a:txBody>
                    <a:bodyPr/>
                    <a:lstStyle/>
                    <a:p>
                      <a:pPr algn="ctr"/>
                      <a:r>
                        <a:rPr lang="it-IT" sz="1400" dirty="0">
                          <a:solidFill>
                            <a:schemeClr val="tx1"/>
                          </a:solidFill>
                          <a:latin typeface="Fira Sans Medium" panose="020B0603050000020004" pitchFamily="34" charset="0"/>
                        </a:rPr>
                        <a:t> </a:t>
                      </a:r>
                      <a:r>
                        <a:rPr lang="it-IT" sz="1400" i="1" dirty="0">
                          <a:solidFill>
                            <a:schemeClr val="tx1"/>
                          </a:solidFill>
                          <a:latin typeface="Fira Sans Medium" panose="020B0603050000020004" pitchFamily="34" charset="0"/>
                        </a:rPr>
                        <a:t>d</a:t>
                      </a:r>
                      <a:r>
                        <a:rPr lang="it-IT" sz="1400" dirty="0">
                          <a:solidFill>
                            <a:schemeClr val="tx1"/>
                          </a:solidFill>
                          <a:latin typeface="Fira Sans Medium" panose="020B0603050000020004" pitchFamily="34" charset="0"/>
                        </a:rPr>
                        <a:t>=5 mm, </a:t>
                      </a:r>
                      <a:r>
                        <a:rPr lang="el-GR" sz="1400" i="1" dirty="0">
                          <a:solidFill>
                            <a:schemeClr val="tx1"/>
                          </a:solidFill>
                          <a:latin typeface="Fira Sans Medium" panose="020B0603050000020004" pitchFamily="34" charset="0"/>
                        </a:rPr>
                        <a:t>β</a:t>
                      </a:r>
                      <a:r>
                        <a:rPr lang="it-IT" sz="1400" dirty="0">
                          <a:solidFill>
                            <a:schemeClr val="tx1"/>
                          </a:solidFill>
                          <a:latin typeface="Fira Sans Medium" panose="020B0603050000020004" pitchFamily="34" charset="0"/>
                        </a:rPr>
                        <a:t>=1, 1.5, 1.6</a:t>
                      </a:r>
                    </a:p>
                  </a:txBody>
                  <a:tcPr/>
                </a:tc>
                <a:tc>
                  <a:txBody>
                    <a:bodyPr/>
                    <a:lstStyle/>
                    <a:p>
                      <a:pPr algn="ctr"/>
                      <a:r>
                        <a:rPr lang="it-IT" sz="1400" dirty="0">
                          <a:solidFill>
                            <a:schemeClr val="tx1"/>
                          </a:solidFill>
                          <a:latin typeface="Fira Sans Medium" panose="020B0603050000020004" pitchFamily="34" charset="0"/>
                        </a:rPr>
                        <a:t> </a:t>
                      </a:r>
                      <a:r>
                        <a:rPr lang="it-IT" sz="1400" i="1" dirty="0">
                          <a:solidFill>
                            <a:schemeClr val="tx1"/>
                          </a:solidFill>
                          <a:latin typeface="Fira Sans Medium" panose="020B0603050000020004" pitchFamily="34" charset="0"/>
                        </a:rPr>
                        <a:t>d</a:t>
                      </a:r>
                      <a:r>
                        <a:rPr lang="it-IT" sz="1400" dirty="0">
                          <a:solidFill>
                            <a:schemeClr val="tx1"/>
                          </a:solidFill>
                          <a:latin typeface="Fira Sans Medium" panose="020B0603050000020004" pitchFamily="34" charset="0"/>
                        </a:rPr>
                        <a:t>=5 mm, </a:t>
                      </a:r>
                      <a:r>
                        <a:rPr lang="el-GR" sz="1400" i="1" dirty="0">
                          <a:solidFill>
                            <a:schemeClr val="tx1"/>
                          </a:solidFill>
                          <a:latin typeface="Fira Sans Medium" panose="020B0603050000020004" pitchFamily="34" charset="0"/>
                        </a:rPr>
                        <a:t>β</a:t>
                      </a:r>
                      <a:r>
                        <a:rPr lang="it-IT" sz="1400" dirty="0">
                          <a:solidFill>
                            <a:schemeClr val="tx1"/>
                          </a:solidFill>
                          <a:latin typeface="Fira Sans Medium" panose="020B0603050000020004" pitchFamily="34" charset="0"/>
                        </a:rPr>
                        <a:t>=1.7, 2</a:t>
                      </a:r>
                    </a:p>
                  </a:txBody>
                  <a:tcPr/>
                </a:tc>
                <a:extLst>
                  <a:ext uri="{0D108BD9-81ED-4DB2-BD59-A6C34878D82A}">
                    <a16:rowId xmlns:a16="http://schemas.microsoft.com/office/drawing/2014/main" val="2146827699"/>
                  </a:ext>
                </a:extLst>
              </a:tr>
              <a:tr h="419230">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Fira Sans Medium" panose="020B0603050000020004" pitchFamily="34" charset="0"/>
                        </a:rPr>
                        <a:t> </a:t>
                      </a:r>
                      <a:r>
                        <a:rPr lang="it-IT" sz="1400" i="1" dirty="0">
                          <a:solidFill>
                            <a:schemeClr val="tx1"/>
                          </a:solidFill>
                          <a:latin typeface="Fira Sans Medium" panose="020B0603050000020004" pitchFamily="34" charset="0"/>
                        </a:rPr>
                        <a:t>d</a:t>
                      </a:r>
                      <a:r>
                        <a:rPr lang="it-IT" sz="1400" dirty="0">
                          <a:solidFill>
                            <a:schemeClr val="tx1"/>
                          </a:solidFill>
                          <a:latin typeface="Fira Sans Medium" panose="020B0603050000020004" pitchFamily="34" charset="0"/>
                        </a:rPr>
                        <a:t>=17 mm, </a:t>
                      </a:r>
                      <a:r>
                        <a:rPr lang="el-GR" sz="1400" i="1" dirty="0">
                          <a:solidFill>
                            <a:schemeClr val="tx1"/>
                          </a:solidFill>
                          <a:latin typeface="Fira Sans Medium" panose="020B0603050000020004" pitchFamily="34" charset="0"/>
                        </a:rPr>
                        <a:t>β</a:t>
                      </a:r>
                      <a:r>
                        <a:rPr lang="it-IT" sz="1400" dirty="0">
                          <a:solidFill>
                            <a:schemeClr val="tx1"/>
                          </a:solidFill>
                          <a:latin typeface="Fira Sans Medium" panose="020B0603050000020004" pitchFamily="34" charset="0"/>
                        </a:rPr>
                        <a:t>=1, 1.5</a:t>
                      </a:r>
                    </a:p>
                  </a:txBody>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Fira Sans Medium" panose="020B0603050000020004" pitchFamily="34" charset="0"/>
                        </a:rPr>
                        <a:t> </a:t>
                      </a:r>
                      <a:r>
                        <a:rPr lang="it-IT" sz="1400" i="1" dirty="0">
                          <a:solidFill>
                            <a:schemeClr val="tx1"/>
                          </a:solidFill>
                          <a:latin typeface="Fira Sans Medium" panose="020B0603050000020004" pitchFamily="34" charset="0"/>
                        </a:rPr>
                        <a:t>d</a:t>
                      </a:r>
                      <a:r>
                        <a:rPr lang="it-IT" sz="1400" dirty="0">
                          <a:solidFill>
                            <a:schemeClr val="tx1"/>
                          </a:solidFill>
                          <a:latin typeface="Fira Sans Medium" panose="020B0603050000020004" pitchFamily="34" charset="0"/>
                        </a:rPr>
                        <a:t>=17 mm, </a:t>
                      </a:r>
                      <a:r>
                        <a:rPr lang="el-GR" sz="1400" i="1" dirty="0">
                          <a:solidFill>
                            <a:schemeClr val="tx1"/>
                          </a:solidFill>
                          <a:latin typeface="Fira Sans Medium" panose="020B0603050000020004" pitchFamily="34" charset="0"/>
                        </a:rPr>
                        <a:t>β</a:t>
                      </a:r>
                      <a:r>
                        <a:rPr lang="it-IT" sz="1400" dirty="0">
                          <a:solidFill>
                            <a:schemeClr val="tx1"/>
                          </a:solidFill>
                          <a:latin typeface="Fira Sans Medium" panose="020B0603050000020004" pitchFamily="34" charset="0"/>
                        </a:rPr>
                        <a:t>=1.6, 1.7, 2</a:t>
                      </a:r>
                    </a:p>
                  </a:txBody>
                  <a:tcPr/>
                </a:tc>
                <a:extLst>
                  <a:ext uri="{0D108BD9-81ED-4DB2-BD59-A6C34878D82A}">
                    <a16:rowId xmlns:a16="http://schemas.microsoft.com/office/drawing/2014/main" val="3194014680"/>
                  </a:ext>
                </a:extLst>
              </a:tr>
              <a:tr h="419230">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Fira Sans Medium" panose="020B0603050000020004" pitchFamily="34" charset="0"/>
                        </a:rPr>
                        <a:t> </a:t>
                      </a:r>
                      <a:r>
                        <a:rPr lang="it-IT" sz="1400" i="1" dirty="0">
                          <a:solidFill>
                            <a:schemeClr val="tx1"/>
                          </a:solidFill>
                          <a:latin typeface="Fira Sans Medium" panose="020B0603050000020004" pitchFamily="34" charset="0"/>
                        </a:rPr>
                        <a:t>d</a:t>
                      </a:r>
                      <a:r>
                        <a:rPr lang="it-IT" sz="1400" dirty="0">
                          <a:solidFill>
                            <a:schemeClr val="tx1"/>
                          </a:solidFill>
                          <a:latin typeface="Fira Sans Medium" panose="020B0603050000020004" pitchFamily="34" charset="0"/>
                        </a:rPr>
                        <a:t>=20 mm, </a:t>
                      </a:r>
                      <a:r>
                        <a:rPr lang="el-GR" sz="1400" i="1" dirty="0">
                          <a:solidFill>
                            <a:schemeClr val="tx1"/>
                          </a:solidFill>
                          <a:latin typeface="Fira Sans Medium" panose="020B0603050000020004" pitchFamily="34" charset="0"/>
                        </a:rPr>
                        <a:t>β</a:t>
                      </a:r>
                      <a:r>
                        <a:rPr lang="it-IT" sz="1400" dirty="0">
                          <a:solidFill>
                            <a:schemeClr val="tx1"/>
                          </a:solidFill>
                          <a:latin typeface="Fira Sans Medium" panose="020B0603050000020004" pitchFamily="34" charset="0"/>
                        </a:rPr>
                        <a:t>=1, 1.5</a:t>
                      </a:r>
                    </a:p>
                  </a:txBody>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Fira Sans Medium" panose="020B0603050000020004" pitchFamily="34" charset="0"/>
                        </a:rPr>
                        <a:t> </a:t>
                      </a:r>
                      <a:r>
                        <a:rPr lang="it-IT" sz="1400" i="1" dirty="0">
                          <a:solidFill>
                            <a:schemeClr val="tx1"/>
                          </a:solidFill>
                          <a:latin typeface="Fira Sans Medium" panose="020B0603050000020004" pitchFamily="34" charset="0"/>
                        </a:rPr>
                        <a:t>d</a:t>
                      </a:r>
                      <a:r>
                        <a:rPr lang="it-IT" sz="1400" dirty="0">
                          <a:solidFill>
                            <a:schemeClr val="tx1"/>
                          </a:solidFill>
                          <a:latin typeface="Fira Sans Medium" panose="020B0603050000020004" pitchFamily="34" charset="0"/>
                        </a:rPr>
                        <a:t>=20 mm, </a:t>
                      </a:r>
                      <a:r>
                        <a:rPr lang="el-GR" sz="1400" i="1" dirty="0">
                          <a:solidFill>
                            <a:schemeClr val="tx1"/>
                          </a:solidFill>
                          <a:latin typeface="Fira Sans Medium" panose="020B0603050000020004" pitchFamily="34" charset="0"/>
                        </a:rPr>
                        <a:t>β</a:t>
                      </a:r>
                      <a:r>
                        <a:rPr lang="it-IT" sz="1400" dirty="0">
                          <a:solidFill>
                            <a:schemeClr val="tx1"/>
                          </a:solidFill>
                          <a:latin typeface="Fira Sans Medium" panose="020B0603050000020004" pitchFamily="34" charset="0"/>
                        </a:rPr>
                        <a:t>=1.6, 1.7, 2</a:t>
                      </a:r>
                    </a:p>
                  </a:txBody>
                  <a:tcPr/>
                </a:tc>
                <a:extLst>
                  <a:ext uri="{0D108BD9-81ED-4DB2-BD59-A6C34878D82A}">
                    <a16:rowId xmlns:a16="http://schemas.microsoft.com/office/drawing/2014/main" val="1308754995"/>
                  </a:ext>
                </a:extLst>
              </a:tr>
            </a:tbl>
          </a:graphicData>
        </a:graphic>
      </p:graphicFrame>
      <p:pic>
        <p:nvPicPr>
          <p:cNvPr id="12" name="Immagine 11">
            <a:extLst>
              <a:ext uri="{FF2B5EF4-FFF2-40B4-BE49-F238E27FC236}">
                <a16:creationId xmlns:a16="http://schemas.microsoft.com/office/drawing/2014/main" id="{192BF744-0444-DC52-A090-6E25C0F1AE6F}"/>
              </a:ext>
            </a:extLst>
          </p:cNvPr>
          <p:cNvPicPr>
            <a:picLocks noGrp="1" noRot="1" noChangeAspect="1" noMove="1" noResize="1" noEditPoints="1" noAdjustHandles="1" noChangeArrowheads="1" noChangeShapeType="1" noCrop="1"/>
          </p:cNvPicPr>
          <p:nvPr/>
        </p:nvPicPr>
        <p:blipFill>
          <a:blip r:embed="rId3"/>
          <a:stretch>
            <a:fillRect/>
          </a:stretch>
        </p:blipFill>
        <p:spPr>
          <a:xfrm>
            <a:off x="4774510" y="3268547"/>
            <a:ext cx="4117078" cy="3087808"/>
          </a:xfrm>
          <a:prstGeom prst="rect">
            <a:avLst/>
          </a:prstGeom>
        </p:spPr>
      </p:pic>
      <p:sp>
        <p:nvSpPr>
          <p:cNvPr id="13" name="Rettangolo 12">
            <a:extLst>
              <a:ext uri="{FF2B5EF4-FFF2-40B4-BE49-F238E27FC236}">
                <a16:creationId xmlns:a16="http://schemas.microsoft.com/office/drawing/2014/main" id="{F63B1BF9-FA28-8840-3639-A9371324F0ED}"/>
              </a:ext>
            </a:extLst>
          </p:cNvPr>
          <p:cNvSpPr/>
          <p:nvPr/>
        </p:nvSpPr>
        <p:spPr>
          <a:xfrm>
            <a:off x="7334865" y="3608439"/>
            <a:ext cx="1061883" cy="218276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con angoli arrotondati 13">
            <a:extLst>
              <a:ext uri="{FF2B5EF4-FFF2-40B4-BE49-F238E27FC236}">
                <a16:creationId xmlns:a16="http://schemas.microsoft.com/office/drawing/2014/main" id="{1264BBFD-62EF-8465-EF95-5459DFC4AD68}"/>
              </a:ext>
            </a:extLst>
          </p:cNvPr>
          <p:cNvSpPr/>
          <p:nvPr/>
        </p:nvSpPr>
        <p:spPr>
          <a:xfrm>
            <a:off x="7334865" y="2374289"/>
            <a:ext cx="1655046" cy="437736"/>
          </a:xfrm>
          <a:prstGeom prst="roundRect">
            <a:avLst/>
          </a:prstGeom>
          <a:effectLst>
            <a:outerShdw blurRad="50800" dist="76200" dir="5400000" sx="105000" sy="1050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i="1" dirty="0">
                <a:latin typeface="Fira Sans Medium" panose="020B0603050000020004" pitchFamily="34" charset="0"/>
              </a:rPr>
              <a:t>Limit </a:t>
            </a:r>
            <a:r>
              <a:rPr lang="it-IT" i="1" dirty="0" err="1">
                <a:latin typeface="Fira Sans Medium" panose="020B0603050000020004" pitchFamily="34" charset="0"/>
              </a:rPr>
              <a:t>cycle</a:t>
            </a:r>
            <a:r>
              <a:rPr lang="it-IT" i="1" dirty="0">
                <a:latin typeface="Fira Sans Medium" panose="020B0603050000020004" pitchFamily="34" charset="0"/>
              </a:rPr>
              <a:t> </a:t>
            </a:r>
          </a:p>
        </p:txBody>
      </p:sp>
      <p:sp>
        <p:nvSpPr>
          <p:cNvPr id="15" name="Freccia in giù 14">
            <a:extLst>
              <a:ext uri="{FF2B5EF4-FFF2-40B4-BE49-F238E27FC236}">
                <a16:creationId xmlns:a16="http://schemas.microsoft.com/office/drawing/2014/main" id="{B876E7F0-6759-C3DC-7FEE-4C9F9E4B48F8}"/>
              </a:ext>
            </a:extLst>
          </p:cNvPr>
          <p:cNvSpPr/>
          <p:nvPr/>
        </p:nvSpPr>
        <p:spPr>
          <a:xfrm rot="1069654">
            <a:off x="7924512" y="2959985"/>
            <a:ext cx="345743" cy="437736"/>
          </a:xfrm>
          <a:prstGeom prst="downArrow">
            <a:avLst/>
          </a:prstGeom>
          <a:solidFill>
            <a:schemeClr val="accent1">
              <a:lumMod val="40000"/>
              <a:lumOff val="60000"/>
            </a:schemeClr>
          </a:solidFill>
          <a:effectLst>
            <a:outerShdw blurRad="50800" dist="50800" dir="5400000" sx="106000" sy="106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Rettangolo 15">
            <a:extLst>
              <a:ext uri="{FF2B5EF4-FFF2-40B4-BE49-F238E27FC236}">
                <a16:creationId xmlns:a16="http://schemas.microsoft.com/office/drawing/2014/main" id="{13F34918-DEED-9364-F991-55F3EB8772E2}"/>
              </a:ext>
            </a:extLst>
          </p:cNvPr>
          <p:cNvSpPr/>
          <p:nvPr/>
        </p:nvSpPr>
        <p:spPr>
          <a:xfrm>
            <a:off x="1612491" y="4990503"/>
            <a:ext cx="1818968" cy="398838"/>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Rettangolo con angoli arrotondati 16">
            <a:extLst>
              <a:ext uri="{FF2B5EF4-FFF2-40B4-BE49-F238E27FC236}">
                <a16:creationId xmlns:a16="http://schemas.microsoft.com/office/drawing/2014/main" id="{1C9EE828-9C1A-B658-68D7-48BA7540253E}"/>
              </a:ext>
            </a:extLst>
          </p:cNvPr>
          <p:cNvSpPr/>
          <p:nvPr/>
        </p:nvSpPr>
        <p:spPr>
          <a:xfrm>
            <a:off x="2395731" y="4032541"/>
            <a:ext cx="1121352" cy="344336"/>
          </a:xfrm>
          <a:prstGeom prst="roundRect">
            <a:avLst/>
          </a:prstGeom>
          <a:effectLst>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i="1" dirty="0" err="1">
                <a:latin typeface="Fira Sans Medium" panose="020B0603050000020004" pitchFamily="34" charset="0"/>
              </a:rPr>
              <a:t>Decay</a:t>
            </a:r>
            <a:endParaRPr lang="it-IT" i="1" dirty="0">
              <a:latin typeface="Fira Sans Medium" panose="020B0603050000020004" pitchFamily="34" charset="0"/>
            </a:endParaRPr>
          </a:p>
        </p:txBody>
      </p:sp>
      <p:sp>
        <p:nvSpPr>
          <p:cNvPr id="19" name="Freccia in giù 18">
            <a:extLst>
              <a:ext uri="{FF2B5EF4-FFF2-40B4-BE49-F238E27FC236}">
                <a16:creationId xmlns:a16="http://schemas.microsoft.com/office/drawing/2014/main" id="{85C45909-2C3F-429F-9154-182139E1DBBD}"/>
              </a:ext>
            </a:extLst>
          </p:cNvPr>
          <p:cNvSpPr/>
          <p:nvPr/>
        </p:nvSpPr>
        <p:spPr>
          <a:xfrm rot="1069654">
            <a:off x="2634659" y="4467813"/>
            <a:ext cx="345743" cy="437736"/>
          </a:xfrm>
          <a:prstGeom prst="downArrow">
            <a:avLst/>
          </a:prstGeom>
          <a:solidFill>
            <a:schemeClr val="accent1">
              <a:lumMod val="40000"/>
              <a:lumOff val="60000"/>
            </a:schemeClr>
          </a:solidFill>
          <a:effectLst>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4" name="Connettore diritto 3">
            <a:extLst>
              <a:ext uri="{FF2B5EF4-FFF2-40B4-BE49-F238E27FC236}">
                <a16:creationId xmlns:a16="http://schemas.microsoft.com/office/drawing/2014/main" id="{7BAF18AE-3D8E-CC82-4D67-49E0BA45255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egnaposto numero diapositiva 4">
            <a:extLst>
              <a:ext uri="{FF2B5EF4-FFF2-40B4-BE49-F238E27FC236}">
                <a16:creationId xmlns:a16="http://schemas.microsoft.com/office/drawing/2014/main" id="{4C8875CD-DD6A-EDE7-DF98-2EDF40ECFDC7}"/>
              </a:ext>
            </a:extLst>
          </p:cNvPr>
          <p:cNvSpPr>
            <a:spLocks noGrp="1"/>
          </p:cNvSpPr>
          <p:nvPr>
            <p:ph type="sldNum" sz="quarter" idx="11"/>
          </p:nvPr>
        </p:nvSpPr>
        <p:spPr/>
        <p:txBody>
          <a:bodyPr/>
          <a:lstStyle/>
          <a:p>
            <a:fld id="{FEC4A954-C260-E84D-8B85-4D54550A05DF}" type="slidenum">
              <a:rPr lang="it-IT" smtClean="0"/>
              <a:pPr/>
              <a:t>14</a:t>
            </a:fld>
            <a:endParaRPr lang="it-IT" dirty="0"/>
          </a:p>
        </p:txBody>
      </p:sp>
    </p:spTree>
    <p:extLst>
      <p:ext uri="{BB962C8B-B14F-4D97-AF65-F5344CB8AC3E}">
        <p14:creationId xmlns:p14="http://schemas.microsoft.com/office/powerpoint/2010/main" val="30280318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304CAE-C8AA-973D-442C-1F7152F1A808}"/>
              </a:ext>
            </a:extLst>
          </p:cNvPr>
          <p:cNvSpPr>
            <a:spLocks noGrp="1"/>
          </p:cNvSpPr>
          <p:nvPr>
            <p:ph type="title"/>
          </p:nvPr>
        </p:nvSpPr>
        <p:spPr/>
        <p:txBody>
          <a:bodyPr/>
          <a:lstStyle/>
          <a:p>
            <a:pPr algn="ctr"/>
            <a:r>
              <a:rPr lang="it-IT" dirty="0" err="1"/>
              <a:t>Example</a:t>
            </a:r>
            <a:r>
              <a:rPr lang="it-IT" dirty="0"/>
              <a:t> of a </a:t>
            </a:r>
            <a:r>
              <a:rPr lang="it-IT" dirty="0" err="1"/>
              <a:t>limit</a:t>
            </a:r>
            <a:r>
              <a:rPr lang="it-IT" dirty="0"/>
              <a:t> </a:t>
            </a:r>
            <a:r>
              <a:rPr lang="it-IT" dirty="0" err="1"/>
              <a:t>cycle</a:t>
            </a:r>
            <a:r>
              <a:rPr lang="it-IT" dirty="0"/>
              <a:t> state</a:t>
            </a:r>
          </a:p>
        </p:txBody>
      </p:sp>
      <p:sp>
        <p:nvSpPr>
          <p:cNvPr id="5" name="Segnaposto numero diapositiva 4">
            <a:extLst>
              <a:ext uri="{FF2B5EF4-FFF2-40B4-BE49-F238E27FC236}">
                <a16:creationId xmlns:a16="http://schemas.microsoft.com/office/drawing/2014/main" id="{B17FF47A-C22A-6CAC-95B9-6AB14B9F1E3E}"/>
              </a:ext>
            </a:extLst>
          </p:cNvPr>
          <p:cNvSpPr>
            <a:spLocks noGrp="1"/>
          </p:cNvSpPr>
          <p:nvPr>
            <p:ph type="sldNum" sz="quarter" idx="11"/>
          </p:nvPr>
        </p:nvSpPr>
        <p:spPr/>
        <p:txBody>
          <a:bodyPr/>
          <a:lstStyle/>
          <a:p>
            <a:fld id="{FEC4A954-C260-E84D-8B85-4D54550A05DF}" type="slidenum">
              <a:rPr lang="it-IT" smtClean="0"/>
              <a:pPr/>
              <a:t>15</a:t>
            </a:fld>
            <a:endParaRPr lang="it-IT" dirty="0"/>
          </a:p>
        </p:txBody>
      </p:sp>
      <p:pic>
        <p:nvPicPr>
          <p:cNvPr id="4" name="Immagine 3">
            <a:extLst>
              <a:ext uri="{FF2B5EF4-FFF2-40B4-BE49-F238E27FC236}">
                <a16:creationId xmlns:a16="http://schemas.microsoft.com/office/drawing/2014/main" id="{5B491ED6-0B2C-D52D-4C04-CBE2B27D0392}"/>
              </a:ext>
            </a:extLst>
          </p:cNvPr>
          <p:cNvPicPr>
            <a:picLocks noGrp="1" noRot="1" noChangeAspect="1" noMove="1" noResize="1" noEditPoints="1" noAdjustHandles="1" noChangeArrowheads="1" noChangeShapeType="1" noCrop="1"/>
          </p:cNvPicPr>
          <p:nvPr/>
        </p:nvPicPr>
        <p:blipFill>
          <a:blip r:embed="rId2"/>
          <a:stretch>
            <a:fillRect/>
          </a:stretch>
        </p:blipFill>
        <p:spPr>
          <a:xfrm>
            <a:off x="-816077" y="4108182"/>
            <a:ext cx="10559845" cy="1626117"/>
          </a:xfrm>
          <a:prstGeom prst="rect">
            <a:avLst/>
          </a:prstGeom>
          <a:effectLst>
            <a:softEdge rad="38100"/>
          </a:effectLst>
        </p:spPr>
      </p:pic>
      <p:pic>
        <p:nvPicPr>
          <p:cNvPr id="9" name="Segnaposto contenuto 8">
            <a:extLst>
              <a:ext uri="{FF2B5EF4-FFF2-40B4-BE49-F238E27FC236}">
                <a16:creationId xmlns:a16="http://schemas.microsoft.com/office/drawing/2014/main" id="{D15BEEE3-4947-BFDA-3931-B9CEC096C558}"/>
              </a:ext>
            </a:extLst>
          </p:cNvPr>
          <p:cNvPicPr>
            <a:picLocks noGrp="1" noRot="1" noChangeAspect="1" noMove="1" noResize="1" noEditPoints="1" noAdjustHandles="1" noChangeArrowheads="1" noChangeShapeType="1" noCrop="1"/>
          </p:cNvPicPr>
          <p:nvPr>
            <p:ph idx="12"/>
          </p:nvPr>
        </p:nvPicPr>
        <p:blipFill>
          <a:blip r:embed="rId3"/>
          <a:stretch>
            <a:fillRect/>
          </a:stretch>
        </p:blipFill>
        <p:spPr>
          <a:xfrm>
            <a:off x="-816077" y="1585997"/>
            <a:ext cx="10547982" cy="1564864"/>
          </a:xfrm>
          <a:effectLst>
            <a:softEdge rad="38100"/>
          </a:effectLst>
        </p:spPr>
      </p:pic>
      <p:sp>
        <p:nvSpPr>
          <p:cNvPr id="11" name="CasellaDiTesto 10">
            <a:extLst>
              <a:ext uri="{FF2B5EF4-FFF2-40B4-BE49-F238E27FC236}">
                <a16:creationId xmlns:a16="http://schemas.microsoft.com/office/drawing/2014/main" id="{30618726-D7FF-0A19-F875-03FBF8BECF6E}"/>
              </a:ext>
            </a:extLst>
          </p:cNvPr>
          <p:cNvSpPr txBox="1"/>
          <p:nvPr/>
        </p:nvSpPr>
        <p:spPr>
          <a:xfrm>
            <a:off x="1991174" y="5867987"/>
            <a:ext cx="5250426" cy="412484"/>
          </a:xfrm>
          <a:prstGeom prst="rect">
            <a:avLst/>
          </a:prstGeom>
        </p:spPr>
        <p:txBody>
          <a:bodyPr vert="horz" wrap="square" lIns="91440" tIns="45720" rIns="91440" bIns="45720" rtlCol="0" anchor="ctr">
            <a:normAutofit/>
          </a:bodyPr>
          <a:lstStyle/>
          <a:p>
            <a:pPr marL="0" indent="0" algn="ctr">
              <a:buNone/>
            </a:pPr>
            <a:r>
              <a:rPr lang="it-IT" sz="1600" b="0" i="0" dirty="0" err="1">
                <a:effectLst/>
                <a:latin typeface="Fira Sans Medium" panose="020B0603050000020004" pitchFamily="34" charset="0"/>
              </a:rPr>
              <a:t>Static</a:t>
            </a:r>
            <a:r>
              <a:rPr lang="it-IT" sz="1600" b="0" i="0" dirty="0">
                <a:effectLst/>
                <a:latin typeface="Fira Sans Medium" panose="020B0603050000020004" pitchFamily="34" charset="0"/>
              </a:rPr>
              <a:t> temperature [</a:t>
            </a:r>
            <a:r>
              <a:rPr lang="it-IT" sz="1600" dirty="0">
                <a:latin typeface="Fira Sans Medium" panose="020B0603050000020004" pitchFamily="34" charset="0"/>
              </a:rPr>
              <a:t>K]</a:t>
            </a:r>
          </a:p>
        </p:txBody>
      </p:sp>
      <p:sp>
        <p:nvSpPr>
          <p:cNvPr id="12" name="CasellaDiTesto 11">
            <a:extLst>
              <a:ext uri="{FF2B5EF4-FFF2-40B4-BE49-F238E27FC236}">
                <a16:creationId xmlns:a16="http://schemas.microsoft.com/office/drawing/2014/main" id="{27CA6820-8021-42A8-0B79-EC02DFCE0E29}"/>
              </a:ext>
            </a:extLst>
          </p:cNvPr>
          <p:cNvSpPr txBox="1"/>
          <p:nvPr/>
        </p:nvSpPr>
        <p:spPr>
          <a:xfrm>
            <a:off x="1946786" y="3310512"/>
            <a:ext cx="5250426" cy="433143"/>
          </a:xfrm>
          <a:prstGeom prst="rect">
            <a:avLst/>
          </a:prstGeom>
        </p:spPr>
        <p:txBody>
          <a:bodyPr vert="horz" wrap="square" lIns="91440" tIns="45720" rIns="91440" bIns="45720" rtlCol="0" anchor="ctr">
            <a:normAutofit/>
          </a:bodyPr>
          <a:lstStyle/>
          <a:p>
            <a:pPr marL="0" indent="0" algn="ctr">
              <a:buNone/>
            </a:pPr>
            <a:r>
              <a:rPr lang="it-IT" sz="1600" b="0" i="0" dirty="0" err="1">
                <a:effectLst/>
                <a:latin typeface="Fira Sans Medium" panose="020B0603050000020004" pitchFamily="34" charset="0"/>
              </a:rPr>
              <a:t>Axial</a:t>
            </a:r>
            <a:r>
              <a:rPr lang="it-IT" sz="1600" b="0" i="0" dirty="0">
                <a:effectLst/>
                <a:latin typeface="Fira Sans Medium" panose="020B0603050000020004" pitchFamily="34" charset="0"/>
              </a:rPr>
              <a:t> </a:t>
            </a:r>
            <a:r>
              <a:rPr lang="it-IT" sz="1600" b="0" i="0" dirty="0" err="1">
                <a:effectLst/>
                <a:latin typeface="Fira Sans Medium" panose="020B0603050000020004" pitchFamily="34" charset="0"/>
              </a:rPr>
              <a:t>velocity</a:t>
            </a:r>
            <a:r>
              <a:rPr lang="it-IT" sz="1600" b="0" i="0" dirty="0">
                <a:effectLst/>
                <a:latin typeface="Fira Sans Medium" panose="020B0603050000020004" pitchFamily="34" charset="0"/>
              </a:rPr>
              <a:t> [</a:t>
            </a:r>
            <a:r>
              <a:rPr lang="it-IT" sz="1600" dirty="0">
                <a:latin typeface="Fira Sans Medium" panose="020B0603050000020004" pitchFamily="34" charset="0"/>
              </a:rPr>
              <a:t>m/s]</a:t>
            </a:r>
          </a:p>
        </p:txBody>
      </p:sp>
      <p:sp>
        <p:nvSpPr>
          <p:cNvPr id="13" name="Rettangolo 12">
            <a:extLst>
              <a:ext uri="{FF2B5EF4-FFF2-40B4-BE49-F238E27FC236}">
                <a16:creationId xmlns:a16="http://schemas.microsoft.com/office/drawing/2014/main" id="{725BB3BA-FA7C-5BC7-D1CA-E4A47C1858B9}"/>
              </a:ext>
            </a:extLst>
          </p:cNvPr>
          <p:cNvSpPr/>
          <p:nvPr/>
        </p:nvSpPr>
        <p:spPr>
          <a:xfrm>
            <a:off x="3559892" y="3263227"/>
            <a:ext cx="2024216" cy="535249"/>
          </a:xfrm>
          <a:prstGeom prst="rect">
            <a:avLst/>
          </a:prstGeom>
          <a:noFill/>
          <a:ln>
            <a:solidFill>
              <a:schemeClr val="accent1"/>
            </a:solid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7496768D-67AC-3288-37FC-BFCFE94FA3F1}"/>
              </a:ext>
            </a:extLst>
          </p:cNvPr>
          <p:cNvSpPr/>
          <p:nvPr/>
        </p:nvSpPr>
        <p:spPr>
          <a:xfrm>
            <a:off x="3475999" y="5850900"/>
            <a:ext cx="2280777" cy="446658"/>
          </a:xfrm>
          <a:prstGeom prst="rect">
            <a:avLst/>
          </a:prstGeom>
          <a:noFill/>
          <a:ln>
            <a:solidFill>
              <a:schemeClr val="accent1"/>
            </a:solid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 name="Connettore diritto 2">
            <a:extLst>
              <a:ext uri="{FF2B5EF4-FFF2-40B4-BE49-F238E27FC236}">
                <a16:creationId xmlns:a16="http://schemas.microsoft.com/office/drawing/2014/main" id="{E191E7E0-2009-741A-D139-89D40FCF283B}"/>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BD9ADBAE-F3E0-E0C1-2C21-F14B91B1348D}"/>
              </a:ext>
            </a:extLst>
          </p:cNvPr>
          <p:cNvSpPr txBox="1"/>
          <p:nvPr/>
        </p:nvSpPr>
        <p:spPr>
          <a:xfrm>
            <a:off x="3363466" y="1037290"/>
            <a:ext cx="2292873" cy="548974"/>
          </a:xfrm>
          <a:prstGeom prst="rect">
            <a:avLst/>
          </a:prstGeom>
        </p:spPr>
        <p:txBody>
          <a:bodyPr vert="horz" wrap="square" lIns="91440" tIns="45720" rIns="91440" bIns="45720" rtlCol="0" anchor="ctr">
            <a:normAutofit fontScale="85000" lnSpcReduction="10000"/>
          </a:bodyPr>
          <a:lstStyle/>
          <a:p>
            <a:pPr marL="0" indent="0" algn="ctr">
              <a:buNone/>
            </a:pPr>
            <a:r>
              <a:rPr lang="it-IT" sz="2800" b="1" dirty="0">
                <a:solidFill>
                  <a:schemeClr val="tx1">
                    <a:lumMod val="85000"/>
                    <a:lumOff val="15000"/>
                  </a:schemeClr>
                </a:solidFill>
                <a:latin typeface="Roboto Slab" pitchFamily="2" charset="0"/>
                <a:ea typeface="Roboto Slab" pitchFamily="2" charset="0"/>
                <a:cs typeface="+mj-cs"/>
              </a:rPr>
              <a:t>d=20 mm, </a:t>
            </a:r>
            <a:r>
              <a:rPr lang="el-GR" sz="2800" b="1" dirty="0">
                <a:solidFill>
                  <a:schemeClr val="tx1">
                    <a:lumMod val="85000"/>
                    <a:lumOff val="15000"/>
                  </a:schemeClr>
                </a:solidFill>
                <a:latin typeface="Roboto Slab" pitchFamily="2" charset="0"/>
                <a:ea typeface="Roboto Slab" pitchFamily="2" charset="0"/>
                <a:cs typeface="+mj-cs"/>
              </a:rPr>
              <a:t>β</a:t>
            </a:r>
            <a:r>
              <a:rPr lang="it-IT" sz="2800" b="1" dirty="0">
                <a:solidFill>
                  <a:schemeClr val="tx1">
                    <a:lumMod val="85000"/>
                    <a:lumOff val="15000"/>
                  </a:schemeClr>
                </a:solidFill>
                <a:latin typeface="Roboto Slab" pitchFamily="2" charset="0"/>
                <a:ea typeface="Roboto Slab" pitchFamily="2" charset="0"/>
                <a:cs typeface="+mj-cs"/>
              </a:rPr>
              <a:t>=2 </a:t>
            </a:r>
          </a:p>
        </p:txBody>
      </p:sp>
    </p:spTree>
    <p:extLst>
      <p:ext uri="{BB962C8B-B14F-4D97-AF65-F5344CB8AC3E}">
        <p14:creationId xmlns:p14="http://schemas.microsoft.com/office/powerpoint/2010/main" val="14197720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C8E1B9-0A8C-87B1-53FA-47358A5F76AF}"/>
              </a:ext>
            </a:extLst>
          </p:cNvPr>
          <p:cNvSpPr>
            <a:spLocks noGrp="1"/>
          </p:cNvSpPr>
          <p:nvPr>
            <p:ph type="title"/>
          </p:nvPr>
        </p:nvSpPr>
        <p:spPr/>
        <p:txBody>
          <a:bodyPr/>
          <a:lstStyle/>
          <a:p>
            <a:pPr algn="ctr"/>
            <a:r>
              <a:rPr lang="it-IT" dirty="0"/>
              <a:t>Acoustic energy</a:t>
            </a:r>
          </a:p>
        </p:txBody>
      </p:sp>
      <p:pic>
        <p:nvPicPr>
          <p:cNvPr id="7" name="Immagine 6">
            <a:extLst>
              <a:ext uri="{FF2B5EF4-FFF2-40B4-BE49-F238E27FC236}">
                <a16:creationId xmlns:a16="http://schemas.microsoft.com/office/drawing/2014/main" id="{0C0914C9-9DA4-900A-5F43-F5A2D092F4F2}"/>
              </a:ext>
            </a:extLst>
          </p:cNvPr>
          <p:cNvPicPr>
            <a:picLocks noChangeAspect="1"/>
          </p:cNvPicPr>
          <p:nvPr/>
        </p:nvPicPr>
        <p:blipFill>
          <a:blip r:embed="rId2"/>
          <a:stretch>
            <a:fillRect/>
          </a:stretch>
        </p:blipFill>
        <p:spPr>
          <a:xfrm>
            <a:off x="906462" y="1256805"/>
            <a:ext cx="7331075" cy="815411"/>
          </a:xfrm>
          <a:prstGeom prst="rect">
            <a:avLst/>
          </a:prstGeom>
          <a:ln w="19050">
            <a:solidFill>
              <a:schemeClr val="accent1"/>
            </a:solidFill>
          </a:ln>
        </p:spPr>
      </p:pic>
      <p:pic>
        <p:nvPicPr>
          <p:cNvPr id="11" name="Immagine 10">
            <a:extLst>
              <a:ext uri="{FF2B5EF4-FFF2-40B4-BE49-F238E27FC236}">
                <a16:creationId xmlns:a16="http://schemas.microsoft.com/office/drawing/2014/main" id="{CF5F40A3-1281-A80E-1B63-3C0C5D68816C}"/>
              </a:ext>
            </a:extLst>
          </p:cNvPr>
          <p:cNvPicPr>
            <a:picLocks noGrp="1" noRot="1" noChangeAspect="1" noMove="1" noResize="1" noEditPoints="1" noAdjustHandles="1" noChangeArrowheads="1" noChangeShapeType="1" noCrop="1"/>
          </p:cNvPicPr>
          <p:nvPr/>
        </p:nvPicPr>
        <p:blipFill>
          <a:blip r:embed="rId3"/>
          <a:stretch>
            <a:fillRect/>
          </a:stretch>
        </p:blipFill>
        <p:spPr>
          <a:xfrm>
            <a:off x="1912274" y="2197300"/>
            <a:ext cx="5319450" cy="3989587"/>
          </a:xfrm>
          <a:prstGeom prst="rect">
            <a:avLst/>
          </a:prstGeom>
        </p:spPr>
      </p:pic>
      <p:cxnSp>
        <p:nvCxnSpPr>
          <p:cNvPr id="4" name="Connettore diritto 3">
            <a:extLst>
              <a:ext uri="{FF2B5EF4-FFF2-40B4-BE49-F238E27FC236}">
                <a16:creationId xmlns:a16="http://schemas.microsoft.com/office/drawing/2014/main" id="{9F0B247A-DBC1-AA76-95C9-D1488B0634A9}"/>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egnaposto numero diapositiva 4">
            <a:extLst>
              <a:ext uri="{FF2B5EF4-FFF2-40B4-BE49-F238E27FC236}">
                <a16:creationId xmlns:a16="http://schemas.microsoft.com/office/drawing/2014/main" id="{8091E719-6BFC-1167-DDCB-F819890383EC}"/>
              </a:ext>
            </a:extLst>
          </p:cNvPr>
          <p:cNvSpPr>
            <a:spLocks noGrp="1"/>
          </p:cNvSpPr>
          <p:nvPr>
            <p:ph type="sldNum" sz="quarter" idx="11"/>
          </p:nvPr>
        </p:nvSpPr>
        <p:spPr/>
        <p:txBody>
          <a:bodyPr/>
          <a:lstStyle/>
          <a:p>
            <a:fld id="{FEC4A954-C260-E84D-8B85-4D54550A05DF}" type="slidenum">
              <a:rPr lang="it-IT" smtClean="0"/>
              <a:pPr/>
              <a:t>16</a:t>
            </a:fld>
            <a:endParaRPr lang="it-IT" dirty="0"/>
          </a:p>
        </p:txBody>
      </p:sp>
      <p:sp>
        <p:nvSpPr>
          <p:cNvPr id="3" name="Rettangolo 2">
            <a:extLst>
              <a:ext uri="{FF2B5EF4-FFF2-40B4-BE49-F238E27FC236}">
                <a16:creationId xmlns:a16="http://schemas.microsoft.com/office/drawing/2014/main" id="{10D83BDC-EC95-834B-A3C9-92717C70E820}"/>
              </a:ext>
            </a:extLst>
          </p:cNvPr>
          <p:cNvSpPr/>
          <p:nvPr/>
        </p:nvSpPr>
        <p:spPr>
          <a:xfrm>
            <a:off x="4660490" y="5171767"/>
            <a:ext cx="1425679" cy="454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con angoli arrotondati 5">
            <a:extLst>
              <a:ext uri="{FF2B5EF4-FFF2-40B4-BE49-F238E27FC236}">
                <a16:creationId xmlns:a16="http://schemas.microsoft.com/office/drawing/2014/main" id="{8CA2F67C-45CF-6599-0EAA-41039955EA39}"/>
              </a:ext>
            </a:extLst>
          </p:cNvPr>
          <p:cNvSpPr/>
          <p:nvPr/>
        </p:nvSpPr>
        <p:spPr>
          <a:xfrm>
            <a:off x="7231724" y="3306351"/>
            <a:ext cx="1655046" cy="609546"/>
          </a:xfrm>
          <a:prstGeom prst="roundRect">
            <a:avLst/>
          </a:prstGeom>
          <a:effectLst>
            <a:outerShdw blurRad="50800" dist="76200" dir="5400000" sx="105000" sy="1050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i="1" dirty="0">
                <a:latin typeface="Fira Sans Medium" panose="020B0603050000020004" pitchFamily="34" charset="0"/>
              </a:rPr>
              <a:t>Limit </a:t>
            </a:r>
            <a:r>
              <a:rPr lang="it-IT" i="1" dirty="0" err="1">
                <a:latin typeface="Fira Sans Medium" panose="020B0603050000020004" pitchFamily="34" charset="0"/>
              </a:rPr>
              <a:t>cycle</a:t>
            </a:r>
            <a:r>
              <a:rPr lang="it-IT" i="1" dirty="0">
                <a:latin typeface="Fira Sans Medium" panose="020B0603050000020004" pitchFamily="34" charset="0"/>
              </a:rPr>
              <a:t> </a:t>
            </a:r>
            <a:r>
              <a:rPr lang="it-IT" i="1" dirty="0" err="1">
                <a:latin typeface="Fira Sans Medium" panose="020B0603050000020004" pitchFamily="34" charset="0"/>
              </a:rPr>
              <a:t>amplitude</a:t>
            </a:r>
            <a:endParaRPr lang="it-IT" i="1" dirty="0">
              <a:latin typeface="Fira Sans Medium" panose="020B0603050000020004" pitchFamily="34" charset="0"/>
            </a:endParaRPr>
          </a:p>
        </p:txBody>
      </p:sp>
      <p:sp>
        <p:nvSpPr>
          <p:cNvPr id="9" name="Rettangolo con angoli arrotondati 8">
            <a:extLst>
              <a:ext uri="{FF2B5EF4-FFF2-40B4-BE49-F238E27FC236}">
                <a16:creationId xmlns:a16="http://schemas.microsoft.com/office/drawing/2014/main" id="{D2794BD8-5855-739B-52BF-A09F526B2F01}"/>
              </a:ext>
            </a:extLst>
          </p:cNvPr>
          <p:cNvSpPr/>
          <p:nvPr/>
        </p:nvSpPr>
        <p:spPr>
          <a:xfrm>
            <a:off x="3561582" y="4008012"/>
            <a:ext cx="1655046" cy="559274"/>
          </a:xfrm>
          <a:prstGeom prst="roundRect">
            <a:avLst/>
          </a:prstGeom>
          <a:effectLst>
            <a:outerShdw blurRad="50800" dist="76200" dir="5400000" sx="105000" sy="105000" algn="ctr" rotWithShape="0">
              <a:srgbClr val="000000">
                <a:alpha val="43137"/>
              </a:srgbClr>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i="1" dirty="0" err="1">
                <a:latin typeface="Fira Sans Medium" panose="020B0603050000020004" pitchFamily="34" charset="0"/>
              </a:rPr>
              <a:t>Exponential</a:t>
            </a:r>
            <a:r>
              <a:rPr lang="it-IT" i="1" dirty="0">
                <a:latin typeface="Fira Sans Medium" panose="020B0603050000020004" pitchFamily="34" charset="0"/>
              </a:rPr>
              <a:t> </a:t>
            </a:r>
            <a:r>
              <a:rPr lang="it-IT" i="1" dirty="0" err="1">
                <a:latin typeface="Fira Sans Medium" panose="020B0603050000020004" pitchFamily="34" charset="0"/>
              </a:rPr>
              <a:t>growth</a:t>
            </a:r>
            <a:endParaRPr lang="it-IT" i="1" dirty="0">
              <a:latin typeface="Fira Sans Medium" panose="020B0603050000020004" pitchFamily="34" charset="0"/>
            </a:endParaRPr>
          </a:p>
        </p:txBody>
      </p:sp>
      <p:sp>
        <p:nvSpPr>
          <p:cNvPr id="10" name="Freccia in giù 9">
            <a:extLst>
              <a:ext uri="{FF2B5EF4-FFF2-40B4-BE49-F238E27FC236}">
                <a16:creationId xmlns:a16="http://schemas.microsoft.com/office/drawing/2014/main" id="{F1973228-FB86-4612-56B7-80CB24863A06}"/>
              </a:ext>
            </a:extLst>
          </p:cNvPr>
          <p:cNvSpPr/>
          <p:nvPr/>
        </p:nvSpPr>
        <p:spPr>
          <a:xfrm rot="19454676">
            <a:off x="4310640" y="4689589"/>
            <a:ext cx="345743" cy="437736"/>
          </a:xfrm>
          <a:prstGeom prst="downArrow">
            <a:avLst/>
          </a:prstGeom>
          <a:solidFill>
            <a:schemeClr val="accent1">
              <a:lumMod val="40000"/>
              <a:lumOff val="60000"/>
            </a:schemeClr>
          </a:solidFill>
          <a:effectLst>
            <a:outerShdw blurRad="50800" dist="50800" dir="5400000" sx="103000" sy="10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Parentesi graffa chiusa 11">
            <a:extLst>
              <a:ext uri="{FF2B5EF4-FFF2-40B4-BE49-F238E27FC236}">
                <a16:creationId xmlns:a16="http://schemas.microsoft.com/office/drawing/2014/main" id="{6AD9EB52-A71D-2571-AE8E-B7F61DADF406}"/>
              </a:ext>
            </a:extLst>
          </p:cNvPr>
          <p:cNvSpPr/>
          <p:nvPr/>
        </p:nvSpPr>
        <p:spPr>
          <a:xfrm>
            <a:off x="6860304" y="3077497"/>
            <a:ext cx="287748" cy="1130709"/>
          </a:xfrm>
          <a:prstGeom prst="rightBrace">
            <a:avLst>
              <a:gd name="adj1" fmla="val 83506"/>
              <a:gd name="adj2" fmla="val 50000"/>
            </a:avLst>
          </a:prstGeom>
          <a:ln w="28575">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40941528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57EAAE-4DB1-1078-76A8-D8A022E3CB28}"/>
              </a:ext>
            </a:extLst>
          </p:cNvPr>
          <p:cNvSpPr>
            <a:spLocks noGrp="1"/>
          </p:cNvSpPr>
          <p:nvPr>
            <p:ph type="title"/>
          </p:nvPr>
        </p:nvSpPr>
        <p:spPr/>
        <p:txBody>
          <a:bodyPr/>
          <a:lstStyle/>
          <a:p>
            <a:pPr algn="ctr"/>
            <a:r>
              <a:rPr lang="it-IT" dirty="0"/>
              <a:t>Acoustic energy </a:t>
            </a:r>
            <a:r>
              <a:rPr lang="it-IT" dirty="0" err="1"/>
              <a:t>growth</a:t>
            </a:r>
            <a:r>
              <a:rPr lang="it-IT" dirty="0"/>
              <a:t> rates</a:t>
            </a:r>
          </a:p>
        </p:txBody>
      </p:sp>
      <p:pic>
        <p:nvPicPr>
          <p:cNvPr id="13" name="Immagine 12">
            <a:extLst>
              <a:ext uri="{FF2B5EF4-FFF2-40B4-BE49-F238E27FC236}">
                <a16:creationId xmlns:a16="http://schemas.microsoft.com/office/drawing/2014/main" id="{BDEE8F30-B86A-1E2E-2E22-F90673CA0632}"/>
              </a:ext>
            </a:extLst>
          </p:cNvPr>
          <p:cNvPicPr>
            <a:picLocks noChangeAspect="1"/>
          </p:cNvPicPr>
          <p:nvPr/>
        </p:nvPicPr>
        <p:blipFill>
          <a:blip r:embed="rId2"/>
          <a:stretch>
            <a:fillRect/>
          </a:stretch>
        </p:blipFill>
        <p:spPr>
          <a:xfrm>
            <a:off x="0" y="1223962"/>
            <a:ext cx="9144000" cy="4410075"/>
          </a:xfrm>
          <a:prstGeom prst="rect">
            <a:avLst/>
          </a:prstGeom>
        </p:spPr>
      </p:pic>
      <p:cxnSp>
        <p:nvCxnSpPr>
          <p:cNvPr id="4" name="Connettore diritto 3">
            <a:extLst>
              <a:ext uri="{FF2B5EF4-FFF2-40B4-BE49-F238E27FC236}">
                <a16:creationId xmlns:a16="http://schemas.microsoft.com/office/drawing/2014/main" id="{BC462F7E-9B3B-D6A6-DEE5-52CA8866B5B4}"/>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egnaposto numero diapositiva 4">
            <a:extLst>
              <a:ext uri="{FF2B5EF4-FFF2-40B4-BE49-F238E27FC236}">
                <a16:creationId xmlns:a16="http://schemas.microsoft.com/office/drawing/2014/main" id="{7ADE90FE-D901-4299-E0C3-3025EECF783A}"/>
              </a:ext>
            </a:extLst>
          </p:cNvPr>
          <p:cNvSpPr>
            <a:spLocks noGrp="1"/>
          </p:cNvSpPr>
          <p:nvPr>
            <p:ph type="sldNum" sz="quarter" idx="11"/>
          </p:nvPr>
        </p:nvSpPr>
        <p:spPr/>
        <p:txBody>
          <a:bodyPr/>
          <a:lstStyle/>
          <a:p>
            <a:fld id="{FEC4A954-C260-E84D-8B85-4D54550A05DF}" type="slidenum">
              <a:rPr lang="it-IT" smtClean="0"/>
              <a:pPr/>
              <a:t>17</a:t>
            </a:fld>
            <a:endParaRPr lang="it-IT" dirty="0"/>
          </a:p>
        </p:txBody>
      </p:sp>
    </p:spTree>
    <p:extLst>
      <p:ext uri="{BB962C8B-B14F-4D97-AF65-F5344CB8AC3E}">
        <p14:creationId xmlns:p14="http://schemas.microsoft.com/office/powerpoint/2010/main" val="31777739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57EAAE-4DB1-1078-76A8-D8A022E3CB28}"/>
              </a:ext>
            </a:extLst>
          </p:cNvPr>
          <p:cNvSpPr>
            <a:spLocks noGrp="1"/>
          </p:cNvSpPr>
          <p:nvPr>
            <p:ph type="title"/>
          </p:nvPr>
        </p:nvSpPr>
        <p:spPr/>
        <p:txBody>
          <a:bodyPr/>
          <a:lstStyle/>
          <a:p>
            <a:pPr algn="ctr"/>
            <a:r>
              <a:rPr lang="it-IT" dirty="0"/>
              <a:t>Acoustic energy </a:t>
            </a:r>
            <a:r>
              <a:rPr lang="it-IT" dirty="0" err="1"/>
              <a:t>limit</a:t>
            </a:r>
            <a:r>
              <a:rPr lang="it-IT" dirty="0"/>
              <a:t> </a:t>
            </a:r>
            <a:r>
              <a:rPr lang="it-IT" dirty="0" err="1"/>
              <a:t>cycles</a:t>
            </a:r>
            <a:endParaRPr lang="it-IT" dirty="0"/>
          </a:p>
        </p:txBody>
      </p:sp>
      <p:pic>
        <p:nvPicPr>
          <p:cNvPr id="9" name="Immagine 8">
            <a:extLst>
              <a:ext uri="{FF2B5EF4-FFF2-40B4-BE49-F238E27FC236}">
                <a16:creationId xmlns:a16="http://schemas.microsoft.com/office/drawing/2014/main" id="{7A150C55-5294-5925-8AA1-A43733170219}"/>
              </a:ext>
            </a:extLst>
          </p:cNvPr>
          <p:cNvPicPr>
            <a:picLocks noChangeAspect="1"/>
          </p:cNvPicPr>
          <p:nvPr/>
        </p:nvPicPr>
        <p:blipFill>
          <a:blip r:embed="rId2"/>
          <a:stretch>
            <a:fillRect/>
          </a:stretch>
        </p:blipFill>
        <p:spPr>
          <a:xfrm>
            <a:off x="0" y="1223962"/>
            <a:ext cx="9144000" cy="4410075"/>
          </a:xfrm>
          <a:prstGeom prst="rect">
            <a:avLst/>
          </a:prstGeom>
        </p:spPr>
      </p:pic>
      <p:cxnSp>
        <p:nvCxnSpPr>
          <p:cNvPr id="4" name="Connettore diritto 3">
            <a:extLst>
              <a:ext uri="{FF2B5EF4-FFF2-40B4-BE49-F238E27FC236}">
                <a16:creationId xmlns:a16="http://schemas.microsoft.com/office/drawing/2014/main" id="{45348E31-EEEE-2F4D-D9FB-ACE1AED64CC7}"/>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egnaposto numero diapositiva 4">
            <a:extLst>
              <a:ext uri="{FF2B5EF4-FFF2-40B4-BE49-F238E27FC236}">
                <a16:creationId xmlns:a16="http://schemas.microsoft.com/office/drawing/2014/main" id="{78333BDC-184F-A8C9-AE6D-90434FC27CD5}"/>
              </a:ext>
            </a:extLst>
          </p:cNvPr>
          <p:cNvSpPr>
            <a:spLocks noGrp="1"/>
          </p:cNvSpPr>
          <p:nvPr>
            <p:ph type="sldNum" sz="quarter" idx="11"/>
          </p:nvPr>
        </p:nvSpPr>
        <p:spPr/>
        <p:txBody>
          <a:bodyPr/>
          <a:lstStyle/>
          <a:p>
            <a:fld id="{FEC4A954-C260-E84D-8B85-4D54550A05DF}" type="slidenum">
              <a:rPr lang="it-IT" smtClean="0"/>
              <a:pPr/>
              <a:t>18</a:t>
            </a:fld>
            <a:endParaRPr lang="it-IT" dirty="0"/>
          </a:p>
        </p:txBody>
      </p:sp>
    </p:spTree>
    <p:extLst>
      <p:ext uri="{BB962C8B-B14F-4D97-AF65-F5344CB8AC3E}">
        <p14:creationId xmlns:p14="http://schemas.microsoft.com/office/powerpoint/2010/main" val="4271341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57EAAE-4DB1-1078-76A8-D8A022E3CB28}"/>
              </a:ext>
            </a:extLst>
          </p:cNvPr>
          <p:cNvSpPr>
            <a:spLocks noGrp="1"/>
          </p:cNvSpPr>
          <p:nvPr>
            <p:ph type="title"/>
          </p:nvPr>
        </p:nvSpPr>
        <p:spPr/>
        <p:txBody>
          <a:bodyPr/>
          <a:lstStyle/>
          <a:p>
            <a:pPr algn="ctr"/>
            <a:r>
              <a:rPr lang="it-IT" dirty="0"/>
              <a:t>Acoustic energy </a:t>
            </a:r>
            <a:r>
              <a:rPr lang="it-IT" dirty="0" err="1"/>
              <a:t>limit</a:t>
            </a:r>
            <a:r>
              <a:rPr lang="it-IT" dirty="0"/>
              <a:t> </a:t>
            </a:r>
            <a:r>
              <a:rPr lang="it-IT" dirty="0" err="1"/>
              <a:t>cycles</a:t>
            </a:r>
            <a:endParaRPr lang="it-IT" dirty="0"/>
          </a:p>
        </p:txBody>
      </p:sp>
      <p:pic>
        <p:nvPicPr>
          <p:cNvPr id="5" name="Immagine 4">
            <a:extLst>
              <a:ext uri="{FF2B5EF4-FFF2-40B4-BE49-F238E27FC236}">
                <a16:creationId xmlns:a16="http://schemas.microsoft.com/office/drawing/2014/main" id="{9F212938-1A7C-188F-75DE-04D211107E25}"/>
              </a:ext>
            </a:extLst>
          </p:cNvPr>
          <p:cNvPicPr>
            <a:picLocks noChangeAspect="1"/>
          </p:cNvPicPr>
          <p:nvPr/>
        </p:nvPicPr>
        <p:blipFill>
          <a:blip r:embed="rId2"/>
          <a:stretch>
            <a:fillRect/>
          </a:stretch>
        </p:blipFill>
        <p:spPr>
          <a:xfrm>
            <a:off x="0" y="1223962"/>
            <a:ext cx="9144000" cy="4410075"/>
          </a:xfrm>
          <a:prstGeom prst="rect">
            <a:avLst/>
          </a:prstGeom>
        </p:spPr>
      </p:pic>
      <p:cxnSp>
        <p:nvCxnSpPr>
          <p:cNvPr id="4" name="Connettore diritto 3">
            <a:extLst>
              <a:ext uri="{FF2B5EF4-FFF2-40B4-BE49-F238E27FC236}">
                <a16:creationId xmlns:a16="http://schemas.microsoft.com/office/drawing/2014/main" id="{A17A8ED4-1D07-7600-54EC-68DF0CA9D41F}"/>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egnaposto numero diapositiva 5">
            <a:extLst>
              <a:ext uri="{FF2B5EF4-FFF2-40B4-BE49-F238E27FC236}">
                <a16:creationId xmlns:a16="http://schemas.microsoft.com/office/drawing/2014/main" id="{429AC876-AD33-7A90-DAFE-E187F07CBB15}"/>
              </a:ext>
            </a:extLst>
          </p:cNvPr>
          <p:cNvSpPr>
            <a:spLocks noGrp="1"/>
          </p:cNvSpPr>
          <p:nvPr>
            <p:ph type="sldNum" sz="quarter" idx="11"/>
          </p:nvPr>
        </p:nvSpPr>
        <p:spPr/>
        <p:txBody>
          <a:bodyPr/>
          <a:lstStyle/>
          <a:p>
            <a:fld id="{FEC4A954-C260-E84D-8B85-4D54550A05DF}" type="slidenum">
              <a:rPr lang="it-IT" smtClean="0"/>
              <a:pPr/>
              <a:t>19</a:t>
            </a:fld>
            <a:endParaRPr lang="it-IT" dirty="0"/>
          </a:p>
        </p:txBody>
      </p:sp>
    </p:spTree>
    <p:extLst>
      <p:ext uri="{BB962C8B-B14F-4D97-AF65-F5344CB8AC3E}">
        <p14:creationId xmlns:p14="http://schemas.microsoft.com/office/powerpoint/2010/main" val="14526985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50948B1F-8D27-A609-B512-69C389FCF4A6}"/>
              </a:ext>
            </a:extLst>
          </p:cNvPr>
          <p:cNvSpPr>
            <a:spLocks noGrp="1"/>
          </p:cNvSpPr>
          <p:nvPr>
            <p:ph type="title"/>
          </p:nvPr>
        </p:nvSpPr>
        <p:spPr/>
        <p:txBody>
          <a:bodyPr>
            <a:normAutofit/>
          </a:bodyPr>
          <a:lstStyle/>
          <a:p>
            <a:r>
              <a:rPr lang="en-US" dirty="0"/>
              <a:t>What is thermoacoustic instability?</a:t>
            </a:r>
            <a:br>
              <a:rPr lang="en-US" dirty="0"/>
            </a:br>
            <a:endParaRPr lang="it-IT" dirty="0"/>
          </a:p>
        </p:txBody>
      </p:sp>
      <p:sp>
        <p:nvSpPr>
          <p:cNvPr id="5" name="CasellaDiTesto 4">
            <a:extLst>
              <a:ext uri="{FF2B5EF4-FFF2-40B4-BE49-F238E27FC236}">
                <a16:creationId xmlns:a16="http://schemas.microsoft.com/office/drawing/2014/main" id="{43598B57-6739-2E36-1D23-CC1E41203489}"/>
              </a:ext>
            </a:extLst>
          </p:cNvPr>
          <p:cNvSpPr txBox="1"/>
          <p:nvPr/>
        </p:nvSpPr>
        <p:spPr>
          <a:xfrm>
            <a:off x="835742" y="2497393"/>
            <a:ext cx="2900516" cy="2969343"/>
          </a:xfrm>
          <a:prstGeom prst="rect">
            <a:avLst/>
          </a:prstGeom>
        </p:spPr>
        <p:txBody>
          <a:bodyPr vert="horz" wrap="square" lIns="91440" tIns="45720" rIns="91440" bIns="45720" rtlCol="0" anchor="ctr">
            <a:normAutofit/>
          </a:bodyPr>
          <a:lstStyle/>
          <a:p>
            <a:pPr marL="0" indent="0" algn="l">
              <a:buNone/>
            </a:pPr>
            <a:endParaRPr lang="it-IT" sz="1050" b="0" i="1" dirty="0">
              <a:latin typeface="Fira Sans" panose="020B0503050000020004" pitchFamily="34" charset="0"/>
            </a:endParaRPr>
          </a:p>
        </p:txBody>
      </p:sp>
      <p:graphicFrame>
        <p:nvGraphicFramePr>
          <p:cNvPr id="7" name="Diagramma 6">
            <a:extLst>
              <a:ext uri="{FF2B5EF4-FFF2-40B4-BE49-F238E27FC236}">
                <a16:creationId xmlns:a16="http://schemas.microsoft.com/office/drawing/2014/main" id="{D1D10F42-3F8E-CB91-0BD2-DCE316696F05}"/>
              </a:ext>
            </a:extLst>
          </p:cNvPr>
          <p:cNvGraphicFramePr/>
          <p:nvPr/>
        </p:nvGraphicFramePr>
        <p:xfrm>
          <a:off x="644238" y="1618946"/>
          <a:ext cx="2364434" cy="225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ma 7">
            <a:extLst>
              <a:ext uri="{FF2B5EF4-FFF2-40B4-BE49-F238E27FC236}">
                <a16:creationId xmlns:a16="http://schemas.microsoft.com/office/drawing/2014/main" id="{26697C98-2B96-98F0-847C-9B404EE1AA39}"/>
              </a:ext>
            </a:extLst>
          </p:cNvPr>
          <p:cNvGraphicFramePr/>
          <p:nvPr/>
        </p:nvGraphicFramePr>
        <p:xfrm>
          <a:off x="3389783" y="1618946"/>
          <a:ext cx="2364434" cy="22565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ma 8">
            <a:extLst>
              <a:ext uri="{FF2B5EF4-FFF2-40B4-BE49-F238E27FC236}">
                <a16:creationId xmlns:a16="http://schemas.microsoft.com/office/drawing/2014/main" id="{51B31D8F-05B5-8364-11D7-2A8FED275998}"/>
              </a:ext>
            </a:extLst>
          </p:cNvPr>
          <p:cNvGraphicFramePr/>
          <p:nvPr/>
        </p:nvGraphicFramePr>
        <p:xfrm>
          <a:off x="6157339" y="1623864"/>
          <a:ext cx="2364434" cy="225650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Freccia destra con strisce 9">
            <a:extLst>
              <a:ext uri="{FF2B5EF4-FFF2-40B4-BE49-F238E27FC236}">
                <a16:creationId xmlns:a16="http://schemas.microsoft.com/office/drawing/2014/main" id="{51A3ECF9-1D4B-FEEB-120C-6B139CD02428}"/>
              </a:ext>
            </a:extLst>
          </p:cNvPr>
          <p:cNvSpPr/>
          <p:nvPr/>
        </p:nvSpPr>
        <p:spPr>
          <a:xfrm>
            <a:off x="2797341" y="2555074"/>
            <a:ext cx="722607" cy="467426"/>
          </a:xfrm>
          <a:prstGeom prst="stripedRightArrow">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destra con strisce 10">
            <a:extLst>
              <a:ext uri="{FF2B5EF4-FFF2-40B4-BE49-F238E27FC236}">
                <a16:creationId xmlns:a16="http://schemas.microsoft.com/office/drawing/2014/main" id="{75CEE001-BE4B-9091-8B6B-D34A579ABB83}"/>
              </a:ext>
            </a:extLst>
          </p:cNvPr>
          <p:cNvSpPr/>
          <p:nvPr/>
        </p:nvSpPr>
        <p:spPr>
          <a:xfrm>
            <a:off x="5594475" y="2555073"/>
            <a:ext cx="722607" cy="467426"/>
          </a:xfrm>
          <a:prstGeom prst="stripedRightArrow">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asellaDiTesto 11">
            <a:extLst>
              <a:ext uri="{FF2B5EF4-FFF2-40B4-BE49-F238E27FC236}">
                <a16:creationId xmlns:a16="http://schemas.microsoft.com/office/drawing/2014/main" id="{2AE7442C-2D28-618A-F901-2917A0AF950C}"/>
              </a:ext>
            </a:extLst>
          </p:cNvPr>
          <p:cNvSpPr txBox="1"/>
          <p:nvPr/>
        </p:nvSpPr>
        <p:spPr>
          <a:xfrm>
            <a:off x="470516" y="3881288"/>
            <a:ext cx="8202967" cy="2340077"/>
          </a:xfrm>
          <a:prstGeom prst="rect">
            <a:avLst/>
          </a:prstGeom>
        </p:spPr>
        <p:txBody>
          <a:bodyPr vert="horz" wrap="square" lIns="91440" tIns="45720" rIns="91440" bIns="45720" rtlCol="0" anchor="ctr">
            <a:normAutofit/>
          </a:bodyPr>
          <a:lstStyle/>
          <a:p>
            <a:pPr marL="0" indent="0" algn="just">
              <a:buNone/>
            </a:pPr>
            <a:r>
              <a:rPr lang="en-US" sz="2400" b="0" i="0" dirty="0">
                <a:solidFill>
                  <a:schemeClr val="tx1">
                    <a:lumMod val="65000"/>
                    <a:lumOff val="35000"/>
                  </a:schemeClr>
                </a:solidFill>
                <a:effectLst/>
                <a:latin typeface="Fira Sans Medium" panose="020B0603050000020004" pitchFamily="34" charset="0"/>
              </a:rPr>
              <a:t>Thermoacoustic instability is an </a:t>
            </a:r>
            <a:r>
              <a:rPr lang="en-US" sz="2400" b="1" i="0" dirty="0">
                <a:effectLst/>
                <a:latin typeface="Fira Sans Medium" panose="020B0603050000020004" pitchFamily="34" charset="0"/>
              </a:rPr>
              <a:t>unsteady phenomenon </a:t>
            </a:r>
            <a:r>
              <a:rPr lang="en-US" sz="2400" b="0" i="0" dirty="0">
                <a:solidFill>
                  <a:schemeClr val="tx1">
                    <a:lumMod val="65000"/>
                    <a:lumOff val="35000"/>
                  </a:schemeClr>
                </a:solidFill>
                <a:effectLst/>
                <a:latin typeface="Fira Sans Medium" panose="020B0603050000020004" pitchFamily="34" charset="0"/>
              </a:rPr>
              <a:t>and occurs at </a:t>
            </a:r>
            <a:r>
              <a:rPr lang="en-US" sz="2400" b="1" i="0" dirty="0">
                <a:effectLst/>
                <a:latin typeface="Fira Sans Medium" panose="020B0603050000020004" pitchFamily="34" charset="0"/>
              </a:rPr>
              <a:t>well-defined frequencies</a:t>
            </a:r>
            <a:r>
              <a:rPr lang="en-US" sz="2400" b="0" i="0" dirty="0">
                <a:solidFill>
                  <a:schemeClr val="tx1">
                    <a:lumMod val="65000"/>
                    <a:lumOff val="35000"/>
                  </a:schemeClr>
                </a:solidFill>
                <a:effectLst/>
                <a:latin typeface="Fira Sans Medium" panose="020B0603050000020004" pitchFamily="34" charset="0"/>
              </a:rPr>
              <a:t>. </a:t>
            </a:r>
          </a:p>
          <a:p>
            <a:pPr marL="0" indent="0" algn="just">
              <a:buNone/>
            </a:pPr>
            <a:r>
              <a:rPr lang="en-US" sz="2400" b="1" i="0" dirty="0">
                <a:effectLst/>
                <a:latin typeface="Fira Sans Medium" panose="020B0603050000020004" pitchFamily="34" charset="0"/>
              </a:rPr>
              <a:t>A loud sound </a:t>
            </a:r>
            <a:r>
              <a:rPr lang="en-US" sz="2400" b="0" i="0" dirty="0">
                <a:solidFill>
                  <a:schemeClr val="tx1">
                    <a:lumMod val="65000"/>
                    <a:lumOff val="35000"/>
                  </a:schemeClr>
                </a:solidFill>
                <a:effectLst/>
                <a:latin typeface="Fira Sans Medium" panose="020B0603050000020004" pitchFamily="34" charset="0"/>
              </a:rPr>
              <a:t>develops in the combustion chamber (humming).</a:t>
            </a:r>
          </a:p>
          <a:p>
            <a:pPr marL="0" indent="0">
              <a:buNone/>
            </a:pPr>
            <a:endParaRPr lang="en-US" b="0" i="0" dirty="0">
              <a:solidFill>
                <a:schemeClr val="tx1">
                  <a:lumMod val="65000"/>
                  <a:lumOff val="35000"/>
                </a:schemeClr>
              </a:solidFill>
              <a:effectLst/>
              <a:latin typeface="Fira Sans Medium" panose="020B0603050000020004" pitchFamily="34" charset="0"/>
            </a:endParaRPr>
          </a:p>
        </p:txBody>
      </p:sp>
      <p:cxnSp>
        <p:nvCxnSpPr>
          <p:cNvPr id="4" name="Connettore diritto 3">
            <a:extLst>
              <a:ext uri="{FF2B5EF4-FFF2-40B4-BE49-F238E27FC236}">
                <a16:creationId xmlns:a16="http://schemas.microsoft.com/office/drawing/2014/main" id="{BE854F19-4046-6A05-8397-201E60BB22ED}"/>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egnaposto numero diapositiva 5">
            <a:extLst>
              <a:ext uri="{FF2B5EF4-FFF2-40B4-BE49-F238E27FC236}">
                <a16:creationId xmlns:a16="http://schemas.microsoft.com/office/drawing/2014/main" id="{309012F4-2D24-A06D-EB47-F6F3D98B7F24}"/>
              </a:ext>
            </a:extLst>
          </p:cNvPr>
          <p:cNvSpPr>
            <a:spLocks noGrp="1"/>
          </p:cNvSpPr>
          <p:nvPr>
            <p:ph type="sldNum" sz="quarter" idx="12"/>
          </p:nvPr>
        </p:nvSpPr>
        <p:spPr/>
        <p:txBody>
          <a:bodyPr/>
          <a:lstStyle/>
          <a:p>
            <a:fld id="{FEC4A954-C260-E84D-8B85-4D54550A05DF}" type="slidenum">
              <a:rPr lang="it-IT" smtClean="0"/>
              <a:pPr/>
              <a:t>2</a:t>
            </a:fld>
            <a:endParaRPr lang="it-IT" dirty="0"/>
          </a:p>
        </p:txBody>
      </p:sp>
    </p:spTree>
    <p:extLst>
      <p:ext uri="{BB962C8B-B14F-4D97-AF65-F5344CB8AC3E}">
        <p14:creationId xmlns:p14="http://schemas.microsoft.com/office/powerpoint/2010/main" val="11107534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52E3E356-5B07-234B-AD5E-0C625D5CA7FC}"/>
              </a:ext>
            </a:extLst>
          </p:cNvPr>
          <p:cNvSpPr>
            <a:spLocks noGrp="1"/>
          </p:cNvSpPr>
          <p:nvPr>
            <p:ph type="body" sz="quarter" idx="13"/>
          </p:nvPr>
        </p:nvSpPr>
        <p:spPr>
          <a:xfrm>
            <a:off x="470516" y="1083078"/>
            <a:ext cx="8202966" cy="5344301"/>
          </a:xfrm>
        </p:spPr>
        <p:txBody>
          <a:bodyPr>
            <a:normAutofit fontScale="85000" lnSpcReduction="20000"/>
          </a:bodyPr>
          <a:lstStyle/>
          <a:p>
            <a:pPr marL="0" indent="0" algn="just">
              <a:lnSpc>
                <a:spcPct val="120000"/>
              </a:lnSpc>
              <a:buNone/>
            </a:pPr>
            <a:r>
              <a:rPr lang="en-US" sz="2600" dirty="0">
                <a:solidFill>
                  <a:schemeClr val="tx1"/>
                </a:solidFill>
                <a:latin typeface="Fira Sans Medium" panose="020B0603050000020004" pitchFamily="34" charset="0"/>
              </a:rPr>
              <a:t>Thermoacoustic instability</a:t>
            </a:r>
            <a:r>
              <a:rPr lang="en-US" sz="2600" b="0" dirty="0">
                <a:solidFill>
                  <a:schemeClr val="tx1">
                    <a:lumMod val="65000"/>
                    <a:lumOff val="35000"/>
                  </a:schemeClr>
                </a:solidFill>
                <a:latin typeface="Fira Sans Medium" panose="020B0603050000020004" pitchFamily="34" charset="0"/>
              </a:rPr>
              <a:t> occurs in the feedback between combustor acoustics fluctuations and the heat release fluctuations through a </a:t>
            </a:r>
            <a:r>
              <a:rPr lang="en-US" sz="2600" dirty="0">
                <a:solidFill>
                  <a:schemeClr val="tx1"/>
                </a:solidFill>
                <a:latin typeface="Fira Sans Medium" panose="020B0603050000020004" pitchFamily="34" charset="0"/>
              </a:rPr>
              <a:t>coupling mechanism</a:t>
            </a:r>
            <a:r>
              <a:rPr lang="en-US" sz="2600" b="0" dirty="0">
                <a:solidFill>
                  <a:schemeClr val="tx1">
                    <a:lumMod val="65000"/>
                    <a:lumOff val="35000"/>
                  </a:schemeClr>
                </a:solidFill>
                <a:latin typeface="Fira Sans Medium" panose="020B0603050000020004" pitchFamily="34" charset="0"/>
              </a:rPr>
              <a:t>.</a:t>
            </a:r>
          </a:p>
          <a:p>
            <a:pPr marL="0" indent="0" algn="just">
              <a:buNone/>
            </a:pPr>
            <a:endParaRPr lang="en-US" sz="3500" dirty="0">
              <a:latin typeface="Fira Sans Medium" panose="020B0603050000020004" pitchFamily="34" charset="0"/>
            </a:endParaRPr>
          </a:p>
          <a:p>
            <a:pPr marL="0" indent="0" algn="ctr">
              <a:buNone/>
            </a:pPr>
            <a:endParaRPr lang="en-US" sz="3500" dirty="0"/>
          </a:p>
          <a:p>
            <a:pPr marL="0" indent="0" algn="ctr">
              <a:buNone/>
            </a:pPr>
            <a:endParaRPr lang="en-US" sz="3500" dirty="0"/>
          </a:p>
          <a:p>
            <a:pPr marL="0" indent="0" algn="ctr">
              <a:buNone/>
            </a:pPr>
            <a:endParaRPr lang="en-US" sz="3500" dirty="0"/>
          </a:p>
          <a:p>
            <a:pPr marL="0" indent="0" algn="ctr">
              <a:buNone/>
            </a:pPr>
            <a:endParaRPr lang="en-US" sz="3500" dirty="0"/>
          </a:p>
          <a:p>
            <a:pPr marL="0" indent="0" algn="ctr">
              <a:buNone/>
            </a:pPr>
            <a:endParaRPr lang="en-US" sz="3500" dirty="0"/>
          </a:p>
          <a:p>
            <a:pPr marL="0" indent="0" algn="ctr">
              <a:buNone/>
            </a:pPr>
            <a:endParaRPr lang="en-US" sz="3500" dirty="0"/>
          </a:p>
          <a:p>
            <a:pPr marL="0" indent="0" algn="ctr">
              <a:buNone/>
            </a:pPr>
            <a:endParaRPr lang="en-US" sz="1700" b="0" dirty="0">
              <a:solidFill>
                <a:schemeClr val="tx1">
                  <a:lumMod val="65000"/>
                  <a:lumOff val="35000"/>
                </a:schemeClr>
              </a:solidFill>
              <a:latin typeface="Fira Sans Medium" panose="020B0603050000020004" pitchFamily="34" charset="0"/>
            </a:endParaRPr>
          </a:p>
          <a:p>
            <a:pPr marL="0" indent="0" algn="just">
              <a:lnSpc>
                <a:spcPct val="120000"/>
              </a:lnSpc>
              <a:buNone/>
            </a:pPr>
            <a:r>
              <a:rPr lang="en-US" sz="2600" b="0" dirty="0">
                <a:solidFill>
                  <a:schemeClr val="tx1">
                    <a:lumMod val="65000"/>
                    <a:lumOff val="35000"/>
                  </a:schemeClr>
                </a:solidFill>
                <a:latin typeface="Fira Sans Medium" panose="020B0603050000020004" pitchFamily="34" charset="0"/>
              </a:rPr>
              <a:t>This coupling must be broken to </a:t>
            </a:r>
            <a:r>
              <a:rPr lang="en-US" sz="2600" dirty="0">
                <a:solidFill>
                  <a:schemeClr val="tx1"/>
                </a:solidFill>
                <a:latin typeface="Fira Sans Medium" panose="020B0603050000020004" pitchFamily="34" charset="0"/>
              </a:rPr>
              <a:t>control</a:t>
            </a:r>
            <a:r>
              <a:rPr lang="en-US" sz="2600" b="0" dirty="0">
                <a:solidFill>
                  <a:schemeClr val="tx1">
                    <a:lumMod val="65000"/>
                    <a:lumOff val="35000"/>
                  </a:schemeClr>
                </a:solidFill>
                <a:latin typeface="Fira Sans Medium" panose="020B0603050000020004" pitchFamily="34" charset="0"/>
              </a:rPr>
              <a:t> or even </a:t>
            </a:r>
            <a:r>
              <a:rPr lang="en-US" sz="2600" b="0" dirty="0">
                <a:solidFill>
                  <a:schemeClr val="tx1"/>
                </a:solidFill>
                <a:latin typeface="Fira Sans Medium" panose="020B0603050000020004" pitchFamily="34" charset="0"/>
              </a:rPr>
              <a:t>eliminate</a:t>
            </a:r>
            <a:r>
              <a:rPr lang="en-US" sz="2600" b="0" dirty="0">
                <a:solidFill>
                  <a:schemeClr val="tx1">
                    <a:lumMod val="65000"/>
                    <a:lumOff val="35000"/>
                  </a:schemeClr>
                </a:solidFill>
                <a:latin typeface="Fira Sans Medium" panose="020B0603050000020004" pitchFamily="34" charset="0"/>
              </a:rPr>
              <a:t> thermoacoustic instabilities.</a:t>
            </a:r>
          </a:p>
          <a:p>
            <a:pPr marL="0" indent="0" algn="ctr">
              <a:buNone/>
            </a:pPr>
            <a:endParaRPr lang="en-US" sz="1800" b="0" dirty="0">
              <a:solidFill>
                <a:schemeClr val="tx1">
                  <a:lumMod val="65000"/>
                  <a:lumOff val="35000"/>
                </a:schemeClr>
              </a:solidFill>
              <a:latin typeface="Fira Sans Medium" panose="020B0603050000020004" pitchFamily="34" charset="0"/>
            </a:endParaRPr>
          </a:p>
        </p:txBody>
      </p:sp>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p:txBody>
          <a:bodyPr/>
          <a:lstStyle/>
          <a:p>
            <a:pPr algn="ctr"/>
            <a:r>
              <a:rPr lang="it-IT" dirty="0"/>
              <a:t>How to reduce thermoacoustic instabilities?</a:t>
            </a:r>
          </a:p>
        </p:txBody>
      </p:sp>
      <p:cxnSp>
        <p:nvCxnSpPr>
          <p:cNvPr id="14" name="Connettore diritto 13">
            <a:extLst>
              <a:ext uri="{FF2B5EF4-FFF2-40B4-BE49-F238E27FC236}">
                <a16:creationId xmlns:a16="http://schemas.microsoft.com/office/drawing/2014/main" id="{C9244D82-8F26-7F35-C459-C5F4284C59E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Diagramma 5">
            <a:extLst>
              <a:ext uri="{FF2B5EF4-FFF2-40B4-BE49-F238E27FC236}">
                <a16:creationId xmlns:a16="http://schemas.microsoft.com/office/drawing/2014/main" id="{9ECBEEB6-8226-CE71-F62F-AAFC04F163CE}"/>
              </a:ext>
            </a:extLst>
          </p:cNvPr>
          <p:cNvGraphicFramePr/>
          <p:nvPr>
            <p:extLst>
              <p:ext uri="{D42A27DB-BD31-4B8C-83A1-F6EECF244321}">
                <p14:modId xmlns:p14="http://schemas.microsoft.com/office/powerpoint/2010/main" val="168753331"/>
              </p:ext>
            </p:extLst>
          </p:nvPr>
        </p:nvGraphicFramePr>
        <p:xfrm>
          <a:off x="2450236" y="2405849"/>
          <a:ext cx="4474346" cy="2503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egnaposto numero diapositiva 1">
            <a:extLst>
              <a:ext uri="{FF2B5EF4-FFF2-40B4-BE49-F238E27FC236}">
                <a16:creationId xmlns:a16="http://schemas.microsoft.com/office/drawing/2014/main" id="{C83A8046-3701-E611-770E-3F886F8FCFCC}"/>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20</a:t>
            </a:fld>
            <a:endParaRPr lang="it-IT" sz="1200" dirty="0">
              <a:solidFill>
                <a:schemeClr val="tx2">
                  <a:lumMod val="50000"/>
                  <a:lumOff val="50000"/>
                </a:schemeClr>
              </a:solidFill>
            </a:endParaRPr>
          </a:p>
        </p:txBody>
      </p:sp>
    </p:spTree>
    <p:extLst>
      <p:ext uri="{BB962C8B-B14F-4D97-AF65-F5344CB8AC3E}">
        <p14:creationId xmlns:p14="http://schemas.microsoft.com/office/powerpoint/2010/main" val="13328060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378FFD2-B226-E140-BD16-8BCCA2FFE075}"/>
              </a:ext>
            </a:extLst>
          </p:cNvPr>
          <p:cNvSpPr>
            <a:spLocks noGrp="1"/>
          </p:cNvSpPr>
          <p:nvPr>
            <p:ph type="body" sz="half" idx="2"/>
          </p:nvPr>
        </p:nvSpPr>
        <p:spPr>
          <a:xfrm>
            <a:off x="470516" y="2511380"/>
            <a:ext cx="3953044" cy="3640845"/>
          </a:xfrm>
        </p:spPr>
        <p:txBody>
          <a:bodyPr>
            <a:normAutofit/>
          </a:bodyPr>
          <a:lstStyle/>
          <a:p>
            <a:pPr algn="just">
              <a:lnSpc>
                <a:spcPct val="100000"/>
              </a:lnSpc>
            </a:pPr>
            <a:r>
              <a:rPr lang="en-US" sz="2400" dirty="0"/>
              <a:t>The aim is to design an </a:t>
            </a:r>
            <a:r>
              <a:rPr lang="en-US" sz="2400" b="1" dirty="0">
                <a:solidFill>
                  <a:schemeClr val="tx1"/>
                </a:solidFill>
              </a:rPr>
              <a:t>actuator</a:t>
            </a:r>
            <a:r>
              <a:rPr lang="en-US" sz="2400" dirty="0"/>
              <a:t>, such as a </a:t>
            </a:r>
            <a:r>
              <a:rPr lang="en-US" sz="2400" b="1" dirty="0">
                <a:solidFill>
                  <a:schemeClr val="tx1"/>
                </a:solidFill>
              </a:rPr>
              <a:t>loudspeaker</a:t>
            </a:r>
            <a:r>
              <a:rPr lang="en-US" sz="2400" b="1" dirty="0"/>
              <a:t>,</a:t>
            </a:r>
            <a:r>
              <a:rPr lang="en-US" sz="2400" dirty="0"/>
              <a:t> to produce </a:t>
            </a:r>
            <a:r>
              <a:rPr lang="en-US" sz="2400" dirty="0" err="1"/>
              <a:t>antisound</a:t>
            </a:r>
            <a:r>
              <a:rPr lang="en-US" sz="2400" dirty="0"/>
              <a:t> in order to damp the thermoacoustic instabilities.</a:t>
            </a:r>
          </a:p>
        </p:txBody>
      </p:sp>
      <p:sp>
        <p:nvSpPr>
          <p:cNvPr id="4" name="Segnaposto testo 3">
            <a:extLst>
              <a:ext uri="{FF2B5EF4-FFF2-40B4-BE49-F238E27FC236}">
                <a16:creationId xmlns:a16="http://schemas.microsoft.com/office/drawing/2014/main" id="{9718436A-1AA5-C440-82F0-468077DB05F4}"/>
              </a:ext>
            </a:extLst>
          </p:cNvPr>
          <p:cNvSpPr>
            <a:spLocks noGrp="1"/>
          </p:cNvSpPr>
          <p:nvPr>
            <p:ph type="body" sz="half" idx="10"/>
          </p:nvPr>
        </p:nvSpPr>
        <p:spPr>
          <a:xfrm>
            <a:off x="4720441" y="2511379"/>
            <a:ext cx="3953042" cy="3640846"/>
          </a:xfrm>
        </p:spPr>
        <p:txBody>
          <a:bodyPr>
            <a:normAutofit/>
          </a:bodyPr>
          <a:lstStyle/>
          <a:p>
            <a:pPr algn="just"/>
            <a:endParaRPr lang="it-IT" sz="2400" dirty="0"/>
          </a:p>
          <a:p>
            <a:pPr marL="285750" indent="-285750" algn="just">
              <a:lnSpc>
                <a:spcPct val="100000"/>
              </a:lnSpc>
              <a:buFont typeface="Courier New" panose="02070309020205020404" pitchFamily="49" charset="0"/>
              <a:buChar char="o"/>
            </a:pPr>
            <a:r>
              <a:rPr lang="it-IT" sz="2400" dirty="0"/>
              <a:t>  </a:t>
            </a:r>
            <a:r>
              <a:rPr lang="it-IT" sz="2400" b="1" dirty="0">
                <a:solidFill>
                  <a:schemeClr val="tx1"/>
                </a:solidFill>
              </a:rPr>
              <a:t>COMBUSTOR DAMPING 	(resistive devices)</a:t>
            </a:r>
          </a:p>
          <a:p>
            <a:pPr algn="just"/>
            <a:endParaRPr lang="it-IT" sz="2400" dirty="0"/>
          </a:p>
          <a:p>
            <a:pPr marL="285750" indent="-285750">
              <a:lnSpc>
                <a:spcPct val="100000"/>
              </a:lnSpc>
              <a:buSzPct val="100000"/>
              <a:buFont typeface="Courier New" panose="02070309020205020404" pitchFamily="49" charset="0"/>
              <a:buChar char="o"/>
            </a:pPr>
            <a:r>
              <a:rPr lang="it-IT" sz="2400" b="1" dirty="0">
                <a:solidFill>
                  <a:schemeClr val="tx1"/>
                </a:solidFill>
              </a:rPr>
              <a:t>   ACOUSTIC ENERGY   	(</a:t>
            </a:r>
            <a:r>
              <a:rPr lang="it-IT" sz="2400" b="1" dirty="0" err="1">
                <a:solidFill>
                  <a:schemeClr val="tx1"/>
                </a:solidFill>
              </a:rPr>
              <a:t>reactive</a:t>
            </a:r>
            <a:r>
              <a:rPr lang="it-IT" sz="2400" b="1" dirty="0">
                <a:solidFill>
                  <a:schemeClr val="tx1"/>
                </a:solidFill>
              </a:rPr>
              <a:t> devices)</a:t>
            </a:r>
          </a:p>
          <a:p>
            <a:endParaRPr lang="it-IT" sz="1800" dirty="0"/>
          </a:p>
        </p:txBody>
      </p:sp>
      <p:sp>
        <p:nvSpPr>
          <p:cNvPr id="5" name="Segnaposto testo 4">
            <a:extLst>
              <a:ext uri="{FF2B5EF4-FFF2-40B4-BE49-F238E27FC236}">
                <a16:creationId xmlns:a16="http://schemas.microsoft.com/office/drawing/2014/main" id="{A7F007CF-284F-A548-AE45-9814C31760E3}"/>
              </a:ext>
            </a:extLst>
          </p:cNvPr>
          <p:cNvSpPr>
            <a:spLocks noGrp="1"/>
          </p:cNvSpPr>
          <p:nvPr>
            <p:ph type="body" sz="quarter" idx="13"/>
          </p:nvPr>
        </p:nvSpPr>
        <p:spPr>
          <a:xfrm>
            <a:off x="470516" y="2278425"/>
            <a:ext cx="3953640" cy="762000"/>
          </a:xfrm>
        </p:spPr>
        <p:txBody>
          <a:bodyPr>
            <a:normAutofit/>
          </a:bodyPr>
          <a:lstStyle/>
          <a:p>
            <a:pPr algn="ctr"/>
            <a:r>
              <a:rPr lang="it-IT" sz="3200" b="0" dirty="0">
                <a:solidFill>
                  <a:srgbClr val="574676"/>
                </a:solidFill>
                <a:effectLst>
                  <a:outerShdw blurRad="38100" dist="38100" dir="2700000" algn="tl">
                    <a:srgbClr val="000000">
                      <a:alpha val="43137"/>
                    </a:srgbClr>
                  </a:outerShdw>
                </a:effectLst>
                <a:latin typeface="Fira Sans Medium" panose="020B0603050000020004" pitchFamily="34" charset="0"/>
              </a:rPr>
              <a:t>Active control</a:t>
            </a:r>
          </a:p>
        </p:txBody>
      </p:sp>
      <p:sp>
        <p:nvSpPr>
          <p:cNvPr id="6" name="Segnaposto testo 5">
            <a:extLst>
              <a:ext uri="{FF2B5EF4-FFF2-40B4-BE49-F238E27FC236}">
                <a16:creationId xmlns:a16="http://schemas.microsoft.com/office/drawing/2014/main" id="{9B9E78CB-E973-0E4F-94BB-67D40E6500C0}"/>
              </a:ext>
            </a:extLst>
          </p:cNvPr>
          <p:cNvSpPr>
            <a:spLocks noGrp="1"/>
          </p:cNvSpPr>
          <p:nvPr>
            <p:ph type="body" sz="quarter" idx="14"/>
          </p:nvPr>
        </p:nvSpPr>
        <p:spPr>
          <a:xfrm>
            <a:off x="4720444" y="2278425"/>
            <a:ext cx="3953039" cy="762000"/>
          </a:xfrm>
        </p:spPr>
        <p:txBody>
          <a:bodyPr>
            <a:normAutofit/>
          </a:bodyPr>
          <a:lstStyle/>
          <a:p>
            <a:pPr algn="ctr"/>
            <a:r>
              <a:rPr lang="it-IT" sz="3200" b="0" dirty="0">
                <a:solidFill>
                  <a:srgbClr val="574676"/>
                </a:solidFill>
                <a:effectLst>
                  <a:outerShdw blurRad="38100" dist="38100" dir="2700000" algn="tl">
                    <a:srgbClr val="000000">
                      <a:alpha val="43137"/>
                    </a:srgbClr>
                  </a:outerShdw>
                </a:effectLst>
                <a:latin typeface="Fira Sans Medium" panose="020B0603050000020004" pitchFamily="34" charset="0"/>
              </a:rPr>
              <a:t>Passive control</a:t>
            </a:r>
          </a:p>
        </p:txBody>
      </p:sp>
      <p:sp>
        <p:nvSpPr>
          <p:cNvPr id="3" name="Titolo 2">
            <a:extLst>
              <a:ext uri="{FF2B5EF4-FFF2-40B4-BE49-F238E27FC236}">
                <a16:creationId xmlns:a16="http://schemas.microsoft.com/office/drawing/2014/main" id="{B87BB5BF-F4E9-F042-B490-25B7B151985F}"/>
              </a:ext>
            </a:extLst>
          </p:cNvPr>
          <p:cNvSpPr>
            <a:spLocks noGrp="1"/>
          </p:cNvSpPr>
          <p:nvPr>
            <p:ph type="title"/>
          </p:nvPr>
        </p:nvSpPr>
        <p:spPr/>
        <p:txBody>
          <a:bodyPr/>
          <a:lstStyle/>
          <a:p>
            <a:pPr algn="ctr"/>
            <a:r>
              <a:rPr lang="it-IT" dirty="0"/>
              <a:t>How to reduce thermoacoustic instabilities?</a:t>
            </a:r>
          </a:p>
        </p:txBody>
      </p:sp>
      <p:cxnSp>
        <p:nvCxnSpPr>
          <p:cNvPr id="9" name="Connettore 2 8">
            <a:extLst>
              <a:ext uri="{FF2B5EF4-FFF2-40B4-BE49-F238E27FC236}">
                <a16:creationId xmlns:a16="http://schemas.microsoft.com/office/drawing/2014/main" id="{0EF9D29A-F1F2-3013-246E-28595C0605BF}"/>
              </a:ext>
            </a:extLst>
          </p:cNvPr>
          <p:cNvCxnSpPr>
            <a:cxnSpLocks/>
          </p:cNvCxnSpPr>
          <p:nvPr/>
        </p:nvCxnSpPr>
        <p:spPr>
          <a:xfrm flipV="1">
            <a:off x="5113695" y="3324202"/>
            <a:ext cx="0" cy="475441"/>
          </a:xfrm>
          <a:prstGeom prst="straightConnector1">
            <a:avLst/>
          </a:prstGeom>
          <a:ln w="50800">
            <a:solidFill>
              <a:schemeClr val="accent1"/>
            </a:solidFill>
            <a:tailEnd type="triangle"/>
          </a:ln>
        </p:spPr>
        <p:style>
          <a:lnRef idx="3">
            <a:schemeClr val="accent1"/>
          </a:lnRef>
          <a:fillRef idx="0">
            <a:schemeClr val="accent1"/>
          </a:fillRef>
          <a:effectRef idx="2">
            <a:schemeClr val="accent1"/>
          </a:effectRef>
          <a:fontRef idx="minor">
            <a:schemeClr val="tx1"/>
          </a:fontRef>
        </p:style>
      </p:cxnSp>
      <p:cxnSp>
        <p:nvCxnSpPr>
          <p:cNvPr id="10" name="Connettore diritto 9">
            <a:extLst>
              <a:ext uri="{FF2B5EF4-FFF2-40B4-BE49-F238E27FC236}">
                <a16:creationId xmlns:a16="http://schemas.microsoft.com/office/drawing/2014/main" id="{D65058C8-A926-26F8-EE0A-7265DFA0BC5B}"/>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Segnaposto contenuto 1">
            <a:extLst>
              <a:ext uri="{FF2B5EF4-FFF2-40B4-BE49-F238E27FC236}">
                <a16:creationId xmlns:a16="http://schemas.microsoft.com/office/drawing/2014/main" id="{01C76574-C57A-FDE2-D217-D8AEDCB3680A}"/>
              </a:ext>
            </a:extLst>
          </p:cNvPr>
          <p:cNvSpPr txBox="1">
            <a:spLocks/>
          </p:cNvSpPr>
          <p:nvPr/>
        </p:nvSpPr>
        <p:spPr>
          <a:xfrm>
            <a:off x="188650" y="1090028"/>
            <a:ext cx="8766697" cy="846664"/>
          </a:xfrm>
          <a:prstGeom prst="rect">
            <a:avLst/>
          </a:prstGeom>
        </p:spPr>
        <p:txBody>
          <a:bodyPr>
            <a:noAutofit/>
          </a:bodyPr>
          <a:lstStyle>
            <a:lvl1pPr marL="171442" indent="-171442" algn="l" defTabSz="685766" rtl="0" eaLnBrk="1" latinLnBrk="0" hangingPunct="1">
              <a:lnSpc>
                <a:spcPct val="90000"/>
              </a:lnSpc>
              <a:spcBef>
                <a:spcPts val="750"/>
              </a:spcBef>
              <a:buFont typeface="Fira Sans" panose="020B0503050000020004" pitchFamily="34" charset="0"/>
              <a:buChar char="―"/>
              <a:defRPr sz="1800" b="0" i="0" kern="1200">
                <a:solidFill>
                  <a:schemeClr val="tx1">
                    <a:lumMod val="65000"/>
                    <a:lumOff val="35000"/>
                  </a:schemeClr>
                </a:solidFill>
                <a:latin typeface="Fira Sans Medium" panose="020B0503050000020004" pitchFamily="34" charset="0"/>
                <a:ea typeface="+mn-ea"/>
                <a:cs typeface="+mn-cs"/>
              </a:defRPr>
            </a:lvl1pPr>
            <a:lvl2pPr marL="557185" marR="0" indent="-214303" algn="l" defTabSz="685766" rtl="0" eaLnBrk="1" fontAlgn="auto" latinLnBrk="0" hangingPunct="1">
              <a:lnSpc>
                <a:spcPct val="90000"/>
              </a:lnSpc>
              <a:spcBef>
                <a:spcPts val="375"/>
              </a:spcBef>
              <a:spcAft>
                <a:spcPts val="0"/>
              </a:spcAft>
              <a:buClrTx/>
              <a:buSzTx/>
              <a:buFont typeface="Fira Sans" panose="020B0503050000020004" pitchFamily="34" charset="0"/>
              <a:buChar char="–"/>
              <a:tabLst/>
              <a:defRPr sz="1650" b="0" i="0" kern="1200">
                <a:solidFill>
                  <a:schemeClr val="tx1">
                    <a:lumMod val="65000"/>
                    <a:lumOff val="35000"/>
                  </a:schemeClr>
                </a:solidFill>
                <a:latin typeface="Fira Sans" panose="020B05030500000200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n-US" sz="1000" dirty="0"/>
          </a:p>
          <a:p>
            <a:pPr marL="0" indent="0" algn="ctr">
              <a:lnSpc>
                <a:spcPct val="100000"/>
              </a:lnSpc>
              <a:buNone/>
            </a:pPr>
            <a:r>
              <a:rPr lang="en-US" sz="2400" dirty="0"/>
              <a:t>The </a:t>
            </a:r>
            <a:r>
              <a:rPr lang="en-US" sz="2400" b="0" dirty="0">
                <a:solidFill>
                  <a:schemeClr val="tx1">
                    <a:lumMod val="65000"/>
                    <a:lumOff val="35000"/>
                  </a:schemeClr>
                </a:solidFill>
                <a:latin typeface="Fira Sans Medium" panose="020B0603050000020004" pitchFamily="34" charset="0"/>
              </a:rPr>
              <a:t>thermoacoustic</a:t>
            </a:r>
            <a:r>
              <a:rPr lang="en-US" sz="2400" dirty="0"/>
              <a:t> instabilities can be controlled through </a:t>
            </a:r>
            <a:r>
              <a:rPr lang="en-US" sz="2400" b="1" dirty="0">
                <a:solidFill>
                  <a:schemeClr val="tx1"/>
                </a:solidFill>
              </a:rPr>
              <a:t>two main techniques</a:t>
            </a:r>
            <a:r>
              <a:rPr lang="en-US" sz="2400" dirty="0"/>
              <a:t>: </a:t>
            </a:r>
            <a:endParaRPr lang="it-IT" sz="2400" dirty="0"/>
          </a:p>
        </p:txBody>
      </p:sp>
      <p:sp>
        <p:nvSpPr>
          <p:cNvPr id="8" name="Segnaposto numero diapositiva 7">
            <a:extLst>
              <a:ext uri="{FF2B5EF4-FFF2-40B4-BE49-F238E27FC236}">
                <a16:creationId xmlns:a16="http://schemas.microsoft.com/office/drawing/2014/main" id="{6D84F7BA-9043-DAC2-524D-F540FE956DC2}"/>
              </a:ext>
            </a:extLst>
          </p:cNvPr>
          <p:cNvSpPr>
            <a:spLocks noGrp="1"/>
          </p:cNvSpPr>
          <p:nvPr>
            <p:ph type="sldNum" sz="quarter" idx="16"/>
          </p:nvPr>
        </p:nvSpPr>
        <p:spPr/>
        <p:txBody>
          <a:bodyPr/>
          <a:lstStyle/>
          <a:p>
            <a:fld id="{FEC4A954-C260-E84D-8B85-4D54550A05DF}" type="slidenum">
              <a:rPr lang="it-IT" smtClean="0"/>
              <a:pPr/>
              <a:t>21</a:t>
            </a:fld>
            <a:endParaRPr lang="it-IT"/>
          </a:p>
        </p:txBody>
      </p:sp>
      <p:cxnSp>
        <p:nvCxnSpPr>
          <p:cNvPr id="13" name="Connettore 2 12">
            <a:extLst>
              <a:ext uri="{FF2B5EF4-FFF2-40B4-BE49-F238E27FC236}">
                <a16:creationId xmlns:a16="http://schemas.microsoft.com/office/drawing/2014/main" id="{3DF866A3-67A6-49D7-4B41-18D10DA2951A}"/>
              </a:ext>
            </a:extLst>
          </p:cNvPr>
          <p:cNvCxnSpPr>
            <a:cxnSpLocks/>
          </p:cNvCxnSpPr>
          <p:nvPr/>
        </p:nvCxnSpPr>
        <p:spPr>
          <a:xfrm>
            <a:off x="5150683" y="4572000"/>
            <a:ext cx="0" cy="497148"/>
          </a:xfrm>
          <a:prstGeom prst="straightConnector1">
            <a:avLst/>
          </a:prstGeom>
          <a:ln w="50800">
            <a:solidFill>
              <a:schemeClr val="accent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16284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9312EAA9-383D-3C47-B5D7-939E05AB9EB4}"/>
              </a:ext>
            </a:extLst>
          </p:cNvPr>
          <p:cNvSpPr>
            <a:spLocks noGrp="1"/>
          </p:cNvSpPr>
          <p:nvPr>
            <p:ph idx="1"/>
          </p:nvPr>
        </p:nvSpPr>
        <p:spPr>
          <a:xfrm>
            <a:off x="1400580" y="5798328"/>
            <a:ext cx="2389796" cy="571410"/>
          </a:xfrm>
        </p:spPr>
        <p:txBody>
          <a:bodyPr>
            <a:normAutofit/>
          </a:bodyPr>
          <a:lstStyle/>
          <a:p>
            <a:pPr algn="ctr"/>
            <a:r>
              <a:rPr lang="it-IT" b="1" dirty="0" err="1">
                <a:solidFill>
                  <a:srgbClr val="574676"/>
                </a:solidFill>
                <a:effectLst>
                  <a:outerShdw blurRad="38100" dist="38100" dir="2700000" algn="tl">
                    <a:srgbClr val="000000">
                      <a:alpha val="43137"/>
                    </a:srgbClr>
                  </a:outerShdw>
                </a:effectLst>
              </a:rPr>
              <a:t>Porous</a:t>
            </a:r>
            <a:r>
              <a:rPr lang="it-IT" b="1" dirty="0">
                <a:solidFill>
                  <a:srgbClr val="574676"/>
                </a:solidFill>
                <a:effectLst>
                  <a:outerShdw blurRad="38100" dist="38100" dir="2700000" algn="tl">
                    <a:srgbClr val="000000">
                      <a:alpha val="43137"/>
                    </a:srgbClr>
                  </a:outerShdw>
                </a:effectLst>
              </a:rPr>
              <a:t> medium</a:t>
            </a:r>
          </a:p>
        </p:txBody>
      </p:sp>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p:txBody>
          <a:bodyPr/>
          <a:lstStyle/>
          <a:p>
            <a:pPr algn="ctr"/>
            <a:r>
              <a:rPr lang="it-IT" dirty="0"/>
              <a:t>How to reduce thermoacoustic instabilities?</a:t>
            </a:r>
          </a:p>
        </p:txBody>
      </p:sp>
      <p:pic>
        <p:nvPicPr>
          <p:cNvPr id="7" name="Immagine 6">
            <a:extLst>
              <a:ext uri="{FF2B5EF4-FFF2-40B4-BE49-F238E27FC236}">
                <a16:creationId xmlns:a16="http://schemas.microsoft.com/office/drawing/2014/main" id="{731C3DBA-11DB-A5AD-BD81-0F1CCBF95B8D}"/>
              </a:ext>
            </a:extLst>
          </p:cNvPr>
          <p:cNvPicPr>
            <a:picLocks noChangeAspect="1"/>
          </p:cNvPicPr>
          <p:nvPr/>
        </p:nvPicPr>
        <p:blipFill>
          <a:blip r:embed="rId2"/>
          <a:stretch>
            <a:fillRect/>
          </a:stretch>
        </p:blipFill>
        <p:spPr>
          <a:xfrm>
            <a:off x="4681685" y="3095980"/>
            <a:ext cx="3615959" cy="2694441"/>
          </a:xfrm>
          <a:prstGeom prst="rect">
            <a:avLst/>
          </a:prstGeom>
        </p:spPr>
      </p:pic>
      <p:pic>
        <p:nvPicPr>
          <p:cNvPr id="12" name="Immagine 11" descr="Immagine che contiene testo, arrostito&#10;&#10;Descrizione generata automaticamente">
            <a:extLst>
              <a:ext uri="{FF2B5EF4-FFF2-40B4-BE49-F238E27FC236}">
                <a16:creationId xmlns:a16="http://schemas.microsoft.com/office/drawing/2014/main" id="{C7E18B5D-03BA-D8A7-C778-1A2B7F651E2F}"/>
              </a:ext>
            </a:extLst>
          </p:cNvPr>
          <p:cNvPicPr>
            <a:picLocks noChangeAspect="1"/>
          </p:cNvPicPr>
          <p:nvPr/>
        </p:nvPicPr>
        <p:blipFill>
          <a:blip r:embed="rId3"/>
          <a:stretch>
            <a:fillRect/>
          </a:stretch>
        </p:blipFill>
        <p:spPr>
          <a:xfrm>
            <a:off x="1391702" y="2878761"/>
            <a:ext cx="2389796" cy="3027075"/>
          </a:xfrm>
          <a:prstGeom prst="rect">
            <a:avLst/>
          </a:prstGeom>
        </p:spPr>
      </p:pic>
      <p:cxnSp>
        <p:nvCxnSpPr>
          <p:cNvPr id="14" name="Connettore diritto 13">
            <a:extLst>
              <a:ext uri="{FF2B5EF4-FFF2-40B4-BE49-F238E27FC236}">
                <a16:creationId xmlns:a16="http://schemas.microsoft.com/office/drawing/2014/main" id="{C9244D82-8F26-7F35-C459-C5F4284C59E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Segnaposto contenuto 1">
            <a:extLst>
              <a:ext uri="{FF2B5EF4-FFF2-40B4-BE49-F238E27FC236}">
                <a16:creationId xmlns:a16="http://schemas.microsoft.com/office/drawing/2014/main" id="{C1508D4D-E9FA-02B6-F8AB-43324DF97007}"/>
              </a:ext>
            </a:extLst>
          </p:cNvPr>
          <p:cNvSpPr txBox="1">
            <a:spLocks/>
          </p:cNvSpPr>
          <p:nvPr/>
        </p:nvSpPr>
        <p:spPr>
          <a:xfrm>
            <a:off x="4690563" y="5807205"/>
            <a:ext cx="3607081" cy="571410"/>
          </a:xfrm>
          <a:prstGeom prst="rect">
            <a:avLst/>
          </a:prstGeom>
        </p:spPr>
        <p:txBody>
          <a:bodyPr vert="horz" lIns="91440" tIns="45720" rIns="91440" bIns="45720" rtlCol="0" anchor="ctr">
            <a:normAutofit/>
          </a:bodyPr>
          <a:lstStyle>
            <a:lvl1pPr marL="0" indent="0" algn="l" defTabSz="685766" rtl="0" eaLnBrk="1" latinLnBrk="0" hangingPunct="1">
              <a:lnSpc>
                <a:spcPct val="150000"/>
              </a:lnSpc>
              <a:spcBef>
                <a:spcPts val="750"/>
              </a:spcBef>
              <a:buClr>
                <a:schemeClr val="tx1">
                  <a:lumMod val="85000"/>
                  <a:lumOff val="15000"/>
                </a:schemeClr>
              </a:buClr>
              <a:buFont typeface="Fira Sans" panose="020B0503050000020004" pitchFamily="34" charset="0"/>
              <a:buNone/>
              <a:defRPr sz="2000" b="0" i="0" kern="1200">
                <a:solidFill>
                  <a:schemeClr val="tx1">
                    <a:lumMod val="65000"/>
                    <a:lumOff val="35000"/>
                  </a:schemeClr>
                </a:solidFill>
                <a:latin typeface="Fira Sans Medium" panose="020B0503050000020004" pitchFamily="34" charset="0"/>
                <a:ea typeface="+mn-ea"/>
                <a:cs typeface="+mn-cs"/>
              </a:defRPr>
            </a:lvl1pPr>
            <a:lvl2pPr marL="514325" marR="0" indent="-171442" algn="l" defTabSz="685766" rtl="0" eaLnBrk="1" fontAlgn="auto" latinLnBrk="0" hangingPunct="1">
              <a:lnSpc>
                <a:spcPct val="150000"/>
              </a:lnSpc>
              <a:spcBef>
                <a:spcPts val="375"/>
              </a:spcBef>
              <a:spcAft>
                <a:spcPts val="0"/>
              </a:spcAft>
              <a:buClrTx/>
              <a:buSzTx/>
              <a:buFont typeface="Arial" panose="020B0604020202020204" pitchFamily="34" charset="0"/>
              <a:buChar char="•"/>
              <a:tabLst/>
              <a:defRPr sz="1600" b="0" i="0" kern="1200">
                <a:solidFill>
                  <a:schemeClr val="tx1">
                    <a:lumMod val="65000"/>
                    <a:lumOff val="35000"/>
                  </a:schemeClr>
                </a:solidFill>
                <a:latin typeface="Fira Sans" panose="020B0503050000020004" pitchFamily="34" charset="0"/>
                <a:ea typeface="+mn-ea"/>
                <a:cs typeface="+mn-cs"/>
              </a:defRPr>
            </a:lvl2pPr>
            <a:lvl3pPr marL="814348" marR="0" indent="-171442" algn="l" defTabSz="685766" rtl="0" eaLnBrk="1" fontAlgn="auto" latinLnBrk="0" hangingPunct="1">
              <a:lnSpc>
                <a:spcPct val="150000"/>
              </a:lnSpc>
              <a:spcBef>
                <a:spcPts val="375"/>
              </a:spcBef>
              <a:spcAft>
                <a:spcPts val="0"/>
              </a:spcAft>
              <a:buClrTx/>
              <a:buSzTx/>
              <a:buFont typeface="Arial" panose="020B0604020202020204" pitchFamily="34" charset="0"/>
              <a:buChar char="•"/>
              <a:tabLst/>
              <a:defRPr sz="14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200" b="0" i="0" kern="1200">
                <a:solidFill>
                  <a:schemeClr val="tx1"/>
                </a:solidFill>
                <a:latin typeface="Fira Sans" panose="020B0503050000020004" pitchFamily="34" charset="0"/>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it-IT" b="1" dirty="0">
                <a:solidFill>
                  <a:srgbClr val="574676"/>
                </a:solidFill>
                <a:effectLst>
                  <a:outerShdw blurRad="38100" dist="38100" dir="2700000" algn="tl">
                    <a:srgbClr val="000000">
                      <a:alpha val="43137"/>
                    </a:srgbClr>
                  </a:outerShdw>
                </a:effectLst>
              </a:rPr>
              <a:t>Helmholtz </a:t>
            </a:r>
            <a:r>
              <a:rPr lang="it-IT" b="1" dirty="0" err="1">
                <a:solidFill>
                  <a:srgbClr val="574676"/>
                </a:solidFill>
                <a:effectLst>
                  <a:outerShdw blurRad="38100" dist="38100" dir="2700000" algn="tl">
                    <a:srgbClr val="000000">
                      <a:alpha val="43137"/>
                    </a:srgbClr>
                  </a:outerShdw>
                </a:effectLst>
              </a:rPr>
              <a:t>resonators</a:t>
            </a:r>
            <a:endParaRPr lang="it-IT" b="1" dirty="0">
              <a:solidFill>
                <a:srgbClr val="574676"/>
              </a:solidFill>
              <a:effectLst>
                <a:outerShdw blurRad="38100" dist="38100" dir="2700000" algn="tl">
                  <a:srgbClr val="000000">
                    <a:alpha val="43137"/>
                  </a:srgbClr>
                </a:outerShdw>
              </a:effectLst>
            </a:endParaRPr>
          </a:p>
        </p:txBody>
      </p:sp>
      <p:sp>
        <p:nvSpPr>
          <p:cNvPr id="10" name="Segnaposto contenuto 1">
            <a:extLst>
              <a:ext uri="{FF2B5EF4-FFF2-40B4-BE49-F238E27FC236}">
                <a16:creationId xmlns:a16="http://schemas.microsoft.com/office/drawing/2014/main" id="{93B5691D-3201-AD87-E82B-B3BFF617307E}"/>
              </a:ext>
            </a:extLst>
          </p:cNvPr>
          <p:cNvSpPr txBox="1">
            <a:spLocks/>
          </p:cNvSpPr>
          <p:nvPr/>
        </p:nvSpPr>
        <p:spPr>
          <a:xfrm>
            <a:off x="470515" y="1094581"/>
            <a:ext cx="8202967" cy="1628871"/>
          </a:xfrm>
          <a:prstGeom prst="rect">
            <a:avLst/>
          </a:prstGeom>
        </p:spPr>
        <p:txBody>
          <a:bodyPr>
            <a:noAutofit/>
          </a:bodyPr>
          <a:lstStyle>
            <a:lvl1pPr marL="171442" indent="-171442" algn="l" defTabSz="685766" rtl="0" eaLnBrk="1" latinLnBrk="0" hangingPunct="1">
              <a:lnSpc>
                <a:spcPct val="90000"/>
              </a:lnSpc>
              <a:spcBef>
                <a:spcPts val="750"/>
              </a:spcBef>
              <a:buFont typeface="Fira Sans" panose="020B0503050000020004" pitchFamily="34" charset="0"/>
              <a:buChar char="―"/>
              <a:defRPr sz="1800" b="0" i="0" kern="1200">
                <a:solidFill>
                  <a:schemeClr val="tx1">
                    <a:lumMod val="65000"/>
                    <a:lumOff val="35000"/>
                  </a:schemeClr>
                </a:solidFill>
                <a:latin typeface="Fira Sans Medium" panose="020B0503050000020004" pitchFamily="34" charset="0"/>
                <a:ea typeface="+mn-ea"/>
                <a:cs typeface="+mn-cs"/>
              </a:defRPr>
            </a:lvl1pPr>
            <a:lvl2pPr marL="557185" marR="0" indent="-214303" algn="l" defTabSz="685766" rtl="0" eaLnBrk="1" fontAlgn="auto" latinLnBrk="0" hangingPunct="1">
              <a:lnSpc>
                <a:spcPct val="90000"/>
              </a:lnSpc>
              <a:spcBef>
                <a:spcPts val="375"/>
              </a:spcBef>
              <a:spcAft>
                <a:spcPts val="0"/>
              </a:spcAft>
              <a:buClrTx/>
              <a:buSzTx/>
              <a:buFont typeface="Fira Sans" panose="020B0503050000020004" pitchFamily="34" charset="0"/>
              <a:buChar char="–"/>
              <a:tabLst/>
              <a:defRPr sz="1650" b="0" i="0" kern="1200">
                <a:solidFill>
                  <a:schemeClr val="tx1">
                    <a:lumMod val="65000"/>
                    <a:lumOff val="35000"/>
                  </a:schemeClr>
                </a:solidFill>
                <a:latin typeface="Fira Sans" panose="020B05030500000200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it-IT" sz="2200" dirty="0"/>
              <a:t>In </a:t>
            </a:r>
            <a:r>
              <a:rPr lang="it-IT" sz="2200" dirty="0" err="1"/>
              <a:t>this</a:t>
            </a:r>
            <a:r>
              <a:rPr lang="it-IT" sz="2200" dirty="0"/>
              <a:t> study, passive control </a:t>
            </a:r>
            <a:r>
              <a:rPr lang="it-IT" sz="2200" dirty="0" err="1"/>
              <a:t>has</a:t>
            </a:r>
            <a:r>
              <a:rPr lang="it-IT" sz="2200" dirty="0"/>
              <a:t> </a:t>
            </a:r>
            <a:r>
              <a:rPr lang="it-IT" sz="2200" dirty="0" err="1"/>
              <a:t>been</a:t>
            </a:r>
            <a:r>
              <a:rPr lang="it-IT" sz="2200" dirty="0"/>
              <a:t> </a:t>
            </a:r>
            <a:r>
              <a:rPr lang="it-IT" sz="2200" dirty="0" err="1"/>
              <a:t>implemented</a:t>
            </a:r>
            <a:r>
              <a:rPr lang="it-IT" sz="2200" dirty="0"/>
              <a:t> </a:t>
            </a:r>
            <a:r>
              <a:rPr lang="it-IT" sz="2200" dirty="0" err="1"/>
              <a:t>through</a:t>
            </a:r>
            <a:r>
              <a:rPr lang="it-IT" sz="2200" dirty="0"/>
              <a:t> the following </a:t>
            </a:r>
            <a:r>
              <a:rPr lang="it-IT" sz="2200" dirty="0" err="1"/>
              <a:t>damper</a:t>
            </a:r>
            <a:r>
              <a:rPr lang="it-IT" sz="2200" dirty="0"/>
              <a:t> devices: </a:t>
            </a:r>
          </a:p>
          <a:p>
            <a:pPr algn="just">
              <a:lnSpc>
                <a:spcPct val="100000"/>
              </a:lnSpc>
              <a:buFont typeface="Courier New" panose="02070309020205020404" pitchFamily="49" charset="0"/>
              <a:buChar char="o"/>
            </a:pPr>
            <a:r>
              <a:rPr lang="it-IT" sz="2200" dirty="0"/>
              <a:t>  </a:t>
            </a:r>
            <a:r>
              <a:rPr lang="it-IT" sz="2200" u="sng" dirty="0"/>
              <a:t>resistive devices</a:t>
            </a:r>
            <a:r>
              <a:rPr lang="it-IT" sz="2200" dirty="0"/>
              <a:t> </a:t>
            </a:r>
            <a:r>
              <a:rPr lang="it-IT" sz="2200" dirty="0">
                <a:sym typeface="Wingdings" panose="05000000000000000000" pitchFamily="2" charset="2"/>
              </a:rPr>
              <a:t> </a:t>
            </a:r>
            <a:r>
              <a:rPr lang="it-IT" sz="2200" u="sng" dirty="0" err="1"/>
              <a:t>porous</a:t>
            </a:r>
            <a:r>
              <a:rPr lang="it-IT" sz="2200" u="sng" dirty="0"/>
              <a:t> </a:t>
            </a:r>
            <a:r>
              <a:rPr lang="it-IT" sz="2200" u="sng" dirty="0" err="1"/>
              <a:t>membranes</a:t>
            </a:r>
            <a:r>
              <a:rPr lang="it-IT" sz="2200" u="sng" dirty="0"/>
              <a:t> </a:t>
            </a:r>
            <a:r>
              <a:rPr lang="it-IT" sz="2200" dirty="0">
                <a:sym typeface="Wingdings" panose="05000000000000000000" pitchFamily="2" charset="2"/>
              </a:rPr>
              <a:t></a:t>
            </a:r>
            <a:r>
              <a:rPr lang="it-IT" sz="2200" dirty="0">
                <a:solidFill>
                  <a:schemeClr val="tx1"/>
                </a:solidFill>
                <a:sym typeface="Wingdings" panose="05000000000000000000" pitchFamily="2" charset="2"/>
              </a:rPr>
              <a:t> </a:t>
            </a:r>
            <a:r>
              <a:rPr lang="it-IT" sz="2200" b="1" dirty="0" err="1">
                <a:solidFill>
                  <a:schemeClr val="tx1"/>
                </a:solidFill>
                <a:sym typeface="Wingdings" panose="05000000000000000000" pitchFamily="2" charset="2"/>
              </a:rPr>
              <a:t>porous</a:t>
            </a:r>
            <a:r>
              <a:rPr lang="it-IT" sz="2200" b="1" dirty="0">
                <a:solidFill>
                  <a:schemeClr val="tx1"/>
                </a:solidFill>
                <a:sym typeface="Wingdings" panose="05000000000000000000" pitchFamily="2" charset="2"/>
              </a:rPr>
              <a:t> medium</a:t>
            </a:r>
            <a:endParaRPr lang="it-IT" sz="2200" b="1" dirty="0">
              <a:solidFill>
                <a:schemeClr val="tx1"/>
              </a:solidFill>
            </a:endParaRPr>
          </a:p>
          <a:p>
            <a:pPr algn="just">
              <a:lnSpc>
                <a:spcPct val="100000"/>
              </a:lnSpc>
              <a:buFont typeface="Courier New" panose="02070309020205020404" pitchFamily="49" charset="0"/>
              <a:buChar char="o"/>
            </a:pPr>
            <a:r>
              <a:rPr lang="it-IT" sz="2200" dirty="0"/>
              <a:t>  </a:t>
            </a:r>
            <a:r>
              <a:rPr lang="it-IT" sz="2200" u="sng" dirty="0" err="1"/>
              <a:t>reactive</a:t>
            </a:r>
            <a:r>
              <a:rPr lang="it-IT" sz="2200" u="sng" dirty="0"/>
              <a:t> devices</a:t>
            </a:r>
            <a:r>
              <a:rPr lang="it-IT" sz="2200" dirty="0"/>
              <a:t> </a:t>
            </a:r>
            <a:r>
              <a:rPr lang="it-IT" sz="2200" dirty="0">
                <a:sym typeface="Wingdings" panose="05000000000000000000" pitchFamily="2" charset="2"/>
              </a:rPr>
              <a:t> </a:t>
            </a:r>
            <a:r>
              <a:rPr lang="it-IT" sz="2200" u="sng" dirty="0"/>
              <a:t>acoustic </a:t>
            </a:r>
            <a:r>
              <a:rPr lang="it-IT" sz="2200" u="sng" dirty="0" err="1"/>
              <a:t>cavities</a:t>
            </a:r>
            <a:r>
              <a:rPr lang="it-IT" sz="2200" dirty="0"/>
              <a:t> </a:t>
            </a:r>
            <a:r>
              <a:rPr lang="it-IT" sz="2200" dirty="0">
                <a:sym typeface="Wingdings" panose="05000000000000000000" pitchFamily="2" charset="2"/>
              </a:rPr>
              <a:t> </a:t>
            </a:r>
            <a:r>
              <a:rPr lang="it-IT" sz="2200" b="1" dirty="0">
                <a:solidFill>
                  <a:schemeClr val="tx1"/>
                </a:solidFill>
                <a:sym typeface="Wingdings" panose="05000000000000000000" pitchFamily="2" charset="2"/>
              </a:rPr>
              <a:t>Helmholtz </a:t>
            </a:r>
            <a:r>
              <a:rPr lang="it-IT" sz="2200" b="1" dirty="0" err="1">
                <a:solidFill>
                  <a:schemeClr val="tx1"/>
                </a:solidFill>
                <a:sym typeface="Wingdings" panose="05000000000000000000" pitchFamily="2" charset="2"/>
              </a:rPr>
              <a:t>resonator</a:t>
            </a:r>
            <a:endParaRPr lang="it-IT" sz="2200" b="1" dirty="0">
              <a:solidFill>
                <a:schemeClr val="tx1"/>
              </a:solidFill>
            </a:endParaRPr>
          </a:p>
        </p:txBody>
      </p:sp>
      <p:sp>
        <p:nvSpPr>
          <p:cNvPr id="3" name="Segnaposto numero diapositiva 2">
            <a:extLst>
              <a:ext uri="{FF2B5EF4-FFF2-40B4-BE49-F238E27FC236}">
                <a16:creationId xmlns:a16="http://schemas.microsoft.com/office/drawing/2014/main" id="{1EA13275-9DAB-12BB-05B2-72570D8FB491}"/>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22</a:t>
            </a:fld>
            <a:endParaRPr lang="it-IT" sz="1200" dirty="0">
              <a:solidFill>
                <a:schemeClr val="tx2">
                  <a:lumMod val="50000"/>
                  <a:lumOff val="50000"/>
                </a:schemeClr>
              </a:solidFill>
            </a:endParaRPr>
          </a:p>
        </p:txBody>
      </p:sp>
    </p:spTree>
    <p:extLst>
      <p:ext uri="{BB962C8B-B14F-4D97-AF65-F5344CB8AC3E}">
        <p14:creationId xmlns:p14="http://schemas.microsoft.com/office/powerpoint/2010/main" val="40161775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9312EAA9-383D-3C47-B5D7-939E05AB9EB4}"/>
              </a:ext>
            </a:extLst>
          </p:cNvPr>
          <p:cNvSpPr>
            <a:spLocks noGrp="1"/>
          </p:cNvSpPr>
          <p:nvPr>
            <p:ph idx="1"/>
          </p:nvPr>
        </p:nvSpPr>
        <p:spPr>
          <a:xfrm>
            <a:off x="470516" y="1259445"/>
            <a:ext cx="8202967" cy="1065138"/>
          </a:xfrm>
        </p:spPr>
        <p:txBody>
          <a:bodyPr>
            <a:noAutofit/>
          </a:bodyPr>
          <a:lstStyle/>
          <a:p>
            <a:pPr algn="just">
              <a:lnSpc>
                <a:spcPct val="100000"/>
              </a:lnSpc>
            </a:pPr>
            <a:r>
              <a:rPr lang="en-US" dirty="0"/>
              <a:t>Porous media are solid and </a:t>
            </a:r>
            <a:r>
              <a:rPr lang="en-US" b="1" dirty="0">
                <a:solidFill>
                  <a:schemeClr val="tx1"/>
                </a:solidFill>
              </a:rPr>
              <a:t>heterogeneous materials </a:t>
            </a:r>
            <a:r>
              <a:rPr lang="en-US" dirty="0"/>
              <a:t>having voids, called </a:t>
            </a:r>
            <a:r>
              <a:rPr lang="en-US" b="1" dirty="0">
                <a:solidFill>
                  <a:schemeClr val="tx1"/>
                </a:solidFill>
              </a:rPr>
              <a:t>pores,</a:t>
            </a:r>
            <a:r>
              <a:rPr lang="en-US" dirty="0"/>
              <a:t>  in their microstructure and they can be traversed by the fluids.</a:t>
            </a:r>
            <a:endParaRPr lang="it-IT" dirty="0"/>
          </a:p>
        </p:txBody>
      </p:sp>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584785"/>
          </a:xfrm>
        </p:spPr>
        <p:txBody>
          <a:bodyPr/>
          <a:lstStyle/>
          <a:p>
            <a:pPr algn="ctr"/>
            <a:r>
              <a:rPr lang="it-IT" dirty="0" err="1"/>
              <a:t>Porous</a:t>
            </a:r>
            <a:r>
              <a:rPr lang="it-IT" dirty="0"/>
              <a:t> media</a:t>
            </a:r>
          </a:p>
        </p:txBody>
      </p:sp>
      <p:pic>
        <p:nvPicPr>
          <p:cNvPr id="8" name="Immagine 7" descr="Immagine che contiene cibo, scatola, diverso, pane&#10;&#10;Descrizione generata automaticamente">
            <a:extLst>
              <a:ext uri="{FF2B5EF4-FFF2-40B4-BE49-F238E27FC236}">
                <a16:creationId xmlns:a16="http://schemas.microsoft.com/office/drawing/2014/main" id="{D5EC4287-5798-62D4-94CA-503C46444651}"/>
              </a:ext>
            </a:extLst>
          </p:cNvPr>
          <p:cNvPicPr>
            <a:picLocks noChangeAspect="1"/>
          </p:cNvPicPr>
          <p:nvPr/>
        </p:nvPicPr>
        <p:blipFill>
          <a:blip r:embed="rId2"/>
          <a:stretch>
            <a:fillRect/>
          </a:stretch>
        </p:blipFill>
        <p:spPr>
          <a:xfrm>
            <a:off x="2847984" y="2287996"/>
            <a:ext cx="3280943" cy="2479317"/>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65041690-B91F-49FA-B0D4-A4EDDCEAC475}"/>
                  </a:ext>
                </a:extLst>
              </p:cNvPr>
              <p:cNvSpPr txBox="1"/>
              <p:nvPr/>
            </p:nvSpPr>
            <p:spPr>
              <a:xfrm>
                <a:off x="470566" y="2828713"/>
                <a:ext cx="2184666" cy="1361556"/>
              </a:xfrm>
              <a:prstGeom prst="rect">
                <a:avLst/>
              </a:prstGeom>
            </p:spPr>
            <p:txBody>
              <a:bodyPr vert="horz" wrap="none" lIns="0" tIns="0" rIns="0" bIns="0" rtlCol="0" anchor="ctr">
                <a:normAutofit/>
              </a:bodyPr>
              <a:lstStyle/>
              <a:p>
                <a:pPr marL="0" indent="0" algn="ctr">
                  <a:buNone/>
                </a:pPr>
                <a:r>
                  <a:rPr lang="it-IT" b="0" dirty="0" err="1">
                    <a:latin typeface="Fira Sans Medium" panose="020B0603050000020004" pitchFamily="34" charset="0"/>
                    <a:ea typeface="Cambria Math" panose="02040503050406030204" pitchFamily="18" charset="0"/>
                  </a:rPr>
                  <a:t>Porosity</a:t>
                </a:r>
                <a:r>
                  <a:rPr lang="it-IT" b="0" dirty="0">
                    <a:latin typeface="Fira Sans Medium" panose="020B0603050000020004" pitchFamily="34" charset="0"/>
                    <a:ea typeface="Cambria Math" panose="02040503050406030204" pitchFamily="18" charset="0"/>
                  </a:rPr>
                  <a:t> [-]</a:t>
                </a:r>
              </a:p>
              <a:p>
                <a:pPr marL="0" indent="0" algn="ctr">
                  <a:buNone/>
                </a:pPr>
                <a:endParaRPr lang="it-IT" sz="1400" b="0" i="1" dirty="0">
                  <a:latin typeface="Fira Sans Medium" panose="020B0603050000020004" pitchFamily="34" charset="0"/>
                  <a:ea typeface="Cambria Math" panose="02040503050406030204" pitchFamily="18" charset="0"/>
                </a:endParaRPr>
              </a:p>
              <a:p>
                <a:pPr marL="0" indent="0" algn="ctr">
                  <a:buNone/>
                </a:pPr>
                <a14:m>
                  <m:oMathPara xmlns:m="http://schemas.openxmlformats.org/officeDocument/2006/math">
                    <m:oMathParaPr>
                      <m:jc m:val="center"/>
                    </m:oMathParaPr>
                    <m:oMath xmlns:m="http://schemas.openxmlformats.org/officeDocument/2006/math">
                      <m:r>
                        <a:rPr lang="it-IT" sz="2200" b="0" i="1" smtClean="0">
                          <a:latin typeface="Cambria Math" panose="02040503050406030204" pitchFamily="18" charset="0"/>
                          <a:ea typeface="Cambria Math" panose="02040503050406030204" pitchFamily="18" charset="0"/>
                        </a:rPr>
                        <m:t> </m:t>
                      </m:r>
                      <m:r>
                        <a:rPr lang="it-IT" sz="2200" b="0" i="1" smtClean="0">
                          <a:latin typeface="Cambria Math" panose="02040503050406030204" pitchFamily="18" charset="0"/>
                          <a:ea typeface="Cambria Math" panose="02040503050406030204" pitchFamily="18" charset="0"/>
                        </a:rPr>
                        <m:t>𝜀</m:t>
                      </m:r>
                      <m:r>
                        <a:rPr lang="it-IT" sz="2200" b="0" i="1" smtClean="0">
                          <a:latin typeface="Cambria Math" panose="02040503050406030204" pitchFamily="18" charset="0"/>
                          <a:ea typeface="Cambria Math" panose="02040503050406030204" pitchFamily="18" charset="0"/>
                        </a:rPr>
                        <m:t>= </m:t>
                      </m:r>
                      <m:f>
                        <m:fPr>
                          <m:ctrlPr>
                            <a:rPr lang="it-IT" sz="2200" b="0" i="1" smtClean="0">
                              <a:latin typeface="Cambria Math" panose="02040503050406030204" pitchFamily="18" charset="0"/>
                              <a:ea typeface="Cambria Math" panose="02040503050406030204" pitchFamily="18" charset="0"/>
                            </a:rPr>
                          </m:ctrlPr>
                        </m:fPr>
                        <m:num>
                          <m:sSub>
                            <m:sSubPr>
                              <m:ctrlPr>
                                <a:rPr lang="it-IT" sz="2200" b="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𝑉</m:t>
                              </m:r>
                            </m:e>
                            <m:sub>
                              <m:r>
                                <a:rPr lang="it-IT" sz="2200" b="0" i="1" smtClean="0">
                                  <a:latin typeface="Cambria Math" panose="02040503050406030204" pitchFamily="18" charset="0"/>
                                  <a:ea typeface="Cambria Math" panose="02040503050406030204" pitchFamily="18" charset="0"/>
                                </a:rPr>
                                <m:t>𝑃</m:t>
                              </m:r>
                            </m:sub>
                          </m:sSub>
                        </m:num>
                        <m:den>
                          <m:sSub>
                            <m:sSubPr>
                              <m:ctrlPr>
                                <a:rPr lang="it-IT" sz="2200" b="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𝑉</m:t>
                              </m:r>
                            </m:e>
                            <m:sub>
                              <m:r>
                                <a:rPr lang="it-IT" sz="2200" b="0" i="1" smtClean="0">
                                  <a:latin typeface="Cambria Math" panose="02040503050406030204" pitchFamily="18" charset="0"/>
                                  <a:ea typeface="Cambria Math" panose="02040503050406030204" pitchFamily="18" charset="0"/>
                                </a:rPr>
                                <m:t>𝑇𝑂𝑇</m:t>
                              </m:r>
                            </m:sub>
                          </m:sSub>
                        </m:den>
                      </m:f>
                    </m:oMath>
                  </m:oMathPara>
                </a14:m>
                <a:endParaRPr lang="it-IT" sz="2200" b="0" i="1" dirty="0">
                  <a:latin typeface="Fira Sans" panose="020B0503050000020004" pitchFamily="34" charset="0"/>
                </a:endParaRPr>
              </a:p>
            </p:txBody>
          </p:sp>
        </mc:Choice>
        <mc:Fallback xmlns="">
          <p:sp>
            <p:nvSpPr>
              <p:cNvPr id="9" name="CasellaDiTesto 8">
                <a:extLst>
                  <a:ext uri="{FF2B5EF4-FFF2-40B4-BE49-F238E27FC236}">
                    <a16:creationId xmlns:a16="http://schemas.microsoft.com/office/drawing/2014/main" id="{65041690-B91F-49FA-B0D4-A4EDDCEAC475}"/>
                  </a:ext>
                </a:extLst>
              </p:cNvPr>
              <p:cNvSpPr txBox="1">
                <a:spLocks noRot="1" noChangeAspect="1" noMove="1" noResize="1" noEditPoints="1" noAdjustHandles="1" noChangeArrowheads="1" noChangeShapeType="1" noTextEdit="1"/>
              </p:cNvSpPr>
              <p:nvPr/>
            </p:nvSpPr>
            <p:spPr>
              <a:xfrm>
                <a:off x="470566" y="2828713"/>
                <a:ext cx="2184666" cy="1361556"/>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AE2004B-BA50-97DD-4793-EA3213F407CE}"/>
                  </a:ext>
                </a:extLst>
              </p:cNvPr>
              <p:cNvSpPr txBox="1"/>
              <p:nvPr/>
            </p:nvSpPr>
            <p:spPr>
              <a:xfrm>
                <a:off x="6323337" y="2742892"/>
                <a:ext cx="2353411" cy="1438068"/>
              </a:xfrm>
              <a:prstGeom prst="rect">
                <a:avLst/>
              </a:prstGeom>
            </p:spPr>
            <p:txBody>
              <a:bodyPr vert="horz" wrap="none" lIns="0" tIns="0" rIns="0" bIns="0" rtlCol="0" anchor="ctr">
                <a:normAutofit/>
              </a:bodyPr>
              <a:lstStyle/>
              <a:p>
                <a:pPr algn="ctr"/>
                <a14:m>
                  <m:oMathPara xmlns:m="http://schemas.openxmlformats.org/officeDocument/2006/math">
                    <m:oMathParaPr>
                      <m:jc m:val="center"/>
                    </m:oMathParaPr>
                    <m:oMath xmlns:m="http://schemas.openxmlformats.org/officeDocument/2006/math">
                      <m:r>
                        <m:rPr>
                          <m:nor/>
                        </m:rPr>
                        <a:rPr lang="it-IT" dirty="0">
                          <a:latin typeface="Fira Sans Medium" panose="020B0603050000020004" pitchFamily="34" charset="0"/>
                          <a:ea typeface="Cambria Math" panose="02040503050406030204" pitchFamily="18" charset="0"/>
                        </a:rPr>
                        <m:t>P</m:t>
                      </m:r>
                      <m:r>
                        <m:rPr>
                          <m:nor/>
                        </m:rPr>
                        <a:rPr lang="it-IT" b="0" dirty="0" smtClean="0">
                          <a:latin typeface="Fira Sans Medium" panose="020B0603050000020004" pitchFamily="34" charset="0"/>
                          <a:ea typeface="Cambria Math" panose="02040503050406030204" pitchFamily="18" charset="0"/>
                        </a:rPr>
                        <m:t>ermeability</m:t>
                      </m:r>
                      <m:r>
                        <m:rPr>
                          <m:nor/>
                        </m:rPr>
                        <a:rPr lang="it-IT" dirty="0">
                          <a:latin typeface="Fira Sans Medium" panose="020B0603050000020004" pitchFamily="34" charset="0"/>
                          <a:ea typeface="Cambria Math" panose="02040503050406030204" pitchFamily="18" charset="0"/>
                        </a:rPr>
                        <m:t> [</m:t>
                      </m:r>
                      <m:r>
                        <m:rPr>
                          <m:nor/>
                        </m:rPr>
                        <a:rPr lang="it-IT" b="0" i="0" dirty="0" smtClean="0">
                          <a:latin typeface="Fira Sans Medium" panose="020B0603050000020004" pitchFamily="34" charset="0"/>
                          <a:ea typeface="Cambria Math" panose="02040503050406030204" pitchFamily="18" charset="0"/>
                        </a:rPr>
                        <m:t>m</m:t>
                      </m:r>
                      <m:r>
                        <m:rPr>
                          <m:nor/>
                        </m:rPr>
                        <a:rPr lang="it-IT" b="0" i="0" baseline="30000" dirty="0" smtClean="0">
                          <a:latin typeface="Fira Sans Medium" panose="020B0603050000020004" pitchFamily="34" charset="0"/>
                          <a:ea typeface="Cambria Math" panose="02040503050406030204" pitchFamily="18" charset="0"/>
                        </a:rPr>
                        <m:t>2</m:t>
                      </m:r>
                      <m:r>
                        <m:rPr>
                          <m:nor/>
                        </m:rPr>
                        <a:rPr lang="it-IT" dirty="0">
                          <a:latin typeface="Fira Sans Medium" panose="020B0603050000020004" pitchFamily="34" charset="0"/>
                          <a:ea typeface="Cambria Math" panose="02040503050406030204" pitchFamily="18" charset="0"/>
                        </a:rPr>
                        <m:t>]</m:t>
                      </m:r>
                    </m:oMath>
                  </m:oMathPara>
                </a14:m>
                <a:endParaRPr lang="it-IT" b="0" dirty="0">
                  <a:latin typeface="Cambria Math" panose="02040503050406030204" pitchFamily="18" charset="0"/>
                </a:endParaRPr>
              </a:p>
              <a:p>
                <a:pPr algn="ctr"/>
                <a:endParaRPr lang="it-IT" sz="1400" b="0" i="1" dirty="0">
                  <a:latin typeface="Cambria Math" panose="02040503050406030204" pitchFamily="18" charset="0"/>
                </a:endParaRPr>
              </a:p>
              <a:p>
                <a:pPr algn="ctr"/>
                <a14:m>
                  <m:oMath xmlns:m="http://schemas.openxmlformats.org/officeDocument/2006/math">
                    <m:r>
                      <a:rPr lang="it-IT" sz="2200" b="0" i="1" smtClean="0">
                        <a:latin typeface="Cambria Math" panose="02040503050406030204" pitchFamily="18" charset="0"/>
                      </a:rPr>
                      <m:t>𝑘</m:t>
                    </m:r>
                    <m:r>
                      <a:rPr lang="it-IT" sz="2200" b="0" i="1" smtClean="0">
                        <a:latin typeface="Cambria Math" panose="02040503050406030204" pitchFamily="18" charset="0"/>
                      </a:rPr>
                      <m:t>= </m:t>
                    </m:r>
                    <m:sSub>
                      <m:sSubPr>
                        <m:ctrlPr>
                          <a:rPr lang="el-GR" sz="2200" b="0" i="1" smtClean="0">
                            <a:latin typeface="Cambria Math" panose="02040503050406030204" pitchFamily="18" charset="0"/>
                          </a:rPr>
                        </m:ctrlPr>
                      </m:sSubPr>
                      <m:e>
                        <m:r>
                          <m:rPr>
                            <m:sty m:val="p"/>
                          </m:rPr>
                          <a:rPr lang="el-GR" sz="2200" i="1">
                            <a:latin typeface="Cambria Math" panose="02040503050406030204" pitchFamily="18" charset="0"/>
                          </a:rPr>
                          <m:t>Φ</m:t>
                        </m:r>
                      </m:e>
                      <m:sub>
                        <m:r>
                          <a:rPr lang="it-IT" sz="2200" b="0" i="1" smtClean="0">
                            <a:latin typeface="Cambria Math" panose="02040503050406030204" pitchFamily="18" charset="0"/>
                          </a:rPr>
                          <m:t>𝑠</m:t>
                        </m:r>
                      </m:sub>
                    </m:sSub>
                  </m:oMath>
                </a14:m>
                <a:r>
                  <a:rPr lang="it-IT" sz="2200" b="0" i="1" dirty="0">
                    <a:latin typeface="Fira Sans" panose="020B0503050000020004" pitchFamily="34" charset="0"/>
                  </a:rPr>
                  <a:t> · </a:t>
                </a:r>
                <a14:m>
                  <m:oMath xmlns:m="http://schemas.openxmlformats.org/officeDocument/2006/math">
                    <m:f>
                      <m:fPr>
                        <m:ctrlPr>
                          <a:rPr lang="it-IT" sz="2200" b="0" i="1" smtClean="0">
                            <a:latin typeface="Cambria Math" panose="02040503050406030204" pitchFamily="18" charset="0"/>
                          </a:rPr>
                        </m:ctrlPr>
                      </m:fPr>
                      <m:num>
                        <m:sSup>
                          <m:sSupPr>
                            <m:ctrlPr>
                              <a:rPr lang="it-IT" sz="2200" b="0" i="1" smtClean="0">
                                <a:latin typeface="Cambria Math" panose="02040503050406030204" pitchFamily="18" charset="0"/>
                                <a:ea typeface="Cambria Math" panose="02040503050406030204" pitchFamily="18" charset="0"/>
                              </a:rPr>
                            </m:ctrlPr>
                          </m:sSupPr>
                          <m:e>
                            <m:r>
                              <a:rPr lang="it-IT" sz="2200" b="0" i="1" smtClean="0">
                                <a:latin typeface="Cambria Math" panose="02040503050406030204" pitchFamily="18" charset="0"/>
                                <a:ea typeface="Cambria Math" panose="02040503050406030204" pitchFamily="18" charset="0"/>
                              </a:rPr>
                              <m:t>𝜀</m:t>
                            </m:r>
                          </m:e>
                          <m:sup>
                            <m:r>
                              <a:rPr lang="it-IT" sz="2200" b="0" i="1" smtClean="0">
                                <a:latin typeface="Cambria Math" panose="02040503050406030204" pitchFamily="18" charset="0"/>
                                <a:ea typeface="Cambria Math" panose="02040503050406030204" pitchFamily="18" charset="0"/>
                              </a:rPr>
                              <m:t>3</m:t>
                            </m:r>
                          </m:sup>
                        </m:sSup>
                        <m:r>
                          <a:rPr lang="it-IT" sz="2200" b="0" i="1" smtClean="0">
                            <a:latin typeface="Cambria Math" panose="02040503050406030204" pitchFamily="18" charset="0"/>
                            <a:ea typeface="Cambria Math" panose="02040503050406030204" pitchFamily="18" charset="0"/>
                          </a:rPr>
                          <m:t> · </m:t>
                        </m:r>
                        <m:sSubSup>
                          <m:sSubSupPr>
                            <m:ctrlPr>
                              <a:rPr lang="it-IT" sz="2200" b="0" i="1" smtClean="0">
                                <a:latin typeface="Cambria Math" panose="02040503050406030204" pitchFamily="18" charset="0"/>
                                <a:ea typeface="Cambria Math" panose="02040503050406030204" pitchFamily="18" charset="0"/>
                              </a:rPr>
                            </m:ctrlPr>
                          </m:sSubSupPr>
                          <m:e>
                            <m:r>
                              <a:rPr lang="it-IT" sz="2200" b="0" i="1" smtClean="0">
                                <a:latin typeface="Cambria Math" panose="02040503050406030204" pitchFamily="18" charset="0"/>
                                <a:ea typeface="Cambria Math" panose="02040503050406030204" pitchFamily="18" charset="0"/>
                              </a:rPr>
                              <m:t>𝐷</m:t>
                            </m:r>
                          </m:e>
                          <m:sub>
                            <m:r>
                              <a:rPr lang="it-IT" sz="2200" b="0" i="1" smtClean="0">
                                <a:latin typeface="Cambria Math" panose="02040503050406030204" pitchFamily="18" charset="0"/>
                                <a:ea typeface="Cambria Math" panose="02040503050406030204" pitchFamily="18" charset="0"/>
                              </a:rPr>
                              <m:t>𝑝</m:t>
                            </m:r>
                          </m:sub>
                          <m:sup>
                            <m:r>
                              <a:rPr lang="it-IT" sz="2200" b="0" i="1" smtClean="0">
                                <a:latin typeface="Cambria Math" panose="02040503050406030204" pitchFamily="18" charset="0"/>
                                <a:ea typeface="Cambria Math" panose="02040503050406030204" pitchFamily="18" charset="0"/>
                              </a:rPr>
                              <m:t>2</m:t>
                            </m:r>
                          </m:sup>
                        </m:sSubSup>
                      </m:num>
                      <m:den>
                        <m:r>
                          <a:rPr lang="it-IT" sz="2200" b="0" i="1" smtClean="0">
                            <a:latin typeface="Cambria Math" panose="02040503050406030204" pitchFamily="18" charset="0"/>
                          </a:rPr>
                          <m:t>150 ·(1−</m:t>
                        </m:r>
                        <m:r>
                          <a:rPr lang="it-IT" sz="2200" i="1">
                            <a:latin typeface="Cambria Math" panose="02040503050406030204" pitchFamily="18" charset="0"/>
                            <a:ea typeface="Cambria Math" panose="02040503050406030204" pitchFamily="18" charset="0"/>
                          </a:rPr>
                          <m:t>𝜀</m:t>
                        </m:r>
                        <m:r>
                          <a:rPr lang="it-IT" sz="2200" b="0" i="1" smtClean="0">
                            <a:latin typeface="Cambria Math" panose="02040503050406030204" pitchFamily="18" charset="0"/>
                            <a:ea typeface="Cambria Math" panose="02040503050406030204" pitchFamily="18" charset="0"/>
                          </a:rPr>
                          <m:t>)</m:t>
                        </m:r>
                      </m:den>
                    </m:f>
                  </m:oMath>
                </a14:m>
                <a:endParaRPr lang="it-IT" sz="2200" b="0" i="1" dirty="0">
                  <a:latin typeface="Fira Sans" panose="020B0503050000020004" pitchFamily="34" charset="0"/>
                </a:endParaRPr>
              </a:p>
            </p:txBody>
          </p:sp>
        </mc:Choice>
        <mc:Fallback xmlns="">
          <p:sp>
            <p:nvSpPr>
              <p:cNvPr id="10" name="CasellaDiTesto 9">
                <a:extLst>
                  <a:ext uri="{FF2B5EF4-FFF2-40B4-BE49-F238E27FC236}">
                    <a16:creationId xmlns:a16="http://schemas.microsoft.com/office/drawing/2014/main" id="{8AE2004B-BA50-97DD-4793-EA3213F407CE}"/>
                  </a:ext>
                </a:extLst>
              </p:cNvPr>
              <p:cNvSpPr txBox="1">
                <a:spLocks noRot="1" noChangeAspect="1" noMove="1" noResize="1" noEditPoints="1" noAdjustHandles="1" noChangeArrowheads="1" noChangeShapeType="1" noTextEdit="1"/>
              </p:cNvSpPr>
              <p:nvPr/>
            </p:nvSpPr>
            <p:spPr>
              <a:xfrm>
                <a:off x="6323337" y="2742892"/>
                <a:ext cx="2353411" cy="1438068"/>
              </a:xfrm>
              <a:prstGeom prst="rect">
                <a:avLst/>
              </a:prstGeom>
              <a:blipFill>
                <a:blip r:embed="rId4"/>
                <a:stretch>
                  <a:fillRect/>
                </a:stretch>
              </a:blipFill>
            </p:spPr>
            <p:txBody>
              <a:bodyPr/>
              <a:lstStyle/>
              <a:p>
                <a:r>
                  <a:rPr lang="it-IT">
                    <a:noFill/>
                  </a:rPr>
                  <a:t> </a:t>
                </a:r>
              </a:p>
            </p:txBody>
          </p:sp>
        </mc:Fallback>
      </mc:AlternateContent>
      <p:cxnSp>
        <p:nvCxnSpPr>
          <p:cNvPr id="16" name="Connettore diritto 15">
            <a:extLst>
              <a:ext uri="{FF2B5EF4-FFF2-40B4-BE49-F238E27FC236}">
                <a16:creationId xmlns:a16="http://schemas.microsoft.com/office/drawing/2014/main" id="{D7B5BE47-289D-CDFD-D991-7036977A1A7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26A98BE6-E286-DD0D-5323-84B869C22A4F}"/>
              </a:ext>
            </a:extLst>
          </p:cNvPr>
          <p:cNvSpPr/>
          <p:nvPr/>
        </p:nvSpPr>
        <p:spPr>
          <a:xfrm>
            <a:off x="470516" y="2819834"/>
            <a:ext cx="2185494" cy="1361556"/>
          </a:xfrm>
          <a:prstGeom prst="rect">
            <a:avLst/>
          </a:prstGeom>
          <a:noFill/>
          <a:ln w="19050">
            <a:solidFill>
              <a:srgbClr val="574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8B1C3540-D73E-5FF7-6294-262239D7DEB2}"/>
              </a:ext>
            </a:extLst>
          </p:cNvPr>
          <p:cNvSpPr/>
          <p:nvPr/>
        </p:nvSpPr>
        <p:spPr>
          <a:xfrm>
            <a:off x="6324166" y="2834326"/>
            <a:ext cx="2352582" cy="1361556"/>
          </a:xfrm>
          <a:prstGeom prst="rect">
            <a:avLst/>
          </a:prstGeom>
          <a:noFill/>
          <a:ln w="19050">
            <a:solidFill>
              <a:srgbClr val="574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numero diapositiva 2">
            <a:extLst>
              <a:ext uri="{FF2B5EF4-FFF2-40B4-BE49-F238E27FC236}">
                <a16:creationId xmlns:a16="http://schemas.microsoft.com/office/drawing/2014/main" id="{8F11E7BF-0287-32B6-0F3C-B45B9817AD94}"/>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23</a:t>
            </a:fld>
            <a:endParaRPr lang="it-IT" sz="1200" dirty="0">
              <a:solidFill>
                <a:schemeClr val="tx2">
                  <a:lumMod val="50000"/>
                  <a:lumOff val="50000"/>
                </a:schemeClr>
              </a:solidFill>
            </a:endParaRPr>
          </a:p>
        </p:txBody>
      </p:sp>
      <p:grpSp>
        <p:nvGrpSpPr>
          <p:cNvPr id="6" name="Gruppo 5">
            <a:extLst>
              <a:ext uri="{FF2B5EF4-FFF2-40B4-BE49-F238E27FC236}">
                <a16:creationId xmlns:a16="http://schemas.microsoft.com/office/drawing/2014/main" id="{850830AA-858C-AE95-6505-6229ABDD008C}"/>
              </a:ext>
            </a:extLst>
          </p:cNvPr>
          <p:cNvGrpSpPr/>
          <p:nvPr/>
        </p:nvGrpSpPr>
        <p:grpSpPr>
          <a:xfrm>
            <a:off x="293013" y="5456019"/>
            <a:ext cx="3758706" cy="363503"/>
            <a:chOff x="0" y="241822"/>
            <a:chExt cx="3758706" cy="363503"/>
          </a:xfrm>
        </p:grpSpPr>
        <p:sp>
          <p:nvSpPr>
            <p:cNvPr id="7" name="Rettangolo con angoli arrotondati 6">
              <a:extLst>
                <a:ext uri="{FF2B5EF4-FFF2-40B4-BE49-F238E27FC236}">
                  <a16:creationId xmlns:a16="http://schemas.microsoft.com/office/drawing/2014/main" id="{E79484C7-FF3D-C0D0-BB9F-24278A327E0A}"/>
                </a:ext>
              </a:extLst>
            </p:cNvPr>
            <p:cNvSpPr/>
            <p:nvPr/>
          </p:nvSpPr>
          <p:spPr>
            <a:xfrm>
              <a:off x="0" y="241822"/>
              <a:ext cx="3758706" cy="36350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asellaDiTesto 10">
              <a:extLst>
                <a:ext uri="{FF2B5EF4-FFF2-40B4-BE49-F238E27FC236}">
                  <a16:creationId xmlns:a16="http://schemas.microsoft.com/office/drawing/2014/main" id="{8179794D-6D28-DD52-7701-58E7FAF7157E}"/>
                </a:ext>
              </a:extLst>
            </p:cNvPr>
            <p:cNvSpPr txBox="1"/>
            <p:nvPr/>
          </p:nvSpPr>
          <p:spPr>
            <a:xfrm>
              <a:off x="10647" y="252469"/>
              <a:ext cx="3737412" cy="3422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it-IT" sz="2400" i="1" dirty="0">
                  <a:solidFill>
                    <a:schemeClr val="bg1"/>
                  </a:solidFill>
                  <a:latin typeface="Fira Sans Medium" panose="020B0503050000020004" pitchFamily="34" charset="0"/>
                </a:rPr>
                <a:t>2</a:t>
              </a:r>
              <a:r>
                <a:rPr lang="it-IT" sz="2400" i="1" kern="1200" dirty="0">
                  <a:solidFill>
                    <a:schemeClr val="bg1"/>
                  </a:solidFill>
                  <a:latin typeface="Fira Sans Medium" panose="020B0503050000020004" pitchFamily="34" charset="0"/>
                  <a:ea typeface="+mn-ea"/>
                  <a:cs typeface="+mn-cs"/>
                </a:rPr>
                <a:t> cases in total</a:t>
              </a:r>
            </a:p>
          </p:txBody>
        </p:sp>
      </p:grpSp>
      <p:sp>
        <p:nvSpPr>
          <p:cNvPr id="13" name="Freccia destra con strisce 12">
            <a:extLst>
              <a:ext uri="{FF2B5EF4-FFF2-40B4-BE49-F238E27FC236}">
                <a16:creationId xmlns:a16="http://schemas.microsoft.com/office/drawing/2014/main" id="{29F68A3B-30BE-14DC-4F89-ECCDC490AE27}"/>
              </a:ext>
            </a:extLst>
          </p:cNvPr>
          <p:cNvSpPr/>
          <p:nvPr/>
        </p:nvSpPr>
        <p:spPr>
          <a:xfrm rot="20667584">
            <a:off x="4173362" y="5288371"/>
            <a:ext cx="588545" cy="174384"/>
          </a:xfrm>
          <a:prstGeom prst="stripedRightArrow">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destra con strisce 13">
            <a:extLst>
              <a:ext uri="{FF2B5EF4-FFF2-40B4-BE49-F238E27FC236}">
                <a16:creationId xmlns:a16="http://schemas.microsoft.com/office/drawing/2014/main" id="{E374DF5B-D296-1B1E-328A-3DC90BD117F3}"/>
              </a:ext>
            </a:extLst>
          </p:cNvPr>
          <p:cNvSpPr/>
          <p:nvPr/>
        </p:nvSpPr>
        <p:spPr>
          <a:xfrm rot="1371945">
            <a:off x="4166485" y="5851843"/>
            <a:ext cx="588545" cy="190756"/>
          </a:xfrm>
          <a:prstGeom prst="stripedRightArrow">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306E84E8-4839-7C75-9357-084351827095}"/>
              </a:ext>
            </a:extLst>
          </p:cNvPr>
          <p:cNvSpPr txBox="1"/>
          <p:nvPr/>
        </p:nvSpPr>
        <p:spPr>
          <a:xfrm>
            <a:off x="4883549" y="4999654"/>
            <a:ext cx="4082897" cy="538754"/>
          </a:xfrm>
          <a:prstGeom prst="rect">
            <a:avLst/>
          </a:prstGeom>
        </p:spPr>
        <p:txBody>
          <a:bodyPr vert="horz" wrap="square" lIns="91440" tIns="45720" rIns="91440" bIns="45720" rtlCol="0" anchor="ctr">
            <a:noAutofit/>
          </a:bodyPr>
          <a:lstStyle/>
          <a:p>
            <a:pPr marL="0" indent="0" algn="l">
              <a:buNone/>
            </a:pPr>
            <a:r>
              <a:rPr lang="it-IT" sz="2000" b="0" dirty="0" err="1">
                <a:solidFill>
                  <a:schemeClr val="tx1">
                    <a:lumMod val="65000"/>
                    <a:lumOff val="35000"/>
                  </a:schemeClr>
                </a:solidFill>
                <a:latin typeface="Fira Sans Medium" panose="020B0603050000020004" pitchFamily="34" charset="0"/>
              </a:rPr>
              <a:t>Porous</a:t>
            </a:r>
            <a:r>
              <a:rPr lang="it-IT" sz="2000" b="0" dirty="0">
                <a:solidFill>
                  <a:schemeClr val="tx1">
                    <a:lumMod val="65000"/>
                    <a:lumOff val="35000"/>
                  </a:schemeClr>
                </a:solidFill>
                <a:latin typeface="Fira Sans Medium" panose="020B0603050000020004" pitchFamily="34" charset="0"/>
              </a:rPr>
              <a:t> medium </a:t>
            </a:r>
            <a:r>
              <a:rPr lang="it-IT" sz="2000" b="0" dirty="0" err="1">
                <a:latin typeface="Fira Sans Medium" panose="020B0603050000020004" pitchFamily="34" charset="0"/>
              </a:rPr>
              <a:t>before</a:t>
            </a:r>
            <a:r>
              <a:rPr lang="it-IT" sz="2000" b="0" dirty="0">
                <a:latin typeface="Fira Sans Medium" panose="020B0603050000020004" pitchFamily="34" charset="0"/>
              </a:rPr>
              <a:t> the </a:t>
            </a:r>
            <a:r>
              <a:rPr lang="it-IT" sz="2000" b="0" dirty="0" err="1">
                <a:latin typeface="Fira Sans Medium" panose="020B0603050000020004" pitchFamily="34" charset="0"/>
              </a:rPr>
              <a:t>flame</a:t>
            </a:r>
            <a:endParaRPr lang="it-IT" sz="2000" b="0" dirty="0">
              <a:latin typeface="Fira Sans Medium" panose="020B0603050000020004" pitchFamily="34" charset="0"/>
            </a:endParaRPr>
          </a:p>
        </p:txBody>
      </p:sp>
      <p:sp>
        <p:nvSpPr>
          <p:cNvPr id="18" name="CasellaDiTesto 17">
            <a:extLst>
              <a:ext uri="{FF2B5EF4-FFF2-40B4-BE49-F238E27FC236}">
                <a16:creationId xmlns:a16="http://schemas.microsoft.com/office/drawing/2014/main" id="{27281520-CF35-C7FD-0BCA-0F8F5299D61C}"/>
              </a:ext>
            </a:extLst>
          </p:cNvPr>
          <p:cNvSpPr txBox="1"/>
          <p:nvPr/>
        </p:nvSpPr>
        <p:spPr>
          <a:xfrm>
            <a:off x="4869796" y="5699727"/>
            <a:ext cx="3958610" cy="538754"/>
          </a:xfrm>
          <a:prstGeom prst="rect">
            <a:avLst/>
          </a:prstGeom>
        </p:spPr>
        <p:txBody>
          <a:bodyPr vert="horz" wrap="square" lIns="91440" tIns="45720" rIns="91440" bIns="45720" rtlCol="0" anchor="ctr">
            <a:noAutofit/>
          </a:bodyPr>
          <a:lstStyle/>
          <a:p>
            <a:pPr marL="0" indent="0" algn="l">
              <a:buNone/>
            </a:pPr>
            <a:r>
              <a:rPr lang="it-IT" sz="2000" b="0" dirty="0" err="1">
                <a:solidFill>
                  <a:schemeClr val="tx1">
                    <a:lumMod val="65000"/>
                    <a:lumOff val="35000"/>
                  </a:schemeClr>
                </a:solidFill>
                <a:latin typeface="Fira Sans Medium" panose="020B0603050000020004" pitchFamily="34" charset="0"/>
              </a:rPr>
              <a:t>Porous</a:t>
            </a:r>
            <a:r>
              <a:rPr lang="it-IT" sz="2000" b="0" dirty="0">
                <a:solidFill>
                  <a:schemeClr val="tx1">
                    <a:lumMod val="65000"/>
                    <a:lumOff val="35000"/>
                  </a:schemeClr>
                </a:solidFill>
                <a:latin typeface="Fira Sans Medium" panose="020B0603050000020004" pitchFamily="34" charset="0"/>
              </a:rPr>
              <a:t> medium </a:t>
            </a:r>
            <a:r>
              <a:rPr lang="it-IT" sz="2000" b="0" dirty="0">
                <a:latin typeface="Fira Sans Medium" panose="020B0603050000020004" pitchFamily="34" charset="0"/>
              </a:rPr>
              <a:t>after the </a:t>
            </a:r>
            <a:r>
              <a:rPr lang="it-IT" sz="2000" b="0" dirty="0" err="1">
                <a:latin typeface="Fira Sans Medium" panose="020B0603050000020004" pitchFamily="34" charset="0"/>
              </a:rPr>
              <a:t>flame</a:t>
            </a:r>
            <a:endParaRPr lang="it-IT" sz="2000" b="0" dirty="0">
              <a:latin typeface="Fira Sans Medium" panose="020B0603050000020004" pitchFamily="34" charset="0"/>
            </a:endParaRPr>
          </a:p>
        </p:txBody>
      </p:sp>
    </p:spTree>
    <p:extLst>
      <p:ext uri="{BB962C8B-B14F-4D97-AF65-F5344CB8AC3E}">
        <p14:creationId xmlns:p14="http://schemas.microsoft.com/office/powerpoint/2010/main" val="4124861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egnaposto testo 3">
                <a:extLst>
                  <a:ext uri="{FF2B5EF4-FFF2-40B4-BE49-F238E27FC236}">
                    <a16:creationId xmlns:a16="http://schemas.microsoft.com/office/drawing/2014/main" id="{9718436A-1AA5-C440-82F0-468077DB05F4}"/>
                  </a:ext>
                </a:extLst>
              </p:cNvPr>
              <p:cNvSpPr>
                <a:spLocks noGrp="1"/>
              </p:cNvSpPr>
              <p:nvPr>
                <p:ph type="body" sz="half" idx="10"/>
              </p:nvPr>
            </p:nvSpPr>
            <p:spPr>
              <a:xfrm>
                <a:off x="4668362" y="2466256"/>
                <a:ext cx="4360227" cy="3875273"/>
              </a:xfrm>
            </p:spPr>
            <p:txBody>
              <a:bodyPr>
                <a:normAutofit/>
              </a:bodyPr>
              <a:lstStyle/>
              <a:p>
                <a:pPr algn="just"/>
                <a:r>
                  <a:rPr lang="it-IT" sz="2400" dirty="0">
                    <a:effectLst>
                      <a:outerShdw blurRad="38100" dist="38100" dir="2700000" algn="tl">
                        <a:srgbClr val="000000">
                          <a:alpha val="43137"/>
                        </a:srgbClr>
                      </a:outerShdw>
                    </a:effectLst>
                  </a:rPr>
                  <a:t>POROUS ZONE</a:t>
                </a:r>
              </a:p>
              <a:p>
                <a:pPr algn="just"/>
                <a:endParaRPr lang="it-IT" sz="1600" dirty="0"/>
              </a:p>
              <a:p>
                <a:pPr marL="342900" indent="-342900" algn="just">
                  <a:buFont typeface="Courier New" panose="02070309020205020404" pitchFamily="49" charset="0"/>
                  <a:buChar char="o"/>
                </a:pPr>
                <a:r>
                  <a:rPr lang="it-IT" sz="2000" dirty="0" err="1">
                    <a:ea typeface="Cambria Math" panose="02040503050406030204" pitchFamily="18" charset="0"/>
                  </a:rPr>
                  <a:t>Porosity</a:t>
                </a:r>
                <a:r>
                  <a:rPr lang="it-IT" sz="2000" dirty="0">
                    <a:ea typeface="Cambria Math" panose="02040503050406030204" pitchFamily="18" charset="0"/>
                  </a:rPr>
                  <a:t> </a:t>
                </a:r>
                <a:r>
                  <a:rPr lang="el-GR" sz="2000" i="1" dirty="0">
                    <a:solidFill>
                      <a:schemeClr val="tx1"/>
                    </a:solidFill>
                    <a:ea typeface="Cambria Math" panose="02040503050406030204" pitchFamily="18" charset="0"/>
                  </a:rPr>
                  <a:t>ε</a:t>
                </a:r>
                <a:r>
                  <a:rPr lang="it-IT" sz="2000" dirty="0">
                    <a:solidFill>
                      <a:schemeClr val="tx1"/>
                    </a:solidFill>
                    <a:ea typeface="Cambria Math" panose="02040503050406030204" pitchFamily="18" charset="0"/>
                  </a:rPr>
                  <a:t> = 0.75</a:t>
                </a:r>
              </a:p>
              <a:p>
                <a:pPr marL="342900" indent="-342900" algn="just">
                  <a:buFont typeface="Courier New" panose="02070309020205020404" pitchFamily="49" charset="0"/>
                  <a:buChar char="o"/>
                </a:pPr>
                <a:r>
                  <a:rPr lang="it-IT" sz="2000" dirty="0" err="1"/>
                  <a:t>Pore</a:t>
                </a:r>
                <a:r>
                  <a:rPr lang="it-IT" sz="2000" dirty="0"/>
                  <a:t> </a:t>
                </a:r>
                <a:r>
                  <a:rPr lang="it-IT" sz="2000" dirty="0" err="1"/>
                  <a:t>sphericity</a:t>
                </a:r>
                <a14:m>
                  <m:oMath xmlns:m="http://schemas.openxmlformats.org/officeDocument/2006/math">
                    <m:r>
                      <a:rPr lang="it-IT" sz="2000" b="0" i="0" smtClean="0">
                        <a:solidFill>
                          <a:schemeClr val="tx1"/>
                        </a:solidFill>
                        <a:effectLst/>
                        <a:latin typeface="Cambria Math" panose="02040503050406030204" pitchFamily="18" charset="0"/>
                        <a:ea typeface="Cambria Math" panose="02040503050406030204" pitchFamily="18" charset="0"/>
                      </a:rPr>
                      <m:t> </m:t>
                    </m:r>
                    <m:sSub>
                      <m:sSubPr>
                        <m:ctrlPr>
                          <a:rPr lang="el-GR" sz="2000" b="1" i="1" smtClean="0">
                            <a:solidFill>
                              <a:schemeClr val="tx1"/>
                            </a:solidFill>
                            <a:effectLst/>
                            <a:latin typeface="Cambria Math" panose="02040503050406030204" pitchFamily="18" charset="0"/>
                            <a:ea typeface="Cambria Math" panose="02040503050406030204" pitchFamily="18" charset="0"/>
                          </a:rPr>
                        </m:ctrlPr>
                      </m:sSubPr>
                      <m:e>
                        <m:r>
                          <a:rPr lang="el-GR" sz="2000" b="1" i="0" smtClean="0">
                            <a:solidFill>
                              <a:schemeClr val="tx1"/>
                            </a:solidFill>
                            <a:effectLst/>
                            <a:latin typeface="Cambria Math" panose="02040503050406030204" pitchFamily="18" charset="0"/>
                            <a:ea typeface="Cambria Math" panose="02040503050406030204" pitchFamily="18" charset="0"/>
                          </a:rPr>
                          <m:t>𝚽</m:t>
                        </m:r>
                      </m:e>
                      <m:sub>
                        <m:r>
                          <a:rPr lang="it-IT" sz="2000" b="1" i="0" smtClean="0">
                            <a:solidFill>
                              <a:schemeClr val="tx1"/>
                            </a:solidFill>
                            <a:effectLst/>
                            <a:latin typeface="Cambria Math" panose="02040503050406030204" pitchFamily="18" charset="0"/>
                            <a:ea typeface="Cambria Math" panose="02040503050406030204" pitchFamily="18" charset="0"/>
                          </a:rPr>
                          <m:t>𝐒</m:t>
                        </m:r>
                      </m:sub>
                    </m:sSub>
                    <m:r>
                      <a:rPr lang="it-IT" sz="2000" b="1" i="0" smtClean="0">
                        <a:solidFill>
                          <a:schemeClr val="tx1"/>
                        </a:solidFill>
                        <a:effectLst/>
                        <a:latin typeface="Cambria Math" panose="02040503050406030204" pitchFamily="18" charset="0"/>
                        <a:ea typeface="Cambria Math" panose="02040503050406030204" pitchFamily="18" charset="0"/>
                      </a:rPr>
                      <m:t>=</m:t>
                    </m:r>
                    <m:r>
                      <a:rPr lang="it-IT" sz="2000" b="1" i="0" smtClean="0">
                        <a:solidFill>
                          <a:schemeClr val="tx1"/>
                        </a:solidFill>
                        <a:effectLst/>
                        <a:latin typeface="Cambria Math" panose="02040503050406030204" pitchFamily="18" charset="0"/>
                        <a:ea typeface="Cambria Math" panose="02040503050406030204" pitchFamily="18" charset="0"/>
                      </a:rPr>
                      <m:t>𝟏</m:t>
                    </m:r>
                  </m:oMath>
                </a14:m>
                <a:endParaRPr lang="it-IT" sz="2000" b="1" dirty="0">
                  <a:effectLst/>
                  <a:ea typeface="Cambria Math" panose="02040503050406030204" pitchFamily="18" charset="0"/>
                </a:endParaRPr>
              </a:p>
              <a:p>
                <a:pPr marL="342900" indent="-342900" algn="just">
                  <a:buFont typeface="Courier New" panose="02070309020205020404" pitchFamily="49" charset="0"/>
                  <a:buChar char="o"/>
                </a:pPr>
                <a:r>
                  <a:rPr lang="it-IT" sz="2000" dirty="0" err="1">
                    <a:ea typeface="Cambria Math" panose="02040503050406030204" pitchFamily="18" charset="0"/>
                  </a:rPr>
                  <a:t>Pore</a:t>
                </a:r>
                <a:r>
                  <a:rPr lang="it-IT" sz="2000" dirty="0">
                    <a:ea typeface="Cambria Math" panose="02040503050406030204" pitchFamily="18" charset="0"/>
                  </a:rPr>
                  <a:t> </a:t>
                </a:r>
                <a:r>
                  <a:rPr lang="it-IT" sz="2000" dirty="0" err="1">
                    <a:ea typeface="Cambria Math" panose="02040503050406030204" pitchFamily="18" charset="0"/>
                  </a:rPr>
                  <a:t>diameter</a:t>
                </a:r>
                <a:r>
                  <a:rPr lang="it-IT" sz="2000" b="1" dirty="0">
                    <a:solidFill>
                      <a:schemeClr val="tx1"/>
                    </a:solidFill>
                    <a:ea typeface="Cambria Math" panose="02040503050406030204" pitchFamily="18" charset="0"/>
                  </a:rPr>
                  <a:t> </a:t>
                </a:r>
                <a:r>
                  <a:rPr lang="it-IT" sz="2000" dirty="0" err="1">
                    <a:solidFill>
                      <a:schemeClr val="tx1"/>
                    </a:solidFill>
                    <a:ea typeface="Cambria Math" panose="02040503050406030204" pitchFamily="18" charset="0"/>
                  </a:rPr>
                  <a:t>D</a:t>
                </a:r>
                <a:r>
                  <a:rPr lang="it-IT" sz="2000" baseline="-25000" dirty="0" err="1">
                    <a:solidFill>
                      <a:schemeClr val="tx1"/>
                    </a:solidFill>
                    <a:ea typeface="Cambria Math" panose="02040503050406030204" pitchFamily="18" charset="0"/>
                  </a:rPr>
                  <a:t>p</a:t>
                </a:r>
                <a:r>
                  <a:rPr lang="it-IT" sz="2000" dirty="0">
                    <a:solidFill>
                      <a:schemeClr val="tx1"/>
                    </a:solidFill>
                    <a:ea typeface="Cambria Math" panose="02040503050406030204" pitchFamily="18" charset="0"/>
                  </a:rPr>
                  <a:t> = 0.8 mm</a:t>
                </a:r>
              </a:p>
              <a:p>
                <a:pPr marL="342900" indent="-342900" algn="just">
                  <a:buFont typeface="Courier New" panose="02070309020205020404" pitchFamily="49" charset="0"/>
                  <a:buChar char="o"/>
                </a:pPr>
                <a:r>
                  <a:rPr lang="it-IT" sz="2000" dirty="0" err="1">
                    <a:ea typeface="Cambria Math" panose="02040503050406030204" pitchFamily="18" charset="0"/>
                  </a:rPr>
                  <a:t>Permeability</a:t>
                </a:r>
                <a:r>
                  <a:rPr lang="it-IT" sz="2000" dirty="0">
                    <a:ea typeface="Cambria Math" panose="02040503050406030204" pitchFamily="18" charset="0"/>
                  </a:rPr>
                  <a:t> </a:t>
                </a:r>
                <a:r>
                  <a:rPr lang="it-IT" sz="2000" dirty="0">
                    <a:solidFill>
                      <a:schemeClr val="tx1"/>
                    </a:solidFill>
                    <a:ea typeface="Cambria Math" panose="02040503050406030204" pitchFamily="18" charset="0"/>
                  </a:rPr>
                  <a:t>k = 2.88 · 10</a:t>
                </a:r>
                <a:r>
                  <a:rPr lang="it-IT" sz="2000" baseline="30000" dirty="0">
                    <a:solidFill>
                      <a:schemeClr val="tx1"/>
                    </a:solidFill>
                    <a:ea typeface="Cambria Math" panose="02040503050406030204" pitchFamily="18" charset="0"/>
                  </a:rPr>
                  <a:t>−08 </a:t>
                </a:r>
                <a:r>
                  <a:rPr lang="it-IT" sz="2000" dirty="0">
                    <a:solidFill>
                      <a:schemeClr val="tx1"/>
                    </a:solidFill>
                    <a:ea typeface="Cambria Math" panose="02040503050406030204" pitchFamily="18" charset="0"/>
                  </a:rPr>
                  <a:t>m</a:t>
                </a:r>
                <a:r>
                  <a:rPr lang="it-IT" sz="2000" baseline="30000" dirty="0">
                    <a:solidFill>
                      <a:schemeClr val="tx1"/>
                    </a:solidFill>
                    <a:ea typeface="Cambria Math" panose="02040503050406030204" pitchFamily="18" charset="0"/>
                  </a:rPr>
                  <a:t>2</a:t>
                </a:r>
              </a:p>
              <a:p>
                <a:pPr marL="342900" indent="-342900" algn="just">
                  <a:buFont typeface="Courier New" panose="02070309020205020404" pitchFamily="49" charset="0"/>
                  <a:buChar char="o"/>
                </a:pPr>
                <a:r>
                  <a:rPr lang="it-IT" sz="2000" dirty="0" err="1">
                    <a:ea typeface="Cambria Math" panose="02040503050406030204" pitchFamily="18" charset="0"/>
                  </a:rPr>
                  <a:t>Inertial</a:t>
                </a:r>
                <a:r>
                  <a:rPr lang="it-IT" sz="2000" dirty="0">
                    <a:ea typeface="Cambria Math" panose="02040503050406030204" pitchFamily="18" charset="0"/>
                  </a:rPr>
                  <a:t> </a:t>
                </a:r>
                <a:r>
                  <a:rPr lang="it-IT" sz="2000" dirty="0" err="1">
                    <a:ea typeface="Cambria Math" panose="02040503050406030204" pitchFamily="18" charset="0"/>
                  </a:rPr>
                  <a:t>coefficient</a:t>
                </a:r>
                <a:r>
                  <a:rPr lang="it-IT" sz="2000" dirty="0">
                    <a:ea typeface="Cambria Math" panose="02040503050406030204" pitchFamily="18" charset="0"/>
                  </a:rPr>
                  <a:t> </a:t>
                </a:r>
                <a:r>
                  <a:rPr lang="it-IT" sz="2000" dirty="0">
                    <a:solidFill>
                      <a:schemeClr val="tx1"/>
                    </a:solidFill>
                    <a:ea typeface="Cambria Math" panose="02040503050406030204" pitchFamily="18" charset="0"/>
                  </a:rPr>
                  <a:t>C</a:t>
                </a:r>
                <a:r>
                  <a:rPr lang="it-IT" sz="2000" baseline="-25000" dirty="0">
                    <a:solidFill>
                      <a:schemeClr val="tx1"/>
                    </a:solidFill>
                    <a:ea typeface="Cambria Math" panose="02040503050406030204" pitchFamily="18" charset="0"/>
                  </a:rPr>
                  <a:t>2 </a:t>
                </a:r>
                <a:r>
                  <a:rPr lang="it-IT" sz="2000" dirty="0">
                    <a:solidFill>
                      <a:schemeClr val="tx1"/>
                    </a:solidFill>
                    <a:ea typeface="Cambria Math" panose="02040503050406030204" pitchFamily="18" charset="0"/>
                  </a:rPr>
                  <a:t>= 2593 m</a:t>
                </a:r>
                <a:r>
                  <a:rPr lang="it-IT" sz="2000" baseline="30000" dirty="0">
                    <a:solidFill>
                      <a:schemeClr val="tx1"/>
                    </a:solidFill>
                    <a:ea typeface="Cambria Math" panose="02040503050406030204" pitchFamily="18" charset="0"/>
                  </a:rPr>
                  <a:t>-1</a:t>
                </a:r>
                <a:endParaRPr lang="it-IT" sz="2000" dirty="0">
                  <a:solidFill>
                    <a:schemeClr val="tx1"/>
                  </a:solidFill>
                  <a:ea typeface="Cambria Math" panose="02040503050406030204" pitchFamily="18" charset="0"/>
                </a:endParaRPr>
              </a:p>
              <a:p>
                <a:pPr marL="342900" indent="-342900" algn="just">
                  <a:buFont typeface="Courier New" panose="02070309020205020404" pitchFamily="49" charset="0"/>
                  <a:buChar char="o"/>
                </a:pPr>
                <a:r>
                  <a:rPr lang="it-IT" sz="2000" dirty="0"/>
                  <a:t>Thermal model: </a:t>
                </a:r>
                <a:r>
                  <a:rPr lang="it-IT" sz="2000" dirty="0" err="1">
                    <a:solidFill>
                      <a:schemeClr val="tx1"/>
                    </a:solidFill>
                  </a:rPr>
                  <a:t>equilibrium</a:t>
                </a:r>
                <a:endParaRPr lang="it-IT" sz="2000" dirty="0">
                  <a:solidFill>
                    <a:schemeClr val="tx1"/>
                  </a:solidFill>
                </a:endParaRPr>
              </a:p>
              <a:p>
                <a:endParaRPr lang="it-IT" dirty="0"/>
              </a:p>
              <a:p>
                <a:endParaRPr lang="it-IT" dirty="0"/>
              </a:p>
            </p:txBody>
          </p:sp>
        </mc:Choice>
        <mc:Fallback xmlns="">
          <p:sp>
            <p:nvSpPr>
              <p:cNvPr id="4" name="Segnaposto testo 3">
                <a:extLst>
                  <a:ext uri="{FF2B5EF4-FFF2-40B4-BE49-F238E27FC236}">
                    <a16:creationId xmlns:a16="http://schemas.microsoft.com/office/drawing/2014/main" id="{9718436A-1AA5-C440-82F0-468077DB05F4}"/>
                  </a:ext>
                </a:extLst>
              </p:cNvPr>
              <p:cNvSpPr>
                <a:spLocks noGrp="1" noRot="1" noChangeAspect="1" noMove="1" noResize="1" noEditPoints="1" noAdjustHandles="1" noChangeArrowheads="1" noChangeShapeType="1" noTextEdit="1"/>
              </p:cNvSpPr>
              <p:nvPr>
                <p:ph type="body" sz="half" idx="10"/>
              </p:nvPr>
            </p:nvSpPr>
            <p:spPr>
              <a:xfrm>
                <a:off x="4668362" y="2466256"/>
                <a:ext cx="4360227" cy="3875273"/>
              </a:xfrm>
              <a:blipFill>
                <a:blip r:embed="rId2"/>
                <a:stretch>
                  <a:fillRect l="-2378"/>
                </a:stretch>
              </a:blipFill>
            </p:spPr>
            <p:txBody>
              <a:bodyPr/>
              <a:lstStyle/>
              <a:p>
                <a:r>
                  <a:rPr lang="it-IT">
                    <a:noFill/>
                  </a:rPr>
                  <a:t> </a:t>
                </a:r>
              </a:p>
            </p:txBody>
          </p:sp>
        </mc:Fallback>
      </mc:AlternateContent>
      <p:sp>
        <p:nvSpPr>
          <p:cNvPr id="6" name="Segnaposto testo 5">
            <a:extLst>
              <a:ext uri="{FF2B5EF4-FFF2-40B4-BE49-F238E27FC236}">
                <a16:creationId xmlns:a16="http://schemas.microsoft.com/office/drawing/2014/main" id="{9B9E78CB-E973-0E4F-94BB-67D40E6500C0}"/>
              </a:ext>
            </a:extLst>
          </p:cNvPr>
          <p:cNvSpPr>
            <a:spLocks noGrp="1"/>
          </p:cNvSpPr>
          <p:nvPr>
            <p:ph type="body" sz="quarter" idx="14"/>
          </p:nvPr>
        </p:nvSpPr>
        <p:spPr>
          <a:xfrm>
            <a:off x="4571999" y="1429961"/>
            <a:ext cx="4200426" cy="762000"/>
          </a:xfrm>
        </p:spPr>
        <p:txBody>
          <a:bodyPr>
            <a:normAutofit/>
          </a:bodyPr>
          <a:lstStyle/>
          <a:p>
            <a:r>
              <a:rPr lang="it-IT" sz="2800" dirty="0">
                <a:solidFill>
                  <a:srgbClr val="574676"/>
                </a:solidFill>
              </a:rPr>
              <a:t>Setup of the </a:t>
            </a:r>
            <a:r>
              <a:rPr lang="it-IT" sz="2800" dirty="0" err="1">
                <a:solidFill>
                  <a:srgbClr val="574676"/>
                </a:solidFill>
              </a:rPr>
              <a:t>simulation</a:t>
            </a:r>
            <a:endParaRPr lang="it-IT" sz="2800" dirty="0">
              <a:solidFill>
                <a:srgbClr val="574676"/>
              </a:solidFill>
            </a:endParaRPr>
          </a:p>
        </p:txBody>
      </p:sp>
      <p:sp>
        <p:nvSpPr>
          <p:cNvPr id="3" name="Titolo 2">
            <a:extLst>
              <a:ext uri="{FF2B5EF4-FFF2-40B4-BE49-F238E27FC236}">
                <a16:creationId xmlns:a16="http://schemas.microsoft.com/office/drawing/2014/main" id="{B87BB5BF-F4E9-F042-B490-25B7B151985F}"/>
              </a:ext>
            </a:extLst>
          </p:cNvPr>
          <p:cNvSpPr>
            <a:spLocks noGrp="1"/>
          </p:cNvSpPr>
          <p:nvPr>
            <p:ph type="title"/>
          </p:nvPr>
        </p:nvSpPr>
        <p:spPr/>
        <p:txBody>
          <a:bodyPr/>
          <a:lstStyle/>
          <a:p>
            <a:pPr algn="ctr"/>
            <a:r>
              <a:rPr lang="en-US" dirty="0"/>
              <a:t>Porous medium before the flame</a:t>
            </a:r>
            <a:endParaRPr lang="it-IT" dirty="0"/>
          </a:p>
        </p:txBody>
      </p:sp>
      <p:pic>
        <p:nvPicPr>
          <p:cNvPr id="13" name="Immagine 12">
            <a:extLst>
              <a:ext uri="{FF2B5EF4-FFF2-40B4-BE49-F238E27FC236}">
                <a16:creationId xmlns:a16="http://schemas.microsoft.com/office/drawing/2014/main" id="{DA872752-656F-34FD-33C6-9FC8BA2A6071}"/>
              </a:ext>
            </a:extLst>
          </p:cNvPr>
          <p:cNvPicPr>
            <a:picLocks noChangeAspect="1"/>
          </p:cNvPicPr>
          <p:nvPr/>
        </p:nvPicPr>
        <p:blipFill>
          <a:blip r:embed="rId3"/>
          <a:stretch>
            <a:fillRect/>
          </a:stretch>
        </p:blipFill>
        <p:spPr>
          <a:xfrm>
            <a:off x="430658" y="2866489"/>
            <a:ext cx="3991711" cy="2354518"/>
          </a:xfrm>
          <a:prstGeom prst="rect">
            <a:avLst/>
          </a:prstGeom>
          <a:ln w="19050">
            <a:solidFill>
              <a:srgbClr val="574676"/>
            </a:solidFill>
          </a:ln>
        </p:spPr>
      </p:pic>
      <p:cxnSp>
        <p:nvCxnSpPr>
          <p:cNvPr id="14" name="Connettore diritto 13">
            <a:extLst>
              <a:ext uri="{FF2B5EF4-FFF2-40B4-BE49-F238E27FC236}">
                <a16:creationId xmlns:a16="http://schemas.microsoft.com/office/drawing/2014/main" id="{47A82EA9-F49E-7526-FD65-48D0247DE296}"/>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8CF347F8-B4CD-8AFE-E3A5-DEC09A846CCA}"/>
              </a:ext>
            </a:extLst>
          </p:cNvPr>
          <p:cNvSpPr txBox="1">
            <a:spLocks/>
          </p:cNvSpPr>
          <p:nvPr/>
        </p:nvSpPr>
        <p:spPr>
          <a:xfrm>
            <a:off x="430658" y="1415135"/>
            <a:ext cx="7671970" cy="762000"/>
          </a:xfrm>
          <a:prstGeom prst="rect">
            <a:avLst/>
          </a:prstGeom>
        </p:spPr>
        <p:txBody>
          <a:bodyPr vert="horz" lIns="91440" tIns="45720" rIns="91440" bIns="45720" rtlCol="0" anchor="ctr">
            <a:normAutofit/>
          </a:bodyPr>
          <a:lstStyle>
            <a:lvl1pPr marL="0" indent="0" algn="l" defTabSz="685766" rtl="0" eaLnBrk="1" latinLnBrk="0" hangingPunct="1">
              <a:lnSpc>
                <a:spcPct val="90000"/>
              </a:lnSpc>
              <a:spcBef>
                <a:spcPts val="750"/>
              </a:spcBef>
              <a:buFont typeface="Fira Sans" panose="020B0503050000020004" pitchFamily="34" charset="0"/>
              <a:buNone/>
              <a:defRPr sz="2400" b="1" i="0" kern="1200">
                <a:solidFill>
                  <a:srgbClr val="574676"/>
                </a:solidFill>
                <a:latin typeface="Roboto Slab" pitchFamily="2" charset="0"/>
                <a:ea typeface="Roboto Slab" pitchFamily="2" charset="0"/>
                <a:cs typeface="+mn-cs"/>
              </a:defRPr>
            </a:lvl1pPr>
            <a:lvl2pPr marL="557185" marR="0" indent="-214303" algn="l" defTabSz="685766" rtl="0" eaLnBrk="1" fontAlgn="auto" latinLnBrk="0" hangingPunct="1">
              <a:lnSpc>
                <a:spcPct val="90000"/>
              </a:lnSpc>
              <a:spcBef>
                <a:spcPts val="375"/>
              </a:spcBef>
              <a:spcAft>
                <a:spcPts val="0"/>
              </a:spcAft>
              <a:buClrTx/>
              <a:buSzTx/>
              <a:buFont typeface="Fira Sans" panose="020B0503050000020004" pitchFamily="34" charset="0"/>
              <a:buChar char="–"/>
              <a:tabLst/>
              <a:defRPr sz="1650" b="0" i="0" kern="1200">
                <a:solidFill>
                  <a:schemeClr val="tx1">
                    <a:lumMod val="65000"/>
                    <a:lumOff val="35000"/>
                  </a:schemeClr>
                </a:solidFill>
                <a:latin typeface="Fira Sans" panose="020B05030500000200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sz="2800" dirty="0" err="1">
                <a:solidFill>
                  <a:srgbClr val="574676"/>
                </a:solidFill>
              </a:rPr>
              <a:t>Geometry</a:t>
            </a:r>
            <a:endParaRPr lang="it-IT" sz="2800" dirty="0">
              <a:solidFill>
                <a:srgbClr val="574676"/>
              </a:solidFill>
            </a:endParaRPr>
          </a:p>
        </p:txBody>
      </p:sp>
      <p:sp>
        <p:nvSpPr>
          <p:cNvPr id="5" name="Segnaposto numero diapositiva 4">
            <a:extLst>
              <a:ext uri="{FF2B5EF4-FFF2-40B4-BE49-F238E27FC236}">
                <a16:creationId xmlns:a16="http://schemas.microsoft.com/office/drawing/2014/main" id="{9A2761F9-6FD4-4DE5-ADE0-6A1A228C7F50}"/>
              </a:ext>
            </a:extLst>
          </p:cNvPr>
          <p:cNvSpPr>
            <a:spLocks noGrp="1"/>
          </p:cNvSpPr>
          <p:nvPr>
            <p:ph type="sldNum" sz="quarter" idx="16"/>
          </p:nvPr>
        </p:nvSpPr>
        <p:spPr/>
        <p:txBody>
          <a:bodyPr/>
          <a:lstStyle/>
          <a:p>
            <a:fld id="{FEC4A954-C260-E84D-8B85-4D54550A05DF}" type="slidenum">
              <a:rPr lang="it-IT" smtClean="0"/>
              <a:pPr/>
              <a:t>24</a:t>
            </a:fld>
            <a:endParaRPr lang="it-IT"/>
          </a:p>
        </p:txBody>
      </p:sp>
    </p:spTree>
    <p:extLst>
      <p:ext uri="{BB962C8B-B14F-4D97-AF65-F5344CB8AC3E}">
        <p14:creationId xmlns:p14="http://schemas.microsoft.com/office/powerpoint/2010/main" val="38260020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845484"/>
          </a:xfrm>
        </p:spPr>
        <p:txBody>
          <a:bodyPr/>
          <a:lstStyle/>
          <a:p>
            <a:pPr algn="ctr"/>
            <a:r>
              <a:rPr lang="en-US" dirty="0"/>
              <a:t>Porous medium before the flame: results</a:t>
            </a:r>
            <a:endParaRPr lang="it-IT" dirty="0"/>
          </a:p>
        </p:txBody>
      </p:sp>
      <mc:AlternateContent xmlns:mc="http://schemas.openxmlformats.org/markup-compatibility/2006" xmlns:a14="http://schemas.microsoft.com/office/drawing/2010/main">
        <mc:Choice Requires="a14">
          <p:graphicFrame>
            <p:nvGraphicFramePr>
              <p:cNvPr id="6" name="Tabella 6">
                <a:extLst>
                  <a:ext uri="{FF2B5EF4-FFF2-40B4-BE49-F238E27FC236}">
                    <a16:creationId xmlns:a16="http://schemas.microsoft.com/office/drawing/2014/main" id="{44DDAC4C-7412-3008-7FC6-C1C9249EFFE0}"/>
                  </a:ext>
                </a:extLst>
              </p:cNvPr>
              <p:cNvGraphicFramePr>
                <a:graphicFrameLocks/>
              </p:cNvGraphicFramePr>
              <p:nvPr>
                <p:extLst>
                  <p:ext uri="{D42A27DB-BD31-4B8C-83A1-F6EECF244321}">
                    <p14:modId xmlns:p14="http://schemas.microsoft.com/office/powerpoint/2010/main" val="3673210033"/>
                  </p:ext>
                </p:extLst>
              </p:nvPr>
            </p:nvGraphicFramePr>
            <p:xfrm>
              <a:off x="483834" y="1722260"/>
              <a:ext cx="8202968" cy="2181568"/>
            </p:xfrm>
            <a:graphic>
              <a:graphicData uri="http://schemas.openxmlformats.org/drawingml/2006/table">
                <a:tbl>
                  <a:tblPr firstRow="1" bandRow="1">
                    <a:tableStyleId>{5940675A-B579-460E-94D1-54222C63F5DA}</a:tableStyleId>
                  </a:tblPr>
                  <a:tblGrid>
                    <a:gridCol w="1824360">
                      <a:extLst>
                        <a:ext uri="{9D8B030D-6E8A-4147-A177-3AD203B41FA5}">
                          <a16:colId xmlns:a16="http://schemas.microsoft.com/office/drawing/2014/main" val="708763455"/>
                        </a:ext>
                      </a:extLst>
                    </a:gridCol>
                    <a:gridCol w="1624614">
                      <a:extLst>
                        <a:ext uri="{9D8B030D-6E8A-4147-A177-3AD203B41FA5}">
                          <a16:colId xmlns:a16="http://schemas.microsoft.com/office/drawing/2014/main" val="2578585810"/>
                        </a:ext>
                      </a:extLst>
                    </a:gridCol>
                    <a:gridCol w="2396971">
                      <a:extLst>
                        <a:ext uri="{9D8B030D-6E8A-4147-A177-3AD203B41FA5}">
                          <a16:colId xmlns:a16="http://schemas.microsoft.com/office/drawing/2014/main" val="3695454012"/>
                        </a:ext>
                      </a:extLst>
                    </a:gridCol>
                    <a:gridCol w="2357023">
                      <a:extLst>
                        <a:ext uri="{9D8B030D-6E8A-4147-A177-3AD203B41FA5}">
                          <a16:colId xmlns:a16="http://schemas.microsoft.com/office/drawing/2014/main" val="601662165"/>
                        </a:ext>
                      </a:extLst>
                    </a:gridCol>
                  </a:tblGrid>
                  <a:tr h="812944">
                    <a:tc>
                      <a:txBody>
                        <a:bodyPr/>
                        <a:lstStyle/>
                        <a:p>
                          <a:pPr algn="ctr"/>
                          <a:r>
                            <a:rPr lang="it-IT" sz="1800" dirty="0" err="1">
                              <a:effectLst>
                                <a:outerShdw blurRad="38100" dist="38100" dir="2700000" algn="tl">
                                  <a:srgbClr val="000000">
                                    <a:alpha val="43137"/>
                                  </a:srgbClr>
                                </a:outerShdw>
                              </a:effectLst>
                              <a:latin typeface="Fira Sans Medium" panose="020B0603050000020004" pitchFamily="34" charset="0"/>
                            </a:rPr>
                            <a:t>Porosity</a:t>
                          </a:r>
                          <a:r>
                            <a:rPr lang="it-IT" sz="1800" dirty="0">
                              <a:effectLst>
                                <a:outerShdw blurRad="38100" dist="38100" dir="2700000" algn="tl">
                                  <a:srgbClr val="000000">
                                    <a:alpha val="43137"/>
                                  </a:srgbClr>
                                </a:outerShdw>
                              </a:effectLst>
                              <a:latin typeface="Fira Sans Medium" panose="020B0603050000020004" pitchFamily="34" charset="0"/>
                            </a:rPr>
                            <a:t> [-] </a:t>
                          </a:r>
                        </a:p>
                      </a:txBody>
                      <a:tcPr anchor="ctr">
                        <a:solidFill>
                          <a:schemeClr val="accent1">
                            <a:lumMod val="20000"/>
                            <a:lumOff val="80000"/>
                          </a:schemeClr>
                        </a:solidFill>
                      </a:tcPr>
                    </a:tc>
                    <a:tc>
                      <a:txBody>
                        <a:bodyPr/>
                        <a:lstStyle/>
                        <a:p>
                          <a:pPr algn="ctr"/>
                          <a:r>
                            <a:rPr lang="it-IT" sz="1800" dirty="0">
                              <a:effectLst>
                                <a:outerShdw blurRad="38100" dist="38100" dir="2700000" algn="tl">
                                  <a:srgbClr val="000000">
                                    <a:alpha val="43137"/>
                                  </a:srgbClr>
                                </a:outerShdw>
                              </a:effectLst>
                              <a:latin typeface="Fira Sans Medium" panose="020B0603050000020004" pitchFamily="34" charset="0"/>
                            </a:rPr>
                            <a:t>∆P [</a:t>
                          </a:r>
                          <a:r>
                            <a:rPr lang="it-IT" sz="1800" dirty="0" err="1">
                              <a:effectLst>
                                <a:outerShdw blurRad="38100" dist="38100" dir="2700000" algn="tl">
                                  <a:srgbClr val="000000">
                                    <a:alpha val="43137"/>
                                  </a:srgbClr>
                                </a:outerShdw>
                              </a:effectLst>
                              <a:latin typeface="Fira Sans Medium" panose="020B0603050000020004" pitchFamily="34" charset="0"/>
                            </a:rPr>
                            <a:t>kPa</a:t>
                          </a:r>
                          <a:r>
                            <a:rPr lang="it-IT" sz="1800" dirty="0">
                              <a:effectLst>
                                <a:outerShdw blurRad="38100" dist="38100" dir="2700000" algn="tl">
                                  <a:srgbClr val="000000">
                                    <a:alpha val="43137"/>
                                  </a:srgbClr>
                                </a:outerShdw>
                              </a:effectLst>
                              <a:latin typeface="Fira Sans Medium" panose="020B0603050000020004" pitchFamily="34" charset="0"/>
                            </a:rPr>
                            <a:t>] </a:t>
                          </a:r>
                        </a:p>
                      </a:txBody>
                      <a:tcPr anchor="ctr">
                        <a:solidFill>
                          <a:schemeClr val="accent1">
                            <a:lumMod val="20000"/>
                            <a:lumOff val="80000"/>
                          </a:schemeClr>
                        </a:solidFill>
                      </a:tcPr>
                    </a:tc>
                    <a:tc>
                      <a:txBody>
                        <a:bodyPr/>
                        <a:lstStyle/>
                        <a:p>
                          <a:pPr algn="ctr"/>
                          <a:r>
                            <a:rPr lang="it-IT" sz="1800" dirty="0" err="1">
                              <a:effectLst>
                                <a:outerShdw blurRad="38100" dist="38100" dir="2700000" algn="tl">
                                  <a:srgbClr val="000000">
                                    <a:alpha val="43137"/>
                                  </a:srgbClr>
                                </a:outerShdw>
                              </a:effectLst>
                              <a:latin typeface="Fira Sans Medium" panose="020B0603050000020004" pitchFamily="34" charset="0"/>
                            </a:rPr>
                            <a:t>Mean</a:t>
                          </a:r>
                          <a:r>
                            <a:rPr lang="it-IT" sz="1800" dirty="0">
                              <a:effectLst>
                                <a:outerShdw blurRad="38100" dist="38100" dir="2700000" algn="tl">
                                  <a:srgbClr val="000000">
                                    <a:alpha val="43137"/>
                                  </a:srgbClr>
                                </a:outerShdw>
                              </a:effectLst>
                              <a:latin typeface="Fira Sans Medium" panose="020B0603050000020004" pitchFamily="34" charset="0"/>
                            </a:rPr>
                            <a:t> </a:t>
                          </a:r>
                          <a:r>
                            <a:rPr lang="it-IT" sz="1800" dirty="0" err="1">
                              <a:effectLst>
                                <a:outerShdw blurRad="38100" dist="38100" dir="2700000" algn="tl">
                                  <a:srgbClr val="000000">
                                    <a:alpha val="43137"/>
                                  </a:srgbClr>
                                </a:outerShdw>
                              </a:effectLst>
                              <a:latin typeface="Fira Sans Medium" panose="020B0603050000020004" pitchFamily="34" charset="0"/>
                            </a:rPr>
                            <a:t>axial</a:t>
                          </a:r>
                          <a:r>
                            <a:rPr lang="it-IT" sz="1800" dirty="0">
                              <a:effectLst>
                                <a:outerShdw blurRad="38100" dist="38100" dir="2700000" algn="tl">
                                  <a:srgbClr val="000000">
                                    <a:alpha val="43137"/>
                                  </a:srgbClr>
                                </a:outerShdw>
                              </a:effectLst>
                              <a:latin typeface="Fira Sans Medium" panose="020B0603050000020004" pitchFamily="34" charset="0"/>
                            </a:rPr>
                            <a:t> </a:t>
                          </a:r>
                          <a:r>
                            <a:rPr lang="it-IT" sz="1800" dirty="0" err="1">
                              <a:effectLst>
                                <a:outerShdw blurRad="38100" dist="38100" dir="2700000" algn="tl">
                                  <a:srgbClr val="000000">
                                    <a:alpha val="43137"/>
                                  </a:srgbClr>
                                </a:outerShdw>
                              </a:effectLst>
                              <a:latin typeface="Fira Sans Medium" panose="020B0603050000020004" pitchFamily="34" charset="0"/>
                            </a:rPr>
                            <a:t>velocity</a:t>
                          </a:r>
                          <a:endParaRPr lang="it-IT" sz="1800" dirty="0">
                            <a:effectLst>
                              <a:outerShdw blurRad="38100" dist="38100" dir="2700000" algn="tl">
                                <a:srgbClr val="000000">
                                  <a:alpha val="43137"/>
                                </a:srgbClr>
                              </a:outerShdw>
                            </a:effectLst>
                            <a:latin typeface="Fira Sans Medium" panose="020B0603050000020004" pitchFamily="34" charset="0"/>
                          </a:endParaRPr>
                        </a:p>
                        <a:p>
                          <a:pPr algn="ctr"/>
                          <a:r>
                            <a:rPr lang="it-IT" sz="1800" dirty="0">
                              <a:effectLst>
                                <a:outerShdw blurRad="38100" dist="38100" dir="2700000" algn="tl">
                                  <a:srgbClr val="000000">
                                    <a:alpha val="43137"/>
                                  </a:srgbClr>
                                </a:outerShdw>
                              </a:effectLst>
                              <a:latin typeface="Fira Sans Medium" panose="020B0603050000020004" pitchFamily="34" charset="0"/>
                            </a:rPr>
                            <a:t> [m/s] </a:t>
                          </a:r>
                        </a:p>
                      </a:txBody>
                      <a:tcPr anchor="ctr">
                        <a:solidFill>
                          <a:schemeClr val="accent1">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it-IT" sz="1800" i="1" smtClean="0">
                                        <a:effectLst>
                                          <a:outerShdw blurRad="38100" dist="38100" dir="2700000" algn="tl">
                                            <a:srgbClr val="000000">
                                              <a:alpha val="43137"/>
                                            </a:srgbClr>
                                          </a:outerShdw>
                                        </a:effectLst>
                                        <a:latin typeface="Cambria Math" panose="02040503050406030204" pitchFamily="18" charset="0"/>
                                      </a:rPr>
                                    </m:ctrlPr>
                                  </m:sSubPr>
                                  <m:e>
                                    <m:r>
                                      <a:rPr lang="it-IT" sz="1800" smtClean="0">
                                        <a:effectLst>
                                          <a:outerShdw blurRad="38100" dist="38100" dir="2700000" algn="tl">
                                            <a:srgbClr val="000000">
                                              <a:alpha val="43137"/>
                                            </a:srgbClr>
                                          </a:outerShdw>
                                        </a:effectLst>
                                        <a:latin typeface="Cambria Math" panose="02040503050406030204" pitchFamily="18" charset="0"/>
                                      </a:rPr>
                                      <m:t>𝜷</m:t>
                                    </m:r>
                                  </m:e>
                                  <m:sub>
                                    <m:r>
                                      <a:rPr lang="it-IT" sz="1800" b="1" smtClean="0">
                                        <a:effectLst>
                                          <a:outerShdw blurRad="38100" dist="38100" dir="2700000" algn="tl">
                                            <a:srgbClr val="000000">
                                              <a:alpha val="43137"/>
                                            </a:srgbClr>
                                          </a:outerShdw>
                                        </a:effectLst>
                                        <a:latin typeface="Cambria Math" panose="02040503050406030204" pitchFamily="18" charset="0"/>
                                      </a:rPr>
                                      <m:t>𝒊𝒏𝒇</m:t>
                                    </m:r>
                                  </m:sub>
                                </m:sSub>
                                <m:r>
                                  <a:rPr lang="it-IT" sz="1800" smtClean="0">
                                    <a:effectLst>
                                      <a:outerShdw blurRad="38100" dist="38100" dir="2700000" algn="tl">
                                        <a:srgbClr val="000000">
                                          <a:alpha val="43137"/>
                                        </a:srgbClr>
                                      </a:outerShdw>
                                    </a:effectLst>
                                    <a:latin typeface="Cambria Math" panose="02040503050406030204" pitchFamily="18" charset="0"/>
                                  </a:rPr>
                                  <m:t>&lt;</m:t>
                                </m:r>
                                <m:sSub>
                                  <m:sSubPr>
                                    <m:ctrlPr>
                                      <a:rPr lang="it-IT" sz="1800" i="1" smtClean="0">
                                        <a:effectLst>
                                          <a:outerShdw blurRad="38100" dist="38100" dir="2700000" algn="tl">
                                            <a:srgbClr val="000000">
                                              <a:alpha val="43137"/>
                                            </a:srgbClr>
                                          </a:outerShdw>
                                        </a:effectLst>
                                        <a:latin typeface="Cambria Math" panose="02040503050406030204" pitchFamily="18" charset="0"/>
                                      </a:rPr>
                                    </m:ctrlPr>
                                  </m:sSubPr>
                                  <m:e>
                                    <m:r>
                                      <a:rPr lang="it-IT" sz="1800" smtClean="0">
                                        <a:effectLst>
                                          <a:outerShdw blurRad="38100" dist="38100" dir="2700000" algn="tl">
                                            <a:srgbClr val="000000">
                                              <a:alpha val="43137"/>
                                            </a:srgbClr>
                                          </a:outerShdw>
                                        </a:effectLst>
                                        <a:latin typeface="Cambria Math" panose="02040503050406030204" pitchFamily="18" charset="0"/>
                                      </a:rPr>
                                      <m:t>𝜷</m:t>
                                    </m:r>
                                  </m:e>
                                  <m:sub>
                                    <m:r>
                                      <a:rPr lang="it-IT" sz="1800" b="1" smtClean="0">
                                        <a:effectLst>
                                          <a:outerShdw blurRad="38100" dist="38100" dir="2700000" algn="tl">
                                            <a:srgbClr val="000000">
                                              <a:alpha val="43137"/>
                                            </a:srgbClr>
                                          </a:outerShdw>
                                        </a:effectLst>
                                        <a:latin typeface="Cambria Math" panose="02040503050406030204" pitchFamily="18" charset="0"/>
                                      </a:rPr>
                                      <m:t>𝒍𝒊𝒎</m:t>
                                    </m:r>
                                  </m:sub>
                                </m:sSub>
                                <m:r>
                                  <a:rPr lang="it-IT" sz="1800" smtClean="0">
                                    <a:effectLst>
                                      <a:outerShdw blurRad="38100" dist="38100" dir="2700000" algn="tl">
                                        <a:srgbClr val="000000">
                                          <a:alpha val="43137"/>
                                        </a:srgbClr>
                                      </a:outerShdw>
                                    </a:effectLst>
                                    <a:latin typeface="Cambria Math" panose="02040503050406030204" pitchFamily="18" charset="0"/>
                                  </a:rPr>
                                  <m:t>&lt;</m:t>
                                </m:r>
                                <m:sSub>
                                  <m:sSubPr>
                                    <m:ctrlPr>
                                      <a:rPr lang="it-IT" sz="1800" i="1" smtClean="0">
                                        <a:effectLst>
                                          <a:outerShdw blurRad="38100" dist="38100" dir="2700000" algn="tl">
                                            <a:srgbClr val="000000">
                                              <a:alpha val="43137"/>
                                            </a:srgbClr>
                                          </a:outerShdw>
                                        </a:effectLst>
                                        <a:latin typeface="Cambria Math" panose="02040503050406030204" pitchFamily="18" charset="0"/>
                                      </a:rPr>
                                    </m:ctrlPr>
                                  </m:sSubPr>
                                  <m:e>
                                    <m:r>
                                      <a:rPr lang="it-IT" sz="1800" smtClean="0">
                                        <a:effectLst>
                                          <a:outerShdw blurRad="38100" dist="38100" dir="2700000" algn="tl">
                                            <a:srgbClr val="000000">
                                              <a:alpha val="43137"/>
                                            </a:srgbClr>
                                          </a:outerShdw>
                                        </a:effectLst>
                                        <a:latin typeface="Cambria Math" panose="02040503050406030204" pitchFamily="18" charset="0"/>
                                      </a:rPr>
                                      <m:t>𝜷</m:t>
                                    </m:r>
                                  </m:e>
                                  <m:sub>
                                    <m:r>
                                      <a:rPr lang="it-IT" sz="1800" b="1" smtClean="0">
                                        <a:effectLst>
                                          <a:outerShdw blurRad="38100" dist="38100" dir="2700000" algn="tl">
                                            <a:srgbClr val="000000">
                                              <a:alpha val="43137"/>
                                            </a:srgbClr>
                                          </a:outerShdw>
                                        </a:effectLst>
                                        <a:latin typeface="Cambria Math" panose="02040503050406030204" pitchFamily="18" charset="0"/>
                                      </a:rPr>
                                      <m:t>𝒔𝒖𝒑</m:t>
                                    </m:r>
                                  </m:sub>
                                </m:sSub>
                              </m:oMath>
                            </m:oMathPara>
                          </a14:m>
                          <a:endParaRPr lang="it-IT" sz="1800" dirty="0">
                            <a:effectLst>
                              <a:outerShdw blurRad="38100" dist="38100" dir="2700000" algn="tl">
                                <a:srgbClr val="000000">
                                  <a:alpha val="43137"/>
                                </a:srgbClr>
                              </a:outerShdw>
                            </a:effectLst>
                            <a:latin typeface="Fira Sans Medium" panose="020B06030500000200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8219613"/>
                      </a:ext>
                    </a:extLst>
                  </a:tr>
                  <a:tr h="456208">
                    <a:tc>
                      <a:txBody>
                        <a:bodyPr/>
                        <a:lstStyle/>
                        <a:p>
                          <a:pPr algn="ctr"/>
                          <a:r>
                            <a:rPr lang="it-IT" sz="1800" dirty="0">
                              <a:effectLst>
                                <a:outerShdw blurRad="38100" dist="38100" dir="2700000" algn="tl">
                                  <a:srgbClr val="000000">
                                    <a:alpha val="43137"/>
                                  </a:srgbClr>
                                </a:outerShdw>
                              </a:effectLst>
                            </a:rPr>
                            <a:t>0.75</a:t>
                          </a:r>
                        </a:p>
                      </a:txBody>
                      <a:tcPr anchor="ctr"/>
                    </a:tc>
                    <a:tc>
                      <a:txBody>
                        <a:bodyPr/>
                        <a:lstStyle/>
                        <a:p>
                          <a:pPr algn="ctr"/>
                          <a:r>
                            <a:rPr lang="it-IT" sz="1800" dirty="0">
                              <a:effectLst>
                                <a:outerShdw blurRad="38100" dist="38100" dir="2700000" algn="tl">
                                  <a:srgbClr val="000000">
                                    <a:alpha val="43137"/>
                                  </a:srgbClr>
                                </a:outerShdw>
                              </a:effectLst>
                            </a:rPr>
                            <a:t>24 </a:t>
                          </a:r>
                        </a:p>
                      </a:txBody>
                      <a:tcPr anchor="ctr"/>
                    </a:tc>
                    <a:tc>
                      <a:txBody>
                        <a:bodyPr/>
                        <a:lstStyle/>
                        <a:p>
                          <a:pPr algn="ctr"/>
                          <a:r>
                            <a:rPr lang="it-IT" sz="1800" dirty="0">
                              <a:effectLst>
                                <a:outerShdw blurRad="38100" dist="38100" dir="2700000" algn="tl">
                                  <a:srgbClr val="000000">
                                    <a:alpha val="43137"/>
                                  </a:srgbClr>
                                </a:outerShdw>
                              </a:effectLst>
                            </a:rPr>
                            <a:t>23.7</a:t>
                          </a:r>
                        </a:p>
                      </a:txBody>
                      <a:tcPr anchor="ctr"/>
                    </a:tc>
                    <a:tc>
                      <a:txBody>
                        <a:bodyPr/>
                        <a:lstStyle/>
                        <a:p>
                          <a:pPr algn="ctr"/>
                          <a:r>
                            <a:rPr lang="it-IT" sz="1800" dirty="0">
                              <a:effectLst>
                                <a:outerShdw blurRad="38100" dist="38100" dir="2700000" algn="tl">
                                  <a:srgbClr val="000000">
                                    <a:alpha val="43137"/>
                                  </a:srgbClr>
                                </a:outerShdw>
                              </a:effectLst>
                            </a:rPr>
                            <a:t>25-30</a:t>
                          </a:r>
                        </a:p>
                      </a:txBody>
                      <a:tcPr anchor="ctr"/>
                    </a:tc>
                    <a:extLst>
                      <a:ext uri="{0D108BD9-81ED-4DB2-BD59-A6C34878D82A}">
                        <a16:rowId xmlns:a16="http://schemas.microsoft.com/office/drawing/2014/main" val="3725581408"/>
                      </a:ext>
                    </a:extLst>
                  </a:tr>
                  <a:tr h="456208">
                    <a:tc>
                      <a:txBody>
                        <a:bodyPr/>
                        <a:lstStyle/>
                        <a:p>
                          <a:pPr algn="ctr"/>
                          <a:r>
                            <a:rPr lang="it-IT" sz="1800" dirty="0">
                              <a:effectLst>
                                <a:outerShdw blurRad="38100" dist="38100" dir="2700000" algn="tl">
                                  <a:srgbClr val="000000">
                                    <a:alpha val="43137"/>
                                  </a:srgbClr>
                                </a:outerShdw>
                              </a:effectLst>
                            </a:rPr>
                            <a:t>0.85</a:t>
                          </a:r>
                        </a:p>
                      </a:txBody>
                      <a:tcPr anchor="ctr"/>
                    </a:tc>
                    <a:tc>
                      <a:txBody>
                        <a:bodyPr/>
                        <a:lstStyle/>
                        <a:p>
                          <a:pPr algn="ctr"/>
                          <a:r>
                            <a:rPr lang="it-IT" sz="1800" dirty="0">
                              <a:effectLst>
                                <a:outerShdw blurRad="38100" dist="38100" dir="2700000" algn="tl">
                                  <a:srgbClr val="000000">
                                    <a:alpha val="43137"/>
                                  </a:srgbClr>
                                </a:outerShdw>
                              </a:effectLst>
                            </a:rPr>
                            <a:t>10 </a:t>
                          </a:r>
                        </a:p>
                      </a:txBody>
                      <a:tcPr anchor="ctr"/>
                    </a:tc>
                    <a:tc>
                      <a:txBody>
                        <a:bodyPr/>
                        <a:lstStyle/>
                        <a:p>
                          <a:pPr algn="ctr"/>
                          <a:r>
                            <a:rPr lang="it-IT" sz="1800" dirty="0">
                              <a:effectLst>
                                <a:outerShdw blurRad="38100" dist="38100" dir="2700000" algn="tl">
                                  <a:srgbClr val="000000">
                                    <a:alpha val="43137"/>
                                  </a:srgbClr>
                                </a:outerShdw>
                              </a:effectLst>
                            </a:rPr>
                            <a:t>26.4</a:t>
                          </a:r>
                        </a:p>
                      </a:txBody>
                      <a:tcPr anchor="ctr"/>
                    </a:tc>
                    <a:tc>
                      <a:txBody>
                        <a:bodyPr/>
                        <a:lstStyle/>
                        <a:p>
                          <a:pPr algn="ctr"/>
                          <a:r>
                            <a:rPr lang="it-IT" sz="1800" dirty="0">
                              <a:effectLst>
                                <a:outerShdw blurRad="38100" dist="38100" dir="2700000" algn="tl">
                                  <a:srgbClr val="000000">
                                    <a:alpha val="43137"/>
                                  </a:srgbClr>
                                </a:outerShdw>
                              </a:effectLst>
                            </a:rPr>
                            <a:t>15-20 </a:t>
                          </a:r>
                        </a:p>
                      </a:txBody>
                      <a:tcPr anchor="ctr"/>
                    </a:tc>
                    <a:extLst>
                      <a:ext uri="{0D108BD9-81ED-4DB2-BD59-A6C34878D82A}">
                        <a16:rowId xmlns:a16="http://schemas.microsoft.com/office/drawing/2014/main" val="2460553040"/>
                      </a:ext>
                    </a:extLst>
                  </a:tr>
                  <a:tr h="456208">
                    <a:tc>
                      <a:txBody>
                        <a:bodyPr/>
                        <a:lstStyle/>
                        <a:p>
                          <a:pPr algn="ctr"/>
                          <a:r>
                            <a:rPr lang="it-IT" sz="1800" dirty="0">
                              <a:effectLst>
                                <a:outerShdw blurRad="38100" dist="38100" dir="2700000" algn="tl">
                                  <a:srgbClr val="000000">
                                    <a:alpha val="43137"/>
                                  </a:srgbClr>
                                </a:outerShdw>
                              </a:effectLst>
                            </a:rPr>
                            <a:t>0.9</a:t>
                          </a:r>
                        </a:p>
                      </a:txBody>
                      <a:tcPr anchor="ctr"/>
                    </a:tc>
                    <a:tc>
                      <a:txBody>
                        <a:bodyPr/>
                        <a:lstStyle/>
                        <a:p>
                          <a:pPr algn="ctr"/>
                          <a:r>
                            <a:rPr lang="it-IT" sz="1800" dirty="0">
                              <a:effectLst>
                                <a:outerShdw blurRad="38100" dist="38100" dir="2700000" algn="tl">
                                  <a:srgbClr val="000000">
                                    <a:alpha val="43137"/>
                                  </a:srgbClr>
                                </a:outerShdw>
                              </a:effectLst>
                            </a:rPr>
                            <a:t>6 </a:t>
                          </a:r>
                        </a:p>
                      </a:txBody>
                      <a:tcPr anchor="ctr"/>
                    </a:tc>
                    <a:tc>
                      <a:txBody>
                        <a:bodyPr/>
                        <a:lstStyle/>
                        <a:p>
                          <a:pPr algn="ctr"/>
                          <a:r>
                            <a:rPr lang="it-IT" sz="1800" dirty="0">
                              <a:effectLst>
                                <a:outerShdw blurRad="38100" dist="38100" dir="2700000" algn="tl">
                                  <a:srgbClr val="000000">
                                    <a:alpha val="43137"/>
                                  </a:srgbClr>
                                </a:outerShdw>
                              </a:effectLst>
                            </a:rPr>
                            <a:t>27.5</a:t>
                          </a:r>
                        </a:p>
                      </a:txBody>
                      <a:tcPr anchor="ctr"/>
                    </a:tc>
                    <a:tc>
                      <a:txBody>
                        <a:bodyPr/>
                        <a:lstStyle/>
                        <a:p>
                          <a:pPr algn="ctr"/>
                          <a:r>
                            <a:rPr lang="it-IT" sz="1800" dirty="0">
                              <a:effectLst>
                                <a:outerShdw blurRad="38100" dist="38100" dir="2700000" algn="tl">
                                  <a:srgbClr val="000000">
                                    <a:alpha val="43137"/>
                                  </a:srgbClr>
                                </a:outerShdw>
                              </a:effectLst>
                            </a:rPr>
                            <a:t>5-10</a:t>
                          </a:r>
                        </a:p>
                      </a:txBody>
                      <a:tcPr anchor="ctr"/>
                    </a:tc>
                    <a:extLst>
                      <a:ext uri="{0D108BD9-81ED-4DB2-BD59-A6C34878D82A}">
                        <a16:rowId xmlns:a16="http://schemas.microsoft.com/office/drawing/2014/main" val="4178809485"/>
                      </a:ext>
                    </a:extLst>
                  </a:tr>
                </a:tbl>
              </a:graphicData>
            </a:graphic>
          </p:graphicFrame>
        </mc:Choice>
        <mc:Fallback xmlns="">
          <p:graphicFrame>
            <p:nvGraphicFramePr>
              <p:cNvPr id="6" name="Tabella 6">
                <a:extLst>
                  <a:ext uri="{FF2B5EF4-FFF2-40B4-BE49-F238E27FC236}">
                    <a16:creationId xmlns:a16="http://schemas.microsoft.com/office/drawing/2014/main" id="{44DDAC4C-7412-3008-7FC6-C1C9249EFFE0}"/>
                  </a:ext>
                </a:extLst>
              </p:cNvPr>
              <p:cNvGraphicFramePr>
                <a:graphicFrameLocks/>
              </p:cNvGraphicFramePr>
              <p:nvPr>
                <p:extLst>
                  <p:ext uri="{D42A27DB-BD31-4B8C-83A1-F6EECF244321}">
                    <p14:modId xmlns:p14="http://schemas.microsoft.com/office/powerpoint/2010/main" val="3673210033"/>
                  </p:ext>
                </p:extLst>
              </p:nvPr>
            </p:nvGraphicFramePr>
            <p:xfrm>
              <a:off x="483834" y="1722260"/>
              <a:ext cx="8202968" cy="2181568"/>
            </p:xfrm>
            <a:graphic>
              <a:graphicData uri="http://schemas.openxmlformats.org/drawingml/2006/table">
                <a:tbl>
                  <a:tblPr firstRow="1" bandRow="1">
                    <a:tableStyleId>{5940675A-B579-460E-94D1-54222C63F5DA}</a:tableStyleId>
                  </a:tblPr>
                  <a:tblGrid>
                    <a:gridCol w="1824360">
                      <a:extLst>
                        <a:ext uri="{9D8B030D-6E8A-4147-A177-3AD203B41FA5}">
                          <a16:colId xmlns:a16="http://schemas.microsoft.com/office/drawing/2014/main" val="708763455"/>
                        </a:ext>
                      </a:extLst>
                    </a:gridCol>
                    <a:gridCol w="1624614">
                      <a:extLst>
                        <a:ext uri="{9D8B030D-6E8A-4147-A177-3AD203B41FA5}">
                          <a16:colId xmlns:a16="http://schemas.microsoft.com/office/drawing/2014/main" val="2578585810"/>
                        </a:ext>
                      </a:extLst>
                    </a:gridCol>
                    <a:gridCol w="2396971">
                      <a:extLst>
                        <a:ext uri="{9D8B030D-6E8A-4147-A177-3AD203B41FA5}">
                          <a16:colId xmlns:a16="http://schemas.microsoft.com/office/drawing/2014/main" val="3695454012"/>
                        </a:ext>
                      </a:extLst>
                    </a:gridCol>
                    <a:gridCol w="2357023">
                      <a:extLst>
                        <a:ext uri="{9D8B030D-6E8A-4147-A177-3AD203B41FA5}">
                          <a16:colId xmlns:a16="http://schemas.microsoft.com/office/drawing/2014/main" val="601662165"/>
                        </a:ext>
                      </a:extLst>
                    </a:gridCol>
                  </a:tblGrid>
                  <a:tr h="812944">
                    <a:tc>
                      <a:txBody>
                        <a:bodyPr/>
                        <a:lstStyle/>
                        <a:p>
                          <a:pPr algn="ctr"/>
                          <a:r>
                            <a:rPr lang="it-IT" sz="1800" dirty="0" err="1">
                              <a:effectLst>
                                <a:outerShdw blurRad="38100" dist="38100" dir="2700000" algn="tl">
                                  <a:srgbClr val="000000">
                                    <a:alpha val="43137"/>
                                  </a:srgbClr>
                                </a:outerShdw>
                              </a:effectLst>
                              <a:latin typeface="Fira Sans Medium" panose="020B0603050000020004" pitchFamily="34" charset="0"/>
                            </a:rPr>
                            <a:t>Porosity</a:t>
                          </a:r>
                          <a:r>
                            <a:rPr lang="it-IT" sz="1800" dirty="0">
                              <a:effectLst>
                                <a:outerShdw blurRad="38100" dist="38100" dir="2700000" algn="tl">
                                  <a:srgbClr val="000000">
                                    <a:alpha val="43137"/>
                                  </a:srgbClr>
                                </a:outerShdw>
                              </a:effectLst>
                              <a:latin typeface="Fira Sans Medium" panose="020B0603050000020004" pitchFamily="34" charset="0"/>
                            </a:rPr>
                            <a:t> [-] </a:t>
                          </a:r>
                        </a:p>
                      </a:txBody>
                      <a:tcPr anchor="ctr">
                        <a:solidFill>
                          <a:schemeClr val="accent1">
                            <a:lumMod val="20000"/>
                            <a:lumOff val="80000"/>
                          </a:schemeClr>
                        </a:solidFill>
                      </a:tcPr>
                    </a:tc>
                    <a:tc>
                      <a:txBody>
                        <a:bodyPr/>
                        <a:lstStyle/>
                        <a:p>
                          <a:pPr algn="ctr"/>
                          <a:r>
                            <a:rPr lang="it-IT" sz="1800" dirty="0">
                              <a:effectLst>
                                <a:outerShdw blurRad="38100" dist="38100" dir="2700000" algn="tl">
                                  <a:srgbClr val="000000">
                                    <a:alpha val="43137"/>
                                  </a:srgbClr>
                                </a:outerShdw>
                              </a:effectLst>
                              <a:latin typeface="Fira Sans Medium" panose="020B0603050000020004" pitchFamily="34" charset="0"/>
                            </a:rPr>
                            <a:t>∆P [</a:t>
                          </a:r>
                          <a:r>
                            <a:rPr lang="it-IT" sz="1800" dirty="0" err="1">
                              <a:effectLst>
                                <a:outerShdw blurRad="38100" dist="38100" dir="2700000" algn="tl">
                                  <a:srgbClr val="000000">
                                    <a:alpha val="43137"/>
                                  </a:srgbClr>
                                </a:outerShdw>
                              </a:effectLst>
                              <a:latin typeface="Fira Sans Medium" panose="020B0603050000020004" pitchFamily="34" charset="0"/>
                            </a:rPr>
                            <a:t>kPa</a:t>
                          </a:r>
                          <a:r>
                            <a:rPr lang="it-IT" sz="1800" dirty="0">
                              <a:effectLst>
                                <a:outerShdw blurRad="38100" dist="38100" dir="2700000" algn="tl">
                                  <a:srgbClr val="000000">
                                    <a:alpha val="43137"/>
                                  </a:srgbClr>
                                </a:outerShdw>
                              </a:effectLst>
                              <a:latin typeface="Fira Sans Medium" panose="020B0603050000020004" pitchFamily="34" charset="0"/>
                            </a:rPr>
                            <a:t>] </a:t>
                          </a:r>
                        </a:p>
                      </a:txBody>
                      <a:tcPr anchor="ctr">
                        <a:solidFill>
                          <a:schemeClr val="accent1">
                            <a:lumMod val="20000"/>
                            <a:lumOff val="80000"/>
                          </a:schemeClr>
                        </a:solidFill>
                      </a:tcPr>
                    </a:tc>
                    <a:tc>
                      <a:txBody>
                        <a:bodyPr/>
                        <a:lstStyle/>
                        <a:p>
                          <a:pPr algn="ctr"/>
                          <a:r>
                            <a:rPr lang="it-IT" sz="1800" dirty="0" err="1">
                              <a:effectLst>
                                <a:outerShdw blurRad="38100" dist="38100" dir="2700000" algn="tl">
                                  <a:srgbClr val="000000">
                                    <a:alpha val="43137"/>
                                  </a:srgbClr>
                                </a:outerShdw>
                              </a:effectLst>
                              <a:latin typeface="Fira Sans Medium" panose="020B0603050000020004" pitchFamily="34" charset="0"/>
                            </a:rPr>
                            <a:t>Mean</a:t>
                          </a:r>
                          <a:r>
                            <a:rPr lang="it-IT" sz="1800" dirty="0">
                              <a:effectLst>
                                <a:outerShdw blurRad="38100" dist="38100" dir="2700000" algn="tl">
                                  <a:srgbClr val="000000">
                                    <a:alpha val="43137"/>
                                  </a:srgbClr>
                                </a:outerShdw>
                              </a:effectLst>
                              <a:latin typeface="Fira Sans Medium" panose="020B0603050000020004" pitchFamily="34" charset="0"/>
                            </a:rPr>
                            <a:t> </a:t>
                          </a:r>
                          <a:r>
                            <a:rPr lang="it-IT" sz="1800" dirty="0" err="1">
                              <a:effectLst>
                                <a:outerShdw blurRad="38100" dist="38100" dir="2700000" algn="tl">
                                  <a:srgbClr val="000000">
                                    <a:alpha val="43137"/>
                                  </a:srgbClr>
                                </a:outerShdw>
                              </a:effectLst>
                              <a:latin typeface="Fira Sans Medium" panose="020B0603050000020004" pitchFamily="34" charset="0"/>
                            </a:rPr>
                            <a:t>axial</a:t>
                          </a:r>
                          <a:r>
                            <a:rPr lang="it-IT" sz="1800" dirty="0">
                              <a:effectLst>
                                <a:outerShdw blurRad="38100" dist="38100" dir="2700000" algn="tl">
                                  <a:srgbClr val="000000">
                                    <a:alpha val="43137"/>
                                  </a:srgbClr>
                                </a:outerShdw>
                              </a:effectLst>
                              <a:latin typeface="Fira Sans Medium" panose="020B0603050000020004" pitchFamily="34" charset="0"/>
                            </a:rPr>
                            <a:t> </a:t>
                          </a:r>
                          <a:r>
                            <a:rPr lang="it-IT" sz="1800" dirty="0" err="1">
                              <a:effectLst>
                                <a:outerShdw blurRad="38100" dist="38100" dir="2700000" algn="tl">
                                  <a:srgbClr val="000000">
                                    <a:alpha val="43137"/>
                                  </a:srgbClr>
                                </a:outerShdw>
                              </a:effectLst>
                              <a:latin typeface="Fira Sans Medium" panose="020B0603050000020004" pitchFamily="34" charset="0"/>
                            </a:rPr>
                            <a:t>velocity</a:t>
                          </a:r>
                          <a:endParaRPr lang="it-IT" sz="1800" dirty="0">
                            <a:effectLst>
                              <a:outerShdw blurRad="38100" dist="38100" dir="2700000" algn="tl">
                                <a:srgbClr val="000000">
                                  <a:alpha val="43137"/>
                                </a:srgbClr>
                              </a:outerShdw>
                            </a:effectLst>
                            <a:latin typeface="Fira Sans Medium" panose="020B0603050000020004" pitchFamily="34" charset="0"/>
                          </a:endParaRPr>
                        </a:p>
                        <a:p>
                          <a:pPr algn="ctr"/>
                          <a:r>
                            <a:rPr lang="it-IT" sz="1800" dirty="0">
                              <a:effectLst>
                                <a:outerShdw blurRad="38100" dist="38100" dir="2700000" algn="tl">
                                  <a:srgbClr val="000000">
                                    <a:alpha val="43137"/>
                                  </a:srgbClr>
                                </a:outerShdw>
                              </a:effectLst>
                              <a:latin typeface="Fira Sans Medium" panose="020B0603050000020004" pitchFamily="34" charset="0"/>
                            </a:rPr>
                            <a:t> [m/s] </a:t>
                          </a:r>
                        </a:p>
                      </a:txBody>
                      <a:tcPr anchor="ctr">
                        <a:solidFill>
                          <a:schemeClr val="accent1">
                            <a:lumMod val="20000"/>
                            <a:lumOff val="80000"/>
                          </a:schemeClr>
                        </a:solidFill>
                      </a:tcPr>
                    </a:tc>
                    <a:tc>
                      <a:txBody>
                        <a:bodyPr/>
                        <a:lstStyle/>
                        <a:p>
                          <a:endParaRPr lang="it-IT"/>
                        </a:p>
                      </a:txBody>
                      <a:tcPr anchor="ctr">
                        <a:blipFill>
                          <a:blip r:embed="rId2"/>
                          <a:stretch>
                            <a:fillRect l="-248320" t="-746" r="-517" b="-176866"/>
                          </a:stretch>
                        </a:blipFill>
                      </a:tcPr>
                    </a:tc>
                    <a:extLst>
                      <a:ext uri="{0D108BD9-81ED-4DB2-BD59-A6C34878D82A}">
                        <a16:rowId xmlns:a16="http://schemas.microsoft.com/office/drawing/2014/main" val="1008219613"/>
                      </a:ext>
                    </a:extLst>
                  </a:tr>
                  <a:tr h="456208">
                    <a:tc>
                      <a:txBody>
                        <a:bodyPr/>
                        <a:lstStyle/>
                        <a:p>
                          <a:pPr algn="ctr"/>
                          <a:r>
                            <a:rPr lang="it-IT" sz="1800" dirty="0">
                              <a:effectLst>
                                <a:outerShdw blurRad="38100" dist="38100" dir="2700000" algn="tl">
                                  <a:srgbClr val="000000">
                                    <a:alpha val="43137"/>
                                  </a:srgbClr>
                                </a:outerShdw>
                              </a:effectLst>
                            </a:rPr>
                            <a:t>0.75</a:t>
                          </a:r>
                        </a:p>
                      </a:txBody>
                      <a:tcPr anchor="ctr"/>
                    </a:tc>
                    <a:tc>
                      <a:txBody>
                        <a:bodyPr/>
                        <a:lstStyle/>
                        <a:p>
                          <a:pPr algn="ctr"/>
                          <a:r>
                            <a:rPr lang="it-IT" sz="1800" dirty="0">
                              <a:effectLst>
                                <a:outerShdw blurRad="38100" dist="38100" dir="2700000" algn="tl">
                                  <a:srgbClr val="000000">
                                    <a:alpha val="43137"/>
                                  </a:srgbClr>
                                </a:outerShdw>
                              </a:effectLst>
                            </a:rPr>
                            <a:t>24 </a:t>
                          </a:r>
                        </a:p>
                      </a:txBody>
                      <a:tcPr anchor="ctr"/>
                    </a:tc>
                    <a:tc>
                      <a:txBody>
                        <a:bodyPr/>
                        <a:lstStyle/>
                        <a:p>
                          <a:pPr algn="ctr"/>
                          <a:r>
                            <a:rPr lang="it-IT" sz="1800" dirty="0">
                              <a:effectLst>
                                <a:outerShdw blurRad="38100" dist="38100" dir="2700000" algn="tl">
                                  <a:srgbClr val="000000">
                                    <a:alpha val="43137"/>
                                  </a:srgbClr>
                                </a:outerShdw>
                              </a:effectLst>
                            </a:rPr>
                            <a:t>23.7</a:t>
                          </a:r>
                        </a:p>
                      </a:txBody>
                      <a:tcPr anchor="ctr"/>
                    </a:tc>
                    <a:tc>
                      <a:txBody>
                        <a:bodyPr/>
                        <a:lstStyle/>
                        <a:p>
                          <a:pPr algn="ctr"/>
                          <a:r>
                            <a:rPr lang="it-IT" sz="1800" dirty="0">
                              <a:effectLst>
                                <a:outerShdw blurRad="38100" dist="38100" dir="2700000" algn="tl">
                                  <a:srgbClr val="000000">
                                    <a:alpha val="43137"/>
                                  </a:srgbClr>
                                </a:outerShdw>
                              </a:effectLst>
                            </a:rPr>
                            <a:t>25-30</a:t>
                          </a:r>
                        </a:p>
                      </a:txBody>
                      <a:tcPr anchor="ctr"/>
                    </a:tc>
                    <a:extLst>
                      <a:ext uri="{0D108BD9-81ED-4DB2-BD59-A6C34878D82A}">
                        <a16:rowId xmlns:a16="http://schemas.microsoft.com/office/drawing/2014/main" val="3725581408"/>
                      </a:ext>
                    </a:extLst>
                  </a:tr>
                  <a:tr h="456208">
                    <a:tc>
                      <a:txBody>
                        <a:bodyPr/>
                        <a:lstStyle/>
                        <a:p>
                          <a:pPr algn="ctr"/>
                          <a:r>
                            <a:rPr lang="it-IT" sz="1800" dirty="0">
                              <a:effectLst>
                                <a:outerShdw blurRad="38100" dist="38100" dir="2700000" algn="tl">
                                  <a:srgbClr val="000000">
                                    <a:alpha val="43137"/>
                                  </a:srgbClr>
                                </a:outerShdw>
                              </a:effectLst>
                            </a:rPr>
                            <a:t>0.85</a:t>
                          </a:r>
                        </a:p>
                      </a:txBody>
                      <a:tcPr anchor="ctr"/>
                    </a:tc>
                    <a:tc>
                      <a:txBody>
                        <a:bodyPr/>
                        <a:lstStyle/>
                        <a:p>
                          <a:pPr algn="ctr"/>
                          <a:r>
                            <a:rPr lang="it-IT" sz="1800" dirty="0">
                              <a:effectLst>
                                <a:outerShdw blurRad="38100" dist="38100" dir="2700000" algn="tl">
                                  <a:srgbClr val="000000">
                                    <a:alpha val="43137"/>
                                  </a:srgbClr>
                                </a:outerShdw>
                              </a:effectLst>
                            </a:rPr>
                            <a:t>10 </a:t>
                          </a:r>
                        </a:p>
                      </a:txBody>
                      <a:tcPr anchor="ctr"/>
                    </a:tc>
                    <a:tc>
                      <a:txBody>
                        <a:bodyPr/>
                        <a:lstStyle/>
                        <a:p>
                          <a:pPr algn="ctr"/>
                          <a:r>
                            <a:rPr lang="it-IT" sz="1800" dirty="0">
                              <a:effectLst>
                                <a:outerShdw blurRad="38100" dist="38100" dir="2700000" algn="tl">
                                  <a:srgbClr val="000000">
                                    <a:alpha val="43137"/>
                                  </a:srgbClr>
                                </a:outerShdw>
                              </a:effectLst>
                            </a:rPr>
                            <a:t>26.4</a:t>
                          </a:r>
                        </a:p>
                      </a:txBody>
                      <a:tcPr anchor="ctr"/>
                    </a:tc>
                    <a:tc>
                      <a:txBody>
                        <a:bodyPr/>
                        <a:lstStyle/>
                        <a:p>
                          <a:pPr algn="ctr"/>
                          <a:r>
                            <a:rPr lang="it-IT" sz="1800" dirty="0">
                              <a:effectLst>
                                <a:outerShdw blurRad="38100" dist="38100" dir="2700000" algn="tl">
                                  <a:srgbClr val="000000">
                                    <a:alpha val="43137"/>
                                  </a:srgbClr>
                                </a:outerShdw>
                              </a:effectLst>
                            </a:rPr>
                            <a:t>15-20 </a:t>
                          </a:r>
                        </a:p>
                      </a:txBody>
                      <a:tcPr anchor="ctr"/>
                    </a:tc>
                    <a:extLst>
                      <a:ext uri="{0D108BD9-81ED-4DB2-BD59-A6C34878D82A}">
                        <a16:rowId xmlns:a16="http://schemas.microsoft.com/office/drawing/2014/main" val="2460553040"/>
                      </a:ext>
                    </a:extLst>
                  </a:tr>
                  <a:tr h="456208">
                    <a:tc>
                      <a:txBody>
                        <a:bodyPr/>
                        <a:lstStyle/>
                        <a:p>
                          <a:pPr algn="ctr"/>
                          <a:r>
                            <a:rPr lang="it-IT" sz="1800" dirty="0">
                              <a:effectLst>
                                <a:outerShdw blurRad="38100" dist="38100" dir="2700000" algn="tl">
                                  <a:srgbClr val="000000">
                                    <a:alpha val="43137"/>
                                  </a:srgbClr>
                                </a:outerShdw>
                              </a:effectLst>
                            </a:rPr>
                            <a:t>0.9</a:t>
                          </a:r>
                        </a:p>
                      </a:txBody>
                      <a:tcPr anchor="ctr"/>
                    </a:tc>
                    <a:tc>
                      <a:txBody>
                        <a:bodyPr/>
                        <a:lstStyle/>
                        <a:p>
                          <a:pPr algn="ctr"/>
                          <a:r>
                            <a:rPr lang="it-IT" sz="1800" dirty="0">
                              <a:effectLst>
                                <a:outerShdw blurRad="38100" dist="38100" dir="2700000" algn="tl">
                                  <a:srgbClr val="000000">
                                    <a:alpha val="43137"/>
                                  </a:srgbClr>
                                </a:outerShdw>
                              </a:effectLst>
                            </a:rPr>
                            <a:t>6 </a:t>
                          </a:r>
                        </a:p>
                      </a:txBody>
                      <a:tcPr anchor="ctr"/>
                    </a:tc>
                    <a:tc>
                      <a:txBody>
                        <a:bodyPr/>
                        <a:lstStyle/>
                        <a:p>
                          <a:pPr algn="ctr"/>
                          <a:r>
                            <a:rPr lang="it-IT" sz="1800" dirty="0">
                              <a:effectLst>
                                <a:outerShdw blurRad="38100" dist="38100" dir="2700000" algn="tl">
                                  <a:srgbClr val="000000">
                                    <a:alpha val="43137"/>
                                  </a:srgbClr>
                                </a:outerShdw>
                              </a:effectLst>
                            </a:rPr>
                            <a:t>27.5</a:t>
                          </a:r>
                        </a:p>
                      </a:txBody>
                      <a:tcPr anchor="ctr"/>
                    </a:tc>
                    <a:tc>
                      <a:txBody>
                        <a:bodyPr/>
                        <a:lstStyle/>
                        <a:p>
                          <a:pPr algn="ctr"/>
                          <a:r>
                            <a:rPr lang="it-IT" sz="1800" dirty="0">
                              <a:effectLst>
                                <a:outerShdw blurRad="38100" dist="38100" dir="2700000" algn="tl">
                                  <a:srgbClr val="000000">
                                    <a:alpha val="43137"/>
                                  </a:srgbClr>
                                </a:outerShdw>
                              </a:effectLst>
                            </a:rPr>
                            <a:t>5-10</a:t>
                          </a:r>
                        </a:p>
                      </a:txBody>
                      <a:tcPr anchor="ctr"/>
                    </a:tc>
                    <a:extLst>
                      <a:ext uri="{0D108BD9-81ED-4DB2-BD59-A6C34878D82A}">
                        <a16:rowId xmlns:a16="http://schemas.microsoft.com/office/drawing/2014/main" val="4178809485"/>
                      </a:ext>
                    </a:extLst>
                  </a:tr>
                </a:tbl>
              </a:graphicData>
            </a:graphic>
          </p:graphicFrame>
        </mc:Fallback>
      </mc:AlternateContent>
      <p:cxnSp>
        <p:nvCxnSpPr>
          <p:cNvPr id="9" name="Connettore diritto 8">
            <a:extLst>
              <a:ext uri="{FF2B5EF4-FFF2-40B4-BE49-F238E27FC236}">
                <a16:creationId xmlns:a16="http://schemas.microsoft.com/office/drawing/2014/main" id="{3B0BC886-30AB-22F0-BAF3-C58AA44012E8}"/>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2A4DC3A6-5987-3388-3F66-093F90233009}"/>
              </a:ext>
            </a:extLst>
          </p:cNvPr>
          <p:cNvSpPr txBox="1"/>
          <p:nvPr/>
        </p:nvSpPr>
        <p:spPr>
          <a:xfrm>
            <a:off x="470518" y="871254"/>
            <a:ext cx="8202967" cy="1170768"/>
          </a:xfrm>
          <a:prstGeom prst="rect">
            <a:avLst/>
          </a:prstGeom>
        </p:spPr>
        <p:txBody>
          <a:bodyPr vert="horz" wrap="square" lIns="91440" tIns="45720" rIns="91440" bIns="45720" rtlCol="0" anchor="ctr">
            <a:normAutofit/>
          </a:bodyPr>
          <a:lstStyle/>
          <a:p>
            <a:pPr marL="0" indent="0" algn="just">
              <a:buNone/>
            </a:pPr>
            <a:r>
              <a:rPr lang="en-US" sz="2000" dirty="0">
                <a:solidFill>
                  <a:schemeClr val="tx1">
                    <a:lumMod val="65000"/>
                    <a:lumOff val="35000"/>
                  </a:schemeClr>
                </a:solidFill>
                <a:latin typeface="Fira sans medium" panose="020B0603050000020004" pitchFamily="34" charset="0"/>
              </a:rPr>
              <a:t>The next table shows the results by </a:t>
            </a:r>
            <a:r>
              <a:rPr lang="en-US" sz="2000" b="1" dirty="0">
                <a:latin typeface="Fira sans medium" panose="020B0603050000020004" pitchFamily="34" charset="0"/>
              </a:rPr>
              <a:t>varying</a:t>
            </a:r>
            <a:r>
              <a:rPr lang="en-US" sz="2000" dirty="0">
                <a:solidFill>
                  <a:schemeClr val="tx1">
                    <a:lumMod val="65000"/>
                    <a:lumOff val="35000"/>
                  </a:schemeClr>
                </a:solidFill>
                <a:latin typeface="Fira sans medium" panose="020B0603050000020004" pitchFamily="34" charset="0"/>
              </a:rPr>
              <a:t> </a:t>
            </a:r>
            <a:r>
              <a:rPr lang="en-US" sz="2000" b="1" dirty="0">
                <a:latin typeface="Fira sans medium" panose="020B0603050000020004" pitchFamily="34" charset="0"/>
              </a:rPr>
              <a:t>porosity</a:t>
            </a:r>
            <a:r>
              <a:rPr lang="en-US" sz="2000" dirty="0">
                <a:solidFill>
                  <a:schemeClr val="tx1">
                    <a:lumMod val="65000"/>
                    <a:lumOff val="35000"/>
                  </a:schemeClr>
                </a:solidFill>
                <a:latin typeface="Fira sans medium" panose="020B0603050000020004" pitchFamily="34" charset="0"/>
              </a:rPr>
              <a:t>.</a:t>
            </a:r>
          </a:p>
        </p:txBody>
      </p:sp>
      <p:sp>
        <p:nvSpPr>
          <p:cNvPr id="3" name="Ovale 2">
            <a:extLst>
              <a:ext uri="{FF2B5EF4-FFF2-40B4-BE49-F238E27FC236}">
                <a16:creationId xmlns:a16="http://schemas.microsoft.com/office/drawing/2014/main" id="{C612988B-B93D-9D1C-F58A-266413B1E32A}"/>
              </a:ext>
            </a:extLst>
          </p:cNvPr>
          <p:cNvSpPr/>
          <p:nvPr/>
        </p:nvSpPr>
        <p:spPr>
          <a:xfrm>
            <a:off x="616255" y="4054188"/>
            <a:ext cx="1228163" cy="1133750"/>
          </a:xfrm>
          <a:prstGeom prst="ellipse">
            <a:avLst/>
          </a:prstGeom>
          <a:effectLst>
            <a:outerShdw blurRad="101600" dist="50800" dir="5400000" sx="95000" sy="95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  </a:t>
            </a:r>
            <a:r>
              <a:rPr lang="el-GR" sz="3000" i="1" dirty="0">
                <a:latin typeface="Cambria Math" panose="02040503050406030204" pitchFamily="18" charset="0"/>
              </a:rPr>
              <a:t>ε</a:t>
            </a:r>
            <a:r>
              <a:rPr lang="it-IT" dirty="0"/>
              <a:t> </a:t>
            </a:r>
          </a:p>
        </p:txBody>
      </p:sp>
      <p:cxnSp>
        <p:nvCxnSpPr>
          <p:cNvPr id="12" name="Connettore 2 11">
            <a:extLst>
              <a:ext uri="{FF2B5EF4-FFF2-40B4-BE49-F238E27FC236}">
                <a16:creationId xmlns:a16="http://schemas.microsoft.com/office/drawing/2014/main" id="{57770208-C496-9E73-70FA-2730C91AD8F3}"/>
              </a:ext>
            </a:extLst>
          </p:cNvPr>
          <p:cNvCxnSpPr>
            <a:cxnSpLocks/>
          </p:cNvCxnSpPr>
          <p:nvPr/>
        </p:nvCxnSpPr>
        <p:spPr>
          <a:xfrm flipV="1">
            <a:off x="1433281" y="4356880"/>
            <a:ext cx="0" cy="52872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CD6A8BF7-06E9-73CE-BAFA-37EE3FB7514C}"/>
              </a:ext>
            </a:extLst>
          </p:cNvPr>
          <p:cNvCxnSpPr>
            <a:cxnSpLocks/>
          </p:cNvCxnSpPr>
          <p:nvPr/>
        </p:nvCxnSpPr>
        <p:spPr>
          <a:xfrm>
            <a:off x="3759046" y="5069374"/>
            <a:ext cx="0" cy="5027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158B5048-89CE-8411-2F2F-FBFF85FCEC0B}"/>
              </a:ext>
            </a:extLst>
          </p:cNvPr>
          <p:cNvCxnSpPr>
            <a:cxnSpLocks/>
          </p:cNvCxnSpPr>
          <p:nvPr/>
        </p:nvCxnSpPr>
        <p:spPr>
          <a:xfrm flipV="1">
            <a:off x="5774553" y="5050324"/>
            <a:ext cx="0" cy="52872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9446B314-3C5F-92D8-DB68-097B1E51E449}"/>
              </a:ext>
            </a:extLst>
          </p:cNvPr>
          <p:cNvCxnSpPr>
            <a:cxnSpLocks/>
          </p:cNvCxnSpPr>
          <p:nvPr/>
        </p:nvCxnSpPr>
        <p:spPr>
          <a:xfrm>
            <a:off x="7907513" y="5054276"/>
            <a:ext cx="0" cy="5027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Segnaposto numero diapositiva 10">
            <a:extLst>
              <a:ext uri="{FF2B5EF4-FFF2-40B4-BE49-F238E27FC236}">
                <a16:creationId xmlns:a16="http://schemas.microsoft.com/office/drawing/2014/main" id="{459610B2-FBAE-1AEF-35A5-48D5A6D8DDC6}"/>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25</a:t>
            </a:fld>
            <a:endParaRPr lang="it-IT" sz="1200" dirty="0">
              <a:solidFill>
                <a:schemeClr val="tx2">
                  <a:lumMod val="50000"/>
                  <a:lumOff val="50000"/>
                </a:schemeClr>
              </a:solidFill>
            </a:endParaRPr>
          </a:p>
        </p:txBody>
      </p:sp>
      <mc:AlternateContent xmlns:mc="http://schemas.openxmlformats.org/markup-compatibility/2006" xmlns:a14="http://schemas.microsoft.com/office/drawing/2010/main">
        <mc:Choice Requires="a14">
          <p:sp>
            <p:nvSpPr>
              <p:cNvPr id="13" name="Ovale 12">
                <a:extLst>
                  <a:ext uri="{FF2B5EF4-FFF2-40B4-BE49-F238E27FC236}">
                    <a16:creationId xmlns:a16="http://schemas.microsoft.com/office/drawing/2014/main" id="{465442A5-4120-9303-0CE4-C7D54892BA4F}"/>
                  </a:ext>
                </a:extLst>
              </p:cNvPr>
              <p:cNvSpPr/>
              <p:nvPr/>
            </p:nvSpPr>
            <p:spPr>
              <a:xfrm>
                <a:off x="2648160" y="4054188"/>
                <a:ext cx="1228163" cy="1133750"/>
              </a:xfrm>
              <a:prstGeom prst="ellipse">
                <a:avLst/>
              </a:prstGeom>
              <a:effectLst>
                <a:outerShdw blurRad="101600" dist="50800" dir="5400000" sx="95000" sy="95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a:t> </a:t>
                </a:r>
                <a14:m>
                  <m:oMath xmlns:m="http://schemas.openxmlformats.org/officeDocument/2006/math">
                    <m:r>
                      <a:rPr lang="it-IT" sz="3000" b="0" i="1" smtClean="0">
                        <a:latin typeface="Cambria Math" panose="02040503050406030204" pitchFamily="18" charset="0"/>
                        <a:ea typeface="Cambria Math" panose="02040503050406030204" pitchFamily="18" charset="0"/>
                      </a:rPr>
                      <m:t>∆</m:t>
                    </m:r>
                    <m:r>
                      <a:rPr lang="it-IT" sz="3000" b="0" i="1" smtClean="0">
                        <a:latin typeface="Cambria Math" panose="02040503050406030204" pitchFamily="18" charset="0"/>
                        <a:ea typeface="Cambria Math" panose="02040503050406030204" pitchFamily="18" charset="0"/>
                      </a:rPr>
                      <m:t>𝑃</m:t>
                    </m:r>
                  </m:oMath>
                </a14:m>
                <a:endParaRPr lang="it-IT" sz="3000" dirty="0"/>
              </a:p>
            </p:txBody>
          </p:sp>
        </mc:Choice>
        <mc:Fallback xmlns="">
          <p:sp>
            <p:nvSpPr>
              <p:cNvPr id="13" name="Ovale 12">
                <a:extLst>
                  <a:ext uri="{FF2B5EF4-FFF2-40B4-BE49-F238E27FC236}">
                    <a16:creationId xmlns:a16="http://schemas.microsoft.com/office/drawing/2014/main" id="{465442A5-4120-9303-0CE4-C7D54892BA4F}"/>
                  </a:ext>
                </a:extLst>
              </p:cNvPr>
              <p:cNvSpPr>
                <a:spLocks noRot="1" noChangeAspect="1" noMove="1" noResize="1" noEditPoints="1" noAdjustHandles="1" noChangeArrowheads="1" noChangeShapeType="1" noTextEdit="1"/>
              </p:cNvSpPr>
              <p:nvPr/>
            </p:nvSpPr>
            <p:spPr>
              <a:xfrm>
                <a:off x="2648160" y="4054188"/>
                <a:ext cx="1228163" cy="1133750"/>
              </a:xfrm>
              <a:prstGeom prst="ellipse">
                <a:avLst/>
              </a:prstGeom>
              <a:blipFill>
                <a:blip r:embed="rId3"/>
                <a:stretch>
                  <a:fillRect/>
                </a:stretch>
              </a:blipFill>
              <a:effectLst>
                <a:outerShdw blurRad="101600" dist="50800" dir="5400000" sx="95000" sy="95000" algn="ctr" rotWithShape="0">
                  <a:srgbClr val="000000">
                    <a:alpha val="95000"/>
                  </a:srgbClr>
                </a:outerShdw>
              </a:effectLst>
            </p:spPr>
            <p:txBody>
              <a:bodyPr/>
              <a:lstStyle/>
              <a:p>
                <a:r>
                  <a:rPr lang="it-IT">
                    <a:noFill/>
                  </a:rPr>
                  <a:t> </a:t>
                </a:r>
              </a:p>
            </p:txBody>
          </p:sp>
        </mc:Fallback>
      </mc:AlternateContent>
      <p:sp>
        <p:nvSpPr>
          <p:cNvPr id="14" name="Freccia destra con strisce 13">
            <a:extLst>
              <a:ext uri="{FF2B5EF4-FFF2-40B4-BE49-F238E27FC236}">
                <a16:creationId xmlns:a16="http://schemas.microsoft.com/office/drawing/2014/main" id="{FEA6FE2C-F389-E870-6493-F47DEC311A9B}"/>
              </a:ext>
            </a:extLst>
          </p:cNvPr>
          <p:cNvSpPr/>
          <p:nvPr/>
        </p:nvSpPr>
        <p:spPr>
          <a:xfrm>
            <a:off x="1956383" y="4384491"/>
            <a:ext cx="588545" cy="406773"/>
          </a:xfrm>
          <a:prstGeom prst="stripedRightArrow">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8" name="Ovale 17">
                <a:extLst>
                  <a:ext uri="{FF2B5EF4-FFF2-40B4-BE49-F238E27FC236}">
                    <a16:creationId xmlns:a16="http://schemas.microsoft.com/office/drawing/2014/main" id="{954DF9BD-515F-8466-A078-000874ACF57D}"/>
                  </a:ext>
                </a:extLst>
              </p:cNvPr>
              <p:cNvSpPr/>
              <p:nvPr/>
            </p:nvSpPr>
            <p:spPr>
              <a:xfrm>
                <a:off x="4761394" y="4060343"/>
                <a:ext cx="1228163" cy="1133750"/>
              </a:xfrm>
              <a:prstGeom prst="ellipse">
                <a:avLst/>
              </a:prstGeom>
              <a:effectLst>
                <a:outerShdw blurRad="101600" dist="50800" dir="5400000" sx="95000" sy="95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r>
                        <a:rPr lang="it-IT" sz="3000" b="0" i="1" smtClean="0">
                          <a:latin typeface="Cambria Math" panose="02040503050406030204" pitchFamily="18" charset="0"/>
                        </a:rPr>
                        <m:t>  </m:t>
                      </m:r>
                      <m:acc>
                        <m:accPr>
                          <m:chr m:val="̅"/>
                          <m:ctrlPr>
                            <a:rPr lang="it-IT" sz="3000" i="1" smtClean="0">
                              <a:latin typeface="Cambria Math" panose="02040503050406030204" pitchFamily="18" charset="0"/>
                            </a:rPr>
                          </m:ctrlPr>
                        </m:accPr>
                        <m:e>
                          <m:r>
                            <a:rPr lang="it-IT" sz="3000" i="1" smtClean="0">
                              <a:latin typeface="Cambria Math" panose="02040503050406030204" pitchFamily="18" charset="0"/>
                            </a:rPr>
                            <m:t>𝑢</m:t>
                          </m:r>
                        </m:e>
                      </m:acc>
                    </m:oMath>
                  </m:oMathPara>
                </a14:m>
                <a:endParaRPr lang="it-IT" sz="3000" dirty="0"/>
              </a:p>
            </p:txBody>
          </p:sp>
        </mc:Choice>
        <mc:Fallback xmlns="">
          <p:sp>
            <p:nvSpPr>
              <p:cNvPr id="18" name="Ovale 17">
                <a:extLst>
                  <a:ext uri="{FF2B5EF4-FFF2-40B4-BE49-F238E27FC236}">
                    <a16:creationId xmlns:a16="http://schemas.microsoft.com/office/drawing/2014/main" id="{954DF9BD-515F-8466-A078-000874ACF57D}"/>
                  </a:ext>
                </a:extLst>
              </p:cNvPr>
              <p:cNvSpPr>
                <a:spLocks noRot="1" noChangeAspect="1" noMove="1" noResize="1" noEditPoints="1" noAdjustHandles="1" noChangeArrowheads="1" noChangeShapeType="1" noTextEdit="1"/>
              </p:cNvSpPr>
              <p:nvPr/>
            </p:nvSpPr>
            <p:spPr>
              <a:xfrm>
                <a:off x="4761394" y="4060343"/>
                <a:ext cx="1228163" cy="1133750"/>
              </a:xfrm>
              <a:prstGeom prst="ellipse">
                <a:avLst/>
              </a:prstGeom>
              <a:blipFill>
                <a:blip r:embed="rId4"/>
                <a:stretch>
                  <a:fillRect/>
                </a:stretch>
              </a:blipFill>
              <a:effectLst>
                <a:outerShdw blurRad="101600" dist="50800" dir="5400000" sx="95000" sy="95000" algn="ctr" rotWithShape="0">
                  <a:srgbClr val="000000">
                    <a:alpha val="95000"/>
                  </a:srgbClr>
                </a:outerShdw>
              </a:effectLst>
            </p:spPr>
            <p:txBody>
              <a:bodyPr/>
              <a:lstStyle/>
              <a:p>
                <a:r>
                  <a:rPr lang="it-IT">
                    <a:noFill/>
                  </a:rPr>
                  <a:t> </a:t>
                </a:r>
              </a:p>
            </p:txBody>
          </p:sp>
        </mc:Fallback>
      </mc:AlternateContent>
      <p:sp>
        <p:nvSpPr>
          <p:cNvPr id="21" name="Freccia destra con strisce 20">
            <a:extLst>
              <a:ext uri="{FF2B5EF4-FFF2-40B4-BE49-F238E27FC236}">
                <a16:creationId xmlns:a16="http://schemas.microsoft.com/office/drawing/2014/main" id="{43FB4183-0829-FE86-6010-72ABF9E10B9F}"/>
              </a:ext>
            </a:extLst>
          </p:cNvPr>
          <p:cNvSpPr/>
          <p:nvPr/>
        </p:nvSpPr>
        <p:spPr>
          <a:xfrm>
            <a:off x="4000017" y="4417676"/>
            <a:ext cx="588545" cy="406773"/>
          </a:xfrm>
          <a:prstGeom prst="stripedRightArrow">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22" name="Ovale 21">
                <a:extLst>
                  <a:ext uri="{FF2B5EF4-FFF2-40B4-BE49-F238E27FC236}">
                    <a16:creationId xmlns:a16="http://schemas.microsoft.com/office/drawing/2014/main" id="{B70330E5-9394-3C88-C8FE-73AC0052F1DC}"/>
                  </a:ext>
                </a:extLst>
              </p:cNvPr>
              <p:cNvSpPr/>
              <p:nvPr/>
            </p:nvSpPr>
            <p:spPr>
              <a:xfrm>
                <a:off x="6931091" y="4054187"/>
                <a:ext cx="1228163" cy="1133750"/>
              </a:xfrm>
              <a:prstGeom prst="ellipse">
                <a:avLst/>
              </a:prstGeom>
              <a:effectLst>
                <a:outerShdw blurRad="101600" dist="50800" dir="5400000" sx="95000" sy="95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sSub>
                        <m:sSubPr>
                          <m:ctrlPr>
                            <a:rPr lang="it-IT" sz="2800" i="1">
                              <a:effectLst>
                                <a:outerShdw blurRad="38100" dist="38100" dir="2700000" algn="tl">
                                  <a:srgbClr val="000000">
                                    <a:alpha val="43137"/>
                                  </a:srgbClr>
                                </a:outerShdw>
                              </a:effectLst>
                              <a:latin typeface="Cambria Math" panose="02040503050406030204" pitchFamily="18" charset="0"/>
                            </a:rPr>
                          </m:ctrlPr>
                        </m:sSubPr>
                        <m:e>
                          <m:r>
                            <a:rPr lang="it-IT" sz="2800">
                              <a:effectLst>
                                <a:outerShdw blurRad="38100" dist="38100" dir="2700000" algn="tl">
                                  <a:srgbClr val="000000">
                                    <a:alpha val="43137"/>
                                  </a:srgbClr>
                                </a:outerShdw>
                              </a:effectLst>
                              <a:latin typeface="Cambria Math" panose="02040503050406030204" pitchFamily="18" charset="0"/>
                            </a:rPr>
                            <m:t>𝜷</m:t>
                          </m:r>
                        </m:e>
                        <m:sub>
                          <m:r>
                            <a:rPr lang="it-IT" sz="2800" b="1">
                              <a:effectLst>
                                <a:outerShdw blurRad="38100" dist="38100" dir="2700000" algn="tl">
                                  <a:srgbClr val="000000">
                                    <a:alpha val="43137"/>
                                  </a:srgbClr>
                                </a:outerShdw>
                              </a:effectLst>
                              <a:latin typeface="Cambria Math" panose="02040503050406030204" pitchFamily="18" charset="0"/>
                            </a:rPr>
                            <m:t>𝒍𝒊𝒎</m:t>
                          </m:r>
                        </m:sub>
                      </m:sSub>
                    </m:oMath>
                  </m:oMathPara>
                </a14:m>
                <a:endParaRPr lang="it-IT" sz="2800" baseline="-25000" dirty="0"/>
              </a:p>
            </p:txBody>
          </p:sp>
        </mc:Choice>
        <mc:Fallback xmlns="">
          <p:sp>
            <p:nvSpPr>
              <p:cNvPr id="22" name="Ovale 21">
                <a:extLst>
                  <a:ext uri="{FF2B5EF4-FFF2-40B4-BE49-F238E27FC236}">
                    <a16:creationId xmlns:a16="http://schemas.microsoft.com/office/drawing/2014/main" id="{B70330E5-9394-3C88-C8FE-73AC0052F1DC}"/>
                  </a:ext>
                </a:extLst>
              </p:cNvPr>
              <p:cNvSpPr>
                <a:spLocks noRot="1" noChangeAspect="1" noMove="1" noResize="1" noEditPoints="1" noAdjustHandles="1" noChangeArrowheads="1" noChangeShapeType="1" noTextEdit="1"/>
              </p:cNvSpPr>
              <p:nvPr/>
            </p:nvSpPr>
            <p:spPr>
              <a:xfrm>
                <a:off x="6931091" y="4054187"/>
                <a:ext cx="1228163" cy="1133750"/>
              </a:xfrm>
              <a:prstGeom prst="ellipse">
                <a:avLst/>
              </a:prstGeom>
              <a:blipFill>
                <a:blip r:embed="rId5"/>
                <a:stretch>
                  <a:fillRect/>
                </a:stretch>
              </a:blipFill>
              <a:effectLst>
                <a:outerShdw blurRad="101600" dist="50800" dir="5400000" sx="95000" sy="95000" algn="ctr" rotWithShape="0">
                  <a:srgbClr val="000000">
                    <a:alpha val="95000"/>
                  </a:srgbClr>
                </a:outerShdw>
              </a:effectLst>
            </p:spPr>
            <p:txBody>
              <a:bodyPr/>
              <a:lstStyle/>
              <a:p>
                <a:r>
                  <a:rPr lang="it-IT">
                    <a:noFill/>
                  </a:rPr>
                  <a:t> </a:t>
                </a:r>
              </a:p>
            </p:txBody>
          </p:sp>
        </mc:Fallback>
      </mc:AlternateContent>
      <p:sp>
        <p:nvSpPr>
          <p:cNvPr id="23" name="Freccia destra con strisce 22">
            <a:extLst>
              <a:ext uri="{FF2B5EF4-FFF2-40B4-BE49-F238E27FC236}">
                <a16:creationId xmlns:a16="http://schemas.microsoft.com/office/drawing/2014/main" id="{79C1EA06-E5E6-F1D5-5FBC-4771030E0C06}"/>
              </a:ext>
            </a:extLst>
          </p:cNvPr>
          <p:cNvSpPr/>
          <p:nvPr/>
        </p:nvSpPr>
        <p:spPr>
          <a:xfrm>
            <a:off x="6171982" y="4390691"/>
            <a:ext cx="588545" cy="406773"/>
          </a:xfrm>
          <a:prstGeom prst="stripedRightArrow">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4" name="Connettore 2 23">
            <a:extLst>
              <a:ext uri="{FF2B5EF4-FFF2-40B4-BE49-F238E27FC236}">
                <a16:creationId xmlns:a16="http://schemas.microsoft.com/office/drawing/2014/main" id="{BF9BCFDF-532F-8982-1E65-E4B14E25C2A1}"/>
              </a:ext>
            </a:extLst>
          </p:cNvPr>
          <p:cNvCxnSpPr>
            <a:cxnSpLocks/>
          </p:cNvCxnSpPr>
          <p:nvPr/>
        </p:nvCxnSpPr>
        <p:spPr>
          <a:xfrm flipV="1">
            <a:off x="5580639" y="4349483"/>
            <a:ext cx="0" cy="52872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2ACE8ADB-77BD-32F2-3A0B-4FE0F7EF3DF2}"/>
              </a:ext>
            </a:extLst>
          </p:cNvPr>
          <p:cNvCxnSpPr>
            <a:cxnSpLocks/>
          </p:cNvCxnSpPr>
          <p:nvPr/>
        </p:nvCxnSpPr>
        <p:spPr>
          <a:xfrm>
            <a:off x="7996290" y="4368717"/>
            <a:ext cx="0" cy="49862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AA513F2B-AFDB-646E-98D0-E2FFCE215086}"/>
              </a:ext>
            </a:extLst>
          </p:cNvPr>
          <p:cNvCxnSpPr>
            <a:cxnSpLocks/>
          </p:cNvCxnSpPr>
          <p:nvPr/>
        </p:nvCxnSpPr>
        <p:spPr>
          <a:xfrm>
            <a:off x="3568360" y="4368717"/>
            <a:ext cx="0" cy="49862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BF3BCA84-4E2F-E86A-94F7-88FD52A2B5F5}"/>
              </a:ext>
            </a:extLst>
          </p:cNvPr>
          <p:cNvCxnSpPr/>
          <p:nvPr/>
        </p:nvCxnSpPr>
        <p:spPr>
          <a:xfrm>
            <a:off x="3667653" y="6645830"/>
            <a:ext cx="110085" cy="0"/>
          </a:xfrm>
          <a:prstGeom prst="line">
            <a:avLst/>
          </a:prstGeom>
          <a:ln w="19050">
            <a:solidFill>
              <a:schemeClr val="bg1"/>
            </a:solidFill>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5" name="Immagine 4" descr="Immagine che contiene testo&#10;&#10;Descrizione generata automaticamente">
            <a:extLst>
              <a:ext uri="{FF2B5EF4-FFF2-40B4-BE49-F238E27FC236}">
                <a16:creationId xmlns:a16="http://schemas.microsoft.com/office/drawing/2014/main" id="{5773F695-C3DD-678A-3534-6F09D4AF778B}"/>
              </a:ext>
            </a:extLst>
          </p:cNvPr>
          <p:cNvPicPr>
            <a:picLocks noChangeAspect="1"/>
          </p:cNvPicPr>
          <p:nvPr/>
        </p:nvPicPr>
        <p:blipFill>
          <a:blip r:embed="rId6"/>
          <a:stretch>
            <a:fillRect/>
          </a:stretch>
        </p:blipFill>
        <p:spPr>
          <a:xfrm>
            <a:off x="2163504" y="5502466"/>
            <a:ext cx="2809711" cy="894897"/>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BD7A6C18-4D68-56A3-C562-0027D9264F48}"/>
              </a:ext>
            </a:extLst>
          </p:cNvPr>
          <p:cNvPicPr>
            <a:picLocks noChangeAspect="1"/>
          </p:cNvPicPr>
          <p:nvPr/>
        </p:nvPicPr>
        <p:blipFill>
          <a:blip r:embed="rId7"/>
          <a:stretch>
            <a:fillRect/>
          </a:stretch>
        </p:blipFill>
        <p:spPr>
          <a:xfrm>
            <a:off x="4910058" y="5428312"/>
            <a:ext cx="2077471" cy="948411"/>
          </a:xfrm>
          <a:prstGeom prst="rect">
            <a:avLst/>
          </a:prstGeom>
        </p:spPr>
      </p:pic>
      <p:sp>
        <p:nvSpPr>
          <p:cNvPr id="8" name="Ovale 7">
            <a:extLst>
              <a:ext uri="{FF2B5EF4-FFF2-40B4-BE49-F238E27FC236}">
                <a16:creationId xmlns:a16="http://schemas.microsoft.com/office/drawing/2014/main" id="{BF86EDD1-6A91-CA70-2ABB-BAA51BEB9A00}"/>
              </a:ext>
            </a:extLst>
          </p:cNvPr>
          <p:cNvSpPr/>
          <p:nvPr/>
        </p:nvSpPr>
        <p:spPr>
          <a:xfrm>
            <a:off x="5081543" y="5694741"/>
            <a:ext cx="313278" cy="439031"/>
          </a:xfrm>
          <a:prstGeom prst="ellipse">
            <a:avLst/>
          </a:prstGeom>
          <a:noFill/>
          <a:ln w="22225">
            <a:solidFill>
              <a:srgbClr val="EF3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Ovale 9">
            <a:extLst>
              <a:ext uri="{FF2B5EF4-FFF2-40B4-BE49-F238E27FC236}">
                <a16:creationId xmlns:a16="http://schemas.microsoft.com/office/drawing/2014/main" id="{A45C64B0-D403-77D1-238F-30AFEB8192FA}"/>
              </a:ext>
            </a:extLst>
          </p:cNvPr>
          <p:cNvSpPr/>
          <p:nvPr/>
        </p:nvSpPr>
        <p:spPr>
          <a:xfrm>
            <a:off x="6351566" y="5650542"/>
            <a:ext cx="622160" cy="527427"/>
          </a:xfrm>
          <a:prstGeom prst="ellipse">
            <a:avLst/>
          </a:prstGeom>
          <a:noFill/>
          <a:ln w="22225">
            <a:solidFill>
              <a:srgbClr val="EF3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7" name="Immagine 16">
            <a:extLst>
              <a:ext uri="{FF2B5EF4-FFF2-40B4-BE49-F238E27FC236}">
                <a16:creationId xmlns:a16="http://schemas.microsoft.com/office/drawing/2014/main" id="{FEF1FBDC-DEB9-A5FC-7413-F199213748E0}"/>
              </a:ext>
            </a:extLst>
          </p:cNvPr>
          <p:cNvPicPr>
            <a:picLocks noChangeAspect="1"/>
          </p:cNvPicPr>
          <p:nvPr/>
        </p:nvPicPr>
        <p:blipFill>
          <a:blip r:embed="rId8"/>
          <a:stretch>
            <a:fillRect/>
          </a:stretch>
        </p:blipFill>
        <p:spPr>
          <a:xfrm>
            <a:off x="7009489" y="5483653"/>
            <a:ext cx="728025" cy="837728"/>
          </a:xfrm>
          <a:prstGeom prst="rect">
            <a:avLst/>
          </a:prstGeom>
        </p:spPr>
      </p:pic>
    </p:spTree>
    <p:extLst>
      <p:ext uri="{BB962C8B-B14F-4D97-AF65-F5344CB8AC3E}">
        <p14:creationId xmlns:p14="http://schemas.microsoft.com/office/powerpoint/2010/main" val="24269210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845484"/>
          </a:xfrm>
        </p:spPr>
        <p:txBody>
          <a:bodyPr/>
          <a:lstStyle/>
          <a:p>
            <a:pPr algn="ctr"/>
            <a:r>
              <a:rPr lang="en-US" dirty="0"/>
              <a:t>Porous medium after the flame</a:t>
            </a:r>
            <a:endParaRPr lang="it-IT" dirty="0"/>
          </a:p>
        </p:txBody>
      </p:sp>
      <p:cxnSp>
        <p:nvCxnSpPr>
          <p:cNvPr id="9" name="Connettore diritto 8">
            <a:extLst>
              <a:ext uri="{FF2B5EF4-FFF2-40B4-BE49-F238E27FC236}">
                <a16:creationId xmlns:a16="http://schemas.microsoft.com/office/drawing/2014/main" id="{3B0BC886-30AB-22F0-BAF3-C58AA44012E8}"/>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2A4DC3A6-5987-3388-3F66-093F90233009}"/>
              </a:ext>
            </a:extLst>
          </p:cNvPr>
          <p:cNvSpPr txBox="1"/>
          <p:nvPr/>
        </p:nvSpPr>
        <p:spPr>
          <a:xfrm>
            <a:off x="470515" y="1923361"/>
            <a:ext cx="8202965" cy="1588698"/>
          </a:xfrm>
          <a:prstGeom prst="rect">
            <a:avLst/>
          </a:prstGeom>
        </p:spPr>
        <p:txBody>
          <a:bodyPr vert="horz" wrap="square" lIns="91440" tIns="45720" rIns="91440" bIns="45720" rtlCol="0" anchor="ctr">
            <a:normAutofit/>
          </a:bodyPr>
          <a:lstStyle/>
          <a:p>
            <a:pPr marL="0" indent="0" algn="just">
              <a:buNone/>
            </a:pPr>
            <a:r>
              <a:rPr lang="en-US" sz="2200" dirty="0">
                <a:solidFill>
                  <a:schemeClr val="tx1">
                    <a:lumMod val="65000"/>
                    <a:lumOff val="35000"/>
                  </a:schemeClr>
                </a:solidFill>
                <a:latin typeface="Fira sans medium" panose="020B0603050000020004" pitchFamily="34" charset="0"/>
              </a:rPr>
              <a:t>It is located after the flame in </a:t>
            </a:r>
            <a:r>
              <a:rPr lang="en-US" sz="2200" b="1" dirty="0">
                <a:latin typeface="Fira sans medium" panose="020B0603050000020004" pitchFamily="34" charset="0"/>
              </a:rPr>
              <a:t>three</a:t>
            </a:r>
            <a:r>
              <a:rPr lang="en-US" sz="2200" dirty="0">
                <a:solidFill>
                  <a:schemeClr val="tx1">
                    <a:lumMod val="65000"/>
                    <a:lumOff val="35000"/>
                  </a:schemeClr>
                </a:solidFill>
                <a:latin typeface="Fira sans medium" panose="020B0603050000020004" pitchFamily="34" charset="0"/>
              </a:rPr>
              <a:t> different </a:t>
            </a:r>
            <a:r>
              <a:rPr lang="en-US" sz="2200" b="1" dirty="0">
                <a:latin typeface="Fira sans medium" panose="020B0603050000020004" pitchFamily="34" charset="0"/>
              </a:rPr>
              <a:t>positions</a:t>
            </a:r>
            <a:r>
              <a:rPr lang="en-US" sz="2200" b="1" dirty="0">
                <a:solidFill>
                  <a:schemeClr val="tx1">
                    <a:lumMod val="65000"/>
                    <a:lumOff val="35000"/>
                  </a:schemeClr>
                </a:solidFill>
                <a:latin typeface="Fira sans medium" panose="020B0603050000020004" pitchFamily="34" charset="0"/>
              </a:rPr>
              <a:t> </a:t>
            </a:r>
            <a:r>
              <a:rPr lang="en-US" sz="2200" dirty="0">
                <a:solidFill>
                  <a:schemeClr val="tx1">
                    <a:lumMod val="65000"/>
                    <a:lumOff val="35000"/>
                  </a:schemeClr>
                </a:solidFill>
                <a:latin typeface="Fira sans medium" panose="020B0603050000020004" pitchFamily="34" charset="0"/>
              </a:rPr>
              <a:t>in order to </a:t>
            </a:r>
            <a:r>
              <a:rPr lang="en-US" sz="2200" b="1" dirty="0">
                <a:latin typeface="Fira sans medium" panose="020B0603050000020004" pitchFamily="34" charset="0"/>
              </a:rPr>
              <a:t>investigate</a:t>
            </a:r>
            <a:r>
              <a:rPr lang="en-US" sz="2200" dirty="0">
                <a:solidFill>
                  <a:schemeClr val="tx1">
                    <a:lumMod val="65000"/>
                    <a:lumOff val="35000"/>
                  </a:schemeClr>
                </a:solidFill>
                <a:latin typeface="Fira sans medium" panose="020B0603050000020004" pitchFamily="34" charset="0"/>
              </a:rPr>
              <a:t> the </a:t>
            </a:r>
            <a:r>
              <a:rPr lang="en-US" sz="2200" b="1" dirty="0">
                <a:latin typeface="Fira sans medium" panose="020B0603050000020004" pitchFamily="34" charset="0"/>
              </a:rPr>
              <a:t>influence of the porous medium’s location</a:t>
            </a:r>
            <a:r>
              <a:rPr lang="en-US" sz="2200" b="1" dirty="0">
                <a:solidFill>
                  <a:schemeClr val="tx1">
                    <a:lumMod val="65000"/>
                    <a:lumOff val="35000"/>
                  </a:schemeClr>
                </a:solidFill>
                <a:latin typeface="Fira sans medium" panose="020B0603050000020004" pitchFamily="34" charset="0"/>
              </a:rPr>
              <a:t> </a:t>
            </a:r>
            <a:r>
              <a:rPr lang="en-US" sz="2200" dirty="0">
                <a:solidFill>
                  <a:schemeClr val="tx1">
                    <a:lumMod val="65000"/>
                    <a:lumOff val="35000"/>
                  </a:schemeClr>
                </a:solidFill>
                <a:latin typeface="Fira sans medium" panose="020B0603050000020004" pitchFamily="34" charset="0"/>
              </a:rPr>
              <a:t>on the thermoacoustic instability.</a:t>
            </a:r>
          </a:p>
        </p:txBody>
      </p:sp>
      <p:sp>
        <p:nvSpPr>
          <p:cNvPr id="6" name="Segnaposto testo 4">
            <a:extLst>
              <a:ext uri="{FF2B5EF4-FFF2-40B4-BE49-F238E27FC236}">
                <a16:creationId xmlns:a16="http://schemas.microsoft.com/office/drawing/2014/main" id="{A44BA9EF-9A12-9E71-664F-AE5347D4277D}"/>
              </a:ext>
            </a:extLst>
          </p:cNvPr>
          <p:cNvSpPr txBox="1">
            <a:spLocks/>
          </p:cNvSpPr>
          <p:nvPr/>
        </p:nvSpPr>
        <p:spPr>
          <a:xfrm>
            <a:off x="628650" y="1095538"/>
            <a:ext cx="7671970" cy="762000"/>
          </a:xfrm>
          <a:prstGeom prst="rect">
            <a:avLst/>
          </a:prstGeom>
        </p:spPr>
        <p:txBody>
          <a:bodyPr vert="horz" lIns="91440" tIns="45720" rIns="91440" bIns="45720" rtlCol="0" anchor="ctr">
            <a:normAutofit/>
          </a:bodyPr>
          <a:lstStyle>
            <a:lvl1pPr marL="0" indent="0" algn="l" defTabSz="685766" rtl="0" eaLnBrk="1" latinLnBrk="0" hangingPunct="1">
              <a:lnSpc>
                <a:spcPct val="90000"/>
              </a:lnSpc>
              <a:spcBef>
                <a:spcPts val="750"/>
              </a:spcBef>
              <a:buFont typeface="Fira Sans" panose="020B0503050000020004" pitchFamily="34" charset="0"/>
              <a:buNone/>
              <a:defRPr sz="2400" b="1" i="0" kern="1200">
                <a:solidFill>
                  <a:srgbClr val="574676"/>
                </a:solidFill>
                <a:latin typeface="Roboto Slab" pitchFamily="2" charset="0"/>
                <a:ea typeface="Roboto Slab" pitchFamily="2" charset="0"/>
                <a:cs typeface="+mn-cs"/>
              </a:defRPr>
            </a:lvl1pPr>
            <a:lvl2pPr marL="557185" marR="0" indent="-214303" algn="l" defTabSz="685766" rtl="0" eaLnBrk="1" fontAlgn="auto" latinLnBrk="0" hangingPunct="1">
              <a:lnSpc>
                <a:spcPct val="90000"/>
              </a:lnSpc>
              <a:spcBef>
                <a:spcPts val="375"/>
              </a:spcBef>
              <a:spcAft>
                <a:spcPts val="0"/>
              </a:spcAft>
              <a:buClrTx/>
              <a:buSzTx/>
              <a:buFont typeface="Fira Sans" panose="020B0503050000020004" pitchFamily="34" charset="0"/>
              <a:buChar char="–"/>
              <a:tabLst/>
              <a:defRPr sz="1650" b="0" i="0" kern="1200">
                <a:solidFill>
                  <a:schemeClr val="tx1">
                    <a:lumMod val="65000"/>
                    <a:lumOff val="35000"/>
                  </a:schemeClr>
                </a:solidFill>
                <a:latin typeface="Fira Sans" panose="020B05030500000200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sz="2400" dirty="0" err="1">
                <a:solidFill>
                  <a:srgbClr val="574676"/>
                </a:solidFill>
              </a:rPr>
              <a:t>Geometry</a:t>
            </a:r>
            <a:endParaRPr lang="it-IT" sz="2400" dirty="0">
              <a:solidFill>
                <a:srgbClr val="574676"/>
              </a:solidFill>
            </a:endParaRPr>
          </a:p>
        </p:txBody>
      </p:sp>
      <p:sp>
        <p:nvSpPr>
          <p:cNvPr id="3" name="Segnaposto numero diapositiva 2">
            <a:extLst>
              <a:ext uri="{FF2B5EF4-FFF2-40B4-BE49-F238E27FC236}">
                <a16:creationId xmlns:a16="http://schemas.microsoft.com/office/drawing/2014/main" id="{FB1E301F-0B8D-5D34-0987-3ECE5E6EADDF}"/>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26</a:t>
            </a:fld>
            <a:endParaRPr lang="it-IT" sz="1200" dirty="0">
              <a:solidFill>
                <a:schemeClr val="tx2">
                  <a:lumMod val="50000"/>
                  <a:lumOff val="50000"/>
                </a:schemeClr>
              </a:solidFill>
            </a:endParaRPr>
          </a:p>
        </p:txBody>
      </p:sp>
      <p:pic>
        <p:nvPicPr>
          <p:cNvPr id="11" name="Immagine 10">
            <a:extLst>
              <a:ext uri="{FF2B5EF4-FFF2-40B4-BE49-F238E27FC236}">
                <a16:creationId xmlns:a16="http://schemas.microsoft.com/office/drawing/2014/main" id="{FE858E51-3B7D-8061-E9E4-A78A5FD2FA65}"/>
              </a:ext>
            </a:extLst>
          </p:cNvPr>
          <p:cNvPicPr>
            <a:picLocks noChangeAspect="1"/>
          </p:cNvPicPr>
          <p:nvPr/>
        </p:nvPicPr>
        <p:blipFill rotWithShape="1">
          <a:blip r:embed="rId2"/>
          <a:srcRect t="20166"/>
          <a:stretch/>
        </p:blipFill>
        <p:spPr>
          <a:xfrm>
            <a:off x="470519" y="3577882"/>
            <a:ext cx="8202964" cy="1920667"/>
          </a:xfrm>
          <a:prstGeom prst="rect">
            <a:avLst/>
          </a:prstGeom>
        </p:spPr>
      </p:pic>
    </p:spTree>
    <p:extLst>
      <p:ext uri="{BB962C8B-B14F-4D97-AF65-F5344CB8AC3E}">
        <p14:creationId xmlns:p14="http://schemas.microsoft.com/office/powerpoint/2010/main" val="4151190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845484"/>
          </a:xfrm>
        </p:spPr>
        <p:txBody>
          <a:bodyPr/>
          <a:lstStyle/>
          <a:p>
            <a:pPr algn="ctr"/>
            <a:r>
              <a:rPr lang="en-US" dirty="0"/>
              <a:t>Porous medium after the flame</a:t>
            </a:r>
            <a:endParaRPr lang="it-IT" dirty="0"/>
          </a:p>
        </p:txBody>
      </p:sp>
      <p:cxnSp>
        <p:nvCxnSpPr>
          <p:cNvPr id="9" name="Connettore diritto 8">
            <a:extLst>
              <a:ext uri="{FF2B5EF4-FFF2-40B4-BE49-F238E27FC236}">
                <a16:creationId xmlns:a16="http://schemas.microsoft.com/office/drawing/2014/main" id="{3B0BC886-30AB-22F0-BAF3-C58AA44012E8}"/>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2A4DC3A6-5987-3388-3F66-093F90233009}"/>
              </a:ext>
            </a:extLst>
          </p:cNvPr>
          <p:cNvSpPr txBox="1"/>
          <p:nvPr/>
        </p:nvSpPr>
        <p:spPr>
          <a:xfrm>
            <a:off x="470514" y="1596786"/>
            <a:ext cx="8371644" cy="4759569"/>
          </a:xfrm>
          <a:prstGeom prst="rect">
            <a:avLst/>
          </a:prstGeom>
        </p:spPr>
        <p:txBody>
          <a:bodyPr vert="horz" wrap="square" lIns="91440" tIns="45720" rIns="91440" bIns="45720" rtlCol="0" anchor="ctr">
            <a:normAutofit/>
          </a:bodyPr>
          <a:lstStyle/>
          <a:p>
            <a:pPr marL="342900" indent="-342900" algn="just">
              <a:buFont typeface="Courier New" panose="02070309020205020404" pitchFamily="49" charset="0"/>
              <a:buChar char="o"/>
            </a:pPr>
            <a:r>
              <a:rPr lang="el-GR" sz="2000" b="1" dirty="0">
                <a:latin typeface="Fira sans medium" panose="020B0603050000020004" pitchFamily="34" charset="0"/>
              </a:rPr>
              <a:t>β</a:t>
            </a:r>
            <a:r>
              <a:rPr lang="en-US" sz="2000" b="1" dirty="0">
                <a:latin typeface="Fira sans medium" panose="020B0603050000020004" pitchFamily="34" charset="0"/>
              </a:rPr>
              <a:t> = 2 </a:t>
            </a:r>
            <a:r>
              <a:rPr lang="en-US" sz="2000" dirty="0">
                <a:solidFill>
                  <a:schemeClr val="tx1">
                    <a:lumMod val="65000"/>
                    <a:lumOff val="35000"/>
                  </a:schemeClr>
                </a:solidFill>
                <a:latin typeface="Fira sans medium" panose="020B0603050000020004" pitchFamily="34" charset="0"/>
              </a:rPr>
              <a:t>and</a:t>
            </a:r>
            <a:r>
              <a:rPr lang="en-US" sz="2000" b="1" dirty="0">
                <a:latin typeface="Fira sans medium" panose="020B0603050000020004" pitchFamily="34" charset="0"/>
              </a:rPr>
              <a:t> d = 20 mm </a:t>
            </a:r>
            <a:r>
              <a:rPr lang="en-US" sz="2000" dirty="0">
                <a:solidFill>
                  <a:schemeClr val="tx1">
                    <a:lumMod val="65000"/>
                    <a:lumOff val="35000"/>
                  </a:schemeClr>
                </a:solidFill>
                <a:latin typeface="Fira sans medium" panose="020B0603050000020004" pitchFamily="34" charset="0"/>
              </a:rPr>
              <a:t>(most </a:t>
            </a:r>
            <a:r>
              <a:rPr lang="en-US" sz="2000" b="1" dirty="0">
                <a:latin typeface="Fira sans medium" panose="020B0603050000020004" pitchFamily="34" charset="0"/>
              </a:rPr>
              <a:t>critical case </a:t>
            </a:r>
            <a:r>
              <a:rPr lang="en-US" sz="2000" dirty="0">
                <a:solidFill>
                  <a:schemeClr val="tx1">
                    <a:lumMod val="65000"/>
                    <a:lumOff val="35000"/>
                  </a:schemeClr>
                </a:solidFill>
                <a:latin typeface="Fira sans medium" panose="020B0603050000020004" pitchFamily="34" charset="0"/>
              </a:rPr>
              <a:t>investigated);</a:t>
            </a:r>
          </a:p>
          <a:p>
            <a:pPr marL="342900" indent="-342900" algn="just">
              <a:buFont typeface="Courier New" panose="02070309020205020404" pitchFamily="49" charset="0"/>
              <a:buChar char="o"/>
            </a:pPr>
            <a:r>
              <a:rPr lang="en-US" sz="2000" b="1" dirty="0">
                <a:latin typeface="Fira sans medium" panose="020B0603050000020004" pitchFamily="34" charset="0"/>
              </a:rPr>
              <a:t>Porous zone</a:t>
            </a:r>
            <a:r>
              <a:rPr lang="en-US" sz="2000" dirty="0">
                <a:solidFill>
                  <a:schemeClr val="tx1">
                    <a:lumMod val="65000"/>
                    <a:lumOff val="35000"/>
                  </a:schemeClr>
                </a:solidFill>
                <a:latin typeface="Fira sans medium" panose="020B0603050000020004" pitchFamily="34" charset="0"/>
              </a:rPr>
              <a:t> parameters are the same of the </a:t>
            </a:r>
            <a:r>
              <a:rPr lang="en-US" sz="2000" b="1" dirty="0">
                <a:latin typeface="Fira sans medium" panose="020B0603050000020004" pitchFamily="34" charset="0"/>
              </a:rPr>
              <a:t>previous case</a:t>
            </a:r>
            <a:r>
              <a:rPr lang="en-US" sz="2000" dirty="0">
                <a:solidFill>
                  <a:schemeClr val="tx1">
                    <a:lumMod val="65000"/>
                    <a:lumOff val="35000"/>
                  </a:schemeClr>
                </a:solidFill>
                <a:latin typeface="Fira sans medium" panose="020B0603050000020004" pitchFamily="34" charset="0"/>
              </a:rPr>
              <a:t>;</a:t>
            </a:r>
          </a:p>
          <a:p>
            <a:pPr marL="342900" indent="-342900" algn="just">
              <a:buFont typeface="Courier New" panose="02070309020205020404" pitchFamily="49" charset="0"/>
              <a:buChar char="o"/>
            </a:pPr>
            <a:r>
              <a:rPr lang="en-US" sz="2000" dirty="0">
                <a:solidFill>
                  <a:schemeClr val="tx1">
                    <a:lumMod val="65000"/>
                    <a:lumOff val="35000"/>
                  </a:schemeClr>
                </a:solidFill>
                <a:latin typeface="Fira sans medium" panose="020B0603050000020004" pitchFamily="34" charset="0"/>
              </a:rPr>
              <a:t>Thermal model: </a:t>
            </a:r>
            <a:r>
              <a:rPr lang="en-US" sz="2000" b="1" dirty="0">
                <a:latin typeface="Fira sans medium" panose="020B0603050000020004" pitchFamily="34" charset="0"/>
              </a:rPr>
              <a:t>non-equilibrium     additional source term in the energy conservation equation:</a:t>
            </a:r>
            <a:endParaRPr lang="en-US" dirty="0">
              <a:solidFill>
                <a:schemeClr val="tx1">
                  <a:lumMod val="65000"/>
                  <a:lumOff val="35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0" indent="0" algn="just">
              <a:buNone/>
            </a:pPr>
            <a:endParaRPr lang="en-US" sz="1600" dirty="0">
              <a:solidFill>
                <a:schemeClr val="tx1">
                  <a:lumMod val="50000"/>
                  <a:lumOff val="50000"/>
                </a:schemeClr>
              </a:solidFill>
              <a:latin typeface="Fira sans medium" panose="020B0603050000020004" pitchFamily="34" charset="0"/>
            </a:endParaRPr>
          </a:p>
          <a:p>
            <a:pPr marL="342900" indent="-342900" algn="just">
              <a:buFont typeface="Courier New" panose="02070309020205020404" pitchFamily="49" charset="0"/>
              <a:buChar char="o"/>
            </a:pPr>
            <a:r>
              <a:rPr lang="en-US" sz="2000" dirty="0">
                <a:solidFill>
                  <a:schemeClr val="tx1">
                    <a:lumMod val="65000"/>
                    <a:lumOff val="35000"/>
                  </a:schemeClr>
                </a:solidFill>
                <a:latin typeface="Fira sans medium" panose="020B0603050000020004" pitchFamily="34" charset="0"/>
              </a:rPr>
              <a:t>A</a:t>
            </a:r>
            <a:r>
              <a:rPr lang="en-US" sz="2000" dirty="0">
                <a:solidFill>
                  <a:schemeClr val="tx1">
                    <a:lumMod val="50000"/>
                    <a:lumOff val="50000"/>
                  </a:schemeClr>
                </a:solidFill>
                <a:latin typeface="Fira sans medium" panose="020B0603050000020004" pitchFamily="34" charset="0"/>
              </a:rPr>
              <a:t> </a:t>
            </a:r>
            <a:r>
              <a:rPr lang="en-US" sz="2000" b="1" dirty="0">
                <a:latin typeface="Fira sans medium" panose="020B0603050000020004" pitchFamily="34" charset="0"/>
              </a:rPr>
              <a:t>solid zone </a:t>
            </a:r>
            <a:r>
              <a:rPr lang="en-US" sz="2000" dirty="0">
                <a:solidFill>
                  <a:schemeClr val="tx1">
                    <a:lumMod val="65000"/>
                    <a:lumOff val="35000"/>
                  </a:schemeClr>
                </a:solidFill>
                <a:latin typeface="Fira sans medium" panose="020B0603050000020004" pitchFamily="34" charset="0"/>
              </a:rPr>
              <a:t>is defined, and </a:t>
            </a:r>
            <a:r>
              <a:rPr lang="en-US" sz="2000" b="1" dirty="0">
                <a:latin typeface="Fira sans medium" panose="020B0603050000020004" pitchFamily="34" charset="0"/>
              </a:rPr>
              <a:t>silicon carbide</a:t>
            </a:r>
            <a:r>
              <a:rPr lang="en-US" sz="2000" dirty="0">
                <a:solidFill>
                  <a:schemeClr val="tx1">
                    <a:lumMod val="50000"/>
                    <a:lumOff val="50000"/>
                  </a:schemeClr>
                </a:solidFill>
                <a:latin typeface="Fira sans medium" panose="020B0603050000020004" pitchFamily="34" charset="0"/>
              </a:rPr>
              <a:t> </a:t>
            </a:r>
            <a:r>
              <a:rPr lang="en-US" sz="2000" dirty="0">
                <a:solidFill>
                  <a:schemeClr val="tx1">
                    <a:lumMod val="65000"/>
                    <a:lumOff val="35000"/>
                  </a:schemeClr>
                </a:solidFill>
                <a:latin typeface="Fira sans medium" panose="020B0603050000020004" pitchFamily="34" charset="0"/>
              </a:rPr>
              <a:t>is the selected material to simulate the porous zone.</a:t>
            </a:r>
          </a:p>
        </p:txBody>
      </p:sp>
      <p:sp>
        <p:nvSpPr>
          <p:cNvPr id="3" name="Segnaposto testo 4">
            <a:extLst>
              <a:ext uri="{FF2B5EF4-FFF2-40B4-BE49-F238E27FC236}">
                <a16:creationId xmlns:a16="http://schemas.microsoft.com/office/drawing/2014/main" id="{B7D43416-A6E6-E9BE-CE9A-277DC269A39E}"/>
              </a:ext>
            </a:extLst>
          </p:cNvPr>
          <p:cNvSpPr>
            <a:spLocks noGrp="1"/>
          </p:cNvSpPr>
          <p:nvPr>
            <p:ph type="body" sz="quarter" idx="13"/>
          </p:nvPr>
        </p:nvSpPr>
        <p:spPr>
          <a:xfrm>
            <a:off x="628650" y="1095538"/>
            <a:ext cx="7671970" cy="762000"/>
          </a:xfrm>
        </p:spPr>
        <p:txBody>
          <a:bodyPr>
            <a:normAutofit/>
          </a:bodyPr>
          <a:lstStyle/>
          <a:p>
            <a:r>
              <a:rPr lang="it-IT" sz="2400" dirty="0">
                <a:solidFill>
                  <a:srgbClr val="574676"/>
                </a:solidFill>
              </a:rPr>
              <a:t>Setup of the </a:t>
            </a:r>
            <a:r>
              <a:rPr lang="it-IT" sz="2400" dirty="0" err="1">
                <a:solidFill>
                  <a:srgbClr val="574676"/>
                </a:solidFill>
              </a:rPr>
              <a:t>simulation</a:t>
            </a:r>
            <a:endParaRPr lang="it-IT" sz="2400" dirty="0">
              <a:solidFill>
                <a:srgbClr val="574676"/>
              </a:solidFill>
            </a:endParaRPr>
          </a:p>
        </p:txBody>
      </p:sp>
      <p:pic>
        <p:nvPicPr>
          <p:cNvPr id="7" name="Immagine 6">
            <a:extLst>
              <a:ext uri="{FF2B5EF4-FFF2-40B4-BE49-F238E27FC236}">
                <a16:creationId xmlns:a16="http://schemas.microsoft.com/office/drawing/2014/main" id="{B50D5477-7CD5-9A70-1852-457574E864A8}"/>
              </a:ext>
            </a:extLst>
          </p:cNvPr>
          <p:cNvPicPr>
            <a:picLocks noChangeAspect="1"/>
          </p:cNvPicPr>
          <p:nvPr/>
        </p:nvPicPr>
        <p:blipFill>
          <a:blip r:embed="rId2"/>
          <a:stretch>
            <a:fillRect/>
          </a:stretch>
        </p:blipFill>
        <p:spPr>
          <a:xfrm>
            <a:off x="2260881" y="3610081"/>
            <a:ext cx="4790912" cy="1836978"/>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C24C2399-BDC4-2AB9-4E17-7C1648DE4885}"/>
                  </a:ext>
                </a:extLst>
              </p:cNvPr>
              <p:cNvSpPr txBox="1"/>
              <p:nvPr/>
            </p:nvSpPr>
            <p:spPr>
              <a:xfrm>
                <a:off x="2260881" y="2933467"/>
                <a:ext cx="4790911" cy="598664"/>
              </a:xfrm>
              <a:prstGeom prst="rect">
                <a:avLst/>
              </a:prstGeom>
            </p:spPr>
            <p:txBody>
              <a:bodyPr vert="horz" wrap="none" lIns="0" tIns="0" rIns="0" bIns="0" rtlCol="0" anchor="ctr">
                <a:normAutofit/>
              </a:bodyPr>
              <a:lstStyle/>
              <a:p>
                <a:pPr/>
                <a14:m>
                  <m:oMathPara xmlns:m="http://schemas.openxmlformats.org/officeDocument/2006/math">
                    <m:oMathParaPr>
                      <m:jc m:val="centerGroup"/>
                    </m:oMathParaPr>
                    <m:oMath xmlns:m="http://schemas.openxmlformats.org/officeDocument/2006/math">
                      <m:sSub>
                        <m:sSubPr>
                          <m:ctrlPr>
                            <a:rPr lang="it-IT" sz="2200" i="1" smtClean="0">
                              <a:latin typeface="Cambria Math" panose="02040503050406030204" pitchFamily="18" charset="0"/>
                            </a:rPr>
                          </m:ctrlPr>
                        </m:sSubPr>
                        <m:e>
                          <m:acc>
                            <m:accPr>
                              <m:chr m:val="̇"/>
                              <m:ctrlPr>
                                <a:rPr lang="it-IT" sz="2200" i="1">
                                  <a:latin typeface="Cambria Math" panose="02040503050406030204" pitchFamily="18" charset="0"/>
                                </a:rPr>
                              </m:ctrlPr>
                            </m:accPr>
                            <m:e>
                              <m:r>
                                <a:rPr lang="it-IT" sz="2200" i="1">
                                  <a:latin typeface="Cambria Math" panose="02040503050406030204" pitchFamily="18" charset="0"/>
                                </a:rPr>
                                <m:t>𝑄</m:t>
                              </m:r>
                            </m:e>
                          </m:acc>
                        </m:e>
                        <m:sub>
                          <m:r>
                            <a:rPr lang="it-IT" sz="2200" b="0" i="1" smtClean="0">
                              <a:latin typeface="Cambria Math" panose="02040503050406030204" pitchFamily="18" charset="0"/>
                            </a:rPr>
                            <m:t>𝑠𝑜𝑢𝑟𝑐𝑒</m:t>
                          </m:r>
                        </m:sub>
                      </m:sSub>
                      <m:sSub>
                        <m:sSubPr>
                          <m:ctrlPr>
                            <a:rPr lang="it-IT" sz="2200" i="1" smtClean="0">
                              <a:latin typeface="Cambria Math" panose="02040503050406030204" pitchFamily="18" charset="0"/>
                            </a:rPr>
                          </m:ctrlPr>
                        </m:sSubPr>
                        <m:e>
                          <m:r>
                            <a:rPr lang="it-IT" sz="2200" b="0" i="1" smtClean="0">
                              <a:latin typeface="Cambria Math" panose="02040503050406030204" pitchFamily="18" charset="0"/>
                            </a:rPr>
                            <m:t>= </m:t>
                          </m:r>
                          <m:r>
                            <a:rPr lang="it-IT" sz="2200" b="0" i="1" smtClean="0">
                              <a:latin typeface="Cambria Math" panose="02040503050406030204" pitchFamily="18" charset="0"/>
                            </a:rPr>
                            <m:t>h</m:t>
                          </m:r>
                        </m:e>
                        <m:sub>
                          <m:r>
                            <a:rPr lang="it-IT" sz="2200" b="0" i="1" smtClean="0">
                              <a:latin typeface="Cambria Math" panose="02040503050406030204" pitchFamily="18" charset="0"/>
                            </a:rPr>
                            <m:t>𝑓𝑠</m:t>
                          </m:r>
                        </m:sub>
                      </m:sSub>
                      <m:r>
                        <a:rPr lang="it-IT" sz="2200" b="0" i="1" smtClean="0">
                          <a:latin typeface="Cambria Math" panose="02040503050406030204" pitchFamily="18" charset="0"/>
                          <a:ea typeface="Cambria Math" panose="02040503050406030204" pitchFamily="18" charset="0"/>
                        </a:rPr>
                        <m:t>∙ </m:t>
                      </m:r>
                      <m:sSub>
                        <m:sSubPr>
                          <m:ctrlPr>
                            <a:rPr lang="it-IT" sz="220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𝐴</m:t>
                          </m:r>
                        </m:e>
                        <m:sub>
                          <m:r>
                            <a:rPr lang="it-IT" sz="2200" b="0" i="1" smtClean="0">
                              <a:latin typeface="Cambria Math" panose="02040503050406030204" pitchFamily="18" charset="0"/>
                              <a:ea typeface="Cambria Math" panose="02040503050406030204" pitchFamily="18" charset="0"/>
                            </a:rPr>
                            <m:t>𝑓𝑠</m:t>
                          </m:r>
                        </m:sub>
                      </m:sSub>
                      <m:r>
                        <a:rPr lang="it-IT" sz="2200" b="0" i="1" smtClean="0">
                          <a:latin typeface="Cambria Math" panose="02040503050406030204" pitchFamily="18" charset="0"/>
                          <a:ea typeface="Cambria Math" panose="02040503050406030204" pitchFamily="18" charset="0"/>
                        </a:rPr>
                        <m:t>∙(</m:t>
                      </m:r>
                      <m:sSub>
                        <m:sSubPr>
                          <m:ctrlPr>
                            <a:rPr lang="it-IT" sz="220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𝑇</m:t>
                          </m:r>
                        </m:e>
                        <m:sub>
                          <m:r>
                            <a:rPr lang="it-IT" sz="2200" b="0" i="1" smtClean="0">
                              <a:latin typeface="Cambria Math" panose="02040503050406030204" pitchFamily="18" charset="0"/>
                              <a:ea typeface="Cambria Math" panose="02040503050406030204" pitchFamily="18" charset="0"/>
                            </a:rPr>
                            <m:t>𝑠</m:t>
                          </m:r>
                        </m:sub>
                      </m:sSub>
                      <m:r>
                        <a:rPr lang="it-IT" sz="2200" b="0" i="1" smtClean="0">
                          <a:latin typeface="Cambria Math" panose="02040503050406030204" pitchFamily="18" charset="0"/>
                          <a:ea typeface="Cambria Math" panose="02040503050406030204" pitchFamily="18" charset="0"/>
                        </a:rPr>
                        <m:t>−</m:t>
                      </m:r>
                      <m:sSub>
                        <m:sSubPr>
                          <m:ctrlPr>
                            <a:rPr lang="it-IT" sz="220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𝑇</m:t>
                          </m:r>
                        </m:e>
                        <m:sub>
                          <m:r>
                            <a:rPr lang="it-IT" sz="2200" b="0" i="1" smtClean="0">
                              <a:latin typeface="Cambria Math" panose="02040503050406030204" pitchFamily="18" charset="0"/>
                              <a:ea typeface="Cambria Math" panose="02040503050406030204" pitchFamily="18" charset="0"/>
                            </a:rPr>
                            <m:t>𝑓</m:t>
                          </m:r>
                        </m:sub>
                      </m:sSub>
                      <m:r>
                        <a:rPr lang="it-IT" sz="2200" b="0" i="1" smtClean="0">
                          <a:latin typeface="Cambria Math" panose="02040503050406030204" pitchFamily="18" charset="0"/>
                          <a:ea typeface="Cambria Math" panose="02040503050406030204" pitchFamily="18" charset="0"/>
                        </a:rPr>
                        <m:t>)</m:t>
                      </m:r>
                    </m:oMath>
                  </m:oMathPara>
                </a14:m>
                <a:endParaRPr lang="it-IT" sz="2200" i="1" dirty="0">
                  <a:latin typeface="Fira Sans" panose="020B0503050000020004" pitchFamily="34" charset="0"/>
                </a:endParaRPr>
              </a:p>
            </p:txBody>
          </p:sp>
        </mc:Choice>
        <mc:Fallback xmlns="">
          <p:sp>
            <p:nvSpPr>
              <p:cNvPr id="6" name="CasellaDiTesto 5">
                <a:extLst>
                  <a:ext uri="{FF2B5EF4-FFF2-40B4-BE49-F238E27FC236}">
                    <a16:creationId xmlns:a16="http://schemas.microsoft.com/office/drawing/2014/main" id="{C24C2399-BDC4-2AB9-4E17-7C1648DE4885}"/>
                  </a:ext>
                </a:extLst>
              </p:cNvPr>
              <p:cNvSpPr txBox="1">
                <a:spLocks noRot="1" noChangeAspect="1" noMove="1" noResize="1" noEditPoints="1" noAdjustHandles="1" noChangeArrowheads="1" noChangeShapeType="1" noTextEdit="1"/>
              </p:cNvSpPr>
              <p:nvPr/>
            </p:nvSpPr>
            <p:spPr>
              <a:xfrm>
                <a:off x="2260881" y="2933467"/>
                <a:ext cx="4790911" cy="598664"/>
              </a:xfrm>
              <a:prstGeom prst="rect">
                <a:avLst/>
              </a:prstGeom>
              <a:blipFill>
                <a:blip r:embed="rId3"/>
                <a:stretch>
                  <a:fillRect/>
                </a:stretch>
              </a:blipFill>
            </p:spPr>
            <p:txBody>
              <a:bodyPr/>
              <a:lstStyle/>
              <a:p>
                <a:r>
                  <a:rPr lang="it-IT">
                    <a:noFill/>
                  </a:rPr>
                  <a:t> </a:t>
                </a:r>
              </a:p>
            </p:txBody>
          </p:sp>
        </mc:Fallback>
      </mc:AlternateContent>
      <p:cxnSp>
        <p:nvCxnSpPr>
          <p:cNvPr id="10" name="Connettore 2 9">
            <a:extLst>
              <a:ext uri="{FF2B5EF4-FFF2-40B4-BE49-F238E27FC236}">
                <a16:creationId xmlns:a16="http://schemas.microsoft.com/office/drawing/2014/main" id="{E9D33A3D-068B-7326-4307-0FE6A325EC4A}"/>
              </a:ext>
            </a:extLst>
          </p:cNvPr>
          <p:cNvCxnSpPr>
            <a:cxnSpLocks/>
          </p:cNvCxnSpPr>
          <p:nvPr/>
        </p:nvCxnSpPr>
        <p:spPr>
          <a:xfrm>
            <a:off x="4900474" y="2507424"/>
            <a:ext cx="261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Segnaposto numero diapositiva 7">
            <a:extLst>
              <a:ext uri="{FF2B5EF4-FFF2-40B4-BE49-F238E27FC236}">
                <a16:creationId xmlns:a16="http://schemas.microsoft.com/office/drawing/2014/main" id="{214135F3-DC0C-5797-C639-67741C5CAC96}"/>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27</a:t>
            </a:fld>
            <a:endParaRPr lang="it-IT" sz="1200" dirty="0">
              <a:solidFill>
                <a:schemeClr val="tx2">
                  <a:lumMod val="50000"/>
                  <a:lumOff val="50000"/>
                </a:schemeClr>
              </a:solidFill>
            </a:endParaRPr>
          </a:p>
        </p:txBody>
      </p:sp>
    </p:spTree>
    <p:extLst>
      <p:ext uri="{BB962C8B-B14F-4D97-AF65-F5344CB8AC3E}">
        <p14:creationId xmlns:p14="http://schemas.microsoft.com/office/powerpoint/2010/main" val="6449863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845484"/>
          </a:xfrm>
        </p:spPr>
        <p:txBody>
          <a:bodyPr/>
          <a:lstStyle/>
          <a:p>
            <a:pPr algn="ctr"/>
            <a:r>
              <a:rPr lang="en-US" dirty="0"/>
              <a:t>Porous medium after the flame</a:t>
            </a:r>
            <a:endParaRPr lang="it-IT" dirty="0"/>
          </a:p>
        </p:txBody>
      </p:sp>
      <p:cxnSp>
        <p:nvCxnSpPr>
          <p:cNvPr id="9" name="Connettore diritto 8">
            <a:extLst>
              <a:ext uri="{FF2B5EF4-FFF2-40B4-BE49-F238E27FC236}">
                <a16:creationId xmlns:a16="http://schemas.microsoft.com/office/drawing/2014/main" id="{3B0BC886-30AB-22F0-BAF3-C58AA44012E8}"/>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2A4DC3A6-5987-3388-3F66-093F90233009}"/>
              </a:ext>
            </a:extLst>
          </p:cNvPr>
          <p:cNvSpPr txBox="1"/>
          <p:nvPr/>
        </p:nvSpPr>
        <p:spPr>
          <a:xfrm>
            <a:off x="470516" y="1657845"/>
            <a:ext cx="8202967" cy="1527661"/>
          </a:xfrm>
          <a:prstGeom prst="rect">
            <a:avLst/>
          </a:prstGeom>
        </p:spPr>
        <p:txBody>
          <a:bodyPr vert="horz" wrap="square" lIns="91440" tIns="45720" rIns="91440" bIns="45720" rtlCol="0" anchor="ctr">
            <a:normAutofit/>
          </a:bodyPr>
          <a:lstStyle/>
          <a:p>
            <a:pPr marL="0" indent="0" algn="just">
              <a:buNone/>
            </a:pPr>
            <a:r>
              <a:rPr lang="en-US" sz="2000" dirty="0">
                <a:solidFill>
                  <a:schemeClr val="tx1">
                    <a:lumMod val="65000"/>
                    <a:lumOff val="35000"/>
                  </a:schemeClr>
                </a:solidFill>
                <a:latin typeface="Fira sans medium" panose="020B0603050000020004" pitchFamily="34" charset="0"/>
              </a:rPr>
              <a:t>The porous medium is considered as a </a:t>
            </a:r>
            <a:r>
              <a:rPr lang="en-US" sz="2000" b="1" dirty="0">
                <a:latin typeface="Fira sans medium" panose="020B0603050000020004" pitchFamily="34" charset="0"/>
              </a:rPr>
              <a:t>black box </a:t>
            </a:r>
            <a:r>
              <a:rPr lang="en-US" sz="2000" dirty="0">
                <a:solidFill>
                  <a:schemeClr val="tx1">
                    <a:lumMod val="65000"/>
                    <a:lumOff val="35000"/>
                  </a:schemeClr>
                </a:solidFill>
                <a:latin typeface="Fira sans medium" panose="020B0603050000020004" pitchFamily="34" charset="0"/>
              </a:rPr>
              <a:t>and, as a measure of the amount of energy transferred from the fluid to the solid matrix, it is taken into account the Number of Transfer Units </a:t>
            </a:r>
            <a:r>
              <a:rPr lang="en-US" sz="2000" b="1" dirty="0">
                <a:latin typeface="Fira sans medium" panose="020B0603050000020004" pitchFamily="34" charset="0"/>
              </a:rPr>
              <a:t>NTU</a:t>
            </a:r>
            <a:r>
              <a:rPr lang="en-US" sz="2000" dirty="0">
                <a:solidFill>
                  <a:schemeClr val="tx1">
                    <a:lumMod val="65000"/>
                    <a:lumOff val="35000"/>
                  </a:schemeClr>
                </a:solidFill>
                <a:latin typeface="Fira sans medium" panose="020B0603050000020004" pitchFamily="34" charset="0"/>
              </a:rPr>
              <a:t> </a:t>
            </a:r>
            <a:r>
              <a:rPr lang="en-US" sz="1200" b="1" dirty="0">
                <a:latin typeface="Fira Sans Medium" panose="020B0603050000020004" pitchFamily="34" charset="0"/>
              </a:rPr>
              <a:t>[3]</a:t>
            </a:r>
            <a:r>
              <a:rPr lang="en-US" sz="2000" dirty="0">
                <a:solidFill>
                  <a:schemeClr val="tx1">
                    <a:lumMod val="65000"/>
                    <a:lumOff val="35000"/>
                  </a:schemeClr>
                </a:solidFill>
                <a:latin typeface="Fira sans medium" panose="020B0603050000020004" pitchFamily="34" charset="0"/>
              </a:rPr>
              <a:t>.</a:t>
            </a:r>
          </a:p>
        </p:txBody>
      </p:sp>
      <p:pic>
        <p:nvPicPr>
          <p:cNvPr id="8" name="Immagine 7">
            <a:extLst>
              <a:ext uri="{FF2B5EF4-FFF2-40B4-BE49-F238E27FC236}">
                <a16:creationId xmlns:a16="http://schemas.microsoft.com/office/drawing/2014/main" id="{E29D9926-851F-BAAF-3860-96A7EA6FBF40}"/>
              </a:ext>
            </a:extLst>
          </p:cNvPr>
          <p:cNvPicPr>
            <a:picLocks noChangeAspect="1"/>
          </p:cNvPicPr>
          <p:nvPr/>
        </p:nvPicPr>
        <p:blipFill rotWithShape="1">
          <a:blip r:embed="rId2"/>
          <a:srcRect l="2003" t="3701" r="1762" b="2960"/>
          <a:stretch/>
        </p:blipFill>
        <p:spPr>
          <a:xfrm>
            <a:off x="4040367" y="3341694"/>
            <a:ext cx="4554244" cy="2663833"/>
          </a:xfrm>
          <a:prstGeom prst="rect">
            <a:avLst/>
          </a:prstGeom>
          <a:ln w="19050">
            <a:solidFill>
              <a:srgbClr val="574676"/>
            </a:solidFill>
          </a:ln>
        </p:spPr>
      </p:pic>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CA759835-2CDE-3347-0BA9-2507057AE50C}"/>
                  </a:ext>
                </a:extLst>
              </p:cNvPr>
              <p:cNvSpPr txBox="1"/>
              <p:nvPr/>
            </p:nvSpPr>
            <p:spPr>
              <a:xfrm>
                <a:off x="459430" y="4506969"/>
                <a:ext cx="3579365" cy="1605828"/>
              </a:xfrm>
              <a:prstGeom prst="rect">
                <a:avLst/>
              </a:prstGeom>
            </p:spPr>
            <p:txBody>
              <a:bodyPr vert="horz" wrap="none" lIns="0" tIns="0" rIns="0" bIns="0" rtlCol="0" anchor="ctr">
                <a:normAutofit/>
              </a:bodyPr>
              <a:lstStyle/>
              <a:p>
                <a:pPr/>
                <a14:m>
                  <m:oMathPara xmlns:m="http://schemas.openxmlformats.org/officeDocument/2006/math">
                    <m:oMathParaPr>
                      <m:jc m:val="centerGroup"/>
                    </m:oMathParaPr>
                    <m:oMath xmlns:m="http://schemas.openxmlformats.org/officeDocument/2006/math">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h</m:t>
                          </m:r>
                        </m:e>
                        <m:sub>
                          <m:r>
                            <a:rPr lang="it-IT" sz="2200" b="0" i="1" smtClean="0">
                              <a:latin typeface="Cambria Math" panose="02040503050406030204" pitchFamily="18" charset="0"/>
                            </a:rPr>
                            <m:t>𝑓𝑠</m:t>
                          </m:r>
                        </m:sub>
                      </m:sSub>
                      <m:r>
                        <a:rPr lang="it-IT" sz="2200" b="0" i="1" smtClean="0">
                          <a:latin typeface="Cambria Math" panose="02040503050406030204" pitchFamily="18" charset="0"/>
                        </a:rPr>
                        <m:t>=</m:t>
                      </m:r>
                      <m:f>
                        <m:fPr>
                          <m:ctrlPr>
                            <a:rPr lang="it-IT" sz="2200" b="0" i="1" smtClean="0">
                              <a:latin typeface="Cambria Math" panose="02040503050406030204" pitchFamily="18" charset="0"/>
                            </a:rPr>
                          </m:ctrlPr>
                        </m:fPr>
                        <m:num>
                          <m:r>
                            <a:rPr lang="it-IT" sz="2200" b="0" i="1" smtClean="0">
                              <a:latin typeface="Cambria Math" panose="02040503050406030204" pitchFamily="18" charset="0"/>
                            </a:rPr>
                            <m:t>𝑁𝑇𝑈</m:t>
                          </m:r>
                          <m:r>
                            <a:rPr lang="it-IT" sz="2200" b="0" i="1" smtClean="0">
                              <a:latin typeface="Cambria Math" panose="02040503050406030204" pitchFamily="18" charset="0"/>
                              <a:ea typeface="Cambria Math" panose="02040503050406030204" pitchFamily="18" charset="0"/>
                            </a:rPr>
                            <m:t>∙</m:t>
                          </m:r>
                          <m:acc>
                            <m:accPr>
                              <m:chr m:val="̇"/>
                              <m:ctrlPr>
                                <a:rPr lang="it-IT" sz="2200" b="0" i="1" smtClean="0">
                                  <a:latin typeface="Cambria Math" panose="02040503050406030204" pitchFamily="18" charset="0"/>
                                  <a:ea typeface="Cambria Math" panose="02040503050406030204" pitchFamily="18" charset="0"/>
                                </a:rPr>
                              </m:ctrlPr>
                            </m:accPr>
                            <m:e>
                              <m:sSub>
                                <m:sSubPr>
                                  <m:ctrlPr>
                                    <a:rPr lang="it-IT" sz="2200" i="1">
                                      <a:latin typeface="Cambria Math" panose="02040503050406030204" pitchFamily="18" charset="0"/>
                                      <a:ea typeface="Cambria Math" panose="02040503050406030204" pitchFamily="18" charset="0"/>
                                    </a:rPr>
                                  </m:ctrlPr>
                                </m:sSubPr>
                                <m:e>
                                  <m:r>
                                    <a:rPr lang="it-IT" sz="2200" i="1">
                                      <a:latin typeface="Cambria Math" panose="02040503050406030204" pitchFamily="18" charset="0"/>
                                      <a:ea typeface="Cambria Math" panose="02040503050406030204" pitchFamily="18" charset="0"/>
                                    </a:rPr>
                                    <m:t>𝑚</m:t>
                                  </m:r>
                                </m:e>
                                <m:sub>
                                  <m:r>
                                    <a:rPr lang="it-IT" sz="2200" i="1">
                                      <a:latin typeface="Cambria Math" panose="02040503050406030204" pitchFamily="18" charset="0"/>
                                      <a:ea typeface="Cambria Math" panose="02040503050406030204" pitchFamily="18" charset="0"/>
                                    </a:rPr>
                                    <m:t>𝑓</m:t>
                                  </m:r>
                                </m:sub>
                              </m:sSub>
                            </m:e>
                          </m:acc>
                          <m:r>
                            <a:rPr lang="it-IT" sz="2200" b="0" i="1" smtClean="0">
                              <a:latin typeface="Cambria Math" panose="02040503050406030204" pitchFamily="18" charset="0"/>
                            </a:rPr>
                            <m:t> </m:t>
                          </m:r>
                          <m:r>
                            <a:rPr lang="it-IT" sz="2200" b="0" i="1" smtClean="0">
                              <a:latin typeface="Cambria Math" panose="02040503050406030204" pitchFamily="18" charset="0"/>
                              <a:ea typeface="Cambria Math" panose="02040503050406030204" pitchFamily="18" charset="0"/>
                            </a:rPr>
                            <m:t>∙</m:t>
                          </m:r>
                          <m:sSub>
                            <m:sSubPr>
                              <m:ctrlPr>
                                <a:rPr lang="it-IT" sz="2200" b="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𝐶</m:t>
                              </m:r>
                            </m:e>
                            <m:sub>
                              <m:r>
                                <a:rPr lang="it-IT" sz="2200" b="0" i="1" smtClean="0">
                                  <a:latin typeface="Cambria Math" panose="02040503050406030204" pitchFamily="18" charset="0"/>
                                  <a:ea typeface="Cambria Math" panose="02040503050406030204" pitchFamily="18" charset="0"/>
                                </a:rPr>
                                <m:t>𝑓</m:t>
                              </m:r>
                            </m:sub>
                          </m:sSub>
                        </m:num>
                        <m:den>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𝐴</m:t>
                              </m:r>
                            </m:e>
                            <m:sub>
                              <m:r>
                                <a:rPr lang="it-IT" sz="2200" b="0" i="1" smtClean="0">
                                  <a:latin typeface="Cambria Math" panose="02040503050406030204" pitchFamily="18" charset="0"/>
                                </a:rPr>
                                <m:t>𝑓𝑠</m:t>
                              </m:r>
                            </m:sub>
                          </m:sSub>
                        </m:den>
                      </m:f>
                    </m:oMath>
                  </m:oMathPara>
                </a14:m>
                <a:endParaRPr lang="it-IT" sz="2200" b="0" i="1" dirty="0">
                  <a:latin typeface="Fira Sans" panose="020B0503050000020004" pitchFamily="34" charset="0"/>
                </a:endParaRPr>
              </a:p>
            </p:txBody>
          </p:sp>
        </mc:Choice>
        <mc:Fallback xmlns="">
          <p:sp>
            <p:nvSpPr>
              <p:cNvPr id="10" name="CasellaDiTesto 9">
                <a:extLst>
                  <a:ext uri="{FF2B5EF4-FFF2-40B4-BE49-F238E27FC236}">
                    <a16:creationId xmlns:a16="http://schemas.microsoft.com/office/drawing/2014/main" id="{CA759835-2CDE-3347-0BA9-2507057AE50C}"/>
                  </a:ext>
                </a:extLst>
              </p:cNvPr>
              <p:cNvSpPr txBox="1">
                <a:spLocks noRot="1" noChangeAspect="1" noMove="1" noResize="1" noEditPoints="1" noAdjustHandles="1" noChangeArrowheads="1" noChangeShapeType="1" noTextEdit="1"/>
              </p:cNvSpPr>
              <p:nvPr/>
            </p:nvSpPr>
            <p:spPr>
              <a:xfrm>
                <a:off x="459430" y="4506969"/>
                <a:ext cx="3579365" cy="1605828"/>
              </a:xfrm>
              <a:prstGeom prst="rect">
                <a:avLst/>
              </a:prstGeom>
              <a:blipFill>
                <a:blip r:embed="rId3"/>
                <a:stretch>
                  <a:fillRect/>
                </a:stretch>
              </a:blipFill>
            </p:spPr>
            <p:txBody>
              <a:bodyPr/>
              <a:lstStyle/>
              <a:p>
                <a:r>
                  <a:rPr lang="it-IT">
                    <a:noFill/>
                  </a:rPr>
                  <a:t> </a:t>
                </a:r>
              </a:p>
            </p:txBody>
          </p:sp>
        </mc:Fallback>
      </mc:AlternateContent>
      <p:sp>
        <p:nvSpPr>
          <p:cNvPr id="11" name="Rettangolo 10">
            <a:extLst>
              <a:ext uri="{FF2B5EF4-FFF2-40B4-BE49-F238E27FC236}">
                <a16:creationId xmlns:a16="http://schemas.microsoft.com/office/drawing/2014/main" id="{044CA85D-9C8C-831A-BD05-E377154E46F2}"/>
              </a:ext>
            </a:extLst>
          </p:cNvPr>
          <p:cNvSpPr/>
          <p:nvPr/>
        </p:nvSpPr>
        <p:spPr>
          <a:xfrm>
            <a:off x="856567" y="4733038"/>
            <a:ext cx="2858474" cy="1153691"/>
          </a:xfrm>
          <a:prstGeom prst="rect">
            <a:avLst/>
          </a:prstGeom>
          <a:noFill/>
          <a:ln w="19050">
            <a:solidFill>
              <a:srgbClr val="574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testo 4">
            <a:extLst>
              <a:ext uri="{FF2B5EF4-FFF2-40B4-BE49-F238E27FC236}">
                <a16:creationId xmlns:a16="http://schemas.microsoft.com/office/drawing/2014/main" id="{DD4600D8-83AC-6B40-DB5A-37CFE5F3FE5E}"/>
              </a:ext>
            </a:extLst>
          </p:cNvPr>
          <p:cNvSpPr>
            <a:spLocks noGrp="1"/>
          </p:cNvSpPr>
          <p:nvPr>
            <p:ph type="body" sz="quarter" idx="13"/>
          </p:nvPr>
        </p:nvSpPr>
        <p:spPr>
          <a:xfrm>
            <a:off x="628650" y="1095538"/>
            <a:ext cx="7671970" cy="762000"/>
          </a:xfrm>
        </p:spPr>
        <p:txBody>
          <a:bodyPr>
            <a:normAutofit/>
          </a:bodyPr>
          <a:lstStyle/>
          <a:p>
            <a:r>
              <a:rPr lang="it-IT" sz="2400" dirty="0">
                <a:solidFill>
                  <a:srgbClr val="574676"/>
                </a:solidFill>
              </a:rPr>
              <a:t>Setup of the </a:t>
            </a:r>
            <a:r>
              <a:rPr lang="it-IT" sz="2400" dirty="0" err="1">
                <a:solidFill>
                  <a:srgbClr val="574676"/>
                </a:solidFill>
              </a:rPr>
              <a:t>simulation</a:t>
            </a:r>
            <a:endParaRPr lang="it-IT" sz="2400" dirty="0">
              <a:solidFill>
                <a:srgbClr val="574676"/>
              </a:solidFill>
            </a:endParaRPr>
          </a:p>
        </p:txBody>
      </p:sp>
      <p:sp>
        <p:nvSpPr>
          <p:cNvPr id="6" name="Rettangolo 5">
            <a:extLst>
              <a:ext uri="{FF2B5EF4-FFF2-40B4-BE49-F238E27FC236}">
                <a16:creationId xmlns:a16="http://schemas.microsoft.com/office/drawing/2014/main" id="{3C0F19F5-C6A1-EA87-17A5-35412A03C6BB}"/>
              </a:ext>
            </a:extLst>
          </p:cNvPr>
          <p:cNvSpPr/>
          <p:nvPr/>
        </p:nvSpPr>
        <p:spPr>
          <a:xfrm>
            <a:off x="856567" y="3439350"/>
            <a:ext cx="2858474" cy="1153691"/>
          </a:xfrm>
          <a:prstGeom prst="rect">
            <a:avLst/>
          </a:prstGeom>
          <a:noFill/>
          <a:ln w="19050">
            <a:solidFill>
              <a:srgbClr val="574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71BA1436-2021-648C-2D29-5F920308ACF0}"/>
                  </a:ext>
                </a:extLst>
              </p:cNvPr>
              <p:cNvSpPr txBox="1"/>
              <p:nvPr/>
            </p:nvSpPr>
            <p:spPr>
              <a:xfrm>
                <a:off x="460216" y="3214927"/>
                <a:ext cx="3579365" cy="1605828"/>
              </a:xfrm>
              <a:prstGeom prst="rect">
                <a:avLst/>
              </a:prstGeom>
            </p:spPr>
            <p:txBody>
              <a:bodyPr vert="horz" wrap="none" lIns="0" tIns="0" rIns="0" bIns="0" rtlCol="0" anchor="ctr">
                <a:normAutofit/>
              </a:bodyPr>
              <a:lstStyle/>
              <a:p>
                <a:pPr/>
                <a14:m>
                  <m:oMathPara xmlns:m="http://schemas.openxmlformats.org/officeDocument/2006/math">
                    <m:oMathParaPr>
                      <m:jc m:val="centerGroup"/>
                    </m:oMathParaPr>
                    <m:oMath xmlns:m="http://schemas.openxmlformats.org/officeDocument/2006/math">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𝑅𝑒</m:t>
                          </m:r>
                        </m:e>
                        <m:sub>
                          <m:r>
                            <a:rPr lang="it-IT" sz="2200" b="0" i="1" smtClean="0">
                              <a:latin typeface="Cambria Math" panose="02040503050406030204" pitchFamily="18" charset="0"/>
                            </a:rPr>
                            <m:t>𝐾</m:t>
                          </m:r>
                        </m:sub>
                      </m:sSub>
                      <m:r>
                        <a:rPr lang="it-IT" sz="2200" b="0" i="1" smtClean="0">
                          <a:latin typeface="Cambria Math" panose="02040503050406030204" pitchFamily="18" charset="0"/>
                        </a:rPr>
                        <m:t>=</m:t>
                      </m:r>
                      <m:f>
                        <m:fPr>
                          <m:ctrlPr>
                            <a:rPr lang="it-IT" sz="2200" b="0" i="1" smtClean="0">
                              <a:latin typeface="Cambria Math" panose="02040503050406030204" pitchFamily="18" charset="0"/>
                            </a:rPr>
                          </m:ctrlPr>
                        </m:fPr>
                        <m:num>
                          <m:sSub>
                            <m:sSubPr>
                              <m:ctrlPr>
                                <a:rPr lang="it-IT" sz="2200" i="1">
                                  <a:latin typeface="Cambria Math" panose="02040503050406030204" pitchFamily="18" charset="0"/>
                                  <a:ea typeface="Cambria Math" panose="02040503050406030204" pitchFamily="18" charset="0"/>
                                </a:rPr>
                              </m:ctrlPr>
                            </m:sSubPr>
                            <m:e>
                              <m:r>
                                <m:rPr>
                                  <m:sty m:val="p"/>
                                </m:rPr>
                                <a:rPr lang="el-GR" sz="2200" i="1" smtClean="0">
                                  <a:latin typeface="Cambria Math" panose="02040503050406030204" pitchFamily="18" charset="0"/>
                                  <a:ea typeface="Cambria Math" panose="02040503050406030204" pitchFamily="18" charset="0"/>
                                </a:rPr>
                                <m:t>ρ</m:t>
                              </m:r>
                            </m:e>
                            <m:sub>
                              <m:r>
                                <a:rPr lang="it-IT" sz="2200" i="1">
                                  <a:latin typeface="Cambria Math" panose="02040503050406030204" pitchFamily="18" charset="0"/>
                                  <a:ea typeface="Cambria Math" panose="02040503050406030204" pitchFamily="18" charset="0"/>
                                </a:rPr>
                                <m:t>𝑓</m:t>
                              </m:r>
                            </m:sub>
                          </m:sSub>
                          <m:r>
                            <a:rPr lang="it-IT" sz="2200" b="0" i="1" smtClean="0">
                              <a:latin typeface="Cambria Math" panose="02040503050406030204" pitchFamily="18" charset="0"/>
                              <a:ea typeface="Cambria Math" panose="02040503050406030204" pitchFamily="18" charset="0"/>
                            </a:rPr>
                            <m:t>∙</m:t>
                          </m:r>
                          <m:sSub>
                            <m:sSubPr>
                              <m:ctrlPr>
                                <a:rPr lang="it-IT" sz="2200" b="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𝑉</m:t>
                              </m:r>
                            </m:e>
                            <m:sub>
                              <m:r>
                                <a:rPr lang="it-IT" sz="2200" b="0" i="1" smtClean="0">
                                  <a:latin typeface="Cambria Math" panose="02040503050406030204" pitchFamily="18" charset="0"/>
                                  <a:ea typeface="Cambria Math" panose="02040503050406030204" pitchFamily="18" charset="0"/>
                                </a:rPr>
                                <m:t>𝑓</m:t>
                              </m:r>
                            </m:sub>
                          </m:sSub>
                          <m:r>
                            <a:rPr lang="it-IT" sz="2200" b="0" i="1" smtClean="0">
                              <a:latin typeface="Cambria Math" panose="02040503050406030204" pitchFamily="18" charset="0"/>
                              <a:ea typeface="Cambria Math" panose="02040503050406030204" pitchFamily="18" charset="0"/>
                            </a:rPr>
                            <m:t>∙ </m:t>
                          </m:r>
                          <m:rad>
                            <m:radPr>
                              <m:degHide m:val="on"/>
                              <m:ctrlPr>
                                <a:rPr lang="it-IT" sz="2200" b="0" i="1" smtClean="0">
                                  <a:latin typeface="Cambria Math" panose="02040503050406030204" pitchFamily="18" charset="0"/>
                                  <a:ea typeface="Cambria Math" panose="02040503050406030204" pitchFamily="18" charset="0"/>
                                </a:rPr>
                              </m:ctrlPr>
                            </m:radPr>
                            <m:deg/>
                            <m:e>
                              <m:r>
                                <a:rPr lang="it-IT" sz="2200" b="0" i="1" smtClean="0">
                                  <a:latin typeface="Cambria Math" panose="02040503050406030204" pitchFamily="18" charset="0"/>
                                  <a:ea typeface="Cambria Math" panose="02040503050406030204" pitchFamily="18" charset="0"/>
                                </a:rPr>
                                <m:t>𝐾</m:t>
                              </m:r>
                            </m:e>
                          </m:rad>
                        </m:num>
                        <m:den>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𝜇</m:t>
                              </m:r>
                            </m:e>
                            <m:sub>
                              <m:r>
                                <a:rPr lang="it-IT" sz="2200" b="0" i="1" smtClean="0">
                                  <a:latin typeface="Cambria Math" panose="02040503050406030204" pitchFamily="18" charset="0"/>
                                </a:rPr>
                                <m:t>𝑓</m:t>
                              </m:r>
                            </m:sub>
                          </m:sSub>
                          <m:r>
                            <a:rPr lang="it-IT" sz="2200" b="0" i="1" smtClean="0">
                              <a:latin typeface="Cambria Math" panose="02040503050406030204" pitchFamily="18" charset="0"/>
                              <a:ea typeface="Cambria Math" panose="02040503050406030204" pitchFamily="18" charset="0"/>
                            </a:rPr>
                            <m:t>∙</m:t>
                          </m:r>
                          <m:r>
                            <a:rPr lang="it-IT" sz="2200" b="0" i="1" smtClean="0">
                              <a:latin typeface="Cambria Math" panose="02040503050406030204" pitchFamily="18" charset="0"/>
                              <a:ea typeface="Cambria Math" panose="02040503050406030204" pitchFamily="18" charset="0"/>
                            </a:rPr>
                            <m:t>𝜀</m:t>
                          </m:r>
                        </m:den>
                      </m:f>
                    </m:oMath>
                  </m:oMathPara>
                </a14:m>
                <a:endParaRPr lang="it-IT" sz="2200" b="0" i="1" dirty="0">
                  <a:latin typeface="Fira Sans" panose="020B0503050000020004" pitchFamily="34" charset="0"/>
                </a:endParaRPr>
              </a:p>
            </p:txBody>
          </p:sp>
        </mc:Choice>
        <mc:Fallback xmlns="">
          <p:sp>
            <p:nvSpPr>
              <p:cNvPr id="7" name="CasellaDiTesto 6">
                <a:extLst>
                  <a:ext uri="{FF2B5EF4-FFF2-40B4-BE49-F238E27FC236}">
                    <a16:creationId xmlns:a16="http://schemas.microsoft.com/office/drawing/2014/main" id="{71BA1436-2021-648C-2D29-5F920308ACF0}"/>
                  </a:ext>
                </a:extLst>
              </p:cNvPr>
              <p:cNvSpPr txBox="1">
                <a:spLocks noRot="1" noChangeAspect="1" noMove="1" noResize="1" noEditPoints="1" noAdjustHandles="1" noChangeArrowheads="1" noChangeShapeType="1" noTextEdit="1"/>
              </p:cNvSpPr>
              <p:nvPr/>
            </p:nvSpPr>
            <p:spPr>
              <a:xfrm>
                <a:off x="460216" y="3214927"/>
                <a:ext cx="3579365" cy="1605828"/>
              </a:xfrm>
              <a:prstGeom prst="rect">
                <a:avLst/>
              </a:prstGeom>
              <a:blipFill>
                <a:blip r:embed="rId4"/>
                <a:stretch>
                  <a:fillRect/>
                </a:stretch>
              </a:blipFill>
            </p:spPr>
            <p:txBody>
              <a:bodyPr/>
              <a:lstStyle/>
              <a:p>
                <a:r>
                  <a:rPr lang="it-IT">
                    <a:noFill/>
                  </a:rPr>
                  <a:t> </a:t>
                </a:r>
              </a:p>
            </p:txBody>
          </p:sp>
        </mc:Fallback>
      </mc:AlternateContent>
      <p:cxnSp>
        <p:nvCxnSpPr>
          <p:cNvPr id="14" name="Connettore 2 13">
            <a:extLst>
              <a:ext uri="{FF2B5EF4-FFF2-40B4-BE49-F238E27FC236}">
                <a16:creationId xmlns:a16="http://schemas.microsoft.com/office/drawing/2014/main" id="{C56FC45F-1306-8E4E-FF4D-3762C1A0DE33}"/>
              </a:ext>
            </a:extLst>
          </p:cNvPr>
          <p:cNvCxnSpPr>
            <a:cxnSpLocks/>
          </p:cNvCxnSpPr>
          <p:nvPr/>
        </p:nvCxnSpPr>
        <p:spPr>
          <a:xfrm flipV="1">
            <a:off x="6169981" y="4723099"/>
            <a:ext cx="0" cy="8964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58BCFE6B-3564-6C0D-B178-00B96BF387D8}"/>
              </a:ext>
            </a:extLst>
          </p:cNvPr>
          <p:cNvCxnSpPr/>
          <p:nvPr/>
        </p:nvCxnSpPr>
        <p:spPr>
          <a:xfrm flipH="1">
            <a:off x="4571998" y="4757930"/>
            <a:ext cx="15979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B3DCB86D-1E47-3841-6A3C-26A6D69B7F7A}"/>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28</a:t>
            </a:fld>
            <a:endParaRPr lang="it-IT" sz="1200" dirty="0">
              <a:solidFill>
                <a:schemeClr val="tx2">
                  <a:lumMod val="50000"/>
                  <a:lumOff val="50000"/>
                </a:schemeClr>
              </a:solidFill>
            </a:endParaRPr>
          </a:p>
        </p:txBody>
      </p:sp>
      <p:sp>
        <p:nvSpPr>
          <p:cNvPr id="15" name="CasellaDiTesto 14">
            <a:extLst>
              <a:ext uri="{FF2B5EF4-FFF2-40B4-BE49-F238E27FC236}">
                <a16:creationId xmlns:a16="http://schemas.microsoft.com/office/drawing/2014/main" id="{7DA73648-592A-D51F-9777-8D5174987549}"/>
              </a:ext>
            </a:extLst>
          </p:cNvPr>
          <p:cNvSpPr txBox="1"/>
          <p:nvPr/>
        </p:nvSpPr>
        <p:spPr>
          <a:xfrm>
            <a:off x="1609360" y="6161715"/>
            <a:ext cx="5710550" cy="695089"/>
          </a:xfrm>
          <a:prstGeom prst="rect">
            <a:avLst/>
          </a:prstGeom>
        </p:spPr>
        <p:txBody>
          <a:bodyPr vert="horz" wrap="none" lIns="91440" tIns="45720" rIns="91440" bIns="45720" rtlCol="0" anchor="ctr">
            <a:normAutofit/>
          </a:bodyPr>
          <a:lstStyle/>
          <a:p>
            <a:pPr marL="0" indent="0" algn="l">
              <a:buNone/>
            </a:pPr>
            <a:r>
              <a:rPr lang="it-IT" sz="1050" dirty="0">
                <a:latin typeface="Fira Sans Medium" panose="020B0603050000020004" pitchFamily="34" charset="0"/>
              </a:rPr>
              <a:t>[3] </a:t>
            </a:r>
            <a:r>
              <a:rPr lang="en-US" sz="1050" dirty="0" err="1">
                <a:latin typeface="Fira Sans Medium" panose="020B0603050000020004" pitchFamily="34" charset="0"/>
              </a:rPr>
              <a:t>Abuserwal</a:t>
            </a:r>
            <a:r>
              <a:rPr lang="en-US" sz="1050" dirty="0">
                <a:latin typeface="Fira Sans Medium" panose="020B0603050000020004" pitchFamily="34" charset="0"/>
              </a:rPr>
              <a:t> A.F., Pressure Drop and Forced Convective Heat Transfer in Porous Media,</a:t>
            </a:r>
          </a:p>
          <a:p>
            <a:pPr marL="0" indent="0" algn="l">
              <a:buNone/>
            </a:pPr>
            <a:r>
              <a:rPr lang="en-US" sz="1050" dirty="0">
                <a:latin typeface="Fira Sans Medium" panose="020B0603050000020004" pitchFamily="34" charset="0"/>
              </a:rPr>
              <a:t>      </a:t>
            </a:r>
            <a:r>
              <a:rPr lang="en-US" sz="1050" i="1" dirty="0">
                <a:latin typeface="Fira Sans Medium" panose="020B0603050000020004" pitchFamily="34" charset="0"/>
              </a:rPr>
              <a:t>Doctoral dissertation - University of Sheffield, 2012. </a:t>
            </a:r>
            <a:endParaRPr lang="it-IT" sz="1050" i="1" dirty="0">
              <a:latin typeface="Fira Sans Medium" panose="020B0603050000020004" pitchFamily="34" charset="0"/>
            </a:endParaRPr>
          </a:p>
        </p:txBody>
      </p:sp>
    </p:spTree>
    <p:extLst>
      <p:ext uri="{BB962C8B-B14F-4D97-AF65-F5344CB8AC3E}">
        <p14:creationId xmlns:p14="http://schemas.microsoft.com/office/powerpoint/2010/main" val="44901220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845484"/>
          </a:xfrm>
        </p:spPr>
        <p:txBody>
          <a:bodyPr/>
          <a:lstStyle/>
          <a:p>
            <a:pPr algn="ctr"/>
            <a:r>
              <a:rPr lang="en-US" dirty="0"/>
              <a:t>Porous medium after the flame: results</a:t>
            </a:r>
            <a:endParaRPr lang="it-IT" dirty="0"/>
          </a:p>
        </p:txBody>
      </p:sp>
      <p:cxnSp>
        <p:nvCxnSpPr>
          <p:cNvPr id="12" name="Connettore diritto 11">
            <a:extLst>
              <a:ext uri="{FF2B5EF4-FFF2-40B4-BE49-F238E27FC236}">
                <a16:creationId xmlns:a16="http://schemas.microsoft.com/office/drawing/2014/main" id="{EEEEE8B8-CD5C-C363-9A3A-E9E80DFB4566}"/>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FA57E88C-6130-191B-6F45-D8AF699E39F4}"/>
              </a:ext>
            </a:extLst>
          </p:cNvPr>
          <p:cNvSpPr txBox="1"/>
          <p:nvPr/>
        </p:nvSpPr>
        <p:spPr>
          <a:xfrm>
            <a:off x="470516" y="1748901"/>
            <a:ext cx="8202967" cy="1083080"/>
          </a:xfrm>
          <a:prstGeom prst="rect">
            <a:avLst/>
          </a:prstGeom>
        </p:spPr>
        <p:txBody>
          <a:bodyPr vert="horz" wrap="square" lIns="91440" tIns="45720" rIns="91440" bIns="45720" rtlCol="0" anchor="ctr">
            <a:normAutofit/>
          </a:bodyPr>
          <a:lstStyle/>
          <a:p>
            <a:pPr marL="0" indent="0" algn="l">
              <a:buNone/>
            </a:pPr>
            <a:endParaRPr lang="it-IT" sz="1050" b="0" i="1" dirty="0">
              <a:latin typeface="Fira Sans" panose="020B0503050000020004" pitchFamily="34" charset="0"/>
            </a:endParaRPr>
          </a:p>
        </p:txBody>
      </p:sp>
      <p:sp>
        <p:nvSpPr>
          <p:cNvPr id="7" name="CasellaDiTesto 6">
            <a:extLst>
              <a:ext uri="{FF2B5EF4-FFF2-40B4-BE49-F238E27FC236}">
                <a16:creationId xmlns:a16="http://schemas.microsoft.com/office/drawing/2014/main" id="{95D4A9A4-3F75-C3B1-7E2F-7EC77C1B2210}"/>
              </a:ext>
            </a:extLst>
          </p:cNvPr>
          <p:cNvSpPr txBox="1"/>
          <p:nvPr/>
        </p:nvSpPr>
        <p:spPr>
          <a:xfrm>
            <a:off x="470516" y="1438187"/>
            <a:ext cx="8202967" cy="2539002"/>
          </a:xfrm>
          <a:prstGeom prst="rect">
            <a:avLst/>
          </a:prstGeom>
        </p:spPr>
        <p:txBody>
          <a:bodyPr vert="horz" wrap="square" lIns="91440" tIns="45720" rIns="91440" bIns="45720" rtlCol="0" anchor="ctr">
            <a:normAutofit/>
          </a:bodyPr>
          <a:lstStyle/>
          <a:p>
            <a:pPr marL="0" indent="0" algn="just">
              <a:buNone/>
            </a:pPr>
            <a:endParaRPr lang="it-IT" sz="1600" b="0" i="1" dirty="0">
              <a:solidFill>
                <a:schemeClr val="tx1">
                  <a:lumMod val="65000"/>
                  <a:lumOff val="35000"/>
                </a:schemeClr>
              </a:solidFill>
              <a:latin typeface="Fira sans medium" panose="020B0603050000020004" pitchFamily="34" charset="0"/>
            </a:endParaRPr>
          </a:p>
        </p:txBody>
      </p:sp>
      <p:graphicFrame>
        <p:nvGraphicFramePr>
          <p:cNvPr id="8" name="Tabella 8">
            <a:extLst>
              <a:ext uri="{FF2B5EF4-FFF2-40B4-BE49-F238E27FC236}">
                <a16:creationId xmlns:a16="http://schemas.microsoft.com/office/drawing/2014/main" id="{6D0D91F0-8336-8B48-C95C-3FACB62AA222}"/>
              </a:ext>
            </a:extLst>
          </p:cNvPr>
          <p:cNvGraphicFramePr>
            <a:graphicFrameLocks noGrp="1"/>
          </p:cNvGraphicFramePr>
          <p:nvPr>
            <p:extLst>
              <p:ext uri="{D42A27DB-BD31-4B8C-83A1-F6EECF244321}">
                <p14:modId xmlns:p14="http://schemas.microsoft.com/office/powerpoint/2010/main" val="496801058"/>
              </p:ext>
            </p:extLst>
          </p:nvPr>
        </p:nvGraphicFramePr>
        <p:xfrm>
          <a:off x="470516" y="2629033"/>
          <a:ext cx="8202967" cy="2218362"/>
        </p:xfrm>
        <a:graphic>
          <a:graphicData uri="http://schemas.openxmlformats.org/drawingml/2006/table">
            <a:tbl>
              <a:tblPr firstRow="1" bandRow="1">
                <a:tableStyleId>{5940675A-B579-460E-94D1-54222C63F5DA}</a:tableStyleId>
              </a:tblPr>
              <a:tblGrid>
                <a:gridCol w="4720609">
                  <a:extLst>
                    <a:ext uri="{9D8B030D-6E8A-4147-A177-3AD203B41FA5}">
                      <a16:colId xmlns:a16="http://schemas.microsoft.com/office/drawing/2014/main" val="3309492710"/>
                    </a:ext>
                  </a:extLst>
                </a:gridCol>
                <a:gridCol w="3482358">
                  <a:extLst>
                    <a:ext uri="{9D8B030D-6E8A-4147-A177-3AD203B41FA5}">
                      <a16:colId xmlns:a16="http://schemas.microsoft.com/office/drawing/2014/main" val="1704115680"/>
                    </a:ext>
                  </a:extLst>
                </a:gridCol>
              </a:tblGrid>
              <a:tr h="277402">
                <a:tc>
                  <a:txBody>
                    <a:bodyPr/>
                    <a:lstStyle/>
                    <a:p>
                      <a:pPr algn="ctr"/>
                      <a:r>
                        <a:rPr lang="it-IT" sz="2000" dirty="0">
                          <a:effectLst>
                            <a:outerShdw blurRad="38100" dist="38100" dir="2700000" algn="tl">
                              <a:srgbClr val="000000">
                                <a:alpha val="43137"/>
                              </a:srgbClr>
                            </a:outerShdw>
                          </a:effectLst>
                          <a:latin typeface="Fira Sans Medium" panose="020B0603050000020004" pitchFamily="34" charset="0"/>
                        </a:rPr>
                        <a:t>Case</a:t>
                      </a:r>
                    </a:p>
                  </a:txBody>
                  <a:tcPr>
                    <a:solidFill>
                      <a:schemeClr val="accent1">
                        <a:lumMod val="20000"/>
                        <a:lumOff val="80000"/>
                      </a:schemeClr>
                    </a:solidFill>
                  </a:tcPr>
                </a:tc>
                <a:tc>
                  <a:txBody>
                    <a:bodyPr/>
                    <a:lstStyle/>
                    <a:p>
                      <a:pPr algn="ctr"/>
                      <a:r>
                        <a:rPr lang="it-IT" sz="2000" dirty="0">
                          <a:effectLst>
                            <a:outerShdw blurRad="38100" dist="38100" dir="2700000" algn="tl">
                              <a:srgbClr val="000000">
                                <a:alpha val="43137"/>
                              </a:srgbClr>
                            </a:outerShdw>
                          </a:effectLst>
                          <a:latin typeface="Fira Sans Medium" panose="020B0603050000020004" pitchFamily="34" charset="0"/>
                        </a:rPr>
                        <a:t>AE </a:t>
                      </a:r>
                      <a:r>
                        <a:rPr lang="it-IT" sz="2000" dirty="0" err="1">
                          <a:effectLst>
                            <a:outerShdw blurRad="38100" dist="38100" dir="2700000" algn="tl">
                              <a:srgbClr val="000000">
                                <a:alpha val="43137"/>
                              </a:srgbClr>
                            </a:outerShdw>
                          </a:effectLst>
                          <a:latin typeface="Fira Sans Medium" panose="020B0603050000020004" pitchFamily="34" charset="0"/>
                        </a:rPr>
                        <a:t>limit</a:t>
                      </a:r>
                      <a:r>
                        <a:rPr lang="it-IT" sz="2000" dirty="0">
                          <a:effectLst>
                            <a:outerShdw blurRad="38100" dist="38100" dir="2700000" algn="tl">
                              <a:srgbClr val="000000">
                                <a:alpha val="43137"/>
                              </a:srgbClr>
                            </a:outerShdw>
                          </a:effectLst>
                          <a:latin typeface="Fira Sans Medium" panose="020B0603050000020004" pitchFamily="34" charset="0"/>
                        </a:rPr>
                        <a:t> </a:t>
                      </a:r>
                      <a:r>
                        <a:rPr lang="it-IT" sz="2000" dirty="0" err="1">
                          <a:effectLst>
                            <a:outerShdw blurRad="38100" dist="38100" dir="2700000" algn="tl">
                              <a:srgbClr val="000000">
                                <a:alpha val="43137"/>
                              </a:srgbClr>
                            </a:outerShdw>
                          </a:effectLst>
                          <a:latin typeface="Fira Sans Medium" panose="020B0603050000020004" pitchFamily="34" charset="0"/>
                        </a:rPr>
                        <a:t>cycle</a:t>
                      </a:r>
                      <a:r>
                        <a:rPr lang="it-IT" sz="2000" dirty="0">
                          <a:effectLst>
                            <a:outerShdw blurRad="38100" dist="38100" dir="2700000" algn="tl">
                              <a:srgbClr val="000000">
                                <a:alpha val="43137"/>
                              </a:srgbClr>
                            </a:outerShdw>
                          </a:effectLst>
                          <a:latin typeface="Fira Sans Medium" panose="020B0603050000020004" pitchFamily="34" charset="0"/>
                        </a:rPr>
                        <a:t> </a:t>
                      </a:r>
                      <a:r>
                        <a:rPr lang="it-IT" sz="2000" dirty="0" err="1">
                          <a:effectLst>
                            <a:outerShdw blurRad="38100" dist="38100" dir="2700000" algn="tl">
                              <a:srgbClr val="000000">
                                <a:alpha val="43137"/>
                              </a:srgbClr>
                            </a:outerShdw>
                          </a:effectLst>
                          <a:latin typeface="Fira Sans Medium" panose="020B0603050000020004" pitchFamily="34" charset="0"/>
                        </a:rPr>
                        <a:t>amplitude</a:t>
                      </a:r>
                      <a:r>
                        <a:rPr lang="it-IT" sz="2000" dirty="0">
                          <a:effectLst>
                            <a:outerShdw blurRad="38100" dist="38100" dir="2700000" algn="tl">
                              <a:srgbClr val="000000">
                                <a:alpha val="43137"/>
                              </a:srgbClr>
                            </a:outerShdw>
                          </a:effectLst>
                          <a:latin typeface="Fira Sans Medium" panose="020B0603050000020004" pitchFamily="34" charset="0"/>
                        </a:rPr>
                        <a:t> [J] </a:t>
                      </a:r>
                    </a:p>
                  </a:txBody>
                  <a:tcPr>
                    <a:solidFill>
                      <a:schemeClr val="accent1">
                        <a:lumMod val="20000"/>
                        <a:lumOff val="80000"/>
                      </a:schemeClr>
                    </a:solidFill>
                  </a:tcPr>
                </a:tc>
                <a:extLst>
                  <a:ext uri="{0D108BD9-81ED-4DB2-BD59-A6C34878D82A}">
                    <a16:rowId xmlns:a16="http://schemas.microsoft.com/office/drawing/2014/main" val="2181421964"/>
                  </a:ext>
                </a:extLst>
              </a:tr>
              <a:tr h="277402">
                <a:tc>
                  <a:txBody>
                    <a:bodyPr/>
                    <a:lstStyle/>
                    <a:p>
                      <a:pPr algn="ctr"/>
                      <a:r>
                        <a:rPr lang="it-IT" sz="1800" dirty="0" err="1">
                          <a:solidFill>
                            <a:schemeClr val="tx1"/>
                          </a:solidFill>
                          <a:effectLst/>
                          <a:latin typeface="Fira Sans Medium" panose="020B0603050000020004" pitchFamily="34" charset="0"/>
                        </a:rPr>
                        <a:t>Without</a:t>
                      </a:r>
                      <a:r>
                        <a:rPr lang="it-IT" sz="1800" dirty="0">
                          <a:solidFill>
                            <a:schemeClr val="tx1"/>
                          </a:solidFill>
                          <a:effectLst/>
                          <a:latin typeface="Fira Sans Medium" panose="020B0603050000020004" pitchFamily="34" charset="0"/>
                        </a:rPr>
                        <a:t> </a:t>
                      </a:r>
                      <a:r>
                        <a:rPr lang="it-IT" sz="1800" dirty="0" err="1">
                          <a:solidFill>
                            <a:schemeClr val="tx1"/>
                          </a:solidFill>
                          <a:effectLst/>
                          <a:latin typeface="Fira Sans Medium" panose="020B0603050000020004" pitchFamily="34" charset="0"/>
                        </a:rPr>
                        <a:t>porous</a:t>
                      </a:r>
                      <a:r>
                        <a:rPr lang="it-IT" sz="1800" dirty="0">
                          <a:solidFill>
                            <a:schemeClr val="tx1"/>
                          </a:solidFill>
                          <a:effectLst/>
                          <a:latin typeface="Fira Sans Medium" panose="020B0603050000020004" pitchFamily="34" charset="0"/>
                        </a:rPr>
                        <a:t> medium </a:t>
                      </a:r>
                    </a:p>
                  </a:txBody>
                  <a:tcPr anchor="ctr"/>
                </a:tc>
                <a:tc>
                  <a:txBody>
                    <a:bodyPr/>
                    <a:lstStyle/>
                    <a:p>
                      <a:pPr algn="ctr"/>
                      <a:r>
                        <a:rPr lang="it-IT" sz="1800" dirty="0">
                          <a:effectLst/>
                          <a:latin typeface="Fira Sans Medium" panose="020B0603050000020004" pitchFamily="34" charset="0"/>
                        </a:rPr>
                        <a:t>2.1 · 10</a:t>
                      </a:r>
                      <a:r>
                        <a:rPr lang="it-IT" sz="1800" baseline="30000" dirty="0">
                          <a:effectLst/>
                          <a:latin typeface="Fira Sans Medium" panose="020B0603050000020004" pitchFamily="34" charset="0"/>
                        </a:rPr>
                        <a:t>−1 </a:t>
                      </a:r>
                    </a:p>
                  </a:txBody>
                  <a:tcPr anchor="ctr"/>
                </a:tc>
                <a:extLst>
                  <a:ext uri="{0D108BD9-81ED-4DB2-BD59-A6C34878D82A}">
                    <a16:rowId xmlns:a16="http://schemas.microsoft.com/office/drawing/2014/main" val="3014036008"/>
                  </a:ext>
                </a:extLst>
              </a:tr>
              <a:tr h="485454">
                <a:tc>
                  <a:txBody>
                    <a:bodyPr/>
                    <a:lstStyle/>
                    <a:p>
                      <a:pPr algn="ctr"/>
                      <a:r>
                        <a:rPr lang="it-IT" sz="1800" dirty="0" err="1">
                          <a:solidFill>
                            <a:schemeClr val="tx1"/>
                          </a:solidFill>
                          <a:effectLst/>
                          <a:latin typeface="Fira Sans Medium" panose="020B0603050000020004" pitchFamily="34" charset="0"/>
                        </a:rPr>
                        <a:t>Configuration</a:t>
                      </a:r>
                      <a:r>
                        <a:rPr lang="it-IT" sz="1800" dirty="0">
                          <a:solidFill>
                            <a:schemeClr val="tx1"/>
                          </a:solidFill>
                          <a:effectLst/>
                          <a:latin typeface="Fira Sans Medium" panose="020B0603050000020004" pitchFamily="34" charset="0"/>
                        </a:rPr>
                        <a:t> 1 (250 mm from the </a:t>
                      </a:r>
                      <a:r>
                        <a:rPr lang="it-IT" sz="1800" dirty="0" err="1">
                          <a:solidFill>
                            <a:schemeClr val="tx1"/>
                          </a:solidFill>
                          <a:effectLst/>
                          <a:latin typeface="Fira Sans Medium" panose="020B0603050000020004" pitchFamily="34" charset="0"/>
                        </a:rPr>
                        <a:t>flame</a:t>
                      </a:r>
                      <a:r>
                        <a:rPr lang="it-IT" sz="1800" dirty="0">
                          <a:solidFill>
                            <a:schemeClr val="tx1"/>
                          </a:solidFill>
                          <a:effectLst/>
                          <a:latin typeface="Fira Sans Medium" panose="020B0603050000020004" pitchFamily="34" charset="0"/>
                        </a:rPr>
                        <a:t>)</a:t>
                      </a:r>
                    </a:p>
                  </a:txBody>
                  <a:tcPr anchor="ctr"/>
                </a:tc>
                <a:tc>
                  <a:txBody>
                    <a:bodyPr/>
                    <a:lstStyle/>
                    <a:p>
                      <a:pPr algn="ctr"/>
                      <a:r>
                        <a:rPr lang="it-IT" sz="1800" dirty="0">
                          <a:effectLst/>
                          <a:latin typeface="Fira Sans Medium" panose="020B0603050000020004" pitchFamily="34" charset="0"/>
                        </a:rPr>
                        <a:t>1.3 · 10</a:t>
                      </a:r>
                      <a:r>
                        <a:rPr lang="it-IT" sz="1800" baseline="30000" dirty="0">
                          <a:effectLst/>
                          <a:latin typeface="Fira Sans Medium" panose="020B0603050000020004" pitchFamily="34" charset="0"/>
                        </a:rPr>
                        <a:t>−3</a:t>
                      </a:r>
                      <a:r>
                        <a:rPr lang="it-IT" sz="1800" dirty="0">
                          <a:effectLst/>
                          <a:latin typeface="Fira Sans Medium" panose="020B0603050000020004" pitchFamily="34" charset="0"/>
                        </a:rPr>
                        <a:t> </a:t>
                      </a:r>
                    </a:p>
                  </a:txBody>
                  <a:tcPr anchor="ctr"/>
                </a:tc>
                <a:extLst>
                  <a:ext uri="{0D108BD9-81ED-4DB2-BD59-A6C34878D82A}">
                    <a16:rowId xmlns:a16="http://schemas.microsoft.com/office/drawing/2014/main" val="3251370114"/>
                  </a:ext>
                </a:extLst>
              </a:tr>
              <a:tr h="485454">
                <a:tc>
                  <a:txBody>
                    <a:bodyPr/>
                    <a:lstStyle/>
                    <a:p>
                      <a:pPr algn="ctr"/>
                      <a:r>
                        <a:rPr lang="it-IT" sz="1800" dirty="0" err="1">
                          <a:solidFill>
                            <a:schemeClr val="tx1"/>
                          </a:solidFill>
                          <a:effectLst/>
                          <a:latin typeface="Fira Sans Medium" panose="020B0603050000020004" pitchFamily="34" charset="0"/>
                        </a:rPr>
                        <a:t>Configuration</a:t>
                      </a:r>
                      <a:r>
                        <a:rPr lang="it-IT" sz="1800" dirty="0">
                          <a:solidFill>
                            <a:schemeClr val="tx1"/>
                          </a:solidFill>
                          <a:effectLst/>
                          <a:latin typeface="Fira Sans Medium" panose="020B0603050000020004" pitchFamily="34" charset="0"/>
                        </a:rPr>
                        <a:t> 2 (500 mm from the </a:t>
                      </a:r>
                      <a:r>
                        <a:rPr lang="it-IT" sz="1800" dirty="0" err="1">
                          <a:solidFill>
                            <a:schemeClr val="tx1"/>
                          </a:solidFill>
                          <a:effectLst/>
                          <a:latin typeface="Fira Sans Medium" panose="020B0603050000020004" pitchFamily="34" charset="0"/>
                        </a:rPr>
                        <a:t>flame</a:t>
                      </a:r>
                      <a:r>
                        <a:rPr lang="it-IT" sz="1800" dirty="0">
                          <a:solidFill>
                            <a:schemeClr val="tx1"/>
                          </a:solidFill>
                          <a:effectLst/>
                          <a:latin typeface="Fira Sans Medium" panose="020B0603050000020004" pitchFamily="34" charset="0"/>
                        </a:rPr>
                        <a:t>)</a:t>
                      </a:r>
                    </a:p>
                  </a:txBody>
                  <a:tcPr anchor="ctr"/>
                </a:tc>
                <a:tc>
                  <a:txBody>
                    <a:bodyPr/>
                    <a:lstStyle/>
                    <a:p>
                      <a:pPr algn="ctr"/>
                      <a:r>
                        <a:rPr lang="it-IT" sz="1800" dirty="0">
                          <a:effectLst/>
                          <a:latin typeface="Fira Sans Medium" panose="020B0603050000020004" pitchFamily="34" charset="0"/>
                        </a:rPr>
                        <a:t>4.8 · 10</a:t>
                      </a:r>
                      <a:r>
                        <a:rPr lang="it-IT" sz="1800" baseline="30000" dirty="0">
                          <a:effectLst/>
                          <a:latin typeface="Fira Sans Medium" panose="020B0603050000020004" pitchFamily="34" charset="0"/>
                        </a:rPr>
                        <a:t>−4 </a:t>
                      </a:r>
                    </a:p>
                  </a:txBody>
                  <a:tcPr anchor="ctr"/>
                </a:tc>
                <a:extLst>
                  <a:ext uri="{0D108BD9-81ED-4DB2-BD59-A6C34878D82A}">
                    <a16:rowId xmlns:a16="http://schemas.microsoft.com/office/drawing/2014/main" val="430695618"/>
                  </a:ext>
                </a:extLst>
              </a:tr>
              <a:tr h="485454">
                <a:tc>
                  <a:txBody>
                    <a:bodyPr/>
                    <a:lstStyle/>
                    <a:p>
                      <a:pPr algn="ctr"/>
                      <a:r>
                        <a:rPr lang="it-IT" sz="1800" dirty="0" err="1">
                          <a:solidFill>
                            <a:schemeClr val="tx1"/>
                          </a:solidFill>
                          <a:effectLst/>
                          <a:latin typeface="Fira Sans Medium" panose="020B0603050000020004" pitchFamily="34" charset="0"/>
                        </a:rPr>
                        <a:t>Configuration</a:t>
                      </a:r>
                      <a:r>
                        <a:rPr lang="it-IT" sz="1800" dirty="0">
                          <a:solidFill>
                            <a:schemeClr val="tx1"/>
                          </a:solidFill>
                          <a:effectLst/>
                          <a:latin typeface="Fira Sans Medium" panose="020B0603050000020004" pitchFamily="34" charset="0"/>
                        </a:rPr>
                        <a:t> 3 (750 mm from the </a:t>
                      </a:r>
                      <a:r>
                        <a:rPr lang="it-IT" sz="1800" dirty="0" err="1">
                          <a:solidFill>
                            <a:schemeClr val="tx1"/>
                          </a:solidFill>
                          <a:effectLst/>
                          <a:latin typeface="Fira Sans Medium" panose="020B0603050000020004" pitchFamily="34" charset="0"/>
                        </a:rPr>
                        <a:t>flame</a:t>
                      </a:r>
                      <a:r>
                        <a:rPr lang="it-IT" sz="1800" dirty="0">
                          <a:solidFill>
                            <a:schemeClr val="tx1"/>
                          </a:solidFill>
                          <a:effectLst/>
                          <a:latin typeface="Fira Sans Medium" panose="020B0603050000020004" pitchFamily="34" charset="0"/>
                        </a:rPr>
                        <a:t>)</a:t>
                      </a:r>
                    </a:p>
                  </a:txBody>
                  <a:tcPr anchor="ctr"/>
                </a:tc>
                <a:tc>
                  <a:txBody>
                    <a:bodyPr/>
                    <a:lstStyle/>
                    <a:p>
                      <a:pPr algn="ctr"/>
                      <a:r>
                        <a:rPr lang="it-IT" sz="1800" dirty="0">
                          <a:effectLst/>
                          <a:latin typeface="Fira Sans Medium" panose="020B0603050000020004" pitchFamily="34" charset="0"/>
                        </a:rPr>
                        <a:t>0</a:t>
                      </a:r>
                    </a:p>
                  </a:txBody>
                  <a:tcPr anchor="ctr"/>
                </a:tc>
                <a:extLst>
                  <a:ext uri="{0D108BD9-81ED-4DB2-BD59-A6C34878D82A}">
                    <a16:rowId xmlns:a16="http://schemas.microsoft.com/office/drawing/2014/main" val="3735760680"/>
                  </a:ext>
                </a:extLst>
              </a:tr>
            </a:tbl>
          </a:graphicData>
        </a:graphic>
      </p:graphicFrame>
      <p:sp>
        <p:nvSpPr>
          <p:cNvPr id="9" name="CasellaDiTesto 8">
            <a:extLst>
              <a:ext uri="{FF2B5EF4-FFF2-40B4-BE49-F238E27FC236}">
                <a16:creationId xmlns:a16="http://schemas.microsoft.com/office/drawing/2014/main" id="{5FC29F2E-A9B4-2F6D-86FE-C7F97850AABF}"/>
              </a:ext>
            </a:extLst>
          </p:cNvPr>
          <p:cNvSpPr txBox="1"/>
          <p:nvPr/>
        </p:nvSpPr>
        <p:spPr>
          <a:xfrm>
            <a:off x="470515" y="1306347"/>
            <a:ext cx="8202967" cy="1228524"/>
          </a:xfrm>
          <a:prstGeom prst="rect">
            <a:avLst/>
          </a:prstGeom>
        </p:spPr>
        <p:txBody>
          <a:bodyPr vert="horz" wrap="square" lIns="91440" tIns="45720" rIns="91440" bIns="45720" rtlCol="0" anchor="ctr">
            <a:noAutofit/>
          </a:bodyPr>
          <a:lstStyle/>
          <a:p>
            <a:pPr marL="0" indent="0" algn="just">
              <a:buNone/>
            </a:pPr>
            <a:r>
              <a:rPr lang="en-US" sz="2000" b="1" dirty="0">
                <a:latin typeface="Fira Sans Medium" panose="020B0603050000020004" pitchFamily="34" charset="0"/>
              </a:rPr>
              <a:t>Configurations 1 and 2 </a:t>
            </a:r>
            <a:r>
              <a:rPr lang="en-US" sz="2000" dirty="0">
                <a:solidFill>
                  <a:schemeClr val="tx1">
                    <a:lumMod val="65000"/>
                    <a:lumOff val="35000"/>
                  </a:schemeClr>
                </a:solidFill>
                <a:latin typeface="Fira Sans Medium" panose="020B0603050000020004" pitchFamily="34" charset="0"/>
              </a:rPr>
              <a:t>reach a </a:t>
            </a:r>
            <a:r>
              <a:rPr lang="en-US" sz="2000" b="1" dirty="0">
                <a:latin typeface="Fira Sans Medium" panose="020B0603050000020004" pitchFamily="34" charset="0"/>
              </a:rPr>
              <a:t>limit cycle state</a:t>
            </a:r>
            <a:r>
              <a:rPr lang="en-US" sz="2000" dirty="0">
                <a:solidFill>
                  <a:schemeClr val="tx1">
                    <a:lumMod val="65000"/>
                    <a:lumOff val="35000"/>
                  </a:schemeClr>
                </a:solidFill>
                <a:latin typeface="Fira Sans Medium" panose="020B0603050000020004" pitchFamily="34" charset="0"/>
              </a:rPr>
              <a:t>. </a:t>
            </a:r>
          </a:p>
          <a:p>
            <a:pPr marL="0" indent="0" algn="just">
              <a:buNone/>
            </a:pPr>
            <a:r>
              <a:rPr lang="en-US" sz="2000" dirty="0">
                <a:solidFill>
                  <a:schemeClr val="tx1">
                    <a:lumMod val="65000"/>
                    <a:lumOff val="35000"/>
                  </a:schemeClr>
                </a:solidFill>
                <a:latin typeface="Fira Sans Medium" panose="020B0603050000020004" pitchFamily="34" charset="0"/>
              </a:rPr>
              <a:t>Instead, the last porous medium configuration decays, reaching a </a:t>
            </a:r>
            <a:r>
              <a:rPr lang="en-US" sz="2000" b="1" dirty="0">
                <a:latin typeface="Fira Sans Medium" panose="020B0603050000020004" pitchFamily="34" charset="0"/>
              </a:rPr>
              <a:t>stable</a:t>
            </a:r>
            <a:r>
              <a:rPr lang="en-US" sz="2000" dirty="0">
                <a:latin typeface="Fira Sans Medium" panose="020B0603050000020004" pitchFamily="34" charset="0"/>
              </a:rPr>
              <a:t> </a:t>
            </a:r>
            <a:r>
              <a:rPr lang="en-US" sz="2000" b="1" dirty="0">
                <a:latin typeface="Fira Sans Medium" panose="020B0603050000020004" pitchFamily="34" charset="0"/>
              </a:rPr>
              <a:t>condition</a:t>
            </a:r>
            <a:r>
              <a:rPr lang="en-US" sz="2000" dirty="0">
                <a:solidFill>
                  <a:schemeClr val="tx1">
                    <a:lumMod val="65000"/>
                    <a:lumOff val="35000"/>
                  </a:schemeClr>
                </a:solidFill>
                <a:latin typeface="Fira Sans Medium" panose="020B0603050000020004" pitchFamily="34" charset="0"/>
              </a:rPr>
              <a:t>.</a:t>
            </a:r>
            <a:endParaRPr lang="it-IT" sz="2000" b="0" i="1" dirty="0">
              <a:solidFill>
                <a:schemeClr val="tx1">
                  <a:lumMod val="65000"/>
                  <a:lumOff val="35000"/>
                </a:schemeClr>
              </a:solidFill>
              <a:latin typeface="Fira Sans Medium" panose="020B0603050000020004" pitchFamily="34" charset="0"/>
            </a:endParaRPr>
          </a:p>
        </p:txBody>
      </p:sp>
      <p:sp>
        <p:nvSpPr>
          <p:cNvPr id="10" name="CasellaDiTesto 9">
            <a:extLst>
              <a:ext uri="{FF2B5EF4-FFF2-40B4-BE49-F238E27FC236}">
                <a16:creationId xmlns:a16="http://schemas.microsoft.com/office/drawing/2014/main" id="{57A097C4-053C-1012-6297-58EA5C1B26DE}"/>
              </a:ext>
            </a:extLst>
          </p:cNvPr>
          <p:cNvSpPr txBox="1"/>
          <p:nvPr/>
        </p:nvSpPr>
        <p:spPr>
          <a:xfrm>
            <a:off x="470516" y="5005239"/>
            <a:ext cx="8202967" cy="1146986"/>
          </a:xfrm>
          <a:prstGeom prst="rect">
            <a:avLst/>
          </a:prstGeom>
        </p:spPr>
        <p:txBody>
          <a:bodyPr vert="horz" wrap="square" lIns="91440" tIns="45720" rIns="91440" bIns="45720" rtlCol="0" anchor="ctr">
            <a:normAutofit/>
          </a:bodyPr>
          <a:lstStyle/>
          <a:p>
            <a:pPr marL="0" indent="0" algn="just">
              <a:buNone/>
            </a:pPr>
            <a:r>
              <a:rPr lang="en-US" sz="2000" b="0" dirty="0">
                <a:solidFill>
                  <a:schemeClr val="tx1">
                    <a:lumMod val="65000"/>
                    <a:lumOff val="35000"/>
                  </a:schemeClr>
                </a:solidFill>
                <a:latin typeface="Fira Sans Medium" panose="020B0603050000020004" pitchFamily="34" charset="0"/>
              </a:rPr>
              <a:t>Although the first two setups develop a thermoacoustic instability, the limit cycle amplitude results are </a:t>
            </a:r>
            <a:r>
              <a:rPr lang="en-US" sz="2000" b="1" dirty="0">
                <a:latin typeface="Fira Sans Medium" panose="020B0603050000020004" pitchFamily="34" charset="0"/>
              </a:rPr>
              <a:t>2-3</a:t>
            </a:r>
            <a:r>
              <a:rPr lang="en-US" sz="2000" b="0" dirty="0">
                <a:solidFill>
                  <a:schemeClr val="tx1">
                    <a:lumMod val="65000"/>
                    <a:lumOff val="35000"/>
                  </a:schemeClr>
                </a:solidFill>
                <a:latin typeface="Fira Sans Medium" panose="020B0603050000020004" pitchFamily="34" charset="0"/>
              </a:rPr>
              <a:t> orders of magnitude smaller than the reference case.</a:t>
            </a:r>
            <a:endParaRPr lang="it-IT" sz="2000" b="0" dirty="0">
              <a:solidFill>
                <a:schemeClr val="tx1">
                  <a:lumMod val="65000"/>
                  <a:lumOff val="35000"/>
                </a:schemeClr>
              </a:solidFill>
              <a:latin typeface="Fira Sans Medium" panose="020B0603050000020004" pitchFamily="34" charset="0"/>
            </a:endParaRPr>
          </a:p>
        </p:txBody>
      </p:sp>
      <p:sp>
        <p:nvSpPr>
          <p:cNvPr id="2" name="Segnaposto numero diapositiva 1">
            <a:extLst>
              <a:ext uri="{FF2B5EF4-FFF2-40B4-BE49-F238E27FC236}">
                <a16:creationId xmlns:a16="http://schemas.microsoft.com/office/drawing/2014/main" id="{3888ED4D-B7D6-ABB5-BCF7-7DE69D193227}"/>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29</a:t>
            </a:fld>
            <a:endParaRPr lang="it-IT" sz="1200" dirty="0">
              <a:solidFill>
                <a:schemeClr val="tx2">
                  <a:lumMod val="50000"/>
                  <a:lumOff val="50000"/>
                </a:schemeClr>
              </a:solidFill>
            </a:endParaRPr>
          </a:p>
        </p:txBody>
      </p:sp>
    </p:spTree>
    <p:extLst>
      <p:ext uri="{BB962C8B-B14F-4D97-AF65-F5344CB8AC3E}">
        <p14:creationId xmlns:p14="http://schemas.microsoft.com/office/powerpoint/2010/main" val="316967698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5A91A5-ED0B-E5F0-7E06-A8E0C78EDBD6}"/>
              </a:ext>
            </a:extLst>
          </p:cNvPr>
          <p:cNvSpPr>
            <a:spLocks noGrp="1"/>
          </p:cNvSpPr>
          <p:nvPr>
            <p:ph type="title"/>
          </p:nvPr>
        </p:nvSpPr>
        <p:spPr>
          <a:xfrm>
            <a:off x="470515" y="365126"/>
            <a:ext cx="8202967" cy="3063874"/>
          </a:xfrm>
        </p:spPr>
        <p:txBody>
          <a:bodyPr>
            <a:normAutofit fontScale="90000"/>
          </a:bodyPr>
          <a:lstStyle/>
          <a:p>
            <a:br>
              <a:rPr lang="en-US" sz="1200" dirty="0">
                <a:solidFill>
                  <a:schemeClr val="tx1">
                    <a:lumMod val="65000"/>
                    <a:lumOff val="35000"/>
                  </a:schemeClr>
                </a:solidFill>
                <a:latin typeface="Fira Sans Medium" panose="020B0603050000020004" pitchFamily="34" charset="0"/>
              </a:rPr>
            </a:br>
            <a:r>
              <a:rPr lang="en-US" sz="2400" b="0" dirty="0">
                <a:solidFill>
                  <a:schemeClr val="tx1">
                    <a:lumMod val="65000"/>
                    <a:lumOff val="35000"/>
                  </a:schemeClr>
                </a:solidFill>
                <a:latin typeface="Fira Sans Medium" panose="020B0603050000020004" pitchFamily="34" charset="0"/>
              </a:rPr>
              <a:t>Unsteady combustion generates </a:t>
            </a:r>
            <a:r>
              <a:rPr lang="en-US" sz="2400" dirty="0">
                <a:latin typeface="Fira Sans Medium" panose="020B0603050000020004" pitchFamily="34" charset="0"/>
              </a:rPr>
              <a:t>acoustic waves</a:t>
            </a:r>
            <a:r>
              <a:rPr lang="en-US" sz="2400" b="0" dirty="0">
                <a:solidFill>
                  <a:schemeClr val="tx1">
                    <a:lumMod val="65000"/>
                    <a:lumOff val="35000"/>
                  </a:schemeClr>
                </a:solidFill>
                <a:latin typeface="Fira Sans Medium" panose="020B0603050000020004" pitchFamily="34" charset="0"/>
              </a:rPr>
              <a:t>, which alter the </a:t>
            </a:r>
            <a:r>
              <a:rPr lang="en-US" sz="2400" dirty="0">
                <a:latin typeface="Fira Sans Medium" panose="020B0603050000020004" pitchFamily="34" charset="0"/>
              </a:rPr>
              <a:t>inlet flow rates of fuel and air</a:t>
            </a:r>
            <a:r>
              <a:rPr lang="en-US" sz="2400" b="0" dirty="0">
                <a:solidFill>
                  <a:schemeClr val="tx1">
                    <a:lumMod val="65000"/>
                    <a:lumOff val="35000"/>
                  </a:schemeClr>
                </a:solidFill>
                <a:latin typeface="Fira Sans Medium" panose="020B0603050000020004" pitchFamily="34" charset="0"/>
              </a:rPr>
              <a:t>. </a:t>
            </a:r>
            <a:br>
              <a:rPr lang="en-US" sz="2400" b="0" dirty="0">
                <a:solidFill>
                  <a:schemeClr val="tx1">
                    <a:lumMod val="65000"/>
                    <a:lumOff val="35000"/>
                  </a:schemeClr>
                </a:solidFill>
                <a:latin typeface="Fira Sans Medium" panose="020B0603050000020004" pitchFamily="34" charset="0"/>
              </a:rPr>
            </a:br>
            <a:br>
              <a:rPr lang="en-US" sz="2400" b="0" dirty="0">
                <a:solidFill>
                  <a:schemeClr val="tx1">
                    <a:lumMod val="65000"/>
                    <a:lumOff val="35000"/>
                  </a:schemeClr>
                </a:solidFill>
                <a:latin typeface="Fira Sans Medium" panose="020B0603050000020004" pitchFamily="34" charset="0"/>
              </a:rPr>
            </a:br>
            <a:r>
              <a:rPr lang="en-US" sz="2400" b="0" dirty="0">
                <a:solidFill>
                  <a:schemeClr val="tx1">
                    <a:lumMod val="65000"/>
                    <a:lumOff val="35000"/>
                  </a:schemeClr>
                </a:solidFill>
                <a:latin typeface="Fira Sans Medium" panose="020B0603050000020004" pitchFamily="34" charset="0"/>
              </a:rPr>
              <a:t>At lean premixed conditions, this leads to a </a:t>
            </a:r>
            <a:r>
              <a:rPr lang="en-US" sz="2400" dirty="0">
                <a:latin typeface="Fira Sans Medium" panose="020B0603050000020004" pitchFamily="34" charset="0"/>
              </a:rPr>
              <a:t>significant unsteady heat release rate</a:t>
            </a:r>
            <a:r>
              <a:rPr lang="en-US" sz="2400" b="0" dirty="0">
                <a:solidFill>
                  <a:schemeClr val="tx1">
                    <a:lumMod val="65000"/>
                    <a:lumOff val="35000"/>
                  </a:schemeClr>
                </a:solidFill>
                <a:latin typeface="Fira Sans Medium" panose="020B0603050000020004" pitchFamily="34" charset="0"/>
              </a:rPr>
              <a:t>. </a:t>
            </a:r>
            <a:br>
              <a:rPr lang="en-US" sz="2400" b="0" i="0" dirty="0">
                <a:solidFill>
                  <a:schemeClr val="tx1">
                    <a:lumMod val="65000"/>
                    <a:lumOff val="35000"/>
                  </a:schemeClr>
                </a:solidFill>
                <a:effectLst/>
                <a:latin typeface="Fira Sans Medium" panose="020B0603050000020004" pitchFamily="34" charset="0"/>
              </a:rPr>
            </a:br>
            <a:br>
              <a:rPr lang="en-US" sz="2400" b="0" i="0" dirty="0">
                <a:solidFill>
                  <a:schemeClr val="tx1">
                    <a:lumMod val="65000"/>
                    <a:lumOff val="35000"/>
                  </a:schemeClr>
                </a:solidFill>
                <a:effectLst/>
                <a:latin typeface="Fira Sans Medium" panose="020B0603050000020004" pitchFamily="34" charset="0"/>
              </a:rPr>
            </a:br>
            <a:r>
              <a:rPr lang="en-US" sz="2400" b="0" i="0" dirty="0">
                <a:solidFill>
                  <a:schemeClr val="tx1">
                    <a:lumMod val="65000"/>
                    <a:lumOff val="35000"/>
                  </a:schemeClr>
                </a:solidFill>
                <a:effectLst/>
                <a:latin typeface="Fira Sans Medium" panose="020B0603050000020004" pitchFamily="34" charset="0"/>
              </a:rPr>
              <a:t>If the phase relationship is suitable, </a:t>
            </a:r>
            <a:r>
              <a:rPr lang="en-US" sz="2400" b="1" i="0" dirty="0">
                <a:effectLst/>
                <a:latin typeface="Fira Sans Medium" panose="020B0603050000020004" pitchFamily="34" charset="0"/>
              </a:rPr>
              <a:t>self-excited oscillations will grow</a:t>
            </a:r>
            <a:r>
              <a:rPr lang="en-US" sz="2400" b="0" i="0" dirty="0">
                <a:solidFill>
                  <a:schemeClr val="tx1">
                    <a:lumMod val="65000"/>
                    <a:lumOff val="35000"/>
                  </a:schemeClr>
                </a:solidFill>
                <a:effectLst/>
                <a:latin typeface="Fira Sans Medium" panose="020B0603050000020004" pitchFamily="34" charset="0"/>
              </a:rPr>
              <a:t> in a </a:t>
            </a:r>
            <a:r>
              <a:rPr lang="en-US" sz="2400" b="0" i="0">
                <a:solidFill>
                  <a:schemeClr val="tx1">
                    <a:lumMod val="65000"/>
                    <a:lumOff val="35000"/>
                  </a:schemeClr>
                </a:solidFill>
                <a:effectLst/>
                <a:latin typeface="Fira Sans Medium" panose="020B0603050000020004" pitchFamily="34" charset="0"/>
              </a:rPr>
              <a:t>confined space. </a:t>
            </a:r>
            <a:br>
              <a:rPr lang="it-IT" b="0" i="1" dirty="0">
                <a:solidFill>
                  <a:schemeClr val="tx1">
                    <a:lumMod val="65000"/>
                    <a:lumOff val="35000"/>
                  </a:schemeClr>
                </a:solidFill>
                <a:latin typeface="Fira Sans Medium" panose="020B0603050000020004" pitchFamily="34" charset="0"/>
              </a:rPr>
            </a:br>
            <a:endParaRPr lang="it-IT" dirty="0"/>
          </a:p>
        </p:txBody>
      </p:sp>
      <p:graphicFrame>
        <p:nvGraphicFramePr>
          <p:cNvPr id="5" name="Diagramma 4">
            <a:extLst>
              <a:ext uri="{FF2B5EF4-FFF2-40B4-BE49-F238E27FC236}">
                <a16:creationId xmlns:a16="http://schemas.microsoft.com/office/drawing/2014/main" id="{5D9E229D-5EE8-00B2-54E4-9886CBC67792}"/>
              </a:ext>
            </a:extLst>
          </p:cNvPr>
          <p:cNvGraphicFramePr/>
          <p:nvPr/>
        </p:nvGraphicFramePr>
        <p:xfrm>
          <a:off x="3109359" y="3209731"/>
          <a:ext cx="3261183" cy="2106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asellaDiTesto 9">
            <a:extLst>
              <a:ext uri="{FF2B5EF4-FFF2-40B4-BE49-F238E27FC236}">
                <a16:creationId xmlns:a16="http://schemas.microsoft.com/office/drawing/2014/main" id="{B82A6624-2B71-A6CC-7154-4B5F4D3AB061}"/>
              </a:ext>
            </a:extLst>
          </p:cNvPr>
          <p:cNvSpPr txBox="1"/>
          <p:nvPr/>
        </p:nvSpPr>
        <p:spPr>
          <a:xfrm>
            <a:off x="470516" y="5624052"/>
            <a:ext cx="8202966" cy="442451"/>
          </a:xfrm>
          <a:prstGeom prst="rect">
            <a:avLst/>
          </a:prstGeom>
        </p:spPr>
        <p:txBody>
          <a:bodyPr vert="horz" wrap="square" lIns="91440" tIns="45720" rIns="91440" bIns="45720" rtlCol="0" anchor="ctr">
            <a:normAutofit/>
          </a:bodyPr>
          <a:lstStyle/>
          <a:p>
            <a:pPr marL="0" indent="0" algn="l">
              <a:buNone/>
            </a:pPr>
            <a:r>
              <a:rPr lang="en-US" sz="2200" dirty="0">
                <a:solidFill>
                  <a:schemeClr val="tx1">
                    <a:lumMod val="65000"/>
                    <a:lumOff val="35000"/>
                  </a:schemeClr>
                </a:solidFill>
                <a:latin typeface="Fira Sans Medium" panose="020B0603050000020004" pitchFamily="34" charset="0"/>
                <a:ea typeface="Roboto Slab" pitchFamily="2" charset="0"/>
                <a:cs typeface="+mj-cs"/>
              </a:rPr>
              <a:t>This is the basic idea of </a:t>
            </a:r>
            <a:r>
              <a:rPr lang="en-US" sz="2200" b="1" dirty="0">
                <a:latin typeface="Fira Sans Medium" panose="020B0603050000020004" pitchFamily="34" charset="0"/>
              </a:rPr>
              <a:t>positive feedback.</a:t>
            </a:r>
            <a:endParaRPr lang="it-IT" sz="2200" b="1" dirty="0">
              <a:latin typeface="Fira Sans Medium" panose="020B0603050000020004" pitchFamily="34" charset="0"/>
            </a:endParaRPr>
          </a:p>
        </p:txBody>
      </p:sp>
      <p:sp>
        <p:nvSpPr>
          <p:cNvPr id="6" name="Segnaposto numero diapositiva 5">
            <a:extLst>
              <a:ext uri="{FF2B5EF4-FFF2-40B4-BE49-F238E27FC236}">
                <a16:creationId xmlns:a16="http://schemas.microsoft.com/office/drawing/2014/main" id="{FACD688E-97D7-5F7F-5AEF-277009DCADD7}"/>
              </a:ext>
            </a:extLst>
          </p:cNvPr>
          <p:cNvSpPr>
            <a:spLocks noGrp="1"/>
          </p:cNvSpPr>
          <p:nvPr>
            <p:ph type="sldNum" sz="quarter" idx="11"/>
          </p:nvPr>
        </p:nvSpPr>
        <p:spPr/>
        <p:txBody>
          <a:bodyPr/>
          <a:lstStyle/>
          <a:p>
            <a:fld id="{FEC4A954-C260-E84D-8B85-4D54550A05DF}" type="slidenum">
              <a:rPr lang="it-IT" smtClean="0"/>
              <a:pPr/>
              <a:t>3</a:t>
            </a:fld>
            <a:endParaRPr lang="it-IT"/>
          </a:p>
        </p:txBody>
      </p:sp>
    </p:spTree>
    <p:extLst>
      <p:ext uri="{BB962C8B-B14F-4D97-AF65-F5344CB8AC3E}">
        <p14:creationId xmlns:p14="http://schemas.microsoft.com/office/powerpoint/2010/main" val="13290119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845484"/>
          </a:xfrm>
        </p:spPr>
        <p:txBody>
          <a:bodyPr/>
          <a:lstStyle/>
          <a:p>
            <a:pPr algn="ctr"/>
            <a:r>
              <a:rPr lang="it-IT" dirty="0"/>
              <a:t>Steps of the </a:t>
            </a:r>
            <a:r>
              <a:rPr lang="it-IT" dirty="0" err="1"/>
              <a:t>simulation</a:t>
            </a:r>
            <a:endParaRPr lang="it-IT" dirty="0"/>
          </a:p>
        </p:txBody>
      </p:sp>
      <p:cxnSp>
        <p:nvCxnSpPr>
          <p:cNvPr id="12" name="Connettore diritto 11">
            <a:extLst>
              <a:ext uri="{FF2B5EF4-FFF2-40B4-BE49-F238E27FC236}">
                <a16:creationId xmlns:a16="http://schemas.microsoft.com/office/drawing/2014/main" id="{EEEEE8B8-CD5C-C363-9A3A-E9E80DFB4566}"/>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95D4A9A4-3F75-C3B1-7E2F-7EC77C1B2210}"/>
              </a:ext>
            </a:extLst>
          </p:cNvPr>
          <p:cNvSpPr txBox="1"/>
          <p:nvPr/>
        </p:nvSpPr>
        <p:spPr>
          <a:xfrm>
            <a:off x="470516" y="1438187"/>
            <a:ext cx="8202967" cy="2539002"/>
          </a:xfrm>
          <a:prstGeom prst="rect">
            <a:avLst/>
          </a:prstGeom>
        </p:spPr>
        <p:txBody>
          <a:bodyPr vert="horz" wrap="square" lIns="91440" tIns="45720" rIns="91440" bIns="45720" rtlCol="0" anchor="ctr">
            <a:normAutofit/>
          </a:bodyPr>
          <a:lstStyle/>
          <a:p>
            <a:pPr marL="0" indent="0" algn="just">
              <a:buNone/>
            </a:pPr>
            <a:endParaRPr lang="it-IT" sz="1600" b="0" i="1" dirty="0">
              <a:solidFill>
                <a:schemeClr val="tx1">
                  <a:lumMod val="65000"/>
                  <a:lumOff val="35000"/>
                </a:schemeClr>
              </a:solidFill>
              <a:latin typeface="Fira sans medium" panose="020B0603050000020004" pitchFamily="34" charset="0"/>
            </a:endParaRPr>
          </a:p>
        </p:txBody>
      </p:sp>
      <p:sp>
        <p:nvSpPr>
          <p:cNvPr id="8" name="Rettangolo 7">
            <a:extLst>
              <a:ext uri="{FF2B5EF4-FFF2-40B4-BE49-F238E27FC236}">
                <a16:creationId xmlns:a16="http://schemas.microsoft.com/office/drawing/2014/main" id="{CE5CA7B6-8008-2CEF-C676-318DA6764DF2}"/>
              </a:ext>
            </a:extLst>
          </p:cNvPr>
          <p:cNvSpPr/>
          <p:nvPr/>
        </p:nvSpPr>
        <p:spPr>
          <a:xfrm>
            <a:off x="426130" y="2226069"/>
            <a:ext cx="2434609" cy="1005389"/>
          </a:xfrm>
          <a:prstGeom prst="rect">
            <a:avLst/>
          </a:prstGeom>
          <a:solidFill>
            <a:schemeClr val="accent1">
              <a:lumMod val="60000"/>
              <a:lumOff val="40000"/>
            </a:schemeClr>
          </a:solidFill>
          <a:ln w="19050"/>
          <a:effectLst>
            <a:outerShdw blurRad="50800" dist="50800" dir="5400000" algn="ctr" rotWithShape="0">
              <a:srgbClr val="000000">
                <a:alpha val="8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it-IT" sz="2800" b="1" dirty="0">
                <a:effectLst>
                  <a:outerShdw blurRad="38100" dist="38100" dir="2700000" algn="tl">
                    <a:srgbClr val="000000">
                      <a:alpha val="43137"/>
                    </a:srgbClr>
                  </a:outerShdw>
                </a:effectLst>
                <a:latin typeface="Fira Sans Medium" panose="020B0603050000020004" pitchFamily="34" charset="0"/>
              </a:rPr>
              <a:t>RANS</a:t>
            </a:r>
          </a:p>
          <a:p>
            <a:pPr marL="0" indent="0" algn="ctr">
              <a:buNone/>
            </a:pPr>
            <a:r>
              <a:rPr lang="it-IT" b="1" dirty="0">
                <a:effectLst>
                  <a:outerShdw blurRad="38100" dist="38100" dir="2700000" algn="tl">
                    <a:srgbClr val="000000">
                      <a:alpha val="43137"/>
                    </a:srgbClr>
                  </a:outerShdw>
                </a:effectLst>
                <a:latin typeface="Fira Sans Medium" panose="020B0603050000020004" pitchFamily="34" charset="0"/>
              </a:rPr>
              <a:t>Constant </a:t>
            </a:r>
            <a:r>
              <a:rPr lang="it-IT" b="1" dirty="0" err="1">
                <a:effectLst>
                  <a:outerShdw blurRad="38100" dist="38100" dir="2700000" algn="tl">
                    <a:srgbClr val="000000">
                      <a:alpha val="43137"/>
                    </a:srgbClr>
                  </a:outerShdw>
                </a:effectLst>
                <a:latin typeface="Fira Sans Medium" panose="020B0603050000020004" pitchFamily="34" charset="0"/>
              </a:rPr>
              <a:t>heat</a:t>
            </a:r>
            <a:r>
              <a:rPr lang="it-IT" b="1" dirty="0">
                <a:effectLst>
                  <a:outerShdw blurRad="38100" dist="38100" dir="2700000" algn="tl">
                    <a:srgbClr val="000000">
                      <a:alpha val="43137"/>
                    </a:srgbClr>
                  </a:outerShdw>
                </a:effectLst>
                <a:latin typeface="Fira Sans Medium" panose="020B0603050000020004" pitchFamily="34" charset="0"/>
              </a:rPr>
              <a:t> source</a:t>
            </a:r>
            <a:endParaRPr lang="it-IT" i="1" dirty="0">
              <a:effectLst>
                <a:outerShdw blurRad="38100" dist="38100" dir="2700000" algn="tl">
                  <a:srgbClr val="000000">
                    <a:alpha val="43137"/>
                  </a:srgbClr>
                </a:outerShdw>
              </a:effectLst>
              <a:latin typeface="Fira Sans Medium" panose="020B0603050000020004" pitchFamily="34" charset="0"/>
            </a:endParaRPr>
          </a:p>
        </p:txBody>
      </p:sp>
      <p:sp>
        <p:nvSpPr>
          <p:cNvPr id="9" name="Rettangolo 8">
            <a:extLst>
              <a:ext uri="{FF2B5EF4-FFF2-40B4-BE49-F238E27FC236}">
                <a16:creationId xmlns:a16="http://schemas.microsoft.com/office/drawing/2014/main" id="{25EEF9A2-3382-EFE4-CA4F-40778ECB3051}"/>
              </a:ext>
            </a:extLst>
          </p:cNvPr>
          <p:cNvSpPr/>
          <p:nvPr/>
        </p:nvSpPr>
        <p:spPr>
          <a:xfrm>
            <a:off x="3310308" y="2226070"/>
            <a:ext cx="2434609" cy="1005389"/>
          </a:xfrm>
          <a:prstGeom prst="rect">
            <a:avLst/>
          </a:prstGeom>
          <a:solidFill>
            <a:srgbClr val="5C4B7D"/>
          </a:solidFill>
          <a:ln w="19050"/>
          <a:effectLst>
            <a:outerShdw blurRad="50800" dist="50800" dir="5400000" algn="ctr" rotWithShape="0">
              <a:srgbClr val="000000">
                <a:alpha val="8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ira Sans Medium" panose="020B0603050000020004" pitchFamily="34" charset="0"/>
                <a:ea typeface="+mn-ea"/>
                <a:cs typeface="+mn-cs"/>
              </a:rPr>
              <a:t>URANS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ira Sans Medium" panose="020B0603050000020004" pitchFamily="34" charset="0"/>
                <a:ea typeface="+mn-ea"/>
                <a:cs typeface="+mn-cs"/>
              </a:rPr>
              <a:t>Constant </a:t>
            </a:r>
            <a:r>
              <a:rPr kumimoji="0" lang="it-IT"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Fira Sans Medium" panose="020B0603050000020004" pitchFamily="34" charset="0"/>
                <a:ea typeface="+mn-ea"/>
                <a:cs typeface="+mn-cs"/>
              </a:rPr>
              <a:t>heat</a:t>
            </a:r>
            <a:r>
              <a:rPr kumimoji="0" lang="it-IT"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ira Sans Medium" panose="020B0603050000020004" pitchFamily="34" charset="0"/>
                <a:ea typeface="+mn-ea"/>
                <a:cs typeface="+mn-cs"/>
              </a:rPr>
              <a:t> source</a:t>
            </a:r>
            <a:endParaRPr kumimoji="0" lang="it-IT"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ira Sans Medium" panose="020B0603050000020004" pitchFamily="34" charset="0"/>
              <a:ea typeface="+mn-ea"/>
              <a:cs typeface="+mn-cs"/>
            </a:endParaRPr>
          </a:p>
        </p:txBody>
      </p:sp>
      <p:sp>
        <p:nvSpPr>
          <p:cNvPr id="10" name="Rettangolo 9">
            <a:extLst>
              <a:ext uri="{FF2B5EF4-FFF2-40B4-BE49-F238E27FC236}">
                <a16:creationId xmlns:a16="http://schemas.microsoft.com/office/drawing/2014/main" id="{00BCBFA1-113F-4199-5217-B5B32CEAD361}"/>
              </a:ext>
            </a:extLst>
          </p:cNvPr>
          <p:cNvSpPr/>
          <p:nvPr/>
        </p:nvSpPr>
        <p:spPr>
          <a:xfrm>
            <a:off x="6194488" y="2225958"/>
            <a:ext cx="2434609" cy="1005389"/>
          </a:xfrm>
          <a:prstGeom prst="rect">
            <a:avLst/>
          </a:prstGeom>
          <a:solidFill>
            <a:schemeClr val="accent1">
              <a:lumMod val="50000"/>
            </a:schemeClr>
          </a:solidFill>
          <a:ln w="19050">
            <a:solidFill>
              <a:schemeClr val="accent1">
                <a:lumMod val="50000"/>
              </a:schemeClr>
            </a:solidFill>
          </a:ln>
          <a:effectLst>
            <a:outerShdw blurRad="50800" dist="50800" dir="5400000" algn="ctr" rotWithShape="0">
              <a:srgbClr val="000000">
                <a:alpha val="8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ira Sans Medium" panose="020B0603050000020004" pitchFamily="34" charset="0"/>
                <a:ea typeface="+mn-ea"/>
                <a:cs typeface="+mn-cs"/>
              </a:rPr>
              <a:t>URANS</a:t>
            </a:r>
          </a:p>
          <a:p>
            <a:pPr marL="0" indent="0" algn="ctr">
              <a:buNone/>
            </a:pPr>
            <a:r>
              <a:rPr lang="it-IT" sz="1600" b="1" dirty="0" err="1">
                <a:effectLst>
                  <a:outerShdw blurRad="38100" dist="38100" dir="2700000" algn="tl">
                    <a:srgbClr val="000000">
                      <a:alpha val="43137"/>
                    </a:srgbClr>
                  </a:outerShdw>
                </a:effectLst>
                <a:latin typeface="Fira Sans Medium" panose="020B0603050000020004" pitchFamily="34" charset="0"/>
              </a:rPr>
              <a:t>Unsteady</a:t>
            </a:r>
            <a:r>
              <a:rPr lang="it-IT" sz="1600" b="1" dirty="0">
                <a:effectLst>
                  <a:outerShdw blurRad="38100" dist="38100" dir="2700000" algn="tl">
                    <a:srgbClr val="000000">
                      <a:alpha val="43137"/>
                    </a:srgbClr>
                  </a:outerShdw>
                </a:effectLst>
                <a:latin typeface="Fira Sans Medium" panose="020B0603050000020004" pitchFamily="34" charset="0"/>
              </a:rPr>
              <a:t> </a:t>
            </a:r>
            <a:r>
              <a:rPr lang="it-IT" sz="1600" b="1" dirty="0" err="1">
                <a:effectLst>
                  <a:outerShdw blurRad="38100" dist="38100" dir="2700000" algn="tl">
                    <a:srgbClr val="000000">
                      <a:alpha val="43137"/>
                    </a:srgbClr>
                  </a:outerShdw>
                </a:effectLst>
                <a:latin typeface="Fira Sans Medium" panose="020B0603050000020004" pitchFamily="34" charset="0"/>
              </a:rPr>
              <a:t>heat</a:t>
            </a:r>
            <a:r>
              <a:rPr lang="it-IT" sz="1600" b="1" dirty="0">
                <a:effectLst>
                  <a:outerShdw blurRad="38100" dist="38100" dir="2700000" algn="tl">
                    <a:srgbClr val="000000">
                      <a:alpha val="43137"/>
                    </a:srgbClr>
                  </a:outerShdw>
                </a:effectLst>
                <a:latin typeface="Fira Sans Medium" panose="020B0603050000020004" pitchFamily="34" charset="0"/>
              </a:rPr>
              <a:t> </a:t>
            </a:r>
            <a:r>
              <a:rPr lang="it-IT" sz="1600" b="1" dirty="0" err="1">
                <a:effectLst>
                  <a:outerShdw blurRad="38100" dist="38100" dir="2700000" algn="tl">
                    <a:srgbClr val="000000">
                      <a:alpha val="43137"/>
                    </a:srgbClr>
                  </a:outerShdw>
                </a:effectLst>
                <a:latin typeface="Fira Sans Medium" panose="020B0603050000020004" pitchFamily="34" charset="0"/>
              </a:rPr>
              <a:t>addition</a:t>
            </a:r>
            <a:endParaRPr lang="it-IT" sz="1600" b="1" dirty="0">
              <a:effectLst>
                <a:outerShdw blurRad="38100" dist="38100" dir="2700000" algn="tl">
                  <a:srgbClr val="000000">
                    <a:alpha val="43137"/>
                  </a:srgbClr>
                </a:outerShdw>
              </a:effectLst>
              <a:latin typeface="Fira Sans Medium" panose="020B0603050000020004" pitchFamily="34" charset="0"/>
            </a:endParaRPr>
          </a:p>
        </p:txBody>
      </p:sp>
      <p:sp>
        <p:nvSpPr>
          <p:cNvPr id="2" name="Segnaposto numero diapositiva 1">
            <a:extLst>
              <a:ext uri="{FF2B5EF4-FFF2-40B4-BE49-F238E27FC236}">
                <a16:creationId xmlns:a16="http://schemas.microsoft.com/office/drawing/2014/main" id="{77139364-2E95-2707-2372-4969E95BA999}"/>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30</a:t>
            </a:fld>
            <a:endParaRPr lang="it-IT" sz="1200" dirty="0">
              <a:solidFill>
                <a:schemeClr val="tx2">
                  <a:lumMod val="50000"/>
                  <a:lumOff val="50000"/>
                </a:schemeClr>
              </a:solidFill>
            </a:endParaRPr>
          </a:p>
        </p:txBody>
      </p:sp>
      <p:sp>
        <p:nvSpPr>
          <p:cNvPr id="3" name="CasellaDiTesto 2">
            <a:extLst>
              <a:ext uri="{FF2B5EF4-FFF2-40B4-BE49-F238E27FC236}">
                <a16:creationId xmlns:a16="http://schemas.microsoft.com/office/drawing/2014/main" id="{2571B10B-2A01-C4A0-DC10-70E1E1AE40D3}"/>
              </a:ext>
            </a:extLst>
          </p:cNvPr>
          <p:cNvSpPr txBox="1"/>
          <p:nvPr/>
        </p:nvSpPr>
        <p:spPr>
          <a:xfrm>
            <a:off x="426129" y="3597579"/>
            <a:ext cx="2434609" cy="752476"/>
          </a:xfrm>
          <a:prstGeom prst="rect">
            <a:avLst/>
          </a:prstGeom>
        </p:spPr>
        <p:txBody>
          <a:bodyPr vert="horz" wrap="square" lIns="91440" tIns="45720" rIns="91440" bIns="45720" rtlCol="0" anchor="ctr">
            <a:normAutofit/>
          </a:bodyPr>
          <a:lstStyle/>
          <a:p>
            <a:pPr marL="0" indent="0" algn="ctr">
              <a:buNone/>
            </a:pPr>
            <a:endParaRPr lang="it-IT" sz="1600" b="1" dirty="0">
              <a:effectLst>
                <a:outerShdw blurRad="38100" dist="38100" dir="2700000" algn="tl">
                  <a:srgbClr val="000000">
                    <a:alpha val="43137"/>
                  </a:srgbClr>
                </a:outerShdw>
              </a:effectLst>
              <a:latin typeface="Fira Sans Medium" panose="020B0603050000020004" pitchFamily="34" charset="0"/>
            </a:endParaRPr>
          </a:p>
        </p:txBody>
      </p:sp>
      <p:sp>
        <p:nvSpPr>
          <p:cNvPr id="15" name="Freccia destra con strisce 14">
            <a:extLst>
              <a:ext uri="{FF2B5EF4-FFF2-40B4-BE49-F238E27FC236}">
                <a16:creationId xmlns:a16="http://schemas.microsoft.com/office/drawing/2014/main" id="{6656F0D1-44FE-2D2D-3136-07FF672445B2}"/>
              </a:ext>
            </a:extLst>
          </p:cNvPr>
          <p:cNvSpPr/>
          <p:nvPr/>
        </p:nvSpPr>
        <p:spPr>
          <a:xfrm>
            <a:off x="2752955" y="2484826"/>
            <a:ext cx="722607" cy="467426"/>
          </a:xfrm>
          <a:prstGeom prst="stripedRightArrow">
            <a:avLst/>
          </a:prstGeom>
          <a:solidFill>
            <a:schemeClr val="bg2">
              <a:alpha val="9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Freccia destra con strisce 15">
            <a:extLst>
              <a:ext uri="{FF2B5EF4-FFF2-40B4-BE49-F238E27FC236}">
                <a16:creationId xmlns:a16="http://schemas.microsoft.com/office/drawing/2014/main" id="{ED669080-88C1-2A98-2A94-BEDB47C3F560}"/>
              </a:ext>
            </a:extLst>
          </p:cNvPr>
          <p:cNvSpPr/>
          <p:nvPr/>
        </p:nvSpPr>
        <p:spPr>
          <a:xfrm>
            <a:off x="5550089" y="2484825"/>
            <a:ext cx="722607" cy="467426"/>
          </a:xfrm>
          <a:prstGeom prst="stripedRightArrow">
            <a:avLst/>
          </a:prstGeom>
          <a:solidFill>
            <a:schemeClr val="bg2">
              <a:alpha val="9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Segnaposto testo 4">
            <a:extLst>
              <a:ext uri="{FF2B5EF4-FFF2-40B4-BE49-F238E27FC236}">
                <a16:creationId xmlns:a16="http://schemas.microsoft.com/office/drawing/2014/main" id="{8FA6824B-1239-CCF4-2DB5-CBD95FE4EABD}"/>
              </a:ext>
            </a:extLst>
          </p:cNvPr>
          <p:cNvSpPr txBox="1">
            <a:spLocks/>
          </p:cNvSpPr>
          <p:nvPr/>
        </p:nvSpPr>
        <p:spPr>
          <a:xfrm>
            <a:off x="430658" y="1264209"/>
            <a:ext cx="7671970" cy="762000"/>
          </a:xfrm>
          <a:prstGeom prst="rect">
            <a:avLst/>
          </a:prstGeom>
        </p:spPr>
        <p:txBody>
          <a:bodyPr vert="horz" lIns="91440" tIns="45720" rIns="91440" bIns="45720" rtlCol="0" anchor="ctr">
            <a:normAutofit/>
          </a:bodyPr>
          <a:lstStyle>
            <a:lvl1pPr marL="0" indent="0" algn="l" defTabSz="685766" rtl="0" eaLnBrk="1" latinLnBrk="0" hangingPunct="1">
              <a:lnSpc>
                <a:spcPct val="90000"/>
              </a:lnSpc>
              <a:spcBef>
                <a:spcPts val="750"/>
              </a:spcBef>
              <a:buFont typeface="Fira Sans" panose="020B0503050000020004" pitchFamily="34" charset="0"/>
              <a:buNone/>
              <a:defRPr sz="2400" b="1" i="0" kern="1200">
                <a:solidFill>
                  <a:srgbClr val="574676"/>
                </a:solidFill>
                <a:latin typeface="Roboto Slab" pitchFamily="2" charset="0"/>
                <a:ea typeface="Roboto Slab" pitchFamily="2" charset="0"/>
                <a:cs typeface="+mn-cs"/>
              </a:defRPr>
            </a:lvl1pPr>
            <a:lvl2pPr marL="557185" marR="0" indent="-214303" algn="l" defTabSz="685766" rtl="0" eaLnBrk="1" fontAlgn="auto" latinLnBrk="0" hangingPunct="1">
              <a:lnSpc>
                <a:spcPct val="90000"/>
              </a:lnSpc>
              <a:spcBef>
                <a:spcPts val="375"/>
              </a:spcBef>
              <a:spcAft>
                <a:spcPts val="0"/>
              </a:spcAft>
              <a:buClrTx/>
              <a:buSzTx/>
              <a:buFont typeface="Fira Sans" panose="020B0503050000020004" pitchFamily="34" charset="0"/>
              <a:buChar char="–"/>
              <a:tabLst/>
              <a:defRPr sz="1650" b="0" i="0" kern="1200">
                <a:solidFill>
                  <a:schemeClr val="tx1">
                    <a:lumMod val="65000"/>
                    <a:lumOff val="35000"/>
                  </a:schemeClr>
                </a:solidFill>
                <a:latin typeface="Fira Sans" panose="020B05030500000200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sz="2800" dirty="0">
                <a:solidFill>
                  <a:srgbClr val="574676"/>
                </a:solidFill>
              </a:rPr>
              <a:t>Acoustic </a:t>
            </a:r>
            <a:r>
              <a:rPr lang="it-IT" sz="2800" dirty="0" err="1">
                <a:solidFill>
                  <a:srgbClr val="574676"/>
                </a:solidFill>
              </a:rPr>
              <a:t>fluctuations</a:t>
            </a:r>
            <a:r>
              <a:rPr lang="it-IT" sz="2800" dirty="0">
                <a:solidFill>
                  <a:srgbClr val="574676"/>
                </a:solidFill>
              </a:rPr>
              <a:t> </a:t>
            </a:r>
            <a:r>
              <a:rPr lang="it-IT" sz="1050" dirty="0">
                <a:solidFill>
                  <a:schemeClr val="tx1"/>
                </a:solidFill>
                <a:latin typeface="Fira Sans Medium" panose="020B0603050000020004" pitchFamily="34" charset="0"/>
                <a:ea typeface="+mn-ea"/>
              </a:rPr>
              <a:t>[4]</a:t>
            </a:r>
          </a:p>
        </p:txBody>
      </p:sp>
      <p:sp>
        <p:nvSpPr>
          <p:cNvPr id="34" name="CasellaDiTesto 33">
            <a:extLst>
              <a:ext uri="{FF2B5EF4-FFF2-40B4-BE49-F238E27FC236}">
                <a16:creationId xmlns:a16="http://schemas.microsoft.com/office/drawing/2014/main" id="{C8BF0F2E-2132-E4FD-604E-E8672377528F}"/>
              </a:ext>
            </a:extLst>
          </p:cNvPr>
          <p:cNvSpPr txBox="1"/>
          <p:nvPr/>
        </p:nvSpPr>
        <p:spPr>
          <a:xfrm>
            <a:off x="185504" y="3559090"/>
            <a:ext cx="2240212" cy="679248"/>
          </a:xfrm>
          <a:prstGeom prst="rect">
            <a:avLst/>
          </a:prstGeom>
        </p:spPr>
        <p:txBody>
          <a:bodyPr vert="horz" wrap="square" lIns="91440" tIns="45720" rIns="91440" bIns="45720" rtlCol="0" anchor="ctr">
            <a:normAutofit/>
          </a:bodyPr>
          <a:lstStyle/>
          <a:p>
            <a:pPr algn="ctr"/>
            <a:r>
              <a:rPr lang="it-IT" sz="2400" b="1" dirty="0" err="1">
                <a:solidFill>
                  <a:schemeClr val="accent1">
                    <a:lumMod val="60000"/>
                    <a:lumOff val="40000"/>
                  </a:schemeClr>
                </a:solidFill>
                <a:latin typeface="Fira Sans Medium" panose="020B0603050000020004" pitchFamily="34" charset="0"/>
              </a:rPr>
              <a:t>Mean</a:t>
            </a:r>
            <a:r>
              <a:rPr lang="it-IT" sz="2400" b="1" dirty="0">
                <a:solidFill>
                  <a:schemeClr val="accent1">
                    <a:lumMod val="60000"/>
                    <a:lumOff val="40000"/>
                  </a:schemeClr>
                </a:solidFill>
                <a:latin typeface="Fira Sans Medium" panose="020B0603050000020004" pitchFamily="34" charset="0"/>
              </a:rPr>
              <a:t> flow</a:t>
            </a:r>
          </a:p>
        </p:txBody>
      </p:sp>
      <p:sp>
        <p:nvSpPr>
          <p:cNvPr id="35" name="CasellaDiTesto 34">
            <a:extLst>
              <a:ext uri="{FF2B5EF4-FFF2-40B4-BE49-F238E27FC236}">
                <a16:creationId xmlns:a16="http://schemas.microsoft.com/office/drawing/2014/main" id="{61AD5FAF-0B5D-A23F-B76B-500A0F88C655}"/>
              </a:ext>
            </a:extLst>
          </p:cNvPr>
          <p:cNvSpPr txBox="1"/>
          <p:nvPr/>
        </p:nvSpPr>
        <p:spPr>
          <a:xfrm>
            <a:off x="3051691" y="3657954"/>
            <a:ext cx="2366100" cy="1667712"/>
          </a:xfrm>
          <a:prstGeom prst="rect">
            <a:avLst/>
          </a:prstGeom>
        </p:spPr>
        <p:txBody>
          <a:bodyPr vert="horz" wrap="square" lIns="91440" tIns="45720" rIns="91440" bIns="45720" rtlCol="0" anchor="ctr">
            <a:normAutofit fontScale="92500" lnSpcReduction="10000"/>
          </a:bodyPr>
          <a:lstStyle/>
          <a:p>
            <a:pPr algn="ctr"/>
            <a:r>
              <a:rPr lang="it-IT" sz="2400" b="1" dirty="0" err="1">
                <a:solidFill>
                  <a:schemeClr val="accent1">
                    <a:lumMod val="60000"/>
                    <a:lumOff val="40000"/>
                  </a:schemeClr>
                </a:solidFill>
                <a:latin typeface="Fira Sans Medium" panose="020B0603050000020004" pitchFamily="34" charset="0"/>
              </a:rPr>
              <a:t>Mean</a:t>
            </a:r>
            <a:r>
              <a:rPr lang="it-IT" sz="2400" b="1" dirty="0">
                <a:solidFill>
                  <a:schemeClr val="accent1">
                    <a:lumMod val="60000"/>
                    <a:lumOff val="40000"/>
                  </a:schemeClr>
                </a:solidFill>
                <a:latin typeface="Fira Sans Medium" panose="020B0603050000020004" pitchFamily="34" charset="0"/>
              </a:rPr>
              <a:t> flow</a:t>
            </a:r>
          </a:p>
          <a:p>
            <a:pPr algn="ctr"/>
            <a:r>
              <a:rPr lang="it-IT" sz="2400" b="1" dirty="0">
                <a:latin typeface="Fira Sans Medium" panose="020B0603050000020004" pitchFamily="34" charset="0"/>
              </a:rPr>
              <a:t>+</a:t>
            </a:r>
          </a:p>
          <a:p>
            <a:pPr algn="ctr"/>
            <a:r>
              <a:rPr lang="it-IT" sz="2400" b="1" dirty="0" err="1">
                <a:solidFill>
                  <a:srgbClr val="5C4B7D"/>
                </a:solidFill>
                <a:latin typeface="Fira Sans Medium" panose="020B0603050000020004" pitchFamily="34" charset="0"/>
              </a:rPr>
              <a:t>Unsteady</a:t>
            </a:r>
            <a:r>
              <a:rPr lang="it-IT" sz="2400" b="1" dirty="0">
                <a:solidFill>
                  <a:srgbClr val="5C4B7D"/>
                </a:solidFill>
                <a:latin typeface="Fira Sans Medium" panose="020B0603050000020004" pitchFamily="34" charset="0"/>
              </a:rPr>
              <a:t>, </a:t>
            </a:r>
            <a:r>
              <a:rPr lang="it-IT" sz="2400" b="1" dirty="0" err="1">
                <a:solidFill>
                  <a:srgbClr val="5C4B7D"/>
                </a:solidFill>
                <a:latin typeface="Fira Sans Medium" panose="020B0603050000020004" pitchFamily="34" charset="0"/>
              </a:rPr>
              <a:t>turbulent</a:t>
            </a:r>
            <a:r>
              <a:rPr lang="it-IT" sz="2400" b="1" dirty="0">
                <a:solidFill>
                  <a:srgbClr val="5C4B7D"/>
                </a:solidFill>
                <a:latin typeface="Fira Sans Medium" panose="020B0603050000020004" pitchFamily="34" charset="0"/>
              </a:rPr>
              <a:t> </a:t>
            </a:r>
            <a:r>
              <a:rPr lang="it-IT" sz="2400" b="1" dirty="0" err="1">
                <a:solidFill>
                  <a:srgbClr val="5C4B7D"/>
                </a:solidFill>
                <a:latin typeface="Fira Sans Medium" panose="020B0603050000020004" pitchFamily="34" charset="0"/>
              </a:rPr>
              <a:t>fluctuations</a:t>
            </a:r>
            <a:endParaRPr lang="it-IT" sz="2400" b="1" dirty="0">
              <a:solidFill>
                <a:srgbClr val="5C4B7D"/>
              </a:solidFill>
              <a:latin typeface="Fira Sans Medium" panose="020B0603050000020004" pitchFamily="34" charset="0"/>
            </a:endParaRPr>
          </a:p>
        </p:txBody>
      </p:sp>
      <p:sp>
        <p:nvSpPr>
          <p:cNvPr id="36" name="CasellaDiTesto 35">
            <a:extLst>
              <a:ext uri="{FF2B5EF4-FFF2-40B4-BE49-F238E27FC236}">
                <a16:creationId xmlns:a16="http://schemas.microsoft.com/office/drawing/2014/main" id="{0012A249-5405-5801-ED85-AD95B39DC0D6}"/>
              </a:ext>
            </a:extLst>
          </p:cNvPr>
          <p:cNvSpPr txBox="1"/>
          <p:nvPr/>
        </p:nvSpPr>
        <p:spPr>
          <a:xfrm>
            <a:off x="5966147" y="3517054"/>
            <a:ext cx="2373827" cy="2715278"/>
          </a:xfrm>
          <a:prstGeom prst="rect">
            <a:avLst/>
          </a:prstGeom>
        </p:spPr>
        <p:txBody>
          <a:bodyPr vert="horz" wrap="square" lIns="91440" tIns="45720" rIns="91440" bIns="45720" rtlCol="0" anchor="ctr">
            <a:normAutofit/>
          </a:bodyPr>
          <a:lstStyle/>
          <a:p>
            <a:pPr algn="ctr"/>
            <a:r>
              <a:rPr lang="it-IT" sz="2400" b="1" dirty="0" err="1">
                <a:solidFill>
                  <a:schemeClr val="accent1">
                    <a:lumMod val="60000"/>
                    <a:lumOff val="40000"/>
                  </a:schemeClr>
                </a:solidFill>
                <a:latin typeface="Fira Sans Medium" panose="020B0603050000020004" pitchFamily="34" charset="0"/>
              </a:rPr>
              <a:t>Mean</a:t>
            </a:r>
            <a:r>
              <a:rPr lang="it-IT" sz="2400" b="1" dirty="0">
                <a:solidFill>
                  <a:schemeClr val="accent1">
                    <a:lumMod val="60000"/>
                    <a:lumOff val="40000"/>
                  </a:schemeClr>
                </a:solidFill>
                <a:latin typeface="Fira Sans Medium" panose="020B0603050000020004" pitchFamily="34" charset="0"/>
              </a:rPr>
              <a:t> flow</a:t>
            </a:r>
          </a:p>
          <a:p>
            <a:pPr algn="ctr"/>
            <a:r>
              <a:rPr lang="it-IT" sz="2400" b="1" dirty="0">
                <a:latin typeface="Fira Sans Medium" panose="020B0603050000020004" pitchFamily="34" charset="0"/>
              </a:rPr>
              <a:t>+</a:t>
            </a:r>
          </a:p>
          <a:p>
            <a:pPr algn="ctr"/>
            <a:r>
              <a:rPr lang="it-IT" sz="2400" b="1" dirty="0" err="1">
                <a:solidFill>
                  <a:srgbClr val="5C4B7D"/>
                </a:solidFill>
                <a:latin typeface="Fira Sans Medium" panose="020B0603050000020004" pitchFamily="34" charset="0"/>
              </a:rPr>
              <a:t>Turbulence</a:t>
            </a:r>
            <a:r>
              <a:rPr lang="it-IT" sz="2400" b="1" dirty="0">
                <a:solidFill>
                  <a:srgbClr val="5C4B7D"/>
                </a:solidFill>
                <a:latin typeface="Fira Sans Medium" panose="020B0603050000020004" pitchFamily="34" charset="0"/>
              </a:rPr>
              <a:t> </a:t>
            </a:r>
            <a:r>
              <a:rPr lang="it-IT" sz="2400" b="1" dirty="0" err="1">
                <a:solidFill>
                  <a:srgbClr val="5C4B7D"/>
                </a:solidFill>
                <a:latin typeface="Fira Sans Medium" panose="020B0603050000020004" pitchFamily="34" charset="0"/>
              </a:rPr>
              <a:t>fluctuations</a:t>
            </a:r>
            <a:endParaRPr lang="it-IT" sz="2400" b="1" dirty="0">
              <a:solidFill>
                <a:srgbClr val="5C4B7D"/>
              </a:solidFill>
              <a:latin typeface="Fira Sans Medium" panose="020B0603050000020004" pitchFamily="34" charset="0"/>
            </a:endParaRPr>
          </a:p>
          <a:p>
            <a:pPr algn="ctr"/>
            <a:r>
              <a:rPr lang="it-IT" sz="2400" b="1" dirty="0">
                <a:latin typeface="Fira Sans Medium" panose="020B0603050000020004" pitchFamily="34" charset="0"/>
              </a:rPr>
              <a:t>+</a:t>
            </a:r>
          </a:p>
          <a:p>
            <a:pPr algn="ctr"/>
            <a:r>
              <a:rPr lang="it-IT" sz="2400" b="1" dirty="0">
                <a:solidFill>
                  <a:schemeClr val="accent1">
                    <a:lumMod val="50000"/>
                  </a:schemeClr>
                </a:solidFill>
                <a:latin typeface="Fira Sans Medium" panose="020B0603050000020004" pitchFamily="34" charset="0"/>
              </a:rPr>
              <a:t>Acoustic </a:t>
            </a:r>
            <a:r>
              <a:rPr lang="it-IT" sz="2400" b="1" dirty="0" err="1">
                <a:solidFill>
                  <a:schemeClr val="accent1">
                    <a:lumMod val="50000"/>
                  </a:schemeClr>
                </a:solidFill>
                <a:latin typeface="Fira Sans Medium" panose="020B0603050000020004" pitchFamily="34" charset="0"/>
              </a:rPr>
              <a:t>fluctuations</a:t>
            </a:r>
            <a:endParaRPr lang="it-IT" sz="2400" b="1" dirty="0">
              <a:solidFill>
                <a:schemeClr val="accent1">
                  <a:lumMod val="50000"/>
                </a:schemeClr>
              </a:solidFill>
              <a:latin typeface="Fira Sans Medium" panose="020B0603050000020004" pitchFamily="34" charset="0"/>
            </a:endParaRPr>
          </a:p>
        </p:txBody>
      </p:sp>
      <p:sp>
        <p:nvSpPr>
          <p:cNvPr id="39" name="Parentesi graffa chiusa 38">
            <a:extLst>
              <a:ext uri="{FF2B5EF4-FFF2-40B4-BE49-F238E27FC236}">
                <a16:creationId xmlns:a16="http://schemas.microsoft.com/office/drawing/2014/main" id="{A0DB4185-ED5E-5F3E-DF9B-9FD5B18F2012}"/>
              </a:ext>
            </a:extLst>
          </p:cNvPr>
          <p:cNvSpPr/>
          <p:nvPr/>
        </p:nvSpPr>
        <p:spPr>
          <a:xfrm>
            <a:off x="7961815" y="5313190"/>
            <a:ext cx="359454" cy="967734"/>
          </a:xfrm>
          <a:prstGeom prst="righ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2" name="CasellaDiTesto 41">
            <a:extLst>
              <a:ext uri="{FF2B5EF4-FFF2-40B4-BE49-F238E27FC236}">
                <a16:creationId xmlns:a16="http://schemas.microsoft.com/office/drawing/2014/main" id="{FD041C5B-9AD8-31A3-09BD-4F7B2B120546}"/>
              </a:ext>
            </a:extLst>
          </p:cNvPr>
          <p:cNvSpPr txBox="1"/>
          <p:nvPr/>
        </p:nvSpPr>
        <p:spPr>
          <a:xfrm>
            <a:off x="8163540" y="5214163"/>
            <a:ext cx="914400" cy="1088659"/>
          </a:xfrm>
          <a:prstGeom prst="rect">
            <a:avLst/>
          </a:prstGeom>
        </p:spPr>
        <p:txBody>
          <a:bodyPr vert="horz" wrap="none" lIns="91440" tIns="45720" rIns="91440" bIns="45720" rtlCol="0" anchor="ctr">
            <a:normAutofit/>
          </a:bodyPr>
          <a:lstStyle/>
          <a:p>
            <a:pPr algn="ctr"/>
            <a:r>
              <a:rPr lang="it-IT" sz="3000" b="1" dirty="0" err="1">
                <a:solidFill>
                  <a:schemeClr val="accent1">
                    <a:lumMod val="50000"/>
                  </a:schemeClr>
                </a:solidFill>
                <a:latin typeface="Cambria Math" panose="02040503050406030204" pitchFamily="18" charset="0"/>
              </a:rPr>
              <a:t>p</a:t>
            </a:r>
            <a:r>
              <a:rPr lang="it-IT" sz="3000" b="1" baseline="-25000" dirty="0" err="1">
                <a:solidFill>
                  <a:schemeClr val="accent1">
                    <a:lumMod val="50000"/>
                  </a:schemeClr>
                </a:solidFill>
                <a:latin typeface="Cambria Math" panose="02040503050406030204" pitchFamily="18" charset="0"/>
              </a:rPr>
              <a:t>a</a:t>
            </a:r>
            <a:r>
              <a:rPr lang="it-IT" sz="3000" b="1" dirty="0">
                <a:solidFill>
                  <a:schemeClr val="accent1">
                    <a:lumMod val="50000"/>
                  </a:schemeClr>
                </a:solidFill>
                <a:latin typeface="Cambria Math" panose="02040503050406030204" pitchFamily="18" charset="0"/>
              </a:rPr>
              <a:t> ̍̍̍</a:t>
            </a:r>
          </a:p>
        </p:txBody>
      </p:sp>
      <p:sp>
        <p:nvSpPr>
          <p:cNvPr id="43" name="Parentesi graffa chiusa 42">
            <a:extLst>
              <a:ext uri="{FF2B5EF4-FFF2-40B4-BE49-F238E27FC236}">
                <a16:creationId xmlns:a16="http://schemas.microsoft.com/office/drawing/2014/main" id="{222602E3-4481-2F26-9296-EF2F3444BF63}"/>
              </a:ext>
            </a:extLst>
          </p:cNvPr>
          <p:cNvSpPr/>
          <p:nvPr/>
        </p:nvSpPr>
        <p:spPr>
          <a:xfrm>
            <a:off x="5024057" y="4418027"/>
            <a:ext cx="359454" cy="967734"/>
          </a:xfrm>
          <a:prstGeom prst="rightBrace">
            <a:avLst/>
          </a:prstGeom>
          <a:ln w="28575">
            <a:solidFill>
              <a:srgbClr val="5C4B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4" name="CasellaDiTesto 43">
            <a:extLst>
              <a:ext uri="{FF2B5EF4-FFF2-40B4-BE49-F238E27FC236}">
                <a16:creationId xmlns:a16="http://schemas.microsoft.com/office/drawing/2014/main" id="{8D92CE94-E09D-DFB6-5FC0-C743EA942514}"/>
              </a:ext>
            </a:extLst>
          </p:cNvPr>
          <p:cNvSpPr txBox="1"/>
          <p:nvPr/>
        </p:nvSpPr>
        <p:spPr>
          <a:xfrm>
            <a:off x="5198074" y="4319000"/>
            <a:ext cx="914400" cy="1088659"/>
          </a:xfrm>
          <a:prstGeom prst="rect">
            <a:avLst/>
          </a:prstGeom>
        </p:spPr>
        <p:txBody>
          <a:bodyPr vert="horz" wrap="none" lIns="91440" tIns="45720" rIns="91440" bIns="45720" rtlCol="0" anchor="ctr">
            <a:normAutofit/>
          </a:bodyPr>
          <a:lstStyle/>
          <a:p>
            <a:pPr marL="0" indent="0" algn="ctr">
              <a:buNone/>
            </a:pPr>
            <a:r>
              <a:rPr lang="it-IT" sz="3000" b="1" dirty="0" err="1">
                <a:solidFill>
                  <a:srgbClr val="5C4B7D"/>
                </a:solidFill>
                <a:latin typeface="Cambria Math" panose="02040503050406030204" pitchFamily="18" charset="0"/>
              </a:rPr>
              <a:t>p</a:t>
            </a:r>
            <a:r>
              <a:rPr lang="it-IT" sz="3000" b="1" baseline="-25000" dirty="0" err="1">
                <a:solidFill>
                  <a:srgbClr val="5C4B7D"/>
                </a:solidFill>
                <a:latin typeface="Cambria Math" panose="02040503050406030204" pitchFamily="18" charset="0"/>
              </a:rPr>
              <a:t>t</a:t>
            </a:r>
            <a:r>
              <a:rPr lang="it-IT" sz="3000" b="1" dirty="0">
                <a:solidFill>
                  <a:srgbClr val="5C4B7D"/>
                </a:solidFill>
                <a:latin typeface="Cambria Math" panose="02040503050406030204" pitchFamily="18" charset="0"/>
              </a:rPr>
              <a:t> ̍̍̍</a:t>
            </a:r>
          </a:p>
        </p:txBody>
      </p:sp>
      <p:sp>
        <p:nvSpPr>
          <p:cNvPr id="45" name="Parentesi graffa chiusa 44">
            <a:extLst>
              <a:ext uri="{FF2B5EF4-FFF2-40B4-BE49-F238E27FC236}">
                <a16:creationId xmlns:a16="http://schemas.microsoft.com/office/drawing/2014/main" id="{F384F032-B602-3BC0-779D-11AAF94A25FA}"/>
              </a:ext>
            </a:extLst>
          </p:cNvPr>
          <p:cNvSpPr/>
          <p:nvPr/>
        </p:nvSpPr>
        <p:spPr>
          <a:xfrm>
            <a:off x="5016658" y="3416332"/>
            <a:ext cx="359454" cy="967734"/>
          </a:xfrm>
          <a:prstGeom prst="rightBrace">
            <a:avLst/>
          </a:prstGeom>
          <a:ln w="28575">
            <a:solidFill>
              <a:srgbClr val="5C4B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4BCCE9ED-F40E-CC8A-FDC6-A357EC5CA88C}"/>
                  </a:ext>
                </a:extLst>
              </p:cNvPr>
              <p:cNvSpPr txBox="1"/>
              <p:nvPr/>
            </p:nvSpPr>
            <p:spPr>
              <a:xfrm>
                <a:off x="5190675" y="3317305"/>
                <a:ext cx="914400" cy="1088659"/>
              </a:xfrm>
              <a:prstGeom prst="rect">
                <a:avLst/>
              </a:prstGeom>
            </p:spPr>
            <p:txBody>
              <a:bodyPr vert="horz" wrap="none" lIns="91440" tIns="45720" rIns="91440" bIns="45720" rtlCol="0" anchor="ctr">
                <a:normAutofit/>
              </a:bodyPr>
              <a:lstStyle/>
              <a:p>
                <a:pPr algn="ctr"/>
                <a14:m>
                  <m:oMathPara xmlns:m="http://schemas.openxmlformats.org/officeDocument/2006/math">
                    <m:oMathParaPr>
                      <m:jc m:val="centerGroup"/>
                    </m:oMathParaPr>
                    <m:oMath xmlns:m="http://schemas.openxmlformats.org/officeDocument/2006/math">
                      <m:acc>
                        <m:accPr>
                          <m:chr m:val="̅"/>
                          <m:ctrlPr>
                            <a:rPr lang="it-IT" sz="3000" b="1" i="1" smtClean="0">
                              <a:solidFill>
                                <a:srgbClr val="5C4B7D"/>
                              </a:solidFill>
                              <a:latin typeface="Cambria Math" panose="02040503050406030204" pitchFamily="18" charset="0"/>
                            </a:rPr>
                          </m:ctrlPr>
                        </m:accPr>
                        <m:e>
                          <m:r>
                            <a:rPr lang="it-IT" sz="3000" b="1" i="0" smtClean="0">
                              <a:solidFill>
                                <a:srgbClr val="5C4B7D"/>
                              </a:solidFill>
                              <a:latin typeface="Cambria Math" panose="02040503050406030204" pitchFamily="18" charset="0"/>
                            </a:rPr>
                            <m:t>𝐩</m:t>
                          </m:r>
                        </m:e>
                      </m:acc>
                    </m:oMath>
                  </m:oMathPara>
                </a14:m>
                <a:endParaRPr lang="it-IT" sz="3000" dirty="0">
                  <a:solidFill>
                    <a:schemeClr val="tx1"/>
                  </a:solidFill>
                  <a:latin typeface="Fira Sans Medium" panose="020B0603050000020004" pitchFamily="34" charset="0"/>
                </a:endParaRPr>
              </a:p>
            </p:txBody>
          </p:sp>
        </mc:Choice>
        <mc:Fallback xmlns="">
          <p:sp>
            <p:nvSpPr>
              <p:cNvPr id="46" name="CasellaDiTesto 45">
                <a:extLst>
                  <a:ext uri="{FF2B5EF4-FFF2-40B4-BE49-F238E27FC236}">
                    <a16:creationId xmlns:a16="http://schemas.microsoft.com/office/drawing/2014/main" id="{4BCCE9ED-F40E-CC8A-FDC6-A357EC5CA88C}"/>
                  </a:ext>
                </a:extLst>
              </p:cNvPr>
              <p:cNvSpPr txBox="1">
                <a:spLocks noRot="1" noChangeAspect="1" noMove="1" noResize="1" noEditPoints="1" noAdjustHandles="1" noChangeArrowheads="1" noChangeShapeType="1" noTextEdit="1"/>
              </p:cNvSpPr>
              <p:nvPr/>
            </p:nvSpPr>
            <p:spPr>
              <a:xfrm>
                <a:off x="5190675" y="3317305"/>
                <a:ext cx="914400" cy="1088659"/>
              </a:xfrm>
              <a:prstGeom prst="rect">
                <a:avLst/>
              </a:prstGeom>
              <a:blipFill>
                <a:blip r:embed="rId2"/>
                <a:stretch>
                  <a:fillRect/>
                </a:stretch>
              </a:blipFill>
            </p:spPr>
            <p:txBody>
              <a:bodyPr/>
              <a:lstStyle/>
              <a:p>
                <a:r>
                  <a:rPr lang="it-IT">
                    <a:noFill/>
                  </a:rPr>
                  <a:t> </a:t>
                </a:r>
              </a:p>
            </p:txBody>
          </p:sp>
        </mc:Fallback>
      </mc:AlternateContent>
      <p:sp>
        <p:nvSpPr>
          <p:cNvPr id="47" name="Parentesi graffa chiusa 46">
            <a:extLst>
              <a:ext uri="{FF2B5EF4-FFF2-40B4-BE49-F238E27FC236}">
                <a16:creationId xmlns:a16="http://schemas.microsoft.com/office/drawing/2014/main" id="{419D3AE1-B715-7A22-5010-FC7553B5BE54}"/>
              </a:ext>
            </a:extLst>
          </p:cNvPr>
          <p:cNvSpPr/>
          <p:nvPr/>
        </p:nvSpPr>
        <p:spPr>
          <a:xfrm>
            <a:off x="2143881" y="3394409"/>
            <a:ext cx="359454" cy="967734"/>
          </a:xfrm>
          <a:prstGeom prst="rightBrac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accent1">
                  <a:lumMod val="60000"/>
                  <a:lumOff val="40000"/>
                </a:schemeClr>
              </a:solidFill>
            </a:endParaRPr>
          </a:p>
        </p:txBody>
      </p:sp>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73A2E9A1-E64D-4918-AE22-5ACD9DD6F2E5}"/>
                  </a:ext>
                </a:extLst>
              </p:cNvPr>
              <p:cNvSpPr txBox="1"/>
              <p:nvPr/>
            </p:nvSpPr>
            <p:spPr>
              <a:xfrm>
                <a:off x="2317898" y="3295382"/>
                <a:ext cx="914400" cy="1088659"/>
              </a:xfrm>
              <a:prstGeom prst="rect">
                <a:avLst/>
              </a:prstGeom>
            </p:spPr>
            <p:txBody>
              <a:bodyPr vert="horz" wrap="none" lIns="91440" tIns="45720" rIns="91440" bIns="45720" rtlCol="0" anchor="ctr">
                <a:normAutofit/>
              </a:bodyPr>
              <a:lstStyle/>
              <a:p>
                <a:pPr algn="ctr"/>
                <a14:m>
                  <m:oMathPara xmlns:m="http://schemas.openxmlformats.org/officeDocument/2006/math">
                    <m:oMathParaPr>
                      <m:jc m:val="centerGroup"/>
                    </m:oMathParaPr>
                    <m:oMath xmlns:m="http://schemas.openxmlformats.org/officeDocument/2006/math">
                      <m:acc>
                        <m:accPr>
                          <m:chr m:val="̅"/>
                          <m:ctrlPr>
                            <a:rPr lang="it-IT" sz="3000" b="1" i="1" smtClean="0">
                              <a:solidFill>
                                <a:schemeClr val="accent1">
                                  <a:lumMod val="60000"/>
                                  <a:lumOff val="40000"/>
                                </a:schemeClr>
                              </a:solidFill>
                              <a:latin typeface="Cambria Math" panose="02040503050406030204" pitchFamily="18" charset="0"/>
                            </a:rPr>
                          </m:ctrlPr>
                        </m:accPr>
                        <m:e>
                          <m:r>
                            <a:rPr lang="it-IT" sz="3000" b="1" i="0" smtClean="0">
                              <a:solidFill>
                                <a:schemeClr val="accent1">
                                  <a:lumMod val="60000"/>
                                  <a:lumOff val="40000"/>
                                </a:schemeClr>
                              </a:solidFill>
                              <a:latin typeface="Cambria Math" panose="02040503050406030204" pitchFamily="18" charset="0"/>
                            </a:rPr>
                            <m:t>𝐩</m:t>
                          </m:r>
                        </m:e>
                      </m:acc>
                    </m:oMath>
                  </m:oMathPara>
                </a14:m>
                <a:endParaRPr lang="it-IT" sz="3000" dirty="0">
                  <a:solidFill>
                    <a:schemeClr val="tx1"/>
                  </a:solidFill>
                  <a:latin typeface="Fira Sans Medium" panose="020B0603050000020004" pitchFamily="34" charset="0"/>
                </a:endParaRPr>
              </a:p>
            </p:txBody>
          </p:sp>
        </mc:Choice>
        <mc:Fallback xmlns="">
          <p:sp>
            <p:nvSpPr>
              <p:cNvPr id="48" name="CasellaDiTesto 47">
                <a:extLst>
                  <a:ext uri="{FF2B5EF4-FFF2-40B4-BE49-F238E27FC236}">
                    <a16:creationId xmlns:a16="http://schemas.microsoft.com/office/drawing/2014/main" id="{73A2E9A1-E64D-4918-AE22-5ACD9DD6F2E5}"/>
                  </a:ext>
                </a:extLst>
              </p:cNvPr>
              <p:cNvSpPr txBox="1">
                <a:spLocks noRot="1" noChangeAspect="1" noMove="1" noResize="1" noEditPoints="1" noAdjustHandles="1" noChangeArrowheads="1" noChangeShapeType="1" noTextEdit="1"/>
              </p:cNvSpPr>
              <p:nvPr/>
            </p:nvSpPr>
            <p:spPr>
              <a:xfrm>
                <a:off x="2317898" y="3295382"/>
                <a:ext cx="914400" cy="1088659"/>
              </a:xfrm>
              <a:prstGeom prst="rect">
                <a:avLst/>
              </a:prstGeom>
              <a:blipFill>
                <a:blip r:embed="rId3"/>
                <a:stretch>
                  <a:fillRect/>
                </a:stretch>
              </a:blipFill>
            </p:spPr>
            <p:txBody>
              <a:bodyPr/>
              <a:lstStyle/>
              <a:p>
                <a:r>
                  <a:rPr lang="it-IT">
                    <a:noFill/>
                  </a:rPr>
                  <a:t> </a:t>
                </a:r>
              </a:p>
            </p:txBody>
          </p:sp>
        </mc:Fallback>
      </mc:AlternateContent>
      <p:sp>
        <p:nvSpPr>
          <p:cNvPr id="6" name="Parentesi graffa chiusa 5">
            <a:extLst>
              <a:ext uri="{FF2B5EF4-FFF2-40B4-BE49-F238E27FC236}">
                <a16:creationId xmlns:a16="http://schemas.microsoft.com/office/drawing/2014/main" id="{DBA221D8-535E-1A16-E1C2-335965BF800C}"/>
              </a:ext>
            </a:extLst>
          </p:cNvPr>
          <p:cNvSpPr/>
          <p:nvPr/>
        </p:nvSpPr>
        <p:spPr>
          <a:xfrm>
            <a:off x="7958312" y="3460518"/>
            <a:ext cx="359454" cy="1678214"/>
          </a:xfrm>
          <a:prstGeom prst="righ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DA73AE77-1BF3-AD41-D35B-0BE5FF5208DA}"/>
                  </a:ext>
                </a:extLst>
              </p:cNvPr>
              <p:cNvSpPr txBox="1"/>
              <p:nvPr/>
            </p:nvSpPr>
            <p:spPr>
              <a:xfrm>
                <a:off x="8149385" y="3282362"/>
                <a:ext cx="914400" cy="1088659"/>
              </a:xfrm>
              <a:prstGeom prst="rect">
                <a:avLst/>
              </a:prstGeom>
            </p:spPr>
            <p:txBody>
              <a:bodyPr vert="horz" wrap="none" lIns="91440" tIns="45720" rIns="91440" bIns="45720" rtlCol="0" anchor="ctr">
                <a:normAutofit/>
              </a:bodyPr>
              <a:lstStyle/>
              <a:p>
                <a:pPr algn="ctr"/>
                <a14:m>
                  <m:oMathPara xmlns:m="http://schemas.openxmlformats.org/officeDocument/2006/math">
                    <m:oMathParaPr>
                      <m:jc m:val="centerGroup"/>
                    </m:oMathParaPr>
                    <m:oMath xmlns:m="http://schemas.openxmlformats.org/officeDocument/2006/math">
                      <m:acc>
                        <m:accPr>
                          <m:chr m:val="̅"/>
                          <m:ctrlPr>
                            <a:rPr lang="it-IT" sz="3000" b="1" i="1" smtClean="0">
                              <a:solidFill>
                                <a:schemeClr val="accent1">
                                  <a:lumMod val="50000"/>
                                </a:schemeClr>
                              </a:solidFill>
                              <a:latin typeface="Cambria Math" panose="02040503050406030204" pitchFamily="18" charset="0"/>
                            </a:rPr>
                          </m:ctrlPr>
                        </m:accPr>
                        <m:e>
                          <m:r>
                            <a:rPr lang="it-IT" sz="3000" b="1" i="0" smtClean="0">
                              <a:solidFill>
                                <a:schemeClr val="accent1">
                                  <a:lumMod val="50000"/>
                                </a:schemeClr>
                              </a:solidFill>
                              <a:latin typeface="Cambria Math" panose="02040503050406030204" pitchFamily="18" charset="0"/>
                            </a:rPr>
                            <m:t>𝐩</m:t>
                          </m:r>
                        </m:e>
                      </m:acc>
                    </m:oMath>
                  </m:oMathPara>
                </a14:m>
                <a:endParaRPr lang="it-IT" sz="3000" dirty="0">
                  <a:solidFill>
                    <a:schemeClr val="tx1"/>
                  </a:solidFill>
                  <a:latin typeface="Fira Sans Medium" panose="020B0603050000020004" pitchFamily="34" charset="0"/>
                </a:endParaRPr>
              </a:p>
            </p:txBody>
          </p:sp>
        </mc:Choice>
        <mc:Fallback xmlns="">
          <p:sp>
            <p:nvSpPr>
              <p:cNvPr id="11" name="CasellaDiTesto 10">
                <a:extLst>
                  <a:ext uri="{FF2B5EF4-FFF2-40B4-BE49-F238E27FC236}">
                    <a16:creationId xmlns:a16="http://schemas.microsoft.com/office/drawing/2014/main" id="{DA73AE77-1BF3-AD41-D35B-0BE5FF5208DA}"/>
                  </a:ext>
                </a:extLst>
              </p:cNvPr>
              <p:cNvSpPr txBox="1">
                <a:spLocks noRot="1" noChangeAspect="1" noMove="1" noResize="1" noEditPoints="1" noAdjustHandles="1" noChangeArrowheads="1" noChangeShapeType="1" noTextEdit="1"/>
              </p:cNvSpPr>
              <p:nvPr/>
            </p:nvSpPr>
            <p:spPr>
              <a:xfrm>
                <a:off x="8149385" y="3282362"/>
                <a:ext cx="914400" cy="1088659"/>
              </a:xfrm>
              <a:prstGeom prst="rect">
                <a:avLst/>
              </a:prstGeom>
              <a:blipFill>
                <a:blip r:embed="rId4"/>
                <a:stretch>
                  <a:fillRect/>
                </a:stretch>
              </a:blipFill>
            </p:spPr>
            <p:txBody>
              <a:bodyPr/>
              <a:lstStyle/>
              <a:p>
                <a:r>
                  <a:rPr lang="it-IT">
                    <a:noFill/>
                  </a:rPr>
                  <a:t> </a:t>
                </a:r>
              </a:p>
            </p:txBody>
          </p:sp>
        </mc:Fallback>
      </mc:AlternateContent>
      <p:sp>
        <p:nvSpPr>
          <p:cNvPr id="14" name="CasellaDiTesto 13">
            <a:extLst>
              <a:ext uri="{FF2B5EF4-FFF2-40B4-BE49-F238E27FC236}">
                <a16:creationId xmlns:a16="http://schemas.microsoft.com/office/drawing/2014/main" id="{B1B4C075-32E1-37AF-2957-45F88C368D6D}"/>
              </a:ext>
            </a:extLst>
          </p:cNvPr>
          <p:cNvSpPr txBox="1"/>
          <p:nvPr/>
        </p:nvSpPr>
        <p:spPr>
          <a:xfrm>
            <a:off x="8149385" y="4149100"/>
            <a:ext cx="914400" cy="1088659"/>
          </a:xfrm>
          <a:prstGeom prst="rect">
            <a:avLst/>
          </a:prstGeom>
        </p:spPr>
        <p:txBody>
          <a:bodyPr vert="horz" wrap="none" lIns="91440" tIns="45720" rIns="91440" bIns="45720" rtlCol="0" anchor="ctr">
            <a:normAutofit/>
          </a:bodyPr>
          <a:lstStyle/>
          <a:p>
            <a:pPr algn="ctr"/>
            <a:r>
              <a:rPr lang="it-IT" sz="3000" b="1" dirty="0" err="1">
                <a:solidFill>
                  <a:schemeClr val="accent1">
                    <a:lumMod val="50000"/>
                  </a:schemeClr>
                </a:solidFill>
                <a:latin typeface="Cambria Math" panose="02040503050406030204" pitchFamily="18" charset="0"/>
              </a:rPr>
              <a:t>p</a:t>
            </a:r>
            <a:r>
              <a:rPr lang="it-IT" sz="3000" b="1" baseline="-25000" dirty="0" err="1">
                <a:solidFill>
                  <a:schemeClr val="accent1">
                    <a:lumMod val="50000"/>
                  </a:schemeClr>
                </a:solidFill>
                <a:latin typeface="Cambria Math" panose="02040503050406030204" pitchFamily="18" charset="0"/>
              </a:rPr>
              <a:t>t</a:t>
            </a:r>
            <a:r>
              <a:rPr lang="it-IT" sz="3000" b="1" dirty="0">
                <a:solidFill>
                  <a:schemeClr val="accent1">
                    <a:lumMod val="50000"/>
                  </a:schemeClr>
                </a:solidFill>
                <a:latin typeface="Cambria Math" panose="02040503050406030204" pitchFamily="18" charset="0"/>
              </a:rPr>
              <a:t> ̍̍̍</a:t>
            </a:r>
          </a:p>
        </p:txBody>
      </p:sp>
      <p:sp>
        <p:nvSpPr>
          <p:cNvPr id="17" name="CasellaDiTesto 16">
            <a:extLst>
              <a:ext uri="{FF2B5EF4-FFF2-40B4-BE49-F238E27FC236}">
                <a16:creationId xmlns:a16="http://schemas.microsoft.com/office/drawing/2014/main" id="{8D1C6F8C-0405-FE99-977B-B3B89C0C47BB}"/>
              </a:ext>
            </a:extLst>
          </p:cNvPr>
          <p:cNvSpPr txBox="1"/>
          <p:nvPr/>
        </p:nvSpPr>
        <p:spPr>
          <a:xfrm>
            <a:off x="1635643" y="6280924"/>
            <a:ext cx="6225309" cy="539209"/>
          </a:xfrm>
          <a:prstGeom prst="rect">
            <a:avLst/>
          </a:prstGeom>
        </p:spPr>
        <p:txBody>
          <a:bodyPr vert="horz" wrap="none" lIns="91440" tIns="45720" rIns="91440" bIns="45720" rtlCol="0" anchor="ctr">
            <a:normAutofit/>
          </a:bodyPr>
          <a:lstStyle/>
          <a:p>
            <a:pPr marL="0" indent="0" algn="l">
              <a:buNone/>
            </a:pPr>
            <a:r>
              <a:rPr lang="it-IT" sz="1050" b="0" dirty="0">
                <a:latin typeface="Fira Sans Medium" panose="020B0603050000020004" pitchFamily="34" charset="0"/>
              </a:rPr>
              <a:t>[4] </a:t>
            </a:r>
            <a:r>
              <a:rPr lang="en-US" sz="1050" dirty="0">
                <a:latin typeface="Fira Sans Medium" panose="020B0603050000020004" pitchFamily="34" charset="0"/>
              </a:rPr>
              <a:t>S. Hubbard, A. P. Dowling. The triple decomposition of a fluctuating velocity field in a </a:t>
            </a:r>
          </a:p>
          <a:p>
            <a:pPr marL="0" indent="0" algn="l">
              <a:buNone/>
            </a:pPr>
            <a:r>
              <a:rPr lang="en-US" sz="1050" dirty="0">
                <a:latin typeface="Fira Sans Medium" panose="020B0603050000020004" pitchFamily="34" charset="0"/>
              </a:rPr>
              <a:t>      multiscale flow. </a:t>
            </a:r>
            <a:r>
              <a:rPr lang="en-US" sz="1050" i="1" dirty="0">
                <a:latin typeface="Fira Sans Medium" panose="020B0603050000020004" pitchFamily="34" charset="0"/>
              </a:rPr>
              <a:t>Physics of Fluids</a:t>
            </a:r>
            <a:r>
              <a:rPr lang="en-US" sz="1050" dirty="0">
                <a:latin typeface="Fira Sans Medium" panose="020B0603050000020004" pitchFamily="34" charset="0"/>
              </a:rPr>
              <a:t>, 2015.</a:t>
            </a:r>
            <a:endParaRPr lang="it-IT" sz="1050" b="0" i="1" dirty="0">
              <a:latin typeface="Fira Sans Medium" panose="020B0603050000020004" pitchFamily="34" charset="0"/>
            </a:endParaRPr>
          </a:p>
        </p:txBody>
      </p:sp>
    </p:spTree>
    <p:extLst>
      <p:ext uri="{BB962C8B-B14F-4D97-AF65-F5344CB8AC3E}">
        <p14:creationId xmlns:p14="http://schemas.microsoft.com/office/powerpoint/2010/main" val="14279707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845484"/>
              </a:xfrm>
            </p:spPr>
            <p:txBody>
              <a:bodyPr/>
              <a:lstStyle/>
              <a:p>
                <a:pPr algn="ctr"/>
                <a:r>
                  <a:rPr lang="en-US" dirty="0">
                    <a:latin typeface="Roboto Slab" panose="020B0604020202020204" charset="0"/>
                    <a:ea typeface="Roboto Slab" panose="020B0604020202020204" charset="0"/>
                  </a:rPr>
                  <a:t>Acoustic pressure </a:t>
                </a:r>
                <a14:m>
                  <m:oMath xmlns:m="http://schemas.openxmlformats.org/officeDocument/2006/math">
                    <m:sSubSup>
                      <m:sSubSupPr>
                        <m:ctrlPr>
                          <a:rPr lang="it-IT" sz="2800" b="1" i="1" dirty="0" smtClean="0">
                            <a:solidFill>
                              <a:schemeClr val="accent1">
                                <a:lumMod val="50000"/>
                              </a:schemeClr>
                            </a:solidFill>
                            <a:latin typeface="Cambria Math" panose="02040503050406030204" pitchFamily="18" charset="0"/>
                            <a:ea typeface="Roboto Slab" panose="020B0604020202020204" charset="0"/>
                          </a:rPr>
                        </m:ctrlPr>
                      </m:sSubSupPr>
                      <m:e>
                        <m:r>
                          <a:rPr lang="it-IT" sz="2800" b="1" i="0" dirty="0" smtClean="0">
                            <a:solidFill>
                              <a:schemeClr val="accent1">
                                <a:lumMod val="50000"/>
                              </a:schemeClr>
                            </a:solidFill>
                            <a:latin typeface="Cambria Math" panose="02040503050406030204" pitchFamily="18" charset="0"/>
                            <a:ea typeface="Roboto Slab" panose="020B0604020202020204" charset="0"/>
                          </a:rPr>
                          <m:t>𝐩</m:t>
                        </m:r>
                      </m:e>
                      <m:sub>
                        <m:r>
                          <a:rPr lang="it-IT" sz="2800" b="1" i="0" dirty="0" smtClean="0">
                            <a:solidFill>
                              <a:schemeClr val="accent1">
                                <a:lumMod val="50000"/>
                              </a:schemeClr>
                            </a:solidFill>
                            <a:latin typeface="Cambria Math" panose="02040503050406030204" pitchFamily="18" charset="0"/>
                            <a:ea typeface="Roboto Slab" panose="020B0604020202020204" charset="0"/>
                          </a:rPr>
                          <m:t>𝐚</m:t>
                        </m:r>
                      </m:sub>
                      <m:sup>
                        <m:r>
                          <a:rPr lang="it-IT" sz="2800" b="1" i="0" dirty="0" smtClean="0">
                            <a:solidFill>
                              <a:schemeClr val="accent1">
                                <a:lumMod val="50000"/>
                              </a:schemeClr>
                            </a:solidFill>
                            <a:latin typeface="Cambria Math" panose="02040503050406030204" pitchFamily="18" charset="0"/>
                            <a:ea typeface="Roboto Slab" panose="020B0604020202020204" charset="0"/>
                          </a:rPr>
                          <m:t>̍</m:t>
                        </m:r>
                      </m:sup>
                    </m:sSubSup>
                    <m:r>
                      <a:rPr lang="it-IT" sz="2800" b="1" i="1" dirty="0" smtClean="0">
                        <a:solidFill>
                          <a:schemeClr val="accent1">
                            <a:lumMod val="50000"/>
                          </a:schemeClr>
                        </a:solidFill>
                        <a:latin typeface="Cambria Math" panose="02040503050406030204" pitchFamily="18" charset="0"/>
                        <a:ea typeface="Roboto Slab" panose="020B0604020202020204" charset="0"/>
                      </a:rPr>
                      <m:t> </m:t>
                    </m:r>
                  </m:oMath>
                </a14:m>
                <a:r>
                  <a:rPr lang="en-US" dirty="0">
                    <a:latin typeface="Roboto Slab" panose="020B0604020202020204" charset="0"/>
                    <a:ea typeface="Roboto Slab" panose="020B0604020202020204" charset="0"/>
                  </a:rPr>
                  <a:t>: results</a:t>
                </a:r>
                <a:endParaRPr lang="it-IT" dirty="0">
                  <a:latin typeface="Roboto Slab" panose="020B0604020202020204" charset="0"/>
                  <a:ea typeface="Roboto Slab" panose="020B0604020202020204" charset="0"/>
                </a:endParaRPr>
              </a:p>
            </p:txBody>
          </p:sp>
        </mc:Choice>
        <mc:Fallback xmlns="">
          <p:sp>
            <p:nvSpPr>
              <p:cNvPr id="4" name="Titolo 3">
                <a:extLst>
                  <a:ext uri="{FF2B5EF4-FFF2-40B4-BE49-F238E27FC236}">
                    <a16:creationId xmlns:a16="http://schemas.microsoft.com/office/drawing/2014/main" id="{66016892-186A-9A40-8B09-6FF54F792D8F}"/>
                  </a:ext>
                </a:extLst>
              </p:cNvPr>
              <p:cNvSpPr>
                <a:spLocks noGrp="1" noRot="1" noChangeAspect="1" noMove="1" noResize="1" noEditPoints="1" noAdjustHandles="1" noChangeArrowheads="1" noChangeShapeType="1" noTextEdit="1"/>
              </p:cNvSpPr>
              <p:nvPr>
                <p:ph type="title"/>
              </p:nvPr>
            </p:nvSpPr>
            <p:spPr>
              <a:xfrm>
                <a:off x="628650" y="365126"/>
                <a:ext cx="7886700" cy="845484"/>
              </a:xfrm>
              <a:blipFill>
                <a:blip r:embed="rId2"/>
                <a:stretch>
                  <a:fillRect t="-10072"/>
                </a:stretch>
              </a:blipFill>
            </p:spPr>
            <p:txBody>
              <a:bodyPr/>
              <a:lstStyle/>
              <a:p>
                <a:r>
                  <a:rPr lang="it-IT">
                    <a:noFill/>
                  </a:rPr>
                  <a:t> </a:t>
                </a:r>
              </a:p>
            </p:txBody>
          </p:sp>
        </mc:Fallback>
      </mc:AlternateContent>
      <p:cxnSp>
        <p:nvCxnSpPr>
          <p:cNvPr id="12" name="Connettore diritto 11">
            <a:extLst>
              <a:ext uri="{FF2B5EF4-FFF2-40B4-BE49-F238E27FC236}">
                <a16:creationId xmlns:a16="http://schemas.microsoft.com/office/drawing/2014/main" id="{EEEEE8B8-CD5C-C363-9A3A-E9E80DFB4566}"/>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FA57E88C-6130-191B-6F45-D8AF699E39F4}"/>
              </a:ext>
            </a:extLst>
          </p:cNvPr>
          <p:cNvSpPr txBox="1"/>
          <p:nvPr/>
        </p:nvSpPr>
        <p:spPr>
          <a:xfrm>
            <a:off x="470516" y="1748901"/>
            <a:ext cx="8202967" cy="1083080"/>
          </a:xfrm>
          <a:prstGeom prst="rect">
            <a:avLst/>
          </a:prstGeom>
        </p:spPr>
        <p:txBody>
          <a:bodyPr vert="horz" wrap="square" lIns="91440" tIns="45720" rIns="91440" bIns="45720" rtlCol="0" anchor="ctr">
            <a:normAutofit/>
          </a:bodyPr>
          <a:lstStyle/>
          <a:p>
            <a:pPr marL="0" indent="0" algn="l">
              <a:buNone/>
            </a:pPr>
            <a:endParaRPr lang="it-IT" sz="1050" b="0" i="1" dirty="0">
              <a:latin typeface="Fira Sans" panose="020B0503050000020004" pitchFamily="34" charset="0"/>
            </a:endParaRPr>
          </a:p>
        </p:txBody>
      </p:sp>
      <p:sp>
        <p:nvSpPr>
          <p:cNvPr id="7" name="CasellaDiTesto 6">
            <a:extLst>
              <a:ext uri="{FF2B5EF4-FFF2-40B4-BE49-F238E27FC236}">
                <a16:creationId xmlns:a16="http://schemas.microsoft.com/office/drawing/2014/main" id="{95D4A9A4-3F75-C3B1-7E2F-7EC77C1B2210}"/>
              </a:ext>
            </a:extLst>
          </p:cNvPr>
          <p:cNvSpPr txBox="1"/>
          <p:nvPr/>
        </p:nvSpPr>
        <p:spPr>
          <a:xfrm>
            <a:off x="470516" y="1438187"/>
            <a:ext cx="8202967" cy="2539002"/>
          </a:xfrm>
          <a:prstGeom prst="rect">
            <a:avLst/>
          </a:prstGeom>
        </p:spPr>
        <p:txBody>
          <a:bodyPr vert="horz" wrap="square" lIns="91440" tIns="45720" rIns="91440" bIns="45720" rtlCol="0" anchor="ctr">
            <a:normAutofit/>
          </a:bodyPr>
          <a:lstStyle/>
          <a:p>
            <a:pPr marL="0" indent="0" algn="just">
              <a:buNone/>
            </a:pPr>
            <a:endParaRPr lang="it-IT" sz="1600" b="0" i="1" dirty="0">
              <a:solidFill>
                <a:schemeClr val="tx1">
                  <a:lumMod val="65000"/>
                  <a:lumOff val="35000"/>
                </a:schemeClr>
              </a:solidFill>
              <a:latin typeface="Fira sans medium" panose="020B0603050000020004" pitchFamily="34" charset="0"/>
            </a:endParaRPr>
          </a:p>
        </p:txBody>
      </p:sp>
      <p:pic>
        <p:nvPicPr>
          <p:cNvPr id="3" name="Immagine 2">
            <a:extLst>
              <a:ext uri="{FF2B5EF4-FFF2-40B4-BE49-F238E27FC236}">
                <a16:creationId xmlns:a16="http://schemas.microsoft.com/office/drawing/2014/main" id="{914F3E87-FBAC-7098-206F-254C31314D0F}"/>
              </a:ext>
            </a:extLst>
          </p:cNvPr>
          <p:cNvPicPr>
            <a:picLocks noChangeAspect="1"/>
          </p:cNvPicPr>
          <p:nvPr/>
        </p:nvPicPr>
        <p:blipFill rotWithShape="1">
          <a:blip r:embed="rId3"/>
          <a:srcRect l="5742" r="8119"/>
          <a:stretch/>
        </p:blipFill>
        <p:spPr>
          <a:xfrm>
            <a:off x="2856847" y="1121847"/>
            <a:ext cx="4832984" cy="2735210"/>
          </a:xfrm>
          <a:prstGeom prst="rect">
            <a:avLst/>
          </a:prstGeom>
          <a:ln w="19050">
            <a:solidFill>
              <a:srgbClr val="574676"/>
            </a:solidFill>
          </a:ln>
        </p:spPr>
      </p:pic>
      <p:pic>
        <p:nvPicPr>
          <p:cNvPr id="15" name="Immagine 14">
            <a:extLst>
              <a:ext uri="{FF2B5EF4-FFF2-40B4-BE49-F238E27FC236}">
                <a16:creationId xmlns:a16="http://schemas.microsoft.com/office/drawing/2014/main" id="{AC4F7346-FEF8-B485-754C-898B7C437ABB}"/>
              </a:ext>
            </a:extLst>
          </p:cNvPr>
          <p:cNvPicPr>
            <a:picLocks noChangeAspect="1"/>
          </p:cNvPicPr>
          <p:nvPr/>
        </p:nvPicPr>
        <p:blipFill rotWithShape="1">
          <a:blip r:embed="rId4"/>
          <a:srcRect l="7286" r="8775"/>
          <a:stretch/>
        </p:blipFill>
        <p:spPr>
          <a:xfrm>
            <a:off x="2856852" y="3977189"/>
            <a:ext cx="4832984" cy="2806838"/>
          </a:xfrm>
          <a:prstGeom prst="rect">
            <a:avLst/>
          </a:prstGeom>
          <a:ln w="19050">
            <a:solidFill>
              <a:srgbClr val="574676"/>
            </a:solidFill>
          </a:ln>
        </p:spPr>
      </p:pic>
      <p:sp>
        <p:nvSpPr>
          <p:cNvPr id="2" name="CasellaDiTesto 1">
            <a:extLst>
              <a:ext uri="{FF2B5EF4-FFF2-40B4-BE49-F238E27FC236}">
                <a16:creationId xmlns:a16="http://schemas.microsoft.com/office/drawing/2014/main" id="{0BF0A1B3-0A0A-E5B8-A507-7F6EC167F7C0}"/>
              </a:ext>
            </a:extLst>
          </p:cNvPr>
          <p:cNvSpPr txBox="1"/>
          <p:nvPr/>
        </p:nvSpPr>
        <p:spPr>
          <a:xfrm>
            <a:off x="415481" y="2071286"/>
            <a:ext cx="2345474" cy="840874"/>
          </a:xfrm>
          <a:prstGeom prst="rect">
            <a:avLst/>
          </a:prstGeom>
        </p:spPr>
        <p:txBody>
          <a:bodyPr vert="horz" wrap="square" lIns="91440" tIns="45720" rIns="91440" bIns="45720" rtlCol="0" anchor="ctr">
            <a:noAutofit/>
          </a:bodyPr>
          <a:lstStyle/>
          <a:p>
            <a:pPr marL="0" indent="0" algn="just">
              <a:buNone/>
            </a:pPr>
            <a:r>
              <a:rPr lang="it-IT" sz="2000" b="0" dirty="0">
                <a:solidFill>
                  <a:srgbClr val="574676"/>
                </a:solidFill>
                <a:effectLst>
                  <a:outerShdw blurRad="38100" dist="38100" dir="2700000" algn="tl">
                    <a:srgbClr val="000000">
                      <a:alpha val="43137"/>
                    </a:srgbClr>
                  </a:outerShdw>
                </a:effectLst>
                <a:latin typeface="Fira Sans Medium" panose="020B0603050000020004" pitchFamily="34" charset="0"/>
              </a:rPr>
              <a:t>UNSTABLE CASE</a:t>
            </a:r>
          </a:p>
          <a:p>
            <a:pPr marL="0" indent="0" algn="just">
              <a:buNone/>
            </a:pPr>
            <a:r>
              <a:rPr lang="it-IT" sz="2000" dirty="0">
                <a:solidFill>
                  <a:srgbClr val="574676"/>
                </a:solidFill>
                <a:latin typeface="Fira Sans Medium" panose="020B0603050000020004" pitchFamily="34" charset="0"/>
              </a:rPr>
              <a:t>CONFIGURATION 1</a:t>
            </a:r>
            <a:endParaRPr lang="it-IT" sz="2000" b="0" dirty="0">
              <a:solidFill>
                <a:srgbClr val="574676"/>
              </a:solidFill>
              <a:latin typeface="Fira Sans Medium" panose="020B0603050000020004" pitchFamily="34" charset="0"/>
            </a:endParaRPr>
          </a:p>
        </p:txBody>
      </p:sp>
      <p:sp>
        <p:nvSpPr>
          <p:cNvPr id="11" name="CasellaDiTesto 10">
            <a:extLst>
              <a:ext uri="{FF2B5EF4-FFF2-40B4-BE49-F238E27FC236}">
                <a16:creationId xmlns:a16="http://schemas.microsoft.com/office/drawing/2014/main" id="{BBDBA291-BF62-219A-5927-07C495C08DC7}"/>
              </a:ext>
            </a:extLst>
          </p:cNvPr>
          <p:cNvSpPr txBox="1"/>
          <p:nvPr/>
        </p:nvSpPr>
        <p:spPr>
          <a:xfrm>
            <a:off x="470515" y="4949352"/>
            <a:ext cx="2290439" cy="840874"/>
          </a:xfrm>
          <a:prstGeom prst="rect">
            <a:avLst/>
          </a:prstGeom>
        </p:spPr>
        <p:txBody>
          <a:bodyPr vert="horz" wrap="square" lIns="91440" tIns="45720" rIns="91440" bIns="45720" rtlCol="0" anchor="ctr">
            <a:noAutofit/>
          </a:bodyPr>
          <a:lstStyle/>
          <a:p>
            <a:pPr marL="0" indent="0" algn="just">
              <a:buNone/>
            </a:pPr>
            <a:r>
              <a:rPr lang="it-IT" sz="2000" b="0" dirty="0">
                <a:solidFill>
                  <a:srgbClr val="574676"/>
                </a:solidFill>
                <a:effectLst>
                  <a:outerShdw blurRad="38100" dist="38100" dir="2700000" algn="tl">
                    <a:srgbClr val="000000">
                      <a:alpha val="43137"/>
                    </a:srgbClr>
                  </a:outerShdw>
                </a:effectLst>
                <a:latin typeface="Fira Sans Medium" panose="020B0603050000020004" pitchFamily="34" charset="0"/>
              </a:rPr>
              <a:t>STABLE CASE</a:t>
            </a:r>
          </a:p>
          <a:p>
            <a:pPr marL="0" indent="0" algn="just">
              <a:buNone/>
            </a:pPr>
            <a:r>
              <a:rPr lang="it-IT" sz="2000" dirty="0">
                <a:solidFill>
                  <a:srgbClr val="574676"/>
                </a:solidFill>
                <a:latin typeface="Fira Sans Medium" panose="020B0603050000020004" pitchFamily="34" charset="0"/>
              </a:rPr>
              <a:t>CONFIGURATION 3</a:t>
            </a:r>
            <a:endParaRPr lang="it-IT" sz="2000" b="0" dirty="0">
              <a:solidFill>
                <a:srgbClr val="574676"/>
              </a:solidFill>
              <a:latin typeface="Fira Sans Medium" panose="020B0603050000020004" pitchFamily="34" charset="0"/>
            </a:endParaRPr>
          </a:p>
        </p:txBody>
      </p:sp>
      <p:sp>
        <p:nvSpPr>
          <p:cNvPr id="8" name="Segnaposto numero diapositiva 7">
            <a:extLst>
              <a:ext uri="{FF2B5EF4-FFF2-40B4-BE49-F238E27FC236}">
                <a16:creationId xmlns:a16="http://schemas.microsoft.com/office/drawing/2014/main" id="{8831D6B9-5489-8668-059D-F66FEEF8F649}"/>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31</a:t>
            </a:fld>
            <a:endParaRPr lang="it-IT" sz="1200" dirty="0">
              <a:solidFill>
                <a:schemeClr val="tx2">
                  <a:lumMod val="50000"/>
                  <a:lumOff val="50000"/>
                </a:schemeClr>
              </a:solidFill>
            </a:endParaRPr>
          </a:p>
        </p:txBody>
      </p:sp>
    </p:spTree>
    <p:extLst>
      <p:ext uri="{BB962C8B-B14F-4D97-AF65-F5344CB8AC3E}">
        <p14:creationId xmlns:p14="http://schemas.microsoft.com/office/powerpoint/2010/main" val="34733731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845484"/>
              </a:xfrm>
            </p:spPr>
            <p:txBody>
              <a:bodyPr/>
              <a:lstStyle/>
              <a:p>
                <a:pPr algn="ctr"/>
                <a:r>
                  <a:rPr lang="en-US" dirty="0">
                    <a:latin typeface="Roboto Slab" panose="020B0604020202020204" charset="0"/>
                    <a:ea typeface="Roboto Slab" panose="020B0604020202020204" charset="0"/>
                  </a:rPr>
                  <a:t>Acoustic temperature </a:t>
                </a:r>
                <a14:m>
                  <m:oMath xmlns:m="http://schemas.openxmlformats.org/officeDocument/2006/math">
                    <m:sSubSup>
                      <m:sSubSupPr>
                        <m:ctrlPr>
                          <a:rPr lang="it-IT" sz="2800" b="1" i="1" dirty="0" smtClean="0">
                            <a:solidFill>
                              <a:schemeClr val="accent1">
                                <a:lumMod val="50000"/>
                              </a:schemeClr>
                            </a:solidFill>
                            <a:latin typeface="Cambria Math" panose="02040503050406030204" pitchFamily="18" charset="0"/>
                            <a:ea typeface="Roboto Slab" panose="020B0604020202020204" charset="0"/>
                          </a:rPr>
                        </m:ctrlPr>
                      </m:sSubSupPr>
                      <m:e>
                        <m:r>
                          <a:rPr lang="it-IT" sz="2800" b="1" i="1" dirty="0" smtClean="0">
                            <a:solidFill>
                              <a:schemeClr val="accent1">
                                <a:lumMod val="50000"/>
                              </a:schemeClr>
                            </a:solidFill>
                            <a:latin typeface="Cambria Math" panose="02040503050406030204" pitchFamily="18" charset="0"/>
                            <a:ea typeface="Roboto Slab" panose="020B0604020202020204" charset="0"/>
                          </a:rPr>
                          <m:t>𝑻</m:t>
                        </m:r>
                      </m:e>
                      <m:sub>
                        <m:r>
                          <a:rPr lang="it-IT" sz="2800" b="1" i="0" dirty="0" smtClean="0">
                            <a:solidFill>
                              <a:schemeClr val="accent1">
                                <a:lumMod val="50000"/>
                              </a:schemeClr>
                            </a:solidFill>
                            <a:latin typeface="Cambria Math" panose="02040503050406030204" pitchFamily="18" charset="0"/>
                            <a:ea typeface="Roboto Slab" panose="020B0604020202020204" charset="0"/>
                          </a:rPr>
                          <m:t>𝐚</m:t>
                        </m:r>
                      </m:sub>
                      <m:sup>
                        <m:r>
                          <a:rPr lang="it-IT" sz="2800" b="1" i="0" dirty="0" smtClean="0">
                            <a:solidFill>
                              <a:schemeClr val="accent1">
                                <a:lumMod val="50000"/>
                              </a:schemeClr>
                            </a:solidFill>
                            <a:latin typeface="Cambria Math" panose="02040503050406030204" pitchFamily="18" charset="0"/>
                            <a:ea typeface="Roboto Slab" panose="020B0604020202020204" charset="0"/>
                          </a:rPr>
                          <m:t>̍</m:t>
                        </m:r>
                      </m:sup>
                    </m:sSubSup>
                    <m:r>
                      <a:rPr lang="it-IT" sz="2800" b="1" i="1" dirty="0" smtClean="0">
                        <a:solidFill>
                          <a:schemeClr val="accent1">
                            <a:lumMod val="50000"/>
                          </a:schemeClr>
                        </a:solidFill>
                        <a:latin typeface="Cambria Math" panose="02040503050406030204" pitchFamily="18" charset="0"/>
                        <a:ea typeface="Roboto Slab" panose="020B0604020202020204" charset="0"/>
                      </a:rPr>
                      <m:t> </m:t>
                    </m:r>
                  </m:oMath>
                </a14:m>
                <a:r>
                  <a:rPr lang="en-US" dirty="0">
                    <a:latin typeface="Roboto Slab" panose="020B0604020202020204" charset="0"/>
                    <a:ea typeface="Roboto Slab" panose="020B0604020202020204" charset="0"/>
                  </a:rPr>
                  <a:t>: results</a:t>
                </a:r>
                <a:endParaRPr lang="it-IT" dirty="0">
                  <a:latin typeface="Roboto Slab" panose="020B0604020202020204" charset="0"/>
                  <a:ea typeface="Roboto Slab" panose="020B0604020202020204" charset="0"/>
                </a:endParaRPr>
              </a:p>
            </p:txBody>
          </p:sp>
        </mc:Choice>
        <mc:Fallback xmlns="">
          <p:sp>
            <p:nvSpPr>
              <p:cNvPr id="4" name="Titolo 3">
                <a:extLst>
                  <a:ext uri="{FF2B5EF4-FFF2-40B4-BE49-F238E27FC236}">
                    <a16:creationId xmlns:a16="http://schemas.microsoft.com/office/drawing/2014/main" id="{66016892-186A-9A40-8B09-6FF54F792D8F}"/>
                  </a:ext>
                </a:extLst>
              </p:cNvPr>
              <p:cNvSpPr>
                <a:spLocks noGrp="1" noRot="1" noChangeAspect="1" noMove="1" noResize="1" noEditPoints="1" noAdjustHandles="1" noChangeArrowheads="1" noChangeShapeType="1" noTextEdit="1"/>
              </p:cNvSpPr>
              <p:nvPr>
                <p:ph type="title"/>
              </p:nvPr>
            </p:nvSpPr>
            <p:spPr>
              <a:xfrm>
                <a:off x="628650" y="365126"/>
                <a:ext cx="7886700" cy="845484"/>
              </a:xfrm>
              <a:blipFill>
                <a:blip r:embed="rId2"/>
                <a:stretch>
                  <a:fillRect t="-10072"/>
                </a:stretch>
              </a:blipFill>
            </p:spPr>
            <p:txBody>
              <a:bodyPr/>
              <a:lstStyle/>
              <a:p>
                <a:r>
                  <a:rPr lang="it-IT">
                    <a:noFill/>
                  </a:rPr>
                  <a:t> </a:t>
                </a:r>
              </a:p>
            </p:txBody>
          </p:sp>
        </mc:Fallback>
      </mc:AlternateContent>
      <p:cxnSp>
        <p:nvCxnSpPr>
          <p:cNvPr id="12" name="Connettore diritto 11">
            <a:extLst>
              <a:ext uri="{FF2B5EF4-FFF2-40B4-BE49-F238E27FC236}">
                <a16:creationId xmlns:a16="http://schemas.microsoft.com/office/drawing/2014/main" id="{EEEEE8B8-CD5C-C363-9A3A-E9E80DFB4566}"/>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FA57E88C-6130-191B-6F45-D8AF699E39F4}"/>
              </a:ext>
            </a:extLst>
          </p:cNvPr>
          <p:cNvSpPr txBox="1"/>
          <p:nvPr/>
        </p:nvSpPr>
        <p:spPr>
          <a:xfrm>
            <a:off x="470516" y="1748901"/>
            <a:ext cx="8202967" cy="1083080"/>
          </a:xfrm>
          <a:prstGeom prst="rect">
            <a:avLst/>
          </a:prstGeom>
        </p:spPr>
        <p:txBody>
          <a:bodyPr vert="horz" wrap="square" lIns="91440" tIns="45720" rIns="91440" bIns="45720" rtlCol="0" anchor="ctr">
            <a:normAutofit/>
          </a:bodyPr>
          <a:lstStyle/>
          <a:p>
            <a:pPr marL="0" indent="0" algn="l">
              <a:buNone/>
            </a:pPr>
            <a:endParaRPr lang="it-IT" sz="1050" b="0" i="1" dirty="0">
              <a:latin typeface="Fira Sans" panose="020B0503050000020004" pitchFamily="34" charset="0"/>
            </a:endParaRPr>
          </a:p>
        </p:txBody>
      </p:sp>
      <p:sp>
        <p:nvSpPr>
          <p:cNvPr id="7" name="CasellaDiTesto 6">
            <a:extLst>
              <a:ext uri="{FF2B5EF4-FFF2-40B4-BE49-F238E27FC236}">
                <a16:creationId xmlns:a16="http://schemas.microsoft.com/office/drawing/2014/main" id="{95D4A9A4-3F75-C3B1-7E2F-7EC77C1B2210}"/>
              </a:ext>
            </a:extLst>
          </p:cNvPr>
          <p:cNvSpPr txBox="1"/>
          <p:nvPr/>
        </p:nvSpPr>
        <p:spPr>
          <a:xfrm>
            <a:off x="470516" y="1438187"/>
            <a:ext cx="8202967" cy="2539002"/>
          </a:xfrm>
          <a:prstGeom prst="rect">
            <a:avLst/>
          </a:prstGeom>
        </p:spPr>
        <p:txBody>
          <a:bodyPr vert="horz" wrap="square" lIns="91440" tIns="45720" rIns="91440" bIns="45720" rtlCol="0" anchor="ctr">
            <a:normAutofit/>
          </a:bodyPr>
          <a:lstStyle/>
          <a:p>
            <a:pPr marL="0" indent="0" algn="just">
              <a:buNone/>
            </a:pPr>
            <a:endParaRPr lang="it-IT" sz="1600" b="0" i="1" dirty="0">
              <a:solidFill>
                <a:schemeClr val="tx1">
                  <a:lumMod val="65000"/>
                  <a:lumOff val="35000"/>
                </a:schemeClr>
              </a:solidFill>
              <a:latin typeface="Fira sans medium" panose="020B0603050000020004" pitchFamily="34" charset="0"/>
            </a:endParaRPr>
          </a:p>
        </p:txBody>
      </p:sp>
      <p:pic>
        <p:nvPicPr>
          <p:cNvPr id="24" name="Immagine 23">
            <a:extLst>
              <a:ext uri="{FF2B5EF4-FFF2-40B4-BE49-F238E27FC236}">
                <a16:creationId xmlns:a16="http://schemas.microsoft.com/office/drawing/2014/main" id="{79523C3A-2A88-103A-0312-91BDB8948402}"/>
              </a:ext>
            </a:extLst>
          </p:cNvPr>
          <p:cNvPicPr>
            <a:picLocks noChangeAspect="1"/>
          </p:cNvPicPr>
          <p:nvPr/>
        </p:nvPicPr>
        <p:blipFill rotWithShape="1">
          <a:blip r:embed="rId3"/>
          <a:srcRect l="5109" r="8641"/>
          <a:stretch/>
        </p:blipFill>
        <p:spPr>
          <a:xfrm>
            <a:off x="2855353" y="1150402"/>
            <a:ext cx="4871469" cy="2753439"/>
          </a:xfrm>
          <a:prstGeom prst="rect">
            <a:avLst/>
          </a:prstGeom>
          <a:ln w="19050">
            <a:solidFill>
              <a:srgbClr val="574676"/>
            </a:solidFill>
          </a:ln>
        </p:spPr>
      </p:pic>
      <p:pic>
        <p:nvPicPr>
          <p:cNvPr id="28" name="Immagine 27">
            <a:extLst>
              <a:ext uri="{FF2B5EF4-FFF2-40B4-BE49-F238E27FC236}">
                <a16:creationId xmlns:a16="http://schemas.microsoft.com/office/drawing/2014/main" id="{FD63BA45-AC44-BC9E-884B-ED89A8DE8A64}"/>
              </a:ext>
            </a:extLst>
          </p:cNvPr>
          <p:cNvPicPr>
            <a:picLocks noChangeAspect="1"/>
          </p:cNvPicPr>
          <p:nvPr/>
        </p:nvPicPr>
        <p:blipFill rotWithShape="1">
          <a:blip r:embed="rId4"/>
          <a:srcRect l="4466" r="8446"/>
          <a:stretch/>
        </p:blipFill>
        <p:spPr>
          <a:xfrm>
            <a:off x="2864234" y="4042188"/>
            <a:ext cx="4856355" cy="2718502"/>
          </a:xfrm>
          <a:prstGeom prst="rect">
            <a:avLst/>
          </a:prstGeom>
          <a:ln w="19050">
            <a:solidFill>
              <a:srgbClr val="574676"/>
            </a:solidFill>
          </a:ln>
        </p:spPr>
      </p:pic>
      <p:sp>
        <p:nvSpPr>
          <p:cNvPr id="2" name="Segnaposto numero diapositiva 1">
            <a:extLst>
              <a:ext uri="{FF2B5EF4-FFF2-40B4-BE49-F238E27FC236}">
                <a16:creationId xmlns:a16="http://schemas.microsoft.com/office/drawing/2014/main" id="{BDBC4311-3A57-A895-DAD0-FB69AC0D236E}"/>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32</a:t>
            </a:fld>
            <a:endParaRPr lang="it-IT" sz="1200" dirty="0">
              <a:solidFill>
                <a:schemeClr val="tx2">
                  <a:lumMod val="50000"/>
                  <a:lumOff val="50000"/>
                </a:schemeClr>
              </a:solidFill>
            </a:endParaRPr>
          </a:p>
        </p:txBody>
      </p:sp>
      <p:sp>
        <p:nvSpPr>
          <p:cNvPr id="3" name="CasellaDiTesto 2">
            <a:extLst>
              <a:ext uri="{FF2B5EF4-FFF2-40B4-BE49-F238E27FC236}">
                <a16:creationId xmlns:a16="http://schemas.microsoft.com/office/drawing/2014/main" id="{3A2ECC63-1C57-9549-FE39-3C2C39ED3F96}"/>
              </a:ext>
            </a:extLst>
          </p:cNvPr>
          <p:cNvSpPr txBox="1"/>
          <p:nvPr/>
        </p:nvSpPr>
        <p:spPr>
          <a:xfrm>
            <a:off x="415481" y="2071286"/>
            <a:ext cx="2345474" cy="840874"/>
          </a:xfrm>
          <a:prstGeom prst="rect">
            <a:avLst/>
          </a:prstGeom>
        </p:spPr>
        <p:txBody>
          <a:bodyPr vert="horz" wrap="square" lIns="91440" tIns="45720" rIns="91440" bIns="45720" rtlCol="0" anchor="ctr">
            <a:noAutofit/>
          </a:bodyPr>
          <a:lstStyle/>
          <a:p>
            <a:pPr marL="0" indent="0" algn="just">
              <a:buNone/>
            </a:pPr>
            <a:r>
              <a:rPr lang="it-IT" sz="2000" b="0" dirty="0">
                <a:solidFill>
                  <a:srgbClr val="574676"/>
                </a:solidFill>
                <a:effectLst>
                  <a:outerShdw blurRad="38100" dist="38100" dir="2700000" algn="tl">
                    <a:srgbClr val="000000">
                      <a:alpha val="43137"/>
                    </a:srgbClr>
                  </a:outerShdw>
                </a:effectLst>
                <a:latin typeface="Fira Sans Medium" panose="020B0603050000020004" pitchFamily="34" charset="0"/>
              </a:rPr>
              <a:t>UNSTABLE CASE</a:t>
            </a:r>
          </a:p>
          <a:p>
            <a:pPr marL="0" indent="0" algn="just">
              <a:buNone/>
            </a:pPr>
            <a:r>
              <a:rPr lang="it-IT" sz="2000" dirty="0">
                <a:solidFill>
                  <a:srgbClr val="574676"/>
                </a:solidFill>
                <a:latin typeface="Fira Sans Medium" panose="020B0603050000020004" pitchFamily="34" charset="0"/>
              </a:rPr>
              <a:t>CONFIGURATION 1</a:t>
            </a:r>
            <a:endParaRPr lang="it-IT" sz="2000" b="0" dirty="0">
              <a:solidFill>
                <a:srgbClr val="574676"/>
              </a:solidFill>
              <a:latin typeface="Fira Sans Medium" panose="020B0603050000020004" pitchFamily="34" charset="0"/>
            </a:endParaRPr>
          </a:p>
        </p:txBody>
      </p:sp>
      <p:sp>
        <p:nvSpPr>
          <p:cNvPr id="5" name="CasellaDiTesto 4">
            <a:extLst>
              <a:ext uri="{FF2B5EF4-FFF2-40B4-BE49-F238E27FC236}">
                <a16:creationId xmlns:a16="http://schemas.microsoft.com/office/drawing/2014/main" id="{DD2E15FA-B5E1-0AE4-47D5-56E29A5C45C5}"/>
              </a:ext>
            </a:extLst>
          </p:cNvPr>
          <p:cNvSpPr txBox="1"/>
          <p:nvPr/>
        </p:nvSpPr>
        <p:spPr>
          <a:xfrm>
            <a:off x="470515" y="4949352"/>
            <a:ext cx="2290439" cy="840874"/>
          </a:xfrm>
          <a:prstGeom prst="rect">
            <a:avLst/>
          </a:prstGeom>
        </p:spPr>
        <p:txBody>
          <a:bodyPr vert="horz" wrap="square" lIns="91440" tIns="45720" rIns="91440" bIns="45720" rtlCol="0" anchor="ctr">
            <a:noAutofit/>
          </a:bodyPr>
          <a:lstStyle/>
          <a:p>
            <a:pPr marL="0" indent="0" algn="just">
              <a:buNone/>
            </a:pPr>
            <a:r>
              <a:rPr lang="it-IT" sz="2000" b="0" dirty="0">
                <a:solidFill>
                  <a:srgbClr val="574676"/>
                </a:solidFill>
                <a:effectLst>
                  <a:outerShdw blurRad="38100" dist="38100" dir="2700000" algn="tl">
                    <a:srgbClr val="000000">
                      <a:alpha val="43137"/>
                    </a:srgbClr>
                  </a:outerShdw>
                </a:effectLst>
                <a:latin typeface="Fira Sans Medium" panose="020B0603050000020004" pitchFamily="34" charset="0"/>
              </a:rPr>
              <a:t>STABLE CASE</a:t>
            </a:r>
          </a:p>
          <a:p>
            <a:pPr marL="0" indent="0" algn="just">
              <a:buNone/>
            </a:pPr>
            <a:r>
              <a:rPr lang="it-IT" sz="2000" dirty="0">
                <a:solidFill>
                  <a:srgbClr val="574676"/>
                </a:solidFill>
                <a:latin typeface="Fira Sans Medium" panose="020B0603050000020004" pitchFamily="34" charset="0"/>
              </a:rPr>
              <a:t>CONFIGURATION 3</a:t>
            </a:r>
            <a:endParaRPr lang="it-IT" sz="2000" b="0" dirty="0">
              <a:solidFill>
                <a:srgbClr val="574676"/>
              </a:solidFill>
              <a:latin typeface="Fira Sans Medium" panose="020B0603050000020004" pitchFamily="34" charset="0"/>
            </a:endParaRPr>
          </a:p>
        </p:txBody>
      </p:sp>
    </p:spTree>
    <p:extLst>
      <p:ext uri="{BB962C8B-B14F-4D97-AF65-F5344CB8AC3E}">
        <p14:creationId xmlns:p14="http://schemas.microsoft.com/office/powerpoint/2010/main" val="25475247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9312EAA9-383D-3C47-B5D7-939E05AB9EB4}"/>
              </a:ext>
            </a:extLst>
          </p:cNvPr>
          <p:cNvSpPr>
            <a:spLocks noGrp="1"/>
          </p:cNvSpPr>
          <p:nvPr>
            <p:ph idx="1"/>
          </p:nvPr>
        </p:nvSpPr>
        <p:spPr>
          <a:xfrm>
            <a:off x="372861" y="1205363"/>
            <a:ext cx="8398276" cy="1670184"/>
          </a:xfrm>
        </p:spPr>
        <p:txBody>
          <a:bodyPr>
            <a:noAutofit/>
          </a:bodyPr>
          <a:lstStyle/>
          <a:p>
            <a:pPr algn="just"/>
            <a:r>
              <a:rPr lang="en-US" dirty="0"/>
              <a:t>Our </a:t>
            </a:r>
            <a:r>
              <a:rPr lang="en-US" b="1" dirty="0">
                <a:solidFill>
                  <a:schemeClr val="tx1"/>
                </a:solidFill>
              </a:rPr>
              <a:t>annular</a:t>
            </a:r>
            <a:r>
              <a:rPr lang="en-US" dirty="0"/>
              <a:t> Helmholtz resonator is composed of </a:t>
            </a:r>
            <a:r>
              <a:rPr lang="en-US" b="1" dirty="0">
                <a:solidFill>
                  <a:schemeClr val="tx1"/>
                </a:solidFill>
              </a:rPr>
              <a:t>two main parts</a:t>
            </a:r>
            <a:r>
              <a:rPr lang="en-US" dirty="0"/>
              <a:t>:</a:t>
            </a:r>
          </a:p>
          <a:p>
            <a:pPr marL="285750" indent="-285750" algn="just">
              <a:lnSpc>
                <a:spcPct val="100000"/>
              </a:lnSpc>
              <a:buFont typeface="Courier New" panose="02070309020205020404" pitchFamily="49" charset="0"/>
              <a:buChar char="o"/>
            </a:pPr>
            <a:r>
              <a:rPr lang="en-US" dirty="0"/>
              <a:t>a </a:t>
            </a:r>
            <a:r>
              <a:rPr lang="en-US" b="1" dirty="0">
                <a:solidFill>
                  <a:schemeClr val="tx1"/>
                </a:solidFill>
              </a:rPr>
              <a:t>cavity</a:t>
            </a:r>
            <a:r>
              <a:rPr lang="en-US" b="1" dirty="0"/>
              <a:t>,</a:t>
            </a:r>
            <a:r>
              <a:rPr lang="en-US" b="1" dirty="0">
                <a:solidFill>
                  <a:schemeClr val="tx1"/>
                </a:solidFill>
              </a:rPr>
              <a:t> </a:t>
            </a:r>
            <a:r>
              <a:rPr lang="en-US" dirty="0"/>
              <a:t>of circular cross-section;</a:t>
            </a:r>
          </a:p>
          <a:p>
            <a:pPr marL="285750" indent="-285750" algn="just">
              <a:lnSpc>
                <a:spcPct val="100000"/>
              </a:lnSpc>
              <a:buFont typeface="Courier New" panose="02070309020205020404" pitchFamily="49" charset="0"/>
              <a:buChar char="o"/>
            </a:pPr>
            <a:r>
              <a:rPr lang="en-US" dirty="0"/>
              <a:t>a </a:t>
            </a:r>
            <a:r>
              <a:rPr lang="en-US" b="1" dirty="0">
                <a:solidFill>
                  <a:schemeClr val="tx1"/>
                </a:solidFill>
              </a:rPr>
              <a:t>neck</a:t>
            </a:r>
            <a:r>
              <a:rPr lang="en-US" dirty="0"/>
              <a:t> that communicates with the outside through a small opening.</a:t>
            </a:r>
            <a:endParaRPr lang="it-IT" dirty="0"/>
          </a:p>
        </p:txBody>
      </p:sp>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584785"/>
          </a:xfrm>
        </p:spPr>
        <p:txBody>
          <a:bodyPr/>
          <a:lstStyle/>
          <a:p>
            <a:pPr algn="ctr"/>
            <a:r>
              <a:rPr lang="it-IT" dirty="0"/>
              <a:t>Helmholtz </a:t>
            </a:r>
            <a:r>
              <a:rPr lang="it-IT" dirty="0" err="1"/>
              <a:t>resonator</a:t>
            </a:r>
            <a:endParaRPr lang="it-IT" dirty="0"/>
          </a:p>
        </p:txBody>
      </p:sp>
      <p:cxnSp>
        <p:nvCxnSpPr>
          <p:cNvPr id="16" name="Connettore diritto 15">
            <a:extLst>
              <a:ext uri="{FF2B5EF4-FFF2-40B4-BE49-F238E27FC236}">
                <a16:creationId xmlns:a16="http://schemas.microsoft.com/office/drawing/2014/main" id="{D7B5BE47-289D-CDFD-D991-7036977A1A7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magine 5" descr="Immagine che contiene interni, spremiagrumi, parecchi, campana di vetro&#10;&#10;Descrizione generata automaticamente">
            <a:extLst>
              <a:ext uri="{FF2B5EF4-FFF2-40B4-BE49-F238E27FC236}">
                <a16:creationId xmlns:a16="http://schemas.microsoft.com/office/drawing/2014/main" id="{E761FADB-C696-DD5E-985A-C912EB56B9BD}"/>
              </a:ext>
            </a:extLst>
          </p:cNvPr>
          <p:cNvPicPr>
            <a:picLocks noChangeAspect="1"/>
          </p:cNvPicPr>
          <p:nvPr/>
        </p:nvPicPr>
        <p:blipFill>
          <a:blip r:embed="rId2"/>
          <a:stretch>
            <a:fillRect/>
          </a:stretch>
        </p:blipFill>
        <p:spPr>
          <a:xfrm>
            <a:off x="4839135" y="3081468"/>
            <a:ext cx="3845052" cy="2714625"/>
          </a:xfrm>
          <a:prstGeom prst="rect">
            <a:avLst/>
          </a:prstGeom>
          <a:ln w="19050">
            <a:solidFill>
              <a:srgbClr val="574676"/>
            </a:solidFill>
          </a:ln>
        </p:spPr>
      </p:pic>
      <p:pic>
        <p:nvPicPr>
          <p:cNvPr id="1026" name="Picture 2">
            <a:extLst>
              <a:ext uri="{FF2B5EF4-FFF2-40B4-BE49-F238E27FC236}">
                <a16:creationId xmlns:a16="http://schemas.microsoft.com/office/drawing/2014/main" id="{AE4098EC-E32C-9B02-573F-3C362FBFE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16" y="3094082"/>
            <a:ext cx="3867150" cy="2714625"/>
          </a:xfrm>
          <a:prstGeom prst="rect">
            <a:avLst/>
          </a:prstGeom>
          <a:noFill/>
          <a:ln w="19050">
            <a:solidFill>
              <a:srgbClr val="574676"/>
            </a:solidFill>
          </a:ln>
          <a:extLst>
            <a:ext uri="{909E8E84-426E-40DD-AFC4-6F175D3DCCD1}">
              <a14:hiddenFill xmlns:a14="http://schemas.microsoft.com/office/drawing/2010/main">
                <a:solidFill>
                  <a:srgbClr val="FFFFFF"/>
                </a:solidFill>
              </a14:hiddenFill>
            </a:ext>
          </a:extLst>
        </p:spPr>
      </p:pic>
      <p:sp>
        <p:nvSpPr>
          <p:cNvPr id="3" name="Segnaposto numero diapositiva 2">
            <a:extLst>
              <a:ext uri="{FF2B5EF4-FFF2-40B4-BE49-F238E27FC236}">
                <a16:creationId xmlns:a16="http://schemas.microsoft.com/office/drawing/2014/main" id="{2DDF14E1-B61A-C697-DF67-418BCE4606C6}"/>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33</a:t>
            </a:fld>
            <a:endParaRPr lang="it-IT" sz="1200" dirty="0">
              <a:solidFill>
                <a:schemeClr val="tx2">
                  <a:lumMod val="50000"/>
                  <a:lumOff val="50000"/>
                </a:schemeClr>
              </a:solidFill>
            </a:endParaRPr>
          </a:p>
        </p:txBody>
      </p:sp>
    </p:spTree>
    <p:extLst>
      <p:ext uri="{BB962C8B-B14F-4D97-AF65-F5344CB8AC3E}">
        <p14:creationId xmlns:p14="http://schemas.microsoft.com/office/powerpoint/2010/main" val="9801880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584785"/>
          </a:xfrm>
        </p:spPr>
        <p:txBody>
          <a:bodyPr/>
          <a:lstStyle/>
          <a:p>
            <a:pPr algn="ctr"/>
            <a:r>
              <a:rPr lang="it-IT" dirty="0"/>
              <a:t>Helmholtz </a:t>
            </a:r>
            <a:r>
              <a:rPr lang="it-IT" dirty="0" err="1"/>
              <a:t>resonator</a:t>
            </a:r>
            <a:endParaRPr lang="it-IT" dirty="0"/>
          </a:p>
        </p:txBody>
      </p:sp>
      <p:cxnSp>
        <p:nvCxnSpPr>
          <p:cNvPr id="16" name="Connettore diritto 15">
            <a:extLst>
              <a:ext uri="{FF2B5EF4-FFF2-40B4-BE49-F238E27FC236}">
                <a16:creationId xmlns:a16="http://schemas.microsoft.com/office/drawing/2014/main" id="{D7B5BE47-289D-CDFD-D991-7036977A1A7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egnaposto testo 4">
            <a:extLst>
              <a:ext uri="{FF2B5EF4-FFF2-40B4-BE49-F238E27FC236}">
                <a16:creationId xmlns:a16="http://schemas.microsoft.com/office/drawing/2014/main" id="{6B22B789-5A47-9229-D955-82965373A3ED}"/>
              </a:ext>
            </a:extLst>
          </p:cNvPr>
          <p:cNvSpPr txBox="1">
            <a:spLocks/>
          </p:cNvSpPr>
          <p:nvPr/>
        </p:nvSpPr>
        <p:spPr>
          <a:xfrm>
            <a:off x="628650" y="1012054"/>
            <a:ext cx="7671970" cy="762000"/>
          </a:xfrm>
          <a:prstGeom prst="rect">
            <a:avLst/>
          </a:prstGeom>
        </p:spPr>
        <p:txBody>
          <a:bodyPr vert="horz" lIns="91440" tIns="45720" rIns="91440" bIns="45720" rtlCol="0" anchor="ctr">
            <a:normAutofit/>
          </a:bodyPr>
          <a:lstStyle>
            <a:lvl1pPr marL="0" indent="0" algn="l" defTabSz="685766" rtl="0" eaLnBrk="1" latinLnBrk="0" hangingPunct="1">
              <a:lnSpc>
                <a:spcPct val="90000"/>
              </a:lnSpc>
              <a:spcBef>
                <a:spcPts val="750"/>
              </a:spcBef>
              <a:buFont typeface="Fira Sans" panose="020B0503050000020004" pitchFamily="34" charset="0"/>
              <a:buNone/>
              <a:defRPr sz="2400" b="1" i="0" kern="1200">
                <a:solidFill>
                  <a:srgbClr val="574676"/>
                </a:solidFill>
                <a:latin typeface="Roboto Slab" pitchFamily="2" charset="0"/>
                <a:ea typeface="Roboto Slab" pitchFamily="2" charset="0"/>
                <a:cs typeface="+mn-cs"/>
              </a:defRPr>
            </a:lvl1pPr>
            <a:lvl2pPr marL="557185" marR="0" indent="-214303" algn="l" defTabSz="685766" rtl="0" eaLnBrk="1" fontAlgn="auto" latinLnBrk="0" hangingPunct="1">
              <a:lnSpc>
                <a:spcPct val="90000"/>
              </a:lnSpc>
              <a:spcBef>
                <a:spcPts val="375"/>
              </a:spcBef>
              <a:spcAft>
                <a:spcPts val="0"/>
              </a:spcAft>
              <a:buClrTx/>
              <a:buSzTx/>
              <a:buFont typeface="Fira Sans" panose="020B0503050000020004" pitchFamily="34" charset="0"/>
              <a:buChar char="–"/>
              <a:tabLst/>
              <a:defRPr sz="1650" b="0" i="0" kern="1200">
                <a:solidFill>
                  <a:schemeClr val="tx1">
                    <a:lumMod val="65000"/>
                    <a:lumOff val="35000"/>
                  </a:schemeClr>
                </a:solidFill>
                <a:latin typeface="Fira Sans" panose="020B05030500000200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sz="2400" dirty="0" err="1">
                <a:solidFill>
                  <a:srgbClr val="574676"/>
                </a:solidFill>
              </a:rPr>
              <a:t>Geometry</a:t>
            </a:r>
            <a:endParaRPr lang="it-IT" sz="2400" dirty="0">
              <a:solidFill>
                <a:srgbClr val="574676"/>
              </a:solidFill>
            </a:endParaRP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1C0466FA-A67E-4615-16AB-46A9F38A71D9}"/>
                  </a:ext>
                </a:extLst>
              </p:cNvPr>
              <p:cNvSpPr txBox="1"/>
              <p:nvPr/>
            </p:nvSpPr>
            <p:spPr>
              <a:xfrm>
                <a:off x="5014020" y="2186677"/>
                <a:ext cx="2618912" cy="1011771"/>
              </a:xfrm>
              <a:prstGeom prst="rect">
                <a:avLst/>
              </a:prstGeom>
              <a:ln w="19050">
                <a:solidFill>
                  <a:srgbClr val="574676"/>
                </a:solidFill>
              </a:ln>
            </p:spPr>
            <p:txBody>
              <a:bodyPr vert="horz" wrap="none" lIns="0" tIns="0" rIns="0" bIns="0" rtlCol="0" anchor="ctr">
                <a:normAutofit/>
              </a:bodyPr>
              <a:lstStyle/>
              <a:p>
                <a:pPr marL="0" indent="0" algn="l">
                  <a:buNone/>
                </a:pPr>
                <a14:m>
                  <m:oMathPara xmlns:m="http://schemas.openxmlformats.org/officeDocument/2006/math">
                    <m:oMathParaPr>
                      <m:jc m:val="centerGroup"/>
                    </m:oMathParaPr>
                    <m:oMath xmlns:m="http://schemas.openxmlformats.org/officeDocument/2006/math">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𝑓</m:t>
                          </m:r>
                        </m:e>
                        <m:sub>
                          <m:r>
                            <a:rPr lang="it-IT" sz="2200" b="0" i="1" smtClean="0">
                              <a:latin typeface="Cambria Math" panose="02040503050406030204" pitchFamily="18" charset="0"/>
                            </a:rPr>
                            <m:t>𝑜</m:t>
                          </m:r>
                        </m:sub>
                      </m:sSub>
                      <m:r>
                        <a:rPr lang="it-IT" sz="2200" b="0" i="1" smtClean="0">
                          <a:latin typeface="Cambria Math" panose="02040503050406030204" pitchFamily="18" charset="0"/>
                        </a:rPr>
                        <m:t>= </m:t>
                      </m:r>
                      <m:f>
                        <m:fPr>
                          <m:ctrlPr>
                            <a:rPr lang="it-IT" sz="2200" b="0" i="1" smtClean="0">
                              <a:latin typeface="Cambria Math" panose="02040503050406030204" pitchFamily="18" charset="0"/>
                            </a:rPr>
                          </m:ctrlPr>
                        </m:fPr>
                        <m:num>
                          <m:r>
                            <a:rPr lang="it-IT" sz="2200" b="0" i="1" smtClean="0">
                              <a:latin typeface="Cambria Math" panose="02040503050406030204" pitchFamily="18" charset="0"/>
                            </a:rPr>
                            <m:t>𝑐</m:t>
                          </m:r>
                        </m:num>
                        <m:den>
                          <m:r>
                            <a:rPr lang="it-IT" sz="2200" b="0" i="1" smtClean="0">
                              <a:latin typeface="Cambria Math" panose="02040503050406030204" pitchFamily="18" charset="0"/>
                            </a:rPr>
                            <m:t>2</m:t>
                          </m:r>
                          <m:r>
                            <a:rPr lang="it-IT" sz="2200" b="0" i="1" smtClean="0">
                              <a:latin typeface="Cambria Math" panose="02040503050406030204" pitchFamily="18" charset="0"/>
                              <a:ea typeface="Cambria Math" panose="02040503050406030204" pitchFamily="18" charset="0"/>
                            </a:rPr>
                            <m:t>𝜋</m:t>
                          </m:r>
                        </m:den>
                      </m:f>
                      <m:r>
                        <a:rPr lang="it-IT" sz="2200" b="0" i="1" smtClean="0">
                          <a:latin typeface="Cambria Math" panose="02040503050406030204" pitchFamily="18" charset="0"/>
                          <a:ea typeface="Cambria Math" panose="02040503050406030204" pitchFamily="18" charset="0"/>
                        </a:rPr>
                        <m:t>∙ </m:t>
                      </m:r>
                      <m:rad>
                        <m:radPr>
                          <m:degHide m:val="on"/>
                          <m:ctrlPr>
                            <a:rPr lang="it-IT" sz="2200" b="0" i="1" smtClean="0">
                              <a:latin typeface="Cambria Math" panose="02040503050406030204" pitchFamily="18" charset="0"/>
                              <a:ea typeface="Cambria Math" panose="02040503050406030204" pitchFamily="18" charset="0"/>
                            </a:rPr>
                          </m:ctrlPr>
                        </m:radPr>
                        <m:deg/>
                        <m:e>
                          <m:f>
                            <m:fPr>
                              <m:ctrlPr>
                                <a:rPr lang="it-IT" sz="2200" b="0" i="1" smtClean="0">
                                  <a:latin typeface="Cambria Math" panose="02040503050406030204" pitchFamily="18" charset="0"/>
                                  <a:ea typeface="Cambria Math" panose="02040503050406030204" pitchFamily="18" charset="0"/>
                                </a:rPr>
                              </m:ctrlPr>
                            </m:fPr>
                            <m:num>
                              <m:sSub>
                                <m:sSubPr>
                                  <m:ctrlPr>
                                    <a:rPr lang="it-IT" sz="2200" b="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𝐴</m:t>
                                  </m:r>
                                </m:e>
                                <m:sub>
                                  <m:r>
                                    <a:rPr lang="it-IT" sz="2200" b="0" i="1" smtClean="0">
                                      <a:latin typeface="Cambria Math" panose="02040503050406030204" pitchFamily="18" charset="0"/>
                                      <a:ea typeface="Cambria Math" panose="02040503050406030204" pitchFamily="18" charset="0"/>
                                    </a:rPr>
                                    <m:t>𝑜</m:t>
                                  </m:r>
                                </m:sub>
                              </m:sSub>
                            </m:num>
                            <m:den>
                              <m:sSub>
                                <m:sSubPr>
                                  <m:ctrlPr>
                                    <a:rPr lang="it-IT" sz="2200" b="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𝑙</m:t>
                                  </m:r>
                                </m:e>
                                <m:sub>
                                  <m:r>
                                    <a:rPr lang="it-IT" sz="2200" b="0" i="1" smtClean="0">
                                      <a:latin typeface="Cambria Math" panose="02040503050406030204" pitchFamily="18" charset="0"/>
                                      <a:ea typeface="Cambria Math" panose="02040503050406030204" pitchFamily="18" charset="0"/>
                                    </a:rPr>
                                    <m:t>𝑜</m:t>
                                  </m:r>
                                </m:sub>
                              </m:sSub>
                              <m:r>
                                <a:rPr lang="it-IT" sz="2200" b="0" i="1" smtClean="0">
                                  <a:latin typeface="Cambria Math" panose="02040503050406030204" pitchFamily="18" charset="0"/>
                                  <a:ea typeface="Cambria Math" panose="02040503050406030204" pitchFamily="18" charset="0"/>
                                </a:rPr>
                                <m:t> ∙ </m:t>
                              </m:r>
                              <m:sSub>
                                <m:sSubPr>
                                  <m:ctrlPr>
                                    <a:rPr lang="it-IT" sz="2200" b="0" i="1" smtClean="0">
                                      <a:latin typeface="Cambria Math" panose="02040503050406030204" pitchFamily="18" charset="0"/>
                                      <a:ea typeface="Cambria Math" panose="02040503050406030204" pitchFamily="18" charset="0"/>
                                    </a:rPr>
                                  </m:ctrlPr>
                                </m:sSubPr>
                                <m:e>
                                  <m:r>
                                    <a:rPr lang="it-IT" sz="2200" b="0" i="1" smtClean="0">
                                      <a:latin typeface="Cambria Math" panose="02040503050406030204" pitchFamily="18" charset="0"/>
                                      <a:ea typeface="Cambria Math" panose="02040503050406030204" pitchFamily="18" charset="0"/>
                                    </a:rPr>
                                    <m:t>𝑉</m:t>
                                  </m:r>
                                </m:e>
                                <m:sub>
                                  <m:r>
                                    <a:rPr lang="it-IT" sz="2200" b="0" i="1" smtClean="0">
                                      <a:latin typeface="Cambria Math" panose="02040503050406030204" pitchFamily="18" charset="0"/>
                                      <a:ea typeface="Cambria Math" panose="02040503050406030204" pitchFamily="18" charset="0"/>
                                    </a:rPr>
                                    <m:t>𝑜</m:t>
                                  </m:r>
                                </m:sub>
                              </m:sSub>
                            </m:den>
                          </m:f>
                        </m:e>
                      </m:rad>
                      <m:r>
                        <a:rPr lang="it-IT" sz="2200" b="0" i="1" smtClean="0">
                          <a:latin typeface="Cambria Math" panose="02040503050406030204" pitchFamily="18" charset="0"/>
                          <a:ea typeface="Cambria Math" panose="02040503050406030204" pitchFamily="18" charset="0"/>
                        </a:rPr>
                        <m:t>  </m:t>
                      </m:r>
                    </m:oMath>
                  </m:oMathPara>
                </a14:m>
                <a:endParaRPr lang="it-IT" sz="2200" b="0" i="1" dirty="0">
                  <a:latin typeface="Fira Sans" panose="020B0503050000020004" pitchFamily="34" charset="0"/>
                </a:endParaRPr>
              </a:p>
            </p:txBody>
          </p:sp>
        </mc:Choice>
        <mc:Fallback xmlns="">
          <p:sp>
            <p:nvSpPr>
              <p:cNvPr id="6" name="CasellaDiTesto 5">
                <a:extLst>
                  <a:ext uri="{FF2B5EF4-FFF2-40B4-BE49-F238E27FC236}">
                    <a16:creationId xmlns:a16="http://schemas.microsoft.com/office/drawing/2014/main" id="{1C0466FA-A67E-4615-16AB-46A9F38A71D9}"/>
                  </a:ext>
                </a:extLst>
              </p:cNvPr>
              <p:cNvSpPr txBox="1">
                <a:spLocks noRot="1" noChangeAspect="1" noMove="1" noResize="1" noEditPoints="1" noAdjustHandles="1" noChangeArrowheads="1" noChangeShapeType="1" noTextEdit="1"/>
              </p:cNvSpPr>
              <p:nvPr/>
            </p:nvSpPr>
            <p:spPr>
              <a:xfrm>
                <a:off x="5014020" y="2186677"/>
                <a:ext cx="2618912" cy="1011771"/>
              </a:xfrm>
              <a:prstGeom prst="rect">
                <a:avLst/>
              </a:prstGeom>
              <a:blipFill>
                <a:blip r:embed="rId2"/>
                <a:stretch>
                  <a:fillRect/>
                </a:stretch>
              </a:blipFill>
              <a:ln w="19050">
                <a:solidFill>
                  <a:srgbClr val="574676"/>
                </a:solidFill>
              </a:ln>
            </p:spPr>
            <p:txBody>
              <a:bodyPr/>
              <a:lstStyle/>
              <a:p>
                <a:r>
                  <a:rPr lang="it-IT">
                    <a:noFill/>
                  </a:rPr>
                  <a:t> </a:t>
                </a:r>
              </a:p>
            </p:txBody>
          </p:sp>
        </mc:Fallback>
      </mc:AlternateContent>
      <p:pic>
        <p:nvPicPr>
          <p:cNvPr id="15" name="Immagine 14">
            <a:extLst>
              <a:ext uri="{FF2B5EF4-FFF2-40B4-BE49-F238E27FC236}">
                <a16:creationId xmlns:a16="http://schemas.microsoft.com/office/drawing/2014/main" id="{18F529D5-DC12-B07F-5D85-46F73D8BE28A}"/>
              </a:ext>
            </a:extLst>
          </p:cNvPr>
          <p:cNvPicPr>
            <a:picLocks noChangeAspect="1"/>
          </p:cNvPicPr>
          <p:nvPr/>
        </p:nvPicPr>
        <p:blipFill>
          <a:blip r:embed="rId3"/>
          <a:stretch>
            <a:fillRect/>
          </a:stretch>
        </p:blipFill>
        <p:spPr>
          <a:xfrm>
            <a:off x="918191" y="3829322"/>
            <a:ext cx="3227199" cy="2182342"/>
          </a:xfrm>
          <a:prstGeom prst="rect">
            <a:avLst/>
          </a:prstGeom>
          <a:ln w="19050">
            <a:solidFill>
              <a:srgbClr val="574676"/>
            </a:solidFill>
          </a:ln>
        </p:spPr>
      </p:pic>
      <p:graphicFrame>
        <p:nvGraphicFramePr>
          <p:cNvPr id="19" name="Diagramma 18">
            <a:extLst>
              <a:ext uri="{FF2B5EF4-FFF2-40B4-BE49-F238E27FC236}">
                <a16:creationId xmlns:a16="http://schemas.microsoft.com/office/drawing/2014/main" id="{1E764D69-2E81-6255-CD1A-66791B9D3048}"/>
              </a:ext>
            </a:extLst>
          </p:cNvPr>
          <p:cNvGraphicFramePr/>
          <p:nvPr/>
        </p:nvGraphicFramePr>
        <p:xfrm>
          <a:off x="4571999" y="3575561"/>
          <a:ext cx="4101484" cy="790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Immagine 19">
            <a:extLst>
              <a:ext uri="{FF2B5EF4-FFF2-40B4-BE49-F238E27FC236}">
                <a16:creationId xmlns:a16="http://schemas.microsoft.com/office/drawing/2014/main" id="{797CB6E3-27E5-3209-E9E1-0143413413C8}"/>
              </a:ext>
            </a:extLst>
          </p:cNvPr>
          <p:cNvPicPr>
            <a:picLocks noChangeAspect="1"/>
          </p:cNvPicPr>
          <p:nvPr/>
        </p:nvPicPr>
        <p:blipFill rotWithShape="1">
          <a:blip r:embed="rId9"/>
          <a:srcRect l="10249" r="6875"/>
          <a:stretch/>
        </p:blipFill>
        <p:spPr>
          <a:xfrm>
            <a:off x="918191" y="1687051"/>
            <a:ext cx="3227199" cy="1867147"/>
          </a:xfrm>
          <a:prstGeom prst="rect">
            <a:avLst/>
          </a:prstGeom>
          <a:ln w="19050">
            <a:solidFill>
              <a:srgbClr val="574676"/>
            </a:solidFill>
          </a:ln>
        </p:spPr>
      </p:pic>
      <p:sp>
        <p:nvSpPr>
          <p:cNvPr id="21" name="Ovale 20">
            <a:extLst>
              <a:ext uri="{FF2B5EF4-FFF2-40B4-BE49-F238E27FC236}">
                <a16:creationId xmlns:a16="http://schemas.microsoft.com/office/drawing/2014/main" id="{B6775124-F31E-87F5-3AEC-AE3C49A63C2B}"/>
              </a:ext>
            </a:extLst>
          </p:cNvPr>
          <p:cNvSpPr/>
          <p:nvPr/>
        </p:nvSpPr>
        <p:spPr>
          <a:xfrm>
            <a:off x="1324373" y="1836197"/>
            <a:ext cx="566572" cy="1709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2 22">
            <a:extLst>
              <a:ext uri="{FF2B5EF4-FFF2-40B4-BE49-F238E27FC236}">
                <a16:creationId xmlns:a16="http://schemas.microsoft.com/office/drawing/2014/main" id="{F0725AD4-05DA-BCA2-AA6F-07CE1CA94578}"/>
              </a:ext>
            </a:extLst>
          </p:cNvPr>
          <p:cNvCxnSpPr>
            <a:cxnSpLocks/>
            <a:endCxn id="21" idx="1"/>
          </p:cNvCxnSpPr>
          <p:nvPr/>
        </p:nvCxnSpPr>
        <p:spPr>
          <a:xfrm>
            <a:off x="798990" y="1933552"/>
            <a:ext cx="608356" cy="1529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EB57E690-EE79-02AE-F4BF-4E057885ACE1}"/>
              </a:ext>
            </a:extLst>
          </p:cNvPr>
          <p:cNvSpPr txBox="1"/>
          <p:nvPr/>
        </p:nvSpPr>
        <p:spPr>
          <a:xfrm>
            <a:off x="13316" y="1641160"/>
            <a:ext cx="914400" cy="584785"/>
          </a:xfrm>
          <a:prstGeom prst="rect">
            <a:avLst/>
          </a:prstGeom>
        </p:spPr>
        <p:txBody>
          <a:bodyPr vert="horz" wrap="none" lIns="91440" tIns="45720" rIns="91440" bIns="45720" rtlCol="0" anchor="ctr">
            <a:normAutofit/>
          </a:bodyPr>
          <a:lstStyle/>
          <a:p>
            <a:pPr marL="0" indent="0" algn="l">
              <a:buNone/>
            </a:pPr>
            <a:r>
              <a:rPr lang="it-IT" b="1" i="1" dirty="0">
                <a:solidFill>
                  <a:srgbClr val="FF0000"/>
                </a:solidFill>
                <a:latin typeface="Fira Sans Medium" panose="020B0603050000020004" pitchFamily="34" charset="0"/>
              </a:rPr>
              <a:t>385</a:t>
            </a:r>
            <a:r>
              <a:rPr lang="it-IT" b="1" dirty="0">
                <a:solidFill>
                  <a:srgbClr val="FF0000"/>
                </a:solidFill>
                <a:latin typeface="Fira Sans Medium" panose="020B0603050000020004" pitchFamily="34" charset="0"/>
              </a:rPr>
              <a:t> </a:t>
            </a:r>
            <a:r>
              <a:rPr lang="it-IT" b="1" i="1" dirty="0">
                <a:solidFill>
                  <a:srgbClr val="FF0000"/>
                </a:solidFill>
                <a:latin typeface="Fira Sans Medium" panose="020B0603050000020004" pitchFamily="34" charset="0"/>
              </a:rPr>
              <a:t>Hz</a:t>
            </a:r>
          </a:p>
        </p:txBody>
      </p:sp>
      <p:sp>
        <p:nvSpPr>
          <p:cNvPr id="25" name="Ovale 24">
            <a:extLst>
              <a:ext uri="{FF2B5EF4-FFF2-40B4-BE49-F238E27FC236}">
                <a16:creationId xmlns:a16="http://schemas.microsoft.com/office/drawing/2014/main" id="{B8817C8E-C127-A5CD-B0A9-D32774A4E907}"/>
              </a:ext>
            </a:extLst>
          </p:cNvPr>
          <p:cNvSpPr/>
          <p:nvPr/>
        </p:nvSpPr>
        <p:spPr>
          <a:xfrm>
            <a:off x="5038632" y="2426495"/>
            <a:ext cx="427133" cy="64522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4" name="Freccia a destra 13">
            <a:extLst>
              <a:ext uri="{FF2B5EF4-FFF2-40B4-BE49-F238E27FC236}">
                <a16:creationId xmlns:a16="http://schemas.microsoft.com/office/drawing/2014/main" id="{694AC315-A018-0011-FF4B-80236FB4DB5C}"/>
              </a:ext>
            </a:extLst>
          </p:cNvPr>
          <p:cNvSpPr/>
          <p:nvPr/>
        </p:nvSpPr>
        <p:spPr>
          <a:xfrm>
            <a:off x="4250763" y="2542344"/>
            <a:ext cx="665825" cy="245716"/>
          </a:xfrm>
          <a:prstGeom prst="rightArrow">
            <a:avLst/>
          </a:prstGeom>
          <a:solidFill>
            <a:schemeClr val="accent1">
              <a:lumMod val="40000"/>
              <a:lumOff val="60000"/>
            </a:schemeClr>
          </a:solidFill>
          <a:ln w="19050">
            <a:solidFill>
              <a:srgbClr val="574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Segnaposto numero diapositiva 1">
            <a:extLst>
              <a:ext uri="{FF2B5EF4-FFF2-40B4-BE49-F238E27FC236}">
                <a16:creationId xmlns:a16="http://schemas.microsoft.com/office/drawing/2014/main" id="{C0568CA1-3855-044B-4FD4-DFD08970CD47}"/>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34</a:t>
            </a:fld>
            <a:endParaRPr lang="it-IT" sz="1200" dirty="0">
              <a:solidFill>
                <a:schemeClr val="tx2">
                  <a:lumMod val="50000"/>
                  <a:lumOff val="50000"/>
                </a:schemeClr>
              </a:solidFill>
            </a:endParaRPr>
          </a:p>
        </p:txBody>
      </p:sp>
      <p:sp>
        <p:nvSpPr>
          <p:cNvPr id="5" name="CasellaDiTesto 4">
            <a:extLst>
              <a:ext uri="{FF2B5EF4-FFF2-40B4-BE49-F238E27FC236}">
                <a16:creationId xmlns:a16="http://schemas.microsoft.com/office/drawing/2014/main" id="{E750F4B9-D45F-0CB8-D50A-577963AD058E}"/>
              </a:ext>
            </a:extLst>
          </p:cNvPr>
          <p:cNvSpPr txBox="1"/>
          <p:nvPr/>
        </p:nvSpPr>
        <p:spPr>
          <a:xfrm>
            <a:off x="4276816" y="4304672"/>
            <a:ext cx="4691849" cy="1768138"/>
          </a:xfrm>
          <a:prstGeom prst="rect">
            <a:avLst/>
          </a:prstGeom>
        </p:spPr>
        <p:txBody>
          <a:bodyPr vert="horz" wrap="square" lIns="91440" tIns="45720" rIns="91440" bIns="45720" rtlCol="0" anchor="ctr">
            <a:noAutofit/>
          </a:bodyPr>
          <a:lstStyle/>
          <a:p>
            <a:pPr marL="171450" indent="-171450" algn="l">
              <a:buFont typeface="Courier New" panose="02070309020205020404" pitchFamily="49" charset="0"/>
              <a:buChar char="o"/>
            </a:pPr>
            <a:r>
              <a:rPr lang="it-IT" sz="2200" b="1" dirty="0">
                <a:latin typeface="Fira Sans Medium" panose="020B0603050000020004" pitchFamily="34" charset="0"/>
              </a:rPr>
              <a:t> 3 </a:t>
            </a:r>
            <a:r>
              <a:rPr lang="it-IT" sz="2200" b="1" dirty="0" err="1">
                <a:latin typeface="Fira Sans Medium" panose="020B0603050000020004" pitchFamily="34" charset="0"/>
              </a:rPr>
              <a:t>cases</a:t>
            </a:r>
            <a:r>
              <a:rPr lang="it-IT" sz="2200" b="1" dirty="0">
                <a:latin typeface="Fira Sans Medium" panose="020B0603050000020004" pitchFamily="34" charset="0"/>
              </a:rPr>
              <a:t>: </a:t>
            </a:r>
            <a:r>
              <a:rPr lang="it-IT" sz="2200" b="1" dirty="0" err="1">
                <a:latin typeface="Fira Sans Medium" panose="020B0603050000020004" pitchFamily="34" charset="0"/>
              </a:rPr>
              <a:t>varying</a:t>
            </a:r>
            <a:r>
              <a:rPr lang="it-IT" sz="2200" b="0" dirty="0">
                <a:solidFill>
                  <a:schemeClr val="tx1">
                    <a:lumMod val="65000"/>
                    <a:lumOff val="35000"/>
                  </a:schemeClr>
                </a:solidFill>
                <a:latin typeface="Fira Sans Medium" panose="020B0603050000020004" pitchFamily="34" charset="0"/>
              </a:rPr>
              <a:t> </a:t>
            </a:r>
            <a:r>
              <a:rPr lang="it-IT" sz="2200" b="1" dirty="0" err="1">
                <a:latin typeface="Fira Sans Medium" panose="020B0603050000020004" pitchFamily="34" charset="0"/>
              </a:rPr>
              <a:t>resonator’s</a:t>
            </a:r>
            <a:r>
              <a:rPr lang="it-IT" sz="2200" b="0" dirty="0">
                <a:solidFill>
                  <a:schemeClr val="tx1">
                    <a:lumMod val="65000"/>
                    <a:lumOff val="35000"/>
                  </a:schemeClr>
                </a:solidFill>
                <a:latin typeface="Fira Sans Medium" panose="020B0603050000020004" pitchFamily="34" charset="0"/>
              </a:rPr>
              <a:t> </a:t>
            </a:r>
            <a:r>
              <a:rPr lang="it-IT" sz="2200" b="1" dirty="0" err="1">
                <a:latin typeface="Fira Sans Medium" panose="020B0603050000020004" pitchFamily="34" charset="0"/>
              </a:rPr>
              <a:t>geometry</a:t>
            </a:r>
            <a:r>
              <a:rPr lang="it-IT" sz="2200" b="0" dirty="0">
                <a:solidFill>
                  <a:schemeClr val="tx1">
                    <a:lumMod val="65000"/>
                    <a:lumOff val="35000"/>
                  </a:schemeClr>
                </a:solidFill>
                <a:latin typeface="Fira Sans Medium" panose="020B0603050000020004" pitchFamily="34" charset="0"/>
              </a:rPr>
              <a:t> and fixing </a:t>
            </a:r>
            <a:r>
              <a:rPr lang="it-IT" sz="2200" b="0" dirty="0" err="1">
                <a:solidFill>
                  <a:schemeClr val="tx1">
                    <a:lumMod val="65000"/>
                    <a:lumOff val="35000"/>
                  </a:schemeClr>
                </a:solidFill>
                <a:latin typeface="Fira Sans Medium" panose="020B0603050000020004" pitchFamily="34" charset="0"/>
              </a:rPr>
              <a:t>its</a:t>
            </a:r>
            <a:r>
              <a:rPr lang="it-IT" sz="2200" b="0" dirty="0">
                <a:solidFill>
                  <a:schemeClr val="tx1">
                    <a:lumMod val="65000"/>
                    <a:lumOff val="35000"/>
                  </a:schemeClr>
                </a:solidFill>
                <a:latin typeface="Fira Sans Medium" panose="020B0603050000020004" pitchFamily="34" charset="0"/>
              </a:rPr>
              <a:t> position</a:t>
            </a:r>
          </a:p>
          <a:p>
            <a:pPr marL="171450" indent="-171450" algn="l">
              <a:buFont typeface="Courier New" panose="02070309020205020404" pitchFamily="49" charset="0"/>
              <a:buChar char="o"/>
            </a:pPr>
            <a:endParaRPr lang="it-IT" sz="1400" b="0" dirty="0">
              <a:solidFill>
                <a:schemeClr val="tx1">
                  <a:lumMod val="65000"/>
                  <a:lumOff val="35000"/>
                </a:schemeClr>
              </a:solidFill>
              <a:latin typeface="Fira Sans Medium" panose="020B0603050000020004" pitchFamily="34" charset="0"/>
            </a:endParaRPr>
          </a:p>
          <a:p>
            <a:pPr marL="171450" indent="-171450">
              <a:buFont typeface="Courier New" panose="02070309020205020404" pitchFamily="49" charset="0"/>
              <a:buChar char="o"/>
            </a:pPr>
            <a:r>
              <a:rPr lang="it-IT" sz="2200" b="1" dirty="0">
                <a:latin typeface="Fira Sans Medium" panose="020B0603050000020004" pitchFamily="34" charset="0"/>
              </a:rPr>
              <a:t> 2 </a:t>
            </a:r>
            <a:r>
              <a:rPr lang="it-IT" sz="2200" b="1" dirty="0" err="1">
                <a:latin typeface="Fira Sans Medium" panose="020B0603050000020004" pitchFamily="34" charset="0"/>
              </a:rPr>
              <a:t>cases</a:t>
            </a:r>
            <a:r>
              <a:rPr lang="it-IT" sz="2200" b="1" dirty="0">
                <a:latin typeface="Fira Sans Medium" panose="020B0603050000020004" pitchFamily="34" charset="0"/>
              </a:rPr>
              <a:t>: </a:t>
            </a:r>
            <a:r>
              <a:rPr lang="it-IT" sz="2200" dirty="0">
                <a:solidFill>
                  <a:schemeClr val="tx1">
                    <a:lumMod val="65000"/>
                    <a:lumOff val="35000"/>
                  </a:schemeClr>
                </a:solidFill>
                <a:latin typeface="Fira Sans Medium" panose="020B0603050000020004" pitchFamily="34" charset="0"/>
              </a:rPr>
              <a:t>fixing </a:t>
            </a:r>
            <a:r>
              <a:rPr lang="it-IT" sz="2200" dirty="0" err="1">
                <a:solidFill>
                  <a:schemeClr val="tx1">
                    <a:lumMod val="65000"/>
                    <a:lumOff val="35000"/>
                  </a:schemeClr>
                </a:solidFill>
                <a:latin typeface="Fira Sans Medium" panose="020B0603050000020004" pitchFamily="34" charset="0"/>
              </a:rPr>
              <a:t>resonator’s</a:t>
            </a:r>
            <a:r>
              <a:rPr lang="it-IT" sz="2200" dirty="0">
                <a:solidFill>
                  <a:schemeClr val="tx1">
                    <a:lumMod val="65000"/>
                    <a:lumOff val="35000"/>
                  </a:schemeClr>
                </a:solidFill>
                <a:latin typeface="Fira Sans Medium" panose="020B0603050000020004" pitchFamily="34" charset="0"/>
              </a:rPr>
              <a:t> </a:t>
            </a:r>
            <a:r>
              <a:rPr lang="it-IT" sz="2200" dirty="0" err="1">
                <a:solidFill>
                  <a:schemeClr val="tx1">
                    <a:lumMod val="65000"/>
                    <a:lumOff val="35000"/>
                  </a:schemeClr>
                </a:solidFill>
                <a:latin typeface="Fira Sans Medium" panose="020B0603050000020004" pitchFamily="34" charset="0"/>
              </a:rPr>
              <a:t>geometry</a:t>
            </a:r>
            <a:r>
              <a:rPr lang="it-IT" sz="2200" dirty="0">
                <a:solidFill>
                  <a:schemeClr val="tx1">
                    <a:lumMod val="65000"/>
                    <a:lumOff val="35000"/>
                  </a:schemeClr>
                </a:solidFill>
                <a:latin typeface="Fira Sans Medium" panose="020B0603050000020004" pitchFamily="34" charset="0"/>
              </a:rPr>
              <a:t> and </a:t>
            </a:r>
            <a:r>
              <a:rPr lang="it-IT" sz="2200" b="1" dirty="0" err="1">
                <a:latin typeface="Fira Sans Medium" panose="020B0603050000020004" pitchFamily="34" charset="0"/>
              </a:rPr>
              <a:t>varying</a:t>
            </a:r>
            <a:r>
              <a:rPr lang="it-IT" sz="2200" b="1" dirty="0">
                <a:latin typeface="Fira Sans Medium" panose="020B0603050000020004" pitchFamily="34" charset="0"/>
              </a:rPr>
              <a:t> </a:t>
            </a:r>
            <a:r>
              <a:rPr lang="it-IT" sz="2200" b="1" dirty="0" err="1">
                <a:latin typeface="Fira Sans Medium" panose="020B0603050000020004" pitchFamily="34" charset="0"/>
              </a:rPr>
              <a:t>its</a:t>
            </a:r>
            <a:r>
              <a:rPr lang="it-IT" sz="2200" dirty="0">
                <a:solidFill>
                  <a:schemeClr val="tx1">
                    <a:lumMod val="65000"/>
                    <a:lumOff val="35000"/>
                  </a:schemeClr>
                </a:solidFill>
                <a:latin typeface="Fira Sans Medium" panose="020B0603050000020004" pitchFamily="34" charset="0"/>
              </a:rPr>
              <a:t> </a:t>
            </a:r>
            <a:r>
              <a:rPr lang="it-IT" sz="2200" b="1" dirty="0">
                <a:latin typeface="Fira Sans Medium" panose="020B0603050000020004" pitchFamily="34" charset="0"/>
              </a:rPr>
              <a:t>position</a:t>
            </a:r>
            <a:endParaRPr lang="it-IT" sz="2200" b="0" dirty="0">
              <a:solidFill>
                <a:schemeClr val="tx1">
                  <a:lumMod val="65000"/>
                  <a:lumOff val="35000"/>
                </a:schemeClr>
              </a:solidFill>
              <a:latin typeface="Fira Sans Medium" panose="020B0603050000020004" pitchFamily="34" charset="0"/>
            </a:endParaRPr>
          </a:p>
        </p:txBody>
      </p:sp>
      <p:pic>
        <p:nvPicPr>
          <p:cNvPr id="10" name="Immagine 9">
            <a:extLst>
              <a:ext uri="{FF2B5EF4-FFF2-40B4-BE49-F238E27FC236}">
                <a16:creationId xmlns:a16="http://schemas.microsoft.com/office/drawing/2014/main" id="{D4D5919F-26F7-7D02-D62A-5A7D5000190D}"/>
              </a:ext>
            </a:extLst>
          </p:cNvPr>
          <p:cNvPicPr>
            <a:picLocks noChangeAspect="1"/>
          </p:cNvPicPr>
          <p:nvPr/>
        </p:nvPicPr>
        <p:blipFill rotWithShape="1">
          <a:blip r:embed="rId10">
            <a:clrChange>
              <a:clrFrom>
                <a:srgbClr val="FFFFFF"/>
              </a:clrFrom>
              <a:clrTo>
                <a:srgbClr val="FFFFFF">
                  <a:alpha val="0"/>
                </a:srgbClr>
              </a:clrTo>
            </a:clrChange>
          </a:blip>
          <a:srcRect l="53209" r="20611" b="12608"/>
          <a:stretch/>
        </p:blipFill>
        <p:spPr>
          <a:xfrm>
            <a:off x="3204192" y="3883269"/>
            <a:ext cx="941198" cy="1744366"/>
          </a:xfrm>
          <a:prstGeom prst="rect">
            <a:avLst/>
          </a:prstGeom>
        </p:spPr>
      </p:pic>
      <p:sp>
        <p:nvSpPr>
          <p:cNvPr id="7" name="CasellaDiTesto 6">
            <a:extLst>
              <a:ext uri="{FF2B5EF4-FFF2-40B4-BE49-F238E27FC236}">
                <a16:creationId xmlns:a16="http://schemas.microsoft.com/office/drawing/2014/main" id="{840912A9-5EAF-C4C7-B2F8-C9A58EE8FFDD}"/>
              </a:ext>
            </a:extLst>
          </p:cNvPr>
          <p:cNvSpPr txBox="1"/>
          <p:nvPr/>
        </p:nvSpPr>
        <p:spPr>
          <a:xfrm>
            <a:off x="4097044" y="2974019"/>
            <a:ext cx="914400" cy="914400"/>
          </a:xfrm>
          <a:prstGeom prst="rect">
            <a:avLst/>
          </a:prstGeom>
        </p:spPr>
        <p:txBody>
          <a:bodyPr vert="horz" wrap="square" lIns="91440" tIns="45720" rIns="91440" bIns="45720" rtlCol="0" anchor="ctr">
            <a:normAutofit/>
          </a:bodyPr>
          <a:lstStyle/>
          <a:p>
            <a:pPr marL="0" indent="0" algn="l">
              <a:buNone/>
            </a:pPr>
            <a:endParaRPr lang="it-IT" sz="1050" b="0" i="1" dirty="0">
              <a:latin typeface="Fira Sans" panose="020B0503050000020004" pitchFamily="34" charset="0"/>
            </a:endParaRPr>
          </a:p>
        </p:txBody>
      </p:sp>
      <p:sp>
        <p:nvSpPr>
          <p:cNvPr id="8" name="CasellaDiTesto 7">
            <a:extLst>
              <a:ext uri="{FF2B5EF4-FFF2-40B4-BE49-F238E27FC236}">
                <a16:creationId xmlns:a16="http://schemas.microsoft.com/office/drawing/2014/main" id="{2F210BA0-BFA1-D84F-C254-5099C6AAE2B2}"/>
              </a:ext>
            </a:extLst>
          </p:cNvPr>
          <p:cNvSpPr txBox="1"/>
          <p:nvPr/>
        </p:nvSpPr>
        <p:spPr>
          <a:xfrm>
            <a:off x="7632932" y="2494759"/>
            <a:ext cx="914400" cy="384885"/>
          </a:xfrm>
          <a:prstGeom prst="rect">
            <a:avLst/>
          </a:prstGeom>
        </p:spPr>
        <p:txBody>
          <a:bodyPr vert="horz" wrap="none" lIns="91440" tIns="45720" rIns="91440" bIns="45720" rtlCol="0" anchor="ctr">
            <a:normAutofit/>
          </a:bodyPr>
          <a:lstStyle/>
          <a:p>
            <a:pPr marL="0" indent="0" algn="l">
              <a:buNone/>
            </a:pPr>
            <a:r>
              <a:rPr lang="it-IT" sz="1200" b="1" dirty="0">
                <a:latin typeface="Fira Sans Medium" panose="020B0603050000020004" pitchFamily="34" charset="0"/>
              </a:rPr>
              <a:t>[5]</a:t>
            </a:r>
          </a:p>
        </p:txBody>
      </p:sp>
      <p:sp>
        <p:nvSpPr>
          <p:cNvPr id="9" name="CasellaDiTesto 8">
            <a:extLst>
              <a:ext uri="{FF2B5EF4-FFF2-40B4-BE49-F238E27FC236}">
                <a16:creationId xmlns:a16="http://schemas.microsoft.com/office/drawing/2014/main" id="{0B7DBF21-A565-48ED-6AAF-8074E29E5A6C}"/>
              </a:ext>
            </a:extLst>
          </p:cNvPr>
          <p:cNvSpPr txBox="1"/>
          <p:nvPr/>
        </p:nvSpPr>
        <p:spPr>
          <a:xfrm>
            <a:off x="1803933" y="6257281"/>
            <a:ext cx="6225309" cy="539209"/>
          </a:xfrm>
          <a:prstGeom prst="rect">
            <a:avLst/>
          </a:prstGeom>
        </p:spPr>
        <p:txBody>
          <a:bodyPr vert="horz" wrap="none" lIns="91440" tIns="45720" rIns="91440" bIns="45720" rtlCol="0" anchor="ctr">
            <a:normAutofit/>
          </a:bodyPr>
          <a:lstStyle/>
          <a:p>
            <a:pPr marL="0" indent="0" algn="l">
              <a:buNone/>
            </a:pPr>
            <a:r>
              <a:rPr lang="it-IT" sz="1050" b="0" dirty="0">
                <a:latin typeface="Fira Sans Medium" panose="020B0603050000020004" pitchFamily="34" charset="0"/>
              </a:rPr>
              <a:t>[5] </a:t>
            </a:r>
            <a:r>
              <a:rPr lang="en-US" sz="1050" dirty="0">
                <a:latin typeface="Fira Sans Medium" panose="020B0603050000020004" pitchFamily="34" charset="0"/>
              </a:rPr>
              <a:t>S. Hubbard, A. P. Dowling. Acoustic resonances of an industrial gas turbine combustion</a:t>
            </a:r>
          </a:p>
          <a:p>
            <a:pPr marL="0" indent="0" algn="l">
              <a:buNone/>
            </a:pPr>
            <a:r>
              <a:rPr lang="en-US" sz="1050" dirty="0">
                <a:latin typeface="Fira Sans Medium" panose="020B0603050000020004" pitchFamily="34" charset="0"/>
              </a:rPr>
              <a:t>      system. </a:t>
            </a:r>
            <a:r>
              <a:rPr lang="en-US" sz="1050" i="1" dirty="0">
                <a:latin typeface="Fira Sans Medium" panose="020B0603050000020004" pitchFamily="34" charset="0"/>
              </a:rPr>
              <a:t>ASME Journal of Engineering for Gas Turbines and Power</a:t>
            </a:r>
            <a:r>
              <a:rPr lang="en-US" sz="1050" dirty="0">
                <a:latin typeface="Fira Sans Medium" panose="020B0603050000020004" pitchFamily="34" charset="0"/>
              </a:rPr>
              <a:t>, 123:766–773, 2001.</a:t>
            </a:r>
            <a:endParaRPr lang="it-IT" sz="1050" b="0" i="1" dirty="0">
              <a:latin typeface="Fira Sans Medium" panose="020B0603050000020004" pitchFamily="34" charset="0"/>
            </a:endParaRPr>
          </a:p>
        </p:txBody>
      </p:sp>
    </p:spTree>
    <p:extLst>
      <p:ext uri="{BB962C8B-B14F-4D97-AF65-F5344CB8AC3E}">
        <p14:creationId xmlns:p14="http://schemas.microsoft.com/office/powerpoint/2010/main" val="956228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584785"/>
          </a:xfrm>
        </p:spPr>
        <p:txBody>
          <a:bodyPr/>
          <a:lstStyle/>
          <a:p>
            <a:pPr algn="ctr"/>
            <a:r>
              <a:rPr lang="it-IT" dirty="0"/>
              <a:t>Helmholtz </a:t>
            </a:r>
            <a:r>
              <a:rPr lang="it-IT" dirty="0" err="1"/>
              <a:t>resonator</a:t>
            </a:r>
            <a:r>
              <a:rPr lang="it-IT" dirty="0"/>
              <a:t>: </a:t>
            </a:r>
            <a:r>
              <a:rPr lang="it-IT" dirty="0" err="1"/>
              <a:t>results</a:t>
            </a:r>
            <a:endParaRPr lang="it-IT" dirty="0"/>
          </a:p>
        </p:txBody>
      </p:sp>
      <p:cxnSp>
        <p:nvCxnSpPr>
          <p:cNvPr id="16" name="Connettore diritto 15">
            <a:extLst>
              <a:ext uri="{FF2B5EF4-FFF2-40B4-BE49-F238E27FC236}">
                <a16:creationId xmlns:a16="http://schemas.microsoft.com/office/drawing/2014/main" id="{D7B5BE47-289D-CDFD-D991-7036977A1A7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ella 5">
            <a:extLst>
              <a:ext uri="{FF2B5EF4-FFF2-40B4-BE49-F238E27FC236}">
                <a16:creationId xmlns:a16="http://schemas.microsoft.com/office/drawing/2014/main" id="{68FAD0E0-CA02-64C9-09C9-7CD88A0A0DB2}"/>
              </a:ext>
            </a:extLst>
          </p:cNvPr>
          <p:cNvGraphicFramePr>
            <a:graphicFrameLocks noGrp="1"/>
          </p:cNvGraphicFramePr>
          <p:nvPr>
            <p:extLst>
              <p:ext uri="{D42A27DB-BD31-4B8C-83A1-F6EECF244321}">
                <p14:modId xmlns:p14="http://schemas.microsoft.com/office/powerpoint/2010/main" val="1098531818"/>
              </p:ext>
            </p:extLst>
          </p:nvPr>
        </p:nvGraphicFramePr>
        <p:xfrm>
          <a:off x="470516" y="3429000"/>
          <a:ext cx="8202966" cy="2647480"/>
        </p:xfrm>
        <a:graphic>
          <a:graphicData uri="http://schemas.openxmlformats.org/drawingml/2006/table">
            <a:tbl>
              <a:tblPr firstRow="1" bandRow="1">
                <a:tableStyleId>{5940675A-B579-460E-94D1-54222C63F5DA}</a:tableStyleId>
              </a:tblPr>
              <a:tblGrid>
                <a:gridCol w="1225119">
                  <a:extLst>
                    <a:ext uri="{9D8B030D-6E8A-4147-A177-3AD203B41FA5}">
                      <a16:colId xmlns:a16="http://schemas.microsoft.com/office/drawing/2014/main" val="1671073061"/>
                    </a:ext>
                  </a:extLst>
                </a:gridCol>
                <a:gridCol w="1740023">
                  <a:extLst>
                    <a:ext uri="{9D8B030D-6E8A-4147-A177-3AD203B41FA5}">
                      <a16:colId xmlns:a16="http://schemas.microsoft.com/office/drawing/2014/main" val="3183041778"/>
                    </a:ext>
                  </a:extLst>
                </a:gridCol>
                <a:gridCol w="3755255">
                  <a:extLst>
                    <a:ext uri="{9D8B030D-6E8A-4147-A177-3AD203B41FA5}">
                      <a16:colId xmlns:a16="http://schemas.microsoft.com/office/drawing/2014/main" val="2243663352"/>
                    </a:ext>
                  </a:extLst>
                </a:gridCol>
                <a:gridCol w="1482569">
                  <a:extLst>
                    <a:ext uri="{9D8B030D-6E8A-4147-A177-3AD203B41FA5}">
                      <a16:colId xmlns:a16="http://schemas.microsoft.com/office/drawing/2014/main" val="2207016051"/>
                    </a:ext>
                  </a:extLst>
                </a:gridCol>
              </a:tblGrid>
              <a:tr h="533400">
                <a:tc>
                  <a:txBody>
                    <a:bodyPr/>
                    <a:lstStyle/>
                    <a:p>
                      <a:pPr algn="ctr"/>
                      <a:r>
                        <a:rPr lang="it-IT" sz="1800" dirty="0">
                          <a:effectLst>
                            <a:outerShdw blurRad="38100" dist="38100" dir="2700000" algn="tl">
                              <a:srgbClr val="000000">
                                <a:alpha val="43137"/>
                              </a:srgbClr>
                            </a:outerShdw>
                          </a:effectLst>
                          <a:latin typeface="Fira Sans Medium" panose="020B0603050000020004" pitchFamily="34" charset="0"/>
                        </a:rPr>
                        <a:t>Case</a:t>
                      </a:r>
                    </a:p>
                  </a:txBody>
                  <a:tcPr anchor="ctr">
                    <a:solidFill>
                      <a:schemeClr val="accent1">
                        <a:lumMod val="20000"/>
                        <a:lumOff val="80000"/>
                      </a:schemeClr>
                    </a:solidFill>
                  </a:tcPr>
                </a:tc>
                <a:tc>
                  <a:txBody>
                    <a:bodyPr/>
                    <a:lstStyle/>
                    <a:p>
                      <a:pPr algn="ctr"/>
                      <a:r>
                        <a:rPr lang="it-IT" sz="1800" dirty="0" err="1">
                          <a:effectLst>
                            <a:outerShdw blurRad="38100" dist="38100" dir="2700000" algn="tl">
                              <a:srgbClr val="000000">
                                <a:alpha val="43137"/>
                              </a:srgbClr>
                            </a:outerShdw>
                          </a:effectLst>
                          <a:latin typeface="Fira Sans Medium" panose="020B0603050000020004" pitchFamily="34" charset="0"/>
                        </a:rPr>
                        <a:t>Geometry</a:t>
                      </a:r>
                      <a:endParaRPr lang="it-IT" sz="1800" baseline="0" dirty="0">
                        <a:effectLst>
                          <a:outerShdw blurRad="38100" dist="38100" dir="2700000" algn="tl">
                            <a:srgbClr val="000000">
                              <a:alpha val="43137"/>
                            </a:srgbClr>
                          </a:outerShdw>
                        </a:effectLst>
                        <a:latin typeface="Fira Sans Medium" panose="020B0603050000020004" pitchFamily="34" charset="0"/>
                      </a:endParaRPr>
                    </a:p>
                  </a:txBody>
                  <a:tcPr anchor="ctr">
                    <a:solidFill>
                      <a:schemeClr val="accent1">
                        <a:lumMod val="20000"/>
                        <a:lumOff val="80000"/>
                      </a:schemeClr>
                    </a:solidFill>
                  </a:tcPr>
                </a:tc>
                <a:tc>
                  <a:txBody>
                    <a:bodyPr/>
                    <a:lstStyle/>
                    <a:p>
                      <a:pPr algn="ctr"/>
                      <a:r>
                        <a:rPr lang="it-IT" sz="1800" dirty="0" err="1">
                          <a:effectLst>
                            <a:outerShdw blurRad="38100" dist="38100" dir="2700000" algn="tl">
                              <a:srgbClr val="000000">
                                <a:alpha val="43137"/>
                              </a:srgbClr>
                            </a:outerShdw>
                          </a:effectLst>
                          <a:latin typeface="Fira Sans Medium" panose="020B0603050000020004" pitchFamily="34" charset="0"/>
                        </a:rPr>
                        <a:t>Distance</a:t>
                      </a:r>
                      <a:r>
                        <a:rPr lang="it-IT" sz="1800" dirty="0">
                          <a:effectLst>
                            <a:outerShdw blurRad="38100" dist="38100" dir="2700000" algn="tl">
                              <a:srgbClr val="000000">
                                <a:alpha val="43137"/>
                              </a:srgbClr>
                            </a:outerShdw>
                          </a:effectLst>
                          <a:latin typeface="Fira Sans Medium" panose="020B0603050000020004" pitchFamily="34" charset="0"/>
                        </a:rPr>
                        <a:t> from the </a:t>
                      </a:r>
                      <a:r>
                        <a:rPr lang="it-IT" sz="1800" dirty="0" err="1">
                          <a:effectLst>
                            <a:outerShdw blurRad="38100" dist="38100" dir="2700000" algn="tl">
                              <a:srgbClr val="000000">
                                <a:alpha val="43137"/>
                              </a:srgbClr>
                            </a:outerShdw>
                          </a:effectLst>
                          <a:latin typeface="Fira Sans Medium" panose="020B0603050000020004" pitchFamily="34" charset="0"/>
                        </a:rPr>
                        <a:t>flame</a:t>
                      </a:r>
                      <a:r>
                        <a:rPr lang="it-IT" sz="1800" dirty="0">
                          <a:effectLst>
                            <a:outerShdw blurRad="38100" dist="38100" dir="2700000" algn="tl">
                              <a:srgbClr val="000000">
                                <a:alpha val="43137"/>
                              </a:srgbClr>
                            </a:outerShdw>
                          </a:effectLst>
                          <a:latin typeface="Fira Sans Medium" panose="020B0603050000020004" pitchFamily="34" charset="0"/>
                        </a:rPr>
                        <a:t> [mm]</a:t>
                      </a:r>
                    </a:p>
                  </a:txBody>
                  <a:tcPr anchor="ctr">
                    <a:solidFill>
                      <a:schemeClr val="accent1">
                        <a:lumMod val="20000"/>
                        <a:lumOff val="80000"/>
                      </a:schemeClr>
                    </a:solidFill>
                  </a:tcPr>
                </a:tc>
                <a:tc>
                  <a:txBody>
                    <a:bodyPr/>
                    <a:lstStyle/>
                    <a:p>
                      <a:pPr algn="ctr"/>
                      <a:r>
                        <a:rPr lang="it-IT" sz="1800" dirty="0" err="1">
                          <a:effectLst>
                            <a:outerShdw blurRad="38100" dist="38100" dir="2700000" algn="tl">
                              <a:srgbClr val="000000">
                                <a:alpha val="43137"/>
                              </a:srgbClr>
                            </a:outerShdw>
                          </a:effectLst>
                          <a:latin typeface="Fira Sans Medium" panose="020B0603050000020004" pitchFamily="34" charset="0"/>
                        </a:rPr>
                        <a:t>Results</a:t>
                      </a:r>
                      <a:endParaRPr lang="it-IT" sz="1800" dirty="0">
                        <a:effectLst>
                          <a:outerShdw blurRad="38100" dist="38100" dir="2700000" algn="tl">
                            <a:srgbClr val="000000">
                              <a:alpha val="43137"/>
                            </a:srgbClr>
                          </a:outerShdw>
                        </a:effectLst>
                        <a:latin typeface="Fira Sans Medium" panose="020B0603050000020004" pitchFamily="34" charset="0"/>
                      </a:endParaRPr>
                    </a:p>
                  </a:txBody>
                  <a:tcPr anchor="ctr">
                    <a:solidFill>
                      <a:schemeClr val="accent1">
                        <a:lumMod val="20000"/>
                        <a:lumOff val="80000"/>
                      </a:schemeClr>
                    </a:solidFill>
                  </a:tcPr>
                </a:tc>
                <a:extLst>
                  <a:ext uri="{0D108BD9-81ED-4DB2-BD59-A6C34878D82A}">
                    <a16:rowId xmlns:a16="http://schemas.microsoft.com/office/drawing/2014/main" val="3970699258"/>
                  </a:ext>
                </a:extLst>
              </a:tr>
              <a:tr h="422816">
                <a:tc>
                  <a:txBody>
                    <a:bodyPr/>
                    <a:lstStyle/>
                    <a:p>
                      <a:pPr algn="ctr"/>
                      <a:r>
                        <a:rPr lang="it-IT" sz="2000" dirty="0">
                          <a:solidFill>
                            <a:schemeClr val="tx1"/>
                          </a:solidFill>
                          <a:effectLst>
                            <a:outerShdw blurRad="38100" dist="38100" dir="2700000" algn="tl">
                              <a:srgbClr val="000000">
                                <a:alpha val="43137"/>
                              </a:srgbClr>
                            </a:outerShdw>
                          </a:effectLst>
                          <a:latin typeface="Fira Sans Medium" panose="020B0603050000020004" pitchFamily="34" charset="0"/>
                        </a:rPr>
                        <a:t>1</a:t>
                      </a:r>
                    </a:p>
                  </a:txBody>
                  <a:tcPr anchor="ct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2000" b="1" i="0" kern="1200" dirty="0">
                          <a:solidFill>
                            <a:schemeClr val="tx1"/>
                          </a:solidFill>
                          <a:latin typeface="Cambria Math" panose="02040503050406030204" pitchFamily="18" charset="0"/>
                          <a:ea typeface="+mn-ea"/>
                          <a:cs typeface="+mn-cs"/>
                        </a:rPr>
                        <a:t>I</a:t>
                      </a:r>
                    </a:p>
                  </a:txBody>
                  <a:tcPr anchor="ctr">
                    <a:solidFill>
                      <a:schemeClr val="bg1"/>
                    </a:solidFill>
                  </a:tcPr>
                </a:tc>
                <a:tc>
                  <a:txBody>
                    <a:bodyPr/>
                    <a:lstStyle/>
                    <a:p>
                      <a:pPr algn="ctr"/>
                      <a:r>
                        <a:rPr lang="it-IT" sz="2000" dirty="0">
                          <a:solidFill>
                            <a:schemeClr val="tx1"/>
                          </a:solidFill>
                          <a:latin typeface="Fira Sans Medium" panose="020B0603050000020004" pitchFamily="34" charset="0"/>
                        </a:rPr>
                        <a:t>500</a:t>
                      </a:r>
                    </a:p>
                  </a:txBody>
                  <a:tcPr anchor="ctr">
                    <a:solidFill>
                      <a:schemeClr val="bg1"/>
                    </a:solidFill>
                  </a:tcPr>
                </a:tc>
                <a:tc>
                  <a:txBody>
                    <a:bodyPr/>
                    <a:lstStyle/>
                    <a:p>
                      <a:pPr algn="ctr"/>
                      <a:r>
                        <a:rPr lang="it-IT" sz="2000" dirty="0" err="1">
                          <a:solidFill>
                            <a:schemeClr val="tx1"/>
                          </a:solidFill>
                          <a:latin typeface="Fira Sans Medium" panose="020B0603050000020004" pitchFamily="34" charset="0"/>
                        </a:rPr>
                        <a:t>stable</a:t>
                      </a:r>
                      <a:endParaRPr lang="it-IT" sz="2000" dirty="0">
                        <a:solidFill>
                          <a:schemeClr val="tx1"/>
                        </a:solidFill>
                        <a:latin typeface="Fira Sans Medium" panose="020B0603050000020004" pitchFamily="34" charset="0"/>
                      </a:endParaRPr>
                    </a:p>
                  </a:txBody>
                  <a:tcPr anchor="ctr">
                    <a:solidFill>
                      <a:srgbClr val="C1FFC1"/>
                    </a:solidFill>
                  </a:tcPr>
                </a:tc>
                <a:extLst>
                  <a:ext uri="{0D108BD9-81ED-4DB2-BD59-A6C34878D82A}">
                    <a16:rowId xmlns:a16="http://schemas.microsoft.com/office/drawing/2014/main" val="2506894274"/>
                  </a:ext>
                </a:extLst>
              </a:tr>
              <a:tr h="422816">
                <a:tc>
                  <a:txBody>
                    <a:bodyPr/>
                    <a:lstStyle/>
                    <a:p>
                      <a:pPr algn="ctr"/>
                      <a:r>
                        <a:rPr lang="it-IT" sz="2000" dirty="0">
                          <a:solidFill>
                            <a:schemeClr val="tx1"/>
                          </a:solidFill>
                          <a:effectLst>
                            <a:outerShdw blurRad="38100" dist="38100" dir="2700000" algn="tl">
                              <a:srgbClr val="000000">
                                <a:alpha val="43137"/>
                              </a:srgbClr>
                            </a:outerShdw>
                          </a:effectLst>
                          <a:latin typeface="Fira Sans Medium" panose="020B0603050000020004" pitchFamily="34" charset="0"/>
                        </a:rPr>
                        <a:t>2</a:t>
                      </a:r>
                    </a:p>
                  </a:txBody>
                  <a:tcPr anchor="ct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2000" b="1" i="0" kern="1200" dirty="0">
                          <a:solidFill>
                            <a:schemeClr val="tx1"/>
                          </a:solidFill>
                          <a:latin typeface="Cambria Math" panose="02040503050406030204" pitchFamily="18" charset="0"/>
                          <a:ea typeface="+mn-ea"/>
                          <a:cs typeface="+mn-cs"/>
                        </a:rPr>
                        <a:t>II</a:t>
                      </a:r>
                    </a:p>
                  </a:txBody>
                  <a:tcPr anchor="ctr">
                    <a:solidFill>
                      <a:schemeClr val="bg1"/>
                    </a:solidFill>
                  </a:tcPr>
                </a:tc>
                <a:tc>
                  <a:txBody>
                    <a:bodyPr/>
                    <a:lstStyle/>
                    <a:p>
                      <a:pPr algn="ctr"/>
                      <a:r>
                        <a:rPr lang="it-IT" sz="2000" dirty="0">
                          <a:solidFill>
                            <a:schemeClr val="tx1"/>
                          </a:solidFill>
                          <a:latin typeface="Fira Sans Medium" panose="020B0603050000020004" pitchFamily="34" charset="0"/>
                        </a:rPr>
                        <a:t>500</a:t>
                      </a:r>
                    </a:p>
                  </a:txBody>
                  <a:tcPr anchor="ctr">
                    <a:solidFill>
                      <a:schemeClr val="bg1"/>
                    </a:solidFill>
                  </a:tcPr>
                </a:tc>
                <a:tc>
                  <a:txBody>
                    <a:bodyPr/>
                    <a:lstStyle/>
                    <a:p>
                      <a:pPr algn="ctr"/>
                      <a:r>
                        <a:rPr lang="it-IT" sz="2000" dirty="0" err="1">
                          <a:solidFill>
                            <a:schemeClr val="tx1"/>
                          </a:solidFill>
                          <a:latin typeface="Fira Sans Medium" panose="020B0603050000020004" pitchFamily="34" charset="0"/>
                        </a:rPr>
                        <a:t>stable</a:t>
                      </a:r>
                      <a:endParaRPr lang="it-IT" sz="2000" dirty="0">
                        <a:solidFill>
                          <a:schemeClr val="tx1"/>
                        </a:solidFill>
                        <a:latin typeface="Fira Sans Medium" panose="020B0603050000020004" pitchFamily="34" charset="0"/>
                      </a:endParaRPr>
                    </a:p>
                  </a:txBody>
                  <a:tcPr anchor="ctr">
                    <a:solidFill>
                      <a:srgbClr val="C1FFC1"/>
                    </a:solidFill>
                  </a:tcPr>
                </a:tc>
                <a:extLst>
                  <a:ext uri="{0D108BD9-81ED-4DB2-BD59-A6C34878D82A}">
                    <a16:rowId xmlns:a16="http://schemas.microsoft.com/office/drawing/2014/main" val="1364322646"/>
                  </a:ext>
                </a:extLst>
              </a:tr>
              <a:tr h="422816">
                <a:tc>
                  <a:txBody>
                    <a:bodyPr/>
                    <a:lstStyle/>
                    <a:p>
                      <a:pPr algn="ctr"/>
                      <a:r>
                        <a:rPr lang="it-IT" sz="2000" dirty="0">
                          <a:solidFill>
                            <a:schemeClr val="tx1"/>
                          </a:solidFill>
                          <a:effectLst>
                            <a:outerShdw blurRad="38100" dist="38100" dir="2700000" algn="tl">
                              <a:srgbClr val="000000">
                                <a:alpha val="43137"/>
                              </a:srgbClr>
                            </a:outerShdw>
                          </a:effectLst>
                          <a:latin typeface="Fira Sans Medium" panose="020B0603050000020004" pitchFamily="34" charset="0"/>
                        </a:rPr>
                        <a:t>3</a:t>
                      </a:r>
                    </a:p>
                  </a:txBody>
                  <a:tcPr anchor="ctr">
                    <a:lnB w="28575" cap="flat" cmpd="sng" algn="ctr">
                      <a:solidFill>
                        <a:schemeClr val="tx1"/>
                      </a:solidFill>
                      <a:prstDash val="solid"/>
                      <a:round/>
                      <a:headEnd type="none" w="med" len="med"/>
                      <a:tailEnd type="none" w="med" len="med"/>
                    </a:lnB>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2000" b="1" i="0" kern="1200" dirty="0">
                          <a:solidFill>
                            <a:schemeClr val="tx1"/>
                          </a:solidFill>
                          <a:latin typeface="Cambria Math" panose="02040503050406030204" pitchFamily="18" charset="0"/>
                          <a:ea typeface="+mn-ea"/>
                          <a:cs typeface="+mn-cs"/>
                        </a:rPr>
                        <a:t>III</a:t>
                      </a: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it-IT" sz="2000" dirty="0">
                          <a:solidFill>
                            <a:schemeClr val="tx1"/>
                          </a:solidFill>
                          <a:latin typeface="Fira Sans Medium" panose="020B0603050000020004" pitchFamily="34" charset="0"/>
                        </a:rPr>
                        <a:t>500</a:t>
                      </a: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it-IT" sz="2000" dirty="0" err="1">
                          <a:solidFill>
                            <a:schemeClr val="tx1"/>
                          </a:solidFill>
                          <a:latin typeface="Fira Sans Medium" panose="020B0603050000020004" pitchFamily="34" charset="0"/>
                        </a:rPr>
                        <a:t>stable</a:t>
                      </a:r>
                      <a:endParaRPr lang="it-IT" sz="2000" dirty="0">
                        <a:solidFill>
                          <a:schemeClr val="tx1"/>
                        </a:solidFill>
                        <a:latin typeface="Fira Sans Medium" panose="020B0603050000020004" pitchFamily="34" charset="0"/>
                      </a:endParaRPr>
                    </a:p>
                  </a:txBody>
                  <a:tcPr anchor="ctr">
                    <a:lnB w="28575" cap="flat" cmpd="sng" algn="ctr">
                      <a:solidFill>
                        <a:schemeClr val="tx1"/>
                      </a:solidFill>
                      <a:prstDash val="solid"/>
                      <a:round/>
                      <a:headEnd type="none" w="med" len="med"/>
                      <a:tailEnd type="none" w="med" len="med"/>
                    </a:lnB>
                    <a:solidFill>
                      <a:srgbClr val="C1FFC1"/>
                    </a:solidFill>
                  </a:tcPr>
                </a:tc>
                <a:extLst>
                  <a:ext uri="{0D108BD9-81ED-4DB2-BD59-A6C34878D82A}">
                    <a16:rowId xmlns:a16="http://schemas.microsoft.com/office/drawing/2014/main" val="2421021919"/>
                  </a:ext>
                </a:extLst>
              </a:tr>
              <a:tr h="422816">
                <a:tc>
                  <a:txBody>
                    <a:bodyPr/>
                    <a:lstStyle/>
                    <a:p>
                      <a:pPr algn="ctr"/>
                      <a:r>
                        <a:rPr lang="it-IT" sz="2000" dirty="0">
                          <a:solidFill>
                            <a:schemeClr val="tx1"/>
                          </a:solidFill>
                          <a:effectLst>
                            <a:outerShdw blurRad="38100" dist="38100" dir="2700000" algn="tl">
                              <a:srgbClr val="000000">
                                <a:alpha val="43137"/>
                              </a:srgbClr>
                            </a:outerShdw>
                          </a:effectLst>
                          <a:latin typeface="Fira Sans Medium" panose="020B0603050000020004" pitchFamily="34" charset="0"/>
                        </a:rPr>
                        <a:t>4</a:t>
                      </a:r>
                    </a:p>
                  </a:txBody>
                  <a:tcPr anchor="ctr">
                    <a:lnT w="28575" cap="flat" cmpd="sng" algn="ctr">
                      <a:solidFill>
                        <a:schemeClr val="tx1"/>
                      </a:solidFill>
                      <a:prstDash val="solid"/>
                      <a:round/>
                      <a:headEnd type="none" w="med" len="med"/>
                      <a:tailEnd type="none" w="med" len="med"/>
                    </a:lnT>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2000" b="1" i="0" kern="1200" dirty="0">
                          <a:solidFill>
                            <a:schemeClr val="tx1"/>
                          </a:solidFill>
                          <a:latin typeface="Cambria Math" panose="02040503050406030204" pitchFamily="18" charset="0"/>
                          <a:ea typeface="+mn-ea"/>
                          <a:cs typeface="+mn-cs"/>
                        </a:rPr>
                        <a:t>II</a:t>
                      </a: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it-IT" sz="2000" dirty="0">
                          <a:solidFill>
                            <a:schemeClr val="tx1"/>
                          </a:solidFill>
                          <a:latin typeface="Fira Sans Medium" panose="020B0603050000020004" pitchFamily="34" charset="0"/>
                        </a:rPr>
                        <a:t>250</a:t>
                      </a: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it-IT" sz="2000" dirty="0" err="1">
                          <a:solidFill>
                            <a:schemeClr val="tx1"/>
                          </a:solidFill>
                          <a:latin typeface="Fira Sans Medium" panose="020B0603050000020004" pitchFamily="34" charset="0"/>
                        </a:rPr>
                        <a:t>unstable</a:t>
                      </a:r>
                      <a:endParaRPr lang="it-IT" sz="2000" dirty="0">
                        <a:solidFill>
                          <a:schemeClr val="tx1"/>
                        </a:solidFill>
                        <a:latin typeface="Fira Sans Medium" panose="020B0603050000020004" pitchFamily="34" charset="0"/>
                      </a:endParaRPr>
                    </a:p>
                  </a:txBody>
                  <a:tcPr anchor="ctr">
                    <a:lnT w="28575" cap="flat" cmpd="sng" algn="ctr">
                      <a:solidFill>
                        <a:schemeClr val="tx1"/>
                      </a:solidFill>
                      <a:prstDash val="solid"/>
                      <a:round/>
                      <a:headEnd type="none" w="med" len="med"/>
                      <a:tailEnd type="none" w="med" len="med"/>
                    </a:lnT>
                    <a:solidFill>
                      <a:srgbClr val="FFB7B7"/>
                    </a:solidFill>
                  </a:tcPr>
                </a:tc>
                <a:extLst>
                  <a:ext uri="{0D108BD9-81ED-4DB2-BD59-A6C34878D82A}">
                    <a16:rowId xmlns:a16="http://schemas.microsoft.com/office/drawing/2014/main" val="3072723408"/>
                  </a:ext>
                </a:extLst>
              </a:tr>
              <a:tr h="422816">
                <a:tc>
                  <a:txBody>
                    <a:bodyPr/>
                    <a:lstStyle/>
                    <a:p>
                      <a:pPr algn="ctr"/>
                      <a:r>
                        <a:rPr lang="it-IT" sz="2000" dirty="0">
                          <a:solidFill>
                            <a:schemeClr val="tx1"/>
                          </a:solidFill>
                          <a:effectLst>
                            <a:outerShdw blurRad="38100" dist="38100" dir="2700000" algn="tl">
                              <a:srgbClr val="000000">
                                <a:alpha val="43137"/>
                              </a:srgbClr>
                            </a:outerShdw>
                          </a:effectLst>
                          <a:latin typeface="Fira Sans Medium" panose="020B0603050000020004" pitchFamily="34" charset="0"/>
                        </a:rPr>
                        <a:t>5</a:t>
                      </a:r>
                    </a:p>
                  </a:txBody>
                  <a:tcPr anchor="ct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2000" b="1" i="0" kern="1200" dirty="0">
                          <a:solidFill>
                            <a:schemeClr val="tx1"/>
                          </a:solidFill>
                          <a:latin typeface="Cambria Math" panose="02040503050406030204" pitchFamily="18" charset="0"/>
                          <a:ea typeface="+mn-ea"/>
                          <a:cs typeface="+mn-cs"/>
                        </a:rPr>
                        <a:t>II</a:t>
                      </a:r>
                    </a:p>
                  </a:txBody>
                  <a:tcPr anchor="ctr">
                    <a:solidFill>
                      <a:schemeClr val="bg1"/>
                    </a:solidFill>
                  </a:tcPr>
                </a:tc>
                <a:tc>
                  <a:txBody>
                    <a:bodyPr/>
                    <a:lstStyle/>
                    <a:p>
                      <a:pPr algn="ctr"/>
                      <a:r>
                        <a:rPr lang="it-IT" sz="2000" dirty="0">
                          <a:solidFill>
                            <a:schemeClr val="tx1"/>
                          </a:solidFill>
                          <a:latin typeface="Fira Sans Medium" panose="020B0603050000020004" pitchFamily="34" charset="0"/>
                        </a:rPr>
                        <a:t>750</a:t>
                      </a:r>
                    </a:p>
                  </a:txBody>
                  <a:tcPr anchor="ctr">
                    <a:solidFill>
                      <a:schemeClr val="bg1"/>
                    </a:solidFill>
                  </a:tcPr>
                </a:tc>
                <a:tc>
                  <a:txBody>
                    <a:bodyPr/>
                    <a:lstStyle/>
                    <a:p>
                      <a:pPr algn="ctr"/>
                      <a:r>
                        <a:rPr lang="it-IT" sz="2000" dirty="0" err="1">
                          <a:solidFill>
                            <a:schemeClr val="tx1"/>
                          </a:solidFill>
                          <a:latin typeface="Fira Sans Medium" panose="020B0603050000020004" pitchFamily="34" charset="0"/>
                        </a:rPr>
                        <a:t>unstable</a:t>
                      </a:r>
                      <a:endParaRPr lang="it-IT" sz="2000" dirty="0">
                        <a:solidFill>
                          <a:schemeClr val="tx1"/>
                        </a:solidFill>
                        <a:latin typeface="Fira Sans Medium" panose="020B0603050000020004" pitchFamily="34" charset="0"/>
                      </a:endParaRPr>
                    </a:p>
                  </a:txBody>
                  <a:tcPr anchor="ctr">
                    <a:solidFill>
                      <a:srgbClr val="FFB7B7"/>
                    </a:solidFill>
                  </a:tcPr>
                </a:tc>
                <a:extLst>
                  <a:ext uri="{0D108BD9-81ED-4DB2-BD59-A6C34878D82A}">
                    <a16:rowId xmlns:a16="http://schemas.microsoft.com/office/drawing/2014/main" val="388614190"/>
                  </a:ext>
                </a:extLst>
              </a:tr>
            </a:tbl>
          </a:graphicData>
        </a:graphic>
      </p:graphicFrame>
      <p:sp>
        <p:nvSpPr>
          <p:cNvPr id="6" name="Segnaposto numero diapositiva 5">
            <a:extLst>
              <a:ext uri="{FF2B5EF4-FFF2-40B4-BE49-F238E27FC236}">
                <a16:creationId xmlns:a16="http://schemas.microsoft.com/office/drawing/2014/main" id="{028B7019-6225-F465-B5BD-3F2C42B2B3C0}"/>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35</a:t>
            </a:fld>
            <a:endParaRPr lang="it-IT" sz="1200" dirty="0">
              <a:solidFill>
                <a:schemeClr val="tx2">
                  <a:lumMod val="50000"/>
                  <a:lumOff val="50000"/>
                </a:schemeClr>
              </a:solidFill>
            </a:endParaRPr>
          </a:p>
        </p:txBody>
      </p:sp>
      <p:pic>
        <p:nvPicPr>
          <p:cNvPr id="5" name="Immagine 4">
            <a:extLst>
              <a:ext uri="{FF2B5EF4-FFF2-40B4-BE49-F238E27FC236}">
                <a16:creationId xmlns:a16="http://schemas.microsoft.com/office/drawing/2014/main" id="{E6723C40-F295-F811-2E9A-21F2187607D4}"/>
              </a:ext>
            </a:extLst>
          </p:cNvPr>
          <p:cNvPicPr>
            <a:picLocks noChangeAspect="1"/>
          </p:cNvPicPr>
          <p:nvPr/>
        </p:nvPicPr>
        <p:blipFill rotWithShape="1">
          <a:blip r:embed="rId2"/>
          <a:srcRect/>
          <a:stretch/>
        </p:blipFill>
        <p:spPr>
          <a:xfrm>
            <a:off x="3428708" y="1254553"/>
            <a:ext cx="2423120" cy="1681349"/>
          </a:xfrm>
          <a:prstGeom prst="rect">
            <a:avLst/>
          </a:prstGeom>
          <a:ln>
            <a:solidFill>
              <a:schemeClr val="bg1"/>
            </a:solidFill>
          </a:ln>
        </p:spPr>
      </p:pic>
      <p:pic>
        <p:nvPicPr>
          <p:cNvPr id="8" name="Immagine 7">
            <a:extLst>
              <a:ext uri="{FF2B5EF4-FFF2-40B4-BE49-F238E27FC236}">
                <a16:creationId xmlns:a16="http://schemas.microsoft.com/office/drawing/2014/main" id="{724FF939-B3E2-7AD6-8A18-23D0DF0F16E7}"/>
              </a:ext>
            </a:extLst>
          </p:cNvPr>
          <p:cNvPicPr>
            <a:picLocks noChangeAspect="1"/>
          </p:cNvPicPr>
          <p:nvPr/>
        </p:nvPicPr>
        <p:blipFill>
          <a:blip r:embed="rId3"/>
          <a:stretch>
            <a:fillRect/>
          </a:stretch>
        </p:blipFill>
        <p:spPr>
          <a:xfrm>
            <a:off x="6099435" y="1167640"/>
            <a:ext cx="2582247" cy="1698511"/>
          </a:xfrm>
          <a:prstGeom prst="rect">
            <a:avLst/>
          </a:prstGeom>
        </p:spPr>
      </p:pic>
      <p:pic>
        <p:nvPicPr>
          <p:cNvPr id="10" name="Immagine 9">
            <a:extLst>
              <a:ext uri="{FF2B5EF4-FFF2-40B4-BE49-F238E27FC236}">
                <a16:creationId xmlns:a16="http://schemas.microsoft.com/office/drawing/2014/main" id="{5D827A1F-27F2-CC71-D882-6F1E33B74EDC}"/>
              </a:ext>
            </a:extLst>
          </p:cNvPr>
          <p:cNvPicPr>
            <a:picLocks noChangeAspect="1"/>
          </p:cNvPicPr>
          <p:nvPr/>
        </p:nvPicPr>
        <p:blipFill>
          <a:blip r:embed="rId4"/>
          <a:stretch>
            <a:fillRect/>
          </a:stretch>
        </p:blipFill>
        <p:spPr>
          <a:xfrm>
            <a:off x="470515" y="1378845"/>
            <a:ext cx="2691825" cy="1589641"/>
          </a:xfrm>
          <a:prstGeom prst="rect">
            <a:avLst/>
          </a:prstGeom>
          <a:ln w="12700">
            <a:solidFill>
              <a:schemeClr val="bg1"/>
            </a:solidFill>
          </a:ln>
        </p:spPr>
      </p:pic>
      <p:sp>
        <p:nvSpPr>
          <p:cNvPr id="11" name="CasellaDiTesto 10">
            <a:extLst>
              <a:ext uri="{FF2B5EF4-FFF2-40B4-BE49-F238E27FC236}">
                <a16:creationId xmlns:a16="http://schemas.microsoft.com/office/drawing/2014/main" id="{DBBD6F0D-2B49-0E7E-E7B1-6F380D351933}"/>
              </a:ext>
            </a:extLst>
          </p:cNvPr>
          <p:cNvSpPr txBox="1"/>
          <p:nvPr/>
        </p:nvSpPr>
        <p:spPr>
          <a:xfrm>
            <a:off x="462318" y="1098970"/>
            <a:ext cx="914400" cy="914400"/>
          </a:xfrm>
          <a:prstGeom prst="rect">
            <a:avLst/>
          </a:prstGeom>
        </p:spPr>
        <p:txBody>
          <a:bodyPr vert="horz" wrap="none" lIns="91440" tIns="45720" rIns="91440" bIns="45720" rtlCol="0" anchor="ctr">
            <a:norm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it-IT" sz="2400" b="1" i="0" kern="1200" dirty="0">
                <a:solidFill>
                  <a:schemeClr val="accent1"/>
                </a:solidFill>
                <a:latin typeface="Cambria Math" panose="02040503050406030204" pitchFamily="18" charset="0"/>
                <a:ea typeface="+mn-ea"/>
                <a:cs typeface="+mn-cs"/>
              </a:rPr>
              <a:t>I</a:t>
            </a:r>
          </a:p>
        </p:txBody>
      </p:sp>
      <p:sp>
        <p:nvSpPr>
          <p:cNvPr id="12" name="CasellaDiTesto 11">
            <a:extLst>
              <a:ext uri="{FF2B5EF4-FFF2-40B4-BE49-F238E27FC236}">
                <a16:creationId xmlns:a16="http://schemas.microsoft.com/office/drawing/2014/main" id="{63C41780-7781-F7EC-27C8-BFD94F6919AB}"/>
              </a:ext>
            </a:extLst>
          </p:cNvPr>
          <p:cNvSpPr txBox="1"/>
          <p:nvPr/>
        </p:nvSpPr>
        <p:spPr>
          <a:xfrm>
            <a:off x="3256297" y="1098980"/>
            <a:ext cx="914400" cy="914400"/>
          </a:xfrm>
          <a:prstGeom prst="rect">
            <a:avLst/>
          </a:prstGeom>
        </p:spPr>
        <p:txBody>
          <a:bodyPr vert="horz" wrap="none" lIns="91440" tIns="45720" rIns="91440" bIns="45720" rtlCol="0" anchor="ctr">
            <a:normAutofit/>
          </a:bodyPr>
          <a:lstStyle/>
          <a:p>
            <a:pPr algn="ctr" defTabSz="685766">
              <a:defRPr/>
            </a:pPr>
            <a:r>
              <a:rPr lang="it-IT" sz="2400" b="1" i="0" kern="1200" dirty="0">
                <a:solidFill>
                  <a:schemeClr val="accent1"/>
                </a:solidFill>
                <a:latin typeface="Cambria Math" panose="02040503050406030204" pitchFamily="18" charset="0"/>
                <a:ea typeface="+mn-ea"/>
                <a:cs typeface="+mn-cs"/>
              </a:rPr>
              <a:t>II</a:t>
            </a:r>
          </a:p>
        </p:txBody>
      </p:sp>
      <p:sp>
        <p:nvSpPr>
          <p:cNvPr id="13" name="CasellaDiTesto 12">
            <a:extLst>
              <a:ext uri="{FF2B5EF4-FFF2-40B4-BE49-F238E27FC236}">
                <a16:creationId xmlns:a16="http://schemas.microsoft.com/office/drawing/2014/main" id="{E9EDDC9E-BB16-77B5-7D82-F3A32F0D4AC1}"/>
              </a:ext>
            </a:extLst>
          </p:cNvPr>
          <p:cNvSpPr txBox="1"/>
          <p:nvPr/>
        </p:nvSpPr>
        <p:spPr>
          <a:xfrm>
            <a:off x="5945785" y="1106194"/>
            <a:ext cx="914400" cy="914400"/>
          </a:xfrm>
          <a:prstGeom prst="rect">
            <a:avLst/>
          </a:prstGeom>
        </p:spPr>
        <p:txBody>
          <a:bodyPr vert="horz" wrap="none" lIns="91440" tIns="45720" rIns="91440" bIns="45720" rtlCol="0" anchor="ctr">
            <a:normAutofit/>
          </a:bodyPr>
          <a:lstStyle/>
          <a:p>
            <a:pPr algn="ctr" defTabSz="685766">
              <a:defRPr/>
            </a:pPr>
            <a:r>
              <a:rPr lang="it-IT" sz="2400" b="1" i="0" kern="1200" dirty="0">
                <a:solidFill>
                  <a:schemeClr val="accent1"/>
                </a:solidFill>
                <a:latin typeface="Cambria Math" panose="02040503050406030204" pitchFamily="18" charset="0"/>
                <a:ea typeface="+mn-ea"/>
                <a:cs typeface="+mn-cs"/>
              </a:rPr>
              <a:t>III</a:t>
            </a:r>
          </a:p>
        </p:txBody>
      </p:sp>
    </p:spTree>
    <p:extLst>
      <p:ext uri="{BB962C8B-B14F-4D97-AF65-F5344CB8AC3E}">
        <p14:creationId xmlns:p14="http://schemas.microsoft.com/office/powerpoint/2010/main" val="30324481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F2F7">
            <a:alpha val="50000"/>
          </a:srgbClr>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584785"/>
          </a:xfrm>
        </p:spPr>
        <p:txBody>
          <a:bodyPr/>
          <a:lstStyle/>
          <a:p>
            <a:pPr algn="ctr"/>
            <a:r>
              <a:rPr lang="it-IT" dirty="0"/>
              <a:t>Damping of the </a:t>
            </a:r>
            <a:r>
              <a:rPr lang="it-IT" dirty="0" err="1"/>
              <a:t>resonator</a:t>
            </a:r>
            <a:endParaRPr lang="it-IT" dirty="0"/>
          </a:p>
        </p:txBody>
      </p:sp>
      <p:cxnSp>
        <p:nvCxnSpPr>
          <p:cNvPr id="16" name="Connettore diritto 15">
            <a:extLst>
              <a:ext uri="{FF2B5EF4-FFF2-40B4-BE49-F238E27FC236}">
                <a16:creationId xmlns:a16="http://schemas.microsoft.com/office/drawing/2014/main" id="{D7B5BE47-289D-CDFD-D991-7036977A1A7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egnaposto numero diapositiva 5">
            <a:extLst>
              <a:ext uri="{FF2B5EF4-FFF2-40B4-BE49-F238E27FC236}">
                <a16:creationId xmlns:a16="http://schemas.microsoft.com/office/drawing/2014/main" id="{028B7019-6225-F465-B5BD-3F2C42B2B3C0}"/>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36</a:t>
            </a:fld>
            <a:endParaRPr lang="it-IT" sz="1200" dirty="0">
              <a:solidFill>
                <a:schemeClr val="tx2">
                  <a:lumMod val="50000"/>
                  <a:lumOff val="50000"/>
                </a:schemeClr>
              </a:solidFill>
            </a:endParaRPr>
          </a:p>
        </p:txBody>
      </p:sp>
      <p:pic>
        <p:nvPicPr>
          <p:cNvPr id="5" name="Immagine 4">
            <a:extLst>
              <a:ext uri="{FF2B5EF4-FFF2-40B4-BE49-F238E27FC236}">
                <a16:creationId xmlns:a16="http://schemas.microsoft.com/office/drawing/2014/main" id="{2C848484-127B-B9CD-617F-61A86A8506F3}"/>
              </a:ext>
            </a:extLst>
          </p:cNvPr>
          <p:cNvPicPr>
            <a:picLocks noChangeAspect="1"/>
          </p:cNvPicPr>
          <p:nvPr/>
        </p:nvPicPr>
        <p:blipFill>
          <a:blip r:embed="rId2"/>
          <a:stretch>
            <a:fillRect/>
          </a:stretch>
        </p:blipFill>
        <p:spPr>
          <a:xfrm>
            <a:off x="228599" y="1593389"/>
            <a:ext cx="8686800" cy="1447800"/>
          </a:xfrm>
          <a:prstGeom prst="rect">
            <a:avLst/>
          </a:prstGeom>
          <a:effectLst>
            <a:glow>
              <a:schemeClr val="accent1"/>
            </a:glow>
            <a:softEdge rad="31750"/>
          </a:effectLst>
        </p:spPr>
      </p:pic>
      <p:sp>
        <p:nvSpPr>
          <p:cNvPr id="7" name="CasellaDiTesto 6">
            <a:extLst>
              <a:ext uri="{FF2B5EF4-FFF2-40B4-BE49-F238E27FC236}">
                <a16:creationId xmlns:a16="http://schemas.microsoft.com/office/drawing/2014/main" id="{040DBA7D-5940-D1AB-7D4A-B2DE744918A4}"/>
              </a:ext>
            </a:extLst>
          </p:cNvPr>
          <p:cNvSpPr txBox="1"/>
          <p:nvPr/>
        </p:nvSpPr>
        <p:spPr>
          <a:xfrm>
            <a:off x="1946784" y="3047246"/>
            <a:ext cx="5250426" cy="659342"/>
          </a:xfrm>
          <a:prstGeom prst="rect">
            <a:avLst/>
          </a:prstGeom>
        </p:spPr>
        <p:txBody>
          <a:bodyPr vert="horz" wrap="square" lIns="91440" tIns="45720" rIns="91440" bIns="45720" rtlCol="0" anchor="ctr">
            <a:normAutofit/>
          </a:bodyPr>
          <a:lstStyle/>
          <a:p>
            <a:pPr marL="0" indent="0" algn="ctr">
              <a:buNone/>
            </a:pPr>
            <a:r>
              <a:rPr lang="it-IT" dirty="0">
                <a:latin typeface="Fira Sans Medium" panose="020B0603050000020004" pitchFamily="34" charset="0"/>
              </a:rPr>
              <a:t>Acoustic pressure</a:t>
            </a:r>
            <a:r>
              <a:rPr lang="it-IT" i="0" dirty="0">
                <a:effectLst/>
                <a:latin typeface="Fira Sans Medium" panose="020B0603050000020004" pitchFamily="34" charset="0"/>
              </a:rPr>
              <a:t> [Pa] </a:t>
            </a:r>
          </a:p>
          <a:p>
            <a:pPr marL="0" indent="0" algn="ctr">
              <a:buNone/>
            </a:pPr>
            <a:r>
              <a:rPr lang="it-IT" i="0" dirty="0" err="1">
                <a:effectLst/>
                <a:latin typeface="Fira Sans Medium" panose="020B0603050000020004" pitchFamily="34" charset="0"/>
              </a:rPr>
              <a:t>without</a:t>
            </a:r>
            <a:r>
              <a:rPr lang="it-IT" i="0" dirty="0">
                <a:effectLst/>
                <a:latin typeface="Fira Sans Medium" panose="020B0603050000020004" pitchFamily="34" charset="0"/>
              </a:rPr>
              <a:t> </a:t>
            </a:r>
            <a:r>
              <a:rPr lang="it-IT" i="0" dirty="0" err="1">
                <a:effectLst/>
                <a:latin typeface="Fira Sans Medium" panose="020B0603050000020004" pitchFamily="34" charset="0"/>
              </a:rPr>
              <a:t>resonator</a:t>
            </a:r>
            <a:endParaRPr lang="it-IT" dirty="0">
              <a:latin typeface="Fira Sans Medium" panose="020B0603050000020004" pitchFamily="34" charset="0"/>
            </a:endParaRPr>
          </a:p>
        </p:txBody>
      </p:sp>
      <p:sp>
        <p:nvSpPr>
          <p:cNvPr id="8" name="Rettangolo 7">
            <a:extLst>
              <a:ext uri="{FF2B5EF4-FFF2-40B4-BE49-F238E27FC236}">
                <a16:creationId xmlns:a16="http://schemas.microsoft.com/office/drawing/2014/main" id="{D0A7CEA0-9F9F-7483-0890-1B9E26E9B7D9}"/>
              </a:ext>
            </a:extLst>
          </p:cNvPr>
          <p:cNvSpPr/>
          <p:nvPr/>
        </p:nvSpPr>
        <p:spPr>
          <a:xfrm>
            <a:off x="3202777" y="3047246"/>
            <a:ext cx="2738439" cy="659342"/>
          </a:xfrm>
          <a:prstGeom prst="rect">
            <a:avLst/>
          </a:prstGeom>
          <a:noFill/>
          <a:ln>
            <a:solidFill>
              <a:schemeClr val="accent1"/>
            </a:solid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94CCD8A6-F65D-AFA4-4D99-E26F1DFA79E5}"/>
              </a:ext>
            </a:extLst>
          </p:cNvPr>
          <p:cNvSpPr txBox="1"/>
          <p:nvPr/>
        </p:nvSpPr>
        <p:spPr>
          <a:xfrm>
            <a:off x="1946784" y="5818627"/>
            <a:ext cx="5250426" cy="659342"/>
          </a:xfrm>
          <a:prstGeom prst="rect">
            <a:avLst/>
          </a:prstGeom>
        </p:spPr>
        <p:txBody>
          <a:bodyPr vert="horz" wrap="square" lIns="91440" tIns="45720" rIns="91440" bIns="45720" rtlCol="0" anchor="ctr">
            <a:normAutofit/>
          </a:bodyPr>
          <a:lstStyle/>
          <a:p>
            <a:pPr marL="0" indent="0" algn="ctr">
              <a:buNone/>
            </a:pPr>
            <a:r>
              <a:rPr lang="it-IT" dirty="0">
                <a:latin typeface="Fira Sans Medium" panose="020B0603050000020004" pitchFamily="34" charset="0"/>
              </a:rPr>
              <a:t>Acoustic pressure </a:t>
            </a:r>
            <a:r>
              <a:rPr lang="it-IT" i="0" dirty="0">
                <a:effectLst/>
                <a:latin typeface="Fira Sans Medium" panose="020B0603050000020004" pitchFamily="34" charset="0"/>
              </a:rPr>
              <a:t>[Pa]</a:t>
            </a:r>
          </a:p>
          <a:p>
            <a:pPr marL="0" indent="0" algn="ctr">
              <a:buNone/>
            </a:pPr>
            <a:r>
              <a:rPr lang="it-IT" i="0" dirty="0">
                <a:effectLst/>
                <a:latin typeface="Fira Sans Medium" panose="020B0603050000020004" pitchFamily="34" charset="0"/>
              </a:rPr>
              <a:t>with </a:t>
            </a:r>
            <a:r>
              <a:rPr lang="it-IT" i="0" dirty="0" err="1">
                <a:effectLst/>
                <a:latin typeface="Fira Sans Medium" panose="020B0603050000020004" pitchFamily="34" charset="0"/>
              </a:rPr>
              <a:t>resonator</a:t>
            </a:r>
            <a:endParaRPr lang="it-IT" dirty="0">
              <a:latin typeface="Fira Sans Medium" panose="020B0603050000020004" pitchFamily="34" charset="0"/>
            </a:endParaRPr>
          </a:p>
        </p:txBody>
      </p:sp>
      <p:sp>
        <p:nvSpPr>
          <p:cNvPr id="10" name="Rettangolo 9">
            <a:extLst>
              <a:ext uri="{FF2B5EF4-FFF2-40B4-BE49-F238E27FC236}">
                <a16:creationId xmlns:a16="http://schemas.microsoft.com/office/drawing/2014/main" id="{D5C69F22-6B19-718B-B276-6D7F40FA0B2B}"/>
              </a:ext>
            </a:extLst>
          </p:cNvPr>
          <p:cNvSpPr/>
          <p:nvPr/>
        </p:nvSpPr>
        <p:spPr>
          <a:xfrm>
            <a:off x="3168573" y="5808039"/>
            <a:ext cx="2738439" cy="659342"/>
          </a:xfrm>
          <a:prstGeom prst="rect">
            <a:avLst/>
          </a:prstGeom>
          <a:noFill/>
          <a:ln>
            <a:solidFill>
              <a:schemeClr val="accent1"/>
            </a:solid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63468DEB-8979-D997-3D6E-58EBF5C19094}"/>
              </a:ext>
            </a:extLst>
          </p:cNvPr>
          <p:cNvSpPr txBox="1"/>
          <p:nvPr/>
        </p:nvSpPr>
        <p:spPr>
          <a:xfrm>
            <a:off x="3363466" y="1037290"/>
            <a:ext cx="2292873" cy="548974"/>
          </a:xfrm>
          <a:prstGeom prst="rect">
            <a:avLst/>
          </a:prstGeom>
        </p:spPr>
        <p:txBody>
          <a:bodyPr vert="horz" wrap="square" lIns="91440" tIns="45720" rIns="91440" bIns="45720" rtlCol="0" anchor="ctr">
            <a:normAutofit fontScale="85000" lnSpcReduction="10000"/>
          </a:bodyPr>
          <a:lstStyle/>
          <a:p>
            <a:pPr marL="0" indent="0" algn="ctr">
              <a:buNone/>
            </a:pPr>
            <a:r>
              <a:rPr lang="el-GR" sz="2800" b="1" dirty="0">
                <a:solidFill>
                  <a:schemeClr val="tx1">
                    <a:lumMod val="85000"/>
                    <a:lumOff val="15000"/>
                  </a:schemeClr>
                </a:solidFill>
                <a:latin typeface="Roboto Slab" pitchFamily="2" charset="0"/>
                <a:ea typeface="Roboto Slab" pitchFamily="2" charset="0"/>
                <a:cs typeface="+mj-cs"/>
              </a:rPr>
              <a:t>β</a:t>
            </a:r>
            <a:r>
              <a:rPr lang="it-IT" sz="2800" b="1" dirty="0">
                <a:solidFill>
                  <a:schemeClr val="tx1">
                    <a:lumMod val="85000"/>
                    <a:lumOff val="15000"/>
                  </a:schemeClr>
                </a:solidFill>
                <a:latin typeface="Roboto Slab" pitchFamily="2" charset="0"/>
                <a:ea typeface="Roboto Slab" pitchFamily="2" charset="0"/>
                <a:cs typeface="+mj-cs"/>
              </a:rPr>
              <a:t>=2, d=20 mm </a:t>
            </a:r>
          </a:p>
        </p:txBody>
      </p:sp>
      <p:sp>
        <p:nvSpPr>
          <p:cNvPr id="2" name="Rettangolo 1">
            <a:extLst>
              <a:ext uri="{FF2B5EF4-FFF2-40B4-BE49-F238E27FC236}">
                <a16:creationId xmlns:a16="http://schemas.microsoft.com/office/drawing/2014/main" id="{28CFCCC2-65FF-CAC4-080D-62BDFD58A9A1}"/>
              </a:ext>
            </a:extLst>
          </p:cNvPr>
          <p:cNvSpPr/>
          <p:nvPr/>
        </p:nvSpPr>
        <p:spPr>
          <a:xfrm>
            <a:off x="1429305" y="2192782"/>
            <a:ext cx="692458" cy="2063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1" name="Rettangolo 10">
            <a:extLst>
              <a:ext uri="{FF2B5EF4-FFF2-40B4-BE49-F238E27FC236}">
                <a16:creationId xmlns:a16="http://schemas.microsoft.com/office/drawing/2014/main" id="{38F33277-CF4D-F829-0B8B-6B2B6E1FE068}"/>
              </a:ext>
            </a:extLst>
          </p:cNvPr>
          <p:cNvSpPr/>
          <p:nvPr/>
        </p:nvSpPr>
        <p:spPr>
          <a:xfrm>
            <a:off x="1439662" y="4901956"/>
            <a:ext cx="692458" cy="2063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3" name="Rettangolo 12">
            <a:extLst>
              <a:ext uri="{FF2B5EF4-FFF2-40B4-BE49-F238E27FC236}">
                <a16:creationId xmlns:a16="http://schemas.microsoft.com/office/drawing/2014/main" id="{0562B202-A922-FB0D-85AB-2B65E71EB455}"/>
              </a:ext>
            </a:extLst>
          </p:cNvPr>
          <p:cNvSpPr/>
          <p:nvPr/>
        </p:nvSpPr>
        <p:spPr>
          <a:xfrm>
            <a:off x="1901305" y="2380694"/>
            <a:ext cx="692458" cy="2063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4" name="Rettangolo 13">
            <a:extLst>
              <a:ext uri="{FF2B5EF4-FFF2-40B4-BE49-F238E27FC236}">
                <a16:creationId xmlns:a16="http://schemas.microsoft.com/office/drawing/2014/main" id="{08FFF79D-0AFE-565F-2597-6B7F5323097A}"/>
              </a:ext>
            </a:extLst>
          </p:cNvPr>
          <p:cNvSpPr/>
          <p:nvPr/>
        </p:nvSpPr>
        <p:spPr>
          <a:xfrm>
            <a:off x="1972324" y="5106141"/>
            <a:ext cx="692458" cy="2063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17" name="Immagine 16">
            <a:extLst>
              <a:ext uri="{FF2B5EF4-FFF2-40B4-BE49-F238E27FC236}">
                <a16:creationId xmlns:a16="http://schemas.microsoft.com/office/drawing/2014/main" id="{6B2853F5-6E8B-42EE-282A-626BB1DB7621}"/>
              </a:ext>
            </a:extLst>
          </p:cNvPr>
          <p:cNvPicPr>
            <a:picLocks noChangeAspect="1"/>
          </p:cNvPicPr>
          <p:nvPr/>
        </p:nvPicPr>
        <p:blipFill rotWithShape="1">
          <a:blip r:embed="rId3"/>
          <a:srcRect l="6372" t="65341" r="7507"/>
          <a:stretch/>
        </p:blipFill>
        <p:spPr>
          <a:xfrm>
            <a:off x="228599" y="3828494"/>
            <a:ext cx="8754447" cy="1968378"/>
          </a:xfrm>
          <a:prstGeom prst="rect">
            <a:avLst/>
          </a:prstGeom>
        </p:spPr>
      </p:pic>
      <p:sp>
        <p:nvSpPr>
          <p:cNvPr id="18" name="Rettangolo 17">
            <a:extLst>
              <a:ext uri="{FF2B5EF4-FFF2-40B4-BE49-F238E27FC236}">
                <a16:creationId xmlns:a16="http://schemas.microsoft.com/office/drawing/2014/main" id="{F41303BA-BCA2-8A5E-0E92-A0F876E70B71}"/>
              </a:ext>
            </a:extLst>
          </p:cNvPr>
          <p:cNvSpPr/>
          <p:nvPr/>
        </p:nvSpPr>
        <p:spPr>
          <a:xfrm>
            <a:off x="1633491" y="5165606"/>
            <a:ext cx="692458" cy="15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017454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F2F7">
            <a:alpha val="50000"/>
          </a:srgbClr>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584785"/>
          </a:xfrm>
        </p:spPr>
        <p:txBody>
          <a:bodyPr/>
          <a:lstStyle/>
          <a:p>
            <a:pPr algn="ctr"/>
            <a:r>
              <a:rPr lang="it-IT" dirty="0"/>
              <a:t>Damping of the </a:t>
            </a:r>
            <a:r>
              <a:rPr lang="it-IT" dirty="0" err="1"/>
              <a:t>resonator</a:t>
            </a:r>
            <a:endParaRPr lang="it-IT" dirty="0"/>
          </a:p>
        </p:txBody>
      </p:sp>
      <p:cxnSp>
        <p:nvCxnSpPr>
          <p:cNvPr id="16" name="Connettore diritto 15">
            <a:extLst>
              <a:ext uri="{FF2B5EF4-FFF2-40B4-BE49-F238E27FC236}">
                <a16:creationId xmlns:a16="http://schemas.microsoft.com/office/drawing/2014/main" id="{D7B5BE47-289D-CDFD-D991-7036977A1A7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egnaposto numero diapositiva 5">
            <a:extLst>
              <a:ext uri="{FF2B5EF4-FFF2-40B4-BE49-F238E27FC236}">
                <a16:creationId xmlns:a16="http://schemas.microsoft.com/office/drawing/2014/main" id="{028B7019-6225-F465-B5BD-3F2C42B2B3C0}"/>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37</a:t>
            </a:fld>
            <a:endParaRPr lang="it-IT" sz="1200" dirty="0">
              <a:solidFill>
                <a:schemeClr val="tx2">
                  <a:lumMod val="50000"/>
                  <a:lumOff val="50000"/>
                </a:schemeClr>
              </a:solidFill>
            </a:endParaRPr>
          </a:p>
        </p:txBody>
      </p:sp>
      <p:pic>
        <p:nvPicPr>
          <p:cNvPr id="5" name="Immagine 4">
            <a:extLst>
              <a:ext uri="{FF2B5EF4-FFF2-40B4-BE49-F238E27FC236}">
                <a16:creationId xmlns:a16="http://schemas.microsoft.com/office/drawing/2014/main" id="{2C848484-127B-B9CD-617F-61A86A8506F3}"/>
              </a:ext>
            </a:extLst>
          </p:cNvPr>
          <p:cNvPicPr>
            <a:picLocks noChangeAspect="1"/>
          </p:cNvPicPr>
          <p:nvPr/>
        </p:nvPicPr>
        <p:blipFill>
          <a:blip r:embed="rId2"/>
          <a:stretch>
            <a:fillRect/>
          </a:stretch>
        </p:blipFill>
        <p:spPr>
          <a:xfrm>
            <a:off x="228599" y="1593389"/>
            <a:ext cx="8686800" cy="1447800"/>
          </a:xfrm>
          <a:prstGeom prst="rect">
            <a:avLst/>
          </a:prstGeom>
          <a:effectLst>
            <a:glow>
              <a:schemeClr val="accent1"/>
            </a:glow>
            <a:softEdge rad="31750"/>
          </a:effectLst>
        </p:spPr>
      </p:pic>
      <p:sp>
        <p:nvSpPr>
          <p:cNvPr id="7" name="CasellaDiTesto 6">
            <a:extLst>
              <a:ext uri="{FF2B5EF4-FFF2-40B4-BE49-F238E27FC236}">
                <a16:creationId xmlns:a16="http://schemas.microsoft.com/office/drawing/2014/main" id="{040DBA7D-5940-D1AB-7D4A-B2DE744918A4}"/>
              </a:ext>
            </a:extLst>
          </p:cNvPr>
          <p:cNvSpPr txBox="1"/>
          <p:nvPr/>
        </p:nvSpPr>
        <p:spPr>
          <a:xfrm>
            <a:off x="1946784" y="3047246"/>
            <a:ext cx="5250426" cy="659342"/>
          </a:xfrm>
          <a:prstGeom prst="rect">
            <a:avLst/>
          </a:prstGeom>
        </p:spPr>
        <p:txBody>
          <a:bodyPr vert="horz" wrap="square" lIns="91440" tIns="45720" rIns="91440" bIns="45720" rtlCol="0" anchor="ctr">
            <a:normAutofit/>
          </a:bodyPr>
          <a:lstStyle/>
          <a:p>
            <a:pPr marL="0" indent="0" algn="ctr">
              <a:buNone/>
            </a:pPr>
            <a:r>
              <a:rPr lang="it-IT" dirty="0">
                <a:latin typeface="Fira Sans Medium" panose="020B0603050000020004" pitchFamily="34" charset="0"/>
              </a:rPr>
              <a:t>Acoustic pressure</a:t>
            </a:r>
            <a:r>
              <a:rPr lang="it-IT" i="0" dirty="0">
                <a:effectLst/>
                <a:latin typeface="Fira Sans Medium" panose="020B0603050000020004" pitchFamily="34" charset="0"/>
              </a:rPr>
              <a:t> [Pa] </a:t>
            </a:r>
          </a:p>
          <a:p>
            <a:pPr marL="0" indent="0" algn="ctr">
              <a:buNone/>
            </a:pPr>
            <a:r>
              <a:rPr lang="it-IT" i="0" dirty="0" err="1">
                <a:effectLst/>
                <a:latin typeface="Fira Sans Medium" panose="020B0603050000020004" pitchFamily="34" charset="0"/>
              </a:rPr>
              <a:t>without</a:t>
            </a:r>
            <a:r>
              <a:rPr lang="it-IT" i="0" dirty="0">
                <a:effectLst/>
                <a:latin typeface="Fira Sans Medium" panose="020B0603050000020004" pitchFamily="34" charset="0"/>
              </a:rPr>
              <a:t> </a:t>
            </a:r>
            <a:r>
              <a:rPr lang="it-IT" i="0" dirty="0" err="1">
                <a:effectLst/>
                <a:latin typeface="Fira Sans Medium" panose="020B0603050000020004" pitchFamily="34" charset="0"/>
              </a:rPr>
              <a:t>resonator</a:t>
            </a:r>
            <a:endParaRPr lang="it-IT" dirty="0">
              <a:latin typeface="Fira Sans Medium" panose="020B0603050000020004" pitchFamily="34" charset="0"/>
            </a:endParaRPr>
          </a:p>
        </p:txBody>
      </p:sp>
      <p:sp>
        <p:nvSpPr>
          <p:cNvPr id="8" name="Rettangolo 7">
            <a:extLst>
              <a:ext uri="{FF2B5EF4-FFF2-40B4-BE49-F238E27FC236}">
                <a16:creationId xmlns:a16="http://schemas.microsoft.com/office/drawing/2014/main" id="{D0A7CEA0-9F9F-7483-0890-1B9E26E9B7D9}"/>
              </a:ext>
            </a:extLst>
          </p:cNvPr>
          <p:cNvSpPr/>
          <p:nvPr/>
        </p:nvSpPr>
        <p:spPr>
          <a:xfrm>
            <a:off x="3202777" y="3047246"/>
            <a:ext cx="2738439" cy="659342"/>
          </a:xfrm>
          <a:prstGeom prst="rect">
            <a:avLst/>
          </a:prstGeom>
          <a:noFill/>
          <a:ln>
            <a:solidFill>
              <a:schemeClr val="accent1"/>
            </a:solid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28CFCCC2-65FF-CAC4-080D-62BDFD58A9A1}"/>
              </a:ext>
            </a:extLst>
          </p:cNvPr>
          <p:cNvSpPr/>
          <p:nvPr/>
        </p:nvSpPr>
        <p:spPr>
          <a:xfrm>
            <a:off x="1429305" y="2192782"/>
            <a:ext cx="692458" cy="2063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1" name="Rettangolo 10">
            <a:extLst>
              <a:ext uri="{FF2B5EF4-FFF2-40B4-BE49-F238E27FC236}">
                <a16:creationId xmlns:a16="http://schemas.microsoft.com/office/drawing/2014/main" id="{38F33277-CF4D-F829-0B8B-6B2B6E1FE068}"/>
              </a:ext>
            </a:extLst>
          </p:cNvPr>
          <p:cNvSpPr/>
          <p:nvPr/>
        </p:nvSpPr>
        <p:spPr>
          <a:xfrm>
            <a:off x="1439662" y="4901956"/>
            <a:ext cx="692458" cy="2063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3" name="Rettangolo 12">
            <a:extLst>
              <a:ext uri="{FF2B5EF4-FFF2-40B4-BE49-F238E27FC236}">
                <a16:creationId xmlns:a16="http://schemas.microsoft.com/office/drawing/2014/main" id="{0562B202-A922-FB0D-85AB-2B65E71EB455}"/>
              </a:ext>
            </a:extLst>
          </p:cNvPr>
          <p:cNvSpPr/>
          <p:nvPr/>
        </p:nvSpPr>
        <p:spPr>
          <a:xfrm>
            <a:off x="1901305" y="2380694"/>
            <a:ext cx="692458" cy="2063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4" name="Rettangolo 13">
            <a:extLst>
              <a:ext uri="{FF2B5EF4-FFF2-40B4-BE49-F238E27FC236}">
                <a16:creationId xmlns:a16="http://schemas.microsoft.com/office/drawing/2014/main" id="{08FFF79D-0AFE-565F-2597-6B7F5323097A}"/>
              </a:ext>
            </a:extLst>
          </p:cNvPr>
          <p:cNvSpPr/>
          <p:nvPr/>
        </p:nvSpPr>
        <p:spPr>
          <a:xfrm>
            <a:off x="1972324" y="5106141"/>
            <a:ext cx="692458" cy="2063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3" name="CasellaDiTesto 2">
            <a:extLst>
              <a:ext uri="{FF2B5EF4-FFF2-40B4-BE49-F238E27FC236}">
                <a16:creationId xmlns:a16="http://schemas.microsoft.com/office/drawing/2014/main" id="{15DCCD64-B687-0BD6-0B98-DBB6298F8889}"/>
              </a:ext>
            </a:extLst>
          </p:cNvPr>
          <p:cNvSpPr txBox="1"/>
          <p:nvPr/>
        </p:nvSpPr>
        <p:spPr>
          <a:xfrm>
            <a:off x="1946784" y="5818627"/>
            <a:ext cx="5250426" cy="659342"/>
          </a:xfrm>
          <a:prstGeom prst="rect">
            <a:avLst/>
          </a:prstGeom>
        </p:spPr>
        <p:txBody>
          <a:bodyPr vert="horz" wrap="square" lIns="91440" tIns="45720" rIns="91440" bIns="45720" rtlCol="0" anchor="ctr">
            <a:normAutofit/>
          </a:bodyPr>
          <a:lstStyle/>
          <a:p>
            <a:pPr marL="0" indent="0" algn="ctr">
              <a:buNone/>
            </a:pPr>
            <a:r>
              <a:rPr lang="it-IT" dirty="0">
                <a:latin typeface="Fira Sans Medium" panose="020B0603050000020004" pitchFamily="34" charset="0"/>
              </a:rPr>
              <a:t>Acoustic pressure </a:t>
            </a:r>
            <a:r>
              <a:rPr lang="it-IT" i="0" dirty="0">
                <a:effectLst/>
                <a:latin typeface="Fira Sans Medium" panose="020B0603050000020004" pitchFamily="34" charset="0"/>
              </a:rPr>
              <a:t>[Pa]</a:t>
            </a:r>
          </a:p>
          <a:p>
            <a:pPr marL="0" indent="0" algn="ctr">
              <a:buNone/>
            </a:pPr>
            <a:r>
              <a:rPr lang="it-IT" i="0" dirty="0">
                <a:effectLst/>
                <a:latin typeface="Fira Sans Medium" panose="020B0603050000020004" pitchFamily="34" charset="0"/>
              </a:rPr>
              <a:t>with </a:t>
            </a:r>
            <a:r>
              <a:rPr lang="it-IT" i="0" dirty="0" err="1">
                <a:effectLst/>
                <a:latin typeface="Fira Sans Medium" panose="020B0603050000020004" pitchFamily="34" charset="0"/>
              </a:rPr>
              <a:t>resonator</a:t>
            </a:r>
            <a:endParaRPr lang="it-IT" dirty="0">
              <a:latin typeface="Fira Sans Medium" panose="020B0603050000020004" pitchFamily="34" charset="0"/>
            </a:endParaRPr>
          </a:p>
        </p:txBody>
      </p:sp>
      <p:sp>
        <p:nvSpPr>
          <p:cNvPr id="15" name="Rettangolo 14">
            <a:extLst>
              <a:ext uri="{FF2B5EF4-FFF2-40B4-BE49-F238E27FC236}">
                <a16:creationId xmlns:a16="http://schemas.microsoft.com/office/drawing/2014/main" id="{DA297553-F7D8-8D26-C299-DF84B46AFADE}"/>
              </a:ext>
            </a:extLst>
          </p:cNvPr>
          <p:cNvSpPr/>
          <p:nvPr/>
        </p:nvSpPr>
        <p:spPr>
          <a:xfrm>
            <a:off x="3168573" y="5808039"/>
            <a:ext cx="2738439" cy="659342"/>
          </a:xfrm>
          <a:prstGeom prst="rect">
            <a:avLst/>
          </a:prstGeom>
          <a:noFill/>
          <a:ln>
            <a:solidFill>
              <a:schemeClr val="accent1"/>
            </a:solid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a:extLst>
              <a:ext uri="{FF2B5EF4-FFF2-40B4-BE49-F238E27FC236}">
                <a16:creationId xmlns:a16="http://schemas.microsoft.com/office/drawing/2014/main" id="{9A46A3D6-DCEF-0154-CAFC-842331F5B026}"/>
              </a:ext>
            </a:extLst>
          </p:cNvPr>
          <p:cNvPicPr>
            <a:picLocks noChangeAspect="1"/>
          </p:cNvPicPr>
          <p:nvPr/>
        </p:nvPicPr>
        <p:blipFill rotWithShape="1">
          <a:blip r:embed="rId3"/>
          <a:srcRect l="6643" t="65341" r="7673"/>
          <a:stretch/>
        </p:blipFill>
        <p:spPr>
          <a:xfrm>
            <a:off x="228600" y="3828495"/>
            <a:ext cx="8670766" cy="1959506"/>
          </a:xfrm>
          <a:prstGeom prst="rect">
            <a:avLst/>
          </a:prstGeom>
        </p:spPr>
      </p:pic>
      <p:sp>
        <p:nvSpPr>
          <p:cNvPr id="20" name="Rettangolo 19">
            <a:extLst>
              <a:ext uri="{FF2B5EF4-FFF2-40B4-BE49-F238E27FC236}">
                <a16:creationId xmlns:a16="http://schemas.microsoft.com/office/drawing/2014/main" id="{1869E9F5-EE1A-D215-2195-4329C1D61724}"/>
              </a:ext>
            </a:extLst>
          </p:cNvPr>
          <p:cNvSpPr/>
          <p:nvPr/>
        </p:nvSpPr>
        <p:spPr>
          <a:xfrm>
            <a:off x="1633491" y="5156728"/>
            <a:ext cx="692458" cy="15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CasellaDiTesto 20">
            <a:extLst>
              <a:ext uri="{FF2B5EF4-FFF2-40B4-BE49-F238E27FC236}">
                <a16:creationId xmlns:a16="http://schemas.microsoft.com/office/drawing/2014/main" id="{84E6E589-C7A8-145D-C252-69ED9D9A4CE6}"/>
              </a:ext>
            </a:extLst>
          </p:cNvPr>
          <p:cNvSpPr txBox="1"/>
          <p:nvPr/>
        </p:nvSpPr>
        <p:spPr>
          <a:xfrm>
            <a:off x="3363466" y="1037290"/>
            <a:ext cx="2292873" cy="548974"/>
          </a:xfrm>
          <a:prstGeom prst="rect">
            <a:avLst/>
          </a:prstGeom>
        </p:spPr>
        <p:txBody>
          <a:bodyPr vert="horz" wrap="square" lIns="91440" tIns="45720" rIns="91440" bIns="45720" rtlCol="0" anchor="ctr">
            <a:normAutofit fontScale="85000" lnSpcReduction="10000"/>
          </a:bodyPr>
          <a:lstStyle/>
          <a:p>
            <a:pPr marL="0" indent="0" algn="ctr">
              <a:buNone/>
            </a:pPr>
            <a:r>
              <a:rPr lang="el-GR" sz="2800" b="1" dirty="0">
                <a:solidFill>
                  <a:schemeClr val="tx1">
                    <a:lumMod val="85000"/>
                    <a:lumOff val="15000"/>
                  </a:schemeClr>
                </a:solidFill>
                <a:latin typeface="Roboto Slab" pitchFamily="2" charset="0"/>
                <a:ea typeface="Roboto Slab" pitchFamily="2" charset="0"/>
                <a:cs typeface="+mj-cs"/>
              </a:rPr>
              <a:t>β</a:t>
            </a:r>
            <a:r>
              <a:rPr lang="it-IT" sz="2800" b="1" dirty="0">
                <a:solidFill>
                  <a:schemeClr val="tx1">
                    <a:lumMod val="85000"/>
                    <a:lumOff val="15000"/>
                  </a:schemeClr>
                </a:solidFill>
                <a:latin typeface="Roboto Slab" pitchFamily="2" charset="0"/>
                <a:ea typeface="Roboto Slab" pitchFamily="2" charset="0"/>
                <a:cs typeface="+mj-cs"/>
              </a:rPr>
              <a:t>=2, d=20 mm </a:t>
            </a:r>
          </a:p>
        </p:txBody>
      </p:sp>
    </p:spTree>
    <p:extLst>
      <p:ext uri="{BB962C8B-B14F-4D97-AF65-F5344CB8AC3E}">
        <p14:creationId xmlns:p14="http://schemas.microsoft.com/office/powerpoint/2010/main" val="37239599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9312EAA9-383D-3C47-B5D7-939E05AB9EB4}"/>
              </a:ext>
            </a:extLst>
          </p:cNvPr>
          <p:cNvSpPr>
            <a:spLocks noGrp="1"/>
          </p:cNvSpPr>
          <p:nvPr>
            <p:ph idx="1"/>
          </p:nvPr>
        </p:nvSpPr>
        <p:spPr>
          <a:xfrm>
            <a:off x="470515" y="1085850"/>
            <a:ext cx="8202967" cy="5194305"/>
          </a:xfrm>
        </p:spPr>
        <p:txBody>
          <a:bodyPr>
            <a:noAutofit/>
          </a:bodyPr>
          <a:lstStyle/>
          <a:p>
            <a:pPr marL="342900" indent="-342900" algn="just">
              <a:buFont typeface="Courier New" panose="02070309020205020404" pitchFamily="49" charset="0"/>
              <a:buChar char="o"/>
            </a:pPr>
            <a:r>
              <a:rPr lang="it-IT" sz="1900" dirty="0"/>
              <a:t>Once </a:t>
            </a:r>
            <a:r>
              <a:rPr lang="it-IT" sz="1900" dirty="0" err="1"/>
              <a:t>dealt</a:t>
            </a:r>
            <a:r>
              <a:rPr lang="it-IT" sz="1900" dirty="0"/>
              <a:t> with </a:t>
            </a:r>
            <a:r>
              <a:rPr lang="it-IT" sz="1900" dirty="0" err="1"/>
              <a:t>two</a:t>
            </a:r>
            <a:r>
              <a:rPr lang="it-IT" sz="1900" dirty="0"/>
              <a:t> </a:t>
            </a:r>
            <a:r>
              <a:rPr lang="it-IT" sz="1900" dirty="0" err="1"/>
              <a:t>different</a:t>
            </a:r>
            <a:r>
              <a:rPr lang="it-IT" sz="1900" dirty="0"/>
              <a:t> </a:t>
            </a:r>
            <a:r>
              <a:rPr lang="it-IT" sz="1900" dirty="0" err="1"/>
              <a:t>approaches</a:t>
            </a:r>
            <a:r>
              <a:rPr lang="it-IT" sz="1900" dirty="0"/>
              <a:t>, </a:t>
            </a:r>
            <a:r>
              <a:rPr lang="it-IT" sz="1900" u="sng" dirty="0"/>
              <a:t>linear</a:t>
            </a:r>
            <a:r>
              <a:rPr lang="it-IT" sz="1900" dirty="0"/>
              <a:t> and </a:t>
            </a:r>
            <a:r>
              <a:rPr lang="it-IT" sz="1900" u="sng" dirty="0" err="1"/>
              <a:t>nonlinear</a:t>
            </a:r>
            <a:r>
              <a:rPr lang="it-IT" sz="1900" dirty="0"/>
              <a:t>, </a:t>
            </a:r>
            <a:r>
              <a:rPr lang="it-IT" sz="1900" dirty="0" err="1"/>
              <a:t>but</a:t>
            </a:r>
            <a:r>
              <a:rPr lang="it-IT" sz="1900" dirty="0"/>
              <a:t> the </a:t>
            </a:r>
            <a:r>
              <a:rPr lang="it-IT" sz="1900" b="1" dirty="0" err="1">
                <a:solidFill>
                  <a:schemeClr val="tx1"/>
                </a:solidFill>
              </a:rPr>
              <a:t>physics</a:t>
            </a:r>
            <a:r>
              <a:rPr lang="it-IT" sz="1900" dirty="0"/>
              <a:t> </a:t>
            </a:r>
            <a:r>
              <a:rPr lang="it-IT" sz="1900" dirty="0" err="1"/>
              <a:t>suggests</a:t>
            </a:r>
            <a:r>
              <a:rPr lang="it-IT" sz="1900" dirty="0"/>
              <a:t> to </a:t>
            </a:r>
            <a:r>
              <a:rPr lang="it-IT" sz="1900" dirty="0" err="1"/>
              <a:t>employ</a:t>
            </a:r>
            <a:r>
              <a:rPr lang="it-IT" sz="1900" dirty="0"/>
              <a:t> a </a:t>
            </a:r>
            <a:r>
              <a:rPr lang="it-IT" sz="1900" b="1" dirty="0" err="1">
                <a:solidFill>
                  <a:schemeClr val="tx1"/>
                </a:solidFill>
              </a:rPr>
              <a:t>nonlinear</a:t>
            </a:r>
            <a:r>
              <a:rPr lang="it-IT" sz="1900" b="1" dirty="0">
                <a:solidFill>
                  <a:schemeClr val="tx1"/>
                </a:solidFill>
              </a:rPr>
              <a:t> </a:t>
            </a:r>
            <a:r>
              <a:rPr lang="it-IT" sz="1900" dirty="0" err="1"/>
              <a:t>approach</a:t>
            </a:r>
            <a:r>
              <a:rPr lang="it-IT" sz="1900" dirty="0"/>
              <a:t>.</a:t>
            </a:r>
          </a:p>
          <a:p>
            <a:pPr marL="342900" indent="-342900" algn="just">
              <a:buFont typeface="Courier New" panose="02070309020205020404" pitchFamily="49" charset="0"/>
              <a:buChar char="o"/>
            </a:pPr>
            <a:r>
              <a:rPr lang="en-US" sz="1900" dirty="0"/>
              <a:t>As concerns </a:t>
            </a:r>
            <a:r>
              <a:rPr lang="en-US" sz="1900" b="1" dirty="0">
                <a:solidFill>
                  <a:schemeClr val="tx1"/>
                </a:solidFill>
              </a:rPr>
              <a:t>thermoacoustic damping</a:t>
            </a:r>
            <a:r>
              <a:rPr lang="en-US" sz="1900" dirty="0"/>
              <a:t>:</a:t>
            </a:r>
          </a:p>
          <a:p>
            <a:pPr marL="857225" lvl="1" indent="-342900" algn="just"/>
            <a:r>
              <a:rPr lang="en-US" sz="1900" u="sng" dirty="0">
                <a:latin typeface="Fira Sans Medium" panose="020B0603050000020004" pitchFamily="34" charset="0"/>
              </a:rPr>
              <a:t>Porous media before the flame</a:t>
            </a:r>
            <a:r>
              <a:rPr lang="en-US" sz="1900" dirty="0">
                <a:latin typeface="Fira Sans Medium" panose="020B0603050000020004" pitchFamily="34" charset="0"/>
              </a:rPr>
              <a:t> successfully </a:t>
            </a:r>
            <a:r>
              <a:rPr lang="en-US" sz="1900" b="1" dirty="0">
                <a:solidFill>
                  <a:schemeClr val="tx1"/>
                </a:solidFill>
                <a:latin typeface="Fira Sans Medium" panose="020B0603050000020004" pitchFamily="34" charset="0"/>
              </a:rPr>
              <a:t>damp</a:t>
            </a:r>
            <a:r>
              <a:rPr lang="en-US" sz="1900" dirty="0">
                <a:latin typeface="Fira Sans Medium" panose="020B0603050000020004" pitchFamily="34" charset="0"/>
              </a:rPr>
              <a:t> thermoacoustic instabilities for </a:t>
            </a:r>
            <a:r>
              <a:rPr lang="en-US" sz="1900" b="1" dirty="0">
                <a:solidFill>
                  <a:schemeClr val="tx1"/>
                </a:solidFill>
                <a:latin typeface="Fira Sans Medium" panose="020B0603050000020004" pitchFamily="34" charset="0"/>
              </a:rPr>
              <a:t>many parametric conditions</a:t>
            </a:r>
            <a:r>
              <a:rPr lang="en-US" sz="1900" dirty="0">
                <a:latin typeface="Fira Sans Medium" panose="020B0603050000020004" pitchFamily="34" charset="0"/>
              </a:rPr>
              <a:t>;</a:t>
            </a:r>
          </a:p>
          <a:p>
            <a:pPr marL="857225" lvl="1" indent="-342900" algn="just"/>
            <a:r>
              <a:rPr lang="en-US" sz="1900" u="sng" dirty="0">
                <a:latin typeface="Fira Sans Medium" panose="020B0603050000020004" pitchFamily="34" charset="0"/>
              </a:rPr>
              <a:t>A porous diaphragm after the flame</a:t>
            </a:r>
            <a:r>
              <a:rPr lang="en-US" sz="1900" dirty="0">
                <a:latin typeface="Fira Sans Medium" panose="020B0603050000020004" pitchFamily="34" charset="0"/>
              </a:rPr>
              <a:t> is very </a:t>
            </a:r>
            <a:r>
              <a:rPr lang="en-US" sz="1900" b="1" dirty="0">
                <a:solidFill>
                  <a:schemeClr val="tx1"/>
                </a:solidFill>
                <a:latin typeface="Fira Sans Medium" panose="020B0603050000020004" pitchFamily="34" charset="0"/>
              </a:rPr>
              <a:t>effective</a:t>
            </a:r>
            <a:r>
              <a:rPr lang="en-US" sz="1900" dirty="0">
                <a:latin typeface="Fira Sans Medium" panose="020B0603050000020004" pitchFamily="34" charset="0"/>
              </a:rPr>
              <a:t>, particularly when </a:t>
            </a:r>
            <a:r>
              <a:rPr lang="en-US" sz="1900" b="1" dirty="0">
                <a:solidFill>
                  <a:schemeClr val="tx1"/>
                </a:solidFill>
                <a:latin typeface="Fira Sans Medium" panose="020B0603050000020004" pitchFamily="34" charset="0"/>
              </a:rPr>
              <a:t>its position is carefully chosen</a:t>
            </a:r>
            <a:r>
              <a:rPr lang="en-US" sz="1900" u="sng" dirty="0">
                <a:latin typeface="Fira Sans Medium" panose="020B0603050000020004" pitchFamily="34" charset="0"/>
              </a:rPr>
              <a:t>;</a:t>
            </a:r>
            <a:endParaRPr lang="en-US" sz="1900" dirty="0">
              <a:latin typeface="Fira Sans Medium" panose="020B0603050000020004" pitchFamily="34" charset="0"/>
            </a:endParaRPr>
          </a:p>
          <a:p>
            <a:pPr marL="857225" lvl="1" indent="-342900" algn="just"/>
            <a:r>
              <a:rPr lang="en-US" sz="1900" u="sng" dirty="0">
                <a:latin typeface="Fira Sans Medium" panose="020B0603050000020004" pitchFamily="34" charset="0"/>
              </a:rPr>
              <a:t>Helmholtz resonators</a:t>
            </a:r>
            <a:r>
              <a:rPr lang="en-US" sz="1900" b="1" dirty="0">
                <a:solidFill>
                  <a:schemeClr val="tx1"/>
                </a:solidFill>
                <a:latin typeface="Fira Sans Medium" panose="020B0603050000020004" pitchFamily="34" charset="0"/>
              </a:rPr>
              <a:t> </a:t>
            </a:r>
            <a:r>
              <a:rPr lang="en-US" sz="1900" dirty="0">
                <a:latin typeface="Fira Sans Medium" panose="020B0603050000020004" pitchFamily="34" charset="0"/>
              </a:rPr>
              <a:t>are characterized by much </a:t>
            </a:r>
            <a:r>
              <a:rPr lang="en-US" sz="1900" b="1" dirty="0">
                <a:solidFill>
                  <a:schemeClr val="tx1"/>
                </a:solidFill>
                <a:latin typeface="Fira Sans Medium" panose="020B0603050000020004" pitchFamily="34" charset="0"/>
              </a:rPr>
              <a:t>smaller pressure losses</a:t>
            </a:r>
            <a:r>
              <a:rPr lang="en-US" sz="1900" dirty="0">
                <a:latin typeface="Fira Sans Medium" panose="020B0603050000020004" pitchFamily="34" charset="0"/>
              </a:rPr>
              <a:t> than porous media and, provided a careful selection of their sizing and position is made, they prove to </a:t>
            </a:r>
            <a:r>
              <a:rPr lang="en-US" sz="1900" b="1" dirty="0">
                <a:solidFill>
                  <a:schemeClr val="tx1"/>
                </a:solidFill>
                <a:latin typeface="Fira Sans Medium" panose="020B0603050000020004" pitchFamily="34" charset="0"/>
              </a:rPr>
              <a:t>work very well</a:t>
            </a:r>
            <a:r>
              <a:rPr lang="en-US" sz="1900" dirty="0">
                <a:latin typeface="Fira Sans Medium" panose="020B0603050000020004" pitchFamily="34" charset="0"/>
              </a:rPr>
              <a:t>.</a:t>
            </a:r>
            <a:endParaRPr lang="it-IT" sz="1900" dirty="0">
              <a:latin typeface="Fira Sans Medium" panose="020B0603050000020004" pitchFamily="34" charset="0"/>
            </a:endParaRPr>
          </a:p>
        </p:txBody>
      </p:sp>
      <p:sp>
        <p:nvSpPr>
          <p:cNvPr id="4" name="Titolo 3">
            <a:extLst>
              <a:ext uri="{FF2B5EF4-FFF2-40B4-BE49-F238E27FC236}">
                <a16:creationId xmlns:a16="http://schemas.microsoft.com/office/drawing/2014/main" id="{66016892-186A-9A40-8B09-6FF54F792D8F}"/>
              </a:ext>
            </a:extLst>
          </p:cNvPr>
          <p:cNvSpPr>
            <a:spLocks noGrp="1"/>
          </p:cNvSpPr>
          <p:nvPr>
            <p:ph type="title"/>
          </p:nvPr>
        </p:nvSpPr>
        <p:spPr>
          <a:xfrm>
            <a:off x="628650" y="365126"/>
            <a:ext cx="7886700" cy="584785"/>
          </a:xfrm>
        </p:spPr>
        <p:txBody>
          <a:bodyPr/>
          <a:lstStyle/>
          <a:p>
            <a:pPr algn="ctr"/>
            <a:r>
              <a:rPr lang="it-IT" dirty="0" err="1"/>
              <a:t>Conclusions</a:t>
            </a:r>
            <a:endParaRPr lang="it-IT" dirty="0"/>
          </a:p>
        </p:txBody>
      </p:sp>
      <p:cxnSp>
        <p:nvCxnSpPr>
          <p:cNvPr id="16" name="Connettore diritto 15">
            <a:extLst>
              <a:ext uri="{FF2B5EF4-FFF2-40B4-BE49-F238E27FC236}">
                <a16:creationId xmlns:a16="http://schemas.microsoft.com/office/drawing/2014/main" id="{D7B5BE47-289D-CDFD-D991-7036977A1A75}"/>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FC7C1BE9-6B23-B012-608F-FA3143EDBA2F}"/>
              </a:ext>
            </a:extLst>
          </p:cNvPr>
          <p:cNvSpPr>
            <a:spLocks noGrp="1"/>
          </p:cNvSpPr>
          <p:nvPr>
            <p:ph type="sldNum" sz="quarter" idx="16"/>
          </p:nvPr>
        </p:nvSpPr>
        <p:spPr/>
        <p:txBody>
          <a:bodyPr/>
          <a:lstStyle/>
          <a:p>
            <a:fld id="{FEC4A954-C260-E84D-8B85-4D54550A05DF}" type="slidenum">
              <a:rPr lang="it-IT" sz="1200" smtClean="0">
                <a:solidFill>
                  <a:schemeClr val="tx2">
                    <a:lumMod val="50000"/>
                    <a:lumOff val="50000"/>
                  </a:schemeClr>
                </a:solidFill>
              </a:rPr>
              <a:pPr/>
              <a:t>38</a:t>
            </a:fld>
            <a:endParaRPr lang="it-IT" sz="1200" dirty="0">
              <a:solidFill>
                <a:schemeClr val="tx2">
                  <a:lumMod val="50000"/>
                  <a:lumOff val="50000"/>
                </a:schemeClr>
              </a:solidFill>
            </a:endParaRPr>
          </a:p>
        </p:txBody>
      </p:sp>
    </p:spTree>
    <p:extLst>
      <p:ext uri="{BB962C8B-B14F-4D97-AF65-F5344CB8AC3E}">
        <p14:creationId xmlns:p14="http://schemas.microsoft.com/office/powerpoint/2010/main" val="32217896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76C247-10BE-8505-C6BA-D4BB9B9A7DB5}"/>
              </a:ext>
            </a:extLst>
          </p:cNvPr>
          <p:cNvSpPr>
            <a:spLocks noGrp="1"/>
          </p:cNvSpPr>
          <p:nvPr>
            <p:ph type="ctrTitle"/>
          </p:nvPr>
        </p:nvSpPr>
        <p:spPr>
          <a:xfrm>
            <a:off x="644237" y="1613338"/>
            <a:ext cx="7825947" cy="3908574"/>
          </a:xfrm>
        </p:spPr>
        <p:txBody>
          <a:bodyPr anchor="ctr">
            <a:normAutofit/>
          </a:bodyPr>
          <a:lstStyle/>
          <a:p>
            <a:pPr algn="ctr"/>
            <a:r>
              <a:rPr lang="it-IT" sz="4400" dirty="0">
                <a:effectLst>
                  <a:outerShdw blurRad="38100" dist="38100" dir="2700000" algn="tl">
                    <a:srgbClr val="000000">
                      <a:alpha val="43137"/>
                    </a:srgbClr>
                  </a:outerShdw>
                </a:effectLst>
              </a:rPr>
              <a:t>Thank </a:t>
            </a:r>
            <a:r>
              <a:rPr lang="it-IT" sz="4400" dirty="0" err="1">
                <a:effectLst>
                  <a:outerShdw blurRad="38100" dist="38100" dir="2700000" algn="tl">
                    <a:srgbClr val="000000">
                      <a:alpha val="43137"/>
                    </a:srgbClr>
                  </a:outerShdw>
                </a:effectLst>
              </a:rPr>
              <a:t>you</a:t>
            </a:r>
            <a:r>
              <a:rPr lang="it-IT" sz="4400" dirty="0">
                <a:effectLst>
                  <a:outerShdw blurRad="38100" dist="38100" dir="2700000" algn="tl">
                    <a:srgbClr val="000000">
                      <a:alpha val="43137"/>
                    </a:srgbClr>
                  </a:outerShdw>
                </a:effectLst>
              </a:rPr>
              <a:t> </a:t>
            </a:r>
            <a:br>
              <a:rPr lang="it-IT" sz="4400" dirty="0">
                <a:effectLst>
                  <a:outerShdw blurRad="38100" dist="38100" dir="2700000" algn="tl">
                    <a:srgbClr val="000000">
                      <a:alpha val="43137"/>
                    </a:srgbClr>
                  </a:outerShdw>
                </a:effectLst>
              </a:rPr>
            </a:br>
            <a:r>
              <a:rPr lang="it-IT" sz="4400" dirty="0">
                <a:effectLst>
                  <a:outerShdw blurRad="38100" dist="38100" dir="2700000" algn="tl">
                    <a:srgbClr val="000000">
                      <a:alpha val="43137"/>
                    </a:srgbClr>
                  </a:outerShdw>
                </a:effectLst>
              </a:rPr>
              <a:t>for </a:t>
            </a:r>
            <a:r>
              <a:rPr lang="it-IT" sz="4400" dirty="0" err="1">
                <a:effectLst>
                  <a:outerShdw blurRad="38100" dist="38100" dir="2700000" algn="tl">
                    <a:srgbClr val="000000">
                      <a:alpha val="43137"/>
                    </a:srgbClr>
                  </a:outerShdw>
                </a:effectLst>
              </a:rPr>
              <a:t>your</a:t>
            </a:r>
            <a:r>
              <a:rPr lang="it-IT" sz="4400" dirty="0">
                <a:effectLst>
                  <a:outerShdw blurRad="38100" dist="38100" dir="2700000" algn="tl">
                    <a:srgbClr val="000000">
                      <a:alpha val="43137"/>
                    </a:srgbClr>
                  </a:outerShdw>
                </a:effectLst>
              </a:rPr>
              <a:t> </a:t>
            </a:r>
            <a:r>
              <a:rPr lang="it-IT" sz="4400" dirty="0" err="1">
                <a:effectLst>
                  <a:outerShdw blurRad="38100" dist="38100" dir="2700000" algn="tl">
                    <a:srgbClr val="000000">
                      <a:alpha val="43137"/>
                    </a:srgbClr>
                  </a:outerShdw>
                </a:effectLst>
              </a:rPr>
              <a:t>attention</a:t>
            </a:r>
            <a:endParaRPr lang="it-IT" sz="4400" dirty="0">
              <a:effectLst>
                <a:outerShdw blurRad="38100" dist="38100" dir="2700000" algn="tl">
                  <a:srgbClr val="000000">
                    <a:alpha val="43137"/>
                  </a:srgbClr>
                </a:outerShdw>
              </a:effectLst>
            </a:endParaRPr>
          </a:p>
        </p:txBody>
      </p:sp>
      <p:sp>
        <p:nvSpPr>
          <p:cNvPr id="5" name="CasellaDiTesto 4">
            <a:extLst>
              <a:ext uri="{FF2B5EF4-FFF2-40B4-BE49-F238E27FC236}">
                <a16:creationId xmlns:a16="http://schemas.microsoft.com/office/drawing/2014/main" id="{77C718AA-DF64-1ABB-7091-B3867AD347E9}"/>
              </a:ext>
            </a:extLst>
          </p:cNvPr>
          <p:cNvSpPr txBox="1"/>
          <p:nvPr/>
        </p:nvSpPr>
        <p:spPr>
          <a:xfrm>
            <a:off x="177554" y="6114637"/>
            <a:ext cx="2503504" cy="435006"/>
          </a:xfrm>
          <a:prstGeom prst="rect">
            <a:avLst/>
          </a:prstGeom>
        </p:spPr>
        <p:txBody>
          <a:bodyPr vert="horz" wrap="square" lIns="91440" tIns="45720" rIns="91440" bIns="45720" rtlCol="0" anchor="ctr">
            <a:normAutofit/>
          </a:bodyPr>
          <a:lstStyle/>
          <a:p>
            <a:pPr marL="0" indent="0" algn="ctr" defTabSz="685766">
              <a:buClr>
                <a:srgbClr val="FFFFFF"/>
              </a:buClr>
              <a:buSzPts val="5200"/>
            </a:pPr>
            <a:r>
              <a:rPr lang="it-IT" sz="2000" b="1" dirty="0">
                <a:solidFill>
                  <a:schemeClr val="bg1"/>
                </a:solidFill>
                <a:effectLst>
                  <a:outerShdw blurRad="38100" dist="38100" dir="2700000" algn="tl">
                    <a:srgbClr val="000000">
                      <a:alpha val="43137"/>
                    </a:srgbClr>
                  </a:outerShdw>
                </a:effectLst>
                <a:latin typeface="Roboto Slab" pitchFamily="2" charset="0"/>
                <a:ea typeface="Roboto Slab" pitchFamily="2" charset="0"/>
                <a:cs typeface="Calibri Light" panose="020F0302020204030204" pitchFamily="34" charset="0"/>
                <a:sym typeface="Roboto Slab"/>
              </a:rPr>
              <a:t>Lorenzo Carrattieri</a:t>
            </a:r>
          </a:p>
        </p:txBody>
      </p:sp>
      <p:sp>
        <p:nvSpPr>
          <p:cNvPr id="6" name="CasellaDiTesto 5">
            <a:extLst>
              <a:ext uri="{FF2B5EF4-FFF2-40B4-BE49-F238E27FC236}">
                <a16:creationId xmlns:a16="http://schemas.microsoft.com/office/drawing/2014/main" id="{FAD56136-A656-C5BD-7982-56727AECF078}"/>
              </a:ext>
            </a:extLst>
          </p:cNvPr>
          <p:cNvSpPr txBox="1"/>
          <p:nvPr/>
        </p:nvSpPr>
        <p:spPr>
          <a:xfrm>
            <a:off x="6933459" y="6114637"/>
            <a:ext cx="2032987" cy="435006"/>
          </a:xfrm>
          <a:prstGeom prst="rect">
            <a:avLst/>
          </a:prstGeom>
        </p:spPr>
        <p:txBody>
          <a:bodyPr vert="horz" wrap="square" lIns="91440" tIns="45720" rIns="91440" bIns="45720" rtlCol="0" anchor="ctr">
            <a:normAutofit fontScale="92500"/>
          </a:bodyPr>
          <a:lstStyle/>
          <a:p>
            <a:pPr marL="0" indent="0" algn="ctr" defTabSz="685766">
              <a:buClr>
                <a:srgbClr val="FFFFFF"/>
              </a:buClr>
              <a:buSzPts val="5200"/>
            </a:pPr>
            <a:r>
              <a:rPr lang="it-IT" sz="2000" b="1" dirty="0">
                <a:solidFill>
                  <a:schemeClr val="bg1"/>
                </a:solidFill>
                <a:effectLst>
                  <a:outerShdw blurRad="38100" dist="38100" dir="2700000" algn="tl">
                    <a:srgbClr val="000000">
                      <a:alpha val="43137"/>
                    </a:srgbClr>
                  </a:outerShdw>
                </a:effectLst>
                <a:latin typeface="Roboto Slab" pitchFamily="2" charset="0"/>
                <a:ea typeface="Roboto Slab" pitchFamily="2" charset="0"/>
                <a:cs typeface="Calibri Light" panose="020F0302020204030204" pitchFamily="34" charset="0"/>
                <a:sym typeface="Roboto Slab"/>
              </a:rPr>
              <a:t>Giulia Innocenti</a:t>
            </a:r>
          </a:p>
        </p:txBody>
      </p:sp>
    </p:spTree>
    <p:extLst>
      <p:ext uri="{BB962C8B-B14F-4D97-AF65-F5344CB8AC3E}">
        <p14:creationId xmlns:p14="http://schemas.microsoft.com/office/powerpoint/2010/main" val="37864543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D4550D-3B05-4C70-406D-2B02B0783C1F}"/>
              </a:ext>
            </a:extLst>
          </p:cNvPr>
          <p:cNvSpPr>
            <a:spLocks noGrp="1"/>
          </p:cNvSpPr>
          <p:nvPr>
            <p:ph type="title"/>
          </p:nvPr>
        </p:nvSpPr>
        <p:spPr/>
        <p:txBody>
          <a:bodyPr>
            <a:normAutofit/>
          </a:bodyPr>
          <a:lstStyle/>
          <a:p>
            <a:r>
              <a:rPr lang="en-US" dirty="0"/>
              <a:t>Structure of the thesis</a:t>
            </a:r>
            <a:br>
              <a:rPr lang="en-US" dirty="0"/>
            </a:br>
            <a:endParaRPr lang="it-IT" dirty="0"/>
          </a:p>
        </p:txBody>
      </p:sp>
      <p:sp>
        <p:nvSpPr>
          <p:cNvPr id="9" name="Segnaposto contenuto 8">
            <a:extLst>
              <a:ext uri="{FF2B5EF4-FFF2-40B4-BE49-F238E27FC236}">
                <a16:creationId xmlns:a16="http://schemas.microsoft.com/office/drawing/2014/main" id="{E0CF90D3-5D1F-045A-9751-ADC2083EAA32}"/>
              </a:ext>
            </a:extLst>
          </p:cNvPr>
          <p:cNvSpPr>
            <a:spLocks noGrp="1"/>
          </p:cNvSpPr>
          <p:nvPr>
            <p:ph idx="12"/>
          </p:nvPr>
        </p:nvSpPr>
        <p:spPr>
          <a:xfrm>
            <a:off x="470515" y="1089834"/>
            <a:ext cx="8202967" cy="2229493"/>
          </a:xfrm>
        </p:spPr>
        <p:txBody>
          <a:bodyPr>
            <a:normAutofit fontScale="32500" lnSpcReduction="20000"/>
          </a:bodyPr>
          <a:lstStyle/>
          <a:p>
            <a:pPr algn="just">
              <a:lnSpc>
                <a:spcPct val="110000"/>
              </a:lnSpc>
            </a:pPr>
            <a:r>
              <a:rPr lang="en-US" sz="8000" dirty="0">
                <a:solidFill>
                  <a:schemeClr val="tx1">
                    <a:lumMod val="65000"/>
                    <a:lumOff val="35000"/>
                  </a:schemeClr>
                </a:solidFill>
                <a:latin typeface="Fira Sans Medium" panose="020B0503050000020004" pitchFamily="34" charset="0"/>
              </a:rPr>
              <a:t>This work aims to investigate the </a:t>
            </a:r>
            <a:r>
              <a:rPr lang="en-US" sz="8000" b="1" dirty="0">
                <a:solidFill>
                  <a:schemeClr val="tx1"/>
                </a:solidFill>
                <a:latin typeface="Fira Sans Medium" panose="020B0503050000020004" pitchFamily="34" charset="0"/>
              </a:rPr>
              <a:t>thermoacoustic behavior </a:t>
            </a:r>
            <a:r>
              <a:rPr lang="en-US" sz="8000" dirty="0">
                <a:solidFill>
                  <a:schemeClr val="tx1">
                    <a:lumMod val="65000"/>
                    <a:lumOff val="35000"/>
                  </a:schemeClr>
                </a:solidFill>
                <a:latin typeface="Fira Sans Medium" panose="020B0503050000020004" pitchFamily="34" charset="0"/>
              </a:rPr>
              <a:t>of the </a:t>
            </a:r>
            <a:r>
              <a:rPr lang="en-US" sz="8000" b="1" dirty="0">
                <a:solidFill>
                  <a:schemeClr val="tx1"/>
                </a:solidFill>
                <a:latin typeface="Fira Sans Medium" panose="020B0503050000020004" pitchFamily="34" charset="0"/>
              </a:rPr>
              <a:t>premixed combustor model </a:t>
            </a:r>
            <a:r>
              <a:rPr lang="en-US" sz="8000" dirty="0">
                <a:solidFill>
                  <a:schemeClr val="tx1">
                    <a:lumMod val="65000"/>
                    <a:lumOff val="35000"/>
                  </a:schemeClr>
                </a:solidFill>
                <a:latin typeface="Fira Sans Medium" panose="020B0503050000020004" pitchFamily="34" charset="0"/>
              </a:rPr>
              <a:t>described by </a:t>
            </a:r>
            <a:r>
              <a:rPr lang="en-US" sz="8000" b="1" dirty="0">
                <a:solidFill>
                  <a:schemeClr val="tx1"/>
                </a:solidFill>
                <a:latin typeface="Fira Sans Medium" panose="020B0503050000020004" pitchFamily="34" charset="0"/>
              </a:rPr>
              <a:t>Dowling and Stow</a:t>
            </a:r>
            <a:r>
              <a:rPr lang="en-US" sz="8000" b="1" dirty="0">
                <a:latin typeface="Fira Sans Medium" panose="020B0503050000020004" pitchFamily="34" charset="0"/>
              </a:rPr>
              <a:t> </a:t>
            </a:r>
            <a:r>
              <a:rPr lang="it-IT" sz="3700" b="1" dirty="0">
                <a:solidFill>
                  <a:schemeClr val="tx1"/>
                </a:solidFill>
                <a:latin typeface="Fira Sans Medium" panose="020B0603050000020004" pitchFamily="34" charset="0"/>
              </a:rPr>
              <a:t>[1]</a:t>
            </a:r>
            <a:r>
              <a:rPr lang="en-US" sz="8000" dirty="0"/>
              <a:t>.</a:t>
            </a:r>
          </a:p>
          <a:p>
            <a:pPr defTabSz="685766">
              <a:lnSpc>
                <a:spcPct val="110000"/>
              </a:lnSpc>
              <a:spcBef>
                <a:spcPts val="750"/>
              </a:spcBef>
            </a:pPr>
            <a:endParaRPr lang="en-US" sz="6200" dirty="0">
              <a:solidFill>
                <a:srgbClr val="92D050"/>
              </a:solidFill>
              <a:latin typeface="Fira Sans Medium" panose="020B0503050000020004" pitchFamily="34" charset="0"/>
            </a:endParaRPr>
          </a:p>
          <a:p>
            <a:pPr defTabSz="685766">
              <a:lnSpc>
                <a:spcPct val="110000"/>
              </a:lnSpc>
              <a:spcBef>
                <a:spcPts val="750"/>
              </a:spcBef>
            </a:pPr>
            <a:br>
              <a:rPr lang="en-US" sz="6200" dirty="0">
                <a:solidFill>
                  <a:srgbClr val="92D050"/>
                </a:solidFill>
                <a:latin typeface="Fira Sans Medium" panose="020B0503050000020004" pitchFamily="34" charset="0"/>
              </a:rPr>
            </a:br>
            <a:endParaRPr lang="it-IT" dirty="0"/>
          </a:p>
        </p:txBody>
      </p:sp>
      <p:sp>
        <p:nvSpPr>
          <p:cNvPr id="4" name="Rettangolo con angoli arrotondati 3">
            <a:extLst>
              <a:ext uri="{FF2B5EF4-FFF2-40B4-BE49-F238E27FC236}">
                <a16:creationId xmlns:a16="http://schemas.microsoft.com/office/drawing/2014/main" id="{B5F5AB50-D9AC-9C4B-E24E-48BB5AC1E00D}"/>
              </a:ext>
            </a:extLst>
          </p:cNvPr>
          <p:cNvSpPr/>
          <p:nvPr/>
        </p:nvSpPr>
        <p:spPr>
          <a:xfrm>
            <a:off x="2939845" y="2890683"/>
            <a:ext cx="1632155" cy="62926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i="1" dirty="0">
                <a:latin typeface="Fira Sans Medium" panose="020B0603050000020004" pitchFamily="34" charset="0"/>
              </a:rPr>
              <a:t>Linear</a:t>
            </a:r>
            <a:endParaRPr lang="it-IT" i="1" dirty="0">
              <a:latin typeface="Fira Sans Medium" panose="020B0603050000020004" pitchFamily="34" charset="0"/>
            </a:endParaRPr>
          </a:p>
        </p:txBody>
      </p:sp>
      <p:sp>
        <p:nvSpPr>
          <p:cNvPr id="5" name="Rettangolo con angoli arrotondati 4">
            <a:extLst>
              <a:ext uri="{FF2B5EF4-FFF2-40B4-BE49-F238E27FC236}">
                <a16:creationId xmlns:a16="http://schemas.microsoft.com/office/drawing/2014/main" id="{ED59C913-74BB-8FD6-0CDB-5A64BBFDEF3E}"/>
              </a:ext>
            </a:extLst>
          </p:cNvPr>
          <p:cNvSpPr/>
          <p:nvPr/>
        </p:nvSpPr>
        <p:spPr>
          <a:xfrm>
            <a:off x="2939845" y="4744065"/>
            <a:ext cx="1632155" cy="62926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i="1" dirty="0" err="1">
                <a:latin typeface="Fira Sans Medium" panose="020B0603050000020004" pitchFamily="34" charset="0"/>
              </a:rPr>
              <a:t>Nonlinear</a:t>
            </a:r>
            <a:endParaRPr lang="it-IT" i="1" dirty="0">
              <a:latin typeface="Fira Sans Medium" panose="020B0603050000020004" pitchFamily="34" charset="0"/>
            </a:endParaRPr>
          </a:p>
        </p:txBody>
      </p:sp>
      <p:sp>
        <p:nvSpPr>
          <p:cNvPr id="6" name="Rettangolo con angoli arrotondati 5">
            <a:extLst>
              <a:ext uri="{FF2B5EF4-FFF2-40B4-BE49-F238E27FC236}">
                <a16:creationId xmlns:a16="http://schemas.microsoft.com/office/drawing/2014/main" id="{F1987F11-252C-5F03-B2B0-86D04EA1EBBF}"/>
              </a:ext>
            </a:extLst>
          </p:cNvPr>
          <p:cNvSpPr/>
          <p:nvPr/>
        </p:nvSpPr>
        <p:spPr>
          <a:xfrm>
            <a:off x="5638800" y="2890683"/>
            <a:ext cx="1632155" cy="62926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latin typeface="Fira Sans Medium" panose="020B0603050000020004" pitchFamily="34" charset="0"/>
              </a:rPr>
              <a:t>TALOM*</a:t>
            </a:r>
            <a:endParaRPr lang="it-IT" dirty="0">
              <a:latin typeface="Fira Sans Medium" panose="020B0603050000020004" pitchFamily="34" charset="0"/>
            </a:endParaRPr>
          </a:p>
        </p:txBody>
      </p:sp>
      <p:sp>
        <p:nvSpPr>
          <p:cNvPr id="7" name="Rettangolo con angoli arrotondati 6">
            <a:extLst>
              <a:ext uri="{FF2B5EF4-FFF2-40B4-BE49-F238E27FC236}">
                <a16:creationId xmlns:a16="http://schemas.microsoft.com/office/drawing/2014/main" id="{3C027C18-3545-CB61-6B38-B82BB4C5219F}"/>
              </a:ext>
            </a:extLst>
          </p:cNvPr>
          <p:cNvSpPr/>
          <p:nvPr/>
        </p:nvSpPr>
        <p:spPr>
          <a:xfrm>
            <a:off x="5638800" y="4744466"/>
            <a:ext cx="1632155" cy="62926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latin typeface="Fira Sans Medium" panose="020B0603050000020004" pitchFamily="34" charset="0"/>
              </a:rPr>
              <a:t>Ansys</a:t>
            </a:r>
            <a:r>
              <a:rPr lang="it-IT" sz="2000" dirty="0">
                <a:latin typeface="Fira Sans Medium" panose="020B0603050000020004" pitchFamily="34" charset="0"/>
              </a:rPr>
              <a:t> </a:t>
            </a:r>
            <a:r>
              <a:rPr lang="it-IT" sz="2000" dirty="0" err="1">
                <a:latin typeface="Fira Sans Medium" panose="020B0603050000020004" pitchFamily="34" charset="0"/>
              </a:rPr>
              <a:t>Fluent</a:t>
            </a:r>
            <a:endParaRPr lang="it-IT" sz="2000" dirty="0">
              <a:latin typeface="Fira Sans Medium" panose="020B0603050000020004" pitchFamily="34" charset="0"/>
            </a:endParaRPr>
          </a:p>
        </p:txBody>
      </p:sp>
      <p:sp>
        <p:nvSpPr>
          <p:cNvPr id="10" name="Rettangolo con angoli arrotondati 9">
            <a:extLst>
              <a:ext uri="{FF2B5EF4-FFF2-40B4-BE49-F238E27FC236}">
                <a16:creationId xmlns:a16="http://schemas.microsoft.com/office/drawing/2014/main" id="{AE827F3D-80F0-3958-6827-F558CE4BC614}"/>
              </a:ext>
            </a:extLst>
          </p:cNvPr>
          <p:cNvSpPr/>
          <p:nvPr/>
        </p:nvSpPr>
        <p:spPr>
          <a:xfrm>
            <a:off x="771832" y="3819832"/>
            <a:ext cx="1632155" cy="6292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a:latin typeface="Fira Sans Medium" panose="020B0603050000020004" pitchFamily="34" charset="0"/>
              </a:rPr>
              <a:t>Approach</a:t>
            </a:r>
            <a:endParaRPr lang="it-IT" dirty="0">
              <a:latin typeface="Fira Sans Medium" panose="020B0603050000020004" pitchFamily="34" charset="0"/>
            </a:endParaRPr>
          </a:p>
        </p:txBody>
      </p:sp>
      <p:sp>
        <p:nvSpPr>
          <p:cNvPr id="11" name="Freccia a destra 10">
            <a:extLst>
              <a:ext uri="{FF2B5EF4-FFF2-40B4-BE49-F238E27FC236}">
                <a16:creationId xmlns:a16="http://schemas.microsoft.com/office/drawing/2014/main" id="{B2F9A706-9797-4920-F415-761C2F452511}"/>
              </a:ext>
            </a:extLst>
          </p:cNvPr>
          <p:cNvSpPr/>
          <p:nvPr/>
        </p:nvSpPr>
        <p:spPr>
          <a:xfrm rot="19479550">
            <a:off x="2308122" y="3394058"/>
            <a:ext cx="629264" cy="344129"/>
          </a:xfrm>
          <a:prstGeom prst="rightArrow">
            <a:avLst/>
          </a:prstGeom>
          <a:solidFill>
            <a:schemeClr val="bg1"/>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a:extLst>
              <a:ext uri="{FF2B5EF4-FFF2-40B4-BE49-F238E27FC236}">
                <a16:creationId xmlns:a16="http://schemas.microsoft.com/office/drawing/2014/main" id="{80819F13-35F5-C270-8C7A-1DA687001F47}"/>
              </a:ext>
            </a:extLst>
          </p:cNvPr>
          <p:cNvSpPr/>
          <p:nvPr/>
        </p:nvSpPr>
        <p:spPr>
          <a:xfrm>
            <a:off x="4790768" y="3055373"/>
            <a:ext cx="764458" cy="344129"/>
          </a:xfrm>
          <a:prstGeom prst="rightArrow">
            <a:avLst/>
          </a:prstGeom>
          <a:solidFill>
            <a:schemeClr val="bg1"/>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DC8B9CFE-9371-6BD9-5B3E-7BA7BDBC6C86}"/>
              </a:ext>
            </a:extLst>
          </p:cNvPr>
          <p:cNvSpPr/>
          <p:nvPr/>
        </p:nvSpPr>
        <p:spPr>
          <a:xfrm>
            <a:off x="4790768" y="4886632"/>
            <a:ext cx="764458" cy="344129"/>
          </a:xfrm>
          <a:prstGeom prst="rightArrow">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8A480F12-C833-BC2E-DFB0-F818D2B1E63A}"/>
              </a:ext>
            </a:extLst>
          </p:cNvPr>
          <p:cNvSpPr/>
          <p:nvPr/>
        </p:nvSpPr>
        <p:spPr>
          <a:xfrm rot="2478040">
            <a:off x="2308122" y="4526003"/>
            <a:ext cx="629264" cy="344129"/>
          </a:xfrm>
          <a:prstGeom prst="rightArrow">
            <a:avLst/>
          </a:prstGeom>
          <a:solidFill>
            <a:schemeClr val="bg1"/>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diritto 7">
            <a:extLst>
              <a:ext uri="{FF2B5EF4-FFF2-40B4-BE49-F238E27FC236}">
                <a16:creationId xmlns:a16="http://schemas.microsoft.com/office/drawing/2014/main" id="{B43A1EA9-9454-6883-A428-41A961A39BEC}"/>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Segnaposto numero diapositiva 14">
            <a:extLst>
              <a:ext uri="{FF2B5EF4-FFF2-40B4-BE49-F238E27FC236}">
                <a16:creationId xmlns:a16="http://schemas.microsoft.com/office/drawing/2014/main" id="{14EEE5F8-8771-9075-8D6A-C9A142368B8A}"/>
              </a:ext>
            </a:extLst>
          </p:cNvPr>
          <p:cNvSpPr>
            <a:spLocks noGrp="1"/>
          </p:cNvSpPr>
          <p:nvPr>
            <p:ph type="sldNum" sz="quarter" idx="11"/>
          </p:nvPr>
        </p:nvSpPr>
        <p:spPr/>
        <p:txBody>
          <a:bodyPr/>
          <a:lstStyle/>
          <a:p>
            <a:fld id="{FEC4A954-C260-E84D-8B85-4D54550A05DF}" type="slidenum">
              <a:rPr lang="it-IT" smtClean="0"/>
              <a:pPr/>
              <a:t>4</a:t>
            </a:fld>
            <a:endParaRPr lang="it-IT" dirty="0"/>
          </a:p>
        </p:txBody>
      </p:sp>
      <p:sp>
        <p:nvSpPr>
          <p:cNvPr id="3" name="CasellaDiTesto 2">
            <a:extLst>
              <a:ext uri="{FF2B5EF4-FFF2-40B4-BE49-F238E27FC236}">
                <a16:creationId xmlns:a16="http://schemas.microsoft.com/office/drawing/2014/main" id="{503AF58F-8811-89D8-B4A8-1C19ACF3C670}"/>
              </a:ext>
            </a:extLst>
          </p:cNvPr>
          <p:cNvSpPr txBox="1"/>
          <p:nvPr/>
        </p:nvSpPr>
        <p:spPr>
          <a:xfrm>
            <a:off x="436582" y="5806312"/>
            <a:ext cx="5084710" cy="481779"/>
          </a:xfrm>
          <a:prstGeom prst="rect">
            <a:avLst/>
          </a:prstGeom>
        </p:spPr>
        <p:txBody>
          <a:bodyPr vert="horz" wrap="square" lIns="91440" tIns="45720" rIns="91440" bIns="45720" rtlCol="0" anchor="ctr">
            <a:normAutofit/>
          </a:bodyPr>
          <a:lstStyle/>
          <a:p>
            <a:pPr marL="0" indent="0" algn="l">
              <a:buNone/>
            </a:pPr>
            <a:r>
              <a:rPr lang="it-IT" sz="1600" dirty="0">
                <a:solidFill>
                  <a:schemeClr val="tx1">
                    <a:lumMod val="65000"/>
                    <a:lumOff val="35000"/>
                  </a:schemeClr>
                </a:solidFill>
                <a:latin typeface="Fira Sans Medium" panose="020B0503050000020004" pitchFamily="34" charset="0"/>
              </a:rPr>
              <a:t>*(</a:t>
            </a:r>
            <a:r>
              <a:rPr lang="it-IT" sz="1600" dirty="0" err="1">
                <a:solidFill>
                  <a:schemeClr val="tx1">
                    <a:lumMod val="65000"/>
                    <a:lumOff val="35000"/>
                  </a:schemeClr>
                </a:solidFill>
                <a:latin typeface="Fira Sans Medium" panose="020B0503050000020004" pitchFamily="34" charset="0"/>
              </a:rPr>
              <a:t>Thermo</a:t>
            </a:r>
            <a:r>
              <a:rPr lang="it-IT" sz="1600" dirty="0">
                <a:solidFill>
                  <a:schemeClr val="tx1">
                    <a:lumMod val="65000"/>
                    <a:lumOff val="35000"/>
                  </a:schemeClr>
                </a:solidFill>
                <a:latin typeface="Fira Sans Medium" panose="020B0503050000020004" pitchFamily="34" charset="0"/>
              </a:rPr>
              <a:t>-Acoustic Low-Order </a:t>
            </a:r>
            <a:r>
              <a:rPr lang="it-IT" sz="1600" dirty="0" err="1">
                <a:solidFill>
                  <a:schemeClr val="tx1">
                    <a:lumMod val="65000"/>
                    <a:lumOff val="35000"/>
                  </a:schemeClr>
                </a:solidFill>
                <a:latin typeface="Fira Sans Medium" panose="020B0503050000020004" pitchFamily="34" charset="0"/>
              </a:rPr>
              <a:t>Modelling</a:t>
            </a:r>
            <a:r>
              <a:rPr lang="it-IT" sz="1600" dirty="0">
                <a:solidFill>
                  <a:schemeClr val="tx1">
                    <a:lumMod val="65000"/>
                    <a:lumOff val="35000"/>
                  </a:schemeClr>
                </a:solidFill>
                <a:latin typeface="Fira Sans Medium" panose="020B0503050000020004" pitchFamily="34" charset="0"/>
              </a:rPr>
              <a:t>)</a:t>
            </a:r>
          </a:p>
        </p:txBody>
      </p:sp>
      <p:sp>
        <p:nvSpPr>
          <p:cNvPr id="16" name="CasellaDiTesto 15">
            <a:extLst>
              <a:ext uri="{FF2B5EF4-FFF2-40B4-BE49-F238E27FC236}">
                <a16:creationId xmlns:a16="http://schemas.microsoft.com/office/drawing/2014/main" id="{7645AA95-28C9-FB5F-F61A-BCACECB9E66E}"/>
              </a:ext>
            </a:extLst>
          </p:cNvPr>
          <p:cNvSpPr txBox="1"/>
          <p:nvPr/>
        </p:nvSpPr>
        <p:spPr>
          <a:xfrm>
            <a:off x="1635642" y="6302421"/>
            <a:ext cx="7037840" cy="541499"/>
          </a:xfrm>
          <a:prstGeom prst="rect">
            <a:avLst/>
          </a:prstGeom>
        </p:spPr>
        <p:txBody>
          <a:bodyPr vert="horz" wrap="none" lIns="91440" tIns="45720" rIns="91440" bIns="45720" rtlCol="0" anchor="ctr">
            <a:normAutofit/>
          </a:bodyPr>
          <a:lstStyle/>
          <a:p>
            <a:pPr marL="0" indent="0" algn="l">
              <a:buNone/>
            </a:pPr>
            <a:r>
              <a:rPr lang="it-IT" sz="1050" dirty="0">
                <a:latin typeface="Fira Sans Medium" panose="020B0603050000020004" pitchFamily="34" charset="0"/>
              </a:rPr>
              <a:t>[1] </a:t>
            </a:r>
            <a:r>
              <a:rPr lang="en-US" sz="1050" dirty="0">
                <a:latin typeface="Fira Sans Medium" panose="020B0603050000020004" pitchFamily="34" charset="0"/>
              </a:rPr>
              <a:t>Acoustic Analysis of Gas Turbine Combustors, Journal of propulsion and power, </a:t>
            </a:r>
            <a:r>
              <a:rPr lang="it-IT" sz="1050" dirty="0">
                <a:latin typeface="Fira Sans Medium" panose="020B0603050000020004" pitchFamily="34" charset="0"/>
              </a:rPr>
              <a:t>19(5</a:t>
            </a:r>
            <a:r>
              <a:rPr lang="en-US" sz="1050" dirty="0">
                <a:latin typeface="Fira Sans Medium" panose="020B0603050000020004" pitchFamily="34" charset="0"/>
              </a:rPr>
              <a:t>):</a:t>
            </a:r>
            <a:r>
              <a:rPr lang="it-IT" sz="1050" dirty="0">
                <a:latin typeface="Fira Sans Medium" panose="020B0603050000020004" pitchFamily="34" charset="0"/>
              </a:rPr>
              <a:t>751–764, 2003</a:t>
            </a:r>
            <a:r>
              <a:rPr lang="en-US" sz="1050" dirty="0">
                <a:latin typeface="Fira Sans Medium" panose="020B0603050000020004" pitchFamily="34" charset="0"/>
              </a:rPr>
              <a:t>.</a:t>
            </a:r>
            <a:endParaRPr lang="it-IT" sz="1050" dirty="0">
              <a:latin typeface="Fira Sans Medium" panose="020B0603050000020004" pitchFamily="34" charset="0"/>
            </a:endParaRPr>
          </a:p>
        </p:txBody>
      </p:sp>
    </p:spTree>
    <p:extLst>
      <p:ext uri="{BB962C8B-B14F-4D97-AF65-F5344CB8AC3E}">
        <p14:creationId xmlns:p14="http://schemas.microsoft.com/office/powerpoint/2010/main" val="34369508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animBg="1"/>
      <p:bldP spid="13" grpId="0" animBg="1"/>
      <p:bldP spid="14" grpId="0" animBg="1"/>
      <p:bldP spid="3" grpId="0"/>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F0078202-75ED-FD67-DD0B-517D40C07E50}"/>
              </a:ext>
            </a:extLst>
          </p:cNvPr>
          <p:cNvSpPr/>
          <p:nvPr/>
        </p:nvSpPr>
        <p:spPr>
          <a:xfrm>
            <a:off x="3628378" y="5115744"/>
            <a:ext cx="2447957" cy="1045803"/>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itolo 1">
            <a:extLst>
              <a:ext uri="{FF2B5EF4-FFF2-40B4-BE49-F238E27FC236}">
                <a16:creationId xmlns:a16="http://schemas.microsoft.com/office/drawing/2014/main" id="{7953363A-3540-475D-9A16-7DC4F6CBF435}"/>
              </a:ext>
            </a:extLst>
          </p:cNvPr>
          <p:cNvSpPr>
            <a:spLocks noGrp="1"/>
          </p:cNvSpPr>
          <p:nvPr>
            <p:ph type="title"/>
          </p:nvPr>
        </p:nvSpPr>
        <p:spPr/>
        <p:txBody>
          <a:bodyPr>
            <a:noAutofit/>
          </a:bodyPr>
          <a:lstStyle/>
          <a:p>
            <a:pPr algn="ctr"/>
            <a:r>
              <a:rPr lang="en-US" dirty="0"/>
              <a:t>The Rayleigh criterion</a:t>
            </a:r>
            <a:endParaRPr lang="it-IT" dirty="0"/>
          </a:p>
        </p:txBody>
      </p:sp>
      <p:sp>
        <p:nvSpPr>
          <p:cNvPr id="9" name="Parentesi graffa aperta 8">
            <a:extLst>
              <a:ext uri="{FF2B5EF4-FFF2-40B4-BE49-F238E27FC236}">
                <a16:creationId xmlns:a16="http://schemas.microsoft.com/office/drawing/2014/main" id="{E782D143-8CD5-3BD0-BED5-C032C7CEA964}"/>
              </a:ext>
            </a:extLst>
          </p:cNvPr>
          <p:cNvSpPr/>
          <p:nvPr/>
        </p:nvSpPr>
        <p:spPr>
          <a:xfrm rot="16200000">
            <a:off x="2482298" y="865805"/>
            <a:ext cx="280552" cy="4182968"/>
          </a:xfrm>
          <a:prstGeom prst="leftBrace">
            <a:avLst>
              <a:gd name="adj1" fmla="val 48080"/>
              <a:gd name="adj2" fmla="val 50000"/>
            </a:avLst>
          </a:prstGeom>
          <a:ln w="25400" cap="flat" cmpd="sng">
            <a:solidFill>
              <a:schemeClr val="tx1">
                <a:alpha val="70000"/>
              </a:schemeClr>
            </a:solidFill>
            <a:miter lim="800000"/>
            <a:extLst>
              <a:ext uri="{C807C97D-BFC1-408E-A445-0C87EB9F89A2}">
                <ask:lineSketchStyleProps xmlns:ask="http://schemas.microsoft.com/office/drawing/2018/sketchyshapes" sd="1219033472">
                  <a:custGeom>
                    <a:avLst/>
                    <a:gdLst>
                      <a:gd name="connsiteX0" fmla="*/ 308338 w 308338"/>
                      <a:gd name="connsiteY0" fmla="*/ 3254479 h 3254479"/>
                      <a:gd name="connsiteX1" fmla="*/ 154169 w 308338"/>
                      <a:gd name="connsiteY1" fmla="*/ 3228785 h 3254479"/>
                      <a:gd name="connsiteX2" fmla="*/ 154169 w 308338"/>
                      <a:gd name="connsiteY2" fmla="*/ 2671984 h 3254479"/>
                      <a:gd name="connsiteX3" fmla="*/ 154169 w 308338"/>
                      <a:gd name="connsiteY3" fmla="*/ 2162458 h 3254479"/>
                      <a:gd name="connsiteX4" fmla="*/ 154169 w 308338"/>
                      <a:gd name="connsiteY4" fmla="*/ 1652933 h 3254479"/>
                      <a:gd name="connsiteX5" fmla="*/ 0 w 308338"/>
                      <a:gd name="connsiteY5" fmla="*/ 1627239 h 3254479"/>
                      <a:gd name="connsiteX6" fmla="*/ 154169 w 308338"/>
                      <a:gd name="connsiteY6" fmla="*/ 1601545 h 3254479"/>
                      <a:gd name="connsiteX7" fmla="*/ 154169 w 308338"/>
                      <a:gd name="connsiteY7" fmla="*/ 1044744 h 3254479"/>
                      <a:gd name="connsiteX8" fmla="*/ 154169 w 308338"/>
                      <a:gd name="connsiteY8" fmla="*/ 550978 h 3254479"/>
                      <a:gd name="connsiteX9" fmla="*/ 154169 w 308338"/>
                      <a:gd name="connsiteY9" fmla="*/ 25694 h 3254479"/>
                      <a:gd name="connsiteX10" fmla="*/ 308338 w 308338"/>
                      <a:gd name="connsiteY10" fmla="*/ 0 h 3254479"/>
                      <a:gd name="connsiteX11" fmla="*/ 308338 w 308338"/>
                      <a:gd name="connsiteY11" fmla="*/ 618351 h 3254479"/>
                      <a:gd name="connsiteX12" fmla="*/ 308338 w 308338"/>
                      <a:gd name="connsiteY12" fmla="*/ 1269247 h 3254479"/>
                      <a:gd name="connsiteX13" fmla="*/ 308338 w 308338"/>
                      <a:gd name="connsiteY13" fmla="*/ 1920143 h 3254479"/>
                      <a:gd name="connsiteX14" fmla="*/ 308338 w 308338"/>
                      <a:gd name="connsiteY14" fmla="*/ 2571038 h 3254479"/>
                      <a:gd name="connsiteX15" fmla="*/ 308338 w 308338"/>
                      <a:gd name="connsiteY15" fmla="*/ 3254479 h 3254479"/>
                      <a:gd name="connsiteX0" fmla="*/ 308338 w 308338"/>
                      <a:gd name="connsiteY0" fmla="*/ 3254479 h 3254479"/>
                      <a:gd name="connsiteX1" fmla="*/ 154169 w 308338"/>
                      <a:gd name="connsiteY1" fmla="*/ 3228785 h 3254479"/>
                      <a:gd name="connsiteX2" fmla="*/ 154169 w 308338"/>
                      <a:gd name="connsiteY2" fmla="*/ 2750777 h 3254479"/>
                      <a:gd name="connsiteX3" fmla="*/ 154169 w 308338"/>
                      <a:gd name="connsiteY3" fmla="*/ 2257010 h 3254479"/>
                      <a:gd name="connsiteX4" fmla="*/ 154169 w 308338"/>
                      <a:gd name="connsiteY4" fmla="*/ 1652933 h 3254479"/>
                      <a:gd name="connsiteX5" fmla="*/ 0 w 308338"/>
                      <a:gd name="connsiteY5" fmla="*/ 1627239 h 3254479"/>
                      <a:gd name="connsiteX6" fmla="*/ 154169 w 308338"/>
                      <a:gd name="connsiteY6" fmla="*/ 1601545 h 3254479"/>
                      <a:gd name="connsiteX7" fmla="*/ 154169 w 308338"/>
                      <a:gd name="connsiteY7" fmla="*/ 1123537 h 3254479"/>
                      <a:gd name="connsiteX8" fmla="*/ 154169 w 308338"/>
                      <a:gd name="connsiteY8" fmla="*/ 645529 h 3254479"/>
                      <a:gd name="connsiteX9" fmla="*/ 154169 w 308338"/>
                      <a:gd name="connsiteY9" fmla="*/ 25694 h 3254479"/>
                      <a:gd name="connsiteX10" fmla="*/ 308338 w 308338"/>
                      <a:gd name="connsiteY10" fmla="*/ 0 h 325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38" h="3254479" stroke="0" extrusionOk="0">
                        <a:moveTo>
                          <a:pt x="308338" y="3254479"/>
                        </a:moveTo>
                        <a:cubicBezTo>
                          <a:pt x="222110" y="3253811"/>
                          <a:pt x="151196" y="3244091"/>
                          <a:pt x="154169" y="3228785"/>
                        </a:cubicBezTo>
                        <a:cubicBezTo>
                          <a:pt x="163643" y="2978958"/>
                          <a:pt x="135757" y="2902832"/>
                          <a:pt x="154169" y="2671984"/>
                        </a:cubicBezTo>
                        <a:cubicBezTo>
                          <a:pt x="172581" y="2441136"/>
                          <a:pt x="136866" y="2297889"/>
                          <a:pt x="154169" y="2162458"/>
                        </a:cubicBezTo>
                        <a:cubicBezTo>
                          <a:pt x="171472" y="2027027"/>
                          <a:pt x="139103" y="1765119"/>
                          <a:pt x="154169" y="1652933"/>
                        </a:cubicBezTo>
                        <a:cubicBezTo>
                          <a:pt x="149104" y="1622428"/>
                          <a:pt x="86177" y="1623420"/>
                          <a:pt x="0" y="1627239"/>
                        </a:cubicBezTo>
                        <a:cubicBezTo>
                          <a:pt x="83184" y="1625953"/>
                          <a:pt x="154842" y="1614639"/>
                          <a:pt x="154169" y="1601545"/>
                        </a:cubicBezTo>
                        <a:cubicBezTo>
                          <a:pt x="154573" y="1471394"/>
                          <a:pt x="173831" y="1159680"/>
                          <a:pt x="154169" y="1044744"/>
                        </a:cubicBezTo>
                        <a:cubicBezTo>
                          <a:pt x="134507" y="929808"/>
                          <a:pt x="145305" y="758463"/>
                          <a:pt x="154169" y="550978"/>
                        </a:cubicBezTo>
                        <a:cubicBezTo>
                          <a:pt x="163033" y="343493"/>
                          <a:pt x="172118" y="284655"/>
                          <a:pt x="154169" y="25694"/>
                        </a:cubicBezTo>
                        <a:cubicBezTo>
                          <a:pt x="162097" y="17988"/>
                          <a:pt x="227015" y="5689"/>
                          <a:pt x="308338" y="0"/>
                        </a:cubicBezTo>
                        <a:cubicBezTo>
                          <a:pt x="288274" y="244078"/>
                          <a:pt x="286326" y="410077"/>
                          <a:pt x="308338" y="618351"/>
                        </a:cubicBezTo>
                        <a:cubicBezTo>
                          <a:pt x="330350" y="826625"/>
                          <a:pt x="327967" y="1103281"/>
                          <a:pt x="308338" y="1269247"/>
                        </a:cubicBezTo>
                        <a:cubicBezTo>
                          <a:pt x="288709" y="1435213"/>
                          <a:pt x="305219" y="1622780"/>
                          <a:pt x="308338" y="1920143"/>
                        </a:cubicBezTo>
                        <a:cubicBezTo>
                          <a:pt x="311457" y="2217506"/>
                          <a:pt x="299864" y="2352495"/>
                          <a:pt x="308338" y="2571038"/>
                        </a:cubicBezTo>
                        <a:cubicBezTo>
                          <a:pt x="316812" y="2789581"/>
                          <a:pt x="311883" y="2949961"/>
                          <a:pt x="308338" y="3254479"/>
                        </a:cubicBezTo>
                        <a:close/>
                      </a:path>
                      <a:path w="308338" h="3254479" fill="none" extrusionOk="0">
                        <a:moveTo>
                          <a:pt x="308338" y="3254479"/>
                        </a:moveTo>
                        <a:cubicBezTo>
                          <a:pt x="222766" y="3256085"/>
                          <a:pt x="153672" y="3241480"/>
                          <a:pt x="154169" y="3228785"/>
                        </a:cubicBezTo>
                        <a:cubicBezTo>
                          <a:pt x="139996" y="3115238"/>
                          <a:pt x="141122" y="2975188"/>
                          <a:pt x="154169" y="2750777"/>
                        </a:cubicBezTo>
                        <a:cubicBezTo>
                          <a:pt x="167216" y="2526366"/>
                          <a:pt x="178460" y="2399439"/>
                          <a:pt x="154169" y="2257010"/>
                        </a:cubicBezTo>
                        <a:cubicBezTo>
                          <a:pt x="129878" y="2114581"/>
                          <a:pt x="158195" y="1856333"/>
                          <a:pt x="154169" y="1652933"/>
                        </a:cubicBezTo>
                        <a:cubicBezTo>
                          <a:pt x="148966" y="1639020"/>
                          <a:pt x="86961" y="1630834"/>
                          <a:pt x="0" y="1627239"/>
                        </a:cubicBezTo>
                        <a:cubicBezTo>
                          <a:pt x="82457" y="1628656"/>
                          <a:pt x="154467" y="1614032"/>
                          <a:pt x="154169" y="1601545"/>
                        </a:cubicBezTo>
                        <a:cubicBezTo>
                          <a:pt x="177157" y="1493040"/>
                          <a:pt x="163105" y="1336109"/>
                          <a:pt x="154169" y="1123537"/>
                        </a:cubicBezTo>
                        <a:cubicBezTo>
                          <a:pt x="145233" y="910965"/>
                          <a:pt x="161612" y="771150"/>
                          <a:pt x="154169" y="645529"/>
                        </a:cubicBezTo>
                        <a:cubicBezTo>
                          <a:pt x="146726" y="519908"/>
                          <a:pt x="160358" y="248322"/>
                          <a:pt x="154169" y="25694"/>
                        </a:cubicBezTo>
                        <a:cubicBezTo>
                          <a:pt x="158633" y="26540"/>
                          <a:pt x="225990" y="-822"/>
                          <a:pt x="308338"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10" name="Parentesi graffa aperta 9">
            <a:extLst>
              <a:ext uri="{FF2B5EF4-FFF2-40B4-BE49-F238E27FC236}">
                <a16:creationId xmlns:a16="http://schemas.microsoft.com/office/drawing/2014/main" id="{7F7B2789-0840-1C61-C1C1-9F797BEF0083}"/>
              </a:ext>
            </a:extLst>
          </p:cNvPr>
          <p:cNvSpPr/>
          <p:nvPr/>
        </p:nvSpPr>
        <p:spPr>
          <a:xfrm rot="16200000">
            <a:off x="6684944" y="1174534"/>
            <a:ext cx="325045" cy="3521015"/>
          </a:xfrm>
          <a:prstGeom prst="leftBrace">
            <a:avLst>
              <a:gd name="adj1" fmla="val 46070"/>
              <a:gd name="adj2" fmla="val 50000"/>
            </a:avLst>
          </a:prstGeom>
          <a:ln w="25400" cmpd="sng">
            <a:solidFill>
              <a:schemeClr val="tx1">
                <a:alpha val="70000"/>
              </a:schemeClr>
            </a:solidFill>
            <a:tailEnd w="lg" len="med"/>
            <a:extLst>
              <a:ext uri="{C807C97D-BFC1-408E-A445-0C87EB9F89A2}">
                <ask:lineSketchStyleProps xmlns:ask="http://schemas.microsoft.com/office/drawing/2018/sketchyshapes" sd="1219033472">
                  <a:custGeom>
                    <a:avLst/>
                    <a:gdLst>
                      <a:gd name="connsiteX0" fmla="*/ 521109 w 521109"/>
                      <a:gd name="connsiteY0" fmla="*/ 3431458 h 3431458"/>
                      <a:gd name="connsiteX1" fmla="*/ 260554 w 521109"/>
                      <a:gd name="connsiteY1" fmla="*/ 3388034 h 3431458"/>
                      <a:gd name="connsiteX2" fmla="*/ 260555 w 521109"/>
                      <a:gd name="connsiteY2" fmla="*/ 1759153 h 3431458"/>
                      <a:gd name="connsiteX3" fmla="*/ 0 w 521109"/>
                      <a:gd name="connsiteY3" fmla="*/ 1715729 h 3431458"/>
                      <a:gd name="connsiteX4" fmla="*/ 260555 w 521109"/>
                      <a:gd name="connsiteY4" fmla="*/ 1672305 h 3431458"/>
                      <a:gd name="connsiteX5" fmla="*/ 260555 w 521109"/>
                      <a:gd name="connsiteY5" fmla="*/ 43424 h 3431458"/>
                      <a:gd name="connsiteX6" fmla="*/ 521110 w 521109"/>
                      <a:gd name="connsiteY6" fmla="*/ 0 h 3431458"/>
                      <a:gd name="connsiteX7" fmla="*/ 521109 w 521109"/>
                      <a:gd name="connsiteY7" fmla="*/ 3431458 h 3431458"/>
                      <a:gd name="connsiteX0" fmla="*/ 521109 w 521109"/>
                      <a:gd name="connsiteY0" fmla="*/ 3431458 h 3431458"/>
                      <a:gd name="connsiteX1" fmla="*/ 260554 w 521109"/>
                      <a:gd name="connsiteY1" fmla="*/ 3388034 h 3431458"/>
                      <a:gd name="connsiteX2" fmla="*/ 260555 w 521109"/>
                      <a:gd name="connsiteY2" fmla="*/ 1759153 h 3431458"/>
                      <a:gd name="connsiteX3" fmla="*/ 0 w 521109"/>
                      <a:gd name="connsiteY3" fmla="*/ 1715729 h 3431458"/>
                      <a:gd name="connsiteX4" fmla="*/ 260555 w 521109"/>
                      <a:gd name="connsiteY4" fmla="*/ 1672305 h 3431458"/>
                      <a:gd name="connsiteX5" fmla="*/ 260555 w 521109"/>
                      <a:gd name="connsiteY5" fmla="*/ 43424 h 3431458"/>
                      <a:gd name="connsiteX6" fmla="*/ 521110 w 521109"/>
                      <a:gd name="connsiteY6" fmla="*/ 0 h 343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109" h="3431458" stroke="0" extrusionOk="0">
                        <a:moveTo>
                          <a:pt x="521109" y="3431458"/>
                        </a:moveTo>
                        <a:cubicBezTo>
                          <a:pt x="376920" y="3431280"/>
                          <a:pt x="259458" y="3412427"/>
                          <a:pt x="260554" y="3388034"/>
                        </a:cubicBezTo>
                        <a:cubicBezTo>
                          <a:pt x="365675" y="2867204"/>
                          <a:pt x="232170" y="2303016"/>
                          <a:pt x="260555" y="1759153"/>
                        </a:cubicBezTo>
                        <a:cubicBezTo>
                          <a:pt x="254117" y="1741458"/>
                          <a:pt x="141270" y="1730272"/>
                          <a:pt x="0" y="1715729"/>
                        </a:cubicBezTo>
                        <a:cubicBezTo>
                          <a:pt x="141267" y="1714288"/>
                          <a:pt x="262891" y="1697403"/>
                          <a:pt x="260555" y="1672305"/>
                        </a:cubicBezTo>
                        <a:cubicBezTo>
                          <a:pt x="171734" y="1160102"/>
                          <a:pt x="374524" y="560602"/>
                          <a:pt x="260555" y="43424"/>
                        </a:cubicBezTo>
                        <a:cubicBezTo>
                          <a:pt x="254705" y="18546"/>
                          <a:pt x="372465" y="4466"/>
                          <a:pt x="521110" y="0"/>
                        </a:cubicBezTo>
                        <a:cubicBezTo>
                          <a:pt x="502710" y="968346"/>
                          <a:pt x="452645" y="2382785"/>
                          <a:pt x="521109" y="3431458"/>
                        </a:cubicBezTo>
                        <a:close/>
                      </a:path>
                      <a:path w="521109" h="3431458" fill="none" extrusionOk="0">
                        <a:moveTo>
                          <a:pt x="521109" y="3431458"/>
                        </a:moveTo>
                        <a:cubicBezTo>
                          <a:pt x="381006" y="3433584"/>
                          <a:pt x="260864" y="3412090"/>
                          <a:pt x="260554" y="3388034"/>
                        </a:cubicBezTo>
                        <a:cubicBezTo>
                          <a:pt x="168081" y="2830117"/>
                          <a:pt x="339224" y="2366450"/>
                          <a:pt x="260555" y="1759153"/>
                        </a:cubicBezTo>
                        <a:cubicBezTo>
                          <a:pt x="263836" y="1740055"/>
                          <a:pt x="145414" y="1731403"/>
                          <a:pt x="0" y="1715729"/>
                        </a:cubicBezTo>
                        <a:cubicBezTo>
                          <a:pt x="146438" y="1719637"/>
                          <a:pt x="260758" y="1696535"/>
                          <a:pt x="260555" y="1672305"/>
                        </a:cubicBezTo>
                        <a:cubicBezTo>
                          <a:pt x="262018" y="1466511"/>
                          <a:pt x="244484" y="516529"/>
                          <a:pt x="260555" y="43424"/>
                        </a:cubicBezTo>
                        <a:cubicBezTo>
                          <a:pt x="238293" y="23098"/>
                          <a:pt x="372143" y="-3496"/>
                          <a:pt x="521110"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nvGrpSpPr>
          <p:cNvPr id="15" name="Gruppo 14">
            <a:extLst>
              <a:ext uri="{FF2B5EF4-FFF2-40B4-BE49-F238E27FC236}">
                <a16:creationId xmlns:a16="http://schemas.microsoft.com/office/drawing/2014/main" id="{06EE9C00-BE4B-DB4C-E099-96773CBF02B5}"/>
              </a:ext>
            </a:extLst>
          </p:cNvPr>
          <p:cNvGrpSpPr/>
          <p:nvPr/>
        </p:nvGrpSpPr>
        <p:grpSpPr>
          <a:xfrm>
            <a:off x="1525102" y="3276438"/>
            <a:ext cx="2194943" cy="632537"/>
            <a:chOff x="0" y="418921"/>
            <a:chExt cx="2364434" cy="1418660"/>
          </a:xfrm>
          <a:effectLst>
            <a:outerShdw blurRad="50800" dist="50800" dir="5400000" algn="ctr" rotWithShape="0">
              <a:srgbClr val="000000">
                <a:alpha val="50000"/>
              </a:srgbClr>
            </a:outerShdw>
            <a:reflection endPos="0" dist="50800" dir="5400000" sy="-100000" algn="bl" rotWithShape="0"/>
          </a:effectLst>
        </p:grpSpPr>
        <p:sp>
          <p:nvSpPr>
            <p:cNvPr id="16" name="Rettangolo con angoli arrotondati 15">
              <a:extLst>
                <a:ext uri="{FF2B5EF4-FFF2-40B4-BE49-F238E27FC236}">
                  <a16:creationId xmlns:a16="http://schemas.microsoft.com/office/drawing/2014/main" id="{FD4798F1-2FDC-F5B3-5C52-4BC8B5FFD888}"/>
                </a:ext>
              </a:extLst>
            </p:cNvPr>
            <p:cNvSpPr/>
            <p:nvPr/>
          </p:nvSpPr>
          <p:spPr>
            <a:xfrm>
              <a:off x="0" y="418921"/>
              <a:ext cx="2364434" cy="1418660"/>
            </a:xfrm>
            <a:prstGeom prst="roundRect">
              <a:avLst>
                <a:gd name="adj" fmla="val 10000"/>
              </a:avLst>
            </a:prstGeom>
            <a:ln>
              <a:noFill/>
            </a:ln>
            <a:scene3d>
              <a:camera prst="orthographicFront"/>
              <a:lightRig rig="threePt" dir="t"/>
            </a:scene3d>
            <a:sp3d prstMaterial="dkEdge"/>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asellaDiTesto 16">
              <a:extLst>
                <a:ext uri="{FF2B5EF4-FFF2-40B4-BE49-F238E27FC236}">
                  <a16:creationId xmlns:a16="http://schemas.microsoft.com/office/drawing/2014/main" id="{673E7934-FE1A-CBBE-F6CC-FC59D5336743}"/>
                </a:ext>
              </a:extLst>
            </p:cNvPr>
            <p:cNvSpPr txBox="1"/>
            <p:nvPr/>
          </p:nvSpPr>
          <p:spPr>
            <a:xfrm>
              <a:off x="41550" y="460471"/>
              <a:ext cx="2281332" cy="1335557"/>
            </a:xfrm>
            <a:prstGeom prst="rect">
              <a:avLst/>
            </a:prstGeom>
            <a:ln>
              <a:noFill/>
            </a:ln>
            <a:scene3d>
              <a:camera prst="orthographicFront"/>
              <a:lightRig rig="threePt" dir="t"/>
            </a:scene3d>
            <a:sp3d prstMaterial="dkEdge"/>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effectLst>
                    <a:outerShdw blurRad="38100" dist="38100" dir="2700000" algn="tl">
                      <a:srgbClr val="000000">
                        <a:alpha val="43137"/>
                      </a:srgbClr>
                    </a:outerShdw>
                  </a:effectLst>
                  <a:latin typeface="Fira Sans Medium" panose="020B0603050000020004" pitchFamily="34" charset="0"/>
                </a:rPr>
                <a:t>Acoustic driving</a:t>
              </a:r>
              <a:endParaRPr lang="it-IT" sz="2000" kern="1200" dirty="0">
                <a:effectLst>
                  <a:outerShdw blurRad="38100" dist="38100" dir="2700000" algn="tl">
                    <a:srgbClr val="000000">
                      <a:alpha val="43137"/>
                    </a:srgbClr>
                  </a:outerShdw>
                </a:effectLst>
                <a:latin typeface="Fira Sans Medium" panose="020B0603050000020004" pitchFamily="34" charset="0"/>
              </a:endParaRPr>
            </a:p>
          </p:txBody>
        </p:sp>
      </p:grpSp>
      <p:grpSp>
        <p:nvGrpSpPr>
          <p:cNvPr id="18" name="Gruppo 17">
            <a:extLst>
              <a:ext uri="{FF2B5EF4-FFF2-40B4-BE49-F238E27FC236}">
                <a16:creationId xmlns:a16="http://schemas.microsoft.com/office/drawing/2014/main" id="{6AB6A9EF-3B94-E8C0-1DED-941DF431895C}"/>
              </a:ext>
            </a:extLst>
          </p:cNvPr>
          <p:cNvGrpSpPr/>
          <p:nvPr/>
        </p:nvGrpSpPr>
        <p:grpSpPr>
          <a:xfrm>
            <a:off x="5667784" y="3294965"/>
            <a:ext cx="2411362" cy="614010"/>
            <a:chOff x="0" y="418921"/>
            <a:chExt cx="2364434" cy="1418660"/>
          </a:xfrm>
          <a:effectLst>
            <a:outerShdw blurRad="50800" dist="50800" dir="5400000" algn="ctr" rotWithShape="0">
              <a:srgbClr val="000000">
                <a:alpha val="50000"/>
              </a:srgbClr>
            </a:outerShdw>
          </a:effectLst>
        </p:grpSpPr>
        <p:sp>
          <p:nvSpPr>
            <p:cNvPr id="19" name="Rettangolo con angoli arrotondati 18">
              <a:extLst>
                <a:ext uri="{FF2B5EF4-FFF2-40B4-BE49-F238E27FC236}">
                  <a16:creationId xmlns:a16="http://schemas.microsoft.com/office/drawing/2014/main" id="{FD66D192-F837-2F74-183C-FD513DB2CF57}"/>
                </a:ext>
              </a:extLst>
            </p:cNvPr>
            <p:cNvSpPr/>
            <p:nvPr/>
          </p:nvSpPr>
          <p:spPr>
            <a:xfrm>
              <a:off x="0" y="418921"/>
              <a:ext cx="2364434" cy="1418660"/>
            </a:xfrm>
            <a:prstGeom prst="roundRect">
              <a:avLst>
                <a:gd name="adj" fmla="val 1000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asellaDiTesto 19">
              <a:extLst>
                <a:ext uri="{FF2B5EF4-FFF2-40B4-BE49-F238E27FC236}">
                  <a16:creationId xmlns:a16="http://schemas.microsoft.com/office/drawing/2014/main" id="{80FA8B20-3DF9-70DB-24CF-9D37675F5039}"/>
                </a:ext>
              </a:extLst>
            </p:cNvPr>
            <p:cNvSpPr txBox="1"/>
            <p:nvPr/>
          </p:nvSpPr>
          <p:spPr>
            <a:xfrm>
              <a:off x="41551" y="460472"/>
              <a:ext cx="2281332" cy="133555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effectLst>
                    <a:outerShdw blurRad="38100" dist="38100" dir="2700000" algn="tl">
                      <a:srgbClr val="000000">
                        <a:alpha val="43137"/>
                      </a:srgbClr>
                    </a:outerShdw>
                  </a:effectLst>
                  <a:latin typeface="Fira Sans Medium" panose="020B0603050000020004" pitchFamily="34" charset="0"/>
                </a:rPr>
                <a:t>Acoustic damping</a:t>
              </a:r>
              <a:endParaRPr lang="it-IT" sz="2000" kern="1200" dirty="0">
                <a:effectLst>
                  <a:outerShdw blurRad="38100" dist="38100" dir="2700000" algn="tl">
                    <a:srgbClr val="000000">
                      <a:alpha val="43137"/>
                    </a:srgbClr>
                  </a:outerShdw>
                </a:effectLst>
                <a:latin typeface="Fira Sans Medium" panose="020B0603050000020004" pitchFamily="34" charset="0"/>
              </a:endParaRPr>
            </a:p>
          </p:txBody>
        </p:sp>
      </p:grpSp>
      <p:sp>
        <p:nvSpPr>
          <p:cNvPr id="21" name="Titolo 1">
            <a:extLst>
              <a:ext uri="{FF2B5EF4-FFF2-40B4-BE49-F238E27FC236}">
                <a16:creationId xmlns:a16="http://schemas.microsoft.com/office/drawing/2014/main" id="{C58B0155-3F45-5175-14E1-14A974944B9F}"/>
              </a:ext>
            </a:extLst>
          </p:cNvPr>
          <p:cNvSpPr txBox="1">
            <a:spLocks/>
          </p:cNvSpPr>
          <p:nvPr/>
        </p:nvSpPr>
        <p:spPr>
          <a:xfrm>
            <a:off x="531090" y="5322376"/>
            <a:ext cx="3294464" cy="632537"/>
          </a:xfrm>
          <a:prstGeom prst="rect">
            <a:avLst/>
          </a:prstGeom>
          <a:noFill/>
          <a:ln>
            <a:noFill/>
          </a:ln>
        </p:spPr>
        <p:txBody>
          <a:bodyPr spcFirstLastPara="1" vert="horz" wrap="square" lIns="91425" tIns="91425" rIns="91425" bIns="91425" rtlCol="0" anchor="ctr" anchorCtr="0">
            <a:noAutofit/>
          </a:bodyPr>
          <a:lstStyle>
            <a:lvl1pPr lvl="0" algn="l" defTabSz="685766" rtl="0" eaLnBrk="1" latinLnBrk="0" hangingPunct="1">
              <a:lnSpc>
                <a:spcPct val="100000"/>
              </a:lnSpc>
              <a:spcBef>
                <a:spcPts val="0"/>
              </a:spcBef>
              <a:spcAft>
                <a:spcPts val="0"/>
              </a:spcAft>
              <a:buClr>
                <a:srgbClr val="FFFFFF"/>
              </a:buClr>
              <a:buSzPts val="5200"/>
              <a:buFont typeface="Roboto Slab"/>
              <a:buNone/>
              <a:defRPr sz="3200" b="1" i="0" kern="1200">
                <a:solidFill>
                  <a:schemeClr val="tx1"/>
                </a:solidFill>
                <a:latin typeface="Roboto Slab" pitchFamily="2" charset="0"/>
                <a:ea typeface="Roboto Slab" pitchFamily="2" charset="0"/>
                <a:cs typeface="Calibri Light" panose="020F0302020204030204" pitchFamily="34" charset="0"/>
                <a:sym typeface="Roboto Slab"/>
              </a:defRPr>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r>
              <a:rPr lang="en-US" sz="2000" dirty="0" err="1"/>
              <a:t>Crocco’s</a:t>
            </a:r>
            <a:r>
              <a:rPr lang="en-US" sz="2000" dirty="0"/>
              <a:t> flame model </a:t>
            </a:r>
            <a:r>
              <a:rPr lang="en-US" sz="1050" dirty="0">
                <a:latin typeface="Fira Sans Medium" panose="020B0603050000020004" pitchFamily="34" charset="0"/>
                <a:ea typeface="+mn-ea"/>
                <a:cs typeface="+mn-cs"/>
              </a:rPr>
              <a:t>[2]</a:t>
            </a:r>
            <a:r>
              <a:rPr lang="en-US" sz="1050" dirty="0"/>
              <a:t>  </a:t>
            </a:r>
            <a:r>
              <a:rPr lang="en-US" sz="2000" dirty="0"/>
              <a:t>:</a:t>
            </a:r>
            <a:endParaRPr lang="it-IT" sz="2000" dirty="0"/>
          </a:p>
        </p:txBody>
      </p:sp>
      <p:pic>
        <p:nvPicPr>
          <p:cNvPr id="24" name="Immagine 23">
            <a:extLst>
              <a:ext uri="{FF2B5EF4-FFF2-40B4-BE49-F238E27FC236}">
                <a16:creationId xmlns:a16="http://schemas.microsoft.com/office/drawing/2014/main" id="{4CF4B2FF-2E3E-4985-E3ED-61AAD190DD7B}"/>
              </a:ext>
            </a:extLst>
          </p:cNvPr>
          <p:cNvPicPr>
            <a:picLocks noChangeAspect="1"/>
          </p:cNvPicPr>
          <p:nvPr/>
        </p:nvPicPr>
        <p:blipFill>
          <a:blip r:embed="rId2"/>
          <a:stretch>
            <a:fillRect/>
          </a:stretch>
        </p:blipFill>
        <p:spPr>
          <a:xfrm>
            <a:off x="481780" y="1830840"/>
            <a:ext cx="8180439" cy="967647"/>
          </a:xfrm>
          <a:prstGeom prst="rect">
            <a:avLst/>
          </a:prstGeom>
        </p:spPr>
      </p:pic>
      <p:pic>
        <p:nvPicPr>
          <p:cNvPr id="26" name="Immagine 25" descr="Immagine che contiene testo&#10;&#10;Descrizione generata automaticamente">
            <a:extLst>
              <a:ext uri="{FF2B5EF4-FFF2-40B4-BE49-F238E27FC236}">
                <a16:creationId xmlns:a16="http://schemas.microsoft.com/office/drawing/2014/main" id="{B454E6EE-A795-6E2F-4A64-297D7AEF95E0}"/>
              </a:ext>
            </a:extLst>
          </p:cNvPr>
          <p:cNvPicPr>
            <a:picLocks noChangeAspect="1"/>
          </p:cNvPicPr>
          <p:nvPr/>
        </p:nvPicPr>
        <p:blipFill>
          <a:blip r:embed="rId3"/>
          <a:stretch>
            <a:fillRect/>
          </a:stretch>
        </p:blipFill>
        <p:spPr>
          <a:xfrm>
            <a:off x="3681472" y="5189828"/>
            <a:ext cx="2306099" cy="874208"/>
          </a:xfrm>
          <a:prstGeom prst="rect">
            <a:avLst/>
          </a:prstGeom>
        </p:spPr>
      </p:pic>
      <p:sp>
        <p:nvSpPr>
          <p:cNvPr id="33" name="CasellaDiTesto 32">
            <a:extLst>
              <a:ext uri="{FF2B5EF4-FFF2-40B4-BE49-F238E27FC236}">
                <a16:creationId xmlns:a16="http://schemas.microsoft.com/office/drawing/2014/main" id="{7D968344-4897-945F-59F3-C1BF1CE7A964}"/>
              </a:ext>
            </a:extLst>
          </p:cNvPr>
          <p:cNvSpPr txBox="1"/>
          <p:nvPr/>
        </p:nvSpPr>
        <p:spPr>
          <a:xfrm>
            <a:off x="481780" y="4170054"/>
            <a:ext cx="8191703" cy="1323439"/>
          </a:xfrm>
          <a:prstGeom prst="rect">
            <a:avLst/>
          </a:prstGeom>
          <a:noFill/>
        </p:spPr>
        <p:txBody>
          <a:bodyPr wrap="square">
            <a:spAutoFit/>
          </a:bodyPr>
          <a:lstStyle/>
          <a:p>
            <a:pPr algn="just"/>
            <a:r>
              <a:rPr lang="it-IT" sz="2000" dirty="0" err="1">
                <a:solidFill>
                  <a:schemeClr val="tx1">
                    <a:lumMod val="65000"/>
                    <a:lumOff val="35000"/>
                  </a:schemeClr>
                </a:solidFill>
                <a:latin typeface="Fira Sans Medium" panose="020B0503050000020004" pitchFamily="34" charset="0"/>
              </a:rPr>
              <a:t>If</a:t>
            </a:r>
            <a:r>
              <a:rPr lang="it-IT" sz="2000" dirty="0">
                <a:solidFill>
                  <a:schemeClr val="tx1">
                    <a:lumMod val="65000"/>
                    <a:lumOff val="35000"/>
                  </a:schemeClr>
                </a:solidFill>
                <a:latin typeface="Fira Sans Medium" panose="020B0503050000020004" pitchFamily="34" charset="0"/>
              </a:rPr>
              <a:t> the </a:t>
            </a:r>
            <a:r>
              <a:rPr lang="it-IT" sz="2000" b="1" dirty="0">
                <a:latin typeface="Fira Sans Medium" panose="020B0503050000020004" pitchFamily="34" charset="0"/>
              </a:rPr>
              <a:t>acoustic </a:t>
            </a:r>
            <a:r>
              <a:rPr lang="it-IT" sz="2000" b="1" dirty="0" err="1">
                <a:latin typeface="Fira Sans Medium" panose="020B0503050000020004" pitchFamily="34" charset="0"/>
              </a:rPr>
              <a:t>driving</a:t>
            </a:r>
            <a:r>
              <a:rPr lang="it-IT" sz="2000" b="1" dirty="0">
                <a:latin typeface="Fira Sans Medium" panose="020B0503050000020004" pitchFamily="34" charset="0"/>
              </a:rPr>
              <a:t> </a:t>
            </a:r>
            <a:r>
              <a:rPr lang="it-IT" sz="2000" dirty="0" err="1">
                <a:solidFill>
                  <a:schemeClr val="tx1">
                    <a:lumMod val="65000"/>
                    <a:lumOff val="35000"/>
                  </a:schemeClr>
                </a:solidFill>
                <a:latin typeface="Fira Sans Medium" panose="020B0503050000020004" pitchFamily="34" charset="0"/>
              </a:rPr>
              <a:t>is</a:t>
            </a:r>
            <a:r>
              <a:rPr lang="it-IT" sz="2000" dirty="0">
                <a:solidFill>
                  <a:schemeClr val="tx1">
                    <a:lumMod val="65000"/>
                    <a:lumOff val="35000"/>
                  </a:schemeClr>
                </a:solidFill>
                <a:latin typeface="Fira Sans Medium" panose="020B0503050000020004" pitchFamily="34" charset="0"/>
              </a:rPr>
              <a:t> </a:t>
            </a:r>
            <a:r>
              <a:rPr lang="it-IT" sz="2000" b="1" dirty="0" err="1">
                <a:latin typeface="Fira Sans Medium" panose="020B0503050000020004" pitchFamily="34" charset="0"/>
              </a:rPr>
              <a:t>greater</a:t>
            </a:r>
            <a:r>
              <a:rPr lang="it-IT" sz="2000" dirty="0">
                <a:solidFill>
                  <a:schemeClr val="tx1">
                    <a:lumMod val="65000"/>
                    <a:lumOff val="35000"/>
                  </a:schemeClr>
                </a:solidFill>
                <a:latin typeface="Fira Sans Medium" panose="020B0503050000020004" pitchFamily="34" charset="0"/>
              </a:rPr>
              <a:t> </a:t>
            </a:r>
            <a:r>
              <a:rPr lang="it-IT" sz="2000" dirty="0" err="1">
                <a:solidFill>
                  <a:schemeClr val="tx1">
                    <a:lumMod val="65000"/>
                    <a:lumOff val="35000"/>
                  </a:schemeClr>
                </a:solidFill>
                <a:latin typeface="Fira Sans Medium" panose="020B0503050000020004" pitchFamily="34" charset="0"/>
              </a:rPr>
              <a:t>than</a:t>
            </a:r>
            <a:r>
              <a:rPr lang="it-IT" sz="2000" dirty="0">
                <a:solidFill>
                  <a:schemeClr val="tx1">
                    <a:lumMod val="65000"/>
                    <a:lumOff val="35000"/>
                  </a:schemeClr>
                </a:solidFill>
                <a:latin typeface="Fira Sans Medium" panose="020B0503050000020004" pitchFamily="34" charset="0"/>
              </a:rPr>
              <a:t> the </a:t>
            </a:r>
            <a:r>
              <a:rPr lang="it-IT" sz="2000" b="1" dirty="0">
                <a:latin typeface="Fira Sans Medium" panose="020B0503050000020004" pitchFamily="34" charset="0"/>
              </a:rPr>
              <a:t>damping </a:t>
            </a:r>
            <a:r>
              <a:rPr lang="it-IT" sz="2000" b="1" dirty="0" err="1">
                <a:latin typeface="Fira Sans Medium" panose="020B0503050000020004" pitchFamily="34" charset="0"/>
              </a:rPr>
              <a:t>effect</a:t>
            </a:r>
            <a:r>
              <a:rPr lang="it-IT" sz="2000" b="1" dirty="0">
                <a:latin typeface="Fira Sans Medium" panose="020B0503050000020004" pitchFamily="34" charset="0"/>
              </a:rPr>
              <a:t> </a:t>
            </a:r>
            <a:r>
              <a:rPr lang="it-IT" sz="2000" dirty="0">
                <a:solidFill>
                  <a:schemeClr val="tx1">
                    <a:lumMod val="65000"/>
                    <a:lumOff val="35000"/>
                  </a:schemeClr>
                </a:solidFill>
                <a:latin typeface="Fira Sans Medium" panose="020B0503050000020004" pitchFamily="34" charset="0"/>
              </a:rPr>
              <a:t>over a time </a:t>
            </a:r>
            <a:r>
              <a:rPr lang="it-IT" sz="2000" dirty="0" err="1">
                <a:solidFill>
                  <a:schemeClr val="tx1">
                    <a:lumMod val="65000"/>
                    <a:lumOff val="35000"/>
                  </a:schemeClr>
                </a:solidFill>
                <a:latin typeface="Fira Sans Medium" panose="020B0503050000020004" pitchFamily="34" charset="0"/>
              </a:rPr>
              <a:t>interval</a:t>
            </a:r>
            <a:r>
              <a:rPr lang="it-IT" sz="2000" dirty="0">
                <a:solidFill>
                  <a:schemeClr val="tx1">
                    <a:lumMod val="65000"/>
                    <a:lumOff val="35000"/>
                  </a:schemeClr>
                </a:solidFill>
                <a:latin typeface="Fira Sans Medium" panose="020B0503050000020004" pitchFamily="34" charset="0"/>
              </a:rPr>
              <a:t>, </a:t>
            </a:r>
            <a:r>
              <a:rPr lang="it-IT" sz="2000" dirty="0" err="1">
                <a:solidFill>
                  <a:schemeClr val="tx1">
                    <a:lumMod val="65000"/>
                    <a:lumOff val="35000"/>
                  </a:schemeClr>
                </a:solidFill>
                <a:latin typeface="Fira Sans Medium" panose="020B0503050000020004" pitchFamily="34" charset="0"/>
              </a:rPr>
              <a:t>then</a:t>
            </a:r>
            <a:r>
              <a:rPr lang="it-IT" sz="2000" dirty="0">
                <a:solidFill>
                  <a:schemeClr val="tx1">
                    <a:lumMod val="65000"/>
                    <a:lumOff val="35000"/>
                  </a:schemeClr>
                </a:solidFill>
                <a:latin typeface="Fira Sans Medium" panose="020B0503050000020004" pitchFamily="34" charset="0"/>
              </a:rPr>
              <a:t> </a:t>
            </a:r>
            <a:r>
              <a:rPr lang="it-IT" sz="2000" b="1" dirty="0" err="1">
                <a:latin typeface="Fira Sans Medium" panose="020B0503050000020004" pitchFamily="34" charset="0"/>
              </a:rPr>
              <a:t>thermoacoustic</a:t>
            </a:r>
            <a:r>
              <a:rPr lang="it-IT" sz="2000" b="1" dirty="0">
                <a:latin typeface="Fira Sans Medium" panose="020B0503050000020004" pitchFamily="34" charset="0"/>
              </a:rPr>
              <a:t> </a:t>
            </a:r>
            <a:r>
              <a:rPr lang="it-IT" sz="2000" b="1" dirty="0" err="1">
                <a:latin typeface="Fira Sans Medium" panose="020B0503050000020004" pitchFamily="34" charset="0"/>
              </a:rPr>
              <a:t>instabilities</a:t>
            </a:r>
            <a:r>
              <a:rPr lang="it-IT" sz="2000" b="1" dirty="0">
                <a:latin typeface="Fira Sans Medium" panose="020B0503050000020004" pitchFamily="34" charset="0"/>
              </a:rPr>
              <a:t> </a:t>
            </a:r>
            <a:r>
              <a:rPr lang="it-IT" sz="2000" b="1" dirty="0" err="1">
                <a:latin typeface="Fira Sans Medium" panose="020B0503050000020004" pitchFamily="34" charset="0"/>
              </a:rPr>
              <a:t>will</a:t>
            </a:r>
            <a:r>
              <a:rPr lang="it-IT" sz="2000" b="1" dirty="0">
                <a:latin typeface="Fira Sans Medium" panose="020B0503050000020004" pitchFamily="34" charset="0"/>
              </a:rPr>
              <a:t> set in</a:t>
            </a:r>
            <a:r>
              <a:rPr lang="it-IT" sz="2000" dirty="0">
                <a:solidFill>
                  <a:schemeClr val="tx1">
                    <a:lumMod val="65000"/>
                    <a:lumOff val="35000"/>
                  </a:schemeClr>
                </a:solidFill>
                <a:latin typeface="Fira Sans Medium" panose="020B0503050000020004" pitchFamily="34" charset="0"/>
              </a:rPr>
              <a:t>:</a:t>
            </a:r>
            <a:r>
              <a:rPr lang="it-IT" sz="2000" b="1" dirty="0">
                <a:latin typeface="Fira Sans Medium" panose="020B0503050000020004" pitchFamily="34" charset="0"/>
              </a:rPr>
              <a:t>  </a:t>
            </a:r>
            <a:r>
              <a:rPr lang="it-IT" sz="2000" dirty="0">
                <a:solidFill>
                  <a:schemeClr val="tx1">
                    <a:lumMod val="65000"/>
                    <a:lumOff val="35000"/>
                  </a:schemeClr>
                </a:solidFill>
                <a:latin typeface="Fira Sans Medium" panose="020B0503050000020004" pitchFamily="34" charset="0"/>
              </a:rPr>
              <a:t>self-</a:t>
            </a:r>
            <a:r>
              <a:rPr lang="it-IT" sz="2000" dirty="0" err="1">
                <a:solidFill>
                  <a:schemeClr val="tx1">
                    <a:lumMod val="65000"/>
                    <a:lumOff val="35000"/>
                  </a:schemeClr>
                </a:solidFill>
                <a:latin typeface="Fira Sans Medium" panose="020B0503050000020004" pitchFamily="34" charset="0"/>
              </a:rPr>
              <a:t>excited</a:t>
            </a:r>
            <a:r>
              <a:rPr lang="it-IT" sz="2000" dirty="0">
                <a:solidFill>
                  <a:schemeClr val="tx1">
                    <a:lumMod val="65000"/>
                    <a:lumOff val="35000"/>
                  </a:schemeClr>
                </a:solidFill>
                <a:latin typeface="Fira Sans Medium" panose="020B0503050000020004" pitchFamily="34" charset="0"/>
              </a:rPr>
              <a:t> </a:t>
            </a:r>
            <a:r>
              <a:rPr lang="it-IT" sz="2000" dirty="0" err="1">
                <a:solidFill>
                  <a:schemeClr val="tx1">
                    <a:lumMod val="65000"/>
                    <a:lumOff val="35000"/>
                  </a:schemeClr>
                </a:solidFill>
                <a:latin typeface="Fira Sans Medium" panose="020B0503050000020004" pitchFamily="34" charset="0"/>
              </a:rPr>
              <a:t>oscillations</a:t>
            </a:r>
            <a:r>
              <a:rPr lang="it-IT" sz="2000" dirty="0">
                <a:solidFill>
                  <a:schemeClr val="tx1">
                    <a:lumMod val="65000"/>
                    <a:lumOff val="35000"/>
                  </a:schemeClr>
                </a:solidFill>
                <a:latin typeface="Fira Sans Medium" panose="020B0503050000020004" pitchFamily="34" charset="0"/>
              </a:rPr>
              <a:t>.</a:t>
            </a:r>
          </a:p>
          <a:p>
            <a:endParaRPr lang="it-IT" sz="2000" b="1" dirty="0">
              <a:solidFill>
                <a:schemeClr val="bg1"/>
              </a:solidFill>
              <a:latin typeface="Fira Sans Medium" panose="020B0503050000020004" pitchFamily="34" charset="0"/>
            </a:endParaRPr>
          </a:p>
        </p:txBody>
      </p:sp>
      <p:pic>
        <p:nvPicPr>
          <p:cNvPr id="4" name="Immagine 3">
            <a:extLst>
              <a:ext uri="{FF2B5EF4-FFF2-40B4-BE49-F238E27FC236}">
                <a16:creationId xmlns:a16="http://schemas.microsoft.com/office/drawing/2014/main" id="{07253755-1530-F2B1-F60C-B75E15A1CB25}"/>
              </a:ext>
            </a:extLst>
          </p:cNvPr>
          <p:cNvPicPr>
            <a:picLocks noChangeAspect="1"/>
          </p:cNvPicPr>
          <p:nvPr/>
        </p:nvPicPr>
        <p:blipFill>
          <a:blip r:embed="rId4"/>
          <a:stretch>
            <a:fillRect/>
          </a:stretch>
        </p:blipFill>
        <p:spPr>
          <a:xfrm>
            <a:off x="531090" y="1152850"/>
            <a:ext cx="5886455" cy="520005"/>
          </a:xfrm>
          <a:prstGeom prst="rect">
            <a:avLst/>
          </a:prstGeom>
        </p:spPr>
      </p:pic>
      <p:cxnSp>
        <p:nvCxnSpPr>
          <p:cNvPr id="6" name="Connettore 2 5">
            <a:extLst>
              <a:ext uri="{FF2B5EF4-FFF2-40B4-BE49-F238E27FC236}">
                <a16:creationId xmlns:a16="http://schemas.microsoft.com/office/drawing/2014/main" id="{08E5D176-FA84-C803-7CA6-508D0B8F1F07}"/>
              </a:ext>
            </a:extLst>
          </p:cNvPr>
          <p:cNvCxnSpPr/>
          <p:nvPr/>
        </p:nvCxnSpPr>
        <p:spPr>
          <a:xfrm>
            <a:off x="6076335" y="5623437"/>
            <a:ext cx="58010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itolo 1">
            <a:extLst>
              <a:ext uri="{FF2B5EF4-FFF2-40B4-BE49-F238E27FC236}">
                <a16:creationId xmlns:a16="http://schemas.microsoft.com/office/drawing/2014/main" id="{8C24D48E-03A5-0610-D2EE-87BC514B50A0}"/>
              </a:ext>
            </a:extLst>
          </p:cNvPr>
          <p:cNvSpPr txBox="1">
            <a:spLocks/>
          </p:cNvSpPr>
          <p:nvPr/>
        </p:nvSpPr>
        <p:spPr>
          <a:xfrm>
            <a:off x="6434229" y="5263255"/>
            <a:ext cx="2125811" cy="661050"/>
          </a:xfrm>
          <a:prstGeom prst="rect">
            <a:avLst/>
          </a:prstGeom>
          <a:noFill/>
          <a:ln>
            <a:noFill/>
          </a:ln>
        </p:spPr>
        <p:txBody>
          <a:bodyPr spcFirstLastPara="1" vert="horz" wrap="square" lIns="91425" tIns="91425" rIns="91425" bIns="91425" rtlCol="0" anchor="ctr" anchorCtr="0">
            <a:noAutofit/>
          </a:bodyPr>
          <a:lstStyle>
            <a:lvl1pPr lvl="0" algn="l" defTabSz="685766" rtl="0" eaLnBrk="1" latinLnBrk="0" hangingPunct="1">
              <a:lnSpc>
                <a:spcPct val="100000"/>
              </a:lnSpc>
              <a:spcBef>
                <a:spcPts val="0"/>
              </a:spcBef>
              <a:spcAft>
                <a:spcPts val="0"/>
              </a:spcAft>
              <a:buClr>
                <a:srgbClr val="FFFFFF"/>
              </a:buClr>
              <a:buSzPts val="5200"/>
              <a:buFont typeface="Roboto Slab"/>
              <a:buNone/>
              <a:defRPr sz="3200" b="1" i="0" kern="1200">
                <a:solidFill>
                  <a:schemeClr val="tx1"/>
                </a:solidFill>
                <a:latin typeface="Roboto Slab" pitchFamily="2" charset="0"/>
                <a:ea typeface="Roboto Slab" pitchFamily="2" charset="0"/>
                <a:cs typeface="Calibri Light" panose="020F0302020204030204" pitchFamily="34" charset="0"/>
                <a:sym typeface="Roboto Slab"/>
              </a:defRPr>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pPr algn="ctr"/>
            <a:r>
              <a:rPr lang="en-US" sz="2000" dirty="0"/>
              <a:t>TALOM approach</a:t>
            </a:r>
            <a:endParaRPr lang="it-IT" sz="2000" dirty="0"/>
          </a:p>
        </p:txBody>
      </p:sp>
      <p:cxnSp>
        <p:nvCxnSpPr>
          <p:cNvPr id="5" name="Connettore diritto 4">
            <a:extLst>
              <a:ext uri="{FF2B5EF4-FFF2-40B4-BE49-F238E27FC236}">
                <a16:creationId xmlns:a16="http://schemas.microsoft.com/office/drawing/2014/main" id="{21C1A48A-2386-D28C-6D30-9BB191AE0267}"/>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egnaposto numero diapositiva 10">
            <a:extLst>
              <a:ext uri="{FF2B5EF4-FFF2-40B4-BE49-F238E27FC236}">
                <a16:creationId xmlns:a16="http://schemas.microsoft.com/office/drawing/2014/main" id="{F6CB0C43-E8BB-91A0-FA3A-F8A4EF2619F9}"/>
              </a:ext>
            </a:extLst>
          </p:cNvPr>
          <p:cNvSpPr>
            <a:spLocks noGrp="1"/>
          </p:cNvSpPr>
          <p:nvPr>
            <p:ph type="sldNum" sz="quarter" idx="11"/>
          </p:nvPr>
        </p:nvSpPr>
        <p:spPr/>
        <p:txBody>
          <a:bodyPr/>
          <a:lstStyle/>
          <a:p>
            <a:fld id="{FEC4A954-C260-E84D-8B85-4D54550A05DF}" type="slidenum">
              <a:rPr lang="it-IT" smtClean="0"/>
              <a:pPr/>
              <a:t>5</a:t>
            </a:fld>
            <a:endParaRPr lang="it-IT" dirty="0"/>
          </a:p>
        </p:txBody>
      </p:sp>
      <p:sp>
        <p:nvSpPr>
          <p:cNvPr id="12" name="CasellaDiTesto 11">
            <a:extLst>
              <a:ext uri="{FF2B5EF4-FFF2-40B4-BE49-F238E27FC236}">
                <a16:creationId xmlns:a16="http://schemas.microsoft.com/office/drawing/2014/main" id="{EBB42351-94E5-98EC-1D3B-4757DD2B08EA}"/>
              </a:ext>
            </a:extLst>
          </p:cNvPr>
          <p:cNvSpPr txBox="1"/>
          <p:nvPr/>
        </p:nvSpPr>
        <p:spPr>
          <a:xfrm>
            <a:off x="1635643" y="6280924"/>
            <a:ext cx="6225309" cy="539209"/>
          </a:xfrm>
          <a:prstGeom prst="rect">
            <a:avLst/>
          </a:prstGeom>
        </p:spPr>
        <p:txBody>
          <a:bodyPr vert="horz" wrap="none" lIns="91440" tIns="45720" rIns="91440" bIns="45720" rtlCol="0" anchor="ctr">
            <a:normAutofit/>
          </a:bodyPr>
          <a:lstStyle/>
          <a:p>
            <a:pPr marL="0" indent="0" algn="l">
              <a:buNone/>
            </a:pPr>
            <a:r>
              <a:rPr lang="it-IT" sz="1050" dirty="0">
                <a:latin typeface="Fira Sans Medium" panose="020B0603050000020004" pitchFamily="34" charset="0"/>
              </a:rPr>
              <a:t>[2] </a:t>
            </a:r>
            <a:r>
              <a:rPr lang="en-US" sz="1050" dirty="0">
                <a:latin typeface="Fira Sans Medium" panose="020B0603050000020004" pitchFamily="34" charset="0"/>
              </a:rPr>
              <a:t>T. C. </a:t>
            </a:r>
            <a:r>
              <a:rPr lang="en-US" sz="1050" dirty="0" err="1">
                <a:latin typeface="Fira Sans Medium" panose="020B0603050000020004" pitchFamily="34" charset="0"/>
              </a:rPr>
              <a:t>Lieuwen</a:t>
            </a:r>
            <a:r>
              <a:rPr lang="en-US" sz="1050" dirty="0">
                <a:latin typeface="Fira Sans Medium" panose="020B0603050000020004" pitchFamily="34" charset="0"/>
              </a:rPr>
              <a:t>. Unsteady combustor physics. Cambridge University Press, 2012.</a:t>
            </a:r>
            <a:endParaRPr lang="it-IT" sz="1050" dirty="0">
              <a:latin typeface="Fira Sans Medium" panose="020B0603050000020004" pitchFamily="34" charset="0"/>
            </a:endParaRPr>
          </a:p>
        </p:txBody>
      </p:sp>
    </p:spTree>
    <p:extLst>
      <p:ext uri="{BB962C8B-B14F-4D97-AF65-F5344CB8AC3E}">
        <p14:creationId xmlns:p14="http://schemas.microsoft.com/office/powerpoint/2010/main" val="41045718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immagine 10">
            <a:extLst>
              <a:ext uri="{FF2B5EF4-FFF2-40B4-BE49-F238E27FC236}">
                <a16:creationId xmlns:a16="http://schemas.microsoft.com/office/drawing/2014/main" id="{333B0953-42CC-BC9C-238A-D111A83C2BCB}"/>
              </a:ext>
            </a:extLst>
          </p:cNvPr>
          <p:cNvPicPr>
            <a:picLocks noGrp="1" noChangeAspect="1"/>
          </p:cNvPicPr>
          <p:nvPr>
            <p:ph type="pic" sz="quarter" idx="10"/>
          </p:nvPr>
        </p:nvPicPr>
        <p:blipFill>
          <a:blip r:embed="rId2"/>
          <a:srcRect t="7942" b="7942"/>
          <a:stretch>
            <a:fillRect/>
          </a:stretch>
        </p:blipFill>
        <p:spPr>
          <a:xfrm>
            <a:off x="1017024" y="1042148"/>
            <a:ext cx="6905759" cy="3039493"/>
          </a:xfrm>
        </p:spPr>
      </p:pic>
      <p:sp>
        <p:nvSpPr>
          <p:cNvPr id="3" name="Titolo 1">
            <a:extLst>
              <a:ext uri="{FF2B5EF4-FFF2-40B4-BE49-F238E27FC236}">
                <a16:creationId xmlns:a16="http://schemas.microsoft.com/office/drawing/2014/main" id="{94AB12D8-3EF0-D37D-DA91-2BE9881FA0CE}"/>
              </a:ext>
            </a:extLst>
          </p:cNvPr>
          <p:cNvSpPr txBox="1">
            <a:spLocks/>
          </p:cNvSpPr>
          <p:nvPr/>
        </p:nvSpPr>
        <p:spPr>
          <a:xfrm>
            <a:off x="683647" y="1607575"/>
            <a:ext cx="4021394" cy="855407"/>
          </a:xfrm>
          <a:prstGeom prst="rect">
            <a:avLst/>
          </a:prstGeom>
        </p:spPr>
        <p:txBody>
          <a:bodyPr spcFirstLastPara="1" vert="horz" wrap="square" lIns="91425" tIns="91425" rIns="91425" bIns="91425" rtlCol="0" anchor="ctr" anchorCtr="0">
            <a:normAutofit fontScale="82500" lnSpcReduction="20000"/>
          </a:bodyPr>
          <a:lstStyle>
            <a:lvl1pPr lvl="0" algn="l" defTabSz="685766" rtl="0" eaLnBrk="1" latinLnBrk="0" hangingPunct="1">
              <a:lnSpc>
                <a:spcPct val="100000"/>
              </a:lnSpc>
              <a:spcBef>
                <a:spcPts val="0"/>
              </a:spcBef>
              <a:spcAft>
                <a:spcPts val="0"/>
              </a:spcAft>
              <a:buClr>
                <a:srgbClr val="FFFFFF"/>
              </a:buClr>
              <a:buSzPts val="5200"/>
              <a:buFont typeface="Roboto Slab"/>
              <a:buNone/>
              <a:defRPr sz="3200" b="1" i="0" kern="1200">
                <a:solidFill>
                  <a:schemeClr val="tx1"/>
                </a:solidFill>
                <a:latin typeface="Roboto Slab" pitchFamily="2" charset="0"/>
                <a:ea typeface="Roboto Slab" pitchFamily="2" charset="0"/>
                <a:cs typeface="Calibri Light" panose="020F0302020204030204" pitchFamily="34" charset="0"/>
                <a:sym typeface="Roboto Slab"/>
              </a:defRPr>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br>
              <a:rPr lang="en-US" dirty="0"/>
            </a:br>
            <a:endParaRPr lang="it-IT" dirty="0"/>
          </a:p>
        </p:txBody>
      </p:sp>
      <p:sp>
        <p:nvSpPr>
          <p:cNvPr id="8" name="Segnaposto testo 7">
            <a:extLst>
              <a:ext uri="{FF2B5EF4-FFF2-40B4-BE49-F238E27FC236}">
                <a16:creationId xmlns:a16="http://schemas.microsoft.com/office/drawing/2014/main" id="{10C144CB-0723-29A6-8C45-ED9A8B13BEF7}"/>
              </a:ext>
            </a:extLst>
          </p:cNvPr>
          <p:cNvSpPr>
            <a:spLocks noGrp="1"/>
          </p:cNvSpPr>
          <p:nvPr>
            <p:ph type="body" sz="quarter" idx="17"/>
          </p:nvPr>
        </p:nvSpPr>
        <p:spPr>
          <a:xfrm>
            <a:off x="470516" y="4217540"/>
            <a:ext cx="8202967" cy="2002916"/>
          </a:xfrm>
        </p:spPr>
        <p:txBody>
          <a:bodyPr/>
          <a:lstStyle/>
          <a:p>
            <a:pPr marL="285750" indent="-285750" algn="just">
              <a:buFont typeface="Arial" panose="020B0604020202020204" pitchFamily="34" charset="0"/>
              <a:buChar char="•"/>
            </a:pPr>
            <a:r>
              <a:rPr lang="en-US" sz="2000" i="0" dirty="0"/>
              <a:t>The evolving flow is considered to be </a:t>
            </a:r>
            <a:r>
              <a:rPr lang="en-US" sz="2000" b="1" i="0" dirty="0">
                <a:solidFill>
                  <a:schemeClr val="tx1"/>
                </a:solidFill>
              </a:rPr>
              <a:t>one-dimensional</a:t>
            </a:r>
            <a:r>
              <a:rPr lang="en-US" sz="2000" i="0" dirty="0"/>
              <a:t>, </a:t>
            </a:r>
            <a:r>
              <a:rPr lang="en-US" sz="2000" b="1" i="0" dirty="0">
                <a:solidFill>
                  <a:schemeClr val="tx1"/>
                </a:solidFill>
              </a:rPr>
              <a:t>inviscid</a:t>
            </a:r>
            <a:r>
              <a:rPr lang="en-US" sz="2000" i="0" dirty="0"/>
              <a:t>, and mean flow parameters </a:t>
            </a:r>
            <a:r>
              <a:rPr lang="en-US" sz="2000" b="1" i="0" dirty="0">
                <a:solidFill>
                  <a:schemeClr val="tx1"/>
                </a:solidFill>
              </a:rPr>
              <a:t>uniform</a:t>
            </a:r>
            <a:r>
              <a:rPr lang="en-US" sz="2000" i="0" dirty="0"/>
              <a:t> in each of the </a:t>
            </a:r>
            <a:r>
              <a:rPr lang="en-US" sz="2000" b="1" i="0" dirty="0">
                <a:solidFill>
                  <a:schemeClr val="tx1"/>
                </a:solidFill>
              </a:rPr>
              <a:t>three ducts</a:t>
            </a:r>
            <a:r>
              <a:rPr lang="en-US" sz="2000" b="1" i="0" dirty="0">
                <a:solidFill>
                  <a:schemeClr val="bg2">
                    <a:lumMod val="75000"/>
                  </a:schemeClr>
                </a:solidFill>
              </a:rPr>
              <a:t>.</a:t>
            </a:r>
          </a:p>
          <a:p>
            <a:pPr marL="285750" indent="-285750" algn="just">
              <a:lnSpc>
                <a:spcPct val="150000"/>
              </a:lnSpc>
              <a:buFont typeface="Arial" panose="020B0604020202020204" pitchFamily="34" charset="0"/>
              <a:buChar char="•"/>
            </a:pPr>
            <a:r>
              <a:rPr lang="en-US" sz="2000" i="0" dirty="0"/>
              <a:t>The </a:t>
            </a:r>
            <a:r>
              <a:rPr lang="en-US" sz="2000" b="1" i="0" dirty="0">
                <a:solidFill>
                  <a:schemeClr val="tx1"/>
                </a:solidFill>
              </a:rPr>
              <a:t>inlet</a:t>
            </a:r>
            <a:r>
              <a:rPr lang="en-US" sz="2000" i="0" dirty="0"/>
              <a:t> is </a:t>
            </a:r>
            <a:r>
              <a:rPr lang="en-US" sz="2000" b="1" i="0" dirty="0">
                <a:solidFill>
                  <a:schemeClr val="tx1"/>
                </a:solidFill>
              </a:rPr>
              <a:t>choked </a:t>
            </a:r>
            <a:r>
              <a:rPr lang="en-US" sz="2000" i="0" dirty="0"/>
              <a:t>(</a:t>
            </a:r>
            <a:r>
              <a:rPr lang="en-US" sz="2000" i="0" dirty="0" err="1"/>
              <a:t>ṁ</a:t>
            </a:r>
            <a:r>
              <a:rPr lang="en-US" sz="2000" i="0" baseline="-25000" dirty="0" err="1"/>
              <a:t>in</a:t>
            </a:r>
            <a:r>
              <a:rPr lang="en-US" sz="2000" i="0" dirty="0"/>
              <a:t>=0.05 kg/s, T</a:t>
            </a:r>
            <a:r>
              <a:rPr lang="en-US" sz="2000" i="0" baseline="-25000" dirty="0"/>
              <a:t>in</a:t>
            </a:r>
            <a:r>
              <a:rPr lang="en-US" sz="2000" i="0" dirty="0"/>
              <a:t>= 300 K). </a:t>
            </a:r>
          </a:p>
          <a:p>
            <a:pPr marL="285750" indent="-285750" algn="just">
              <a:buFont typeface="Arial" panose="020B0604020202020204" pitchFamily="34" charset="0"/>
              <a:buChar char="•"/>
            </a:pPr>
            <a:r>
              <a:rPr lang="en-US" sz="2000" i="0" dirty="0"/>
              <a:t>The outlet is defined as a </a:t>
            </a:r>
            <a:r>
              <a:rPr lang="en-US" sz="2000" b="1" i="0" dirty="0">
                <a:solidFill>
                  <a:schemeClr val="tx1"/>
                </a:solidFill>
              </a:rPr>
              <a:t>pressure outlet </a:t>
            </a:r>
            <a:r>
              <a:rPr lang="it-IT" sz="2000" i="0" dirty="0"/>
              <a:t>(</a:t>
            </a:r>
            <a:r>
              <a:rPr lang="it-IT" sz="2000" i="0" dirty="0" err="1"/>
              <a:t>p</a:t>
            </a:r>
            <a:r>
              <a:rPr lang="it-IT" sz="2000" i="0" baseline="-25000" dirty="0" err="1"/>
              <a:t>atm</a:t>
            </a:r>
            <a:r>
              <a:rPr lang="it-IT" sz="2000" i="0" dirty="0"/>
              <a:t> = 1.01 x 10</a:t>
            </a:r>
            <a:r>
              <a:rPr lang="it-IT" sz="2000" i="0" baseline="30000" dirty="0"/>
              <a:t>5</a:t>
            </a:r>
            <a:r>
              <a:rPr lang="it-IT" sz="2000" i="0" dirty="0"/>
              <a:t> Pa)</a:t>
            </a:r>
            <a:r>
              <a:rPr lang="en-US" sz="2000" i="0" dirty="0"/>
              <a:t>.</a:t>
            </a:r>
          </a:p>
          <a:p>
            <a:pPr marL="285750" indent="-285750" algn="just">
              <a:buFont typeface="Arial" panose="020B0604020202020204" pitchFamily="34" charset="0"/>
              <a:buChar char="•"/>
            </a:pPr>
            <a:r>
              <a:rPr lang="en-US" sz="2000" b="1" i="0" dirty="0">
                <a:solidFill>
                  <a:schemeClr val="tx1"/>
                </a:solidFill>
              </a:rPr>
              <a:t>Compact</a:t>
            </a:r>
            <a:r>
              <a:rPr lang="en-US" sz="2000" i="0" dirty="0"/>
              <a:t> </a:t>
            </a:r>
            <a:r>
              <a:rPr lang="en-US" sz="2000" b="1" i="0" dirty="0">
                <a:solidFill>
                  <a:schemeClr val="tx1"/>
                </a:solidFill>
              </a:rPr>
              <a:t>flame </a:t>
            </a:r>
            <a:r>
              <a:rPr lang="en-US" sz="2000" i="0" dirty="0"/>
              <a:t>with</a:t>
            </a:r>
            <a:r>
              <a:rPr lang="en-US" sz="2000" b="1" i="0" dirty="0"/>
              <a:t> </a:t>
            </a:r>
            <a:r>
              <a:rPr lang="en-US" sz="2000" i="0" dirty="0"/>
              <a:t>a</a:t>
            </a:r>
            <a:r>
              <a:rPr lang="en-US" sz="2000" b="1" i="0" dirty="0">
                <a:solidFill>
                  <a:schemeClr val="tx1"/>
                </a:solidFill>
              </a:rPr>
              <a:t> </a:t>
            </a:r>
            <a:r>
              <a:rPr lang="en-US" sz="2000" i="0" dirty="0"/>
              <a:t>temperature</a:t>
            </a:r>
            <a:r>
              <a:rPr lang="en-US" sz="2000" b="1" i="0" dirty="0">
                <a:solidFill>
                  <a:schemeClr val="tx1"/>
                </a:solidFill>
              </a:rPr>
              <a:t> </a:t>
            </a:r>
            <a:r>
              <a:rPr lang="en-US" sz="2000" i="0" dirty="0"/>
              <a:t>of </a:t>
            </a:r>
            <a:r>
              <a:rPr lang="en-US" sz="2000" b="1" i="0" dirty="0">
                <a:solidFill>
                  <a:schemeClr val="tx1"/>
                </a:solidFill>
              </a:rPr>
              <a:t>2000 K</a:t>
            </a:r>
            <a:r>
              <a:rPr lang="en-US" sz="2000" i="0" dirty="0"/>
              <a:t>.</a:t>
            </a:r>
          </a:p>
        </p:txBody>
      </p:sp>
      <p:sp>
        <p:nvSpPr>
          <p:cNvPr id="6" name="Titolo 5">
            <a:extLst>
              <a:ext uri="{FF2B5EF4-FFF2-40B4-BE49-F238E27FC236}">
                <a16:creationId xmlns:a16="http://schemas.microsoft.com/office/drawing/2014/main" id="{CCD8F4F1-0CA2-7CBA-FD87-2EDE0F10BA61}"/>
              </a:ext>
            </a:extLst>
          </p:cNvPr>
          <p:cNvSpPr>
            <a:spLocks noGrp="1"/>
          </p:cNvSpPr>
          <p:nvPr>
            <p:ph type="title"/>
          </p:nvPr>
        </p:nvSpPr>
        <p:spPr>
          <a:xfrm>
            <a:off x="628649" y="365126"/>
            <a:ext cx="8226101" cy="855407"/>
          </a:xfrm>
        </p:spPr>
        <p:txBody>
          <a:bodyPr/>
          <a:lstStyle/>
          <a:p>
            <a:r>
              <a:rPr lang="en-US" dirty="0"/>
              <a:t>The TALOM approach, linear analysis</a:t>
            </a:r>
            <a:br>
              <a:rPr lang="en-US" dirty="0"/>
            </a:br>
            <a:endParaRPr lang="it-IT" dirty="0"/>
          </a:p>
        </p:txBody>
      </p:sp>
      <p:cxnSp>
        <p:nvCxnSpPr>
          <p:cNvPr id="4" name="Connettore diritto 3">
            <a:extLst>
              <a:ext uri="{FF2B5EF4-FFF2-40B4-BE49-F238E27FC236}">
                <a16:creationId xmlns:a16="http://schemas.microsoft.com/office/drawing/2014/main" id="{6F11876B-425B-D18F-92DD-80693DBD37A0}"/>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egnaposto numero diapositiva 4">
            <a:extLst>
              <a:ext uri="{FF2B5EF4-FFF2-40B4-BE49-F238E27FC236}">
                <a16:creationId xmlns:a16="http://schemas.microsoft.com/office/drawing/2014/main" id="{4132338E-99FA-0DC0-04E8-86F4DC43CB4B}"/>
              </a:ext>
            </a:extLst>
          </p:cNvPr>
          <p:cNvSpPr>
            <a:spLocks noGrp="1"/>
          </p:cNvSpPr>
          <p:nvPr>
            <p:ph type="sldNum" sz="quarter" idx="12"/>
          </p:nvPr>
        </p:nvSpPr>
        <p:spPr/>
        <p:txBody>
          <a:bodyPr/>
          <a:lstStyle/>
          <a:p>
            <a:fld id="{FEC4A954-C260-E84D-8B85-4D54550A05DF}" type="slidenum">
              <a:rPr lang="it-IT" smtClean="0"/>
              <a:pPr/>
              <a:t>6</a:t>
            </a:fld>
            <a:endParaRPr lang="it-IT" dirty="0"/>
          </a:p>
        </p:txBody>
      </p:sp>
    </p:spTree>
    <p:extLst>
      <p:ext uri="{BB962C8B-B14F-4D97-AF65-F5344CB8AC3E}">
        <p14:creationId xmlns:p14="http://schemas.microsoft.com/office/powerpoint/2010/main" val="23061159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contenuto 10">
            <a:extLst>
              <a:ext uri="{FF2B5EF4-FFF2-40B4-BE49-F238E27FC236}">
                <a16:creationId xmlns:a16="http://schemas.microsoft.com/office/drawing/2014/main" id="{E0DF4838-0F7A-51AA-2F94-80BDB13A0F6F}"/>
              </a:ext>
            </a:extLst>
          </p:cNvPr>
          <p:cNvPicPr>
            <a:picLocks noGrp="1" noChangeAspect="1"/>
          </p:cNvPicPr>
          <p:nvPr>
            <p:ph idx="12"/>
          </p:nvPr>
        </p:nvPicPr>
        <p:blipFill>
          <a:blip r:embed="rId2"/>
          <a:stretch>
            <a:fillRect/>
          </a:stretch>
        </p:blipFill>
        <p:spPr>
          <a:xfrm>
            <a:off x="852351" y="2891478"/>
            <a:ext cx="7439298" cy="3587911"/>
          </a:xfrm>
        </p:spPr>
      </p:pic>
      <p:sp>
        <p:nvSpPr>
          <p:cNvPr id="3" name="Titolo 2">
            <a:extLst>
              <a:ext uri="{FF2B5EF4-FFF2-40B4-BE49-F238E27FC236}">
                <a16:creationId xmlns:a16="http://schemas.microsoft.com/office/drawing/2014/main" id="{0857DB52-8DB6-96D4-42E5-2B0AA3934850}"/>
              </a:ext>
            </a:extLst>
          </p:cNvPr>
          <p:cNvSpPr>
            <a:spLocks noGrp="1"/>
          </p:cNvSpPr>
          <p:nvPr>
            <p:ph type="title"/>
          </p:nvPr>
        </p:nvSpPr>
        <p:spPr>
          <a:xfrm>
            <a:off x="628650" y="399447"/>
            <a:ext cx="7886700" cy="988662"/>
          </a:xfrm>
        </p:spPr>
        <p:txBody>
          <a:bodyPr/>
          <a:lstStyle/>
          <a:p>
            <a:pPr algn="ctr"/>
            <a:r>
              <a:rPr lang="en-US" dirty="0"/>
              <a:t>Linear analysis: </a:t>
            </a:r>
            <a:r>
              <a:rPr lang="it-IT" dirty="0" err="1"/>
              <a:t>results</a:t>
            </a:r>
            <a:endParaRPr lang="it-IT" dirty="0"/>
          </a:p>
        </p:txBody>
      </p:sp>
      <p:sp>
        <p:nvSpPr>
          <p:cNvPr id="12" name="Segnaposto testo 7">
            <a:extLst>
              <a:ext uri="{FF2B5EF4-FFF2-40B4-BE49-F238E27FC236}">
                <a16:creationId xmlns:a16="http://schemas.microsoft.com/office/drawing/2014/main" id="{90710511-1C0E-6FFB-6B4A-95918831EB29}"/>
              </a:ext>
            </a:extLst>
          </p:cNvPr>
          <p:cNvSpPr>
            <a:spLocks noGrp="1"/>
          </p:cNvSpPr>
          <p:nvPr>
            <p:ph type="body" sz="quarter" idx="17"/>
          </p:nvPr>
        </p:nvSpPr>
        <p:spPr>
          <a:xfrm>
            <a:off x="751087" y="998949"/>
            <a:ext cx="8103665" cy="2011940"/>
          </a:xfrm>
        </p:spPr>
        <p:txBody>
          <a:bodyPr/>
          <a:lstStyle/>
          <a:p>
            <a:pPr marL="285750" indent="-285750">
              <a:buFont typeface="Arial" panose="020B0604020202020204" pitchFamily="34" charset="0"/>
              <a:buChar char="•"/>
            </a:pPr>
            <a:r>
              <a:rPr lang="en-US" sz="2000" i="0" dirty="0"/>
              <a:t>The </a:t>
            </a:r>
            <a:r>
              <a:rPr lang="en-US" sz="2000" b="1" i="0" dirty="0">
                <a:solidFill>
                  <a:schemeClr val="tx1"/>
                </a:solidFill>
              </a:rPr>
              <a:t>perturbed system </a:t>
            </a:r>
            <a:r>
              <a:rPr lang="en-US" sz="2000" i="0" dirty="0"/>
              <a:t>is solved as an </a:t>
            </a:r>
            <a:r>
              <a:rPr lang="en-US" sz="2000" b="1" i="0" dirty="0">
                <a:solidFill>
                  <a:schemeClr val="tx1"/>
                </a:solidFill>
              </a:rPr>
              <a:t>eigenvalue problem </a:t>
            </a:r>
            <a:r>
              <a:rPr lang="en-US" sz="2000" i="0" dirty="0"/>
              <a:t>in the </a:t>
            </a:r>
            <a:r>
              <a:rPr lang="en-US" sz="2000" b="1" i="0" dirty="0">
                <a:solidFill>
                  <a:schemeClr val="tx1"/>
                </a:solidFill>
              </a:rPr>
              <a:t>complex domain </a:t>
            </a:r>
            <a:r>
              <a:rPr lang="en-US" sz="2000" i="0" dirty="0"/>
              <a:t>(asymptotic behavior). </a:t>
            </a:r>
          </a:p>
          <a:p>
            <a:pPr marL="285750" indent="-285750">
              <a:buFont typeface="Arial" panose="020B0604020202020204" pitchFamily="34" charset="0"/>
              <a:buChar char="•"/>
            </a:pPr>
            <a:r>
              <a:rPr lang="en-US" sz="2000" i="0" dirty="0"/>
              <a:t>Whose </a:t>
            </a:r>
            <a:r>
              <a:rPr lang="en-US" sz="2000" b="1" i="0" dirty="0">
                <a:solidFill>
                  <a:schemeClr val="tx1"/>
                </a:solidFill>
              </a:rPr>
              <a:t>real part </a:t>
            </a:r>
            <a:r>
              <a:rPr lang="en-US" sz="2000" i="0" dirty="0"/>
              <a:t>corresponds to the </a:t>
            </a:r>
            <a:r>
              <a:rPr lang="en-US" sz="2000" b="1" i="0" dirty="0">
                <a:solidFill>
                  <a:schemeClr val="tx1"/>
                </a:solidFill>
              </a:rPr>
              <a:t>frequency of the oscillation </a:t>
            </a:r>
            <a:r>
              <a:rPr lang="en-US" sz="2000" i="0" dirty="0"/>
              <a:t>and </a:t>
            </a:r>
            <a:r>
              <a:rPr lang="en-US" sz="2000" b="1" i="0" dirty="0">
                <a:solidFill>
                  <a:schemeClr val="tx1"/>
                </a:solidFill>
              </a:rPr>
              <a:t>the negative imaginary part</a:t>
            </a:r>
            <a:r>
              <a:rPr lang="en-US" sz="2000" i="0" dirty="0"/>
              <a:t> represents the </a:t>
            </a:r>
            <a:r>
              <a:rPr lang="en-US" sz="2000" b="1" i="0" dirty="0">
                <a:solidFill>
                  <a:schemeClr val="tx1"/>
                </a:solidFill>
              </a:rPr>
              <a:t>growth rate</a:t>
            </a:r>
            <a:r>
              <a:rPr lang="en-US" sz="2000" i="0" dirty="0"/>
              <a:t>.</a:t>
            </a:r>
          </a:p>
          <a:p>
            <a:pPr marL="285750" indent="-285750">
              <a:buFont typeface="Arial" panose="020B0604020202020204" pitchFamily="34" charset="0"/>
              <a:buChar char="•"/>
            </a:pPr>
            <a:r>
              <a:rPr lang="en-US" sz="2000" i="0" dirty="0"/>
              <a:t>For </a:t>
            </a:r>
            <a:r>
              <a:rPr lang="en-US" sz="2000" b="1" i="0" dirty="0">
                <a:solidFill>
                  <a:schemeClr val="tx1"/>
                </a:solidFill>
              </a:rPr>
              <a:t>k=0</a:t>
            </a:r>
            <a:r>
              <a:rPr lang="en-US" sz="2000" i="0" dirty="0"/>
              <a:t> no </a:t>
            </a:r>
            <a:r>
              <a:rPr lang="en-US" sz="2000" i="0" dirty="0">
                <a:solidFill>
                  <a:schemeClr val="tx1"/>
                </a:solidFill>
              </a:rPr>
              <a:t>unsteady heat release </a:t>
            </a:r>
            <a:r>
              <a:rPr lang="en-US" sz="2000" i="0" dirty="0"/>
              <a:t>rate is provided.</a:t>
            </a:r>
            <a:endParaRPr lang="en-US" sz="2000" b="1" i="0" dirty="0">
              <a:solidFill>
                <a:schemeClr val="tx1"/>
              </a:solidFill>
            </a:endParaRPr>
          </a:p>
        </p:txBody>
      </p:sp>
      <p:cxnSp>
        <p:nvCxnSpPr>
          <p:cNvPr id="4" name="Connettore diritto 3">
            <a:extLst>
              <a:ext uri="{FF2B5EF4-FFF2-40B4-BE49-F238E27FC236}">
                <a16:creationId xmlns:a16="http://schemas.microsoft.com/office/drawing/2014/main" id="{A6F6238A-CC7A-3884-1705-A0ADAB903341}"/>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egnaposto numero diapositiva 4">
            <a:extLst>
              <a:ext uri="{FF2B5EF4-FFF2-40B4-BE49-F238E27FC236}">
                <a16:creationId xmlns:a16="http://schemas.microsoft.com/office/drawing/2014/main" id="{91B50E10-E91B-E3E1-BF58-B8EE485AB510}"/>
              </a:ext>
            </a:extLst>
          </p:cNvPr>
          <p:cNvSpPr>
            <a:spLocks noGrp="1"/>
          </p:cNvSpPr>
          <p:nvPr>
            <p:ph type="sldNum" sz="quarter" idx="11"/>
          </p:nvPr>
        </p:nvSpPr>
        <p:spPr/>
        <p:txBody>
          <a:bodyPr/>
          <a:lstStyle/>
          <a:p>
            <a:fld id="{FEC4A954-C260-E84D-8B85-4D54550A05DF}" type="slidenum">
              <a:rPr lang="it-IT" smtClean="0"/>
              <a:pPr/>
              <a:t>7</a:t>
            </a:fld>
            <a:endParaRPr lang="it-IT" dirty="0"/>
          </a:p>
        </p:txBody>
      </p:sp>
      <p:pic>
        <p:nvPicPr>
          <p:cNvPr id="6" name="Immagine 5" descr="Immagine che contiene testo&#10;&#10;Descrizione generata automaticamente">
            <a:extLst>
              <a:ext uri="{FF2B5EF4-FFF2-40B4-BE49-F238E27FC236}">
                <a16:creationId xmlns:a16="http://schemas.microsoft.com/office/drawing/2014/main" id="{BE7FD228-D8D3-E54C-1B97-70E96F4EF862}"/>
              </a:ext>
            </a:extLst>
          </p:cNvPr>
          <p:cNvPicPr>
            <a:picLocks noChangeAspect="1"/>
          </p:cNvPicPr>
          <p:nvPr/>
        </p:nvPicPr>
        <p:blipFill>
          <a:blip r:embed="rId3"/>
          <a:stretch>
            <a:fillRect/>
          </a:stretch>
        </p:blipFill>
        <p:spPr>
          <a:xfrm>
            <a:off x="7050296" y="167483"/>
            <a:ext cx="1956619" cy="741725"/>
          </a:xfrm>
          <a:prstGeom prst="rect">
            <a:avLst/>
          </a:prstGeom>
          <a:solidFill>
            <a:schemeClr val="bg1"/>
          </a:solidFill>
          <a:ln w="19050">
            <a:solidFill>
              <a:schemeClr val="accent1"/>
            </a:solidFill>
          </a:ln>
        </p:spPr>
      </p:pic>
    </p:spTree>
    <p:extLst>
      <p:ext uri="{BB962C8B-B14F-4D97-AF65-F5344CB8AC3E}">
        <p14:creationId xmlns:p14="http://schemas.microsoft.com/office/powerpoint/2010/main" val="16730390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F2F30E4-A600-10F6-98E2-5969F9047EAB}"/>
              </a:ext>
            </a:extLst>
          </p:cNvPr>
          <p:cNvSpPr>
            <a:spLocks noGrp="1"/>
          </p:cNvSpPr>
          <p:nvPr>
            <p:ph type="title"/>
          </p:nvPr>
        </p:nvSpPr>
        <p:spPr/>
        <p:txBody>
          <a:bodyPr/>
          <a:lstStyle/>
          <a:p>
            <a:pPr algn="ctr"/>
            <a:r>
              <a:rPr lang="en-US" dirty="0"/>
              <a:t>Linear analysis: </a:t>
            </a:r>
            <a:r>
              <a:rPr lang="it-IT" dirty="0" err="1"/>
              <a:t>results</a:t>
            </a:r>
            <a:r>
              <a:rPr lang="it-IT" dirty="0"/>
              <a:t> </a:t>
            </a:r>
          </a:p>
        </p:txBody>
      </p:sp>
      <p:sp>
        <p:nvSpPr>
          <p:cNvPr id="8" name="Segnaposto testo 7">
            <a:extLst>
              <a:ext uri="{FF2B5EF4-FFF2-40B4-BE49-F238E27FC236}">
                <a16:creationId xmlns:a16="http://schemas.microsoft.com/office/drawing/2014/main" id="{81DDB469-0152-9D2C-E27B-D84793DCE35E}"/>
              </a:ext>
            </a:extLst>
          </p:cNvPr>
          <p:cNvSpPr txBox="1">
            <a:spLocks/>
          </p:cNvSpPr>
          <p:nvPr/>
        </p:nvSpPr>
        <p:spPr>
          <a:xfrm>
            <a:off x="470516" y="1186436"/>
            <a:ext cx="8451541" cy="1585919"/>
          </a:xfrm>
          <a:prstGeom prst="rect">
            <a:avLst/>
          </a:prstGeom>
        </p:spPr>
        <p:txBody>
          <a:bodyPr vert="horz" lIns="91440" tIns="45720" rIns="91440" bIns="45720" rtlCol="0" anchor="ctr">
            <a:noAutofit/>
          </a:bodyPr>
          <a:lstStyle>
            <a:lvl1pPr marL="0" indent="0" algn="l" defTabSz="685766" rtl="0" eaLnBrk="1" latinLnBrk="0" hangingPunct="1">
              <a:lnSpc>
                <a:spcPct val="90000"/>
              </a:lnSpc>
              <a:spcBef>
                <a:spcPts val="750"/>
              </a:spcBef>
              <a:buFont typeface="Fira Sans" panose="020B0503050000020004" pitchFamily="34" charset="0"/>
              <a:buNone/>
              <a:defRPr sz="1050" b="0" i="1" kern="1200">
                <a:solidFill>
                  <a:schemeClr val="tx1">
                    <a:lumMod val="65000"/>
                    <a:lumOff val="35000"/>
                  </a:schemeClr>
                </a:solidFill>
                <a:latin typeface="Fira Sans Medium" panose="020B0503050000020004" pitchFamily="34" charset="0"/>
                <a:ea typeface="+mn-ea"/>
                <a:cs typeface="+mn-cs"/>
              </a:defRPr>
            </a:lvl1pPr>
            <a:lvl2pPr marL="557185" marR="0" indent="-214303" algn="l" defTabSz="685766" rtl="0" eaLnBrk="1" fontAlgn="auto" latinLnBrk="0" hangingPunct="1">
              <a:lnSpc>
                <a:spcPct val="90000"/>
              </a:lnSpc>
              <a:spcBef>
                <a:spcPts val="375"/>
              </a:spcBef>
              <a:spcAft>
                <a:spcPts val="0"/>
              </a:spcAft>
              <a:buClrTx/>
              <a:buSzTx/>
              <a:buFont typeface="Fira Sans" panose="020B0503050000020004" pitchFamily="34" charset="0"/>
              <a:buChar char="–"/>
              <a:tabLst/>
              <a:defRPr sz="1650" b="0" i="0" kern="1200">
                <a:solidFill>
                  <a:schemeClr val="tx1">
                    <a:lumMod val="65000"/>
                    <a:lumOff val="35000"/>
                  </a:schemeClr>
                </a:solidFill>
                <a:latin typeface="Fira Sans" panose="020B05030500000200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Fira Sans" panose="020B05030500000200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gn="just">
              <a:buFont typeface="Arial" panose="020B0604020202020204" pitchFamily="34" charset="0"/>
              <a:buChar char="•"/>
            </a:pPr>
            <a:r>
              <a:rPr lang="en-US" sz="2000" i="0" dirty="0"/>
              <a:t>For </a:t>
            </a:r>
            <a:r>
              <a:rPr lang="en-US" sz="2000" b="1" i="0" dirty="0">
                <a:solidFill>
                  <a:schemeClr val="tx1"/>
                </a:solidFill>
              </a:rPr>
              <a:t>k=1</a:t>
            </a:r>
            <a:r>
              <a:rPr lang="en-US" sz="2000" i="0" dirty="0"/>
              <a:t> an </a:t>
            </a:r>
            <a:r>
              <a:rPr lang="en-US" sz="2000" b="1" i="0" dirty="0">
                <a:solidFill>
                  <a:schemeClr val="tx1"/>
                </a:solidFill>
              </a:rPr>
              <a:t>unsteady heat release </a:t>
            </a:r>
            <a:r>
              <a:rPr lang="en-US" sz="2000" i="0" dirty="0"/>
              <a:t>rate is provided.</a:t>
            </a:r>
          </a:p>
          <a:p>
            <a:pPr marL="285750" indent="-285750" algn="just">
              <a:buFont typeface="Arial" panose="020B0604020202020204" pitchFamily="34" charset="0"/>
              <a:buChar char="•"/>
            </a:pPr>
            <a:r>
              <a:rPr lang="en-US" sz="2000" i="0" dirty="0"/>
              <a:t>The </a:t>
            </a:r>
            <a:r>
              <a:rPr lang="en-US" sz="2000" b="1" i="0" dirty="0">
                <a:solidFill>
                  <a:schemeClr val="tx1"/>
                </a:solidFill>
              </a:rPr>
              <a:t>time lag </a:t>
            </a:r>
            <a:r>
              <a:rPr lang="en-US" sz="2000" b="1" dirty="0">
                <a:solidFill>
                  <a:schemeClr val="tx1"/>
                </a:solidFill>
                <a:effectLst/>
                <a:latin typeface="Fira Sans Medium" panose="020B0603050000020004" pitchFamily="34" charset="0"/>
              </a:rPr>
              <a:t>τ</a:t>
            </a:r>
            <a:r>
              <a:rPr lang="en-US" sz="2000" b="0" i="0" dirty="0">
                <a:effectLst/>
                <a:latin typeface="Fira Sans Medium" panose="020B0603050000020004" pitchFamily="34" charset="0"/>
              </a:rPr>
              <a:t> </a:t>
            </a:r>
            <a:r>
              <a:rPr lang="en-US" sz="2000" i="0" dirty="0"/>
              <a:t>(fuel convection time from injection to its combustion) is set equal to </a:t>
            </a:r>
            <a:r>
              <a:rPr lang="en-US" sz="2000" b="1" i="0" dirty="0">
                <a:solidFill>
                  <a:schemeClr val="tx1"/>
                </a:solidFill>
              </a:rPr>
              <a:t>6 milliseconds</a:t>
            </a:r>
            <a:r>
              <a:rPr lang="en-US" sz="2000" i="0" dirty="0"/>
              <a:t>.</a:t>
            </a:r>
          </a:p>
          <a:p>
            <a:pPr marL="285750" indent="-285750" algn="just">
              <a:buFont typeface="Arial" panose="020B0604020202020204" pitchFamily="34" charset="0"/>
              <a:buChar char="•"/>
            </a:pPr>
            <a:r>
              <a:rPr lang="en-US" sz="2000" i="0" dirty="0"/>
              <a:t>The</a:t>
            </a:r>
            <a:r>
              <a:rPr lang="en-US" sz="2000" b="1" i="0" dirty="0">
                <a:solidFill>
                  <a:schemeClr val="tx1"/>
                </a:solidFill>
              </a:rPr>
              <a:t> mass flow rate fluctuation </a:t>
            </a:r>
            <a:r>
              <a:rPr lang="en-US" sz="2000" i="0" dirty="0"/>
              <a:t>is sampled in the </a:t>
            </a:r>
            <a:r>
              <a:rPr lang="en-US" sz="2000" b="1" i="0" dirty="0" err="1">
                <a:solidFill>
                  <a:schemeClr val="tx1"/>
                </a:solidFill>
              </a:rPr>
              <a:t>premixer</a:t>
            </a:r>
            <a:r>
              <a:rPr lang="en-US" sz="2000" i="0" dirty="0"/>
              <a:t>.</a:t>
            </a:r>
          </a:p>
          <a:p>
            <a:pPr marL="285750" indent="-285750">
              <a:buFont typeface="Arial" panose="020B0604020202020204" pitchFamily="34" charset="0"/>
              <a:buChar char="•"/>
            </a:pPr>
            <a:endParaRPr lang="en-US" sz="2000" b="1" i="0" dirty="0">
              <a:solidFill>
                <a:schemeClr val="tx1"/>
              </a:solidFill>
            </a:endParaRPr>
          </a:p>
        </p:txBody>
      </p:sp>
      <p:pic>
        <p:nvPicPr>
          <p:cNvPr id="12" name="Segnaposto contenuto 11">
            <a:extLst>
              <a:ext uri="{FF2B5EF4-FFF2-40B4-BE49-F238E27FC236}">
                <a16:creationId xmlns:a16="http://schemas.microsoft.com/office/drawing/2014/main" id="{F74EA21B-B7B4-D368-F337-6B24CE2356A6}"/>
              </a:ext>
            </a:extLst>
          </p:cNvPr>
          <p:cNvPicPr>
            <a:picLocks noGrp="1" noChangeAspect="1"/>
          </p:cNvPicPr>
          <p:nvPr>
            <p:ph idx="12"/>
          </p:nvPr>
        </p:nvPicPr>
        <p:blipFill>
          <a:blip r:embed="rId2"/>
          <a:stretch>
            <a:fillRect/>
          </a:stretch>
        </p:blipFill>
        <p:spPr>
          <a:xfrm>
            <a:off x="741397" y="2605002"/>
            <a:ext cx="8074112" cy="3894076"/>
          </a:xfrm>
        </p:spPr>
      </p:pic>
      <p:pic>
        <p:nvPicPr>
          <p:cNvPr id="2" name="Immagine 1" descr="Immagine che contiene testo&#10;&#10;Descrizione generata automaticamente">
            <a:extLst>
              <a:ext uri="{FF2B5EF4-FFF2-40B4-BE49-F238E27FC236}">
                <a16:creationId xmlns:a16="http://schemas.microsoft.com/office/drawing/2014/main" id="{D5A0162E-34D9-1A2F-B5F3-DBC4D356B76A}"/>
              </a:ext>
            </a:extLst>
          </p:cNvPr>
          <p:cNvPicPr>
            <a:picLocks noChangeAspect="1"/>
          </p:cNvPicPr>
          <p:nvPr/>
        </p:nvPicPr>
        <p:blipFill>
          <a:blip r:embed="rId3"/>
          <a:stretch>
            <a:fillRect/>
          </a:stretch>
        </p:blipFill>
        <p:spPr>
          <a:xfrm>
            <a:off x="7050296" y="167483"/>
            <a:ext cx="1956619" cy="741725"/>
          </a:xfrm>
          <a:prstGeom prst="rect">
            <a:avLst/>
          </a:prstGeom>
          <a:solidFill>
            <a:schemeClr val="bg1"/>
          </a:solidFill>
          <a:ln w="19050">
            <a:solidFill>
              <a:schemeClr val="accent1"/>
            </a:solidFill>
          </a:ln>
        </p:spPr>
      </p:pic>
      <p:cxnSp>
        <p:nvCxnSpPr>
          <p:cNvPr id="5" name="Connettore diritto 4">
            <a:extLst>
              <a:ext uri="{FF2B5EF4-FFF2-40B4-BE49-F238E27FC236}">
                <a16:creationId xmlns:a16="http://schemas.microsoft.com/office/drawing/2014/main" id="{3C06B698-B5E1-8BB6-D32D-CEE740D42FBF}"/>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egnaposto numero diapositiva 5">
            <a:extLst>
              <a:ext uri="{FF2B5EF4-FFF2-40B4-BE49-F238E27FC236}">
                <a16:creationId xmlns:a16="http://schemas.microsoft.com/office/drawing/2014/main" id="{4A8EF72B-08EE-B77F-B276-9C0E9F3E41BB}"/>
              </a:ext>
            </a:extLst>
          </p:cNvPr>
          <p:cNvSpPr>
            <a:spLocks noGrp="1"/>
          </p:cNvSpPr>
          <p:nvPr>
            <p:ph type="sldNum" sz="quarter" idx="11"/>
          </p:nvPr>
        </p:nvSpPr>
        <p:spPr/>
        <p:txBody>
          <a:bodyPr/>
          <a:lstStyle/>
          <a:p>
            <a:fld id="{FEC4A954-C260-E84D-8B85-4D54550A05DF}" type="slidenum">
              <a:rPr lang="it-IT" smtClean="0"/>
              <a:pPr/>
              <a:t>8</a:t>
            </a:fld>
            <a:endParaRPr lang="it-IT" dirty="0"/>
          </a:p>
        </p:txBody>
      </p:sp>
    </p:spTree>
    <p:extLst>
      <p:ext uri="{BB962C8B-B14F-4D97-AF65-F5344CB8AC3E}">
        <p14:creationId xmlns:p14="http://schemas.microsoft.com/office/powerpoint/2010/main" val="3171561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D412832-2BC3-1844-1500-0900935F8E4F}"/>
              </a:ext>
            </a:extLst>
          </p:cNvPr>
          <p:cNvSpPr>
            <a:spLocks noGrp="1"/>
          </p:cNvSpPr>
          <p:nvPr>
            <p:ph type="title"/>
          </p:nvPr>
        </p:nvSpPr>
        <p:spPr/>
        <p:txBody>
          <a:bodyPr/>
          <a:lstStyle/>
          <a:p>
            <a:pPr algn="ctr"/>
            <a:r>
              <a:rPr lang="it-IT" dirty="0" err="1"/>
              <a:t>Variation</a:t>
            </a:r>
            <a:r>
              <a:rPr lang="it-IT" dirty="0"/>
              <a:t> of the time lag</a:t>
            </a:r>
            <a:r>
              <a:rPr lang="en-US" sz="2800" b="0" i="0" dirty="0">
                <a:effectLst/>
                <a:latin typeface="Fira Sans Medium" panose="020B0603050000020004" pitchFamily="34" charset="0"/>
              </a:rPr>
              <a:t> </a:t>
            </a:r>
            <a:r>
              <a:rPr lang="en-US" sz="2800" b="0" i="1" dirty="0">
                <a:effectLst/>
                <a:latin typeface="Fira Sans Medium" panose="020B0603050000020004" pitchFamily="34" charset="0"/>
              </a:rPr>
              <a:t>τ</a:t>
            </a:r>
            <a:endParaRPr lang="it-IT" i="1" dirty="0"/>
          </a:p>
        </p:txBody>
      </p:sp>
      <p:pic>
        <p:nvPicPr>
          <p:cNvPr id="7" name="Segnaposto contenuto 6">
            <a:extLst>
              <a:ext uri="{FF2B5EF4-FFF2-40B4-BE49-F238E27FC236}">
                <a16:creationId xmlns:a16="http://schemas.microsoft.com/office/drawing/2014/main" id="{BAACDAE3-C1B2-BD1F-FDE5-4998BA42D652}"/>
              </a:ext>
            </a:extLst>
          </p:cNvPr>
          <p:cNvPicPr>
            <a:picLocks noGrp="1" noChangeAspect="1"/>
          </p:cNvPicPr>
          <p:nvPr>
            <p:ph idx="12"/>
          </p:nvPr>
        </p:nvPicPr>
        <p:blipFill>
          <a:blip r:embed="rId2"/>
          <a:stretch>
            <a:fillRect/>
          </a:stretch>
        </p:blipFill>
        <p:spPr>
          <a:xfrm>
            <a:off x="361128" y="1127618"/>
            <a:ext cx="8421744" cy="4061736"/>
          </a:xfrm>
        </p:spPr>
      </p:pic>
      <p:sp>
        <p:nvSpPr>
          <p:cNvPr id="5" name="Segnaposto testo 4">
            <a:extLst>
              <a:ext uri="{FF2B5EF4-FFF2-40B4-BE49-F238E27FC236}">
                <a16:creationId xmlns:a16="http://schemas.microsoft.com/office/drawing/2014/main" id="{2495B738-5435-BEF7-A5E4-B1AED9CE4C45}"/>
              </a:ext>
            </a:extLst>
          </p:cNvPr>
          <p:cNvSpPr>
            <a:spLocks noGrp="1"/>
          </p:cNvSpPr>
          <p:nvPr>
            <p:ph type="body" sz="quarter" idx="17"/>
          </p:nvPr>
        </p:nvSpPr>
        <p:spPr>
          <a:xfrm>
            <a:off x="470517" y="5133863"/>
            <a:ext cx="8202966" cy="1185085"/>
          </a:xfrm>
        </p:spPr>
        <p:txBody>
          <a:bodyPr/>
          <a:lstStyle/>
          <a:p>
            <a:pPr algn="just"/>
            <a:r>
              <a:rPr lang="en-US" sz="2200" b="0" i="0" dirty="0">
                <a:effectLst/>
                <a:latin typeface="Fira Sans Medium" panose="020B0603050000020004" pitchFamily="34" charset="0"/>
              </a:rPr>
              <a:t>We see a </a:t>
            </a:r>
            <a:r>
              <a:rPr lang="en-US" sz="2200" b="1" i="0" dirty="0">
                <a:solidFill>
                  <a:schemeClr val="tx1"/>
                </a:solidFill>
                <a:effectLst/>
                <a:latin typeface="Fira Sans Medium" panose="020B0603050000020004" pitchFamily="34" charset="0"/>
              </a:rPr>
              <a:t>strong variability </a:t>
            </a:r>
            <a:r>
              <a:rPr lang="en-US" sz="2200" b="0" i="0" dirty="0">
                <a:effectLst/>
                <a:latin typeface="Fira Sans Medium" panose="020B0603050000020004" pitchFamily="34" charset="0"/>
              </a:rPr>
              <a:t>of the resulting modes, which are greatly </a:t>
            </a:r>
            <a:r>
              <a:rPr lang="en-US" sz="2200" b="1" i="0" dirty="0">
                <a:solidFill>
                  <a:schemeClr val="tx1"/>
                </a:solidFill>
                <a:effectLst/>
                <a:latin typeface="Fira Sans Medium" panose="020B0603050000020004" pitchFamily="34" charset="0"/>
              </a:rPr>
              <a:t>dependent on the time lag </a:t>
            </a:r>
            <a:r>
              <a:rPr lang="en-US" sz="2200" b="1" dirty="0">
                <a:solidFill>
                  <a:schemeClr val="tx1"/>
                </a:solidFill>
                <a:effectLst/>
                <a:latin typeface="Fira Sans Medium" panose="020B0603050000020004" pitchFamily="34" charset="0"/>
              </a:rPr>
              <a:t>τ</a:t>
            </a:r>
            <a:r>
              <a:rPr lang="en-US" sz="2200" b="0" i="0" dirty="0">
                <a:effectLst/>
                <a:latin typeface="Fira Sans Medium" panose="020B0603050000020004" pitchFamily="34" charset="0"/>
              </a:rPr>
              <a:t>. </a:t>
            </a:r>
            <a:endParaRPr lang="it-IT" sz="2200" b="1" dirty="0">
              <a:solidFill>
                <a:schemeClr val="tx1"/>
              </a:solidFill>
              <a:latin typeface="Fira Sans Medium" panose="020B0603050000020004" pitchFamily="34" charset="0"/>
            </a:endParaRPr>
          </a:p>
        </p:txBody>
      </p:sp>
      <p:cxnSp>
        <p:nvCxnSpPr>
          <p:cNvPr id="4" name="Connettore diritto 3">
            <a:extLst>
              <a:ext uri="{FF2B5EF4-FFF2-40B4-BE49-F238E27FC236}">
                <a16:creationId xmlns:a16="http://schemas.microsoft.com/office/drawing/2014/main" id="{03D1D857-CDA8-122A-86ED-12814D5E6B90}"/>
              </a:ext>
            </a:extLst>
          </p:cNvPr>
          <p:cNvCxnSpPr>
            <a:cxnSpLocks/>
          </p:cNvCxnSpPr>
          <p:nvPr/>
        </p:nvCxnSpPr>
        <p:spPr>
          <a:xfrm>
            <a:off x="470516" y="1012054"/>
            <a:ext cx="820296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egnaposto numero diapositiva 5">
            <a:extLst>
              <a:ext uri="{FF2B5EF4-FFF2-40B4-BE49-F238E27FC236}">
                <a16:creationId xmlns:a16="http://schemas.microsoft.com/office/drawing/2014/main" id="{ED0E4EF6-4687-6FCA-D41B-2779FED32962}"/>
              </a:ext>
            </a:extLst>
          </p:cNvPr>
          <p:cNvSpPr>
            <a:spLocks noGrp="1"/>
          </p:cNvSpPr>
          <p:nvPr>
            <p:ph type="sldNum" sz="quarter" idx="11"/>
          </p:nvPr>
        </p:nvSpPr>
        <p:spPr/>
        <p:txBody>
          <a:bodyPr/>
          <a:lstStyle/>
          <a:p>
            <a:fld id="{FEC4A954-C260-E84D-8B85-4D54550A05DF}" type="slidenum">
              <a:rPr lang="it-IT" smtClean="0"/>
              <a:pPr/>
              <a:t>9</a:t>
            </a:fld>
            <a:endParaRPr lang="it-IT" dirty="0"/>
          </a:p>
        </p:txBody>
      </p:sp>
    </p:spTree>
    <p:extLst>
      <p:ext uri="{BB962C8B-B14F-4D97-AF65-F5344CB8AC3E}">
        <p14:creationId xmlns:p14="http://schemas.microsoft.com/office/powerpoint/2010/main" val="17929433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Tema di Office">
  <a:themeElements>
    <a:clrScheme name="dibris">
      <a:dk1>
        <a:srgbClr val="000000"/>
      </a:dk1>
      <a:lt1>
        <a:srgbClr val="FFFFFF"/>
      </a:lt1>
      <a:dk2>
        <a:srgbClr val="000000"/>
      </a:dk2>
      <a:lt2>
        <a:srgbClr val="E7E6E6"/>
      </a:lt2>
      <a:accent1>
        <a:srgbClr val="574676"/>
      </a:accent1>
      <a:accent2>
        <a:srgbClr val="574676"/>
      </a:accent2>
      <a:accent3>
        <a:srgbClr val="574676"/>
      </a:accent3>
      <a:accent4>
        <a:srgbClr val="574676"/>
      </a:accent4>
      <a:accent5>
        <a:srgbClr val="574676"/>
      </a:accent5>
      <a:accent6>
        <a:srgbClr val="574676"/>
      </a:accent6>
      <a:hlink>
        <a:srgbClr val="574676"/>
      </a:hlink>
      <a:folHlink>
        <a:srgbClr val="E7E6E6"/>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marL="0" indent="0" algn="l">
          <a:buNone/>
          <a:defRPr sz="1050" b="0" i="1" dirty="0" smtClean="0">
            <a:latin typeface="Fira Sans" panose="020B0503050000020004" pitchFamily="34" charset="0"/>
          </a:defRPr>
        </a:defPPr>
      </a:lstStyle>
    </a:txDef>
  </a:objectDefaults>
  <a:extraClrSchemeLst/>
  <a:extLst>
    <a:ext uri="{05A4C25C-085E-4340-85A3-A5531E510DB2}">
      <thm15:themeFamily xmlns:thm15="http://schemas.microsoft.com/office/thememl/2012/main" name="dicca" id="{81356B04-C42E-A648-9582-06FFC0627CE5}" vid="{A16CB841-665C-9C4B-BAF4-A7AD70130A35}"/>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DICCA_presentazione</Template>
  <TotalTime>175</TotalTime>
  <Words>1826</Words>
  <Application>Microsoft Office PowerPoint</Application>
  <PresentationFormat>Presentazione su schermo (4:3)</PresentationFormat>
  <Paragraphs>346</Paragraphs>
  <Slides>39</Slides>
  <Notes>0</Notes>
  <HiddenSlides>0</HiddenSlides>
  <MMClips>0</MMClips>
  <ScaleCrop>false</ScaleCrop>
  <HeadingPairs>
    <vt:vector size="6" baseType="variant">
      <vt:variant>
        <vt:lpstr>Caratteri utilizzati</vt:lpstr>
      </vt:variant>
      <vt:variant>
        <vt:i4>11</vt:i4>
      </vt:variant>
      <vt:variant>
        <vt:lpstr>Tema</vt:lpstr>
      </vt:variant>
      <vt:variant>
        <vt:i4>2</vt:i4>
      </vt:variant>
      <vt:variant>
        <vt:lpstr>Titoli diapositive</vt:lpstr>
      </vt:variant>
      <vt:variant>
        <vt:i4>39</vt:i4>
      </vt:variant>
    </vt:vector>
  </HeadingPairs>
  <TitlesOfParts>
    <vt:vector size="52" baseType="lpstr">
      <vt:lpstr>Calibri Light</vt:lpstr>
      <vt:lpstr>Calibri</vt:lpstr>
      <vt:lpstr>Cambria Math</vt:lpstr>
      <vt:lpstr>Fira Sans Medium</vt:lpstr>
      <vt:lpstr>Verdana</vt:lpstr>
      <vt:lpstr>Wingdings</vt:lpstr>
      <vt:lpstr>Arial</vt:lpstr>
      <vt:lpstr>Roboto Slab</vt:lpstr>
      <vt:lpstr>Fira Sans</vt:lpstr>
      <vt:lpstr>Courier New</vt:lpstr>
      <vt:lpstr>Fira Sans Medium</vt:lpstr>
      <vt:lpstr>Tema di Office</vt:lpstr>
      <vt:lpstr>Personalizza struttura</vt:lpstr>
      <vt:lpstr>Investigation of thermoacoustic instabilities in a simple model  of a gas turbine combustor</vt:lpstr>
      <vt:lpstr>What is thermoacoustic instability? </vt:lpstr>
      <vt:lpstr> Unsteady combustion generates acoustic waves, which alter the inlet flow rates of fuel and air.   At lean premixed conditions, this leads to a significant unsteady heat release rate.   If the phase relationship is suitable, self-excited oscillations will grow in a confined space.  </vt:lpstr>
      <vt:lpstr>Structure of the thesis </vt:lpstr>
      <vt:lpstr>The Rayleigh criterion</vt:lpstr>
      <vt:lpstr>The TALOM approach, linear analysis </vt:lpstr>
      <vt:lpstr>Linear analysis: results</vt:lpstr>
      <vt:lpstr>Linear analysis: results </vt:lpstr>
      <vt:lpstr>Variation of the time lag τ</vt:lpstr>
      <vt:lpstr>Variation of the flame model</vt:lpstr>
      <vt:lpstr>Ansys, nonlinear analysis</vt:lpstr>
      <vt:lpstr>Mesh</vt:lpstr>
      <vt:lpstr>Setup of the simulation</vt:lpstr>
      <vt:lpstr>Unsteady heat addition</vt:lpstr>
      <vt:lpstr>Example of a limit cycle state</vt:lpstr>
      <vt:lpstr>Acoustic energy</vt:lpstr>
      <vt:lpstr>Acoustic energy growth rates</vt:lpstr>
      <vt:lpstr>Acoustic energy limit cycles</vt:lpstr>
      <vt:lpstr>Acoustic energy limit cycles</vt:lpstr>
      <vt:lpstr>How to reduce thermoacoustic instabilities?</vt:lpstr>
      <vt:lpstr>How to reduce thermoacoustic instabilities?</vt:lpstr>
      <vt:lpstr>How to reduce thermoacoustic instabilities?</vt:lpstr>
      <vt:lpstr>Porous media</vt:lpstr>
      <vt:lpstr>Porous medium before the flame</vt:lpstr>
      <vt:lpstr>Porous medium before the flame: results</vt:lpstr>
      <vt:lpstr>Porous medium after the flame</vt:lpstr>
      <vt:lpstr>Porous medium after the flame</vt:lpstr>
      <vt:lpstr>Porous medium after the flame</vt:lpstr>
      <vt:lpstr>Porous medium after the flame: results</vt:lpstr>
      <vt:lpstr>Steps of the simulation</vt:lpstr>
      <vt:lpstr>Acoustic pressure p_a^̍  : results</vt:lpstr>
      <vt:lpstr>Acoustic temperature T_a^̍  : results</vt:lpstr>
      <vt:lpstr>Helmholtz resonator</vt:lpstr>
      <vt:lpstr>Helmholtz resonator</vt:lpstr>
      <vt:lpstr>Helmholtz resonator: results</vt:lpstr>
      <vt:lpstr>Damping of the resonator</vt:lpstr>
      <vt:lpstr>Damping of the resonator</vt:lpstr>
      <vt:lpstr>Conclusions</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Investigation of thermoacoustic instabilities in a simple model  of a gas turbine combustor</dc:title>
  <dc:subject/>
  <dc:creator>Giulia Innocenti</dc:creator>
  <cp:keywords/>
  <dc:description/>
  <cp:lastModifiedBy>Alessandro Bottaro</cp:lastModifiedBy>
  <cp:revision>193</cp:revision>
  <cp:lastPrinted>2019-04-15T13:03:12Z</cp:lastPrinted>
  <dcterms:created xsi:type="dcterms:W3CDTF">2022-12-06T14:58:54Z</dcterms:created>
  <dcterms:modified xsi:type="dcterms:W3CDTF">2022-12-21T14:55:05Z</dcterms:modified>
  <cp:category/>
</cp:coreProperties>
</file>