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7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8B0A9-7D15-4509-A0CC-7EE2F7BA69FF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2546F-5345-426B-ACBD-21354A6F5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5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it-IT"/>
              <a:t>28 febbraio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freefem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A7E1F-31E6-4051-BED1-7BCFE4ABC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4" y="3006297"/>
            <a:ext cx="8676222" cy="838201"/>
          </a:xfrm>
        </p:spPr>
        <p:txBody>
          <a:bodyPr/>
          <a:lstStyle/>
          <a:p>
            <a:r>
              <a:rPr lang="it-IT" dirty="0">
                <a:solidFill>
                  <a:schemeClr val="accent4"/>
                </a:solidFill>
              </a:rPr>
              <a:t>Flussi in mezzi porosi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944996-66AB-4464-8C8F-B029DD3AB88D}"/>
              </a:ext>
            </a:extLst>
          </p:cNvPr>
          <p:cNvSpPr txBox="1"/>
          <p:nvPr/>
        </p:nvSpPr>
        <p:spPr>
          <a:xfrm>
            <a:off x="2199883" y="1381505"/>
            <a:ext cx="779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Università di Genova</a:t>
            </a:r>
          </a:p>
          <a:p>
            <a:pPr algn="ctr"/>
            <a:r>
              <a:rPr lang="it-IT" dirty="0"/>
              <a:t>Scuola Politecnica</a:t>
            </a:r>
          </a:p>
          <a:p>
            <a:pPr algn="ctr"/>
            <a:r>
              <a:rPr lang="it-IT" dirty="0"/>
              <a:t>Dipartimento di Ingegneria Meccanica, Energetica,</a:t>
            </a:r>
          </a:p>
          <a:p>
            <a:pPr algn="ctr"/>
            <a:r>
              <a:rPr lang="it-IT" dirty="0"/>
              <a:t>Gestionale e dei Trasporti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B401A4-4C63-4F7D-AC85-6DF2C054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96" y="210972"/>
            <a:ext cx="883997" cy="11705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AEB736-6E77-4CF7-ACB1-64858029AC2B}"/>
              </a:ext>
            </a:extLst>
          </p:cNvPr>
          <p:cNvSpPr txBox="1"/>
          <p:nvPr/>
        </p:nvSpPr>
        <p:spPr>
          <a:xfrm>
            <a:off x="2199883" y="5107163"/>
            <a:ext cx="448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Ch.mo Prof. Alessandro Bottaro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8A7FA2-ABDF-403B-BAA4-2BFB68B5D5C9}"/>
              </a:ext>
            </a:extLst>
          </p:cNvPr>
          <p:cNvSpPr txBox="1"/>
          <p:nvPr/>
        </p:nvSpPr>
        <p:spPr>
          <a:xfrm>
            <a:off x="2199883" y="4737831"/>
            <a:ext cx="214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Relatore: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13B061-1675-49A8-A3AF-FB1AB6FA9F5D}"/>
              </a:ext>
            </a:extLst>
          </p:cNvPr>
          <p:cNvSpPr txBox="1"/>
          <p:nvPr/>
        </p:nvSpPr>
        <p:spPr>
          <a:xfrm>
            <a:off x="8126505" y="4737831"/>
            <a:ext cx="25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Candidato: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FC5B85-0DB7-43BB-8FB2-650A43BAE963}"/>
              </a:ext>
            </a:extLst>
          </p:cNvPr>
          <p:cNvSpPr txBox="1"/>
          <p:nvPr/>
        </p:nvSpPr>
        <p:spPr>
          <a:xfrm>
            <a:off x="8126505" y="5107163"/>
            <a:ext cx="233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Alessio Carpi</a:t>
            </a:r>
          </a:p>
        </p:txBody>
      </p:sp>
      <p:sp>
        <p:nvSpPr>
          <p:cNvPr id="20" name="Segnaposto data 19">
            <a:extLst>
              <a:ext uri="{FF2B5EF4-FFF2-40B4-BE49-F238E27FC236}">
                <a16:creationId xmlns:a16="http://schemas.microsoft.com/office/drawing/2014/main" id="{E67A026B-9761-4604-87CF-F911826E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Febbraio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5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5B382-F0D8-4891-92CB-482760B8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7037"/>
            <a:ext cx="9905998" cy="365126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Scale multiple e omogeneizzazione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51501-A4BC-4D1C-B4C7-994F3C16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DA4E83-4F41-4B3D-9D4B-9F2C3E7E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F5F2DC-4F53-4AC2-8C34-C2C1BBDE4939}"/>
              </a:ext>
            </a:extLst>
          </p:cNvPr>
          <p:cNvSpPr txBox="1"/>
          <p:nvPr/>
        </p:nvSpPr>
        <p:spPr>
          <a:xfrm>
            <a:off x="3164541" y="954742"/>
            <a:ext cx="586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</a:rPr>
              <a:t>VI.  Omogeneizzazione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D449F5B-0E8D-4050-8435-47500FEDEF34}"/>
                  </a:ext>
                </a:extLst>
              </p:cNvPr>
              <p:cNvSpPr txBox="1"/>
              <p:nvPr/>
            </p:nvSpPr>
            <p:spPr>
              <a:xfrm>
                <a:off x="373297" y="1503033"/>
                <a:ext cx="1418339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D449F5B-0E8D-4050-8435-47500FED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97" y="1503033"/>
                <a:ext cx="1418339" cy="82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53AFBE3-C9A4-499E-9AA7-63AB0B839452}"/>
                  </a:ext>
                </a:extLst>
              </p:cNvPr>
              <p:cNvSpPr txBox="1"/>
              <p:nvPr/>
            </p:nvSpPr>
            <p:spPr>
              <a:xfrm>
                <a:off x="373297" y="2329927"/>
                <a:ext cx="3457821" cy="88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53AFBE3-C9A4-499E-9AA7-63AB0B83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97" y="2329927"/>
                <a:ext cx="3457821" cy="883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3CC1574-9728-4450-A7E8-A9B386190B59}"/>
                  </a:ext>
                </a:extLst>
              </p:cNvPr>
              <p:cNvSpPr txBox="1"/>
              <p:nvPr/>
            </p:nvSpPr>
            <p:spPr>
              <a:xfrm>
                <a:off x="5551721" y="1882080"/>
                <a:ext cx="6266982" cy="88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3CC1574-9728-4450-A7E8-A9B3861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1" y="1882080"/>
                <a:ext cx="6266982" cy="889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52CB1B53-EF6D-483B-B1C3-082C76652082}"/>
              </a:ext>
            </a:extLst>
          </p:cNvPr>
          <p:cNvSpPr/>
          <p:nvPr/>
        </p:nvSpPr>
        <p:spPr>
          <a:xfrm>
            <a:off x="3831118" y="2191437"/>
            <a:ext cx="1610688" cy="27202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B74AA0C-5614-43F0-9BFE-0639CF1CDEB3}"/>
              </a:ext>
            </a:extLst>
          </p:cNvPr>
          <p:cNvSpPr/>
          <p:nvPr/>
        </p:nvSpPr>
        <p:spPr>
          <a:xfrm rot="5400000">
            <a:off x="7699667" y="3665579"/>
            <a:ext cx="2130149" cy="32346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22AAEAF-164E-471B-BAFF-80908221DDDA}"/>
                  </a:ext>
                </a:extLst>
              </p:cNvPr>
              <p:cNvSpPr txBox="1"/>
              <p:nvPr/>
            </p:nvSpPr>
            <p:spPr>
              <a:xfrm>
                <a:off x="8764741" y="2929854"/>
                <a:ext cx="1299883" cy="72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num>
                        <m:den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22AAEAF-164E-471B-BAFF-80908221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741" y="2929854"/>
                <a:ext cx="1299883" cy="729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BA2070D-2141-44EF-9737-59AB00D47E57}"/>
                  </a:ext>
                </a:extLst>
              </p:cNvPr>
              <p:cNvSpPr txBox="1"/>
              <p:nvPr/>
            </p:nvSpPr>
            <p:spPr>
              <a:xfrm>
                <a:off x="8739022" y="3817521"/>
                <a:ext cx="2277035" cy="78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BA2070D-2141-44EF-9737-59AB00D47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22" y="3817521"/>
                <a:ext cx="2277035" cy="787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81682AC-4F3C-456C-B880-716EA990D62E}"/>
                  </a:ext>
                </a:extLst>
              </p:cNvPr>
              <p:cNvSpPr txBox="1"/>
              <p:nvPr/>
            </p:nvSpPr>
            <p:spPr>
              <a:xfrm>
                <a:off x="6544188" y="5007382"/>
                <a:ext cx="4383742" cy="89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nary>
                            </m:e>
                          </m:d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81682AC-4F3C-456C-B880-716EA990D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88" y="5007382"/>
                <a:ext cx="4383742" cy="89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28A47BFC-2208-40C3-9210-8BD9AB096060}"/>
              </a:ext>
            </a:extLst>
          </p:cNvPr>
          <p:cNvSpPr/>
          <p:nvPr/>
        </p:nvSpPr>
        <p:spPr>
          <a:xfrm rot="10800000">
            <a:off x="4425521" y="5321569"/>
            <a:ext cx="1987554" cy="27202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83337FF-CFB8-4D21-8DA4-18FC4E3FD2DF}"/>
                  </a:ext>
                </a:extLst>
              </p:cNvPr>
              <p:cNvSpPr txBox="1"/>
              <p:nvPr/>
            </p:nvSpPr>
            <p:spPr>
              <a:xfrm>
                <a:off x="4889311" y="4473190"/>
                <a:ext cx="1255059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83337FF-CFB8-4D21-8DA4-18FC4E3F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11" y="4473190"/>
                <a:ext cx="1255059" cy="444930"/>
              </a:xfrm>
              <a:prstGeom prst="rect">
                <a:avLst/>
              </a:prstGeom>
              <a:blipFill>
                <a:blip r:embed="rId8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0B94E2-634A-4211-B6D6-46C12F3296AC}"/>
                  </a:ext>
                </a:extLst>
              </p:cNvPr>
              <p:cNvSpPr txBox="1"/>
              <p:nvPr/>
            </p:nvSpPr>
            <p:spPr>
              <a:xfrm>
                <a:off x="4866900" y="4892385"/>
                <a:ext cx="1299882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0B94E2-634A-4211-B6D6-46C12F329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00" y="4892385"/>
                <a:ext cx="1299882" cy="444930"/>
              </a:xfrm>
              <a:prstGeom prst="rect">
                <a:avLst/>
              </a:prstGeom>
              <a:blipFill>
                <a:blip r:embed="rId9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2B3C8CA-401A-4B16-96D0-5DBCEDDF0B4A}"/>
                  </a:ext>
                </a:extLst>
              </p:cNvPr>
              <p:cNvSpPr txBox="1"/>
              <p:nvPr/>
            </p:nvSpPr>
            <p:spPr>
              <a:xfrm>
                <a:off x="1455490" y="5050109"/>
                <a:ext cx="2838917" cy="810415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‹</m:t>
                      </m:r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›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2B3C8CA-401A-4B16-96D0-5DBCEDDF0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90" y="5050109"/>
                <a:ext cx="2838917" cy="8104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C4E86D9-308E-425C-BCD4-9305136D478A}"/>
              </a:ext>
            </a:extLst>
          </p:cNvPr>
          <p:cNvSpPr txBox="1"/>
          <p:nvPr/>
        </p:nvSpPr>
        <p:spPr>
          <a:xfrm>
            <a:off x="1655748" y="46380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accent4"/>
                </a:solidFill>
              </a:rPr>
              <a:t>Equazione di </a:t>
            </a:r>
            <a:r>
              <a:rPr lang="it-IT" u="sng" dirty="0" err="1">
                <a:solidFill>
                  <a:schemeClr val="accent4"/>
                </a:solidFill>
              </a:rPr>
              <a:t>Darcy</a:t>
            </a:r>
            <a:endParaRPr lang="it-IT" u="sng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857439E-312F-440E-8CCD-3ADD41CBDF27}"/>
                  </a:ext>
                </a:extLst>
              </p:cNvPr>
              <p:cNvSpPr txBox="1"/>
              <p:nvPr/>
            </p:nvSpPr>
            <p:spPr>
              <a:xfrm>
                <a:off x="3713562" y="2386269"/>
                <a:ext cx="2243356" cy="163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Si moltiplicano rispettivamente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it-IT" sz="1600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it-IT" sz="1600" dirty="0"/>
                  <a:t>, si sommano e si integra su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1600" dirty="0"/>
                  <a:t> (identità di Lagrange-Green)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857439E-312F-440E-8CCD-3ADD41CBD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62" y="2386269"/>
                <a:ext cx="2243356" cy="1636217"/>
              </a:xfrm>
              <a:prstGeom prst="rect">
                <a:avLst/>
              </a:prstGeom>
              <a:blipFill>
                <a:blip r:embed="rId11"/>
                <a:stretch>
                  <a:fillRect l="-1359" t="-1115" b="-33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8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106E9-B2BA-4519-AF7E-E197CD5E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 err="1"/>
              <a:t>FreeFem</a:t>
            </a:r>
            <a:r>
              <a:rPr lang="it-IT" sz="4000" dirty="0"/>
              <a:t>++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D4B649-78D1-41E0-8930-D952923E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F3E277-D6CA-43F0-B250-D983AE57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CFAD5-3423-4C2D-8F38-BDE24BDC8292}"/>
              </a:ext>
            </a:extLst>
          </p:cNvPr>
          <p:cNvSpPr txBox="1"/>
          <p:nvPr/>
        </p:nvSpPr>
        <p:spPr>
          <a:xfrm>
            <a:off x="1141412" y="975323"/>
            <a:ext cx="8345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Per la risoluzione numerica è stato utilizzato il programma open source </a:t>
            </a:r>
            <a:r>
              <a:rPr lang="it-IT" dirty="0" err="1"/>
              <a:t>FreeFEM</a:t>
            </a:r>
            <a:r>
              <a:rPr lang="it-IT" dirty="0"/>
              <a:t> (scaricabile all’indirizzo </a:t>
            </a:r>
            <a:r>
              <a:rPr lang="it-IT" dirty="0">
                <a:hlinkClick r:id="rId2"/>
              </a:rPr>
              <a:t>https://freefem.org/</a:t>
            </a:r>
            <a:r>
              <a:rPr lang="it-IT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software, sviluppato e gestito dall’Università Pierre et Marie Curie, è un solutore di equazioni differenziali alle derivate parziali per sistemi lineari e non lineari in 2D e 3D.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Scritto in C++ e basato sul metodo FEM.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Permette di studiare una vasta varietà di problemi fisici.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Semplice parametrizzazione a pezzi delle frontiere del dominio.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i="1" dirty="0"/>
              <a:t>Mesh </a:t>
            </a:r>
            <a:r>
              <a:rPr lang="it-IT" dirty="0"/>
              <a:t>generato automaticamente con densità proporzionale al numero di punti che discretizzano le frontiere del dominio.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Vasta varietà di elementi finiti triangolari.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p:pic>
        <p:nvPicPr>
          <p:cNvPr id="17" name="Immagine 16" descr="Immagine che contiene maglietta&#10;&#10;Descrizione generata automaticamente">
            <a:extLst>
              <a:ext uri="{FF2B5EF4-FFF2-40B4-BE49-F238E27FC236}">
                <a16:creationId xmlns:a16="http://schemas.microsoft.com/office/drawing/2014/main" id="{E7797697-08A8-413B-9444-E507005D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991" y="2588171"/>
            <a:ext cx="1868419" cy="18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AD2-F0AE-4AAF-A03E-20865FD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537"/>
            <a:ext cx="9905998" cy="99508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configurazioni geometriche e i risultati microscopici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2B455-2F54-476B-BDFA-90D6307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16B0-6266-4009-B993-1C0E2CA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DB3A35-4FB1-4943-A968-ED221B0B5D95}"/>
              </a:ext>
            </a:extLst>
          </p:cNvPr>
          <p:cNvSpPr txBox="1"/>
          <p:nvPr/>
        </p:nvSpPr>
        <p:spPr>
          <a:xfrm>
            <a:off x="2764023" y="1511768"/>
            <a:ext cx="666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</a:rPr>
              <a:t>I.  Configurazioni geometriche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7BB4F48-CBBA-480D-9052-3A5537EEDE5F}"/>
                  </a:ext>
                </a:extLst>
              </p:cNvPr>
              <p:cNvSpPr txBox="1"/>
              <p:nvPr/>
            </p:nvSpPr>
            <p:spPr>
              <a:xfrm>
                <a:off x="1141412" y="2158815"/>
                <a:ext cx="5180013" cy="383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Grano circolare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=0.969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=0.497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Grano quadrato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=0.51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Grano ellittico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𝑚𝑖𝑛𝑜𝑟𝑒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𝑚𝑎𝑔𝑔𝑖𝑜𝑟𝑒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=0.984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=0.749</m:t>
                    </m:r>
                  </m:oMath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>
                    <a:ea typeface="Cambria Math" panose="02040503050406030204" pitchFamily="18" charset="0"/>
                  </a:rPr>
                  <a:t>Grano triangolare (</a:t>
                </a:r>
                <a:r>
                  <a:rPr lang="it-IT" i="1" dirty="0">
                    <a:ea typeface="Cambria Math" panose="02040503050406030204" pitchFamily="18" charset="0"/>
                  </a:rPr>
                  <a:t>triangolo equilatero</a:t>
                </a:r>
                <a:r>
                  <a:rPr lang="it-IT" dirty="0">
                    <a:ea typeface="Cambria Math" panose="02040503050406030204" pitchFamily="18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=0.983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=0.723</m:t>
                    </m:r>
                  </m:oMath>
                </a14:m>
                <a:endParaRPr lang="it-IT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7BB4F48-CBBA-480D-9052-3A5537EE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158815"/>
                <a:ext cx="5180013" cy="3832524"/>
              </a:xfrm>
              <a:prstGeom prst="rect">
                <a:avLst/>
              </a:prstGeom>
              <a:blipFill>
                <a:blip r:embed="rId2"/>
                <a:stretch>
                  <a:fillRect l="-706" t="-7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AD2-F0AE-4AAF-A03E-20865FD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537"/>
            <a:ext cx="9905998" cy="99508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configurazioni geometriche e i risultati microscopici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2B455-2F54-476B-BDFA-90D6307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16B0-6266-4009-B993-1C0E2CA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DB3A35-4FB1-4943-A968-ED221B0B5D95}"/>
              </a:ext>
            </a:extLst>
          </p:cNvPr>
          <p:cNvSpPr txBox="1"/>
          <p:nvPr/>
        </p:nvSpPr>
        <p:spPr>
          <a:xfrm>
            <a:off x="2764023" y="1511768"/>
            <a:ext cx="666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</a:rPr>
              <a:t>II.  Risultati microscopici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E925D9-BDB8-4CA8-A15C-A13C5C96DCFB}"/>
                  </a:ext>
                </a:extLst>
              </p:cNvPr>
              <p:cNvSpPr txBox="1"/>
              <p:nvPr/>
            </p:nvSpPr>
            <p:spPr>
              <a:xfrm>
                <a:off x="4217027" y="1940614"/>
                <a:ext cx="3754767" cy="44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>
                    <a:solidFill>
                      <a:schemeClr val="accent4"/>
                    </a:solidFill>
                  </a:rPr>
                  <a:t>Cerchio, </a:t>
                </a:r>
                <a14:m>
                  <m:oMath xmlns:m="http://schemas.openxmlformats.org/officeDocument/2006/math">
                    <m:r>
                      <a:rPr lang="it-IT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=0.969</m:t>
                    </m:r>
                  </m:oMath>
                </a14:m>
                <a:r>
                  <a:rPr lang="it-IT" u="sng" dirty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endParaRPr lang="it-IT" u="sng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E925D9-BDB8-4CA8-A15C-A13C5C96D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27" y="1940614"/>
                <a:ext cx="3754767" cy="447045"/>
              </a:xfrm>
              <a:prstGeom prst="rect">
                <a:avLst/>
              </a:prstGeom>
              <a:blipFill>
                <a:blip r:embed="rId2"/>
                <a:stretch>
                  <a:fillRect l="-1461" b="-13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DF8F0E17-25DE-4C5E-9577-97732A47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404319"/>
            <a:ext cx="4207683" cy="30981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89E10A8-41CF-455C-AFDC-9B4F0C169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560" y="2415799"/>
            <a:ext cx="4220850" cy="3098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C03EA4E-39BF-47F6-ACDF-E72DCFF3BB7E}"/>
                  </a:ext>
                </a:extLst>
              </p:cNvPr>
              <p:cNvSpPr txBox="1"/>
              <p:nvPr/>
            </p:nvSpPr>
            <p:spPr>
              <a:xfrm>
                <a:off x="1221582" y="5516101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orizzontale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C03EA4E-39BF-47F6-ACDF-E72DCFF3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82" y="5516101"/>
                <a:ext cx="4047339" cy="380810"/>
              </a:xfrm>
              <a:prstGeom prst="rect">
                <a:avLst/>
              </a:prstGeom>
              <a:blipFill>
                <a:blip r:embed="rId5"/>
                <a:stretch>
                  <a:fillRect l="-1205" t="-6452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FDAC435-C2A5-43BB-8913-2984FFFF0698}"/>
                  </a:ext>
                </a:extLst>
              </p:cNvPr>
              <p:cNvSpPr txBox="1"/>
              <p:nvPr/>
            </p:nvSpPr>
            <p:spPr>
              <a:xfrm>
                <a:off x="7002436" y="5500307"/>
                <a:ext cx="3869097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verticale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FDAC435-C2A5-43BB-8913-2984FFFF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36" y="5500307"/>
                <a:ext cx="3869097" cy="380810"/>
              </a:xfrm>
              <a:prstGeom prst="rect">
                <a:avLst/>
              </a:prstGeom>
              <a:blipFill>
                <a:blip r:embed="rId6"/>
                <a:stretch>
                  <a:fillRect l="-1420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7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AD2-F0AE-4AAF-A03E-20865FD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537"/>
            <a:ext cx="9905998" cy="99508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configurazioni geometriche e i risultati microscopici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2B455-2F54-476B-BDFA-90D6307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16B0-6266-4009-B993-1C0E2CA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E925D9-BDB8-4CA8-A15C-A13C5C96DCFB}"/>
                  </a:ext>
                </a:extLst>
              </p:cNvPr>
              <p:cNvSpPr txBox="1"/>
              <p:nvPr/>
            </p:nvSpPr>
            <p:spPr>
              <a:xfrm>
                <a:off x="4216268" y="1473967"/>
                <a:ext cx="3756285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>
                    <a:solidFill>
                      <a:schemeClr val="accent4"/>
                    </a:solidFill>
                  </a:rPr>
                  <a:t>Quadrato, </a:t>
                </a:r>
                <a14:m>
                  <m:oMath xmlns:m="http://schemas.openxmlformats.org/officeDocument/2006/math">
                    <m:r>
                      <a:rPr lang="it-IT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=0.51</m:t>
                    </m:r>
                  </m:oMath>
                </a14:m>
                <a:r>
                  <a:rPr lang="it-IT" u="sng" dirty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it-IT" u="sng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E925D9-BDB8-4CA8-A15C-A13C5C96D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68" y="1473967"/>
                <a:ext cx="3756285" cy="444930"/>
              </a:xfrm>
              <a:prstGeom prst="rect">
                <a:avLst/>
              </a:prstGeom>
              <a:blipFill>
                <a:blip r:embed="rId2"/>
                <a:stretch>
                  <a:fillRect l="-1461" b="-150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65F3E86F-C947-4686-A7A1-48922B2A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146025"/>
            <a:ext cx="4291412" cy="3109623"/>
          </a:xfrm>
          <a:prstGeom prst="rect">
            <a:avLst/>
          </a:prstGeom>
        </p:spPr>
      </p:pic>
      <p:pic>
        <p:nvPicPr>
          <p:cNvPr id="14" name="Immagine 13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0E29F4DC-0D65-4D98-97AF-FBDD1545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286" y="2146026"/>
            <a:ext cx="4305122" cy="3109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AB19F2F-704E-439F-97DF-29B3F37E1B63}"/>
                  </a:ext>
                </a:extLst>
              </p:cNvPr>
              <p:cNvSpPr txBox="1"/>
              <p:nvPr/>
            </p:nvSpPr>
            <p:spPr>
              <a:xfrm>
                <a:off x="1263447" y="5244171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orizzontale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AB19F2F-704E-439F-97DF-29B3F37E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47" y="5244171"/>
                <a:ext cx="4047339" cy="380810"/>
              </a:xfrm>
              <a:prstGeom prst="rect">
                <a:avLst/>
              </a:prstGeom>
              <a:blipFill>
                <a:blip r:embed="rId5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B90E018-5FA8-421F-83D1-9C2203FEB928}"/>
                  </a:ext>
                </a:extLst>
              </p:cNvPr>
              <p:cNvSpPr txBox="1"/>
              <p:nvPr/>
            </p:nvSpPr>
            <p:spPr>
              <a:xfrm>
                <a:off x="7000069" y="5244171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verticale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B90E018-5FA8-421F-83D1-9C2203FEB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69" y="5244171"/>
                <a:ext cx="4047339" cy="380810"/>
              </a:xfrm>
              <a:prstGeom prst="rect">
                <a:avLst/>
              </a:prstGeom>
              <a:blipFill>
                <a:blip r:embed="rId6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6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AD2-F0AE-4AAF-A03E-20865FD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537"/>
            <a:ext cx="9905998" cy="99508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configurazioni geometriche e i risultati microscopici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2B455-2F54-476B-BDFA-90D6307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16B0-6266-4009-B993-1C0E2CA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665A335-468B-4FF6-BAD3-1A4D8050C1F9}"/>
                  </a:ext>
                </a:extLst>
              </p:cNvPr>
              <p:cNvSpPr txBox="1"/>
              <p:nvPr/>
            </p:nvSpPr>
            <p:spPr>
              <a:xfrm>
                <a:off x="4371977" y="1464120"/>
                <a:ext cx="3292847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>
                    <a:solidFill>
                      <a:schemeClr val="accent4"/>
                    </a:solidFill>
                    <a:effectLst/>
                  </a:rPr>
                  <a:t>Ellisse,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u="sng" smtClean="0"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it-IT" b="0" i="0" u="sng" smtClean="0"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=0.749, </m:t>
                    </m:r>
                    <m:sSubSup>
                      <m:sSubSupPr>
                        <m:ctrlPr>
                          <a:rPr lang="it-IT" i="1" u="sng" smtClean="0"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u="sng" smtClean="0"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u="sng" smtClean="0"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it-IT" b="0" i="0" u="sng" smtClean="0"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it-IT" b="0" i="0" u="sng" smtClean="0"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=(0,1)</m:t>
                    </m:r>
                  </m:oMath>
                </a14:m>
                <a:endParaRPr lang="it-IT" u="sng" dirty="0"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665A335-468B-4FF6-BAD3-1A4D8050C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7" y="1464120"/>
                <a:ext cx="3292847" cy="444930"/>
              </a:xfrm>
              <a:prstGeom prst="rect">
                <a:avLst/>
              </a:prstGeom>
              <a:blipFill>
                <a:blip r:embed="rId2"/>
                <a:stretch>
                  <a:fillRect l="-1481" b="-150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dispositivo&#10;&#10;Descrizione generata automaticamente">
            <a:extLst>
              <a:ext uri="{FF2B5EF4-FFF2-40B4-BE49-F238E27FC236}">
                <a16:creationId xmlns:a16="http://schemas.microsoft.com/office/drawing/2014/main" id="{17F2B961-81A0-4774-BF10-C6F9ADB8D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44" y="2115070"/>
            <a:ext cx="4284566" cy="31172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052CD8-9354-4A1A-901E-575FD5BFC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2" y="2115070"/>
            <a:ext cx="4291200" cy="3117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7D3A681-E98D-4A4E-9106-057FC52340A9}"/>
                  </a:ext>
                </a:extLst>
              </p:cNvPr>
              <p:cNvSpPr txBox="1"/>
              <p:nvPr/>
            </p:nvSpPr>
            <p:spPr>
              <a:xfrm>
                <a:off x="1263342" y="5232325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orizzontale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7D3A681-E98D-4A4E-9106-057FC5234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42" y="5232325"/>
                <a:ext cx="4047339" cy="380810"/>
              </a:xfrm>
              <a:prstGeom prst="rect">
                <a:avLst/>
              </a:prstGeom>
              <a:blipFill>
                <a:blip r:embed="rId5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2038638-A061-4527-B9E0-BFE611C4DEA5}"/>
                  </a:ext>
                </a:extLst>
              </p:cNvPr>
              <p:cNvSpPr txBox="1"/>
              <p:nvPr/>
            </p:nvSpPr>
            <p:spPr>
              <a:xfrm>
                <a:off x="7000071" y="5232325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verticale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2038638-A061-4527-B9E0-BFE611C4D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71" y="5232325"/>
                <a:ext cx="4047339" cy="380810"/>
              </a:xfrm>
              <a:prstGeom prst="rect">
                <a:avLst/>
              </a:prstGeom>
              <a:blipFill>
                <a:blip r:embed="rId6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29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AD2-F0AE-4AAF-A03E-20865FD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7537"/>
            <a:ext cx="9905998" cy="99508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configurazioni geometriche e i risultati microscopici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2B455-2F54-476B-BDFA-90D6307C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B616B0-6266-4009-B993-1C0E2CA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665A335-468B-4FF6-BAD3-1A4D8050C1F9}"/>
                  </a:ext>
                </a:extLst>
              </p:cNvPr>
              <p:cNvSpPr txBox="1"/>
              <p:nvPr/>
            </p:nvSpPr>
            <p:spPr>
              <a:xfrm>
                <a:off x="4070741" y="1430294"/>
                <a:ext cx="4047339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>
                    <a:solidFill>
                      <a:schemeClr val="accent4"/>
                    </a:solidFill>
                  </a:rPr>
                  <a:t>Triangolo, </a:t>
                </a:r>
                <a14:m>
                  <m:oMath xmlns:m="http://schemas.openxmlformats.org/officeDocument/2006/math">
                    <m:r>
                      <a:rPr lang="it-IT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=0.723</m:t>
                    </m:r>
                  </m:oMath>
                </a14:m>
                <a:r>
                  <a:rPr lang="it-IT" u="sng" dirty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u="sng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it-IT" b="0" i="1" u="sng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endParaRPr lang="it-IT" u="sng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665A335-468B-4FF6-BAD3-1A4D8050C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41" y="1430294"/>
                <a:ext cx="4047339" cy="444930"/>
              </a:xfrm>
              <a:prstGeom prst="rect">
                <a:avLst/>
              </a:prstGeom>
              <a:blipFill>
                <a:blip r:embed="rId2"/>
                <a:stretch>
                  <a:fillRect l="-1355" b="-150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7D3A681-E98D-4A4E-9106-057FC52340A9}"/>
                  </a:ext>
                </a:extLst>
              </p:cNvPr>
              <p:cNvSpPr txBox="1"/>
              <p:nvPr/>
            </p:nvSpPr>
            <p:spPr>
              <a:xfrm>
                <a:off x="1263342" y="5232325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orizzontale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7D3A681-E98D-4A4E-9106-057FC5234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42" y="5232325"/>
                <a:ext cx="4047339" cy="380810"/>
              </a:xfrm>
              <a:prstGeom prst="rect">
                <a:avLst/>
              </a:prstGeom>
              <a:blipFill>
                <a:blip r:embed="rId3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2038638-A061-4527-B9E0-BFE611C4DEA5}"/>
                  </a:ext>
                </a:extLst>
              </p:cNvPr>
              <p:cNvSpPr txBox="1"/>
              <p:nvPr/>
            </p:nvSpPr>
            <p:spPr>
              <a:xfrm>
                <a:off x="7000071" y="5232325"/>
                <a:ext cx="404733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Velocità aggiunta verticale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2038638-A061-4527-B9E0-BFE611C4D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71" y="5232325"/>
                <a:ext cx="4047339" cy="380810"/>
              </a:xfrm>
              <a:prstGeom prst="rect">
                <a:avLst/>
              </a:prstGeom>
              <a:blipFill>
                <a:blip r:embed="rId4"/>
                <a:stretch>
                  <a:fillRect l="-1205" t="-4762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462D7458-0ABB-41E6-A1E7-F022D6CCD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2" y="2066112"/>
            <a:ext cx="4300460" cy="31336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24AD44-ED57-4DA6-8FDF-C5A8B2045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145" y="2066112"/>
            <a:ext cx="4300460" cy="31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84DB2-1A2D-4FFD-9126-F812B8E0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Il tensore di permeabilità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6E785D-B389-4804-A257-94D00CF5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67A822-625A-4AF1-A607-F08E107B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9D73243-D2B4-45F5-A919-E7F42F98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05" y="866408"/>
            <a:ext cx="8132989" cy="44245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22E5ED-1CED-42B8-864C-CC07B547C02E}"/>
              </a:ext>
            </a:extLst>
          </p:cNvPr>
          <p:cNvSpPr txBox="1"/>
          <p:nvPr/>
        </p:nvSpPr>
        <p:spPr>
          <a:xfrm>
            <a:off x="2799883" y="5544721"/>
            <a:ext cx="343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solidFill>
                  <a:schemeClr val="accent4"/>
                </a:solidFill>
              </a:rPr>
              <a:t>Relazione di </a:t>
            </a:r>
            <a:r>
              <a:rPr lang="it-IT" sz="1600" u="sng" dirty="0" err="1">
                <a:solidFill>
                  <a:schemeClr val="accent4"/>
                </a:solidFill>
              </a:rPr>
              <a:t>Kozeny-Carman</a:t>
            </a:r>
            <a:endParaRPr lang="it-IT" sz="1600" u="sng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408B280-24BD-4F58-AA8C-DE8CF7F29922}"/>
                  </a:ext>
                </a:extLst>
              </p:cNvPr>
              <p:cNvSpPr txBox="1"/>
              <p:nvPr/>
            </p:nvSpPr>
            <p:spPr>
              <a:xfrm>
                <a:off x="5720136" y="5290944"/>
                <a:ext cx="3272118" cy="77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408B280-24BD-4F58-AA8C-DE8CF7F2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36" y="5290944"/>
                <a:ext cx="3272118" cy="776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2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84DB2-1A2D-4FFD-9126-F812B8E0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989387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Conclusioni e possibili sviluppi futuri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6E785D-B389-4804-A257-94D00CF5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67A822-625A-4AF1-A607-F08E107B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F0CCF6-001A-45A6-862B-2AAF38FC9D1E}"/>
              </a:ext>
            </a:extLst>
          </p:cNvPr>
          <p:cNvSpPr txBox="1"/>
          <p:nvPr/>
        </p:nvSpPr>
        <p:spPr>
          <a:xfrm>
            <a:off x="1459658" y="1664690"/>
            <a:ext cx="926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Analisi dell’interazione tra fluido e mezzo poroso e di come varia la permeabilità al variare della forma geometrica e della dimensione dell’inclusione, nel caso di valori del numero di Reynolds bassi.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Acquisizione delle nozioni di base nel calcolo </a:t>
            </a:r>
            <a:r>
              <a:rPr lang="it-IT" i="1" dirty="0"/>
              <a:t>CFD (FEM</a:t>
            </a:r>
            <a:r>
              <a:rPr lang="it-IT" dirty="0"/>
              <a:t>) e nell’utilizzo del linguaggio di markup </a:t>
            </a:r>
            <a:r>
              <a:rPr lang="it-IT" i="1" dirty="0" err="1"/>
              <a:t>LaTeX</a:t>
            </a:r>
            <a:r>
              <a:rPr lang="it-IT" i="1" dirty="0"/>
              <a:t>.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Possibile estensione della trattazione al caso in cui il numero di Reynolds sia rilevante per ottenere l’equazione di </a:t>
            </a:r>
            <a:r>
              <a:rPr lang="it-IT" dirty="0" err="1"/>
              <a:t>Forchheimer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Ulteriore estensione per arrivare all’equazione di </a:t>
            </a:r>
            <a:r>
              <a:rPr lang="it-IT" dirty="0" err="1"/>
              <a:t>Brinkman</a:t>
            </a:r>
            <a:r>
              <a:rPr lang="it-IT" dirty="0"/>
              <a:t> e tener conto di effetti diffusivi.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44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944996-66AB-4464-8C8F-B029DD3AB88D}"/>
              </a:ext>
            </a:extLst>
          </p:cNvPr>
          <p:cNvSpPr txBox="1"/>
          <p:nvPr/>
        </p:nvSpPr>
        <p:spPr>
          <a:xfrm>
            <a:off x="2199883" y="1381505"/>
            <a:ext cx="779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Università di Genova</a:t>
            </a:r>
          </a:p>
          <a:p>
            <a:pPr algn="ctr"/>
            <a:r>
              <a:rPr lang="it-IT" dirty="0"/>
              <a:t>Scuola Politecnica</a:t>
            </a:r>
          </a:p>
          <a:p>
            <a:pPr algn="ctr"/>
            <a:r>
              <a:rPr lang="it-IT" dirty="0"/>
              <a:t>Dipartimento di Ingegneria Meccanica, Energetica,</a:t>
            </a:r>
          </a:p>
          <a:p>
            <a:pPr algn="ctr"/>
            <a:r>
              <a:rPr lang="it-IT" dirty="0"/>
              <a:t>Gestionale e dei Trasporti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B401A4-4C63-4F7D-AC85-6DF2C054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96" y="175113"/>
            <a:ext cx="883997" cy="1170533"/>
          </a:xfrm>
          <a:prstGeom prst="rect">
            <a:avLst/>
          </a:prstGeom>
        </p:spPr>
      </p:pic>
      <p:sp>
        <p:nvSpPr>
          <p:cNvPr id="20" name="Segnaposto data 19">
            <a:extLst>
              <a:ext uri="{FF2B5EF4-FFF2-40B4-BE49-F238E27FC236}">
                <a16:creationId xmlns:a16="http://schemas.microsoft.com/office/drawing/2014/main" id="{E67A026B-9761-4604-87CF-F911826E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Febbraio 2020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6F89C7-9299-4B8E-BA68-8D1358F348B0}"/>
              </a:ext>
            </a:extLst>
          </p:cNvPr>
          <p:cNvSpPr txBox="1"/>
          <p:nvPr/>
        </p:nvSpPr>
        <p:spPr>
          <a:xfrm>
            <a:off x="3192089" y="3272118"/>
            <a:ext cx="647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Grazie per l’attenzione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2EF0F34-7A6C-49BC-89BE-ED101D68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52744-B478-423C-80A2-CBE74FC0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9427B2-FF4C-4E87-9683-F328DA84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75A291-D4AA-44D7-AE69-296701E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magine 6" descr="Immagine che contiene cibo, interni, sedendo, scatola&#10;&#10;Descrizione generata automaticamente">
            <a:extLst>
              <a:ext uri="{FF2B5EF4-FFF2-40B4-BE49-F238E27FC236}">
                <a16:creationId xmlns:a16="http://schemas.microsoft.com/office/drawing/2014/main" id="{5DB6A184-CB2C-41B6-9680-9151CF98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83" y="1366246"/>
            <a:ext cx="4198140" cy="3148604"/>
          </a:xfrm>
          <a:prstGeom prst="rect">
            <a:avLst/>
          </a:prstGeom>
        </p:spPr>
      </p:pic>
      <p:pic>
        <p:nvPicPr>
          <p:cNvPr id="9" name="Immagine 8" descr="Immagine che contiene tenendo, fotografia, nero, donna&#10;&#10;Descrizione generata automaticamente">
            <a:extLst>
              <a:ext uri="{FF2B5EF4-FFF2-40B4-BE49-F238E27FC236}">
                <a16:creationId xmlns:a16="http://schemas.microsoft.com/office/drawing/2014/main" id="{05D8DCE2-8C11-4D1F-A489-060DDE89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51" y="1366246"/>
            <a:ext cx="4654828" cy="31486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66037A-8E32-437B-A5F2-ECD061266F6D}"/>
              </a:ext>
            </a:extLst>
          </p:cNvPr>
          <p:cNvSpPr txBox="1"/>
          <p:nvPr/>
        </p:nvSpPr>
        <p:spPr>
          <a:xfrm>
            <a:off x="1136183" y="4519455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Materiale ceramico ad elevata porosità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96F6D4-5AC0-4957-A90D-517805DF3EE2}"/>
              </a:ext>
            </a:extLst>
          </p:cNvPr>
          <p:cNvSpPr txBox="1"/>
          <p:nvPr/>
        </p:nvSpPr>
        <p:spPr>
          <a:xfrm>
            <a:off x="6410351" y="4514850"/>
            <a:ext cx="447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Sezione di una trabecola di un osso lungo</a:t>
            </a:r>
          </a:p>
        </p:txBody>
      </p:sp>
    </p:spTree>
    <p:extLst>
      <p:ext uri="{BB962C8B-B14F-4D97-AF65-F5344CB8AC3E}">
        <p14:creationId xmlns:p14="http://schemas.microsoft.com/office/powerpoint/2010/main" val="18009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00905-753F-4ACE-9ADA-F82BDA77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218355-5AEE-458F-8D52-61DA854C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8EF8ED-A97A-4ABB-8D60-DF2D6834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Immagine 6" descr="Immagine che contiene viola, fiore, sedendo, tavolo&#10;&#10;Descrizione generata automaticamente">
            <a:extLst>
              <a:ext uri="{FF2B5EF4-FFF2-40B4-BE49-F238E27FC236}">
                <a16:creationId xmlns:a16="http://schemas.microsoft.com/office/drawing/2014/main" id="{B2CF0C03-937B-4BEE-BDBA-8C5E3F30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049848"/>
            <a:ext cx="4129835" cy="2677415"/>
          </a:xfrm>
          <a:prstGeom prst="rect">
            <a:avLst/>
          </a:prstGeom>
        </p:spPr>
      </p:pic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475A1E8-63E2-439F-B0EB-B29B746E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73" y="1049848"/>
            <a:ext cx="4872937" cy="48334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D70D0C-2162-4584-A204-3DABAC73A248}"/>
              </a:ext>
            </a:extLst>
          </p:cNvPr>
          <p:cNvSpPr txBox="1"/>
          <p:nvPr/>
        </p:nvSpPr>
        <p:spPr>
          <a:xfrm>
            <a:off x="1150296" y="3727263"/>
            <a:ext cx="412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Sezione di una roccia serbatoio di tipo clastica</a:t>
            </a:r>
          </a:p>
        </p:txBody>
      </p:sp>
    </p:spTree>
    <p:extLst>
      <p:ext uri="{BB962C8B-B14F-4D97-AF65-F5344CB8AC3E}">
        <p14:creationId xmlns:p14="http://schemas.microsoft.com/office/powerpoint/2010/main" val="380415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6FEA5-7A3F-4964-B242-C593A45B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CB0DA6-A91D-49CE-BB04-3FDE94A0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2FA912-100D-4470-8E06-B641872B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7046E4-0436-406B-AF99-B43B4D55D379}"/>
              </a:ext>
            </a:extLst>
          </p:cNvPr>
          <p:cNvSpPr txBox="1"/>
          <p:nvPr/>
        </p:nvSpPr>
        <p:spPr>
          <a:xfrm>
            <a:off x="4818058" y="1303566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</a:rPr>
              <a:t>Porosità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0D4D739-4460-4FA0-85A7-5043A9A8ACA8}"/>
                  </a:ext>
                </a:extLst>
              </p:cNvPr>
              <p:cNvSpPr txBox="1"/>
              <p:nvPr/>
            </p:nvSpPr>
            <p:spPr>
              <a:xfrm>
                <a:off x="3851271" y="2338191"/>
                <a:ext cx="4486275" cy="9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0D4D739-4460-4FA0-85A7-5043A9A8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71" y="2338191"/>
                <a:ext cx="4486275" cy="91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4832D1F-B7BB-40CE-814C-2F58AB3E1B83}"/>
                  </a:ext>
                </a:extLst>
              </p:cNvPr>
              <p:cNvSpPr txBox="1"/>
              <p:nvPr/>
            </p:nvSpPr>
            <p:spPr>
              <a:xfrm>
                <a:off x="4145753" y="4086526"/>
                <a:ext cx="3897313" cy="98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2800" dirty="0"/>
                  <a:t>: volume di fluido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it-IT" sz="2800" dirty="0"/>
                  <a:t>: volume totale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4832D1F-B7BB-40CE-814C-2F58AB3E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53" y="4086526"/>
                <a:ext cx="3897313" cy="988604"/>
              </a:xfrm>
              <a:prstGeom prst="rect">
                <a:avLst/>
              </a:prstGeom>
              <a:blipFill>
                <a:blip r:embed="rId3"/>
                <a:stretch>
                  <a:fillRect t="-6748" b="-15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56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CD6E8-A168-4EA1-A415-1171E81D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81000"/>
            <a:ext cx="9905998" cy="457200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735FB9-22A2-4BA8-AEE3-282B7F8F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304B74-CD9A-4E62-8713-5DB6FA38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D322314-4ACF-4F80-A69B-09DF40E9A66B}"/>
                  </a:ext>
                </a:extLst>
              </p:cNvPr>
              <p:cNvSpPr txBox="1"/>
              <p:nvPr/>
            </p:nvSpPr>
            <p:spPr>
              <a:xfrm>
                <a:off x="4174565" y="1751710"/>
                <a:ext cx="4178272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‹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›+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‹</m:t>
                      </m:r>
                      <m:sSub>
                        <m:sSubPr>
                          <m:ctrlPr>
                            <a:rPr lang="it-IT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›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│‹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›│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D322314-4ACF-4F80-A69B-09DF40E9A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65" y="1751710"/>
                <a:ext cx="4178272" cy="764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97C1F3-CC2E-4A01-B6C4-BD91C4994601}"/>
              </a:ext>
            </a:extLst>
          </p:cNvPr>
          <p:cNvSpPr txBox="1"/>
          <p:nvPr/>
        </p:nvSpPr>
        <p:spPr>
          <a:xfrm>
            <a:off x="1141412" y="1262117"/>
            <a:ext cx="3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chemeClr val="accent4"/>
                </a:solidFill>
              </a:rPr>
              <a:t>Equazione di </a:t>
            </a:r>
            <a:r>
              <a:rPr lang="it-IT" sz="2000" u="sng" dirty="0" err="1">
                <a:solidFill>
                  <a:schemeClr val="accent4"/>
                </a:solidFill>
              </a:rPr>
              <a:t>Darcy</a:t>
            </a:r>
            <a:endParaRPr lang="it-IT" sz="2000" u="sng" dirty="0">
              <a:solidFill>
                <a:schemeClr val="accent4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70694B-CD50-4FD3-8D2F-693E3E95644E}"/>
              </a:ext>
            </a:extLst>
          </p:cNvPr>
          <p:cNvSpPr txBox="1"/>
          <p:nvPr/>
        </p:nvSpPr>
        <p:spPr>
          <a:xfrm>
            <a:off x="4626625" y="1260782"/>
            <a:ext cx="392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chemeClr val="accent4"/>
                </a:solidFill>
              </a:rPr>
              <a:t>Equazione di </a:t>
            </a:r>
            <a:r>
              <a:rPr lang="it-IT" sz="2000" u="sng" dirty="0" err="1">
                <a:solidFill>
                  <a:schemeClr val="accent4"/>
                </a:solidFill>
              </a:rPr>
              <a:t>Forchheimer</a:t>
            </a:r>
            <a:endParaRPr lang="it-IT" sz="2000" u="sng" dirty="0">
              <a:solidFill>
                <a:schemeClr val="accent4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78EF42-331A-4D0F-AFD8-6E6568E9F944}"/>
              </a:ext>
            </a:extLst>
          </p:cNvPr>
          <p:cNvSpPr txBox="1"/>
          <p:nvPr/>
        </p:nvSpPr>
        <p:spPr>
          <a:xfrm>
            <a:off x="8685212" y="1260782"/>
            <a:ext cx="324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chemeClr val="accent4"/>
                </a:solidFill>
              </a:rPr>
              <a:t>Equazione di </a:t>
            </a:r>
            <a:r>
              <a:rPr lang="it-IT" sz="2000" u="sng" dirty="0" err="1">
                <a:solidFill>
                  <a:schemeClr val="accent4"/>
                </a:solidFill>
              </a:rPr>
              <a:t>Brinkman</a:t>
            </a:r>
            <a:endParaRPr lang="it-IT" sz="2000" u="sng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B02895-935C-41A4-BF6B-32CA479B418C}"/>
                  </a:ext>
                </a:extLst>
              </p:cNvPr>
              <p:cNvSpPr txBox="1"/>
              <p:nvPr/>
            </p:nvSpPr>
            <p:spPr>
              <a:xfrm>
                <a:off x="655637" y="1746771"/>
                <a:ext cx="3144838" cy="107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‹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›=−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B02895-935C-41A4-BF6B-32CA479B4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7" y="1746771"/>
                <a:ext cx="3144838" cy="1072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034A311-93DE-4A52-A02B-6415BD7001CD}"/>
                  </a:ext>
                </a:extLst>
              </p:cNvPr>
              <p:cNvSpPr txBox="1"/>
              <p:nvPr/>
            </p:nvSpPr>
            <p:spPr>
              <a:xfrm>
                <a:off x="8115300" y="1727278"/>
                <a:ext cx="40386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‹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›−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‹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›</m:t>
                          </m:r>
                        </m:num>
                        <m:den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034A311-93DE-4A52-A02B-6415BD70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1727278"/>
                <a:ext cx="4038600" cy="1091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46F3509-071B-4949-8B6D-48E941955772}"/>
                  </a:ext>
                </a:extLst>
              </p:cNvPr>
              <p:cNvSpPr txBox="1"/>
              <p:nvPr/>
            </p:nvSpPr>
            <p:spPr>
              <a:xfrm>
                <a:off x="942975" y="2586745"/>
                <a:ext cx="3231591" cy="321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‹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›</m:t>
                    </m:r>
                  </m:oMath>
                </a14:m>
                <a:r>
                  <a:rPr lang="it-IT" dirty="0"/>
                  <a:t>: velocità media di fase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dirty="0"/>
                  <a:t>: tensore di permeabilità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/>
                  <a:t> 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dirty="0"/>
                  <a:t>: viscosità dinamica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: gradiente macroscopico di pressione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𝑃𝑎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46F3509-071B-4949-8B6D-48E94195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2586745"/>
                <a:ext cx="3231591" cy="3215047"/>
              </a:xfrm>
              <a:prstGeom prst="rect">
                <a:avLst/>
              </a:prstGeom>
              <a:blipFill>
                <a:blip r:embed="rId5"/>
                <a:stretch>
                  <a:fillRect l="-1321" t="-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95707F8-13D1-4F1C-A2EE-8BDD3E21BDCF}"/>
                  </a:ext>
                </a:extLst>
              </p:cNvPr>
              <p:cNvSpPr txBox="1"/>
              <p:nvPr/>
            </p:nvSpPr>
            <p:spPr>
              <a:xfrm>
                <a:off x="4461905" y="2586745"/>
                <a:ext cx="3586812" cy="121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dirty="0"/>
                  <a:t>: tensore di resistenza inerziale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dirty="0"/>
                  <a:t>: densità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95707F8-13D1-4F1C-A2EE-8BDD3E21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05" y="2586745"/>
                <a:ext cx="3586812" cy="1216615"/>
              </a:xfrm>
              <a:prstGeom prst="rect">
                <a:avLst/>
              </a:prstGeom>
              <a:blipFill>
                <a:blip r:embed="rId6"/>
                <a:stretch>
                  <a:fillRect l="-1190" t="-3000" b="-1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 descr="Immagine che contiene uccello&#10;&#10;Descrizione generata automaticamente">
            <a:extLst>
              <a:ext uri="{FF2B5EF4-FFF2-40B4-BE49-F238E27FC236}">
                <a16:creationId xmlns:a16="http://schemas.microsoft.com/office/drawing/2014/main" id="{804B5A11-194D-44E6-8123-90722DCB2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255" y="3792850"/>
            <a:ext cx="2224310" cy="209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43EB44A-47D6-468D-87BF-DF0CC0A47438}"/>
                  </a:ext>
                </a:extLst>
              </p:cNvPr>
              <p:cNvSpPr txBox="1"/>
              <p:nvPr/>
            </p:nvSpPr>
            <p:spPr>
              <a:xfrm>
                <a:off x="8467725" y="2586745"/>
                <a:ext cx="33337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it-IT" dirty="0"/>
                  <a:t>: viscosità effettiva (dipende dalla tortuosità e dalla porosità)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43EB44A-47D6-468D-87BF-DF0CC0A4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25" y="2586745"/>
                <a:ext cx="3333750" cy="923330"/>
              </a:xfrm>
              <a:prstGeom prst="rect">
                <a:avLst/>
              </a:prstGeom>
              <a:blipFill>
                <a:blip r:embed="rId8"/>
                <a:stretch>
                  <a:fillRect l="-1097" t="-3289" r="-183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27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2B0AC-D312-47C4-AC0D-6359F73C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Scale multiple e omogeneizzazione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151246-EE5A-44AE-9668-7B86266B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Alessio Carpi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67B7DC-0446-4FCB-8A22-AFA0BB82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9B1387-2C63-4E20-9164-30862518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037791"/>
            <a:ext cx="3771899" cy="2701886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3651AD2-6454-4726-A386-9977E6ABD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57" y="1266518"/>
            <a:ext cx="4826222" cy="225397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E1B4A9F-90AE-4DA8-A20B-ADBE21338B1C}"/>
              </a:ext>
            </a:extLst>
          </p:cNvPr>
          <p:cNvSpPr/>
          <p:nvPr/>
        </p:nvSpPr>
        <p:spPr>
          <a:xfrm>
            <a:off x="5033510" y="2161422"/>
            <a:ext cx="1085248" cy="45462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F8B3CA-E0E9-46FB-AB0A-CF4FA9CBF37B}"/>
              </a:ext>
            </a:extLst>
          </p:cNvPr>
          <p:cNvSpPr txBox="1"/>
          <p:nvPr/>
        </p:nvSpPr>
        <p:spPr>
          <a:xfrm>
            <a:off x="1065212" y="3739677"/>
            <a:ext cx="40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Flusso attraverso un mezzo poroso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0ECD57-232E-4FBE-91B7-C5E86DE93852}"/>
              </a:ext>
            </a:extLst>
          </p:cNvPr>
          <p:cNvSpPr txBox="1"/>
          <p:nvPr/>
        </p:nvSpPr>
        <p:spPr>
          <a:xfrm>
            <a:off x="6198627" y="3520488"/>
            <a:ext cx="4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Dominio macroscopico e cella unitaria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55002B-483E-4AFD-8F91-6955B01CF717}"/>
              </a:ext>
            </a:extLst>
          </p:cNvPr>
          <p:cNvSpPr txBox="1"/>
          <p:nvPr/>
        </p:nvSpPr>
        <p:spPr>
          <a:xfrm>
            <a:off x="3663686" y="4440271"/>
            <a:ext cx="435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</a:rPr>
              <a:t>Coefficiente </a:t>
            </a:r>
            <a:r>
              <a:rPr lang="it-IT" sz="2800" u="sng" dirty="0" err="1">
                <a:solidFill>
                  <a:schemeClr val="accent4"/>
                </a:solidFill>
              </a:rPr>
              <a:t>multiscala</a:t>
            </a:r>
            <a:endParaRPr lang="it-IT" sz="2800" u="sng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59A8F21-0439-4E1D-BE86-70F61F732155}"/>
                  </a:ext>
                </a:extLst>
              </p:cNvPr>
              <p:cNvSpPr txBox="1"/>
              <p:nvPr/>
            </p:nvSpPr>
            <p:spPr>
              <a:xfrm>
                <a:off x="3872176" y="4964451"/>
                <a:ext cx="3933825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it-IT" sz="2800" dirty="0"/>
                  <a:t>  dove 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59A8F21-0439-4E1D-BE86-70F61F73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176" y="4964451"/>
                <a:ext cx="3933825" cy="71057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7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CB3C4-A717-45CF-8DB6-AE729E95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Scale multiple e omogeneizzazione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C6BC71-A11D-4301-9935-72616784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1B607-8143-4435-B064-8B55B871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BE89F8-A090-46EC-A4A5-1920207647EB}"/>
              </a:ext>
            </a:extLst>
          </p:cNvPr>
          <p:cNvSpPr txBox="1"/>
          <p:nvPr/>
        </p:nvSpPr>
        <p:spPr>
          <a:xfrm>
            <a:off x="3732210" y="1152525"/>
            <a:ext cx="4878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Equazioni del moto</a:t>
            </a:r>
          </a:p>
          <a:p>
            <a:pPr algn="ctr"/>
            <a:r>
              <a:rPr lang="it-IT" dirty="0"/>
              <a:t>Equazione di continuità e di </a:t>
            </a:r>
            <a:r>
              <a:rPr lang="it-IT" dirty="0" err="1"/>
              <a:t>Navier</a:t>
            </a:r>
            <a:r>
              <a:rPr lang="it-IT" dirty="0"/>
              <a:t> Stokes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A3878A-D0B7-4300-A8C8-01EB2DAB224B}"/>
                  </a:ext>
                </a:extLst>
              </p:cNvPr>
              <p:cNvSpPr txBox="1"/>
              <p:nvPr/>
            </p:nvSpPr>
            <p:spPr>
              <a:xfrm>
                <a:off x="4718839" y="2464246"/>
                <a:ext cx="2905125" cy="98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8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A3878A-D0B7-4300-A8C8-01EB2DAB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9" y="2464246"/>
                <a:ext cx="2905125" cy="985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FD8179D-DA5C-4D80-8920-272A744BD7B7}"/>
                  </a:ext>
                </a:extLst>
              </p:cNvPr>
              <p:cNvSpPr txBox="1"/>
              <p:nvPr/>
            </p:nvSpPr>
            <p:spPr>
              <a:xfrm>
                <a:off x="4000298" y="3962044"/>
                <a:ext cx="4342209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FD8179D-DA5C-4D80-8920-272A744B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98" y="3962044"/>
                <a:ext cx="4342209" cy="1119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85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3703F-1B55-47B9-91DA-33021C4E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Scale multiple e omogeneizzazione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F3B1ED-4D38-400C-A45B-E136CBB0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9A9F4A-D5D2-451F-9580-441001E6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1903E3-B862-481D-80F7-C8CC800F4643}"/>
              </a:ext>
            </a:extLst>
          </p:cNvPr>
          <p:cNvSpPr txBox="1"/>
          <p:nvPr/>
        </p:nvSpPr>
        <p:spPr>
          <a:xfrm>
            <a:off x="1593252" y="1450171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Problema di Stokes</a:t>
            </a:r>
            <a:endParaRPr lang="it-IT" sz="2400" i="1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235A12EC-4B91-4709-84D6-26322D7FA857}"/>
              </a:ext>
            </a:extLst>
          </p:cNvPr>
          <p:cNvSpPr/>
          <p:nvPr/>
        </p:nvSpPr>
        <p:spPr>
          <a:xfrm>
            <a:off x="4633512" y="1543647"/>
            <a:ext cx="854870" cy="27202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16F076-126D-4DD6-94D5-06384E77114E}"/>
              </a:ext>
            </a:extLst>
          </p:cNvPr>
          <p:cNvSpPr txBox="1"/>
          <p:nvPr/>
        </p:nvSpPr>
        <p:spPr>
          <a:xfrm>
            <a:off x="5148853" y="927521"/>
            <a:ext cx="189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chemeClr val="accent4"/>
                </a:solidFill>
              </a:rPr>
              <a:t>I.  Ipotesi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BA20321-4DB8-4DD2-B6F2-D8152C73856A}"/>
                  </a:ext>
                </a:extLst>
              </p:cNvPr>
              <p:cNvSpPr txBox="1"/>
              <p:nvPr/>
            </p:nvSpPr>
            <p:spPr>
              <a:xfrm>
                <a:off x="5060947" y="1448825"/>
                <a:ext cx="2066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0BA20321-4DB8-4DD2-B6F2-D8152C738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47" y="1448825"/>
                <a:ext cx="20669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4FCC22AB-681E-49F2-B267-5A1C8814F863}"/>
              </a:ext>
            </a:extLst>
          </p:cNvPr>
          <p:cNvSpPr/>
          <p:nvPr/>
        </p:nvSpPr>
        <p:spPr>
          <a:xfrm>
            <a:off x="6700437" y="1550885"/>
            <a:ext cx="854870" cy="27202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506000A-04E4-4E08-ABA2-9D779609569A}"/>
                  </a:ext>
                </a:extLst>
              </p:cNvPr>
              <p:cNvSpPr txBox="1"/>
              <p:nvPr/>
            </p:nvSpPr>
            <p:spPr>
              <a:xfrm>
                <a:off x="7175062" y="1286568"/>
                <a:ext cx="22860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506000A-04E4-4E08-ABA2-9D779609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62" y="1286568"/>
                <a:ext cx="22860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8EA4004-E780-4D4A-9D8D-0B3555CC5E6D}"/>
                  </a:ext>
                </a:extLst>
              </p:cNvPr>
              <p:cNvSpPr txBox="1"/>
              <p:nvPr/>
            </p:nvSpPr>
            <p:spPr>
              <a:xfrm>
                <a:off x="2254644" y="2033164"/>
                <a:ext cx="6467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it-IT" dirty="0"/>
                  <a:t>: velocità caratteristica del fluido nel mezzo poroso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8EA4004-E780-4D4A-9D8D-0B3555CC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44" y="2033164"/>
                <a:ext cx="6467475" cy="369332"/>
              </a:xfrm>
              <a:prstGeom prst="rect">
                <a:avLst/>
              </a:prstGeom>
              <a:blipFill>
                <a:blip r:embed="rId4"/>
                <a:stretch>
                  <a:fillRect l="-660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706812-855B-45D3-B317-71AE643112D8}"/>
              </a:ext>
            </a:extLst>
          </p:cNvPr>
          <p:cNvSpPr txBox="1"/>
          <p:nvPr/>
        </p:nvSpPr>
        <p:spPr>
          <a:xfrm>
            <a:off x="2827298" y="2838068"/>
            <a:ext cx="653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chemeClr val="accent4"/>
                </a:solidFill>
              </a:rPr>
              <a:t>II.  </a:t>
            </a:r>
            <a:r>
              <a:rPr lang="it-IT" sz="2800" u="sng" dirty="0" err="1">
                <a:solidFill>
                  <a:schemeClr val="accent4"/>
                </a:solidFill>
              </a:rPr>
              <a:t>Adimensionalizzazione</a:t>
            </a:r>
            <a:r>
              <a:rPr lang="it-IT" sz="2800" u="sng" dirty="0">
                <a:solidFill>
                  <a:schemeClr val="accent4"/>
                </a:solidFill>
              </a:rPr>
              <a:t> parametri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68F921-59D1-40BC-AA73-1BF0878D6E1D}"/>
                  </a:ext>
                </a:extLst>
              </p:cNvPr>
              <p:cNvSpPr txBox="1"/>
              <p:nvPr/>
            </p:nvSpPr>
            <p:spPr>
              <a:xfrm>
                <a:off x="586505" y="3330908"/>
                <a:ext cx="1783976" cy="6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68F921-59D1-40BC-AA73-1BF0878D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05" y="3330908"/>
                <a:ext cx="1783976" cy="678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D3097E-BB8C-4443-A5CF-2AB1332F6837}"/>
                  </a:ext>
                </a:extLst>
              </p:cNvPr>
              <p:cNvSpPr txBox="1"/>
              <p:nvPr/>
            </p:nvSpPr>
            <p:spPr>
              <a:xfrm>
                <a:off x="2788532" y="3342694"/>
                <a:ext cx="1783976" cy="67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D3097E-BB8C-4443-A5CF-2AB1332F6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32" y="3342694"/>
                <a:ext cx="1783976" cy="676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117435-DE43-45A5-802D-B6E67BD1ED99}"/>
                  </a:ext>
                </a:extLst>
              </p:cNvPr>
              <p:cNvSpPr txBox="1"/>
              <p:nvPr/>
            </p:nvSpPr>
            <p:spPr>
              <a:xfrm>
                <a:off x="4990559" y="3316673"/>
                <a:ext cx="1783976" cy="70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0117435-DE43-45A5-802D-B6E67BD1E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559" y="3316673"/>
                <a:ext cx="1783976" cy="706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642FE77-D975-4880-B550-3A035B421BB6}"/>
                  </a:ext>
                </a:extLst>
              </p:cNvPr>
              <p:cNvSpPr txBox="1"/>
              <p:nvPr/>
            </p:nvSpPr>
            <p:spPr>
              <a:xfrm>
                <a:off x="7192586" y="3330843"/>
                <a:ext cx="1783976" cy="67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642FE77-D975-4880-B550-3A035B42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86" y="3330843"/>
                <a:ext cx="1783976" cy="678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58EA404-9C73-4097-8698-449F04265374}"/>
                  </a:ext>
                </a:extLst>
              </p:cNvPr>
              <p:cNvSpPr txBox="1"/>
              <p:nvPr/>
            </p:nvSpPr>
            <p:spPr>
              <a:xfrm>
                <a:off x="9394613" y="3290895"/>
                <a:ext cx="1783976" cy="75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58EA404-9C73-4097-8698-449F0426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613" y="3290895"/>
                <a:ext cx="1783976" cy="7580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125D6F9-9005-42B9-BFA8-D6FFE95513DC}"/>
              </a:ext>
            </a:extLst>
          </p:cNvPr>
          <p:cNvSpPr txBox="1"/>
          <p:nvPr/>
        </p:nvSpPr>
        <p:spPr>
          <a:xfrm>
            <a:off x="3212256" y="4511616"/>
            <a:ext cx="576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chemeClr val="accent4"/>
                </a:solidFill>
              </a:rPr>
              <a:t>III.  Metodo delle scale multiple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5EE98E4-D99C-42A6-AB88-63E545C8FFAB}"/>
                  </a:ext>
                </a:extLst>
              </p:cNvPr>
              <p:cNvSpPr txBox="1"/>
              <p:nvPr/>
            </p:nvSpPr>
            <p:spPr>
              <a:xfrm>
                <a:off x="1233708" y="5166513"/>
                <a:ext cx="2759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5EE98E4-D99C-42A6-AB88-63E545C8F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08" y="5166513"/>
                <a:ext cx="2759784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3C2B01E5-A812-40A0-8911-9785504F6FC5}"/>
              </a:ext>
            </a:extLst>
          </p:cNvPr>
          <p:cNvSpPr/>
          <p:nvPr/>
        </p:nvSpPr>
        <p:spPr>
          <a:xfrm>
            <a:off x="3881632" y="5240567"/>
            <a:ext cx="854870" cy="27202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A7655A3-5923-4311-B366-FEE09E4F48EA}"/>
                  </a:ext>
                </a:extLst>
              </p:cNvPr>
              <p:cNvSpPr txBox="1"/>
              <p:nvPr/>
            </p:nvSpPr>
            <p:spPr>
              <a:xfrm>
                <a:off x="4913312" y="5058381"/>
                <a:ext cx="3038117" cy="63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it-IT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it-I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A7655A3-5923-4311-B366-FEE09E4F4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12" y="5058381"/>
                <a:ext cx="3038117" cy="636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4D729C-59E3-46AB-9CD1-FF8C776BAE15}"/>
              </a:ext>
            </a:extLst>
          </p:cNvPr>
          <p:cNvSpPr txBox="1"/>
          <p:nvPr/>
        </p:nvSpPr>
        <p:spPr>
          <a:xfrm>
            <a:off x="7585093" y="5162375"/>
            <a:ext cx="303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Regola della catena</a:t>
            </a:r>
          </a:p>
        </p:txBody>
      </p:sp>
    </p:spTree>
    <p:extLst>
      <p:ext uri="{BB962C8B-B14F-4D97-AF65-F5344CB8AC3E}">
        <p14:creationId xmlns:p14="http://schemas.microsoft.com/office/powerpoint/2010/main" val="44501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439CF-050E-443D-9E9C-1E23E959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7037"/>
            <a:ext cx="9905998" cy="365125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Scale multiple e omogeneizzazione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72A13B-3660-4C5C-A58B-2BB1B12A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Alessio Carpi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072699-50DF-43B5-BD4D-1F582602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2D53C1-E5A0-400F-884D-799649FE9A1B}"/>
              </a:ext>
            </a:extLst>
          </p:cNvPr>
          <p:cNvSpPr txBox="1"/>
          <p:nvPr/>
        </p:nvSpPr>
        <p:spPr>
          <a:xfrm>
            <a:off x="3871164" y="941294"/>
            <a:ext cx="444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chemeClr val="accent4"/>
                </a:solidFill>
              </a:rPr>
              <a:t>IV.  Sviluppi asintotici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7F21156-707B-4D57-BBBA-C5F14E81569D}"/>
                  </a:ext>
                </a:extLst>
              </p:cNvPr>
              <p:cNvSpPr txBox="1"/>
              <p:nvPr/>
            </p:nvSpPr>
            <p:spPr>
              <a:xfrm>
                <a:off x="1141412" y="1480252"/>
                <a:ext cx="4256646" cy="48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7F21156-707B-4D57-BBBA-C5F14E815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480252"/>
                <a:ext cx="4256646" cy="484107"/>
              </a:xfrm>
              <a:prstGeom prst="rect">
                <a:avLst/>
              </a:prstGeom>
              <a:blipFill>
                <a:blip r:embed="rId2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989DC3D-C4CA-4298-9063-AB920E60EED4}"/>
                  </a:ext>
                </a:extLst>
              </p:cNvPr>
              <p:cNvSpPr txBox="1"/>
              <p:nvPr/>
            </p:nvSpPr>
            <p:spPr>
              <a:xfrm>
                <a:off x="5792790" y="1480252"/>
                <a:ext cx="4256646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989DC3D-C4CA-4298-9063-AB920E60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90" y="1480252"/>
                <a:ext cx="4256646" cy="412934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3538AD-9CE9-4EC8-873B-A68F79A6E80C}"/>
              </a:ext>
            </a:extLst>
          </p:cNvPr>
          <p:cNvSpPr txBox="1"/>
          <p:nvPr/>
        </p:nvSpPr>
        <p:spPr>
          <a:xfrm>
            <a:off x="2154423" y="2152604"/>
            <a:ext cx="789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>
                <a:solidFill>
                  <a:schemeClr val="accent4"/>
                </a:solidFill>
              </a:rPr>
              <a:t>V.  Equazioni del moto adimensionalizzate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98C9F65-98C7-413D-A85B-287CBCB22565}"/>
                  </a:ext>
                </a:extLst>
              </p:cNvPr>
              <p:cNvSpPr txBox="1"/>
              <p:nvPr/>
            </p:nvSpPr>
            <p:spPr>
              <a:xfrm>
                <a:off x="2829811" y="2719804"/>
                <a:ext cx="6544235" cy="9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98C9F65-98C7-413D-A85B-287CBCB2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811" y="2719804"/>
                <a:ext cx="6544235" cy="914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411AB0D-9E4D-481C-A743-8282E6D3390A}"/>
                  </a:ext>
                </a:extLst>
              </p:cNvPr>
              <p:cNvSpPr txBox="1"/>
              <p:nvPr/>
            </p:nvSpPr>
            <p:spPr>
              <a:xfrm>
                <a:off x="997975" y="3693459"/>
                <a:ext cx="10207906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411AB0D-9E4D-481C-A743-8282E6D3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75" y="3693459"/>
                <a:ext cx="10207906" cy="91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AF148C5-043B-4AA9-AC7D-374FC348BB5C}"/>
                  </a:ext>
                </a:extLst>
              </p:cNvPr>
              <p:cNvSpPr txBox="1"/>
              <p:nvPr/>
            </p:nvSpPr>
            <p:spPr>
              <a:xfrm>
                <a:off x="2931235" y="4803361"/>
                <a:ext cx="5753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Si raccolgono i termini di ordine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=−1, 0, 1, 2,…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AF148C5-043B-4AA9-AC7D-374FC348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235" y="4803361"/>
                <a:ext cx="5753977" cy="369332"/>
              </a:xfrm>
              <a:prstGeom prst="rect">
                <a:avLst/>
              </a:prstGeom>
              <a:blipFill>
                <a:blip r:embed="rId6"/>
                <a:stretch>
                  <a:fillRect l="-953"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07CAE96-A358-4780-9C83-7F1D8B164934}"/>
                  </a:ext>
                </a:extLst>
              </p:cNvPr>
              <p:cNvSpPr txBox="1"/>
              <p:nvPr/>
            </p:nvSpPr>
            <p:spPr>
              <a:xfrm>
                <a:off x="3514816" y="5255346"/>
                <a:ext cx="5174224" cy="627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u="sng" dirty="0"/>
                  <a:t>N.B.</a:t>
                </a:r>
                <a:r>
                  <a:rPr lang="it-IT" sz="20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=0⟹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07CAE96-A358-4780-9C83-7F1D8B16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816" y="5255346"/>
                <a:ext cx="5174224" cy="627929"/>
              </a:xfrm>
              <a:prstGeom prst="rect">
                <a:avLst/>
              </a:prstGeom>
              <a:blipFill>
                <a:blip r:embed="rId7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786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2131</TotalTime>
  <Words>891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Wingdings</vt:lpstr>
      <vt:lpstr>Rete</vt:lpstr>
      <vt:lpstr>Flussi in mezzi porosi</vt:lpstr>
      <vt:lpstr>Introduzione</vt:lpstr>
      <vt:lpstr>Introduzione</vt:lpstr>
      <vt:lpstr>Introduzione</vt:lpstr>
      <vt:lpstr>Introduzione</vt:lpstr>
      <vt:lpstr>Scale multiple e omogeneizzazione</vt:lpstr>
      <vt:lpstr>Scale multiple e omogeneizzazione</vt:lpstr>
      <vt:lpstr>Scale multiple e omogeneizzazione</vt:lpstr>
      <vt:lpstr>Scale multiple e omogeneizzazione</vt:lpstr>
      <vt:lpstr>Scale multiple e omogeneizzazione</vt:lpstr>
      <vt:lpstr>FreeFem++</vt:lpstr>
      <vt:lpstr>Le configurazioni geometriche e i risultati microscopici</vt:lpstr>
      <vt:lpstr>Le configurazioni geometriche e i risultati microscopici</vt:lpstr>
      <vt:lpstr>Le configurazioni geometriche e i risultati microscopici</vt:lpstr>
      <vt:lpstr>Le configurazioni geometriche e i risultati microscopici</vt:lpstr>
      <vt:lpstr>Le configurazioni geometriche e i risultati microscopici</vt:lpstr>
      <vt:lpstr>Il tensore di permeabilità</vt:lpstr>
      <vt:lpstr>Conclusioni e possibili sviluppi futuri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Flusso in mezzo poroso</dc:title>
  <dc:creator>ale</dc:creator>
  <cp:lastModifiedBy>ale</cp:lastModifiedBy>
  <cp:revision>121</cp:revision>
  <dcterms:created xsi:type="dcterms:W3CDTF">2020-01-08T15:04:20Z</dcterms:created>
  <dcterms:modified xsi:type="dcterms:W3CDTF">2020-01-20T10:34:31Z</dcterms:modified>
</cp:coreProperties>
</file>