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60" r:id="rId5"/>
    <p:sldId id="261" r:id="rId6"/>
    <p:sldId id="263" r:id="rId7"/>
    <p:sldId id="266" r:id="rId8"/>
    <p:sldId id="267" r:id="rId9"/>
    <p:sldId id="269" r:id="rId10"/>
    <p:sldId id="270" r:id="rId11"/>
    <p:sldId id="271" r:id="rId12"/>
    <p:sldId id="272" r:id="rId13"/>
    <p:sldId id="297" r:id="rId14"/>
    <p:sldId id="275" r:id="rId15"/>
    <p:sldId id="276" r:id="rId16"/>
    <p:sldId id="300" r:id="rId17"/>
    <p:sldId id="280" r:id="rId18"/>
    <p:sldId id="306" r:id="rId19"/>
    <p:sldId id="281" r:id="rId20"/>
    <p:sldId id="296" r:id="rId21"/>
    <p:sldId id="282" r:id="rId22"/>
    <p:sldId id="301" r:id="rId23"/>
    <p:sldId id="302" r:id="rId24"/>
    <p:sldId id="289" r:id="rId25"/>
    <p:sldId id="291" r:id="rId26"/>
    <p:sldId id="298" r:id="rId27"/>
    <p:sldId id="305" r:id="rId2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2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1E1E"/>
    <a:srgbClr val="F93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324" autoAdjust="0"/>
  </p:normalViewPr>
  <p:slideViewPr>
    <p:cSldViewPr>
      <p:cViewPr varScale="1">
        <p:scale>
          <a:sx n="93" d="100"/>
          <a:sy n="93" d="100"/>
        </p:scale>
        <p:origin x="185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3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235B3-98BA-415E-BB99-9667360E6A3C}" type="datetimeFigureOut">
              <a:rPr lang="en-US" smtClean="0"/>
              <a:t>16-Sep-15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C06E7-AD76-4F3A-AFA6-3DFECD9E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3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13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45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7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7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7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7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2E4A681-E303-402F-9C06-EB426594761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21DD16-9628-4E3B-B37E-6263B27FB1F5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000"/>
              <a:t>jbcbcjknanc</a:t>
            </a:r>
          </a:p>
        </p:txBody>
      </p:sp>
    </p:spTree>
    <p:extLst>
      <p:ext uri="{BB962C8B-B14F-4D97-AF65-F5344CB8AC3E}">
        <p14:creationId xmlns:p14="http://schemas.microsoft.com/office/powerpoint/2010/main" val="384091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8C24F5-1D70-4A3B-A3B3-D3A98D38F656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98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49F6B-076A-4891-9139-7DEA7D2C450A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06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4AAD52-CDAA-4FF4-87A5-6C132D7001A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21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87E01-6796-4C7A-9259-445C6ECDBA34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02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D633B8-4880-4082-85FA-E4D01A62CB1C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63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E1503-85AC-47C7-B155-FAB3F7191B0E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547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8B12C-E262-49CD-9A8A-8FB93C450A8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8B12C-E262-49CD-9A8A-8FB93C450A89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o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60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796D63-90FB-4CA1-9455-113706CFEFDF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1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DD6C49-BFB3-44B5-B7F8-CC4D8FA27D9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39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52F087-CFBC-481C-B87E-9444D3E3DA13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o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Nato per diminuire </a:t>
            </a:r>
            <a:r>
              <a:rPr lang="it-IT" dirty="0" err="1" smtClean="0"/>
              <a:t>NOx</a:t>
            </a:r>
            <a:endParaRPr lang="it-IT" dirty="0" smtClean="0"/>
          </a:p>
          <a:p>
            <a:r>
              <a:rPr lang="it-IT" dirty="0" smtClean="0"/>
              <a:t>Differenze</a:t>
            </a:r>
            <a:r>
              <a:rPr lang="it-IT" baseline="0" dirty="0" smtClean="0"/>
              <a:t> diagonale assiale</a:t>
            </a:r>
          </a:p>
          <a:p>
            <a:r>
              <a:rPr lang="it-IT" baseline="0" dirty="0" smtClean="0"/>
              <a:t>Tubo </a:t>
            </a:r>
            <a:r>
              <a:rPr lang="it-IT" baseline="0" dirty="0" err="1" smtClean="0"/>
              <a:t>premix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97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DD6C49-BFB3-44B5-B7F8-CC4D8FA27D9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232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DD6C49-BFB3-44B5-B7F8-CC4D8FA27D91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030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A93C9-D8D9-4E57-B1F6-28A8A74B1B2B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964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45BDA-0384-4A3A-9E11-E1C28A6567B9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1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45BDA-0384-4A3A-9E11-E1C28A6567B9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4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47925-3F03-4ED1-B511-EE883861A2F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o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Trafilamento</a:t>
            </a:r>
            <a:endParaRPr lang="it-IT" dirty="0" smtClean="0"/>
          </a:p>
          <a:p>
            <a:r>
              <a:rPr lang="it-IT" dirty="0" smtClean="0"/>
              <a:t>24 </a:t>
            </a:r>
            <a:r>
              <a:rPr lang="it-IT" smtClean="0"/>
              <a:t>fori Lancia</a:t>
            </a:r>
            <a:endParaRPr lang="it-IT" dirty="0" smtClean="0"/>
          </a:p>
          <a:p>
            <a:r>
              <a:rPr lang="it-IT" dirty="0" err="1" smtClean="0"/>
              <a:t>VeLoNOx</a:t>
            </a:r>
            <a:r>
              <a:rPr lang="it-IT" dirty="0" smtClean="0"/>
              <a:t> canali alterni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2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B93E2-E5D2-47D9-8F97-AB350E47F04A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9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F74752-9D42-4E37-BD9F-3C4D01053B50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3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E90A7-7546-460C-A7A2-B38BDF2E902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6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A740C6-1C76-4A43-93BE-FC8E894158F7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o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Simulazione</a:t>
            </a:r>
            <a:r>
              <a:rPr lang="it-IT" baseline="0" dirty="0" smtClean="0"/>
              <a:t> giro aria diagonale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02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AECF9-9404-4BD2-A4C5-E9196977F6B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67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09A4D7-EBD5-40BD-9D4A-7B6578081E41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EF1E65-292B-4DCA-95CE-FBA069A6C2C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997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6B10A-FD49-4FF5-96D7-50FAE18FCC0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746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0600" cy="64325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4325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6D169F-7272-481F-B9D0-C796B9F654E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883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7162" cy="1238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24100" cy="4968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71825" cy="4968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24100" cy="496888"/>
          </a:xfrm>
        </p:spPr>
        <p:txBody>
          <a:bodyPr/>
          <a:lstStyle>
            <a:lvl1pPr>
              <a:defRPr/>
            </a:lvl1pPr>
          </a:lstStyle>
          <a:p>
            <a:fld id="{44965BB3-E277-4208-A817-C7F03E73B01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48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7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60" y="0"/>
            <a:ext cx="1394246" cy="65573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9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5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7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413" y="-1"/>
            <a:ext cx="7993211" cy="755501"/>
          </a:xfrm>
        </p:spPr>
        <p:txBody>
          <a:bodyPr/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1764" y="827509"/>
            <a:ext cx="7907100" cy="6059066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9504808" y="7135019"/>
            <a:ext cx="432048" cy="248444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05F556F-B935-43C7-BDB9-76821982EF1B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3241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5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1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2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E6B89B-FD11-440A-853B-38BC0DDA50B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878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6587" cy="4965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2225" y="1768475"/>
            <a:ext cx="4448175" cy="4965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3CD85B-F877-4659-AC2E-20A1CE66C51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01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184636-22D3-4A33-B4C5-860F3B55AEE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838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B9B94F-095E-4EC5-95F1-07097F57091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3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BE9542-8C9C-4A65-A1BD-4893F11F205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04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E46E84-F10B-40FA-A67F-478B813EACA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4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9A238-0887-49CF-9BF5-8E2A2A8D129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5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716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7162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41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18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41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53A3C17-4899-4740-8D3D-7ECD2B895E70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20B3-B73D-4B8A-B9EC-F4BDA9E6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tif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34950"/>
            <a:ext cx="9070975" cy="1976438"/>
          </a:xfrm>
          <a:ln/>
        </p:spPr>
        <p:txBody>
          <a:bodyPr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3600" dirty="0">
                <a:latin typeface="Tahoma" panose="020B0604030504040204" pitchFamily="34" charset="0"/>
              </a:rPr>
              <a:t>Università degli Studi di Genova</a:t>
            </a:r>
            <a:br>
              <a:rPr lang="it-IT" altLang="it-IT" sz="3600" dirty="0">
                <a:latin typeface="Tahoma" panose="020B0604030504040204" pitchFamily="34" charset="0"/>
              </a:rPr>
            </a:br>
            <a:r>
              <a:rPr lang="it-IT" altLang="it-IT" sz="3600" dirty="0">
                <a:latin typeface="Tahoma" panose="020B0604030504040204" pitchFamily="34" charset="0"/>
              </a:rPr>
              <a:t>Ingegneria Meccanica</a:t>
            </a:r>
            <a:br>
              <a:rPr lang="it-IT" altLang="it-IT" sz="3600" dirty="0">
                <a:latin typeface="Tahoma" panose="020B0604030504040204" pitchFamily="34" charset="0"/>
              </a:rPr>
            </a:br>
            <a:endParaRPr lang="it-IT" altLang="it-IT" sz="3600" dirty="0">
              <a:latin typeface="Tahoma" panose="020B060403050404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68313" y="3240088"/>
            <a:ext cx="9070975" cy="498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STUDIO DEL MISCELAMENTO</a:t>
            </a: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ARIA/COMBUSTIBILE NEL DISPOSITIVO</a:t>
            </a: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“LANCIA GAS” DI UN BRUCIATORE PER </a:t>
            </a:r>
            <a:r>
              <a:rPr lang="it-IT" altLang="it-IT" sz="2400" dirty="0" smtClean="0">
                <a:solidFill>
                  <a:srgbClr val="0000FF"/>
                </a:solidFill>
                <a:latin typeface="Tahoma" panose="020B0604030504040204" pitchFamily="34" charset="0"/>
              </a:rPr>
              <a:t>TURBOGAS</a:t>
            </a: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400" dirty="0" smtClean="0">
                <a:solidFill>
                  <a:srgbClr val="0000FF"/>
                </a:solidFill>
                <a:latin typeface="Tahoma" panose="020B0604030504040204" pitchFamily="34" charset="0"/>
              </a:rPr>
              <a:t>MEDIANTE </a:t>
            </a:r>
            <a:r>
              <a:rPr lang="it-IT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TECNICA </a:t>
            </a:r>
            <a:r>
              <a:rPr lang="it-IT" altLang="it-IT" sz="2400" dirty="0" smtClean="0">
                <a:solidFill>
                  <a:srgbClr val="0000FF"/>
                </a:solidFill>
                <a:latin typeface="Tahoma" panose="020B0604030504040204" pitchFamily="34" charset="0"/>
              </a:rPr>
              <a:t>LIF</a:t>
            </a: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sz="24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b="1" i="1" dirty="0" smtClean="0">
                <a:latin typeface="Tahoma" panose="020B0604030504040204" pitchFamily="34" charset="0"/>
              </a:rPr>
              <a:t>Andrea </a:t>
            </a:r>
            <a:r>
              <a:rPr lang="it-IT" altLang="it-IT" sz="2800" b="1" i="1" dirty="0">
                <a:latin typeface="Tahoma" panose="020B0604030504040204" pitchFamily="34" charset="0"/>
              </a:rPr>
              <a:t>Busseti</a:t>
            </a: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b="1" i="1" dirty="0">
                <a:latin typeface="Tahoma" panose="020B0604030504040204" pitchFamily="34" charset="0"/>
              </a:rPr>
              <a:t>Marco </a:t>
            </a:r>
            <a:r>
              <a:rPr lang="it-IT" altLang="it-IT" sz="2800" b="1" i="1" dirty="0" err="1">
                <a:latin typeface="Tahoma" panose="020B0604030504040204" pitchFamily="34" charset="0"/>
              </a:rPr>
              <a:t>Levrero</a:t>
            </a:r>
            <a:endParaRPr lang="it-IT" altLang="it-IT" sz="2800" b="1" i="1" dirty="0">
              <a:latin typeface="Tahoma" panose="020B0604030504040204" pitchFamily="34" charset="0"/>
            </a:endParaRPr>
          </a:p>
          <a:p>
            <a:pPr indent="-320675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sz="2800" b="1" i="1" dirty="0">
              <a:latin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1763613"/>
            <a:ext cx="1439862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it-IT" altLang="it-IT" dirty="0" smtClean="0"/>
              <a:t> </a:t>
            </a:r>
            <a:endParaRPr lang="it-IT" alt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9360792" y="7079662"/>
            <a:ext cx="648072" cy="63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dirty="0" smtClean="0"/>
              <a:t> </a:t>
            </a:r>
            <a:fld id="{B05F556F-B935-43C7-BDB9-76821982EF1B}" type="slidenum">
              <a:rPr lang="it-IT" altLang="it-IT" sz="2000" b="1" smtClean="0"/>
              <a:pPr/>
              <a:t>1</a:t>
            </a:fld>
            <a:r>
              <a:rPr lang="it-IT" altLang="it-IT" sz="2000" b="1" dirty="0" smtClean="0"/>
              <a:t> </a:t>
            </a:r>
            <a:endParaRPr lang="it-IT" altLang="it-IT" sz="2000" b="1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/>
              <a:t>Sistema di acquisizione immagini</a:t>
            </a:r>
            <a:r>
              <a:rPr lang="it-IT" altLang="it-IT" u="sng" dirty="0" smtClean="0">
                <a:latin typeface="Tahoma" panose="020B0604030504040204" pitchFamily="34" charset="0"/>
              </a:rPr>
              <a:t/>
            </a:r>
            <a:br>
              <a:rPr lang="it-IT" altLang="it-IT" u="sng" dirty="0" smtClean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Comandi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trigger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10</a:t>
            </a:fld>
            <a:endParaRPr lang="it-IT" altLang="it-IT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008972" y="1917193"/>
            <a:ext cx="3071652" cy="46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500" b="1" dirty="0">
                <a:solidFill>
                  <a:srgbClr val="FF0000"/>
                </a:solidFill>
                <a:latin typeface="Tahoma" panose="020B0604030504040204" pitchFamily="34" charset="0"/>
              </a:rPr>
              <a:t>Tempistiche rilevanti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Trigger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del laser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Emissione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flash </a:t>
            </a:r>
            <a:r>
              <a:rPr lang="it-IT" altLang="it-IT" sz="1500" b="1" dirty="0" err="1">
                <a:solidFill>
                  <a:srgbClr val="0000FF"/>
                </a:solidFill>
                <a:latin typeface="Tahoma" panose="020B0604030504040204" pitchFamily="34" charset="0"/>
              </a:rPr>
              <a:t>lamp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 del laser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Lampeggio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del laser (apertura Q-</a:t>
            </a:r>
            <a:r>
              <a:rPr lang="it-IT" altLang="it-IT" sz="1500" b="1" dirty="0" err="1">
                <a:solidFill>
                  <a:srgbClr val="0000FF"/>
                </a:solidFill>
                <a:latin typeface="Tahoma" panose="020B0604030504040204" pitchFamily="34" charset="0"/>
              </a:rPr>
              <a:t>switch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Trigger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alla fotocamera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Apertura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diaframma fotocamera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Apertura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diaframma </a:t>
            </a:r>
            <a:r>
              <a:rPr lang="it-IT" altLang="it-IT" sz="1500" b="1" dirty="0" err="1">
                <a:solidFill>
                  <a:srgbClr val="0000FF"/>
                </a:solidFill>
                <a:latin typeface="Tahoma" panose="020B0604030504040204" pitchFamily="34" charset="0"/>
              </a:rPr>
              <a:t>intesificatore</a:t>
            </a: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Tempo </a:t>
            </a:r>
            <a:r>
              <a:rPr lang="it-IT" altLang="it-IT" sz="1500" b="1" dirty="0">
                <a:solidFill>
                  <a:srgbClr val="0000FF"/>
                </a:solidFill>
                <a:latin typeface="Tahoma" panose="020B0604030504040204" pitchFamily="34" charset="0"/>
              </a:rPr>
              <a:t>di rilassamento immagine                      intensificatore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2051645"/>
            <a:ext cx="4752652" cy="27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59992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00352" y="2771725"/>
            <a:ext cx="144016" cy="1440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sz="3100" u="sng" dirty="0" smtClean="0"/>
              <a:t>Taratura MFC</a:t>
            </a:r>
            <a:r>
              <a:rPr lang="it-IT" altLang="it-IT" u="sng" dirty="0"/>
              <a:t/>
            </a:r>
            <a:br>
              <a:rPr lang="it-IT" altLang="it-IT" u="sng" dirty="0"/>
            </a:br>
            <a:endParaRPr lang="it-IT" altLang="it-IT" u="sng" dirty="0">
              <a:latin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01764" y="1259557"/>
            <a:ext cx="7907100" cy="562701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11</a:t>
            </a:fld>
            <a:endParaRPr lang="it-IT" altLang="it-IT" dirty="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00523" y="1215416"/>
            <a:ext cx="7920309" cy="3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Taratura per confronto con il ST75 Series </a:t>
            </a:r>
            <a:r>
              <a:rPr lang="it-IT" altLang="it-IT" sz="1400" b="1" dirty="0" err="1">
                <a:solidFill>
                  <a:schemeClr val="accent2"/>
                </a:solidFill>
                <a:latin typeface="Tahoma" panose="020B0604030504040204" pitchFamily="34" charset="0"/>
              </a:rPr>
              <a:t>Flowmeter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 sulla linea secondaria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28" y="2076987"/>
            <a:ext cx="3991689" cy="240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79" y="4480232"/>
            <a:ext cx="3965642" cy="24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5" y="4480232"/>
            <a:ext cx="3989762" cy="24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59992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1970916"/>
            <a:ext cx="2323788" cy="24865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 smtClean="0">
                <a:latin typeface="Tahoma" panose="020B0604030504040204" pitchFamily="34" charset="0"/>
              </a:rPr>
              <a:t>Bilanciamento lama laser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12</a:t>
            </a:fld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42946" y="1115541"/>
            <a:ext cx="6624736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5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Perché:</a:t>
            </a: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15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Intensità della lama non uniforme nel piano di misura</a:t>
            </a:r>
            <a:endParaRPr lang="it-IT" sz="1500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64" y="1487308"/>
            <a:ext cx="3266379" cy="6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32000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 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04808" y="3479623"/>
            <a:ext cx="396526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</a:rPr>
              <a:t> </a:t>
            </a:r>
            <a:endParaRPr lang="it-IT" sz="1400" dirty="0">
              <a:solidFill>
                <a:schemeClr val="accent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42" y="2551070"/>
            <a:ext cx="4160890" cy="328901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130330" y="6142690"/>
            <a:ext cx="36732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Immagine di bilanciamento utilizzata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3181636" y="3625977"/>
            <a:ext cx="2304256" cy="1460790"/>
          </a:xfrm>
          <a:prstGeom prst="rightArrow">
            <a:avLst/>
          </a:prstGeom>
          <a:solidFill>
            <a:srgbClr val="FE1E1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it-IT" dirty="0" smtClean="0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1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/>
              <a:t>Calcolo della concentrazione di tracciante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49" y="1115387"/>
            <a:ext cx="2352675" cy="5200650"/>
          </a:xfrm>
          <a:ln/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13</a:t>
            </a:fld>
            <a:endParaRPr lang="it-IT" alt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10176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4" y="3851845"/>
            <a:ext cx="2428875" cy="1438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0214" y="1077090"/>
            <a:ext cx="5256584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 per poter effettuare misure </a:t>
            </a: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Regione di interesse suddivisa in volumetti elementari associati a ciascun pixel dell’immagine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millimetrato utilizzato per il passaggio dalla scala in pixel ad una in millimetri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39" y="3409049"/>
            <a:ext cx="2892776" cy="2170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8146" y="5590855"/>
            <a:ext cx="468052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elementare = 0.011 mm</a:t>
            </a:r>
            <a:r>
              <a:rPr lang="it-IT" sz="1400" baseline="30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it-IT" sz="1400" baseline="300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Durata del lampeggio del laser = 1.5x10</a:t>
            </a:r>
            <a:r>
              <a:rPr lang="it-IT" sz="1400" baseline="30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-8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075" y="5166294"/>
            <a:ext cx="2495550" cy="1200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/>
              <a:t>Calibrazione LIF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14</a:t>
            </a:fld>
            <a:endParaRPr lang="it-IT" altLang="it-IT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50561" y="957618"/>
            <a:ext cx="2507632" cy="48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Obiettivo</a:t>
            </a:r>
            <a:r>
              <a:rPr lang="it-IT" altLang="it-IT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Associare al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 di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luminosità di ogni pixel il corrispondente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concentrazione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tracciante, per ottenere misure quantitative.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alt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lang="it-IT" altLang="it-IT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it-IT" altLang="it-IT" sz="15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Ipotesi di concentrazione inalterata allo sbocco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 secondaria modificata (ugello)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Acquisizione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immagine 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fondo (assunta valore zero)</a:t>
            </a:r>
          </a:p>
          <a:p>
            <a:endParaRPr lang="it-IT" alt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Acquisizione immagini 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concentrazione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Somma del valore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massimo 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fondo</a:t>
            </a: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32000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  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05" y="755500"/>
            <a:ext cx="2448272" cy="38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827509"/>
            <a:ext cx="2118973" cy="35144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0" y="4517249"/>
            <a:ext cx="4204890" cy="2420600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 bwMode="auto">
          <a:xfrm>
            <a:off x="8352680" y="5147989"/>
            <a:ext cx="1296144" cy="360040"/>
          </a:xfrm>
          <a:prstGeom prst="wedgeRectCallout">
            <a:avLst>
              <a:gd name="adj1" fmla="val -78873"/>
              <a:gd name="adj2" fmla="val -7116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Saturazione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 smtClean="0"/>
              <a:t>Calcolo del rapporto combustibile-aria </a:t>
            </a:r>
            <a:r>
              <a:rPr lang="it-IT" altLang="it-IT" i="1" u="sng" dirty="0">
                <a:solidFill>
                  <a:schemeClr val="tx1"/>
                </a:solidFill>
                <a:latin typeface="Sylfaen" panose="010A0502050306030303" pitchFamily="18" charset="0"/>
              </a:rPr>
              <a:t>ϕ</a:t>
            </a:r>
            <a:r>
              <a:rPr lang="it-IT" altLang="it-IT" u="sng" dirty="0" smtClean="0">
                <a:solidFill>
                  <a:schemeClr val="tx1"/>
                </a:solidFill>
              </a:rPr>
              <a:t> 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18" y="1990075"/>
            <a:ext cx="3295650" cy="32575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15</a:t>
            </a:fld>
            <a:endParaRPr lang="it-IT" altLang="it-IT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10021" y="1620544"/>
            <a:ext cx="30956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47240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0762" y="1073709"/>
            <a:ext cx="403244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18" y="785658"/>
            <a:ext cx="1695450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318" y="5136713"/>
            <a:ext cx="172402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843" y="5139060"/>
            <a:ext cx="1714500" cy="11239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5184328" y="3618850"/>
            <a:ext cx="1556890" cy="8090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13364" y="1421609"/>
            <a:ext cx="2664296" cy="349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Rapporto fra le moli di combustibile e le moli di </a:t>
            </a: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ossigeno, </a:t>
            </a:r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valutato in ogni punto della regione di interesse</a:t>
            </a: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Dove:</a:t>
            </a: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0.23 = frazione in massa di ossigeno nell’aria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Num_molecole rappresenta il numero di molecole di gas perfetto contenute in un volume elementare in condizioni ambiente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 bwMode="auto">
          <a:xfrm flipH="1">
            <a:off x="5112320" y="5701035"/>
            <a:ext cx="24385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535477" y="5400216"/>
            <a:ext cx="301338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Rapporto di equivalenza  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1400" b="1" u="sng" dirty="0" smtClean="0">
                <a:solidFill>
                  <a:schemeClr val="accent2"/>
                </a:solidFill>
              </a:rPr>
              <a:t> 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314962" y="1231264"/>
            <a:ext cx="2797358" cy="390544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14962" y="5247626"/>
            <a:ext cx="2762698" cy="620444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709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>Procedura di elaborazione immagini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2376016" y="1200175"/>
            <a:ext cx="7907100" cy="6059066"/>
          </a:xfrm>
          <a:ln/>
        </p:spPr>
        <p:txBody>
          <a:bodyPr/>
          <a:lstStyle/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800" b="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Sottrazione </a:t>
            </a:r>
            <a:r>
              <a:rPr lang="it-IT" altLang="it-IT" sz="1800" b="1" dirty="0">
                <a:solidFill>
                  <a:schemeClr val="accent2"/>
                </a:solidFill>
                <a:latin typeface="Tahoma" panose="020B0604030504040204" pitchFamily="34" charset="0"/>
              </a:rPr>
              <a:t>dell'immagine di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fondo</a:t>
            </a: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endParaRPr lang="it-IT" altLang="it-IT" sz="18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800" b="1" dirty="0">
                <a:solidFill>
                  <a:schemeClr val="accent2"/>
                </a:solidFill>
                <a:latin typeface="Tahoma" panose="020B0604030504040204" pitchFamily="34" charset="0"/>
              </a:rPr>
              <a:t> Bilanciamento dell'immagine per tenere conto della divergenza della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lama</a:t>
            </a: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endParaRPr lang="it-IT" altLang="it-IT" sz="18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800" b="1" dirty="0">
                <a:solidFill>
                  <a:schemeClr val="accent2"/>
                </a:solidFill>
                <a:latin typeface="Tahoma" panose="020B0604030504040204" pitchFamily="34" charset="0"/>
              </a:rPr>
              <a:t> Passaggio dal valore di intensità luminosa di ogni pixel al corrispondente numero di molecole di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tracciante</a:t>
            </a: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endParaRPr lang="it-IT" altLang="it-IT" sz="18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800" b="1" dirty="0">
                <a:solidFill>
                  <a:schemeClr val="accent2"/>
                </a:solidFill>
                <a:latin typeface="Tahoma" panose="020B0604030504040204" pitchFamily="34" charset="0"/>
              </a:rPr>
              <a:t> Calcolo del valore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di </a:t>
            </a:r>
            <a:r>
              <a:rPr lang="it-IT" altLang="it-IT" sz="1800" b="1" i="1" dirty="0" smtClean="0">
                <a:solidFill>
                  <a:schemeClr val="accent2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ϕ</a:t>
            </a:r>
            <a:r>
              <a:rPr lang="it-IT" altLang="it-IT" sz="18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per ogni pixel dell’immagine</a:t>
            </a: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endParaRPr lang="it-IT" altLang="it-IT" sz="18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 Profili </a:t>
            </a:r>
            <a:r>
              <a:rPr lang="it-IT" altLang="it-IT" sz="1800" b="1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Iso</a:t>
            </a:r>
            <a:r>
              <a:rPr lang="it-IT" altLang="it-IT" sz="18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it-IT" altLang="it-IT" sz="2000" b="1" dirty="0">
                <a:solidFill>
                  <a:schemeClr val="accent2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altLang="it-IT" sz="2000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338138" indent="-338138">
              <a:buFont typeface="Times New Roman" panose="02020603050405020304" pitchFamily="18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endParaRPr lang="it-IT" altLang="it-IT" sz="20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16</a:t>
            </a:fld>
            <a:endParaRPr lang="it-IT" alt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87984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>Procedura di elaborazione immagini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5250" algn="l"/>
              </a:tabLst>
            </a:pPr>
            <a:r>
              <a:rPr lang="it-IT" altLang="it-IT" sz="15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17</a:t>
            </a:fld>
            <a:endParaRPr lang="it-IT" alt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12" y="971525"/>
            <a:ext cx="4032527" cy="30252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68" y="3996759"/>
            <a:ext cx="3963436" cy="29734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4" y="1025604"/>
            <a:ext cx="3960440" cy="2971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144" y="755500"/>
            <a:ext cx="11521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1-2</a:t>
            </a:r>
            <a:endParaRPr lang="it-IT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1550" y="763785"/>
            <a:ext cx="99084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</a:t>
            </a:r>
          </a:p>
          <a:p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5596138" y="3817180"/>
            <a:ext cx="8640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6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 smtClean="0">
                <a:latin typeface="Tahoma" panose="020B0604030504040204" pitchFamily="34" charset="0"/>
              </a:rPr>
              <a:t>Misure</a:t>
            </a:r>
            <a:endParaRPr lang="it-IT" altLang="it-IT" u="sng" dirty="0">
              <a:latin typeface="Tahoma" panose="020B0604030504040204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087413" y="827509"/>
            <a:ext cx="7921451" cy="1008112"/>
          </a:xfrm>
          <a:ln/>
        </p:spPr>
        <p:txBody>
          <a:bodyPr/>
          <a:lstStyle/>
          <a:p>
            <a:pPr marL="0" indent="0">
              <a:spcBef>
                <a:spcPts val="288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18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88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Si </a:t>
            </a:r>
            <a:r>
              <a:rPr lang="it-IT" altLang="it-IT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presentano ora le immagini </a:t>
            </a:r>
            <a:r>
              <a:rPr lang="it-IT" altLang="it-IT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rappresentative della distribuzione di </a:t>
            </a:r>
            <a:r>
              <a:rPr lang="it-IT" altLang="it-IT" sz="1800" b="1" i="1" dirty="0">
                <a:solidFill>
                  <a:schemeClr val="accent2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ϕ</a:t>
            </a:r>
            <a:endParaRPr lang="it-IT" altLang="it-IT" sz="18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288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16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88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1800" b="1" dirty="0">
              <a:solidFill>
                <a:srgbClr val="0000FF"/>
              </a:solidFill>
            </a:endParaRPr>
          </a:p>
          <a:p>
            <a:pPr marL="0" indent="0">
              <a:spcBef>
                <a:spcPts val="288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18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18</a:t>
            </a:fld>
            <a:endParaRPr lang="it-IT" altLang="it-IT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046117"/>
            <a:ext cx="58324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32000" y="4925697"/>
            <a:ext cx="2664296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CONDOTTO LANCIA</a:t>
            </a:r>
          </a:p>
          <a:p>
            <a:endParaRPr lang="it-IT" sz="16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CONDOTTO </a:t>
            </a:r>
            <a:r>
              <a:rPr lang="it-IT" altLang="it-IT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600" baseline="30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endParaRPr lang="it-IT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6256" y="2000794"/>
            <a:ext cx="3240360" cy="14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5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it-IT" altLang="it-IT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gas</a:t>
            </a:r>
          </a:p>
          <a:p>
            <a:pPr marL="342900" lvl="5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it-IT" altLang="it-IT" sz="16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5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it-IT" altLang="it-IT" sz="16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600" b="1" baseline="300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endParaRPr lang="it-IT" altLang="it-IT" sz="16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5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it-IT" altLang="it-IT" sz="16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5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it-IT" altLang="it-IT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gas + </a:t>
            </a:r>
            <a:r>
              <a:rPr lang="it-IT" altLang="it-IT" sz="1600" b="1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600" b="1" baseline="300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altLang="it-IT" sz="16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u="sng" dirty="0" smtClean="0">
                <a:latin typeface="Tahoma" panose="020B0604030504040204" pitchFamily="34" charset="0"/>
              </a:rPr>
              <a:t/>
            </a:r>
            <a:br>
              <a:rPr lang="it-IT" altLang="it-IT" sz="2800" u="sng" dirty="0" smtClean="0">
                <a:latin typeface="Tahoma" panose="020B0604030504040204" pitchFamily="34" charset="0"/>
              </a:rPr>
            </a:br>
            <a:r>
              <a:rPr lang="it-IT" altLang="it-IT" u="sng" dirty="0"/>
              <a:t>Portate </a:t>
            </a:r>
            <a:r>
              <a:rPr lang="it-IT" altLang="it-IT" u="sng" dirty="0" smtClean="0"/>
              <a:t>utilizzate</a:t>
            </a:r>
            <a:r>
              <a:rPr lang="it-IT" altLang="it-IT" sz="2800" u="sng" dirty="0">
                <a:latin typeface="Tahoma" panose="020B0604030504040204" pitchFamily="34" charset="0"/>
              </a:rPr>
              <a:t/>
            </a:r>
            <a:br>
              <a:rPr lang="it-IT" altLang="it-IT" sz="2800" u="sng" dirty="0">
                <a:latin typeface="Tahoma" panose="020B0604030504040204" pitchFamily="34" charset="0"/>
              </a:rPr>
            </a:br>
            <a:endParaRPr lang="it-IT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06" y="3423423"/>
            <a:ext cx="2941064" cy="34522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19</a:t>
            </a:fld>
            <a:endParaRPr lang="it-IT" alt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83" y="3818721"/>
            <a:ext cx="2608634" cy="2934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44" y="4078713"/>
            <a:ext cx="2754796" cy="1364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5204" y="3028125"/>
            <a:ext cx="14170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gas</a:t>
            </a:r>
            <a:endParaRPr lang="it-IT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772" y="3421188"/>
            <a:ext cx="12961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endParaRPr lang="it-IT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6517" y="3728745"/>
            <a:ext cx="252313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gas + VeLoNOx</a:t>
            </a:r>
            <a:endParaRPr lang="it-IT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36693" y="1902367"/>
            <a:ext cx="374441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 condotte secondo due modalità: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nettore 2 6"/>
          <p:cNvCxnSpPr>
            <a:stCxn id="3" idx="3"/>
          </p:cNvCxnSpPr>
          <p:nvPr/>
        </p:nvCxnSpPr>
        <p:spPr bwMode="auto">
          <a:xfrm>
            <a:off x="5881109" y="2048722"/>
            <a:ext cx="955680" cy="4524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>
            <a:stCxn id="3" idx="3"/>
          </p:cNvCxnSpPr>
          <p:nvPr/>
        </p:nvCxnSpPr>
        <p:spPr bwMode="auto">
          <a:xfrm flipV="1">
            <a:off x="5881109" y="1619597"/>
            <a:ext cx="955680" cy="4291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asellaDiTesto 17"/>
          <p:cNvSpPr txBox="1"/>
          <p:nvPr/>
        </p:nvSpPr>
        <p:spPr>
          <a:xfrm>
            <a:off x="6984528" y="1475581"/>
            <a:ext cx="129614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costante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984528" y="2339677"/>
            <a:ext cx="151216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costante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91147" y="2039399"/>
            <a:ext cx="2566053" cy="155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 per diminuire le emissioni di </a:t>
            </a:r>
            <a:r>
              <a:rPr lang="it-IT" sz="1400" b="1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NOx</a:t>
            </a: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Scomponibile in corpo assiale e corpo diagonale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2080121" cy="68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2159992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Portate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it-I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Descrizione oggetto in prova	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Bruciatore </a:t>
            </a:r>
            <a:r>
              <a:rPr lang="it-IT" altLang="it-IT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2400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</a:t>
            </a:fld>
            <a:endParaRPr lang="it-IT" alt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35" y="1475581"/>
            <a:ext cx="4939182" cy="39904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17" y="4205963"/>
            <a:ext cx="2959808" cy="275262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36725" y="5465994"/>
            <a:ext cx="2431802" cy="9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00D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alt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alt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 comburente</a:t>
            </a:r>
          </a:p>
          <a:p>
            <a:pPr>
              <a:buClrTx/>
              <a:buFontTx/>
              <a:buNone/>
            </a:pPr>
            <a:endParaRPr lang="it-IT" alt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it-IT" alt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it-IT" alt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 smtClean="0">
                <a:latin typeface="Tahoma" panose="020B0604030504040204" pitchFamily="34" charset="0"/>
              </a:rPr>
              <a:t>Lancia gas</a:t>
            </a:r>
            <a:endParaRPr lang="it-IT" altLang="it-IT" sz="2800" u="sng" dirty="0">
              <a:latin typeface="Tahom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4" y="568828"/>
            <a:ext cx="5185147" cy="210276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20</a:t>
            </a:fld>
            <a:endParaRPr lang="it-IT" altLang="it-IT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8040" y="2195661"/>
            <a:ext cx="151192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4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0" y="5543550"/>
            <a:ext cx="647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00" y="2649638"/>
            <a:ext cx="5306921" cy="214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62" y="4759663"/>
            <a:ext cx="5270559" cy="2166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6711" y="568828"/>
            <a:ext cx="2104121" cy="5702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9.3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1.2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L.3</a:t>
            </a: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41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9.58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1.26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L.5</a:t>
            </a: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81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9.4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1.1 kg/h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 err="1">
                <a:solidFill>
                  <a:schemeClr val="tx1"/>
                </a:solidFill>
              </a:rPr>
              <a:t>VeLoNOx</a:t>
            </a:r>
            <a:r>
              <a:rPr lang="it-IT" altLang="it-IT" u="sng" baseline="30000" dirty="0" err="1">
                <a:solidFill>
                  <a:schemeClr val="tx1"/>
                </a:solidFill>
              </a:rPr>
              <a:t>TM</a:t>
            </a:r>
            <a:endParaRPr lang="it-IT" altLang="it-IT" sz="28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21</a:t>
            </a:fld>
            <a:endParaRPr lang="it-IT" altLang="it-IT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8040" y="2195661"/>
            <a:ext cx="151192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4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0" y="5543550"/>
            <a:ext cx="647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6711" y="568828"/>
            <a:ext cx="2104121" cy="5702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  <a:endParaRPr lang="it-IT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9.6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1.09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40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10.44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1.56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V.5</a:t>
            </a: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80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10.14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1.41 kg/h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1" y="566708"/>
            <a:ext cx="5262077" cy="2151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76" y="2717872"/>
            <a:ext cx="5191743" cy="210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4" y="4823900"/>
            <a:ext cx="5261721" cy="21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7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 smtClean="0">
                <a:latin typeface="Tahoma" panose="020B0604030504040204" pitchFamily="34" charset="0"/>
              </a:rPr>
              <a:t>Lancia gas + </a:t>
            </a:r>
            <a:r>
              <a:rPr lang="it-IT" altLang="it-IT" u="sng" dirty="0" err="1">
                <a:solidFill>
                  <a:schemeClr val="tx1"/>
                </a:solidFill>
              </a:rPr>
              <a:t>VeLoNOx</a:t>
            </a:r>
            <a:r>
              <a:rPr lang="it-IT" altLang="it-IT" u="sng" baseline="30000" dirty="0" err="1">
                <a:solidFill>
                  <a:schemeClr val="tx1"/>
                </a:solidFill>
              </a:rPr>
              <a:t>TM</a:t>
            </a:r>
            <a:r>
              <a:rPr lang="it-IT" altLang="it-IT" u="sng" dirty="0">
                <a:solidFill>
                  <a:schemeClr val="tx1"/>
                </a:solidFill>
              </a:rPr>
              <a:t> </a:t>
            </a:r>
            <a:endParaRPr lang="it-IT" altLang="it-IT" sz="28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22</a:t>
            </a:fld>
            <a:endParaRPr lang="it-IT" altLang="it-IT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8040" y="2195661"/>
            <a:ext cx="151192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4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0" y="5543550"/>
            <a:ext cx="647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+ </a:t>
            </a:r>
            <a:r>
              <a:rPr lang="it-IT" altLang="it-IT" sz="1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7" y="548144"/>
            <a:ext cx="5151793" cy="2155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3551" y="636913"/>
            <a:ext cx="1943968" cy="690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LV.1</a:t>
            </a: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14.43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1.87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LV.3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40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14.39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1.56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LV.4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61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14.47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1.43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47" y="2703716"/>
            <a:ext cx="5170014" cy="210574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14" y="4808912"/>
            <a:ext cx="5162046" cy="21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4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>Lancia </a:t>
            </a:r>
            <a:r>
              <a:rPr lang="it-IT" altLang="it-IT" sz="2800" u="sng" dirty="0" smtClean="0">
                <a:latin typeface="Tahoma" panose="020B0604030504040204" pitchFamily="34" charset="0"/>
              </a:rPr>
              <a:t>gas + </a:t>
            </a:r>
            <a:r>
              <a:rPr lang="it-IT" altLang="it-IT" u="sng" dirty="0" err="1">
                <a:solidFill>
                  <a:schemeClr val="tx1"/>
                </a:solidFill>
              </a:rPr>
              <a:t>VeLoNOx</a:t>
            </a:r>
            <a:r>
              <a:rPr lang="it-IT" altLang="it-IT" u="sng" baseline="30000" dirty="0" err="1">
                <a:solidFill>
                  <a:schemeClr val="tx1"/>
                </a:solidFill>
              </a:rPr>
              <a:t>TM</a:t>
            </a:r>
            <a:endParaRPr lang="it-IT" altLang="it-IT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23</a:t>
            </a:fld>
            <a:endParaRPr lang="it-IT" altLang="it-IT" dirty="0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009063" y="5543550"/>
            <a:ext cx="854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32000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 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elaborazione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+ </a:t>
            </a:r>
            <a:r>
              <a:rPr lang="it-IT" altLang="it-IT" sz="1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531" y="659866"/>
            <a:ext cx="6264696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Somma artificiale (calcolata in Matlab) delle immagini L.3 e V.3 e confronto con immagine LV.3 a pari condizioni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72" y="1494551"/>
            <a:ext cx="4914249" cy="20435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764" y="3793156"/>
            <a:ext cx="4146377" cy="3140189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 bwMode="auto">
          <a:xfrm>
            <a:off x="4524964" y="3056436"/>
            <a:ext cx="297533" cy="74393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Più 9"/>
          <p:cNvSpPr/>
          <p:nvPr/>
        </p:nvSpPr>
        <p:spPr bwMode="auto">
          <a:xfrm>
            <a:off x="4498391" y="2339677"/>
            <a:ext cx="350681" cy="337839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5" y="3766227"/>
            <a:ext cx="3952520" cy="3134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>Profili </a:t>
            </a:r>
            <a:r>
              <a:rPr lang="it-IT" altLang="it-IT" sz="2800" u="sng" dirty="0" err="1" smtClean="0">
                <a:latin typeface="Tahoma" panose="020B0604030504040204" pitchFamily="34" charset="0"/>
              </a:rPr>
              <a:t>Iso</a:t>
            </a:r>
            <a:r>
              <a:rPr lang="it-IT" altLang="it-IT" sz="2800" u="sng" dirty="0" smtClean="0">
                <a:latin typeface="Tahoma" panose="020B0604030504040204" pitchFamily="34" charset="0"/>
              </a:rPr>
              <a:t>-</a:t>
            </a:r>
            <a:r>
              <a:rPr lang="it-IT" altLang="it-IT" sz="2800" b="1" u="sng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altLang="it-IT" sz="2800" b="1" u="sng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7" y="621982"/>
            <a:ext cx="5694605" cy="542311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24</a:t>
            </a:fld>
            <a:endParaRPr lang="it-IT" altLang="it-IT" dirty="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09063" y="5543550"/>
            <a:ext cx="854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Profili </a:t>
            </a:r>
            <a:r>
              <a:rPr lang="it-IT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rgbClr val="FF0000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788" y="6213262"/>
            <a:ext cx="670004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Livelli caratterizzati dallo stesso valore del rapporto di equivalenza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15652" y="1226109"/>
            <a:ext cx="1964972" cy="401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0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9.3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1.2 kg/h</a:t>
            </a: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  <a:p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L.3</a:t>
            </a: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= 41 g/s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 = 9.58 kg/h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aseline="-25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1.26 kg/h</a:t>
            </a:r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10" name="Connettore 2 9"/>
          <p:cNvCxnSpPr/>
          <p:nvPr/>
        </p:nvCxnSpPr>
        <p:spPr bwMode="auto">
          <a:xfrm>
            <a:off x="5688384" y="2123653"/>
            <a:ext cx="2736304" cy="79208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 bwMode="auto">
          <a:xfrm flipV="1">
            <a:off x="7056536" y="3203773"/>
            <a:ext cx="1368152" cy="10801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ttangolo 13"/>
          <p:cNvSpPr/>
          <p:nvPr/>
        </p:nvSpPr>
        <p:spPr bwMode="auto">
          <a:xfrm>
            <a:off x="8424688" y="2699717"/>
            <a:ext cx="1438450" cy="9361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84914" y="3001138"/>
            <a:ext cx="143845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 = 1</a:t>
            </a:r>
            <a:endParaRPr lang="it-IT" altLang="it-IT" sz="24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it-IT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Conclusioni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88135" y="740254"/>
            <a:ext cx="7416824" cy="58430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</a:t>
            </a:r>
            <a:r>
              <a:rPr lang="en-US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un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pronto per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campagne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misura</a:t>
            </a:r>
            <a:endParaRPr lang="en-US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L’alimentazione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Lancia gas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zona ad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concentrazione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combustibile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prossimità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dell’asse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immediate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vicinanze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bruciatore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ovvero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dove la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fiamma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dovrebbe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ancorarsi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regime stabile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Oltre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un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portata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distribuzione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combustibile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iniettato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Lancia gas è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imposta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solamente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dall’angolo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swirl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palettatura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assiale</a:t>
            </a:r>
            <a:endParaRPr lang="en-US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è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it-IT" altLang="it-IT" sz="1400" b="1" i="1" dirty="0" smtClean="0">
                <a:solidFill>
                  <a:schemeClr val="accent2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ϕ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misurati utilizzando il solo condotto </a:t>
            </a: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400" baseline="300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siano in ogni punto inferiori rispetto a quelli della sola Lancia gas. Inoltre </a:t>
            </a:r>
            <a:r>
              <a:rPr lang="it-IT" altLang="it-IT" sz="1400" b="1" i="1" dirty="0" smtClean="0">
                <a:solidFill>
                  <a:schemeClr val="accent2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ϕ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valori massimi in zone più distanti dall’asse rispetto al caso della sola Lancia gas. Nel complesso si osserva un miglior miscelamento fra combustibile e comburente, requisito alla base della riduzione delle emissioni inquinanti </a:t>
            </a:r>
          </a:p>
          <a:p>
            <a:pPr marL="0" indent="0"/>
            <a:endParaRPr lang="en-US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è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l’utilizzo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combinato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 due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analoghi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sovrapposizione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 due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</a:t>
            </a:r>
            <a:r>
              <a:rPr lang="en-US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singolarmente</a:t>
            </a:r>
            <a:endParaRPr lang="en-US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25</a:t>
            </a:fld>
            <a:endParaRPr lang="it-IT" altLang="it-IT" dirty="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09063" y="5543550"/>
            <a:ext cx="854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87984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Lancia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59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26</a:t>
            </a:fld>
            <a:endParaRPr lang="it-IT" alt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5856" y="2771725"/>
            <a:ext cx="842493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per l’attenzione</a:t>
            </a:r>
            <a:endParaRPr lang="it-IT" sz="4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u="sng" dirty="0"/>
              <a:t>Descrizione oggetto in prova	</a:t>
            </a:r>
            <a:r>
              <a:rPr lang="it-IT" dirty="0"/>
              <a:t> </a:t>
            </a:r>
            <a:r>
              <a:rPr lang="it-IT" altLang="it-IT" sz="2800" u="sng" dirty="0">
                <a:latin typeface="Tahoma" panose="020B0604030504040204" pitchFamily="34" charset="0"/>
              </a:rPr>
              <a:t/>
            </a:r>
            <a:br>
              <a:rPr lang="it-IT" altLang="it-IT" sz="2800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 “Lancia gas”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3</a:t>
            </a:fld>
            <a:endParaRPr lang="it-IT" altLang="it-IT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55763" y="3816350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624638" y="2162175"/>
            <a:ext cx="3167062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 b="1"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200" b="1">
              <a:latin typeface="Tahoma" panose="020B060403050404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28" y="2707255"/>
            <a:ext cx="757509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282959"/>
            <a:ext cx="58324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16785" y="5205435"/>
            <a:ext cx="2663725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CONDOTTO LANCIA GAS</a:t>
            </a:r>
          </a:p>
          <a:p>
            <a:endParaRPr lang="it-IT" sz="1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CONDOTTO </a:t>
            </a:r>
            <a:r>
              <a:rPr lang="it-IT" altLang="it-IT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400" baseline="30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32446" y="2263659"/>
            <a:ext cx="63563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Realizzata per controllare lo sviluppo della fiamma diffusiva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159992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/>
            </a:r>
            <a:br>
              <a:rPr lang="it-IT" altLang="it-IT" sz="2800" u="sng" dirty="0">
                <a:latin typeface="Tahoma" panose="020B0604030504040204" pitchFamily="34" charset="0"/>
              </a:rPr>
            </a:br>
            <a:r>
              <a:rPr lang="it-IT" altLang="it-IT" u="sng" dirty="0"/>
              <a:t>Tecnica LIF</a:t>
            </a:r>
            <a:r>
              <a:rPr lang="it-IT" altLang="it-IT" sz="2800" u="sng" dirty="0" smtClean="0">
                <a:latin typeface="Tahoma" panose="020B0604030504040204" pitchFamily="34" charset="0"/>
              </a:rPr>
              <a:t/>
            </a:r>
            <a:br>
              <a:rPr lang="it-IT" altLang="it-IT" sz="2800" u="sng" dirty="0" smtClean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-3206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 = Laser Induced Fluorescence</a:t>
            </a:r>
            <a:endParaRPr lang="it-IT" alt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206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4</a:t>
            </a:fld>
            <a:endParaRPr lang="it-IT" alt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20032" y="5940077"/>
            <a:ext cx="7200800" cy="161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70122" y="1547589"/>
            <a:ext cx="3091130" cy="430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di diagnostica fluidodinamica usata per lo studio del mixing di flussi gassosi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misure istantanee tramite laser impulsato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Basata sul fenomeno della fluorescenza di determinate molecole</a:t>
            </a:r>
          </a:p>
          <a:p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Rapporto </a:t>
            </a:r>
            <a:r>
              <a:rPr lang="it-IT" sz="1400" b="1" i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concentrazione-intensità di fluorescenza </a:t>
            </a:r>
            <a:r>
              <a:rPr lang="it-IT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costante per quantità di tracciante non troppo elevate </a:t>
            </a:r>
            <a:endParaRPr lang="it-IT" sz="1400" dirty="0"/>
          </a:p>
          <a:p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1" y="1337629"/>
            <a:ext cx="4628183" cy="29726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77" y="3896916"/>
            <a:ext cx="4549011" cy="3006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149581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01764" y="8922"/>
            <a:ext cx="7993211" cy="7555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 smtClean="0"/>
              <a:t/>
            </a:r>
            <a:br>
              <a:rPr lang="it-IT" altLang="it-IT" u="sng" dirty="0" smtClean="0"/>
            </a:br>
            <a:r>
              <a:rPr lang="it-IT" altLang="it-IT" u="sng" dirty="0" err="1" smtClean="0"/>
              <a:t>Scalatura</a:t>
            </a:r>
            <a:r>
              <a:rPr lang="it-IT" altLang="it-IT" u="sng" dirty="0" smtClean="0"/>
              <a:t> </a:t>
            </a:r>
            <a:r>
              <a:rPr lang="it-IT" altLang="it-IT" u="sng" dirty="0"/>
              <a:t>dalle condizioni di macchina</a:t>
            </a:r>
            <a:br>
              <a:rPr lang="it-IT" altLang="it-IT" u="sng" dirty="0"/>
            </a:br>
            <a:endParaRPr lang="it-IT" altLang="it-IT" u="sng" dirty="0">
              <a:latin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5</a:t>
            </a:fld>
            <a:endParaRPr lang="it-IT" altLang="it-IT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87984" y="2339677"/>
            <a:ext cx="468052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  <a:latin typeface="Tahoma" panose="020B0604030504040204" pitchFamily="34" charset="0"/>
              </a:rPr>
              <a:t>Riferimento per le prove: </a:t>
            </a:r>
            <a:r>
              <a:rPr lang="it-IT" altLang="it-IT" sz="1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similitudine </a:t>
            </a:r>
            <a:r>
              <a:rPr lang="it-IT" altLang="it-IT" sz="1400" b="1" dirty="0">
                <a:solidFill>
                  <a:srgbClr val="FF0000"/>
                </a:solidFill>
                <a:latin typeface="Tahoma" panose="020B0604030504040204" pitchFamily="34" charset="0"/>
              </a:rPr>
              <a:t>di </a:t>
            </a:r>
            <a:r>
              <a:rPr lang="it-IT" altLang="it-IT" sz="1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velocità</a:t>
            </a:r>
            <a:endParaRPr lang="it-IT" altLang="it-IT" sz="1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Le portate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da assegnare durante le prove vengono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quindi ridotte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rispetto a quelle di macchina secondo un fattore derivato dalle grandi differenze di densità dei fluidi coinvolti.</a:t>
            </a: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Fattore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8.6 per l’aria comburente </a:t>
            </a: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Fattore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11 per il flusso inseminato atto a simulare il combustibile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.</a:t>
            </a:r>
          </a:p>
          <a:p>
            <a:pPr>
              <a:buClr>
                <a:srgbClr val="0000FF"/>
              </a:buClr>
            </a:pPr>
            <a:endParaRPr lang="it-IT" altLang="it-IT" sz="14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159992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acquisizione 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6" y="2197867"/>
            <a:ext cx="3049293" cy="3318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r>
              <a:rPr lang="it-IT" altLang="it-IT" u="sng" dirty="0"/>
              <a:t>Descrizione laboratorio e linee aria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Configurazione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adottata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6</a:t>
            </a:fld>
            <a:endParaRPr lang="it-IT" altLang="it-IT" dirty="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08087" y="1570025"/>
            <a:ext cx="3972538" cy="507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Linea 6000 usata come condotta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di flusso primario per alimentare il circuito aria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comburente: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Ventilatore 20 kW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MFC ST75 </a:t>
            </a: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series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flowmeter</a:t>
            </a:r>
            <a:endParaRPr lang="it-IT" altLang="it-IT" sz="1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Cassa aria</a:t>
            </a:r>
          </a:p>
          <a:p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Linea in pressione usata come condotta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di flusso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secondario per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alimentare le linee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gas: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Compressore esterno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Valvole a spillo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MFC 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</a:rPr>
              <a:t>ST75 </a:t>
            </a:r>
            <a:r>
              <a:rPr lang="it-IT" altLang="it-IT" sz="1400" dirty="0" err="1">
                <a:solidFill>
                  <a:schemeClr val="accent2"/>
                </a:solidFill>
                <a:latin typeface="Tahoma" panose="020B0604030504040204" pitchFamily="34" charset="0"/>
              </a:rPr>
              <a:t>series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flowmeter</a:t>
            </a:r>
            <a:endParaRPr lang="it-IT" altLang="it-IT" sz="1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MFC </a:t>
            </a: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Bronkhorst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 1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err="1" smtClean="0">
                <a:solidFill>
                  <a:schemeClr val="accent2"/>
                </a:solidFill>
                <a:latin typeface="Tahoma" panose="020B0604030504040204" pitchFamily="34" charset="0"/>
              </a:rPr>
              <a:t>Inseminatore</a:t>
            </a:r>
            <a:endParaRPr lang="it-IT" altLang="it-IT" sz="1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Diramazione 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MFC </a:t>
            </a:r>
            <a:r>
              <a:rPr lang="it-IT" altLang="it-IT" sz="1400" dirty="0" err="1">
                <a:solidFill>
                  <a:schemeClr val="accent2"/>
                </a:solidFill>
                <a:latin typeface="Tahoma" panose="020B0604030504040204" pitchFamily="34" charset="0"/>
              </a:rPr>
              <a:t>Bronkhorst</a:t>
            </a:r>
            <a:r>
              <a:rPr lang="it-IT" altLang="it-IT" sz="1400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2 + MFC Brooks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altLang="it-IT" sz="1400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Linee gas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endParaRPr lang="it-IT" altLang="it-IT" sz="1400" b="1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Condotto di aspirazione per ricambio dell’aria</a:t>
            </a: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6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57" y="4971161"/>
            <a:ext cx="16589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59992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7" y="1743942"/>
            <a:ext cx="3573942" cy="2886682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 bwMode="auto">
          <a:xfrm>
            <a:off x="3032260" y="1403405"/>
            <a:ext cx="773680" cy="291933"/>
          </a:xfrm>
          <a:prstGeom prst="wedgeRectCallout">
            <a:avLst>
              <a:gd name="adj1" fmla="val -27353"/>
              <a:gd name="adj2" fmla="val 31964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MFC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Fumetto 1 7"/>
          <p:cNvSpPr/>
          <p:nvPr/>
        </p:nvSpPr>
        <p:spPr bwMode="auto">
          <a:xfrm>
            <a:off x="2215263" y="4092031"/>
            <a:ext cx="808825" cy="318360"/>
          </a:xfrm>
          <a:prstGeom prst="wedgeRectCallout">
            <a:avLst>
              <a:gd name="adj1" fmla="val 37519"/>
              <a:gd name="adj2" fmla="val -38110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MFC 3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umetto 1 12"/>
          <p:cNvSpPr/>
          <p:nvPr/>
        </p:nvSpPr>
        <p:spPr bwMode="auto">
          <a:xfrm>
            <a:off x="3408955" y="4092031"/>
            <a:ext cx="816530" cy="318360"/>
          </a:xfrm>
          <a:prstGeom prst="wedgeRectCallout">
            <a:avLst>
              <a:gd name="adj1" fmla="val -48816"/>
              <a:gd name="adj2" fmla="val -36393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MFC 2</a:t>
            </a:r>
            <a:endParaRPr lang="it-IT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aborazione alternativa 8"/>
          <p:cNvSpPr/>
          <p:nvPr/>
        </p:nvSpPr>
        <p:spPr bwMode="auto">
          <a:xfrm>
            <a:off x="4779716" y="2843733"/>
            <a:ext cx="1177883" cy="34355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Cassa aria</a:t>
            </a:r>
          </a:p>
        </p:txBody>
      </p:sp>
      <p:sp>
        <p:nvSpPr>
          <p:cNvPr id="6" name="Fumetto 1 5"/>
          <p:cNvSpPr/>
          <p:nvPr/>
        </p:nvSpPr>
        <p:spPr bwMode="auto">
          <a:xfrm>
            <a:off x="4307614" y="6084093"/>
            <a:ext cx="1498636" cy="353679"/>
          </a:xfrm>
          <a:prstGeom prst="wedgeRectCallout">
            <a:avLst>
              <a:gd name="adj1" fmla="val -103758"/>
              <a:gd name="adj2" fmla="val 7735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Inseminatore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>
                <a:latin typeface="Tahoma" panose="020B0604030504040204" pitchFamily="34" charset="0"/>
              </a:rPr>
              <a:t>Progetto montaggio hardware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3578" y="755500"/>
            <a:ext cx="7907100" cy="605906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7</a:t>
            </a:fld>
            <a:endParaRPr lang="it-IT" alt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40" y="958305"/>
            <a:ext cx="5427154" cy="35449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4192520"/>
            <a:ext cx="4390848" cy="27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363528" y="3989715"/>
            <a:ext cx="17272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5361941" y="4008569"/>
            <a:ext cx="1587" cy="10080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32000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acquisizione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  <p:sp>
        <p:nvSpPr>
          <p:cNvPr id="6" name="Fumetto 1 5"/>
          <p:cNvSpPr/>
          <p:nvPr/>
        </p:nvSpPr>
        <p:spPr bwMode="auto">
          <a:xfrm>
            <a:off x="8265270" y="1763613"/>
            <a:ext cx="1239538" cy="504056"/>
          </a:xfrm>
          <a:prstGeom prst="wedgeRectCallout">
            <a:avLst>
              <a:gd name="adj1" fmla="val -79072"/>
              <a:gd name="adj2" fmla="val 13888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it-IT" altLang="it-IT" sz="1400" b="1" dirty="0">
                <a:solidFill>
                  <a:srgbClr val="FFFFFF"/>
                </a:solidFill>
                <a:latin typeface="Tahoma" panose="020B0604030504040204" pitchFamily="34" charset="0"/>
              </a:rPr>
              <a:t>Corpo</a:t>
            </a:r>
            <a:r>
              <a:rPr lang="it-IT" altLang="it-IT" sz="1500" b="1" dirty="0">
                <a:solidFill>
                  <a:srgbClr val="FFFFFF"/>
                </a:solidFill>
                <a:latin typeface="Tahoma" panose="020B0604030504040204" pitchFamily="34" charset="0"/>
              </a:rPr>
              <a:t> assiale</a:t>
            </a:r>
          </a:p>
        </p:txBody>
      </p:sp>
      <p:sp>
        <p:nvSpPr>
          <p:cNvPr id="7" name="Fumetto 1 6"/>
          <p:cNvSpPr/>
          <p:nvPr/>
        </p:nvSpPr>
        <p:spPr bwMode="auto">
          <a:xfrm>
            <a:off x="8253482" y="4503207"/>
            <a:ext cx="1251326" cy="513423"/>
          </a:xfrm>
          <a:prstGeom prst="wedgeRectCallout">
            <a:avLst>
              <a:gd name="adj1" fmla="val -165450"/>
              <a:gd name="adj2" fmla="val 10908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it-IT" altLang="it-IT" sz="1400" b="1" dirty="0">
                <a:solidFill>
                  <a:srgbClr val="FFFFFF"/>
                </a:solidFill>
                <a:latin typeface="Tahoma" panose="020B0604030504040204" pitchFamily="34" charset="0"/>
              </a:rPr>
              <a:t>Flangia</a:t>
            </a:r>
          </a:p>
          <a:p>
            <a:pPr algn="ctr">
              <a:buClrTx/>
              <a:buFontTx/>
              <a:buNone/>
            </a:pPr>
            <a:r>
              <a:rPr lang="it-IT" altLang="it-IT" sz="1400" b="1" dirty="0">
                <a:solidFill>
                  <a:srgbClr val="FFFFFF"/>
                </a:solidFill>
                <a:latin typeface="Tahoma" panose="020B0604030504040204" pitchFamily="34" charset="0"/>
              </a:rPr>
              <a:t>su misura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087414" y="-16042"/>
            <a:ext cx="7993211" cy="64807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u="sng" dirty="0"/>
              <a:t/>
            </a:r>
            <a:br>
              <a:rPr lang="it-IT" altLang="it-IT" u="sng" dirty="0"/>
            </a:br>
            <a:r>
              <a:rPr lang="it-IT" altLang="it-IT" sz="2800" u="sng" dirty="0" smtClean="0">
                <a:latin typeface="Tahoma" panose="020B0604030504040204" pitchFamily="34" charset="0"/>
              </a:rPr>
              <a:t>Sistema di acquisizione immagini</a:t>
            </a:r>
            <a:r>
              <a:rPr lang="it-IT" altLang="it-IT" u="sng" dirty="0">
                <a:latin typeface="Tahoma" panose="020B0604030504040204" pitchFamily="34" charset="0"/>
              </a:rPr>
              <a:t/>
            </a:r>
            <a:br>
              <a:rPr lang="it-IT" altLang="it-IT" u="sng" dirty="0">
                <a:latin typeface="Tahoma" panose="020B0604030504040204" pitchFamily="34" charset="0"/>
              </a:rPr>
            </a:br>
            <a:endParaRPr lang="it-IT" altLang="it-IT" sz="2400" dirty="0">
              <a:latin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7414" y="844154"/>
            <a:ext cx="7907100" cy="5915050"/>
          </a:xfrm>
        </p:spPr>
        <p:txBody>
          <a:bodyPr/>
          <a:lstStyle/>
          <a:p>
            <a:pPr algn="ctr"/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Posizionamento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laser 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ottica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8</a:t>
            </a:fld>
            <a:endParaRPr lang="it-IT" altLang="it-IT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249224" y="6516141"/>
            <a:ext cx="92882" cy="28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00" y="1403573"/>
            <a:ext cx="4436279" cy="334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159992" cy="66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01" y="4780760"/>
            <a:ext cx="2492063" cy="21428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63124" y="1680410"/>
            <a:ext cx="2877481" cy="510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misura verticale, passante per il centro del corpo assiale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 fontale rispetto al bruciatore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endParaRPr lang="it-IT" sz="1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Fotocamera laterale</a:t>
            </a:r>
          </a:p>
          <a:p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Lunga procedura di allineamento e messa a fuoco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Collegamento del sistema a PC per ricevere segnali di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Confinamento area e tendaggio scuro per ridurre i riflessi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metto 1 7"/>
          <p:cNvSpPr/>
          <p:nvPr/>
        </p:nvSpPr>
        <p:spPr bwMode="auto">
          <a:xfrm>
            <a:off x="4896260" y="6039124"/>
            <a:ext cx="1144704" cy="720080"/>
          </a:xfrm>
          <a:prstGeom prst="wedgeRectCallout">
            <a:avLst>
              <a:gd name="adj1" fmla="val -168908"/>
              <a:gd name="adj2" fmla="val -5175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 su supporto regolabile</a:t>
            </a:r>
          </a:p>
        </p:txBody>
      </p:sp>
      <p:sp>
        <p:nvSpPr>
          <p:cNvPr id="11" name="Fumetto 1 10"/>
          <p:cNvSpPr/>
          <p:nvPr/>
        </p:nvSpPr>
        <p:spPr bwMode="auto">
          <a:xfrm>
            <a:off x="4896259" y="4907453"/>
            <a:ext cx="1528831" cy="755856"/>
          </a:xfrm>
          <a:prstGeom prst="wedgeRectCallout">
            <a:avLst>
              <a:gd name="adj1" fmla="val -161563"/>
              <a:gd name="adj2" fmla="val -1143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aria compressa per protezione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metto 1 8"/>
          <p:cNvSpPr/>
          <p:nvPr/>
        </p:nvSpPr>
        <p:spPr bwMode="auto">
          <a:xfrm>
            <a:off x="2345806" y="1702910"/>
            <a:ext cx="708162" cy="371235"/>
          </a:xfrm>
          <a:prstGeom prst="wedgeRectCallout">
            <a:avLst>
              <a:gd name="adj1" fmla="val -20833"/>
              <a:gd name="adj2" fmla="val 21374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Fumetto 1 12"/>
          <p:cNvSpPr/>
          <p:nvPr/>
        </p:nvSpPr>
        <p:spPr bwMode="auto">
          <a:xfrm>
            <a:off x="3312120" y="3779837"/>
            <a:ext cx="1296144" cy="251056"/>
          </a:xfrm>
          <a:prstGeom prst="wedgeRectCallout">
            <a:avLst>
              <a:gd name="adj1" fmla="val 90558"/>
              <a:gd name="adj2" fmla="val 16262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Fotocamera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Fumetto 1 9"/>
          <p:cNvSpPr/>
          <p:nvPr/>
        </p:nvSpPr>
        <p:spPr bwMode="auto">
          <a:xfrm>
            <a:off x="4392240" y="1403573"/>
            <a:ext cx="2032850" cy="364722"/>
          </a:xfrm>
          <a:prstGeom prst="wedgeRectCallout">
            <a:avLst>
              <a:gd name="adj1" fmla="val 12557"/>
              <a:gd name="adj2" fmla="val 2638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it-I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929986" y="2522038"/>
            <a:ext cx="622825" cy="50405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sz="2800" u="sng" dirty="0" smtClean="0">
                <a:latin typeface="Tahoma" panose="020B0604030504040204" pitchFamily="34" charset="0"/>
              </a:rPr>
              <a:t/>
            </a:r>
            <a:br>
              <a:rPr lang="it-IT" altLang="it-IT" sz="2800" u="sng" dirty="0" smtClean="0">
                <a:latin typeface="Tahoma" panose="020B0604030504040204" pitchFamily="34" charset="0"/>
              </a:rPr>
            </a:br>
            <a:r>
              <a:rPr lang="it-IT" altLang="it-IT" u="sng" dirty="0" smtClean="0">
                <a:latin typeface="Tahoma" panose="020B0604030504040204" pitchFamily="34" charset="0"/>
              </a:rPr>
              <a:t/>
            </a:r>
            <a:br>
              <a:rPr lang="it-IT" altLang="it-IT" u="sng" dirty="0" smtClean="0">
                <a:latin typeface="Tahoma" panose="020B0604030504040204" pitchFamily="34" charset="0"/>
              </a:rPr>
            </a:br>
            <a:r>
              <a:rPr lang="it-IT" altLang="it-IT" u="sng" dirty="0" smtClean="0">
                <a:latin typeface="Tahoma" panose="020B0604030504040204" pitchFamily="34" charset="0"/>
              </a:rPr>
              <a:t/>
            </a:r>
            <a:br>
              <a:rPr lang="it-IT" altLang="it-IT" u="sng" dirty="0" smtClean="0">
                <a:latin typeface="Tahoma" panose="020B0604030504040204" pitchFamily="34" charset="0"/>
              </a:rPr>
            </a:br>
            <a:r>
              <a:rPr lang="it-IT" altLang="it-IT" u="sng" dirty="0" smtClean="0"/>
              <a:t>Sistema di acquisizione immagini</a:t>
            </a:r>
            <a:r>
              <a:rPr lang="it-IT" altLang="it-IT" u="sng" dirty="0" smtClean="0">
                <a:latin typeface="Tahoma" panose="020B0604030504040204" pitchFamily="34" charset="0"/>
              </a:rPr>
              <a:t/>
            </a:r>
            <a:br>
              <a:rPr lang="it-IT" altLang="it-IT" u="sng" dirty="0" smtClean="0">
                <a:latin typeface="Tahoma" panose="020B0604030504040204" pitchFamily="34" charset="0"/>
              </a:rPr>
            </a:br>
            <a:r>
              <a:rPr lang="it-IT" altLang="it-IT" u="sng" dirty="0" smtClean="0">
                <a:latin typeface="Tahoma" panose="020B0604030504040204" pitchFamily="34" charset="0"/>
              </a:rPr>
              <a:t/>
            </a:r>
            <a:br>
              <a:rPr lang="it-IT" altLang="it-IT" u="sng" dirty="0" smtClean="0">
                <a:latin typeface="Tahoma" panose="020B0604030504040204" pitchFamily="34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it-IT" altLang="it-IT" sz="3200" dirty="0"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F556F-B935-43C7-BDB9-76821982EF1B}" type="slidenum">
              <a:rPr lang="it-IT" altLang="it-IT" smtClean="0"/>
              <a:pPr/>
              <a:t>9</a:t>
            </a:fld>
            <a:endParaRPr lang="it-IT" altLang="it-IT" dirty="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79950" y="3384550"/>
            <a:ext cx="287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35051" y="2166463"/>
            <a:ext cx="3328087" cy="437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Filtro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passabanda (350-500 nm) per eliminare riflessi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Obiettivo per la messa a fuoco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Intensificatore per </a:t>
            </a:r>
            <a:r>
              <a:rPr lang="it-IT" altLang="it-IT" sz="1400" b="1" dirty="0">
                <a:solidFill>
                  <a:schemeClr val="accent2"/>
                </a:solidFill>
                <a:latin typeface="Tahoma" panose="020B0604030504040204" pitchFamily="34" charset="0"/>
              </a:rPr>
              <a:t>amplificare il segnale filtrato. Necessità di seconda messa a fuoco e regolazioni diaframma e </a:t>
            </a: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Fotocamera CCD</a:t>
            </a:r>
            <a:endParaRPr lang="it-IT" altLang="it-IT" sz="1400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endParaRPr lang="it-IT" altLang="it-IT" sz="15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159992" cy="678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 generale tecnica e obiettivi</a:t>
            </a:r>
          </a:p>
          <a:p>
            <a:pPr marL="228600" indent="-228600">
              <a:buAutoNum type="arabicPeriod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Oggetto in prova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Tecnica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Scalatura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Setup sperimentale</a:t>
            </a:r>
          </a:p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tecniche utilizzate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aria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Montaggio HW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di </a:t>
            </a:r>
            <a:r>
              <a:rPr lang="it-IT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acquisizione </a:t>
            </a:r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Taratura MFC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Bilanciamento lama laser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della concentrazione di tracciante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Calibrazione LIF</a:t>
            </a: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del rapporto combustibile-aria</a:t>
            </a:r>
          </a:p>
          <a:p>
            <a:pPr marL="171450" indent="-171450">
              <a:buFontTx/>
              <a:buChar char="-"/>
            </a:pP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Misure ed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elaborazione </a:t>
            </a: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immagini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Portate riferimento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</a:t>
            </a: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Lancia + </a:t>
            </a:r>
            <a:r>
              <a:rPr lang="it-IT" altLang="it-IT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VeLoNOx</a:t>
            </a:r>
            <a:r>
              <a:rPr lang="it-IT" altLang="it-IT" sz="1200" b="1" baseline="30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it-IT" alt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Profili </a:t>
            </a:r>
            <a:r>
              <a:rPr lang="it-IT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ISO-</a:t>
            </a:r>
            <a:r>
              <a:rPr lang="it-IT" altLang="it-IT" sz="1200" b="1" dirty="0" smtClean="0">
                <a:solidFill>
                  <a:schemeClr val="tx1"/>
                </a:solidFill>
                <a:latin typeface="Sylfaen" panose="010A0502050306030303" pitchFamily="18" charset="0"/>
                <a:cs typeface="Tahoma" panose="020B0604030504040204" pitchFamily="34" charset="0"/>
              </a:rPr>
              <a:t>Φ</a:t>
            </a:r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Conclusioni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0" y="1484405"/>
            <a:ext cx="4087275" cy="221335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54234" y="852658"/>
            <a:ext cx="408242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Particolare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dell’ottica</a:t>
            </a:r>
            <a:endParaRPr lang="it-IT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metto 1 7"/>
          <p:cNvSpPr/>
          <p:nvPr/>
        </p:nvSpPr>
        <p:spPr bwMode="auto">
          <a:xfrm>
            <a:off x="2219090" y="3779624"/>
            <a:ext cx="1449567" cy="506569"/>
          </a:xfrm>
          <a:prstGeom prst="wedgeRectCallout">
            <a:avLst>
              <a:gd name="adj1" fmla="val -26226"/>
              <a:gd name="adj2" fmla="val -35808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Filtro passabanda</a:t>
            </a:r>
          </a:p>
        </p:txBody>
      </p:sp>
      <p:sp>
        <p:nvSpPr>
          <p:cNvPr id="13" name="Fumetto 1 12"/>
          <p:cNvSpPr/>
          <p:nvPr/>
        </p:nvSpPr>
        <p:spPr bwMode="auto">
          <a:xfrm>
            <a:off x="3885934" y="3926152"/>
            <a:ext cx="1712596" cy="360041"/>
          </a:xfrm>
          <a:prstGeom prst="wedgeRectCallout">
            <a:avLst>
              <a:gd name="adj1" fmla="val -75323"/>
              <a:gd name="adj2" fmla="val -43619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it-IT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Intensificatore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umetto 1 13"/>
          <p:cNvSpPr/>
          <p:nvPr/>
        </p:nvSpPr>
        <p:spPr bwMode="auto">
          <a:xfrm>
            <a:off x="5357266" y="3561452"/>
            <a:ext cx="903895" cy="335228"/>
          </a:xfrm>
          <a:prstGeom prst="wedgeRectCallout">
            <a:avLst>
              <a:gd name="adj1" fmla="val -77047"/>
              <a:gd name="adj2" fmla="val -38785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</a:t>
            </a:r>
          </a:p>
        </p:txBody>
      </p:sp>
      <p:sp>
        <p:nvSpPr>
          <p:cNvPr id="15" name="Fumetto 1 14"/>
          <p:cNvSpPr/>
          <p:nvPr/>
        </p:nvSpPr>
        <p:spPr bwMode="auto">
          <a:xfrm>
            <a:off x="2700074" y="3311077"/>
            <a:ext cx="1138989" cy="356320"/>
          </a:xfrm>
          <a:prstGeom prst="wedgeRectCallout">
            <a:avLst>
              <a:gd name="adj1" fmla="val -37773"/>
              <a:gd name="adj2" fmla="val -36393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it-IT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Obiettivo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0" y="4399980"/>
            <a:ext cx="3574281" cy="2362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2871</Words>
  <Application>Microsoft Office PowerPoint</Application>
  <PresentationFormat>Custom</PresentationFormat>
  <Paragraphs>1103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Courier New</vt:lpstr>
      <vt:lpstr>Sylfaen</vt:lpstr>
      <vt:lpstr>Tahoma</vt:lpstr>
      <vt:lpstr>Times New Roman</vt:lpstr>
      <vt:lpstr>Tema di Office</vt:lpstr>
      <vt:lpstr>Custom Design</vt:lpstr>
      <vt:lpstr>Università degli Studi di Genova Ingegneria Meccanica </vt:lpstr>
      <vt:lpstr>Descrizione oggetto in prova  </vt:lpstr>
      <vt:lpstr> Descrizione oggetto in prova   </vt:lpstr>
      <vt:lpstr> Tecnica LIF </vt:lpstr>
      <vt:lpstr> Scalatura dalle condizioni di macchina </vt:lpstr>
      <vt:lpstr> Descrizione laboratorio e linee aria </vt:lpstr>
      <vt:lpstr>Progetto montaggio hardware</vt:lpstr>
      <vt:lpstr> Sistema di acquisizione immagini </vt:lpstr>
      <vt:lpstr>   Sistema di acquisizione immagini   </vt:lpstr>
      <vt:lpstr> Sistema di acquisizione immagini </vt:lpstr>
      <vt:lpstr> Taratura MFC </vt:lpstr>
      <vt:lpstr> Bilanciamento lama laser </vt:lpstr>
      <vt:lpstr> Calcolo della concentrazione di tracciante </vt:lpstr>
      <vt:lpstr> Calibrazione LIF </vt:lpstr>
      <vt:lpstr> Calcolo del rapporto combustibile-aria ϕ  </vt:lpstr>
      <vt:lpstr>Procedura di elaborazione immagini</vt:lpstr>
      <vt:lpstr>Procedura di elaborazione immagini</vt:lpstr>
      <vt:lpstr>Misure</vt:lpstr>
      <vt:lpstr> Portate utilizzate </vt:lpstr>
      <vt:lpstr>Lancia gas</vt:lpstr>
      <vt:lpstr>VeLoNOxTM</vt:lpstr>
      <vt:lpstr>Lancia gas + VeLoNOxTM </vt:lpstr>
      <vt:lpstr>Lancia gas + VeLoNOxTM</vt:lpstr>
      <vt:lpstr>Profili Iso-Φ</vt:lpstr>
      <vt:lpstr>Conclusioni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Genova Ingegneria Meccanica </dc:title>
  <dc:subject/>
  <dc:creator>Andrea</dc:creator>
  <cp:keywords/>
  <dc:description/>
  <cp:lastModifiedBy>Marco</cp:lastModifiedBy>
  <cp:revision>274</cp:revision>
  <cp:lastPrinted>1601-01-01T00:00:00Z</cp:lastPrinted>
  <dcterms:created xsi:type="dcterms:W3CDTF">2015-09-04T18:58:18Z</dcterms:created>
  <dcterms:modified xsi:type="dcterms:W3CDTF">2015-09-16T14:26:39Z</dcterms:modified>
</cp:coreProperties>
</file>