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604" r:id="rId2"/>
    <p:sldId id="615" r:id="rId3"/>
    <p:sldId id="625" r:id="rId4"/>
    <p:sldId id="627" r:id="rId5"/>
    <p:sldId id="632" r:id="rId6"/>
    <p:sldId id="634" r:id="rId7"/>
    <p:sldId id="663" r:id="rId8"/>
    <p:sldId id="635" r:id="rId9"/>
    <p:sldId id="630" r:id="rId10"/>
    <p:sldId id="636" r:id="rId11"/>
    <p:sldId id="637" r:id="rId12"/>
    <p:sldId id="664" r:id="rId13"/>
    <p:sldId id="638" r:id="rId14"/>
    <p:sldId id="644" r:id="rId15"/>
    <p:sldId id="645" r:id="rId16"/>
    <p:sldId id="643" r:id="rId17"/>
    <p:sldId id="647" r:id="rId18"/>
    <p:sldId id="639" r:id="rId19"/>
    <p:sldId id="641" r:id="rId20"/>
    <p:sldId id="648" r:id="rId21"/>
    <p:sldId id="650" r:id="rId22"/>
    <p:sldId id="649" r:id="rId23"/>
    <p:sldId id="651" r:id="rId24"/>
    <p:sldId id="652" r:id="rId25"/>
    <p:sldId id="653" r:id="rId26"/>
    <p:sldId id="654" r:id="rId27"/>
    <p:sldId id="655" r:id="rId28"/>
    <p:sldId id="656" r:id="rId29"/>
    <p:sldId id="658" r:id="rId30"/>
    <p:sldId id="659" r:id="rId31"/>
    <p:sldId id="660" r:id="rId32"/>
    <p:sldId id="661" r:id="rId33"/>
    <p:sldId id="662" r:id="rId34"/>
    <p:sldId id="626" r:id="rId3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busseti" initials="ab" lastIdx="3" clrIdx="0">
    <p:extLst>
      <p:ext uri="{19B8F6BF-5375-455C-9EA6-DF929625EA0E}">
        <p15:presenceInfo xmlns:p15="http://schemas.microsoft.com/office/powerpoint/2012/main" userId="666011355d1416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3E72"/>
    <a:srgbClr val="0000FF"/>
    <a:srgbClr val="A8A8A8"/>
    <a:srgbClr val="008BD2"/>
    <a:srgbClr val="6AADE4"/>
    <a:srgbClr val="0073CF"/>
    <a:srgbClr val="61B7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717" autoAdjust="0"/>
  </p:normalViewPr>
  <p:slideViewPr>
    <p:cSldViewPr>
      <p:cViewPr varScale="1">
        <p:scale>
          <a:sx n="50" d="100"/>
          <a:sy n="50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CE3203-9AFD-4FA1-B1AD-40BCF2CA75F2}" type="slidenum">
              <a:rPr lang="en-GB" altLang="en-US"/>
              <a:pPr/>
              <a:t>‹N›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12681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561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FCEB12-5CD4-405C-82F3-AB2D70FBB37A}" type="slidenum">
              <a:rPr lang="en-GB" altLang="en-US"/>
              <a:pPr/>
              <a:t>‹N›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58384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Chemical</a:t>
            </a:r>
            <a:r>
              <a:rPr lang="it-IT" dirty="0" smtClean="0"/>
              <a:t> potential function  -  </a:t>
            </a:r>
            <a:r>
              <a:rPr lang="it-IT" dirty="0" err="1" smtClean="0"/>
              <a:t>Heat</a:t>
            </a:r>
            <a:r>
              <a:rPr lang="it-IT" baseline="0" dirty="0" err="1" smtClean="0"/>
              <a:t>-</a:t>
            </a:r>
            <a:r>
              <a:rPr lang="it-IT" dirty="0" err="1" smtClean="0"/>
              <a:t>capacity</a:t>
            </a:r>
            <a:r>
              <a:rPr lang="it-IT" dirty="0" smtClean="0"/>
              <a:t> </a:t>
            </a:r>
            <a:r>
              <a:rPr lang="it-IT" dirty="0" err="1" smtClean="0"/>
              <a:t>factor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CEB12-5CD4-405C-82F3-AB2D70FBB37A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15115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Chemical</a:t>
            </a:r>
            <a:r>
              <a:rPr lang="it-IT" dirty="0" smtClean="0"/>
              <a:t> potential function  -  </a:t>
            </a:r>
            <a:r>
              <a:rPr lang="it-IT" dirty="0" err="1" smtClean="0"/>
              <a:t>Heat</a:t>
            </a:r>
            <a:r>
              <a:rPr lang="it-IT" baseline="0" dirty="0" err="1" smtClean="0"/>
              <a:t>-</a:t>
            </a:r>
            <a:r>
              <a:rPr lang="it-IT" dirty="0" err="1" smtClean="0"/>
              <a:t>capacity</a:t>
            </a:r>
            <a:r>
              <a:rPr lang="it-IT" dirty="0" smtClean="0"/>
              <a:t> </a:t>
            </a:r>
            <a:r>
              <a:rPr lang="it-IT" dirty="0" err="1" smtClean="0"/>
              <a:t>factor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CEB12-5CD4-405C-82F3-AB2D70FBB37A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8355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He</a:t>
            </a:r>
            <a:r>
              <a:rPr lang="it-IT" baseline="0" dirty="0" smtClean="0"/>
              <a:t> - </a:t>
            </a:r>
            <a:r>
              <a:rPr lang="it-IT" baseline="0" dirty="0" err="1" smtClean="0"/>
              <a:t>t</a:t>
            </a:r>
            <a:r>
              <a:rPr lang="it-IT" dirty="0" err="1" smtClean="0"/>
              <a:t>hermal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conductivity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order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magnitude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higher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air and </a:t>
            </a:r>
            <a:r>
              <a:rPr lang="it-IT" baseline="0" dirty="0" err="1" smtClean="0"/>
              <a:t>other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gases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CEB12-5CD4-405C-82F3-AB2D70FBB37A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4011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3409443-62BF-40C8-8177-C74B29012C8E}" type="slidenum">
              <a:rPr lang="en-GB" altLang="en-US"/>
              <a:pPr/>
              <a:t>‹N›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0492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4E70A-6219-43B9-B428-4175F742D3CB}" type="slidenum">
              <a:rPr lang="en-GB" altLang="en-US"/>
              <a:pPr/>
              <a:t>‹N›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2294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29AF7-B7B0-47CE-AD9E-ADB8A7D64EEE}" type="slidenum">
              <a:rPr lang="en-GB" altLang="en-US"/>
              <a:pPr/>
              <a:t>‹N›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23584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C5986-A3EA-46D1-B848-B0EF5FA98EE7}" type="slidenum">
              <a:rPr lang="en-GB" altLang="en-US"/>
              <a:pPr/>
              <a:t>‹N›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28494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46A53-3168-4CAD-925E-819810A2D58A}" type="slidenum">
              <a:rPr lang="en-GB" altLang="en-US"/>
              <a:pPr/>
              <a:t>‹N›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0990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E2718-101B-4A7F-9632-F365F7F8583A}" type="slidenum">
              <a:rPr lang="en-GB" altLang="en-US"/>
              <a:pPr/>
              <a:t>‹N›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9542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5BC0E-E12F-48B8-B0FC-86B30439EED9}" type="slidenum">
              <a:rPr lang="en-GB" altLang="en-US"/>
              <a:pPr/>
              <a:t>‹N›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3630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17041-B613-4B7E-A426-15FF3C1096D7}" type="slidenum">
              <a:rPr lang="en-GB" altLang="en-US"/>
              <a:pPr/>
              <a:t>‹N›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7960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9A281-AA89-41B0-9D41-68EDEE6FB2E0}" type="slidenum">
              <a:rPr lang="en-GB" altLang="en-US"/>
              <a:pPr/>
              <a:t>‹N›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0109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B161A-6FAD-49CC-855E-0171F76C6BAA}" type="slidenum">
              <a:rPr lang="en-GB" altLang="en-US"/>
              <a:pPr/>
              <a:t>‹N›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7162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B1F9B-260F-4D86-9C62-066345EA1AA0}" type="slidenum">
              <a:rPr lang="en-GB" altLang="en-US"/>
              <a:pPr/>
              <a:t>‹N›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55200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E6192B9-52AB-4119-92FD-D6AC5CF1DF81}" type="slidenum">
              <a:rPr lang="en-GB" altLang="en-US"/>
              <a:pPr/>
              <a:t>‹N›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media" Target="../media/media2.mp4"/><Relationship Id="rId7" Type="http://schemas.openxmlformats.org/officeDocument/2006/relationships/image" Target="../media/image45.png"/><Relationship Id="rId12" Type="http://schemas.openxmlformats.org/officeDocument/2006/relationships/image" Target="../media/image5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11" Type="http://schemas.openxmlformats.org/officeDocument/2006/relationships/image" Target="../media/image5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8.png"/><Relationship Id="rId4" Type="http://schemas.openxmlformats.org/officeDocument/2006/relationships/video" Target="../media/media2.mp4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9.png"/><Relationship Id="rId7" Type="http://schemas.openxmlformats.org/officeDocument/2006/relationships/image" Target="../media/image5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47.png"/><Relationship Id="rId4" Type="http://schemas.openxmlformats.org/officeDocument/2006/relationships/image" Target="../media/image50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82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 smtClean="0"/>
              <a:t>An </a:t>
            </a:r>
            <a:r>
              <a:rPr lang="it-IT" dirty="0" err="1" smtClean="0"/>
              <a:t>Experimental</a:t>
            </a:r>
            <a:r>
              <a:rPr lang="it-IT" dirty="0" smtClean="0"/>
              <a:t> and </a:t>
            </a:r>
            <a:r>
              <a:rPr lang="it-IT" dirty="0" err="1" smtClean="0"/>
              <a:t>Numerical</a:t>
            </a:r>
            <a:r>
              <a:rPr lang="it-IT" dirty="0" smtClean="0"/>
              <a:t> </a:t>
            </a:r>
            <a:r>
              <a:rPr lang="it-IT" dirty="0" err="1" smtClean="0"/>
              <a:t>Investigation</a:t>
            </a:r>
            <a:r>
              <a:rPr lang="it-IT" dirty="0" smtClean="0"/>
              <a:t> on the </a:t>
            </a:r>
            <a:r>
              <a:rPr lang="it-IT" dirty="0" err="1" smtClean="0"/>
              <a:t>Propagation</a:t>
            </a:r>
            <a:r>
              <a:rPr lang="it-IT" dirty="0" smtClean="0"/>
              <a:t> of Compositional </a:t>
            </a:r>
            <a:r>
              <a:rPr lang="it-IT" dirty="0" err="1" smtClean="0"/>
              <a:t>Waves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4175" y="5517232"/>
            <a:ext cx="8374063" cy="539750"/>
          </a:xfrm>
        </p:spPr>
        <p:txBody>
          <a:bodyPr/>
          <a:lstStyle/>
          <a:p>
            <a:r>
              <a:rPr lang="en-GB" dirty="0"/>
              <a:t>Andrea </a:t>
            </a:r>
            <a:r>
              <a:rPr lang="en-GB" dirty="0" smtClean="0"/>
              <a:t>Busseti</a:t>
            </a:r>
            <a:endParaRPr lang="en-GB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11" y="188640"/>
            <a:ext cx="1855970" cy="79208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148064" y="5376530"/>
            <a:ext cx="385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Supervisor: </a:t>
            </a:r>
            <a:r>
              <a:rPr lang="it-IT" sz="1600" b="1" dirty="0" smtClean="0">
                <a:solidFill>
                  <a:schemeClr val="bg1"/>
                </a:solidFill>
              </a:rPr>
              <a:t>Prof. Alessandro </a:t>
            </a:r>
            <a:r>
              <a:rPr lang="it-IT" sz="1600" b="1" dirty="0" err="1" smtClean="0">
                <a:solidFill>
                  <a:schemeClr val="bg1"/>
                </a:solidFill>
              </a:rPr>
              <a:t>Bottaro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dirty="0" smtClean="0">
                <a:solidFill>
                  <a:schemeClr val="bg1"/>
                </a:solidFill>
              </a:rPr>
              <a:t>Co-Supervisor: </a:t>
            </a:r>
            <a:r>
              <a:rPr lang="it-IT" sz="1600" b="1" dirty="0" smtClean="0">
                <a:solidFill>
                  <a:schemeClr val="bg1"/>
                </a:solidFill>
              </a:rPr>
              <a:t>Prof. Simone </a:t>
            </a:r>
            <a:r>
              <a:rPr lang="it-IT" sz="1600" b="1" dirty="0" err="1" smtClean="0">
                <a:solidFill>
                  <a:schemeClr val="bg1"/>
                </a:solidFill>
              </a:rPr>
              <a:t>Hochgreb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6381328"/>
            <a:ext cx="2156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Genova, 27 March 2018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478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 err="1">
                <a:solidFill>
                  <a:schemeClr val="bg1"/>
                </a:solidFill>
              </a:rPr>
              <a:t>Detection</a:t>
            </a:r>
            <a:r>
              <a:rPr lang="it-IT" kern="0" dirty="0">
                <a:solidFill>
                  <a:schemeClr val="bg1"/>
                </a:solidFill>
              </a:rPr>
              <a:t> of compositional </a:t>
            </a:r>
            <a:r>
              <a:rPr lang="it-IT" kern="0" dirty="0" err="1">
                <a:solidFill>
                  <a:schemeClr val="bg1"/>
                </a:solidFill>
              </a:rPr>
              <a:t>waves</a:t>
            </a:r>
            <a:r>
              <a:rPr lang="it-IT" kern="0" dirty="0">
                <a:solidFill>
                  <a:schemeClr val="bg1"/>
                </a:solidFill>
              </a:rPr>
              <a:t> with LITGS</a:t>
            </a: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 smtClean="0">
                <a:solidFill>
                  <a:schemeClr val="bg1"/>
                </a:solidFill>
              </a:rPr>
              <a:t>Ensemble-averaged results (30 cycles)</a:t>
            </a:r>
            <a:r>
              <a:rPr lang="en-US" sz="2800" kern="0" dirty="0" smtClean="0">
                <a:solidFill>
                  <a:schemeClr val="bg1"/>
                </a:solidFill>
              </a:rPr>
              <a:t/>
            </a:r>
            <a:br>
              <a:rPr lang="en-US" sz="2800" kern="0" dirty="0" smtClean="0">
                <a:solidFill>
                  <a:schemeClr val="bg1"/>
                </a:solidFill>
              </a:rPr>
            </a:b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 </a:t>
            </a:r>
            <a:r>
              <a:rPr lang="it-IT" sz="1200" b="1" dirty="0" smtClean="0">
                <a:solidFill>
                  <a:srgbClr val="FF0000"/>
                </a:solidFill>
              </a:rPr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CFD simulations</a:t>
            </a:r>
          </a:p>
          <a:p>
            <a:r>
              <a:rPr lang="it-IT" sz="1200" b="1" dirty="0" smtClean="0"/>
              <a:t>    Procedure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Comparisons</a:t>
            </a:r>
            <a:endParaRPr lang="it-IT" sz="1200" b="1" dirty="0" smtClean="0"/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Sampling</a:t>
            </a:r>
            <a:r>
              <a:rPr lang="it-IT" sz="1200" b="1" dirty="0" smtClean="0"/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1480"/>
            <a:ext cx="7164288" cy="381571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891" y="5286283"/>
            <a:ext cx="4069930" cy="890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/>
              <p:cNvSpPr txBox="1"/>
              <p:nvPr/>
            </p:nvSpPr>
            <p:spPr>
              <a:xfrm>
                <a:off x="2559968" y="1074222"/>
                <a:ext cx="15861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𝑯𝒆</m:t>
                      </m:r>
                    </m:oMath>
                  </m:oMathPara>
                </a14:m>
                <a:endParaRPr lang="en-GB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968" y="1074222"/>
                <a:ext cx="158616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/>
              <p:cNvSpPr txBox="1"/>
              <p:nvPr/>
            </p:nvSpPr>
            <p:spPr>
              <a:xfrm>
                <a:off x="4970140" y="1074222"/>
                <a:ext cx="15861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𝑪𝑶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CasellaDiTes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140" y="1074222"/>
                <a:ext cx="158616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7336879" y="1074222"/>
                <a:ext cx="15861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𝑨𝒓</m:t>
                      </m:r>
                    </m:oMath>
                  </m:oMathPara>
                </a14:m>
                <a:endParaRPr lang="en-GB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879" y="1074222"/>
                <a:ext cx="158616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0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 smtClean="0">
                <a:solidFill>
                  <a:schemeClr val="bg1"/>
                </a:solidFill>
              </a:rPr>
              <a:t>CFD simulations</a:t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>
                <a:solidFill>
                  <a:schemeClr val="bg1"/>
                </a:solidFill>
              </a:rPr>
              <a:t>C</a:t>
            </a:r>
            <a:r>
              <a:rPr lang="it-IT" sz="2000" kern="0" noProof="1" smtClean="0">
                <a:solidFill>
                  <a:schemeClr val="bg1"/>
                </a:solidFill>
              </a:rPr>
              <a:t>omputational domain</a:t>
            </a:r>
            <a:r>
              <a:rPr lang="en-US" sz="2800" kern="0" dirty="0" smtClean="0">
                <a:solidFill>
                  <a:schemeClr val="bg1"/>
                </a:solidFill>
              </a:rPr>
              <a:t/>
            </a:r>
            <a:br>
              <a:rPr lang="en-US" sz="2800" kern="0" dirty="0" smtClean="0">
                <a:solidFill>
                  <a:schemeClr val="bg1"/>
                </a:solidFill>
              </a:rPr>
            </a:b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CFD simulations</a:t>
            </a:r>
          </a:p>
          <a:p>
            <a:r>
              <a:rPr lang="it-IT" sz="1200" b="1" dirty="0" smtClean="0"/>
              <a:t>    </a:t>
            </a:r>
            <a:r>
              <a:rPr lang="it-IT" sz="1200" b="1" dirty="0" smtClean="0">
                <a:solidFill>
                  <a:srgbClr val="FF0000"/>
                </a:solidFill>
              </a:rPr>
              <a:t>Procedure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Comparisons</a:t>
            </a:r>
            <a:endParaRPr lang="it-IT" sz="1200" b="1" dirty="0" smtClean="0"/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Sampling</a:t>
            </a:r>
            <a:r>
              <a:rPr lang="it-IT" sz="1200" b="1" dirty="0" smtClean="0"/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l="48424" t="38201" r="1570" b="32336"/>
          <a:stretch/>
        </p:blipFill>
        <p:spPr>
          <a:xfrm>
            <a:off x="3213373" y="1076158"/>
            <a:ext cx="5707334" cy="172355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16002"/>
            <a:ext cx="4252664" cy="189890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76" y="5178063"/>
            <a:ext cx="3213946" cy="166346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098563" y="3386023"/>
            <a:ext cx="34095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Geometry</a:t>
            </a:r>
            <a:r>
              <a:rPr lang="it-IT" dirty="0" smtClean="0"/>
              <a:t>:</a:t>
            </a:r>
          </a:p>
          <a:p>
            <a:r>
              <a:rPr lang="it-IT" dirty="0" smtClean="0"/>
              <a:t>           Autodesk Inventor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Mesh</a:t>
            </a:r>
            <a:r>
              <a:rPr lang="it-IT" dirty="0" smtClean="0"/>
              <a:t>: </a:t>
            </a:r>
          </a:p>
          <a:p>
            <a:r>
              <a:rPr lang="it-IT" dirty="0" smtClean="0"/>
              <a:t>           </a:t>
            </a:r>
            <a:r>
              <a:rPr lang="it-IT" dirty="0" err="1" smtClean="0"/>
              <a:t>Ansys</a:t>
            </a:r>
            <a:r>
              <a:rPr lang="it-IT" dirty="0" smtClean="0"/>
              <a:t> ICEM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CFD software:</a:t>
            </a:r>
          </a:p>
          <a:p>
            <a:r>
              <a:rPr lang="it-IT" dirty="0"/>
              <a:t> </a:t>
            </a:r>
            <a:r>
              <a:rPr lang="it-IT" dirty="0" smtClean="0"/>
              <a:t>          </a:t>
            </a:r>
            <a:r>
              <a:rPr lang="it-IT" dirty="0" err="1" smtClean="0"/>
              <a:t>OpenFOAM</a:t>
            </a:r>
            <a:r>
              <a:rPr lang="it-IT" dirty="0" smtClean="0"/>
              <a:t> 4.x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URANS </a:t>
            </a:r>
            <a:r>
              <a:rPr lang="it-IT" dirty="0" err="1" smtClean="0"/>
              <a:t>approach</a:t>
            </a:r>
            <a:r>
              <a:rPr lang="it-IT" dirty="0" smtClean="0"/>
              <a:t>:</a:t>
            </a:r>
          </a:p>
          <a:p>
            <a:r>
              <a:rPr lang="it-IT" dirty="0"/>
              <a:t> </a:t>
            </a:r>
            <a:r>
              <a:rPr lang="it-IT" dirty="0" smtClean="0"/>
              <a:t>           k-</a:t>
            </a:r>
            <a:r>
              <a:rPr lang="el-GR" dirty="0" smtClean="0"/>
              <a:t>ω</a:t>
            </a:r>
            <a:r>
              <a:rPr lang="it-IT" dirty="0" smtClean="0"/>
              <a:t> SST model</a:t>
            </a:r>
          </a:p>
          <a:p>
            <a:r>
              <a:rPr lang="it-IT" dirty="0" smtClean="0"/>
              <a:t>            </a:t>
            </a:r>
            <a:r>
              <a:rPr lang="it-IT" dirty="0" err="1" smtClean="0"/>
              <a:t>scalable</a:t>
            </a:r>
            <a:r>
              <a:rPr lang="it-IT" dirty="0" smtClean="0"/>
              <a:t> </a:t>
            </a:r>
            <a:r>
              <a:rPr lang="it-IT" dirty="0" err="1" smtClean="0"/>
              <a:t>wall</a:t>
            </a:r>
            <a:r>
              <a:rPr lang="it-IT" dirty="0" smtClean="0"/>
              <a:t> </a:t>
            </a:r>
            <a:r>
              <a:rPr lang="it-IT" dirty="0" err="1" smtClean="0"/>
              <a:t>functions</a:t>
            </a:r>
            <a:r>
              <a:rPr lang="it-IT" dirty="0" smtClean="0"/>
              <a:t> </a:t>
            </a:r>
            <a:endParaRPr lang="en-GB" dirty="0"/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DE7D1293-A94A-9E49-B266-22ED5D689E37}"/>
              </a:ext>
            </a:extLst>
          </p:cNvPr>
          <p:cNvSpPr txBox="1"/>
          <p:nvPr/>
        </p:nvSpPr>
        <p:spPr>
          <a:xfrm>
            <a:off x="5957234" y="4955683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Dimensions in mm, not to scale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 smtClean="0">
                <a:solidFill>
                  <a:schemeClr val="bg1"/>
                </a:solidFill>
              </a:rPr>
              <a:t>CFD simulations</a:t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>
                <a:solidFill>
                  <a:schemeClr val="bg1"/>
                </a:solidFill>
              </a:rPr>
              <a:t>C</a:t>
            </a:r>
            <a:r>
              <a:rPr lang="it-IT" sz="2000" kern="0" noProof="1" smtClean="0">
                <a:solidFill>
                  <a:schemeClr val="bg1"/>
                </a:solidFill>
              </a:rPr>
              <a:t>omputational domain</a:t>
            </a:r>
            <a:r>
              <a:rPr lang="en-US" sz="2800" kern="0" dirty="0" smtClean="0">
                <a:solidFill>
                  <a:schemeClr val="bg1"/>
                </a:solidFill>
              </a:rPr>
              <a:t/>
            </a:r>
            <a:br>
              <a:rPr lang="en-US" sz="2800" kern="0" dirty="0" smtClean="0">
                <a:solidFill>
                  <a:schemeClr val="bg1"/>
                </a:solidFill>
              </a:rPr>
            </a:b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CFD simulations</a:t>
            </a:r>
          </a:p>
          <a:p>
            <a:r>
              <a:rPr lang="it-IT" sz="1200" b="1" dirty="0" smtClean="0"/>
              <a:t>    </a:t>
            </a:r>
            <a:r>
              <a:rPr lang="it-IT" sz="1200" b="1" dirty="0" smtClean="0">
                <a:solidFill>
                  <a:srgbClr val="FF0000"/>
                </a:solidFill>
              </a:rPr>
              <a:t>Procedure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Comparisons</a:t>
            </a:r>
            <a:endParaRPr lang="it-IT" sz="1200" b="1" dirty="0" smtClean="0"/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Sampling</a:t>
            </a:r>
            <a:r>
              <a:rPr lang="it-IT" sz="1200" b="1" dirty="0" smtClean="0"/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l="48424" t="38201" r="1570" b="32336"/>
          <a:stretch/>
        </p:blipFill>
        <p:spPr>
          <a:xfrm>
            <a:off x="3213373" y="1076158"/>
            <a:ext cx="5707334" cy="17235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098563" y="3386023"/>
            <a:ext cx="34095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Geometry</a:t>
            </a:r>
            <a:r>
              <a:rPr lang="it-IT" dirty="0" smtClean="0"/>
              <a:t>:</a:t>
            </a:r>
          </a:p>
          <a:p>
            <a:r>
              <a:rPr lang="it-IT" dirty="0" smtClean="0"/>
              <a:t>           Autodesk Inventor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Mesh</a:t>
            </a:r>
            <a:r>
              <a:rPr lang="it-IT" dirty="0" smtClean="0"/>
              <a:t>: </a:t>
            </a:r>
          </a:p>
          <a:p>
            <a:r>
              <a:rPr lang="it-IT" dirty="0" smtClean="0"/>
              <a:t>           </a:t>
            </a:r>
            <a:r>
              <a:rPr lang="it-IT" dirty="0" err="1" smtClean="0"/>
              <a:t>Ansys</a:t>
            </a:r>
            <a:r>
              <a:rPr lang="it-IT" dirty="0" smtClean="0"/>
              <a:t> ICEM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CFD software:</a:t>
            </a:r>
          </a:p>
          <a:p>
            <a:r>
              <a:rPr lang="it-IT" dirty="0"/>
              <a:t> </a:t>
            </a:r>
            <a:r>
              <a:rPr lang="it-IT" dirty="0" smtClean="0"/>
              <a:t>          </a:t>
            </a:r>
            <a:r>
              <a:rPr lang="it-IT" dirty="0" err="1" smtClean="0"/>
              <a:t>OpenFOAM</a:t>
            </a:r>
            <a:r>
              <a:rPr lang="it-IT" dirty="0" smtClean="0"/>
              <a:t> 4.x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URANS </a:t>
            </a:r>
            <a:r>
              <a:rPr lang="it-IT" dirty="0" err="1" smtClean="0"/>
              <a:t>approach</a:t>
            </a:r>
            <a:r>
              <a:rPr lang="it-IT" dirty="0" smtClean="0"/>
              <a:t>:</a:t>
            </a:r>
          </a:p>
          <a:p>
            <a:r>
              <a:rPr lang="it-IT" dirty="0"/>
              <a:t> </a:t>
            </a:r>
            <a:r>
              <a:rPr lang="it-IT" dirty="0" smtClean="0"/>
              <a:t>           k-</a:t>
            </a:r>
            <a:r>
              <a:rPr lang="el-GR" dirty="0" smtClean="0"/>
              <a:t>ω</a:t>
            </a:r>
            <a:r>
              <a:rPr lang="it-IT" dirty="0" smtClean="0"/>
              <a:t> SST model</a:t>
            </a:r>
          </a:p>
          <a:p>
            <a:r>
              <a:rPr lang="it-IT" dirty="0" smtClean="0"/>
              <a:t>            </a:t>
            </a:r>
            <a:r>
              <a:rPr lang="it-IT" dirty="0" err="1" smtClean="0"/>
              <a:t>scalable</a:t>
            </a:r>
            <a:r>
              <a:rPr lang="it-IT" dirty="0" smtClean="0"/>
              <a:t> </a:t>
            </a:r>
            <a:r>
              <a:rPr lang="it-IT" dirty="0" err="1" smtClean="0"/>
              <a:t>wall</a:t>
            </a:r>
            <a:r>
              <a:rPr lang="it-IT" dirty="0" smtClean="0"/>
              <a:t> </a:t>
            </a:r>
            <a:r>
              <a:rPr lang="it-IT" dirty="0" err="1" smtClean="0"/>
              <a:t>functions</a:t>
            </a:r>
            <a:r>
              <a:rPr lang="it-IT" dirty="0" smtClean="0"/>
              <a:t> </a:t>
            </a:r>
            <a:endParaRPr lang="en-GB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06" y="4077072"/>
            <a:ext cx="3649447" cy="2736304"/>
          </a:xfrm>
          <a:prstGeom prst="rect">
            <a:avLst/>
          </a:prstGeom>
        </p:spPr>
      </p:pic>
      <p:cxnSp>
        <p:nvCxnSpPr>
          <p:cNvPr id="18" name="Connettore 2 17"/>
          <p:cNvCxnSpPr/>
          <p:nvPr/>
        </p:nvCxnSpPr>
        <p:spPr>
          <a:xfrm>
            <a:off x="5001688" y="6329640"/>
            <a:ext cx="4320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5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>
                <a:solidFill>
                  <a:schemeClr val="bg1"/>
                </a:solidFill>
              </a:rPr>
              <a:t>CFD </a:t>
            </a:r>
            <a:r>
              <a:rPr lang="it-IT" kern="0" dirty="0" smtClean="0">
                <a:solidFill>
                  <a:schemeClr val="bg1"/>
                </a:solidFill>
              </a:rPr>
              <a:t>simulations</a:t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 smtClean="0">
                <a:solidFill>
                  <a:schemeClr val="bg1"/>
                </a:solidFill>
              </a:rPr>
              <a:t>Procedure</a:t>
            </a:r>
            <a:r>
              <a:rPr lang="en-US" sz="2800" kern="0" dirty="0" smtClean="0">
                <a:solidFill>
                  <a:schemeClr val="bg1"/>
                </a:solidFill>
              </a:rPr>
              <a:t/>
            </a:r>
            <a:br>
              <a:rPr lang="en-US" sz="2800" kern="0" dirty="0" smtClean="0">
                <a:solidFill>
                  <a:schemeClr val="bg1"/>
                </a:solidFill>
              </a:rPr>
            </a:b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CFD simulations</a:t>
            </a:r>
          </a:p>
          <a:p>
            <a:r>
              <a:rPr lang="it-IT" sz="1200" b="1" dirty="0" smtClean="0"/>
              <a:t>    </a:t>
            </a:r>
            <a:r>
              <a:rPr lang="it-IT" sz="1200" b="1" dirty="0" smtClean="0">
                <a:solidFill>
                  <a:srgbClr val="FF0000"/>
                </a:solidFill>
              </a:rPr>
              <a:t>Procedure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Comparisons</a:t>
            </a:r>
            <a:endParaRPr lang="it-IT" sz="1200" b="1" dirty="0" smtClean="0"/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Sampling</a:t>
            </a:r>
            <a:r>
              <a:rPr lang="it-IT" sz="1200" b="1" dirty="0" smtClean="0"/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979712" y="1131709"/>
            <a:ext cx="7164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Steady </a:t>
            </a:r>
            <a:r>
              <a:rPr lang="it-IT" dirty="0" err="1"/>
              <a:t>s</a:t>
            </a:r>
            <a:r>
              <a:rPr lang="it-IT" dirty="0" err="1" smtClean="0"/>
              <a:t>imulation</a:t>
            </a:r>
            <a:r>
              <a:rPr lang="it-IT" dirty="0" smtClean="0"/>
              <a:t> of the </a:t>
            </a:r>
            <a:r>
              <a:rPr lang="it-IT" dirty="0" err="1" smtClean="0"/>
              <a:t>main</a:t>
            </a:r>
            <a:r>
              <a:rPr lang="it-IT" dirty="0" smtClean="0"/>
              <a:t> flow of air (</a:t>
            </a:r>
            <a:r>
              <a:rPr lang="it-IT" i="1" dirty="0" smtClean="0"/>
              <a:t>1.57 g/s</a:t>
            </a:r>
            <a:r>
              <a:rPr lang="it-IT" dirty="0" smtClean="0"/>
              <a:t>) in the </a:t>
            </a:r>
            <a:r>
              <a:rPr lang="it-IT" dirty="0" err="1" smtClean="0"/>
              <a:t>entire</a:t>
            </a:r>
            <a:r>
              <a:rPr lang="it-IT" dirty="0" smtClean="0"/>
              <a:t> </a:t>
            </a:r>
            <a:r>
              <a:rPr lang="it-IT" dirty="0" err="1" smtClean="0"/>
              <a:t>geometry</a:t>
            </a:r>
            <a:r>
              <a:rPr lang="it-IT" dirty="0" smtClean="0"/>
              <a:t> [</a:t>
            </a:r>
            <a:r>
              <a:rPr lang="it-IT" i="1" dirty="0" err="1" smtClean="0"/>
              <a:t>rhoSimpleFoam</a:t>
            </a:r>
            <a:r>
              <a:rPr lang="it-IT" dirty="0"/>
              <a:t>]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2" y="4653136"/>
            <a:ext cx="5580112" cy="1125223"/>
          </a:xfrm>
          <a:prstGeom prst="rect">
            <a:avLst/>
          </a:prstGeom>
        </p:spPr>
      </p:pic>
      <p:sp>
        <p:nvSpPr>
          <p:cNvPr id="34" name="Freccia a destra 33"/>
          <p:cNvSpPr/>
          <p:nvPr/>
        </p:nvSpPr>
        <p:spPr>
          <a:xfrm>
            <a:off x="3306527" y="5238910"/>
            <a:ext cx="432048" cy="22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CasellaDiTesto 34"/>
          <p:cNvSpPr txBox="1"/>
          <p:nvPr/>
        </p:nvSpPr>
        <p:spPr>
          <a:xfrm>
            <a:off x="3270523" y="540350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/>
                </a:solidFill>
              </a:rPr>
              <a:t>air</a:t>
            </a:r>
            <a:endParaRPr lang="en-GB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>
                <a:solidFill>
                  <a:schemeClr val="bg1"/>
                </a:solidFill>
              </a:rPr>
              <a:t>CFD </a:t>
            </a:r>
            <a:r>
              <a:rPr lang="it-IT" kern="0" dirty="0" smtClean="0">
                <a:solidFill>
                  <a:schemeClr val="bg1"/>
                </a:solidFill>
              </a:rPr>
              <a:t>simulations</a:t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 smtClean="0">
                <a:solidFill>
                  <a:schemeClr val="bg1"/>
                </a:solidFill>
              </a:rPr>
              <a:t>Procedure</a:t>
            </a:r>
            <a:r>
              <a:rPr lang="en-US" sz="2800" kern="0" dirty="0" smtClean="0">
                <a:solidFill>
                  <a:schemeClr val="bg1"/>
                </a:solidFill>
              </a:rPr>
              <a:t/>
            </a:r>
            <a:br>
              <a:rPr lang="en-US" sz="2800" kern="0" dirty="0" smtClean="0">
                <a:solidFill>
                  <a:schemeClr val="bg1"/>
                </a:solidFill>
              </a:rPr>
            </a:b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CFD simulations</a:t>
            </a:r>
          </a:p>
          <a:p>
            <a:r>
              <a:rPr lang="it-IT" sz="1200" b="1" dirty="0" smtClean="0"/>
              <a:t>    </a:t>
            </a:r>
            <a:r>
              <a:rPr lang="it-IT" sz="1200" b="1" dirty="0" smtClean="0">
                <a:solidFill>
                  <a:srgbClr val="FF0000"/>
                </a:solidFill>
              </a:rPr>
              <a:t>Procedure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Comparisons</a:t>
            </a:r>
            <a:endParaRPr lang="it-IT" sz="1200" b="1" dirty="0" smtClean="0"/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Sampling</a:t>
            </a:r>
            <a:r>
              <a:rPr lang="it-IT" sz="1200" b="1" dirty="0" smtClean="0"/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979712" y="1131709"/>
            <a:ext cx="7164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Steady </a:t>
            </a:r>
            <a:r>
              <a:rPr lang="it-IT" dirty="0" err="1"/>
              <a:t>s</a:t>
            </a:r>
            <a:r>
              <a:rPr lang="it-IT" dirty="0" err="1" smtClean="0"/>
              <a:t>imulation</a:t>
            </a:r>
            <a:r>
              <a:rPr lang="it-IT" dirty="0" smtClean="0"/>
              <a:t> of the </a:t>
            </a:r>
            <a:r>
              <a:rPr lang="it-IT" dirty="0" err="1" smtClean="0"/>
              <a:t>main</a:t>
            </a:r>
            <a:r>
              <a:rPr lang="it-IT" dirty="0" smtClean="0"/>
              <a:t> flow of air (</a:t>
            </a:r>
            <a:r>
              <a:rPr lang="it-IT" i="1" dirty="0" smtClean="0"/>
              <a:t>1.57 g/s</a:t>
            </a:r>
            <a:r>
              <a:rPr lang="it-IT" dirty="0" smtClean="0"/>
              <a:t>) in the </a:t>
            </a:r>
            <a:r>
              <a:rPr lang="it-IT" dirty="0" err="1" smtClean="0"/>
              <a:t>entire</a:t>
            </a:r>
            <a:r>
              <a:rPr lang="it-IT" dirty="0" smtClean="0"/>
              <a:t> </a:t>
            </a:r>
            <a:r>
              <a:rPr lang="it-IT" dirty="0" err="1" smtClean="0"/>
              <a:t>geometry</a:t>
            </a:r>
            <a:r>
              <a:rPr lang="it-IT" dirty="0" smtClean="0"/>
              <a:t> [</a:t>
            </a:r>
            <a:r>
              <a:rPr lang="it-IT" i="1" dirty="0" err="1" smtClean="0"/>
              <a:t>rhoSimpleFoam</a:t>
            </a:r>
            <a:r>
              <a:rPr lang="it-IT" dirty="0" smtClean="0"/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Domain </a:t>
            </a:r>
            <a:r>
              <a:rPr lang="it-IT" dirty="0" err="1" smtClean="0"/>
              <a:t>reduction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2" y="4653136"/>
            <a:ext cx="5580112" cy="1125223"/>
          </a:xfrm>
          <a:prstGeom prst="rect">
            <a:avLst/>
          </a:prstGeom>
        </p:spPr>
      </p:pic>
      <p:sp>
        <p:nvSpPr>
          <p:cNvPr id="34" name="Freccia a destra 33"/>
          <p:cNvSpPr/>
          <p:nvPr/>
        </p:nvSpPr>
        <p:spPr>
          <a:xfrm>
            <a:off x="3306527" y="5238910"/>
            <a:ext cx="432048" cy="22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CasellaDiTesto 34"/>
          <p:cNvSpPr txBox="1"/>
          <p:nvPr/>
        </p:nvSpPr>
        <p:spPr>
          <a:xfrm>
            <a:off x="3270523" y="540350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/>
                </a:solidFill>
              </a:rPr>
              <a:t>air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810583" y="5041563"/>
            <a:ext cx="2131485" cy="6838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er 1"/>
          <p:cNvSpPr/>
          <p:nvPr/>
        </p:nvSpPr>
        <p:spPr>
          <a:xfrm>
            <a:off x="4087949" y="5041563"/>
            <a:ext cx="1492163" cy="700494"/>
          </a:xfrm>
          <a:prstGeom prst="mathMultiply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1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>
                <a:solidFill>
                  <a:schemeClr val="bg1"/>
                </a:solidFill>
              </a:rPr>
              <a:t>CFD </a:t>
            </a:r>
            <a:r>
              <a:rPr lang="it-IT" kern="0" dirty="0" smtClean="0">
                <a:solidFill>
                  <a:schemeClr val="bg1"/>
                </a:solidFill>
              </a:rPr>
              <a:t>simulations</a:t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 smtClean="0">
                <a:solidFill>
                  <a:schemeClr val="bg1"/>
                </a:solidFill>
              </a:rPr>
              <a:t>Procedure</a:t>
            </a:r>
            <a:r>
              <a:rPr lang="en-US" sz="2800" kern="0" dirty="0" smtClean="0">
                <a:solidFill>
                  <a:schemeClr val="bg1"/>
                </a:solidFill>
              </a:rPr>
              <a:t/>
            </a:r>
            <a:br>
              <a:rPr lang="en-US" sz="2800" kern="0" dirty="0" smtClean="0">
                <a:solidFill>
                  <a:schemeClr val="bg1"/>
                </a:solidFill>
              </a:rPr>
            </a:b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CFD simulations</a:t>
            </a:r>
          </a:p>
          <a:p>
            <a:r>
              <a:rPr lang="it-IT" sz="1200" b="1" dirty="0" smtClean="0"/>
              <a:t>    </a:t>
            </a:r>
            <a:r>
              <a:rPr lang="it-IT" sz="1200" b="1" dirty="0" smtClean="0">
                <a:solidFill>
                  <a:srgbClr val="FF0000"/>
                </a:solidFill>
              </a:rPr>
              <a:t>Procedure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Comparisons</a:t>
            </a:r>
            <a:endParaRPr lang="it-IT" sz="1200" b="1" dirty="0" smtClean="0"/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Sampling</a:t>
            </a:r>
            <a:r>
              <a:rPr lang="it-IT" sz="1200" b="1" dirty="0" smtClean="0"/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979712" y="1131709"/>
            <a:ext cx="7164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Steady </a:t>
            </a:r>
            <a:r>
              <a:rPr lang="it-IT" dirty="0" err="1"/>
              <a:t>s</a:t>
            </a:r>
            <a:r>
              <a:rPr lang="it-IT" dirty="0" err="1" smtClean="0"/>
              <a:t>imulation</a:t>
            </a:r>
            <a:r>
              <a:rPr lang="it-IT" dirty="0" smtClean="0"/>
              <a:t> of the </a:t>
            </a:r>
            <a:r>
              <a:rPr lang="it-IT" dirty="0" err="1" smtClean="0"/>
              <a:t>main</a:t>
            </a:r>
            <a:r>
              <a:rPr lang="it-IT" dirty="0" smtClean="0"/>
              <a:t> flow of air (</a:t>
            </a:r>
            <a:r>
              <a:rPr lang="it-IT" i="1" dirty="0" smtClean="0"/>
              <a:t>1.57 g/s</a:t>
            </a:r>
            <a:r>
              <a:rPr lang="it-IT" dirty="0" smtClean="0"/>
              <a:t>) in the </a:t>
            </a:r>
            <a:r>
              <a:rPr lang="it-IT" dirty="0" err="1" smtClean="0"/>
              <a:t>entire</a:t>
            </a:r>
            <a:r>
              <a:rPr lang="it-IT" dirty="0" smtClean="0"/>
              <a:t> </a:t>
            </a:r>
            <a:r>
              <a:rPr lang="it-IT" dirty="0" err="1" smtClean="0"/>
              <a:t>geometry</a:t>
            </a:r>
            <a:r>
              <a:rPr lang="it-IT" dirty="0" smtClean="0"/>
              <a:t> [</a:t>
            </a:r>
            <a:r>
              <a:rPr lang="it-IT" i="1" dirty="0" err="1" smtClean="0"/>
              <a:t>rhoSimpleFoam</a:t>
            </a:r>
            <a:r>
              <a:rPr lang="it-IT" dirty="0" smtClean="0"/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Domain </a:t>
            </a:r>
            <a:r>
              <a:rPr lang="it-IT" dirty="0" err="1" smtClean="0"/>
              <a:t>reduction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New </a:t>
            </a:r>
            <a:r>
              <a:rPr lang="it-IT" dirty="0" err="1"/>
              <a:t>inlet</a:t>
            </a:r>
            <a:r>
              <a:rPr lang="it-IT" dirty="0"/>
              <a:t> </a:t>
            </a:r>
            <a:r>
              <a:rPr lang="it-IT" dirty="0" err="1"/>
              <a:t>boundary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, </a:t>
            </a:r>
            <a:r>
              <a:rPr lang="it-IT" dirty="0" err="1"/>
              <a:t>extracted</a:t>
            </a:r>
            <a:r>
              <a:rPr lang="it-IT" dirty="0"/>
              <a:t> from the </a:t>
            </a:r>
            <a:r>
              <a:rPr lang="it-IT" dirty="0" err="1"/>
              <a:t>previous</a:t>
            </a:r>
            <a:r>
              <a:rPr lang="it-IT" dirty="0"/>
              <a:t> </a:t>
            </a:r>
            <a:r>
              <a:rPr lang="it-IT" dirty="0" err="1"/>
              <a:t>solution</a:t>
            </a:r>
            <a:endParaRPr lang="it-IT" dirty="0"/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2" y="4653136"/>
            <a:ext cx="5580112" cy="1125223"/>
          </a:xfrm>
          <a:prstGeom prst="rect">
            <a:avLst/>
          </a:prstGeom>
        </p:spPr>
      </p:pic>
      <p:sp>
        <p:nvSpPr>
          <p:cNvPr id="34" name="Freccia a destra 33"/>
          <p:cNvSpPr/>
          <p:nvPr/>
        </p:nvSpPr>
        <p:spPr>
          <a:xfrm>
            <a:off x="3306527" y="5238910"/>
            <a:ext cx="432048" cy="22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CasellaDiTesto 34"/>
          <p:cNvSpPr txBox="1"/>
          <p:nvPr/>
        </p:nvSpPr>
        <p:spPr>
          <a:xfrm>
            <a:off x="3270523" y="540350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/>
                </a:solidFill>
              </a:rPr>
              <a:t>air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810583" y="5041563"/>
            <a:ext cx="2131485" cy="6838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er 1"/>
          <p:cNvSpPr/>
          <p:nvPr/>
        </p:nvSpPr>
        <p:spPr>
          <a:xfrm>
            <a:off x="4087949" y="5041563"/>
            <a:ext cx="1492163" cy="700494"/>
          </a:xfrm>
          <a:prstGeom prst="mathMultiply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Connettore diritto 4"/>
          <p:cNvCxnSpPr/>
          <p:nvPr/>
        </p:nvCxnSpPr>
        <p:spPr>
          <a:xfrm>
            <a:off x="5942068" y="4907846"/>
            <a:ext cx="0" cy="948938"/>
          </a:xfrm>
          <a:prstGeom prst="line">
            <a:avLst/>
          </a:prstGeom>
          <a:ln w="3810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572000" y="5896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8BD2"/>
                </a:solidFill>
              </a:rPr>
              <a:t>Sampled</a:t>
            </a:r>
            <a:r>
              <a:rPr lang="it-IT" dirty="0" smtClean="0">
                <a:solidFill>
                  <a:srgbClr val="008BD2"/>
                </a:solidFill>
              </a:rPr>
              <a:t> </a:t>
            </a:r>
            <a:r>
              <a:rPr lang="it-IT" dirty="0" err="1" smtClean="0">
                <a:solidFill>
                  <a:srgbClr val="008BD2"/>
                </a:solidFill>
              </a:rPr>
              <a:t>fields</a:t>
            </a:r>
            <a:r>
              <a:rPr lang="it-IT" dirty="0" smtClean="0">
                <a:solidFill>
                  <a:srgbClr val="008BD2"/>
                </a:solidFill>
              </a:rPr>
              <a:t>: </a:t>
            </a:r>
            <a:r>
              <a:rPr lang="it-IT" i="1" dirty="0" smtClean="0">
                <a:solidFill>
                  <a:srgbClr val="008BD2"/>
                </a:solidFill>
              </a:rPr>
              <a:t>u, k, </a:t>
            </a:r>
            <a:r>
              <a:rPr lang="el-GR" dirty="0" smtClean="0">
                <a:solidFill>
                  <a:srgbClr val="008BD2"/>
                </a:solidFill>
              </a:rPr>
              <a:t>ω</a:t>
            </a:r>
            <a:endParaRPr lang="en-GB" dirty="0">
              <a:solidFill>
                <a:srgbClr val="008B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>
                <a:solidFill>
                  <a:schemeClr val="bg1"/>
                </a:solidFill>
              </a:rPr>
              <a:t>CFD </a:t>
            </a:r>
            <a:r>
              <a:rPr lang="it-IT" kern="0" dirty="0" smtClean="0">
                <a:solidFill>
                  <a:schemeClr val="bg1"/>
                </a:solidFill>
              </a:rPr>
              <a:t>simulations</a:t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 smtClean="0">
                <a:solidFill>
                  <a:schemeClr val="bg1"/>
                </a:solidFill>
              </a:rPr>
              <a:t>Procedure</a:t>
            </a:r>
            <a:r>
              <a:rPr lang="en-US" sz="2800" kern="0" dirty="0" smtClean="0">
                <a:solidFill>
                  <a:schemeClr val="bg1"/>
                </a:solidFill>
              </a:rPr>
              <a:t/>
            </a:r>
            <a:br>
              <a:rPr lang="en-US" sz="2800" kern="0" dirty="0" smtClean="0">
                <a:solidFill>
                  <a:schemeClr val="bg1"/>
                </a:solidFill>
              </a:rPr>
            </a:b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CFD simulations</a:t>
            </a:r>
          </a:p>
          <a:p>
            <a:r>
              <a:rPr lang="it-IT" sz="1200" b="1" dirty="0" smtClean="0"/>
              <a:t>    </a:t>
            </a:r>
            <a:r>
              <a:rPr lang="it-IT" sz="1200" b="1" dirty="0" smtClean="0">
                <a:solidFill>
                  <a:srgbClr val="FF0000"/>
                </a:solidFill>
              </a:rPr>
              <a:t>Procedure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Comparisons</a:t>
            </a:r>
            <a:endParaRPr lang="it-IT" sz="1200" b="1" dirty="0" smtClean="0"/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Sampling</a:t>
            </a:r>
            <a:r>
              <a:rPr lang="it-IT" sz="1200" b="1" dirty="0" smtClean="0"/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979712" y="1131709"/>
            <a:ext cx="7164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Steady </a:t>
            </a:r>
            <a:r>
              <a:rPr lang="it-IT" dirty="0" err="1"/>
              <a:t>s</a:t>
            </a:r>
            <a:r>
              <a:rPr lang="it-IT" dirty="0" err="1" smtClean="0"/>
              <a:t>imulation</a:t>
            </a:r>
            <a:r>
              <a:rPr lang="it-IT" dirty="0" smtClean="0"/>
              <a:t> of the </a:t>
            </a:r>
            <a:r>
              <a:rPr lang="it-IT" dirty="0" err="1" smtClean="0"/>
              <a:t>main</a:t>
            </a:r>
            <a:r>
              <a:rPr lang="it-IT" dirty="0" smtClean="0"/>
              <a:t> flow of air (</a:t>
            </a:r>
            <a:r>
              <a:rPr lang="it-IT" i="1" dirty="0" smtClean="0"/>
              <a:t>1.57 g/s</a:t>
            </a:r>
            <a:r>
              <a:rPr lang="it-IT" dirty="0" smtClean="0"/>
              <a:t>) in the </a:t>
            </a:r>
            <a:r>
              <a:rPr lang="it-IT" dirty="0" err="1" smtClean="0"/>
              <a:t>entire</a:t>
            </a:r>
            <a:r>
              <a:rPr lang="it-IT" dirty="0" smtClean="0"/>
              <a:t> </a:t>
            </a:r>
            <a:r>
              <a:rPr lang="it-IT" dirty="0" err="1" smtClean="0"/>
              <a:t>geometry</a:t>
            </a:r>
            <a:r>
              <a:rPr lang="it-IT" dirty="0" smtClean="0"/>
              <a:t> [</a:t>
            </a:r>
            <a:r>
              <a:rPr lang="it-IT" i="1" dirty="0" err="1" smtClean="0"/>
              <a:t>rhoSimpleFoam</a:t>
            </a:r>
            <a:r>
              <a:rPr lang="it-IT" dirty="0"/>
              <a:t>]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Domain </a:t>
            </a:r>
            <a:r>
              <a:rPr lang="it-IT" dirty="0" err="1" smtClean="0"/>
              <a:t>reduction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New </a:t>
            </a:r>
            <a:r>
              <a:rPr lang="it-IT" dirty="0" err="1" smtClean="0"/>
              <a:t>inlet</a:t>
            </a:r>
            <a:r>
              <a:rPr lang="it-IT" dirty="0" smtClean="0"/>
              <a:t> </a:t>
            </a:r>
            <a:r>
              <a:rPr lang="it-IT" dirty="0" err="1" smtClean="0"/>
              <a:t>boundary</a:t>
            </a:r>
            <a:r>
              <a:rPr lang="it-IT" dirty="0" smtClean="0"/>
              <a:t> </a:t>
            </a:r>
            <a:r>
              <a:rPr lang="it-IT" dirty="0" err="1" smtClean="0"/>
              <a:t>conditions</a:t>
            </a:r>
            <a:r>
              <a:rPr lang="it-IT" dirty="0" smtClean="0"/>
              <a:t>, </a:t>
            </a:r>
            <a:r>
              <a:rPr lang="it-IT" dirty="0" err="1" smtClean="0"/>
              <a:t>extracted</a:t>
            </a:r>
            <a:r>
              <a:rPr lang="it-IT" dirty="0" smtClean="0"/>
              <a:t> from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Steady </a:t>
            </a:r>
            <a:r>
              <a:rPr lang="it-IT" dirty="0" err="1"/>
              <a:t>simulation</a:t>
            </a:r>
            <a:r>
              <a:rPr lang="it-IT" dirty="0"/>
              <a:t> of </a:t>
            </a:r>
            <a:r>
              <a:rPr lang="it-IT" dirty="0" smtClean="0"/>
              <a:t>the </a:t>
            </a:r>
            <a:r>
              <a:rPr lang="it-IT" dirty="0" err="1" smtClean="0"/>
              <a:t>simplified</a:t>
            </a:r>
            <a:r>
              <a:rPr lang="it-IT" dirty="0" smtClean="0"/>
              <a:t> </a:t>
            </a:r>
            <a:r>
              <a:rPr lang="it-IT" dirty="0" err="1"/>
              <a:t>geometry</a:t>
            </a:r>
            <a:r>
              <a:rPr lang="it-IT" dirty="0"/>
              <a:t> </a:t>
            </a:r>
            <a:r>
              <a:rPr lang="it-IT" dirty="0" smtClean="0"/>
              <a:t>[</a:t>
            </a:r>
            <a:r>
              <a:rPr lang="it-IT" i="1" dirty="0" err="1" smtClean="0"/>
              <a:t>rhoSimpleFoam</a:t>
            </a:r>
            <a:r>
              <a:rPr lang="it-IT" dirty="0" smtClean="0"/>
              <a:t>]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7" b="8130"/>
          <a:stretch/>
        </p:blipFill>
        <p:spPr>
          <a:xfrm>
            <a:off x="2411760" y="5600035"/>
            <a:ext cx="6696744" cy="949250"/>
          </a:xfrm>
          <a:prstGeom prst="rect">
            <a:avLst/>
          </a:prstGeom>
        </p:spPr>
      </p:pic>
      <p:sp>
        <p:nvSpPr>
          <p:cNvPr id="20" name="Freccia a destra 19"/>
          <p:cNvSpPr/>
          <p:nvPr/>
        </p:nvSpPr>
        <p:spPr>
          <a:xfrm>
            <a:off x="2374676" y="6047130"/>
            <a:ext cx="432048" cy="22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asellaDiTesto 21"/>
          <p:cNvSpPr txBox="1"/>
          <p:nvPr/>
        </p:nvSpPr>
        <p:spPr>
          <a:xfrm>
            <a:off x="1941024" y="5419934"/>
            <a:ext cx="1225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/>
                </a:solidFill>
              </a:rPr>
              <a:t>Air:</a:t>
            </a:r>
          </a:p>
          <a:p>
            <a:r>
              <a:rPr lang="it-IT" sz="1600" dirty="0" smtClean="0">
                <a:solidFill>
                  <a:schemeClr val="accent1"/>
                </a:solidFill>
              </a:rPr>
              <a:t>New </a:t>
            </a:r>
            <a:r>
              <a:rPr lang="it-IT" sz="1600" dirty="0" err="1" smtClean="0">
                <a:solidFill>
                  <a:schemeClr val="accent1"/>
                </a:solidFill>
              </a:rPr>
              <a:t>BCs</a:t>
            </a:r>
            <a:endParaRPr lang="en-GB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>
                <a:solidFill>
                  <a:schemeClr val="bg1"/>
                </a:solidFill>
              </a:rPr>
              <a:t>CFD </a:t>
            </a:r>
            <a:r>
              <a:rPr lang="it-IT" kern="0" dirty="0" smtClean="0">
                <a:solidFill>
                  <a:schemeClr val="bg1"/>
                </a:solidFill>
              </a:rPr>
              <a:t>simulations</a:t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 smtClean="0">
                <a:solidFill>
                  <a:schemeClr val="bg1"/>
                </a:solidFill>
              </a:rPr>
              <a:t>Procedure</a:t>
            </a:r>
            <a:r>
              <a:rPr lang="en-US" sz="2800" kern="0" dirty="0" smtClean="0">
                <a:solidFill>
                  <a:schemeClr val="bg1"/>
                </a:solidFill>
              </a:rPr>
              <a:t/>
            </a:r>
            <a:br>
              <a:rPr lang="en-US" sz="2800" kern="0" dirty="0" smtClean="0">
                <a:solidFill>
                  <a:schemeClr val="bg1"/>
                </a:solidFill>
              </a:rPr>
            </a:b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CFD simulations</a:t>
            </a:r>
          </a:p>
          <a:p>
            <a:r>
              <a:rPr lang="it-IT" sz="1200" b="1" dirty="0" smtClean="0"/>
              <a:t>    </a:t>
            </a:r>
            <a:r>
              <a:rPr lang="it-IT" sz="1200" b="1" dirty="0" smtClean="0">
                <a:solidFill>
                  <a:srgbClr val="FF0000"/>
                </a:solidFill>
              </a:rPr>
              <a:t>Procedure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Comparisons</a:t>
            </a:r>
            <a:endParaRPr lang="it-IT" sz="1200" b="1" dirty="0" smtClean="0"/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Sampling</a:t>
            </a:r>
            <a:r>
              <a:rPr lang="it-IT" sz="1200" b="1" dirty="0" smtClean="0"/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979712" y="1131709"/>
            <a:ext cx="7164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Steady </a:t>
            </a:r>
            <a:r>
              <a:rPr lang="it-IT" dirty="0" err="1"/>
              <a:t>s</a:t>
            </a:r>
            <a:r>
              <a:rPr lang="it-IT" dirty="0" err="1" smtClean="0"/>
              <a:t>imulation</a:t>
            </a:r>
            <a:r>
              <a:rPr lang="it-IT" dirty="0" smtClean="0"/>
              <a:t> of the </a:t>
            </a:r>
            <a:r>
              <a:rPr lang="it-IT" dirty="0" err="1" smtClean="0"/>
              <a:t>main</a:t>
            </a:r>
            <a:r>
              <a:rPr lang="it-IT" dirty="0" smtClean="0"/>
              <a:t> flow of air (</a:t>
            </a:r>
            <a:r>
              <a:rPr lang="it-IT" i="1" dirty="0" smtClean="0"/>
              <a:t>1.57 g/s</a:t>
            </a:r>
            <a:r>
              <a:rPr lang="it-IT" dirty="0" smtClean="0"/>
              <a:t>) in the </a:t>
            </a:r>
            <a:r>
              <a:rPr lang="it-IT" dirty="0" err="1" smtClean="0"/>
              <a:t>entire</a:t>
            </a:r>
            <a:r>
              <a:rPr lang="it-IT" dirty="0" smtClean="0"/>
              <a:t> </a:t>
            </a:r>
            <a:r>
              <a:rPr lang="it-IT" dirty="0" err="1" smtClean="0"/>
              <a:t>geometry</a:t>
            </a:r>
            <a:r>
              <a:rPr lang="it-IT" dirty="0" smtClean="0"/>
              <a:t> [</a:t>
            </a:r>
            <a:r>
              <a:rPr lang="it-IT" i="1" dirty="0" err="1" smtClean="0"/>
              <a:t>rhoSimpleFoam</a:t>
            </a:r>
            <a:r>
              <a:rPr lang="it-IT" dirty="0"/>
              <a:t>]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Domain </a:t>
            </a:r>
            <a:r>
              <a:rPr lang="it-IT" dirty="0" err="1" smtClean="0"/>
              <a:t>reduction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New </a:t>
            </a:r>
            <a:r>
              <a:rPr lang="it-IT" dirty="0" err="1" smtClean="0"/>
              <a:t>inlet</a:t>
            </a:r>
            <a:r>
              <a:rPr lang="it-IT" dirty="0" smtClean="0"/>
              <a:t> </a:t>
            </a:r>
            <a:r>
              <a:rPr lang="it-IT" dirty="0" err="1" smtClean="0"/>
              <a:t>boundary</a:t>
            </a:r>
            <a:r>
              <a:rPr lang="it-IT" dirty="0" smtClean="0"/>
              <a:t> </a:t>
            </a:r>
            <a:r>
              <a:rPr lang="it-IT" dirty="0" err="1" smtClean="0"/>
              <a:t>conditions</a:t>
            </a:r>
            <a:r>
              <a:rPr lang="it-IT" dirty="0" smtClean="0"/>
              <a:t>, </a:t>
            </a:r>
            <a:r>
              <a:rPr lang="it-IT" dirty="0" err="1" smtClean="0"/>
              <a:t>extracted</a:t>
            </a:r>
            <a:r>
              <a:rPr lang="it-IT" dirty="0" smtClean="0"/>
              <a:t> from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Steady </a:t>
            </a:r>
            <a:r>
              <a:rPr lang="it-IT" dirty="0" err="1"/>
              <a:t>simulation</a:t>
            </a:r>
            <a:r>
              <a:rPr lang="it-IT" dirty="0"/>
              <a:t> of </a:t>
            </a:r>
            <a:r>
              <a:rPr lang="it-IT" dirty="0" smtClean="0"/>
              <a:t>the </a:t>
            </a:r>
            <a:r>
              <a:rPr lang="it-IT" dirty="0" err="1" smtClean="0"/>
              <a:t>simplified</a:t>
            </a:r>
            <a:r>
              <a:rPr lang="it-IT" dirty="0" smtClean="0"/>
              <a:t> </a:t>
            </a:r>
            <a:r>
              <a:rPr lang="it-IT" dirty="0" err="1"/>
              <a:t>geometry</a:t>
            </a:r>
            <a:r>
              <a:rPr lang="it-IT" dirty="0"/>
              <a:t> </a:t>
            </a:r>
            <a:r>
              <a:rPr lang="it-IT" dirty="0" smtClean="0"/>
              <a:t>[</a:t>
            </a:r>
            <a:r>
              <a:rPr lang="it-IT" i="1" dirty="0" err="1" smtClean="0"/>
              <a:t>rhoSimpleFoam</a:t>
            </a:r>
            <a:r>
              <a:rPr lang="it-IT" dirty="0" smtClean="0"/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Transient</a:t>
            </a:r>
            <a:r>
              <a:rPr lang="it-IT" dirty="0"/>
              <a:t> </a:t>
            </a:r>
            <a:r>
              <a:rPr lang="it-IT" dirty="0" err="1"/>
              <a:t>injection</a:t>
            </a:r>
            <a:r>
              <a:rPr lang="it-IT" dirty="0"/>
              <a:t> of compositional </a:t>
            </a:r>
            <a:r>
              <a:rPr lang="it-IT" dirty="0" err="1"/>
              <a:t>spots</a:t>
            </a:r>
            <a:r>
              <a:rPr lang="it-IT" dirty="0"/>
              <a:t> </a:t>
            </a:r>
            <a:r>
              <a:rPr lang="it-IT" dirty="0" smtClean="0"/>
              <a:t>[</a:t>
            </a:r>
            <a:r>
              <a:rPr lang="it-IT" i="1" dirty="0" err="1" smtClean="0"/>
              <a:t>reactingFoam</a:t>
            </a:r>
            <a:r>
              <a:rPr lang="it-IT" dirty="0" smtClean="0"/>
              <a:t>]</a:t>
            </a:r>
            <a:endParaRPr lang="en-GB" dirty="0"/>
          </a:p>
          <a:p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7" b="8130"/>
          <a:stretch/>
        </p:blipFill>
        <p:spPr>
          <a:xfrm>
            <a:off x="2411760" y="5600035"/>
            <a:ext cx="6696744" cy="949250"/>
          </a:xfrm>
          <a:prstGeom prst="rect">
            <a:avLst/>
          </a:prstGeom>
        </p:spPr>
      </p:pic>
      <p:sp>
        <p:nvSpPr>
          <p:cNvPr id="20" name="Freccia a destra 19"/>
          <p:cNvSpPr/>
          <p:nvPr/>
        </p:nvSpPr>
        <p:spPr>
          <a:xfrm>
            <a:off x="2374676" y="6047130"/>
            <a:ext cx="432048" cy="22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asellaDiTesto 21"/>
          <p:cNvSpPr txBox="1"/>
          <p:nvPr/>
        </p:nvSpPr>
        <p:spPr>
          <a:xfrm>
            <a:off x="1941024" y="5419934"/>
            <a:ext cx="1225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/>
                </a:solidFill>
              </a:rPr>
              <a:t>Air:</a:t>
            </a:r>
          </a:p>
          <a:p>
            <a:r>
              <a:rPr lang="it-IT" sz="1600" dirty="0" smtClean="0">
                <a:solidFill>
                  <a:schemeClr val="accent1"/>
                </a:solidFill>
              </a:rPr>
              <a:t>New </a:t>
            </a:r>
            <a:r>
              <a:rPr lang="it-IT" sz="1600" dirty="0" err="1" smtClean="0">
                <a:solidFill>
                  <a:schemeClr val="accent1"/>
                </a:solidFill>
              </a:rPr>
              <a:t>BCs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 rot="5400000">
            <a:off x="3563888" y="5271282"/>
            <a:ext cx="432048" cy="22347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2305487" y="5126806"/>
                <a:ext cx="15861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𝑯𝒆</m:t>
                      </m:r>
                      <m:r>
                        <a:rPr lang="it-IT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it-IT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𝑪𝑶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𝑨𝒓</m:t>
                      </m:r>
                    </m:oMath>
                  </m:oMathPara>
                </a14:m>
                <a:endParaRPr lang="en-GB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487" y="5126806"/>
                <a:ext cx="158616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r="18108"/>
          <a:stretch/>
        </p:blipFill>
        <p:spPr>
          <a:xfrm>
            <a:off x="3928733" y="4597883"/>
            <a:ext cx="1584176" cy="1082134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4804231" y="5038109"/>
            <a:ext cx="10639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chemeClr val="tx1"/>
                </a:solidFill>
              </a:rPr>
              <a:t>t = 0.2 s</a:t>
            </a:r>
          </a:p>
          <a:p>
            <a:r>
              <a:rPr lang="it-IT" sz="1600" i="1" dirty="0" smtClean="0">
                <a:solidFill>
                  <a:schemeClr val="tx1"/>
                </a:solidFill>
              </a:rPr>
              <a:t>T = 1 s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6"/>
          <a:srcRect l="48666" t="42301" r="22044" b="28299"/>
          <a:stretch/>
        </p:blipFill>
        <p:spPr>
          <a:xfrm>
            <a:off x="5877372" y="4509120"/>
            <a:ext cx="2187969" cy="12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>
                <a:solidFill>
                  <a:schemeClr val="bg1"/>
                </a:solidFill>
              </a:rPr>
              <a:t>CFD </a:t>
            </a:r>
            <a:r>
              <a:rPr lang="it-IT" kern="0" dirty="0" smtClean="0">
                <a:solidFill>
                  <a:schemeClr val="bg1"/>
                </a:solidFill>
              </a:rPr>
              <a:t>simulations</a:t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 smtClean="0">
                <a:solidFill>
                  <a:schemeClr val="bg1"/>
                </a:solidFill>
              </a:rPr>
              <a:t>Resulting flow-field: spot advection</a:t>
            </a:r>
            <a:r>
              <a:rPr lang="en-US" sz="2800" kern="0" dirty="0" smtClean="0">
                <a:solidFill>
                  <a:schemeClr val="bg1"/>
                </a:solidFill>
              </a:rPr>
              <a:t/>
            </a:r>
            <a:br>
              <a:rPr lang="en-US" sz="2800" kern="0" dirty="0" smtClean="0">
                <a:solidFill>
                  <a:schemeClr val="bg1"/>
                </a:solidFill>
              </a:rPr>
            </a:b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CFD simulations</a:t>
            </a:r>
          </a:p>
          <a:p>
            <a:r>
              <a:rPr lang="it-IT" sz="1200" b="1" dirty="0" smtClean="0"/>
              <a:t>    Procedure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 </a:t>
            </a:r>
            <a:r>
              <a:rPr lang="it-IT" sz="1200" b="1" dirty="0" smtClean="0">
                <a:solidFill>
                  <a:srgbClr val="FF0000"/>
                </a:solidFill>
              </a:rPr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Comparisons</a:t>
            </a:r>
            <a:endParaRPr lang="it-IT" sz="1200" b="1" dirty="0" smtClean="0"/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Sampling</a:t>
            </a:r>
            <a:r>
              <a:rPr lang="it-IT" sz="1200" b="1" dirty="0" smtClean="0"/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pic>
        <p:nvPicPr>
          <p:cNvPr id="6" name="Y_Ar_movie_100fps_erdcR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t="33451" b="35834"/>
          <a:stretch/>
        </p:blipFill>
        <p:spPr>
          <a:xfrm>
            <a:off x="2005661" y="1465412"/>
            <a:ext cx="6875300" cy="1099492"/>
          </a:xfrm>
          <a:prstGeom prst="rect">
            <a:avLst/>
          </a:prstGeom>
        </p:spPr>
      </p:pic>
      <p:pic>
        <p:nvPicPr>
          <p:cNvPr id="7" name="Movie_Drho_He_SymPlane_100fps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t="35223" b="34062"/>
          <a:stretch/>
        </p:blipFill>
        <p:spPr>
          <a:xfrm>
            <a:off x="2005661" y="4184890"/>
            <a:ext cx="6754164" cy="108012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59" y="2423722"/>
            <a:ext cx="5638503" cy="76683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59" y="5096493"/>
            <a:ext cx="5638503" cy="704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/>
              <p:cNvSpPr txBox="1"/>
              <p:nvPr/>
            </p:nvSpPr>
            <p:spPr>
              <a:xfrm>
                <a:off x="4648946" y="3730897"/>
                <a:ext cx="15861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𝑯𝒆</m:t>
                      </m:r>
                    </m:oMath>
                  </m:oMathPara>
                </a14:m>
                <a:endParaRPr lang="en-GB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CasellaDiTes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946" y="3730897"/>
                <a:ext cx="158616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/>
              <p:cNvSpPr txBox="1"/>
              <p:nvPr/>
            </p:nvSpPr>
            <p:spPr>
              <a:xfrm>
                <a:off x="4692247" y="1080106"/>
                <a:ext cx="15861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𝑨𝒓</m:t>
                      </m:r>
                    </m:oMath>
                  </m:oMathPara>
                </a14:m>
                <a:endParaRPr lang="en-GB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3" name="CasellaDiTes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247" y="1080106"/>
                <a:ext cx="1586162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/>
          <p:cNvSpPr txBox="1"/>
          <p:nvPr/>
        </p:nvSpPr>
        <p:spPr>
          <a:xfrm>
            <a:off x="4740799" y="1349598"/>
            <a:ext cx="1528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srgbClr val="000000"/>
                </a:solidFill>
              </a:rPr>
              <a:t>(Mass </a:t>
            </a:r>
            <a:r>
              <a:rPr lang="it-IT" sz="1400" i="1" dirty="0" err="1" smtClean="0">
                <a:solidFill>
                  <a:srgbClr val="000000"/>
                </a:solidFill>
              </a:rPr>
              <a:t>fraction</a:t>
            </a:r>
            <a:r>
              <a:rPr lang="it-IT" sz="1400" i="1" dirty="0" smtClean="0">
                <a:solidFill>
                  <a:srgbClr val="000000"/>
                </a:solidFill>
              </a:rPr>
              <a:t>)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35892" y="4039928"/>
            <a:ext cx="1738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srgbClr val="000000"/>
                </a:solidFill>
              </a:rPr>
              <a:t>(</a:t>
            </a:r>
            <a:r>
              <a:rPr lang="it-IT" sz="1400" i="1" dirty="0" err="1" smtClean="0">
                <a:solidFill>
                  <a:srgbClr val="000000"/>
                </a:solidFill>
              </a:rPr>
              <a:t>Density</a:t>
            </a:r>
            <a:r>
              <a:rPr lang="it-IT" sz="1400" i="1" dirty="0" smtClean="0">
                <a:solidFill>
                  <a:srgbClr val="000000"/>
                </a:solidFill>
              </a:rPr>
              <a:t> </a:t>
            </a:r>
            <a:r>
              <a:rPr lang="it-IT" sz="1400" i="1" dirty="0" err="1" smtClean="0">
                <a:solidFill>
                  <a:srgbClr val="000000"/>
                </a:solidFill>
              </a:rPr>
              <a:t>variation</a:t>
            </a:r>
            <a:r>
              <a:rPr lang="it-IT" sz="1400" i="1" dirty="0" smtClean="0">
                <a:solidFill>
                  <a:srgbClr val="000000"/>
                </a:solidFill>
              </a:rPr>
              <a:t>)</a:t>
            </a:r>
            <a:endParaRPr lang="en-GB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3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1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0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>
                <a:solidFill>
                  <a:schemeClr val="bg1"/>
                </a:solidFill>
              </a:rPr>
              <a:t>CFD </a:t>
            </a:r>
            <a:r>
              <a:rPr lang="it-IT" kern="0" dirty="0" smtClean="0">
                <a:solidFill>
                  <a:schemeClr val="bg1"/>
                </a:solidFill>
              </a:rPr>
              <a:t>simulations</a:t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 smtClean="0">
                <a:solidFill>
                  <a:schemeClr val="bg1"/>
                </a:solidFill>
              </a:rPr>
              <a:t>Resulting flow-field: Argon wave advection</a:t>
            </a:r>
            <a:r>
              <a:rPr lang="en-US" sz="2800" kern="0" dirty="0" smtClean="0">
                <a:solidFill>
                  <a:schemeClr val="bg1"/>
                </a:solidFill>
              </a:rPr>
              <a:t/>
            </a:r>
            <a:br>
              <a:rPr lang="en-US" sz="2800" kern="0" dirty="0" smtClean="0">
                <a:solidFill>
                  <a:schemeClr val="bg1"/>
                </a:solidFill>
              </a:rPr>
            </a:b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CFD simulations</a:t>
            </a:r>
          </a:p>
          <a:p>
            <a:r>
              <a:rPr lang="it-IT" sz="1200" b="1" dirty="0" smtClean="0"/>
              <a:t>    Procedure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 </a:t>
            </a:r>
            <a:r>
              <a:rPr lang="it-IT" sz="1200" b="1" dirty="0" smtClean="0">
                <a:solidFill>
                  <a:srgbClr val="FF0000"/>
                </a:solidFill>
              </a:rPr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Comparisons</a:t>
            </a:r>
            <a:endParaRPr lang="it-IT" sz="1200" b="1" dirty="0" smtClean="0"/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Sampling</a:t>
            </a:r>
            <a:r>
              <a:rPr lang="it-IT" sz="1200" b="1" dirty="0" smtClean="0"/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7" b="40687"/>
          <a:stretch/>
        </p:blipFill>
        <p:spPr>
          <a:xfrm>
            <a:off x="1979449" y="1124744"/>
            <a:ext cx="7155520" cy="67618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7" b="40687"/>
          <a:stretch/>
        </p:blipFill>
        <p:spPr>
          <a:xfrm>
            <a:off x="1979450" y="1804093"/>
            <a:ext cx="7155519" cy="67618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7" b="40687"/>
          <a:stretch/>
        </p:blipFill>
        <p:spPr>
          <a:xfrm>
            <a:off x="1979451" y="2458312"/>
            <a:ext cx="7155519" cy="67618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7" b="40687"/>
          <a:stretch/>
        </p:blipFill>
        <p:spPr>
          <a:xfrm>
            <a:off x="1979712" y="3135051"/>
            <a:ext cx="7155258" cy="67616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7" b="40687"/>
          <a:stretch/>
        </p:blipFill>
        <p:spPr>
          <a:xfrm>
            <a:off x="1982117" y="3812318"/>
            <a:ext cx="7152853" cy="67593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7" b="40687"/>
          <a:stretch/>
        </p:blipFill>
        <p:spPr>
          <a:xfrm>
            <a:off x="1979712" y="4500729"/>
            <a:ext cx="7164288" cy="67701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7" b="40687"/>
          <a:stretch/>
        </p:blipFill>
        <p:spPr>
          <a:xfrm>
            <a:off x="1979712" y="5144240"/>
            <a:ext cx="7164288" cy="677016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57" y="5854483"/>
            <a:ext cx="5638503" cy="76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ttangolo 27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4175" y="260648"/>
            <a:ext cx="8375650" cy="423862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Motivation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sz="2000" dirty="0" smtClean="0">
                <a:solidFill>
                  <a:schemeClr val="bg1"/>
                </a:solidFill>
              </a:rPr>
              <a:t>Aircraft noise</a:t>
            </a: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5986-A3EA-46D1-B848-B0EF5FA98EE7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10" name="Rettangolo 9"/>
          <p:cNvSpPr/>
          <p:nvPr/>
        </p:nvSpPr>
        <p:spPr>
          <a:xfrm>
            <a:off x="683568" y="630932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60205"/>
            <a:ext cx="4763847" cy="302536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6896571" y="3897838"/>
            <a:ext cx="792088" cy="181619"/>
          </a:xfrm>
          <a:prstGeom prst="rect">
            <a:avLst/>
          </a:prstGeom>
          <a:solidFill>
            <a:srgbClr val="008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35" y="4565309"/>
            <a:ext cx="3687555" cy="1379132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tangolo 25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03" y="4400322"/>
            <a:ext cx="3395472" cy="2051278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 </a:t>
            </a:r>
            <a:r>
              <a:rPr lang="it-IT" sz="1200" b="1" dirty="0" smtClean="0">
                <a:solidFill>
                  <a:srgbClr val="FF0000"/>
                </a:solidFill>
              </a:rPr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CFD simulations</a:t>
            </a:r>
          </a:p>
          <a:p>
            <a:r>
              <a:rPr lang="it-IT" sz="1200" b="1" dirty="0" smtClean="0"/>
              <a:t>    Procedure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Comparisons</a:t>
            </a:r>
            <a:endParaRPr lang="it-IT" sz="1200" b="1" dirty="0" smtClean="0"/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Sampling</a:t>
            </a:r>
            <a:r>
              <a:rPr lang="it-IT" sz="1200" b="1" dirty="0" smtClean="0"/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sp>
        <p:nvSpPr>
          <p:cNvPr id="20" name="Ovale 19"/>
          <p:cNvSpPr/>
          <p:nvPr/>
        </p:nvSpPr>
        <p:spPr>
          <a:xfrm>
            <a:off x="7862888" y="4456582"/>
            <a:ext cx="100811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er 2"/>
          <p:cNvSpPr/>
          <p:nvPr/>
        </p:nvSpPr>
        <p:spPr>
          <a:xfrm>
            <a:off x="-468560" y="276598"/>
            <a:ext cx="10801200" cy="6264696"/>
          </a:xfrm>
          <a:prstGeom prst="mathMultiply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90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>
                <a:solidFill>
                  <a:schemeClr val="bg1"/>
                </a:solidFill>
              </a:rPr>
              <a:t>CFD </a:t>
            </a:r>
            <a:r>
              <a:rPr lang="it-IT" kern="0" dirty="0" smtClean="0">
                <a:solidFill>
                  <a:schemeClr val="bg1"/>
                </a:solidFill>
              </a:rPr>
              <a:t>simulations</a:t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 smtClean="0">
                <a:solidFill>
                  <a:schemeClr val="bg1"/>
                </a:solidFill>
              </a:rPr>
              <a:t>Resulting flow-field: focus on the injection</a:t>
            </a:r>
            <a:r>
              <a:rPr lang="en-US" sz="2800" kern="0" dirty="0" smtClean="0">
                <a:solidFill>
                  <a:schemeClr val="bg1"/>
                </a:solidFill>
              </a:rPr>
              <a:t/>
            </a:r>
            <a:br>
              <a:rPr lang="en-US" sz="2800" kern="0" dirty="0" smtClean="0">
                <a:solidFill>
                  <a:schemeClr val="bg1"/>
                </a:solidFill>
              </a:rPr>
            </a:b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CFD simulations</a:t>
            </a:r>
          </a:p>
          <a:p>
            <a:r>
              <a:rPr lang="it-IT" sz="1200" b="1" dirty="0" smtClean="0"/>
              <a:t>    Procedure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 </a:t>
            </a:r>
            <a:r>
              <a:rPr lang="it-IT" sz="1200" b="1" dirty="0" smtClean="0">
                <a:solidFill>
                  <a:srgbClr val="FF0000"/>
                </a:solidFill>
              </a:rPr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Comparisons</a:t>
            </a:r>
            <a:endParaRPr lang="it-IT" sz="1200" b="1" dirty="0" smtClean="0"/>
          </a:p>
          <a:p>
            <a:r>
              <a:rPr lang="it-IT" sz="1200" b="1" dirty="0" smtClean="0"/>
              <a:t>    </a:t>
            </a:r>
            <a:r>
              <a:rPr lang="it-IT" sz="1200" b="1" dirty="0" err="1"/>
              <a:t>Sampling</a:t>
            </a:r>
            <a:r>
              <a:rPr lang="it-IT" sz="1200" b="1" dirty="0"/>
              <a:t> </a:t>
            </a:r>
            <a:r>
              <a:rPr lang="it-IT" sz="1200" b="1" dirty="0" smtClean="0"/>
              <a:t>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3"/>
          <a:stretch/>
        </p:blipFill>
        <p:spPr>
          <a:xfrm>
            <a:off x="1979712" y="1043349"/>
            <a:ext cx="3225906" cy="2349279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3"/>
          <a:stretch/>
        </p:blipFill>
        <p:spPr>
          <a:xfrm>
            <a:off x="1979712" y="2753065"/>
            <a:ext cx="3225906" cy="2348576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3"/>
          <a:stretch/>
        </p:blipFill>
        <p:spPr>
          <a:xfrm>
            <a:off x="1979711" y="4468480"/>
            <a:ext cx="3225907" cy="2348577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3"/>
          <a:stretch/>
        </p:blipFill>
        <p:spPr>
          <a:xfrm>
            <a:off x="5724127" y="1043349"/>
            <a:ext cx="3226324" cy="234888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3"/>
          <a:stretch/>
        </p:blipFill>
        <p:spPr>
          <a:xfrm>
            <a:off x="5722539" y="2753064"/>
            <a:ext cx="3225907" cy="2348577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3"/>
          <a:stretch/>
        </p:blipFill>
        <p:spPr>
          <a:xfrm>
            <a:off x="5722539" y="4466411"/>
            <a:ext cx="3226323" cy="2348880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2" r="24053" b="12410"/>
          <a:stretch/>
        </p:blipFill>
        <p:spPr>
          <a:xfrm>
            <a:off x="4246685" y="6162290"/>
            <a:ext cx="2808312" cy="671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/>
              <p:cNvSpPr txBox="1"/>
              <p:nvPr/>
            </p:nvSpPr>
            <p:spPr>
              <a:xfrm>
                <a:off x="1996231" y="1043349"/>
                <a:ext cx="77768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latin typeface="+mn-lt"/>
                  </a:rPr>
                  <a:t>Iso-</a:t>
                </a:r>
                <a:r>
                  <a:rPr lang="it-IT" i="1" dirty="0" smtClean="0">
                    <a:latin typeface="+mn-lt"/>
                  </a:rPr>
                  <a:t>Q</a:t>
                </a:r>
                <a:r>
                  <a:rPr lang="it-IT" dirty="0" smtClean="0">
                    <a:latin typeface="+mn-lt"/>
                  </a:rPr>
                  <a:t> </a:t>
                </a:r>
                <a:r>
                  <a:rPr lang="it-IT" dirty="0" err="1" smtClean="0">
                    <a:latin typeface="+mn-lt"/>
                  </a:rPr>
                  <a:t>criterion</a:t>
                </a:r>
                <a:r>
                  <a:rPr lang="it-IT" dirty="0" smtClean="0">
                    <a:latin typeface="+mn-lt"/>
                  </a:rPr>
                  <a:t> </a:t>
                </a:r>
                <a:r>
                  <a:rPr lang="it-IT" dirty="0" err="1" smtClean="0">
                    <a:latin typeface="+mn-lt"/>
                  </a:rPr>
                  <a:t>surfaces</a:t>
                </a:r>
                <a:r>
                  <a:rPr lang="it-IT" dirty="0" smtClean="0">
                    <a:latin typeface="+mn-lt"/>
                  </a:rPr>
                  <a:t> (50000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it-IT" dirty="0" smtClean="0">
                    <a:latin typeface="+mn-lt"/>
                  </a:rPr>
                  <a:t>) coloured by </a:t>
                </a:r>
                <a:r>
                  <a:rPr lang="it-IT" i="1" dirty="0" err="1" smtClean="0">
                    <a:latin typeface="+mn-lt"/>
                  </a:rPr>
                  <a:t>Ar</a:t>
                </a:r>
                <a:r>
                  <a:rPr lang="it-IT" dirty="0" smtClean="0">
                    <a:latin typeface="+mn-lt"/>
                  </a:rPr>
                  <a:t> mass </a:t>
                </a:r>
                <a:r>
                  <a:rPr lang="it-IT" dirty="0" err="1" smtClean="0">
                    <a:latin typeface="+mn-lt"/>
                  </a:rPr>
                  <a:t>fraction</a:t>
                </a:r>
                <a:endParaRPr lang="it-IT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6" name="CasellaDiTes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231" y="1043349"/>
                <a:ext cx="7776864" cy="369332"/>
              </a:xfrm>
              <a:prstGeom prst="rect">
                <a:avLst/>
              </a:prstGeom>
              <a:blipFill>
                <a:blip r:embed="rId10"/>
                <a:stretch>
                  <a:fillRect l="-62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sellaDiTesto 36"/>
          <p:cNvSpPr txBox="1"/>
          <p:nvPr/>
        </p:nvSpPr>
        <p:spPr>
          <a:xfrm>
            <a:off x="7576592" y="498543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rgbClr val="003E72"/>
                </a:solidFill>
                <a:latin typeface="+mn-lt"/>
              </a:rPr>
              <a:t>Vortex</a:t>
            </a:r>
            <a:r>
              <a:rPr lang="it-IT" sz="1400" dirty="0" smtClean="0">
                <a:solidFill>
                  <a:srgbClr val="003E72"/>
                </a:solidFill>
                <a:latin typeface="+mn-lt"/>
              </a:rPr>
              <a:t> breaking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3842048" y="477798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rgbClr val="003E72"/>
                </a:solidFill>
                <a:latin typeface="+mn-lt"/>
              </a:rPr>
              <a:t>Wall</a:t>
            </a:r>
            <a:r>
              <a:rPr lang="it-IT" sz="1400" dirty="0" smtClean="0">
                <a:solidFill>
                  <a:srgbClr val="003E72"/>
                </a:solidFill>
                <a:latin typeface="+mn-lt"/>
              </a:rPr>
              <a:t> </a:t>
            </a:r>
            <a:r>
              <a:rPr lang="it-IT" sz="1400" dirty="0" err="1" smtClean="0">
                <a:solidFill>
                  <a:srgbClr val="003E72"/>
                </a:solidFill>
                <a:latin typeface="+mn-lt"/>
              </a:rPr>
              <a:t>vortex</a:t>
            </a:r>
            <a:r>
              <a:rPr lang="it-IT" sz="1400" dirty="0" smtClean="0">
                <a:solidFill>
                  <a:srgbClr val="003E72"/>
                </a:solidFill>
                <a:latin typeface="+mn-lt"/>
              </a:rPr>
              <a:t> </a:t>
            </a:r>
            <a:r>
              <a:rPr lang="it-IT" sz="1400" dirty="0" err="1" smtClean="0">
                <a:solidFill>
                  <a:srgbClr val="003E72"/>
                </a:solidFill>
                <a:latin typeface="+mn-lt"/>
              </a:rPr>
              <a:t>expands</a:t>
            </a:r>
            <a:r>
              <a:rPr lang="it-IT" sz="1400" dirty="0" smtClean="0">
                <a:solidFill>
                  <a:srgbClr val="003E72"/>
                </a:solidFill>
                <a:latin typeface="+mn-lt"/>
              </a:rPr>
              <a:t> and </a:t>
            </a:r>
            <a:r>
              <a:rPr lang="it-IT" sz="1400" dirty="0" err="1" smtClean="0">
                <a:solidFill>
                  <a:srgbClr val="003E72"/>
                </a:solidFill>
                <a:latin typeface="+mn-lt"/>
              </a:rPr>
              <a:t>gets</a:t>
            </a:r>
            <a:r>
              <a:rPr lang="it-IT" sz="1400" dirty="0" smtClean="0">
                <a:solidFill>
                  <a:srgbClr val="003E72"/>
                </a:solidFill>
                <a:latin typeface="+mn-lt"/>
              </a:rPr>
              <a:t> </a:t>
            </a:r>
            <a:r>
              <a:rPr lang="it-IT" sz="1400" dirty="0" err="1" smtClean="0">
                <a:solidFill>
                  <a:srgbClr val="003E72"/>
                </a:solidFill>
                <a:latin typeface="+mn-lt"/>
              </a:rPr>
              <a:t>convected</a:t>
            </a:r>
            <a:endParaRPr lang="it-IT" sz="1400" dirty="0" smtClean="0">
              <a:solidFill>
                <a:srgbClr val="003E7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39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>
                <a:solidFill>
                  <a:schemeClr val="bg1"/>
                </a:solidFill>
              </a:rPr>
              <a:t>CFD </a:t>
            </a:r>
            <a:r>
              <a:rPr lang="it-IT" kern="0" dirty="0" smtClean="0">
                <a:solidFill>
                  <a:schemeClr val="bg1"/>
                </a:solidFill>
              </a:rPr>
              <a:t>simulations</a:t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 smtClean="0">
                <a:solidFill>
                  <a:schemeClr val="bg1"/>
                </a:solidFill>
              </a:rPr>
              <a:t>Schmidt number modification in </a:t>
            </a:r>
            <a:r>
              <a:rPr lang="it-IT" sz="2000" i="1" kern="0" noProof="1" smtClean="0">
                <a:solidFill>
                  <a:schemeClr val="bg1"/>
                </a:solidFill>
              </a:rPr>
              <a:t>reactingFoam</a:t>
            </a:r>
            <a:r>
              <a:rPr lang="it-IT" sz="2000" kern="0" noProof="1" smtClean="0">
                <a:solidFill>
                  <a:schemeClr val="bg1"/>
                </a:solidFill>
              </a:rPr>
              <a:t> </a:t>
            </a:r>
            <a:r>
              <a:rPr lang="en-US" sz="2800" kern="0" dirty="0" smtClean="0">
                <a:solidFill>
                  <a:schemeClr val="bg1"/>
                </a:solidFill>
              </a:rPr>
              <a:t/>
            </a:r>
            <a:br>
              <a:rPr lang="en-US" sz="2800" kern="0" dirty="0" smtClean="0">
                <a:solidFill>
                  <a:schemeClr val="bg1"/>
                </a:solidFill>
              </a:rPr>
            </a:b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CFD simulations</a:t>
            </a:r>
          </a:p>
          <a:p>
            <a:r>
              <a:rPr lang="it-IT" sz="1200" b="1" dirty="0" smtClean="0"/>
              <a:t>    Procedure</a:t>
            </a:r>
          </a:p>
          <a:p>
            <a:r>
              <a:rPr lang="it-IT" sz="1200" b="1" dirty="0">
                <a:solidFill>
                  <a:srgbClr val="003E72"/>
                </a:solidFill>
              </a:rPr>
              <a:t> </a:t>
            </a:r>
            <a:r>
              <a:rPr lang="it-IT" sz="1200" b="1" dirty="0" smtClean="0">
                <a:solidFill>
                  <a:srgbClr val="003E72"/>
                </a:solidFill>
              </a:rPr>
              <a:t>   Resulting flow-field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 </a:t>
            </a:r>
            <a:r>
              <a:rPr lang="it-IT" sz="1200" b="1" dirty="0" smtClean="0">
                <a:solidFill>
                  <a:srgbClr val="FF0000"/>
                </a:solidFill>
              </a:rPr>
              <a:t>   </a:t>
            </a:r>
            <a:r>
              <a:rPr lang="it-IT" sz="1200" b="1" dirty="0" err="1" smtClean="0">
                <a:solidFill>
                  <a:srgbClr val="FF0000"/>
                </a:solidFill>
              </a:rPr>
              <a:t>Comparisons</a:t>
            </a:r>
            <a:endParaRPr lang="it-IT" sz="1200" b="1" dirty="0" smtClean="0">
              <a:solidFill>
                <a:srgbClr val="FF0000"/>
              </a:solidFill>
            </a:endParaRP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Sampling</a:t>
            </a:r>
            <a:r>
              <a:rPr lang="it-IT" sz="1200" b="1" dirty="0" smtClean="0"/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3"/>
          <a:srcRect l="55905" t="32500" r="9051" b="21300"/>
          <a:stretch/>
        </p:blipFill>
        <p:spPr>
          <a:xfrm>
            <a:off x="3131840" y="4523119"/>
            <a:ext cx="2091690" cy="1551141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4"/>
          <a:srcRect l="52757" t="60500" r="2750" b="27600"/>
          <a:stretch/>
        </p:blipFill>
        <p:spPr>
          <a:xfrm>
            <a:off x="3936803" y="1701302"/>
            <a:ext cx="4441302" cy="668161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5"/>
          <a:srcRect l="37006" t="50700" r="4325" b="35300"/>
          <a:stretch/>
        </p:blipFill>
        <p:spPr>
          <a:xfrm>
            <a:off x="4079663" y="3475319"/>
            <a:ext cx="4950798" cy="664536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1979712" y="1332692"/>
            <a:ext cx="3423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err="1">
                <a:solidFill>
                  <a:srgbClr val="003E72"/>
                </a:solidFill>
                <a:latin typeface="+mn-lt"/>
              </a:rPr>
              <a:t>reactingFoam</a:t>
            </a:r>
            <a:r>
              <a:rPr lang="it-IT" sz="1600" i="1" dirty="0">
                <a:solidFill>
                  <a:srgbClr val="003E72"/>
                </a:solidFill>
                <a:latin typeface="+mn-lt"/>
              </a:rPr>
              <a:t> </a:t>
            </a:r>
            <a:r>
              <a:rPr lang="it-IT" sz="1600" dirty="0" err="1">
                <a:solidFill>
                  <a:srgbClr val="003E72"/>
                </a:solidFill>
                <a:latin typeface="+mn-lt"/>
              </a:rPr>
              <a:t>species</a:t>
            </a:r>
            <a:r>
              <a:rPr lang="it-IT" sz="1600" dirty="0">
                <a:solidFill>
                  <a:srgbClr val="003E72"/>
                </a:solidFill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equation</a:t>
            </a:r>
            <a:r>
              <a:rPr lang="it-IT" sz="1600" dirty="0">
                <a:latin typeface="+mn-lt"/>
              </a:rPr>
              <a:t>:</a:t>
            </a:r>
            <a:endParaRPr lang="it-IT" sz="1600" i="1" dirty="0">
              <a:latin typeface="+mn-lt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966851" y="2421756"/>
            <a:ext cx="6965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>
                <a:latin typeface="+mn-lt"/>
              </a:rPr>
              <a:t>Implicit</a:t>
            </a:r>
            <a:r>
              <a:rPr lang="it-IT" sz="16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assumption</a:t>
            </a:r>
            <a:r>
              <a:rPr lang="it-IT" sz="1600" dirty="0">
                <a:latin typeface="+mn-lt"/>
              </a:rPr>
              <a:t> of </a:t>
            </a:r>
            <a:r>
              <a:rPr lang="it-IT" sz="1600" dirty="0" err="1">
                <a:latin typeface="+mn-lt"/>
              </a:rPr>
              <a:t>unitary</a:t>
            </a:r>
            <a:r>
              <a:rPr lang="it-IT" sz="1600" dirty="0">
                <a:latin typeface="+mn-lt"/>
              </a:rPr>
              <a:t> Schmidt </a:t>
            </a:r>
            <a:r>
              <a:rPr lang="it-IT" sz="1600" dirty="0" err="1">
                <a:latin typeface="+mn-lt"/>
              </a:rPr>
              <a:t>numbers</a:t>
            </a:r>
            <a:r>
              <a:rPr lang="it-IT" sz="1600" dirty="0">
                <a:latin typeface="+mn-lt"/>
              </a:rPr>
              <a:t> (laminar and </a:t>
            </a:r>
            <a:r>
              <a:rPr lang="it-IT" sz="1600" dirty="0" err="1">
                <a:latin typeface="+mn-lt"/>
              </a:rPr>
              <a:t>turbulent</a:t>
            </a:r>
            <a:r>
              <a:rPr lang="it-IT" sz="1600" dirty="0">
                <a:latin typeface="+mn-lt"/>
              </a:rPr>
              <a:t>)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5223530" y="4672280"/>
            <a:ext cx="2991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+mn-lt"/>
              </a:rPr>
              <a:t>From </a:t>
            </a:r>
            <a:r>
              <a:rPr lang="it-IT" sz="1600" dirty="0" err="1" smtClean="0">
                <a:latin typeface="+mn-lt"/>
              </a:rPr>
              <a:t>binary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diffusion</a:t>
            </a:r>
            <a:r>
              <a:rPr lang="it-IT" sz="16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coefficients</a:t>
            </a:r>
            <a:r>
              <a:rPr lang="it-IT" sz="1600" dirty="0">
                <a:latin typeface="+mn-lt"/>
              </a:rPr>
              <a:t> </a:t>
            </a:r>
            <a:r>
              <a:rPr lang="it-IT" sz="1600" dirty="0" smtClean="0">
                <a:latin typeface="+mn-lt"/>
              </a:rPr>
              <a:t>with </a:t>
            </a:r>
            <a:r>
              <a:rPr lang="it-IT" sz="1600" dirty="0" err="1" smtClean="0">
                <a:latin typeface="+mn-lt"/>
              </a:rPr>
              <a:t>respect</a:t>
            </a:r>
            <a:r>
              <a:rPr lang="it-IT" sz="1600" dirty="0" smtClean="0">
                <a:latin typeface="+mn-lt"/>
              </a:rPr>
              <a:t> to air </a:t>
            </a:r>
            <a:endParaRPr lang="it-IT" sz="1600" i="1" dirty="0">
              <a:latin typeface="+mn-lt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979712" y="2968918"/>
            <a:ext cx="5497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+mn-lt"/>
              </a:rPr>
              <a:t>Modified-</a:t>
            </a:r>
            <a:r>
              <a:rPr lang="it-IT" sz="1600" i="1" dirty="0" err="1" smtClean="0">
                <a:latin typeface="+mn-lt"/>
              </a:rPr>
              <a:t>reactingFoam</a:t>
            </a:r>
            <a:r>
              <a:rPr lang="it-IT" sz="1600" i="1" dirty="0" smtClean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species</a:t>
            </a:r>
            <a:r>
              <a:rPr lang="it-IT" sz="16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equation</a:t>
            </a:r>
            <a:r>
              <a:rPr lang="it-IT" sz="1600" dirty="0">
                <a:latin typeface="+mn-lt"/>
              </a:rPr>
              <a:t>:</a:t>
            </a:r>
            <a:endParaRPr lang="it-IT" sz="1600" i="1" dirty="0"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232279" y="5318247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A8A8A8"/>
                </a:solidFill>
                <a:latin typeface="+mn-lt"/>
              </a:rPr>
              <a:t>Wolfram (2017). Wolfram CDF </a:t>
            </a:r>
            <a:r>
              <a:rPr lang="en-US" sz="1400" dirty="0" smtClean="0">
                <a:solidFill>
                  <a:srgbClr val="A8A8A8"/>
                </a:solidFill>
                <a:latin typeface="+mn-lt"/>
              </a:rPr>
              <a:t>Player. https</a:t>
            </a:r>
            <a:r>
              <a:rPr lang="en-US" sz="1400" dirty="0">
                <a:solidFill>
                  <a:srgbClr val="A8A8A8"/>
                </a:solidFill>
                <a:latin typeface="+mn-lt"/>
              </a:rPr>
              <a:t>://www.wolfram.com/cdf-player/.</a:t>
            </a:r>
            <a:endParaRPr lang="en-GB" sz="1400" dirty="0">
              <a:solidFill>
                <a:srgbClr val="A8A8A8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3634126" y="5961310"/>
                <a:ext cx="102072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𝑃𝑟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𝑡𝑢𝑟𝑏</m:t>
                        </m:r>
                      </m:sub>
                    </m:sSub>
                  </m:oMath>
                </a14:m>
                <a:r>
                  <a:rPr lang="en-GB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0.7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126" y="5961310"/>
                <a:ext cx="1020729" cy="246221"/>
              </a:xfrm>
              <a:prstGeom prst="rect">
                <a:avLst/>
              </a:prstGeom>
              <a:blipFill>
                <a:blip r:embed="rId6"/>
                <a:stretch>
                  <a:fillRect l="-6548" t="-27500" r="-11310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79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>
                <a:solidFill>
                  <a:schemeClr val="bg1"/>
                </a:solidFill>
              </a:rPr>
              <a:t>CFD </a:t>
            </a:r>
            <a:r>
              <a:rPr lang="it-IT" kern="0" dirty="0" smtClean="0">
                <a:solidFill>
                  <a:schemeClr val="bg1"/>
                </a:solidFill>
              </a:rPr>
              <a:t>simulations</a:t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 smtClean="0">
                <a:solidFill>
                  <a:schemeClr val="bg1"/>
                </a:solidFill>
              </a:rPr>
              <a:t>Comparison with LITGS</a:t>
            </a:r>
            <a:r>
              <a:rPr lang="en-US" sz="2800" kern="0" dirty="0" smtClean="0">
                <a:solidFill>
                  <a:schemeClr val="bg1"/>
                </a:solidFill>
              </a:rPr>
              <a:t/>
            </a:r>
            <a:br>
              <a:rPr lang="en-US" sz="2800" kern="0" dirty="0" smtClean="0">
                <a:solidFill>
                  <a:schemeClr val="bg1"/>
                </a:solidFill>
              </a:rPr>
            </a:b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CFD simulations</a:t>
            </a:r>
          </a:p>
          <a:p>
            <a:r>
              <a:rPr lang="it-IT" sz="1200" b="1" dirty="0" smtClean="0"/>
              <a:t>    Procedure</a:t>
            </a:r>
          </a:p>
          <a:p>
            <a:r>
              <a:rPr lang="it-IT" sz="1200" b="1" dirty="0">
                <a:solidFill>
                  <a:srgbClr val="003E72"/>
                </a:solidFill>
              </a:rPr>
              <a:t> </a:t>
            </a:r>
            <a:r>
              <a:rPr lang="it-IT" sz="1200" b="1" dirty="0" smtClean="0">
                <a:solidFill>
                  <a:srgbClr val="003E72"/>
                </a:solidFill>
              </a:rPr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>
                <a:solidFill>
                  <a:srgbClr val="FF0000"/>
                </a:solidFill>
              </a:rPr>
              <a:t>Comparisons</a:t>
            </a:r>
            <a:endParaRPr lang="it-IT" sz="1200" b="1" dirty="0" smtClean="0">
              <a:solidFill>
                <a:srgbClr val="FF0000"/>
              </a:solidFill>
            </a:endParaRPr>
          </a:p>
          <a:p>
            <a:r>
              <a:rPr lang="it-IT" sz="1200" b="1" dirty="0" smtClean="0"/>
              <a:t>    </a:t>
            </a:r>
            <a:r>
              <a:rPr lang="it-IT" sz="1200" b="1" dirty="0" err="1"/>
              <a:t>Sampling</a:t>
            </a:r>
            <a:r>
              <a:rPr lang="it-IT" sz="1200" b="1" dirty="0"/>
              <a:t> </a:t>
            </a:r>
            <a:r>
              <a:rPr lang="it-IT" sz="1200" b="1" dirty="0" smtClean="0"/>
              <a:t>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72" y="1700809"/>
            <a:ext cx="3579286" cy="26836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58" y="1700808"/>
            <a:ext cx="3585442" cy="2688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4765477" y="1149736"/>
                <a:ext cx="15861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𝑪𝑶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77" y="1149736"/>
                <a:ext cx="158616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ttore diritto 29"/>
          <p:cNvCxnSpPr/>
          <p:nvPr/>
        </p:nvCxnSpPr>
        <p:spPr>
          <a:xfrm>
            <a:off x="4499992" y="4518993"/>
            <a:ext cx="51541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4283968" y="4365104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</a:rPr>
              <a:t>(             ) standard </a:t>
            </a:r>
            <a:r>
              <a:rPr lang="it-IT" sz="1400" i="1" dirty="0" err="1">
                <a:solidFill>
                  <a:srgbClr val="000000"/>
                </a:solidFill>
              </a:rPr>
              <a:t>reactingFoam</a:t>
            </a:r>
            <a:endParaRPr lang="en-GB" sz="1400" i="1" dirty="0">
              <a:solidFill>
                <a:srgbClr val="000000"/>
              </a:solidFill>
            </a:endParaRPr>
          </a:p>
        </p:txBody>
      </p:sp>
      <p:cxnSp>
        <p:nvCxnSpPr>
          <p:cNvPr id="32" name="Connettore diritto 31"/>
          <p:cNvCxnSpPr/>
          <p:nvPr/>
        </p:nvCxnSpPr>
        <p:spPr>
          <a:xfrm>
            <a:off x="4499992" y="4749826"/>
            <a:ext cx="515417" cy="0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4283968" y="459593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</a:rPr>
              <a:t>(             ) </a:t>
            </a:r>
            <a:r>
              <a:rPr lang="it-IT" sz="1400" dirty="0" err="1" smtClean="0">
                <a:solidFill>
                  <a:srgbClr val="000000"/>
                </a:solidFill>
              </a:rPr>
              <a:t>modified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i="1" dirty="0" err="1">
                <a:solidFill>
                  <a:srgbClr val="000000"/>
                </a:solidFill>
              </a:rPr>
              <a:t>reactingFoam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4283968" y="4826769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</a:rPr>
              <a:t>(   </a:t>
            </a:r>
            <a:r>
              <a:rPr lang="it-IT" sz="1400" i="1" dirty="0" err="1">
                <a:solidFill>
                  <a:srgbClr val="000000"/>
                </a:solidFill>
              </a:rPr>
              <a:t>d</a:t>
            </a:r>
            <a:r>
              <a:rPr lang="it-IT" sz="1400" i="1" dirty="0" err="1" smtClean="0">
                <a:solidFill>
                  <a:srgbClr val="000000"/>
                </a:solidFill>
              </a:rPr>
              <a:t>ots</a:t>
            </a:r>
            <a:r>
              <a:rPr lang="it-IT" sz="1400" dirty="0" smtClean="0">
                <a:solidFill>
                  <a:srgbClr val="000000"/>
                </a:solidFill>
              </a:rPr>
              <a:t>   </a:t>
            </a:r>
            <a:r>
              <a:rPr lang="it-IT" sz="1400" dirty="0">
                <a:solidFill>
                  <a:srgbClr val="000000"/>
                </a:solidFill>
              </a:rPr>
              <a:t>) LITGS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98746" y="5425650"/>
            <a:ext cx="5722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No </a:t>
            </a:r>
            <a:r>
              <a:rPr lang="it-IT" dirty="0" err="1" smtClean="0"/>
              <a:t>differences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the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solvers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Agreement in </a:t>
            </a:r>
            <a:r>
              <a:rPr lang="it-IT" dirty="0" err="1" smtClean="0"/>
              <a:t>shape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Slight</a:t>
            </a:r>
            <a:r>
              <a:rPr lang="it-IT" dirty="0" smtClean="0"/>
              <a:t> </a:t>
            </a:r>
            <a:r>
              <a:rPr lang="it-IT" dirty="0" err="1" smtClean="0"/>
              <a:t>mismatch</a:t>
            </a:r>
            <a:r>
              <a:rPr lang="it-IT" dirty="0" smtClean="0"/>
              <a:t> in </a:t>
            </a:r>
            <a:r>
              <a:rPr lang="it-IT" dirty="0" err="1" smtClean="0"/>
              <a:t>peak</a:t>
            </a:r>
            <a:r>
              <a:rPr lang="it-IT" dirty="0" smtClean="0"/>
              <a:t> </a:t>
            </a:r>
            <a:r>
              <a:rPr lang="it-IT" dirty="0" err="1" smtClean="0"/>
              <a:t>values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The </a:t>
            </a:r>
            <a:r>
              <a:rPr lang="it-IT" dirty="0" err="1" smtClean="0"/>
              <a:t>convection-diffusion</a:t>
            </a:r>
            <a:r>
              <a:rPr lang="it-IT" dirty="0" smtClean="0"/>
              <a:t> </a:t>
            </a:r>
            <a:r>
              <a:rPr lang="it-IT" dirty="0" err="1" smtClean="0"/>
              <a:t>process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captured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010371" y="1319013"/>
            <a:ext cx="127359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>
                <a:solidFill>
                  <a:srgbClr val="003E72"/>
                </a:solidFill>
              </a:rPr>
              <a:t>Radial</a:t>
            </a:r>
            <a:r>
              <a:rPr lang="it-IT" sz="1200" dirty="0">
                <a:solidFill>
                  <a:srgbClr val="003E72"/>
                </a:solidFill>
              </a:rPr>
              <a:t> </a:t>
            </a:r>
            <a:r>
              <a:rPr lang="it-IT" sz="1200" dirty="0" err="1">
                <a:solidFill>
                  <a:srgbClr val="003E72"/>
                </a:solidFill>
              </a:rPr>
              <a:t>impingement</a:t>
            </a:r>
            <a:r>
              <a:rPr lang="it-IT" sz="1200" dirty="0">
                <a:solidFill>
                  <a:srgbClr val="003E72"/>
                </a:solidFill>
              </a:rPr>
              <a:t> </a:t>
            </a:r>
            <a:r>
              <a:rPr lang="it-IT" sz="1200" dirty="0" err="1" smtClean="0">
                <a:solidFill>
                  <a:srgbClr val="003E72"/>
                </a:solidFill>
              </a:rPr>
              <a:t>effect</a:t>
            </a:r>
            <a:endParaRPr lang="en-GB" sz="1400" dirty="0"/>
          </a:p>
        </p:txBody>
      </p:sp>
      <p:cxnSp>
        <p:nvCxnSpPr>
          <p:cNvPr id="20" name="Connettore 2 19"/>
          <p:cNvCxnSpPr/>
          <p:nvPr/>
        </p:nvCxnSpPr>
        <p:spPr>
          <a:xfrm flipH="1">
            <a:off x="2771800" y="1888028"/>
            <a:ext cx="545662" cy="620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4263919" y="1665172"/>
            <a:ext cx="1982802" cy="843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3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>
                <a:solidFill>
                  <a:schemeClr val="bg1"/>
                </a:solidFill>
              </a:rPr>
              <a:t>CFD </a:t>
            </a:r>
            <a:r>
              <a:rPr lang="it-IT" kern="0" dirty="0" smtClean="0">
                <a:solidFill>
                  <a:schemeClr val="bg1"/>
                </a:solidFill>
              </a:rPr>
              <a:t>simulations</a:t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>
                <a:solidFill>
                  <a:schemeClr val="bg1"/>
                </a:solidFill>
              </a:rPr>
              <a:t>Comparison with LITGS</a:t>
            </a:r>
            <a:r>
              <a:rPr lang="en-US" sz="2800" kern="0" dirty="0" smtClean="0">
                <a:solidFill>
                  <a:schemeClr val="bg1"/>
                </a:solidFill>
              </a:rPr>
              <a:t/>
            </a:r>
            <a:br>
              <a:rPr lang="en-US" sz="2800" kern="0" dirty="0" smtClean="0">
                <a:solidFill>
                  <a:schemeClr val="bg1"/>
                </a:solidFill>
              </a:rPr>
            </a:b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CFD simulations</a:t>
            </a:r>
          </a:p>
          <a:p>
            <a:r>
              <a:rPr lang="it-IT" sz="1200" b="1" dirty="0" smtClean="0"/>
              <a:t>    Procedure</a:t>
            </a:r>
          </a:p>
          <a:p>
            <a:r>
              <a:rPr lang="it-IT" sz="1200" b="1" dirty="0">
                <a:solidFill>
                  <a:srgbClr val="003E72"/>
                </a:solidFill>
              </a:rPr>
              <a:t> </a:t>
            </a:r>
            <a:r>
              <a:rPr lang="it-IT" sz="1200" b="1" dirty="0" smtClean="0">
                <a:solidFill>
                  <a:srgbClr val="003E72"/>
                </a:solidFill>
              </a:rPr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>
                <a:solidFill>
                  <a:srgbClr val="FF0000"/>
                </a:solidFill>
              </a:rPr>
              <a:t>Comparisons</a:t>
            </a:r>
            <a:endParaRPr lang="it-IT" sz="1200" b="1" dirty="0" smtClean="0">
              <a:solidFill>
                <a:srgbClr val="FF0000"/>
              </a:solidFill>
            </a:endParaRP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Sampling</a:t>
            </a:r>
            <a:r>
              <a:rPr lang="it-IT" sz="1200" b="1" dirty="0" smtClean="0"/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71" y="1703115"/>
            <a:ext cx="3579286" cy="2683697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27" y="1695971"/>
            <a:ext cx="3580873" cy="2684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4788024" y="1146230"/>
                <a:ext cx="15861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𝑨𝒓</m:t>
                      </m:r>
                    </m:oMath>
                  </m:oMathPara>
                </a14:m>
                <a:endParaRPr lang="en-GB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146230"/>
                <a:ext cx="158616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ttore diritto 42"/>
          <p:cNvCxnSpPr/>
          <p:nvPr/>
        </p:nvCxnSpPr>
        <p:spPr>
          <a:xfrm>
            <a:off x="4499992" y="4518993"/>
            <a:ext cx="51541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4283968" y="4365104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</a:rPr>
              <a:t>(             ) standard </a:t>
            </a:r>
            <a:r>
              <a:rPr lang="it-IT" sz="1400" i="1" dirty="0" err="1">
                <a:solidFill>
                  <a:srgbClr val="000000"/>
                </a:solidFill>
              </a:rPr>
              <a:t>reactingFoam</a:t>
            </a:r>
            <a:endParaRPr lang="en-GB" sz="1400" i="1" dirty="0">
              <a:solidFill>
                <a:srgbClr val="000000"/>
              </a:solidFill>
            </a:endParaRPr>
          </a:p>
        </p:txBody>
      </p:sp>
      <p:cxnSp>
        <p:nvCxnSpPr>
          <p:cNvPr id="45" name="Connettore diritto 44"/>
          <p:cNvCxnSpPr/>
          <p:nvPr/>
        </p:nvCxnSpPr>
        <p:spPr>
          <a:xfrm>
            <a:off x="4499992" y="4749826"/>
            <a:ext cx="515417" cy="0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4283968" y="459593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</a:rPr>
              <a:t>(             ) </a:t>
            </a:r>
            <a:r>
              <a:rPr lang="it-IT" sz="1400" dirty="0" err="1" smtClean="0">
                <a:solidFill>
                  <a:srgbClr val="000000"/>
                </a:solidFill>
              </a:rPr>
              <a:t>modified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i="1" dirty="0" err="1">
                <a:solidFill>
                  <a:srgbClr val="000000"/>
                </a:solidFill>
              </a:rPr>
              <a:t>reactingFoam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4283968" y="4826769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</a:rPr>
              <a:t>(   </a:t>
            </a:r>
            <a:r>
              <a:rPr lang="it-IT" sz="1400" i="1" dirty="0" err="1">
                <a:solidFill>
                  <a:srgbClr val="000000"/>
                </a:solidFill>
              </a:rPr>
              <a:t>d</a:t>
            </a:r>
            <a:r>
              <a:rPr lang="it-IT" sz="1400" i="1" dirty="0" err="1" smtClean="0">
                <a:solidFill>
                  <a:srgbClr val="000000"/>
                </a:solidFill>
              </a:rPr>
              <a:t>ots</a:t>
            </a:r>
            <a:r>
              <a:rPr lang="it-IT" sz="1400" dirty="0" smtClean="0">
                <a:solidFill>
                  <a:srgbClr val="000000"/>
                </a:solidFill>
              </a:rPr>
              <a:t>   </a:t>
            </a:r>
            <a:r>
              <a:rPr lang="it-IT" sz="1400" dirty="0">
                <a:solidFill>
                  <a:srgbClr val="000000"/>
                </a:solidFill>
              </a:rPr>
              <a:t>) LITGS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2898746" y="5425650"/>
            <a:ext cx="572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Every</a:t>
            </a:r>
            <a:r>
              <a:rPr lang="it-IT" dirty="0" smtClean="0"/>
              <a:t> </a:t>
            </a:r>
            <a:r>
              <a:rPr lang="it-IT" dirty="0" err="1"/>
              <a:t>c</a:t>
            </a:r>
            <a:r>
              <a:rPr lang="it-IT" dirty="0" err="1" smtClean="0"/>
              <a:t>haracteristic</a:t>
            </a:r>
            <a:r>
              <a:rPr lang="it-IT" dirty="0" smtClean="0"/>
              <a:t> of the wave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predicted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2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>
                <a:solidFill>
                  <a:schemeClr val="bg1"/>
                </a:solidFill>
              </a:rPr>
              <a:t>CFD </a:t>
            </a:r>
            <a:r>
              <a:rPr lang="it-IT" kern="0" dirty="0" smtClean="0">
                <a:solidFill>
                  <a:schemeClr val="bg1"/>
                </a:solidFill>
              </a:rPr>
              <a:t>simulations</a:t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>
                <a:solidFill>
                  <a:schemeClr val="bg1"/>
                </a:solidFill>
              </a:rPr>
              <a:t>Comparison with LITGS</a:t>
            </a:r>
            <a:r>
              <a:rPr lang="en-US" sz="2800" kern="0" dirty="0" smtClean="0">
                <a:solidFill>
                  <a:schemeClr val="bg1"/>
                </a:solidFill>
              </a:rPr>
              <a:t/>
            </a:r>
            <a:br>
              <a:rPr lang="en-US" sz="2800" kern="0" dirty="0" smtClean="0">
                <a:solidFill>
                  <a:schemeClr val="bg1"/>
                </a:solidFill>
              </a:rPr>
            </a:b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CFD simulations</a:t>
            </a:r>
          </a:p>
          <a:p>
            <a:r>
              <a:rPr lang="it-IT" sz="1200" b="1" dirty="0" smtClean="0"/>
              <a:t>    Procedure</a:t>
            </a:r>
          </a:p>
          <a:p>
            <a:r>
              <a:rPr lang="it-IT" sz="1200" b="1" dirty="0">
                <a:solidFill>
                  <a:srgbClr val="003E72"/>
                </a:solidFill>
              </a:rPr>
              <a:t> </a:t>
            </a:r>
            <a:r>
              <a:rPr lang="it-IT" sz="1200" b="1" dirty="0" smtClean="0">
                <a:solidFill>
                  <a:srgbClr val="003E72"/>
                </a:solidFill>
              </a:rPr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>
                <a:solidFill>
                  <a:srgbClr val="FF0000"/>
                </a:solidFill>
              </a:rPr>
              <a:t>Comparisons</a:t>
            </a:r>
            <a:endParaRPr lang="it-IT" sz="1200" b="1" dirty="0" smtClean="0">
              <a:solidFill>
                <a:srgbClr val="FF0000"/>
              </a:solidFill>
            </a:endParaRPr>
          </a:p>
          <a:p>
            <a:r>
              <a:rPr lang="it-IT" sz="1200" b="1" dirty="0" smtClean="0"/>
              <a:t>    </a:t>
            </a:r>
            <a:r>
              <a:rPr lang="it-IT" sz="1200" b="1" dirty="0" err="1"/>
              <a:t>Sampling</a:t>
            </a:r>
            <a:r>
              <a:rPr lang="it-IT" sz="1200" b="1" dirty="0"/>
              <a:t> </a:t>
            </a:r>
            <a:r>
              <a:rPr lang="it-IT" sz="1200" b="1" dirty="0" smtClean="0"/>
              <a:t>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/>
              <p:cNvSpPr txBox="1"/>
              <p:nvPr/>
            </p:nvSpPr>
            <p:spPr>
              <a:xfrm>
                <a:off x="4788024" y="1146230"/>
                <a:ext cx="15861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𝑯𝒆</m:t>
                      </m:r>
                    </m:oMath>
                  </m:oMathPara>
                </a14:m>
                <a:endParaRPr lang="en-GB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146230"/>
                <a:ext cx="1586162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98987"/>
            <a:ext cx="3580179" cy="268436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435" y="1699822"/>
            <a:ext cx="3577950" cy="2682696"/>
          </a:xfrm>
          <a:prstGeom prst="rect">
            <a:avLst/>
          </a:prstGeom>
        </p:spPr>
      </p:pic>
      <p:cxnSp>
        <p:nvCxnSpPr>
          <p:cNvPr id="42" name="Connettore diritto 41"/>
          <p:cNvCxnSpPr/>
          <p:nvPr/>
        </p:nvCxnSpPr>
        <p:spPr>
          <a:xfrm>
            <a:off x="4499992" y="4518993"/>
            <a:ext cx="51541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4283968" y="4365104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</a:rPr>
              <a:t>(             ) standard </a:t>
            </a:r>
            <a:r>
              <a:rPr lang="it-IT" sz="1400" i="1" dirty="0" err="1">
                <a:solidFill>
                  <a:srgbClr val="000000"/>
                </a:solidFill>
              </a:rPr>
              <a:t>reactingFoam</a:t>
            </a:r>
            <a:endParaRPr lang="en-GB" sz="1400" i="1" dirty="0">
              <a:solidFill>
                <a:srgbClr val="000000"/>
              </a:solidFill>
            </a:endParaRPr>
          </a:p>
        </p:txBody>
      </p:sp>
      <p:cxnSp>
        <p:nvCxnSpPr>
          <p:cNvPr id="44" name="Connettore diritto 43"/>
          <p:cNvCxnSpPr/>
          <p:nvPr/>
        </p:nvCxnSpPr>
        <p:spPr>
          <a:xfrm>
            <a:off x="4499992" y="4749826"/>
            <a:ext cx="515417" cy="0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4283968" y="459593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</a:rPr>
              <a:t>(             ) </a:t>
            </a:r>
            <a:r>
              <a:rPr lang="it-IT" sz="1400" dirty="0" err="1" smtClean="0">
                <a:solidFill>
                  <a:srgbClr val="000000"/>
                </a:solidFill>
              </a:rPr>
              <a:t>modified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i="1" dirty="0" err="1">
                <a:solidFill>
                  <a:srgbClr val="000000"/>
                </a:solidFill>
              </a:rPr>
              <a:t>reactingFoam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4283968" y="4826769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</a:rPr>
              <a:t>(   </a:t>
            </a:r>
            <a:r>
              <a:rPr lang="it-IT" sz="1400" i="1" dirty="0" err="1">
                <a:solidFill>
                  <a:srgbClr val="000000"/>
                </a:solidFill>
              </a:rPr>
              <a:t>d</a:t>
            </a:r>
            <a:r>
              <a:rPr lang="it-IT" sz="1400" i="1" dirty="0" err="1" smtClean="0">
                <a:solidFill>
                  <a:srgbClr val="000000"/>
                </a:solidFill>
              </a:rPr>
              <a:t>ots</a:t>
            </a:r>
            <a:r>
              <a:rPr lang="it-IT" sz="1400" dirty="0" smtClean="0">
                <a:solidFill>
                  <a:srgbClr val="000000"/>
                </a:solidFill>
              </a:rPr>
              <a:t>   </a:t>
            </a:r>
            <a:r>
              <a:rPr lang="it-IT" sz="1400" dirty="0">
                <a:solidFill>
                  <a:srgbClr val="000000"/>
                </a:solidFill>
              </a:rPr>
              <a:t>) LITGS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2898746" y="5425650"/>
            <a:ext cx="5722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Worst</a:t>
            </a:r>
            <a:r>
              <a:rPr lang="it-IT" dirty="0" smtClean="0"/>
              <a:t> </a:t>
            </a:r>
            <a:r>
              <a:rPr lang="it-IT" dirty="0" err="1" smtClean="0"/>
              <a:t>agreement</a:t>
            </a:r>
            <a:r>
              <a:rPr lang="it-IT" dirty="0" smtClean="0"/>
              <a:t> of the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Not</a:t>
            </a:r>
            <a:r>
              <a:rPr lang="it-IT" dirty="0" smtClean="0"/>
              <a:t> due to the </a:t>
            </a:r>
            <a:r>
              <a:rPr lang="it-IT" dirty="0" err="1" smtClean="0"/>
              <a:t>diffusion</a:t>
            </a:r>
            <a:r>
              <a:rPr lang="it-IT" dirty="0" smtClean="0"/>
              <a:t> model</a:t>
            </a:r>
            <a:endParaRPr lang="en-GB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7788163" y="1294792"/>
            <a:ext cx="1372356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 smtClean="0">
                <a:solidFill>
                  <a:srgbClr val="003E72"/>
                </a:solidFill>
              </a:rPr>
              <a:t>Minimal</a:t>
            </a:r>
            <a:r>
              <a:rPr lang="it-IT" sz="1200" dirty="0" smtClean="0">
                <a:solidFill>
                  <a:srgbClr val="003E72"/>
                </a:solidFill>
              </a:rPr>
              <a:t> </a:t>
            </a:r>
            <a:r>
              <a:rPr lang="it-IT" sz="1200" dirty="0" err="1" smtClean="0">
                <a:solidFill>
                  <a:srgbClr val="003E72"/>
                </a:solidFill>
              </a:rPr>
              <a:t>differences</a:t>
            </a:r>
            <a:r>
              <a:rPr lang="it-IT" sz="1200" dirty="0" smtClean="0">
                <a:solidFill>
                  <a:srgbClr val="003E72"/>
                </a:solidFill>
              </a:rPr>
              <a:t> in </a:t>
            </a:r>
            <a:r>
              <a:rPr lang="it-IT" sz="1200" dirty="0" err="1" smtClean="0">
                <a:solidFill>
                  <a:srgbClr val="003E72"/>
                </a:solidFill>
              </a:rPr>
              <a:t>diffusion</a:t>
            </a:r>
            <a:r>
              <a:rPr lang="it-IT" sz="1200" dirty="0" smtClean="0">
                <a:solidFill>
                  <a:srgbClr val="003E72"/>
                </a:solidFill>
              </a:rPr>
              <a:t> </a:t>
            </a:r>
            <a:r>
              <a:rPr lang="it-IT" sz="1200" dirty="0" err="1" smtClean="0">
                <a:solidFill>
                  <a:srgbClr val="003E72"/>
                </a:solidFill>
              </a:rPr>
              <a:t>appear</a:t>
            </a:r>
            <a:endParaRPr lang="en-GB" sz="1400" dirty="0"/>
          </a:p>
        </p:txBody>
      </p:sp>
      <p:cxnSp>
        <p:nvCxnSpPr>
          <p:cNvPr id="49" name="Connettore 2 48"/>
          <p:cNvCxnSpPr/>
          <p:nvPr/>
        </p:nvCxnSpPr>
        <p:spPr>
          <a:xfrm flipH="1">
            <a:off x="8028384" y="1988456"/>
            <a:ext cx="445957" cy="474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>
                <a:solidFill>
                  <a:schemeClr val="bg1"/>
                </a:solidFill>
              </a:rPr>
              <a:t>CFD </a:t>
            </a:r>
            <a:r>
              <a:rPr lang="it-IT" kern="0" dirty="0" smtClean="0">
                <a:solidFill>
                  <a:schemeClr val="bg1"/>
                </a:solidFill>
              </a:rPr>
              <a:t>simulations</a:t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 smtClean="0">
                <a:solidFill>
                  <a:schemeClr val="bg1"/>
                </a:solidFill>
              </a:rPr>
              <a:t>Effects of the sampling method</a:t>
            </a:r>
            <a:r>
              <a:rPr lang="en-US" sz="2800" kern="0" dirty="0" smtClean="0">
                <a:solidFill>
                  <a:schemeClr val="bg1"/>
                </a:solidFill>
              </a:rPr>
              <a:t/>
            </a:r>
            <a:br>
              <a:rPr lang="en-US" sz="2800" kern="0" dirty="0" smtClean="0">
                <a:solidFill>
                  <a:schemeClr val="bg1"/>
                </a:solidFill>
              </a:rPr>
            </a:b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CFD simulations</a:t>
            </a:r>
          </a:p>
          <a:p>
            <a:r>
              <a:rPr lang="it-IT" sz="1200" b="1" dirty="0" smtClean="0"/>
              <a:t>    Procedure</a:t>
            </a:r>
          </a:p>
          <a:p>
            <a:r>
              <a:rPr lang="it-IT" sz="1200" b="1" dirty="0">
                <a:solidFill>
                  <a:srgbClr val="003E72"/>
                </a:solidFill>
              </a:rPr>
              <a:t> </a:t>
            </a:r>
            <a:r>
              <a:rPr lang="it-IT" sz="1200" b="1" dirty="0" smtClean="0">
                <a:solidFill>
                  <a:srgbClr val="003E72"/>
                </a:solidFill>
              </a:rPr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>
                <a:solidFill>
                  <a:srgbClr val="003E72"/>
                </a:solidFill>
              </a:rPr>
              <a:t>Comparisons</a:t>
            </a:r>
            <a:endParaRPr lang="it-IT" sz="1200" b="1" dirty="0" smtClean="0">
              <a:solidFill>
                <a:srgbClr val="003E72"/>
              </a:solidFill>
            </a:endParaRPr>
          </a:p>
          <a:p>
            <a:r>
              <a:rPr lang="it-IT" sz="1200" b="1" dirty="0">
                <a:solidFill>
                  <a:srgbClr val="FF0000"/>
                </a:solidFill>
              </a:rPr>
              <a:t> </a:t>
            </a:r>
            <a:r>
              <a:rPr lang="it-IT" sz="1200" b="1" dirty="0" smtClean="0">
                <a:solidFill>
                  <a:srgbClr val="FF0000"/>
                </a:solidFill>
              </a:rPr>
              <a:t>   </a:t>
            </a:r>
            <a:r>
              <a:rPr lang="it-IT" sz="1200" b="1" dirty="0" err="1" smtClean="0">
                <a:solidFill>
                  <a:srgbClr val="FF0000"/>
                </a:solidFill>
              </a:rPr>
              <a:t>Sampling</a:t>
            </a:r>
            <a:r>
              <a:rPr lang="it-IT" sz="1200" b="1" dirty="0" smtClean="0">
                <a:solidFill>
                  <a:srgbClr val="FF0000"/>
                </a:solidFill>
              </a:rPr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23728" y="1246303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Why</a:t>
            </a:r>
            <a:r>
              <a:rPr lang="it-IT" dirty="0" smtClean="0"/>
              <a:t>?          LITGS </a:t>
            </a:r>
            <a:r>
              <a:rPr lang="it-IT" dirty="0" err="1" smtClean="0"/>
              <a:t>spatial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endParaRPr lang="en-GB" dirty="0"/>
          </a:p>
        </p:txBody>
      </p:sp>
      <p:cxnSp>
        <p:nvCxnSpPr>
          <p:cNvPr id="23" name="Connettore 2 22"/>
          <p:cNvCxnSpPr/>
          <p:nvPr/>
        </p:nvCxnSpPr>
        <p:spPr>
          <a:xfrm>
            <a:off x="3192800" y="1430959"/>
            <a:ext cx="4320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2123728" y="5230941"/>
            <a:ext cx="398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Spatial</a:t>
            </a:r>
            <a:r>
              <a:rPr lang="it-IT" dirty="0" smtClean="0"/>
              <a:t> </a:t>
            </a:r>
            <a:r>
              <a:rPr lang="it-IT" dirty="0" err="1" smtClean="0"/>
              <a:t>average</a:t>
            </a:r>
            <a:r>
              <a:rPr lang="it-IT" dirty="0" smtClean="0"/>
              <a:t> of CFD </a:t>
            </a:r>
            <a:r>
              <a:rPr lang="it-IT" dirty="0" err="1" smtClean="0"/>
              <a:t>results</a:t>
            </a:r>
            <a:r>
              <a:rPr lang="it-IT" dirty="0" smtClean="0"/>
              <a:t> </a:t>
            </a:r>
            <a:r>
              <a:rPr lang="it-IT" dirty="0" err="1" smtClean="0"/>
              <a:t>along</a:t>
            </a:r>
            <a:r>
              <a:rPr lang="it-IT" dirty="0" smtClean="0"/>
              <a:t> </a:t>
            </a:r>
            <a:r>
              <a:rPr lang="it-IT" dirty="0" err="1" smtClean="0"/>
              <a:t>radial</a:t>
            </a:r>
            <a:r>
              <a:rPr lang="it-IT" dirty="0" smtClean="0"/>
              <a:t> </a:t>
            </a:r>
            <a:r>
              <a:rPr lang="it-IT" dirty="0" err="1" smtClean="0"/>
              <a:t>direction</a:t>
            </a:r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36" y="1610982"/>
            <a:ext cx="5256583" cy="30004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002" y="4204363"/>
            <a:ext cx="1465430" cy="260901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718525" y="5264338"/>
            <a:ext cx="648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 smtClean="0">
                <a:solidFill>
                  <a:srgbClr val="0000FF"/>
                </a:solidFill>
              </a:rPr>
              <a:t>mm</a:t>
            </a:r>
            <a:endParaRPr lang="en-GB" sz="1300" dirty="0">
              <a:solidFill>
                <a:srgbClr val="0000FF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7819948" y="5691530"/>
            <a:ext cx="648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 smtClean="0">
                <a:solidFill>
                  <a:srgbClr val="0000FF"/>
                </a:solidFill>
              </a:rPr>
              <a:t>mm</a:t>
            </a:r>
            <a:endParaRPr lang="en-GB" sz="1300" dirty="0">
              <a:solidFill>
                <a:srgbClr val="0000FF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905610" y="3789040"/>
            <a:ext cx="1177398" cy="22274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ttangolo 31"/>
          <p:cNvSpPr/>
          <p:nvPr/>
        </p:nvSpPr>
        <p:spPr>
          <a:xfrm>
            <a:off x="7545536" y="5749305"/>
            <a:ext cx="742156" cy="1960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7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>
                <a:solidFill>
                  <a:schemeClr val="bg1"/>
                </a:solidFill>
              </a:rPr>
              <a:t>CFD </a:t>
            </a:r>
            <a:r>
              <a:rPr lang="it-IT" kern="0" dirty="0" smtClean="0">
                <a:solidFill>
                  <a:schemeClr val="bg1"/>
                </a:solidFill>
              </a:rPr>
              <a:t>simulations</a:t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>
                <a:solidFill>
                  <a:schemeClr val="bg1"/>
                </a:solidFill>
              </a:rPr>
              <a:t>Effects of the sampling </a:t>
            </a:r>
            <a:r>
              <a:rPr lang="it-IT" sz="2000" kern="0" noProof="1" smtClean="0">
                <a:solidFill>
                  <a:schemeClr val="bg1"/>
                </a:solidFill>
              </a:rPr>
              <a:t>method: </a:t>
            </a:r>
            <a:r>
              <a:rPr lang="it-IT" sz="2000" i="1" kern="0" noProof="1" smtClean="0">
                <a:solidFill>
                  <a:schemeClr val="bg1"/>
                </a:solidFill>
              </a:rPr>
              <a:t>reactingFoam </a:t>
            </a:r>
            <a:r>
              <a:rPr lang="it-IT" sz="2000" kern="0" noProof="1" smtClean="0">
                <a:solidFill>
                  <a:schemeClr val="bg1"/>
                </a:solidFill>
              </a:rPr>
              <a:t>results for </a:t>
            </a:r>
            <a:r>
              <a:rPr lang="it-IT" sz="2000" i="1" kern="0" noProof="1" smtClean="0">
                <a:solidFill>
                  <a:schemeClr val="bg1"/>
                </a:solidFill>
              </a:rPr>
              <a:t>Ar</a:t>
            </a: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CFD simulations</a:t>
            </a:r>
          </a:p>
          <a:p>
            <a:r>
              <a:rPr lang="it-IT" sz="1200" b="1" dirty="0" smtClean="0"/>
              <a:t>    Procedure</a:t>
            </a:r>
          </a:p>
          <a:p>
            <a:r>
              <a:rPr lang="it-IT" sz="1200" b="1" dirty="0">
                <a:solidFill>
                  <a:srgbClr val="003E72"/>
                </a:solidFill>
              </a:rPr>
              <a:t> </a:t>
            </a:r>
            <a:r>
              <a:rPr lang="it-IT" sz="1200" b="1" dirty="0" smtClean="0">
                <a:solidFill>
                  <a:srgbClr val="003E72"/>
                </a:solidFill>
              </a:rPr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>
                <a:solidFill>
                  <a:srgbClr val="003E72"/>
                </a:solidFill>
              </a:rPr>
              <a:t>Comparisons</a:t>
            </a:r>
            <a:endParaRPr lang="it-IT" sz="1200" b="1" dirty="0" smtClean="0">
              <a:solidFill>
                <a:srgbClr val="003E72"/>
              </a:solidFill>
            </a:endParaRPr>
          </a:p>
          <a:p>
            <a:r>
              <a:rPr lang="it-IT" sz="1200" b="1" dirty="0" smtClean="0">
                <a:solidFill>
                  <a:srgbClr val="FF0000"/>
                </a:solidFill>
              </a:rPr>
              <a:t>    </a:t>
            </a:r>
            <a:r>
              <a:rPr lang="it-IT" sz="1200" b="1" dirty="0" err="1">
                <a:solidFill>
                  <a:srgbClr val="FF0000"/>
                </a:solidFill>
              </a:rPr>
              <a:t>Sampling</a:t>
            </a:r>
            <a:r>
              <a:rPr lang="it-IT" sz="1200" b="1" dirty="0">
                <a:solidFill>
                  <a:srgbClr val="FF0000"/>
                </a:solidFill>
              </a:rPr>
              <a:t> </a:t>
            </a:r>
            <a:r>
              <a:rPr lang="it-IT" sz="1200" b="1" dirty="0" smtClean="0">
                <a:solidFill>
                  <a:srgbClr val="FF0000"/>
                </a:solidFill>
              </a:rPr>
              <a:t>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81099"/>
            <a:ext cx="4572000" cy="3428021"/>
          </a:xfrm>
          <a:prstGeom prst="rect">
            <a:avLst/>
          </a:prstGeom>
        </p:spPr>
      </p:pic>
      <p:cxnSp>
        <p:nvCxnSpPr>
          <p:cNvPr id="21" name="Connettore diritto 20"/>
          <p:cNvCxnSpPr/>
          <p:nvPr/>
        </p:nvCxnSpPr>
        <p:spPr>
          <a:xfrm>
            <a:off x="4716016" y="4715272"/>
            <a:ext cx="51541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4499992" y="456138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0000"/>
                </a:solidFill>
              </a:rPr>
              <a:t>(             ) </a:t>
            </a:r>
            <a:r>
              <a:rPr lang="it-IT" sz="1400" dirty="0" err="1" smtClean="0">
                <a:solidFill>
                  <a:srgbClr val="000000"/>
                </a:solidFill>
              </a:rPr>
              <a:t>punctual</a:t>
            </a:r>
            <a:endParaRPr lang="en-GB" sz="1400" i="1" dirty="0">
              <a:solidFill>
                <a:srgbClr val="000000"/>
              </a:solidFill>
            </a:endParaRPr>
          </a:p>
        </p:txBody>
      </p:sp>
      <p:cxnSp>
        <p:nvCxnSpPr>
          <p:cNvPr id="24" name="Connettore diritto 23"/>
          <p:cNvCxnSpPr/>
          <p:nvPr/>
        </p:nvCxnSpPr>
        <p:spPr>
          <a:xfrm>
            <a:off x="4716016" y="4946105"/>
            <a:ext cx="515417" cy="0"/>
          </a:xfrm>
          <a:prstGeom prst="line">
            <a:avLst/>
          </a:prstGeom>
          <a:ln w="19050"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4499992" y="477740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0000"/>
                </a:solidFill>
              </a:rPr>
              <a:t>(             ) </a:t>
            </a:r>
            <a:r>
              <a:rPr lang="it-IT" sz="1400" dirty="0" err="1" smtClean="0">
                <a:solidFill>
                  <a:srgbClr val="000000"/>
                </a:solidFill>
              </a:rPr>
              <a:t>average</a:t>
            </a:r>
            <a:r>
              <a:rPr lang="it-IT" sz="1400" dirty="0" smtClean="0">
                <a:solidFill>
                  <a:srgbClr val="000000"/>
                </a:solidFill>
              </a:rPr>
              <a:t> on 15 mm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123728" y="5604426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Radial</a:t>
            </a:r>
            <a:r>
              <a:rPr lang="it-IT" dirty="0" smtClean="0"/>
              <a:t> </a:t>
            </a:r>
            <a:r>
              <a:rPr lang="it-IT" dirty="0" err="1" smtClean="0"/>
              <a:t>impingement</a:t>
            </a:r>
            <a:r>
              <a:rPr lang="it-IT" dirty="0" smtClean="0"/>
              <a:t> </a:t>
            </a:r>
            <a:r>
              <a:rPr lang="it-IT" dirty="0" err="1" smtClean="0"/>
              <a:t>effects</a:t>
            </a:r>
            <a:r>
              <a:rPr lang="it-IT" dirty="0" smtClean="0"/>
              <a:t> are </a:t>
            </a:r>
            <a:r>
              <a:rPr lang="it-IT" dirty="0" err="1" smtClean="0"/>
              <a:t>reduced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The </a:t>
            </a:r>
            <a:r>
              <a:rPr lang="it-IT" dirty="0" err="1" smtClean="0"/>
              <a:t>traces</a:t>
            </a:r>
            <a:r>
              <a:rPr lang="it-IT" dirty="0" smtClean="0"/>
              <a:t> </a:t>
            </a:r>
            <a:r>
              <a:rPr lang="it-IT" dirty="0" err="1" smtClean="0"/>
              <a:t>overlap</a:t>
            </a:r>
            <a:r>
              <a:rPr lang="it-IT" dirty="0" smtClean="0"/>
              <a:t>         LITGS </a:t>
            </a:r>
            <a:r>
              <a:rPr lang="it-IT" dirty="0" err="1" smtClean="0"/>
              <a:t>resolution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affecting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endParaRPr lang="en-GB" dirty="0"/>
          </a:p>
        </p:txBody>
      </p:sp>
      <p:cxnSp>
        <p:nvCxnSpPr>
          <p:cNvPr id="36" name="Connettore 2 35"/>
          <p:cNvCxnSpPr/>
          <p:nvPr/>
        </p:nvCxnSpPr>
        <p:spPr>
          <a:xfrm>
            <a:off x="4479672" y="6340688"/>
            <a:ext cx="4320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/>
              <p:cNvSpPr txBox="1"/>
              <p:nvPr/>
            </p:nvSpPr>
            <p:spPr>
              <a:xfrm>
                <a:off x="4788024" y="1146230"/>
                <a:ext cx="15861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𝑨𝒓</m:t>
                      </m:r>
                    </m:oMath>
                  </m:oMathPara>
                </a14:m>
                <a:endParaRPr lang="en-GB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9" name="CasellaDiTes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146230"/>
                <a:ext cx="158616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0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CFD simulations</a:t>
            </a:r>
          </a:p>
          <a:p>
            <a:r>
              <a:rPr lang="it-IT" sz="1200" b="1" dirty="0" smtClean="0"/>
              <a:t>    Procedure</a:t>
            </a:r>
          </a:p>
          <a:p>
            <a:r>
              <a:rPr lang="it-IT" sz="1200" b="1" dirty="0">
                <a:solidFill>
                  <a:srgbClr val="003E72"/>
                </a:solidFill>
              </a:rPr>
              <a:t> </a:t>
            </a:r>
            <a:r>
              <a:rPr lang="it-IT" sz="1200" b="1" dirty="0" smtClean="0">
                <a:solidFill>
                  <a:srgbClr val="003E72"/>
                </a:solidFill>
              </a:rPr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>
                <a:solidFill>
                  <a:srgbClr val="003E72"/>
                </a:solidFill>
              </a:rPr>
              <a:t>Comparisons</a:t>
            </a:r>
            <a:endParaRPr lang="it-IT" sz="1200" b="1" dirty="0" smtClean="0">
              <a:solidFill>
                <a:srgbClr val="003E72"/>
              </a:solidFill>
            </a:endParaRPr>
          </a:p>
          <a:p>
            <a:r>
              <a:rPr lang="it-IT" sz="1200" b="1" dirty="0" smtClean="0">
                <a:solidFill>
                  <a:srgbClr val="FF0000"/>
                </a:solidFill>
              </a:rPr>
              <a:t>    </a:t>
            </a:r>
            <a:r>
              <a:rPr lang="it-IT" sz="1200" b="1" dirty="0" err="1">
                <a:solidFill>
                  <a:srgbClr val="FF0000"/>
                </a:solidFill>
              </a:rPr>
              <a:t>Sampling</a:t>
            </a:r>
            <a:r>
              <a:rPr lang="it-IT" sz="1200" b="1" dirty="0">
                <a:solidFill>
                  <a:srgbClr val="FF0000"/>
                </a:solidFill>
              </a:rPr>
              <a:t> </a:t>
            </a:r>
            <a:r>
              <a:rPr lang="it-IT" sz="1200" b="1" dirty="0" smtClean="0">
                <a:solidFill>
                  <a:srgbClr val="FF0000"/>
                </a:solidFill>
              </a:rPr>
              <a:t>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cxnSp>
        <p:nvCxnSpPr>
          <p:cNvPr id="21" name="Connettore diritto 20"/>
          <p:cNvCxnSpPr/>
          <p:nvPr/>
        </p:nvCxnSpPr>
        <p:spPr>
          <a:xfrm>
            <a:off x="2843808" y="4715272"/>
            <a:ext cx="51541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2627784" y="456138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0000"/>
                </a:solidFill>
              </a:rPr>
              <a:t>(             ) </a:t>
            </a:r>
            <a:r>
              <a:rPr lang="it-IT" sz="1400" dirty="0" err="1" smtClean="0">
                <a:solidFill>
                  <a:srgbClr val="000000"/>
                </a:solidFill>
              </a:rPr>
              <a:t>punctual</a:t>
            </a:r>
            <a:endParaRPr lang="en-GB" sz="1400" i="1" dirty="0">
              <a:solidFill>
                <a:srgbClr val="000000"/>
              </a:solidFill>
            </a:endParaRPr>
          </a:p>
        </p:txBody>
      </p:sp>
      <p:cxnSp>
        <p:nvCxnSpPr>
          <p:cNvPr id="24" name="Connettore diritto 23"/>
          <p:cNvCxnSpPr/>
          <p:nvPr/>
        </p:nvCxnSpPr>
        <p:spPr>
          <a:xfrm>
            <a:off x="2843808" y="4946105"/>
            <a:ext cx="515417" cy="0"/>
          </a:xfrm>
          <a:prstGeom prst="line">
            <a:avLst/>
          </a:prstGeom>
          <a:ln w="19050"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2627784" y="477740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0000"/>
                </a:solidFill>
              </a:rPr>
              <a:t>(             ) </a:t>
            </a:r>
            <a:r>
              <a:rPr lang="it-IT" sz="1400" dirty="0" err="1" smtClean="0">
                <a:solidFill>
                  <a:srgbClr val="000000"/>
                </a:solidFill>
              </a:rPr>
              <a:t>average</a:t>
            </a:r>
            <a:r>
              <a:rPr lang="it-IT" sz="1400" dirty="0" smtClean="0">
                <a:solidFill>
                  <a:srgbClr val="000000"/>
                </a:solidFill>
              </a:rPr>
              <a:t> on </a:t>
            </a:r>
            <a:r>
              <a:rPr lang="it-IT" sz="1400" dirty="0" err="1" smtClean="0">
                <a:solidFill>
                  <a:srgbClr val="000000"/>
                </a:solidFill>
              </a:rPr>
              <a:t>radius</a:t>
            </a:r>
            <a:endParaRPr lang="it-IT" sz="1400" dirty="0" smtClean="0">
              <a:solidFill>
                <a:srgbClr val="00000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2123728" y="5604426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The </a:t>
            </a:r>
            <a:r>
              <a:rPr lang="it-IT" dirty="0" err="1" smtClean="0"/>
              <a:t>problem</a:t>
            </a:r>
            <a:r>
              <a:rPr lang="it-IT" dirty="0" smtClean="0"/>
              <a:t> can be </a:t>
            </a:r>
            <a:r>
              <a:rPr lang="it-IT" dirty="0" err="1" smtClean="0"/>
              <a:t>approximated</a:t>
            </a:r>
            <a:r>
              <a:rPr lang="it-IT" dirty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one-dimensional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…the </a:t>
            </a:r>
            <a:r>
              <a:rPr lang="it-IT" dirty="0" err="1" smtClean="0"/>
              <a:t>differential</a:t>
            </a:r>
            <a:r>
              <a:rPr lang="it-IT" dirty="0" smtClean="0"/>
              <a:t> </a:t>
            </a:r>
            <a:r>
              <a:rPr lang="it-IT" dirty="0" err="1" smtClean="0"/>
              <a:t>convection</a:t>
            </a:r>
            <a:r>
              <a:rPr lang="it-IT" dirty="0" smtClean="0"/>
              <a:t> </a:t>
            </a:r>
            <a:r>
              <a:rPr lang="it-IT" dirty="0" err="1" smtClean="0"/>
              <a:t>cannot</a:t>
            </a:r>
            <a:r>
              <a:rPr lang="it-IT" dirty="0" smtClean="0"/>
              <a:t> be </a:t>
            </a:r>
            <a:r>
              <a:rPr lang="it-IT" dirty="0" err="1" smtClean="0"/>
              <a:t>neglected</a:t>
            </a:r>
            <a:endParaRPr lang="it-IT" dirty="0" smtClean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81099"/>
            <a:ext cx="4572000" cy="3428021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0" t="7330" r="10410" b="52759"/>
          <a:stretch/>
        </p:blipFill>
        <p:spPr>
          <a:xfrm>
            <a:off x="6732240" y="1330608"/>
            <a:ext cx="720080" cy="1368152"/>
          </a:xfrm>
          <a:prstGeom prst="rect">
            <a:avLst/>
          </a:prstGeom>
        </p:spPr>
      </p:pic>
      <p:sp>
        <p:nvSpPr>
          <p:cNvPr id="38" name="CasellaDiTesto 37"/>
          <p:cNvSpPr txBox="1"/>
          <p:nvPr/>
        </p:nvSpPr>
        <p:spPr>
          <a:xfrm>
            <a:off x="5580112" y="456138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0000"/>
                </a:solidFill>
              </a:rPr>
              <a:t>(             ) mass flow </a:t>
            </a:r>
            <a:r>
              <a:rPr lang="it-IT" sz="1400" dirty="0" err="1" smtClean="0">
                <a:solidFill>
                  <a:srgbClr val="000000"/>
                </a:solidFill>
              </a:rPr>
              <a:t>average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5580112" y="477740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0000"/>
                </a:solidFill>
              </a:rPr>
              <a:t>(             ) area </a:t>
            </a:r>
            <a:r>
              <a:rPr lang="it-IT" sz="1400" dirty="0" err="1" smtClean="0">
                <a:solidFill>
                  <a:srgbClr val="000000"/>
                </a:solidFill>
              </a:rPr>
              <a:t>average</a:t>
            </a:r>
            <a:endParaRPr lang="it-IT" sz="1400" dirty="0" smtClean="0">
              <a:solidFill>
                <a:srgbClr val="000000"/>
              </a:solidFill>
            </a:endParaRPr>
          </a:p>
        </p:txBody>
      </p:sp>
      <p:cxnSp>
        <p:nvCxnSpPr>
          <p:cNvPr id="45" name="Connettore diritto 44"/>
          <p:cNvCxnSpPr/>
          <p:nvPr/>
        </p:nvCxnSpPr>
        <p:spPr>
          <a:xfrm>
            <a:off x="5794935" y="4714984"/>
            <a:ext cx="515417" cy="0"/>
          </a:xfrm>
          <a:prstGeom prst="line">
            <a:avLst/>
          </a:prstGeom>
          <a:ln w="19050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/>
          <p:cNvCxnSpPr/>
          <p:nvPr/>
        </p:nvCxnSpPr>
        <p:spPr>
          <a:xfrm>
            <a:off x="5794935" y="4945816"/>
            <a:ext cx="515417" cy="0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flipH="1">
            <a:off x="7022693" y="2585994"/>
            <a:ext cx="1149707" cy="515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7" r="42556" b="25144"/>
          <a:stretch/>
        </p:blipFill>
        <p:spPr>
          <a:xfrm>
            <a:off x="7597546" y="1972678"/>
            <a:ext cx="1369630" cy="592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/>
              <p:cNvSpPr txBox="1"/>
              <p:nvPr/>
            </p:nvSpPr>
            <p:spPr>
              <a:xfrm>
                <a:off x="4788024" y="1146230"/>
                <a:ext cx="15861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𝑨𝒓</m:t>
                      </m:r>
                    </m:oMath>
                  </m:oMathPara>
                </a14:m>
                <a:endParaRPr lang="en-GB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8" name="CasellaDiTes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146230"/>
                <a:ext cx="158616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>
                <a:solidFill>
                  <a:schemeClr val="bg1"/>
                </a:solidFill>
              </a:rPr>
              <a:t>CFD </a:t>
            </a:r>
            <a:r>
              <a:rPr lang="it-IT" kern="0" dirty="0" smtClean="0">
                <a:solidFill>
                  <a:schemeClr val="bg1"/>
                </a:solidFill>
              </a:rPr>
              <a:t>simulations</a:t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>
                <a:solidFill>
                  <a:schemeClr val="bg1"/>
                </a:solidFill>
              </a:rPr>
              <a:t>Effects of the sampling </a:t>
            </a:r>
            <a:r>
              <a:rPr lang="it-IT" sz="2000" kern="0" noProof="1" smtClean="0">
                <a:solidFill>
                  <a:schemeClr val="bg1"/>
                </a:solidFill>
              </a:rPr>
              <a:t>method: </a:t>
            </a:r>
            <a:r>
              <a:rPr lang="it-IT" sz="2000" i="1" kern="0" noProof="1" smtClean="0">
                <a:solidFill>
                  <a:schemeClr val="bg1"/>
                </a:solidFill>
              </a:rPr>
              <a:t>reactingFoam </a:t>
            </a:r>
            <a:r>
              <a:rPr lang="it-IT" sz="2000" kern="0" noProof="1" smtClean="0">
                <a:solidFill>
                  <a:schemeClr val="bg1"/>
                </a:solidFill>
              </a:rPr>
              <a:t>results for </a:t>
            </a:r>
            <a:r>
              <a:rPr lang="it-IT" sz="2000" i="1" kern="0" noProof="1" smtClean="0">
                <a:solidFill>
                  <a:schemeClr val="bg1"/>
                </a:solidFill>
              </a:rPr>
              <a:t>Ar</a:t>
            </a: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olo 1"/>
              <p:cNvSpPr txBox="1">
                <a:spLocks/>
              </p:cNvSpPr>
              <p:nvPr/>
            </p:nvSpPr>
            <p:spPr bwMode="auto">
              <a:xfrm>
                <a:off x="384175" y="260648"/>
                <a:ext cx="8375650" cy="4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r>
                  <a:rPr lang="it-IT" kern="0" dirty="0" smtClean="0">
                    <a:solidFill>
                      <a:schemeClr val="bg1"/>
                    </a:solidFill>
                  </a:rPr>
                  <a:t>Low-order modelling</a:t>
                </a:r>
                <a:br>
                  <a:rPr lang="it-IT" kern="0" dirty="0" smtClean="0">
                    <a:solidFill>
                      <a:schemeClr val="bg1"/>
                    </a:solidFill>
                  </a:rPr>
                </a:br>
                <a:r>
                  <a:rPr lang="it-IT" sz="2000" kern="0" noProof="1" smtClean="0">
                    <a:solidFill>
                      <a:schemeClr val="bg1"/>
                    </a:solidFill>
                  </a:rPr>
                  <a:t>Formulation: 1D transport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kern="0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kern="0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it-IT" sz="2000" b="1" i="1" kern="0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sz="2000" kern="0" noProof="1" smtClean="0">
                    <a:solidFill>
                      <a:schemeClr val="bg1"/>
                    </a:solidFill>
                  </a:rPr>
                  <a:t> </a:t>
                </a:r>
                <a:r>
                  <a:rPr lang="it-IT" kern="0" dirty="0" smtClean="0">
                    <a:solidFill>
                      <a:schemeClr val="bg1"/>
                    </a:solidFill>
                  </a:rPr>
                  <a:t/>
                </a:r>
                <a:br>
                  <a:rPr lang="it-IT" kern="0" dirty="0" smtClean="0">
                    <a:solidFill>
                      <a:schemeClr val="bg1"/>
                    </a:solidFill>
                  </a:rPr>
                </a:br>
                <a:endParaRPr lang="it-IT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175" y="260648"/>
                <a:ext cx="8375650" cy="423862"/>
              </a:xfrm>
              <a:prstGeom prst="rect">
                <a:avLst/>
              </a:prstGeom>
              <a:blipFill>
                <a:blip r:embed="rId2"/>
                <a:stretch>
                  <a:fillRect l="-2402" t="-24638" b="-104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003E72"/>
                </a:solidFill>
              </a:rPr>
              <a:t>CFD simulations</a:t>
            </a:r>
          </a:p>
          <a:p>
            <a:r>
              <a:rPr lang="it-IT" sz="1200" b="1" dirty="0" smtClean="0">
                <a:solidFill>
                  <a:srgbClr val="003E72"/>
                </a:solidFill>
              </a:rPr>
              <a:t>    Procedure</a:t>
            </a:r>
          </a:p>
          <a:p>
            <a:r>
              <a:rPr lang="it-IT" sz="1200" b="1" dirty="0">
                <a:solidFill>
                  <a:srgbClr val="003E72"/>
                </a:solidFill>
              </a:rPr>
              <a:t> </a:t>
            </a:r>
            <a:r>
              <a:rPr lang="it-IT" sz="1200" b="1" dirty="0" smtClean="0">
                <a:solidFill>
                  <a:srgbClr val="003E72"/>
                </a:solidFill>
              </a:rPr>
              <a:t>   Resulting flow-field</a:t>
            </a:r>
          </a:p>
          <a:p>
            <a:r>
              <a:rPr lang="it-IT" sz="1200" b="1" dirty="0">
                <a:solidFill>
                  <a:srgbClr val="003E72"/>
                </a:solidFill>
              </a:rPr>
              <a:t> </a:t>
            </a:r>
            <a:r>
              <a:rPr lang="it-IT" sz="1200" b="1" dirty="0" smtClean="0">
                <a:solidFill>
                  <a:srgbClr val="003E72"/>
                </a:solidFill>
              </a:rPr>
              <a:t>   </a:t>
            </a:r>
            <a:r>
              <a:rPr lang="it-IT" sz="1200" b="1" dirty="0" err="1" smtClean="0">
                <a:solidFill>
                  <a:srgbClr val="003E72"/>
                </a:solidFill>
              </a:rPr>
              <a:t>Comparisons</a:t>
            </a:r>
            <a:endParaRPr lang="it-IT" sz="1200" b="1" dirty="0" smtClean="0">
              <a:solidFill>
                <a:srgbClr val="003E72"/>
              </a:solidFill>
            </a:endParaRPr>
          </a:p>
          <a:p>
            <a:r>
              <a:rPr lang="it-IT" sz="1200" b="1" dirty="0">
                <a:solidFill>
                  <a:srgbClr val="003E72"/>
                </a:solidFill>
              </a:rPr>
              <a:t> </a:t>
            </a:r>
            <a:r>
              <a:rPr lang="it-IT" sz="1200" b="1" dirty="0" smtClean="0">
                <a:solidFill>
                  <a:srgbClr val="003E72"/>
                </a:solidFill>
              </a:rPr>
              <a:t>   </a:t>
            </a:r>
            <a:r>
              <a:rPr lang="it-IT" sz="1200" b="1" dirty="0" err="1" smtClean="0">
                <a:solidFill>
                  <a:srgbClr val="003E72"/>
                </a:solidFill>
              </a:rPr>
              <a:t>Sampling</a:t>
            </a:r>
            <a:r>
              <a:rPr lang="it-IT" sz="1200" b="1" dirty="0" smtClean="0">
                <a:solidFill>
                  <a:srgbClr val="003E72"/>
                </a:solidFill>
              </a:rPr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Low-order modelling</a:t>
            </a:r>
          </a:p>
          <a:p>
            <a:r>
              <a:rPr lang="it-IT" sz="1200" b="1" dirty="0" smtClean="0">
                <a:solidFill>
                  <a:srgbClr val="FF0000"/>
                </a:solidFill>
              </a:rPr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2123728" y="1268760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CFD </a:t>
            </a:r>
            <a:r>
              <a:rPr lang="it-IT" dirty="0" err="1" smtClean="0"/>
              <a:t>proved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neither</a:t>
            </a:r>
            <a:r>
              <a:rPr lang="it-IT" dirty="0" smtClean="0"/>
              <a:t> </a:t>
            </a:r>
            <a:r>
              <a:rPr lang="it-IT" dirty="0" err="1" smtClean="0"/>
              <a:t>molecular</a:t>
            </a:r>
            <a:r>
              <a:rPr lang="it-IT" dirty="0" smtClean="0"/>
              <a:t> </a:t>
            </a:r>
            <a:r>
              <a:rPr lang="it-IT" dirty="0" err="1" smtClean="0"/>
              <a:t>nor</a:t>
            </a:r>
            <a:r>
              <a:rPr lang="it-IT" dirty="0" smtClean="0"/>
              <a:t> </a:t>
            </a:r>
            <a:r>
              <a:rPr lang="it-IT" dirty="0" err="1" smtClean="0"/>
              <a:t>turbulent</a:t>
            </a:r>
            <a:r>
              <a:rPr lang="it-IT" dirty="0" smtClean="0"/>
              <a:t> </a:t>
            </a:r>
            <a:r>
              <a:rPr lang="it-IT" dirty="0" err="1" smtClean="0"/>
              <a:t>diffusion</a:t>
            </a:r>
            <a:r>
              <a:rPr lang="it-IT" dirty="0" smtClean="0"/>
              <a:t> are </a:t>
            </a:r>
            <a:r>
              <a:rPr lang="it-IT" dirty="0" err="1" smtClean="0"/>
              <a:t>relevant</a:t>
            </a:r>
            <a:endParaRPr lang="it-IT" dirty="0" smtClean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Inclusion</a:t>
            </a:r>
            <a:r>
              <a:rPr lang="it-IT" dirty="0" smtClean="0"/>
              <a:t> of </a:t>
            </a:r>
            <a:r>
              <a:rPr lang="it-IT" dirty="0" err="1" smtClean="0"/>
              <a:t>differential</a:t>
            </a:r>
            <a:r>
              <a:rPr lang="it-IT" dirty="0" smtClean="0"/>
              <a:t> </a:t>
            </a:r>
            <a:r>
              <a:rPr lang="it-IT" dirty="0" err="1" smtClean="0"/>
              <a:t>convection</a:t>
            </a:r>
            <a:r>
              <a:rPr lang="it-IT" dirty="0" smtClean="0"/>
              <a:t> </a:t>
            </a:r>
            <a:r>
              <a:rPr lang="it-IT" dirty="0" err="1" smtClean="0"/>
              <a:t>effects</a:t>
            </a:r>
            <a:r>
              <a:rPr lang="it-IT" dirty="0" smtClean="0"/>
              <a:t> in a </a:t>
            </a:r>
            <a:r>
              <a:rPr lang="it-IT" dirty="0" err="1" smtClean="0"/>
              <a:t>cylindrical</a:t>
            </a:r>
            <a:r>
              <a:rPr lang="it-IT" dirty="0" smtClean="0"/>
              <a:t> </a:t>
            </a:r>
            <a:r>
              <a:rPr lang="it-IT" dirty="0" err="1" smtClean="0"/>
              <a:t>duct</a:t>
            </a:r>
            <a:r>
              <a:rPr lang="it-IT" dirty="0"/>
              <a:t> (</a:t>
            </a:r>
            <a:r>
              <a:rPr lang="it-IT" dirty="0" err="1" smtClean="0"/>
              <a:t>axisymmetric</a:t>
            </a:r>
            <a:r>
              <a:rPr lang="it-IT" dirty="0" smtClean="0"/>
              <a:t>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20" y="2737924"/>
            <a:ext cx="3428883" cy="742764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2123728" y="350100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Considered</a:t>
            </a:r>
            <a:r>
              <a:rPr lang="it-IT" dirty="0" smtClean="0"/>
              <a:t> in the </a:t>
            </a:r>
            <a:r>
              <a:rPr lang="it-IT" dirty="0" err="1" smtClean="0"/>
              <a:t>frequency</a:t>
            </a:r>
            <a:r>
              <a:rPr lang="it-IT" dirty="0" smtClean="0"/>
              <a:t> domain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50" y="3825756"/>
            <a:ext cx="3832411" cy="81747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22" y="4598645"/>
            <a:ext cx="3700867" cy="508191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7964643" y="3998071"/>
            <a:ext cx="971662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rgbClr val="003E72"/>
                </a:solidFill>
              </a:rPr>
              <a:t>The BC </a:t>
            </a:r>
            <a:r>
              <a:rPr lang="it-IT" sz="1200" dirty="0" err="1" smtClean="0">
                <a:solidFill>
                  <a:srgbClr val="003E72"/>
                </a:solidFill>
              </a:rPr>
              <a:t>is</a:t>
            </a:r>
            <a:r>
              <a:rPr lang="it-IT" sz="1200" dirty="0" smtClean="0">
                <a:solidFill>
                  <a:srgbClr val="003E72"/>
                </a:solidFill>
              </a:rPr>
              <a:t> </a:t>
            </a:r>
            <a:r>
              <a:rPr lang="it-IT" sz="1200" dirty="0" err="1" smtClean="0">
                <a:solidFill>
                  <a:srgbClr val="003E72"/>
                </a:solidFill>
              </a:rPr>
              <a:t>constant</a:t>
            </a:r>
            <a:r>
              <a:rPr lang="it-IT" sz="1200" dirty="0" smtClean="0">
                <a:solidFill>
                  <a:srgbClr val="003E72"/>
                </a:solidFill>
              </a:rPr>
              <a:t> over </a:t>
            </a:r>
            <a:r>
              <a:rPr lang="it-IT" sz="1200" dirty="0" smtClean="0">
                <a:solidFill>
                  <a:srgbClr val="003E72"/>
                </a:solidFill>
              </a:rPr>
              <a:t>the </a:t>
            </a:r>
            <a:r>
              <a:rPr lang="it-IT" sz="1200" dirty="0" err="1" smtClean="0">
                <a:solidFill>
                  <a:srgbClr val="003E72"/>
                </a:solidFill>
              </a:rPr>
              <a:t>radius</a:t>
            </a:r>
            <a:endParaRPr lang="en-GB" sz="1400" dirty="0"/>
          </a:p>
        </p:txBody>
      </p:sp>
      <p:cxnSp>
        <p:nvCxnSpPr>
          <p:cNvPr id="37" name="Connettore 2 36"/>
          <p:cNvCxnSpPr/>
          <p:nvPr/>
        </p:nvCxnSpPr>
        <p:spPr>
          <a:xfrm flipH="1">
            <a:off x="5292080" y="4344211"/>
            <a:ext cx="2763969" cy="342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2123728" y="507589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Mass flow </a:t>
            </a:r>
            <a:r>
              <a:rPr lang="it-IT" dirty="0" err="1" smtClean="0"/>
              <a:t>average</a:t>
            </a:r>
            <a:endParaRPr lang="it-IT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69" y="5422664"/>
            <a:ext cx="6120680" cy="106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olo 1"/>
              <p:cNvSpPr txBox="1">
                <a:spLocks/>
              </p:cNvSpPr>
              <p:nvPr/>
            </p:nvSpPr>
            <p:spPr bwMode="auto">
              <a:xfrm>
                <a:off x="384175" y="260648"/>
                <a:ext cx="8375650" cy="4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r>
                  <a:rPr lang="it-IT" kern="0" dirty="0" smtClean="0">
                    <a:solidFill>
                      <a:schemeClr val="bg1"/>
                    </a:solidFill>
                  </a:rPr>
                  <a:t>Low-order modelling</a:t>
                </a:r>
                <a:br>
                  <a:rPr lang="it-IT" kern="0" dirty="0" smtClean="0">
                    <a:solidFill>
                      <a:schemeClr val="bg1"/>
                    </a:solidFill>
                  </a:rPr>
                </a:br>
                <a:r>
                  <a:rPr lang="it-IT" sz="2000" kern="0" noProof="1" smtClean="0">
                    <a:solidFill>
                      <a:schemeClr val="bg1"/>
                    </a:solidFill>
                  </a:rPr>
                  <a:t>Formulation: 1D transport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kern="0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kern="0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it-IT" sz="2000" b="1" i="1" kern="0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sz="2000" kern="0" noProof="1" smtClean="0">
                    <a:solidFill>
                      <a:schemeClr val="bg1"/>
                    </a:solidFill>
                  </a:rPr>
                  <a:t> </a:t>
                </a:r>
                <a:r>
                  <a:rPr lang="it-IT" kern="0" dirty="0" smtClean="0">
                    <a:solidFill>
                      <a:schemeClr val="bg1"/>
                    </a:solidFill>
                  </a:rPr>
                  <a:t/>
                </a:r>
                <a:br>
                  <a:rPr lang="it-IT" kern="0" dirty="0" smtClean="0">
                    <a:solidFill>
                      <a:schemeClr val="bg1"/>
                    </a:solidFill>
                  </a:rPr>
                </a:br>
                <a:endParaRPr lang="it-IT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175" y="260648"/>
                <a:ext cx="8375650" cy="423862"/>
              </a:xfrm>
              <a:prstGeom prst="rect">
                <a:avLst/>
              </a:prstGeom>
              <a:blipFill>
                <a:blip r:embed="rId2"/>
                <a:stretch>
                  <a:fillRect l="-2402" t="-24638" b="-104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7" name="Rettangolo 6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003E72"/>
                </a:solidFill>
              </a:rPr>
              <a:t>CFD simulations</a:t>
            </a:r>
          </a:p>
          <a:p>
            <a:r>
              <a:rPr lang="it-IT" sz="1200" b="1" dirty="0" smtClean="0">
                <a:solidFill>
                  <a:srgbClr val="003E72"/>
                </a:solidFill>
              </a:rPr>
              <a:t>    Procedure</a:t>
            </a:r>
          </a:p>
          <a:p>
            <a:r>
              <a:rPr lang="it-IT" sz="1200" b="1" dirty="0">
                <a:solidFill>
                  <a:srgbClr val="003E72"/>
                </a:solidFill>
              </a:rPr>
              <a:t> </a:t>
            </a:r>
            <a:r>
              <a:rPr lang="it-IT" sz="1200" b="1" dirty="0" smtClean="0">
                <a:solidFill>
                  <a:srgbClr val="003E72"/>
                </a:solidFill>
              </a:rPr>
              <a:t>   Resulting flow-field</a:t>
            </a:r>
          </a:p>
          <a:p>
            <a:r>
              <a:rPr lang="it-IT" sz="1200" b="1" dirty="0">
                <a:solidFill>
                  <a:srgbClr val="003E72"/>
                </a:solidFill>
              </a:rPr>
              <a:t> </a:t>
            </a:r>
            <a:r>
              <a:rPr lang="it-IT" sz="1200" b="1" dirty="0" smtClean="0">
                <a:solidFill>
                  <a:srgbClr val="003E72"/>
                </a:solidFill>
              </a:rPr>
              <a:t>   </a:t>
            </a:r>
            <a:r>
              <a:rPr lang="it-IT" sz="1200" b="1" dirty="0" err="1" smtClean="0">
                <a:solidFill>
                  <a:srgbClr val="003E72"/>
                </a:solidFill>
              </a:rPr>
              <a:t>Comparisons</a:t>
            </a:r>
            <a:endParaRPr lang="it-IT" sz="1200" b="1" dirty="0" smtClean="0">
              <a:solidFill>
                <a:srgbClr val="003E72"/>
              </a:solidFill>
            </a:endParaRPr>
          </a:p>
          <a:p>
            <a:r>
              <a:rPr lang="it-IT" sz="1200" b="1" dirty="0">
                <a:solidFill>
                  <a:srgbClr val="003E72"/>
                </a:solidFill>
              </a:rPr>
              <a:t> </a:t>
            </a:r>
            <a:r>
              <a:rPr lang="it-IT" sz="1200" b="1" dirty="0" smtClean="0">
                <a:solidFill>
                  <a:srgbClr val="003E72"/>
                </a:solidFill>
              </a:rPr>
              <a:t>   </a:t>
            </a:r>
            <a:r>
              <a:rPr lang="it-IT" sz="1200" b="1" dirty="0" err="1" smtClean="0">
                <a:solidFill>
                  <a:srgbClr val="003E72"/>
                </a:solidFill>
              </a:rPr>
              <a:t>Sampling</a:t>
            </a:r>
            <a:r>
              <a:rPr lang="it-IT" sz="1200" b="1" dirty="0" smtClean="0">
                <a:solidFill>
                  <a:srgbClr val="003E72"/>
                </a:solidFill>
              </a:rPr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Low-order modelling</a:t>
            </a:r>
          </a:p>
          <a:p>
            <a:r>
              <a:rPr lang="it-IT" sz="1200" b="1" dirty="0" smtClean="0">
                <a:solidFill>
                  <a:srgbClr val="FF0000"/>
                </a:solidFill>
              </a:rPr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69" y="1124744"/>
            <a:ext cx="6120680" cy="106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789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55" y="1050979"/>
            <a:ext cx="6718070" cy="284231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4175" y="260648"/>
            <a:ext cx="8375650" cy="423862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Motivation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sz="2000" dirty="0" err="1" smtClean="0">
                <a:solidFill>
                  <a:schemeClr val="bg1"/>
                </a:solidFill>
              </a:rPr>
              <a:t>Combustion</a:t>
            </a:r>
            <a:r>
              <a:rPr lang="it-IT" sz="2000" dirty="0" smtClean="0">
                <a:solidFill>
                  <a:schemeClr val="bg1"/>
                </a:solidFill>
              </a:rPr>
              <a:t> noise</a:t>
            </a: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83568" y="630932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8" b="50618"/>
          <a:stretch/>
        </p:blipFill>
        <p:spPr>
          <a:xfrm>
            <a:off x="1978432" y="4421893"/>
            <a:ext cx="5210602" cy="462237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7236296" y="3822139"/>
            <a:ext cx="1720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Caused by accelerated </a:t>
            </a:r>
            <a:r>
              <a:rPr lang="en-GB" sz="1600" dirty="0" err="1" smtClean="0"/>
              <a:t>inhomogeneities</a:t>
            </a:r>
            <a:r>
              <a:rPr lang="en-GB" sz="1600" dirty="0" smtClean="0"/>
              <a:t>:</a:t>
            </a:r>
            <a:endParaRPr lang="en-GB" sz="1600" dirty="0"/>
          </a:p>
        </p:txBody>
      </p:sp>
      <p:sp>
        <p:nvSpPr>
          <p:cNvPr id="38" name="Rettangolo 37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tangolo 38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ttangolo 42"/>
          <p:cNvSpPr/>
          <p:nvPr/>
        </p:nvSpPr>
        <p:spPr>
          <a:xfrm>
            <a:off x="6895306" y="3394596"/>
            <a:ext cx="1155447" cy="2700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Parentesi graffa aperta 47"/>
          <p:cNvSpPr/>
          <p:nvPr/>
        </p:nvSpPr>
        <p:spPr>
          <a:xfrm rot="16200000">
            <a:off x="5616749" y="4606528"/>
            <a:ext cx="158179" cy="453951"/>
          </a:xfrm>
          <a:prstGeom prst="leftBrac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92189" r="86145" b="2049"/>
          <a:stretch/>
        </p:blipFill>
        <p:spPr>
          <a:xfrm>
            <a:off x="6931895" y="4835436"/>
            <a:ext cx="1126438" cy="331305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9" t="91037" r="59695" b="3201"/>
          <a:stretch/>
        </p:blipFill>
        <p:spPr>
          <a:xfrm>
            <a:off x="6931895" y="5440971"/>
            <a:ext cx="1122886" cy="330260"/>
          </a:xfrm>
          <a:prstGeom prst="rect">
            <a:avLst/>
          </a:prstGeom>
        </p:spPr>
      </p:pic>
      <p:sp>
        <p:nvSpPr>
          <p:cNvPr id="41" name="CasellaDiTesto 40"/>
          <p:cNvSpPr txBox="1"/>
          <p:nvPr/>
        </p:nvSpPr>
        <p:spPr>
          <a:xfrm>
            <a:off x="7891657" y="4860614"/>
            <a:ext cx="2195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Temperature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7877228" y="5477597"/>
            <a:ext cx="2195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Vorticity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88" y="5028146"/>
            <a:ext cx="3466964" cy="993141"/>
          </a:xfrm>
          <a:prstGeom prst="rect">
            <a:avLst/>
          </a:prstGeom>
        </p:spPr>
      </p:pic>
      <p:sp>
        <p:nvSpPr>
          <p:cNvPr id="45" name="Parentesi graffa aperta 44"/>
          <p:cNvSpPr/>
          <p:nvPr/>
        </p:nvSpPr>
        <p:spPr>
          <a:xfrm>
            <a:off x="2411760" y="5013176"/>
            <a:ext cx="144016" cy="1012584"/>
          </a:xfrm>
          <a:prstGeom prst="leftBrac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1" t="91867" r="37653" b="2371"/>
          <a:stretch/>
        </p:blipFill>
        <p:spPr>
          <a:xfrm>
            <a:off x="6931895" y="6021287"/>
            <a:ext cx="1152509" cy="338973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>
          <a:xfrm>
            <a:off x="7906851" y="6036884"/>
            <a:ext cx="2195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Composition</a:t>
            </a:r>
          </a:p>
        </p:txBody>
      </p:sp>
      <p:sp>
        <p:nvSpPr>
          <p:cNvPr id="47" name="Rettangolo 46"/>
          <p:cNvSpPr/>
          <p:nvPr/>
        </p:nvSpPr>
        <p:spPr>
          <a:xfrm>
            <a:off x="7180194" y="5938807"/>
            <a:ext cx="1853100" cy="4893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CasellaDiTesto 34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 </a:t>
            </a:r>
            <a:r>
              <a:rPr lang="it-IT" sz="1200" b="1" dirty="0" smtClean="0">
                <a:solidFill>
                  <a:srgbClr val="FF0000"/>
                </a:solidFill>
              </a:rPr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CFD simulations</a:t>
            </a:r>
          </a:p>
          <a:p>
            <a:r>
              <a:rPr lang="it-IT" sz="1200" b="1" dirty="0" smtClean="0"/>
              <a:t>    Procedure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Comparisons</a:t>
            </a:r>
            <a:endParaRPr lang="it-IT" sz="1200" b="1" dirty="0" smtClean="0"/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Sampling</a:t>
            </a:r>
            <a:r>
              <a:rPr lang="it-IT" sz="1200" b="1" dirty="0" smtClean="0"/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DE7D1293-A94A-9E49-B266-22ED5D689E37}"/>
              </a:ext>
            </a:extLst>
          </p:cNvPr>
          <p:cNvSpPr txBox="1"/>
          <p:nvPr/>
        </p:nvSpPr>
        <p:spPr>
          <a:xfrm>
            <a:off x="3219754" y="6057791"/>
            <a:ext cx="1849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Magri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et al.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(2017)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3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3" grpId="0" animBg="1"/>
      <p:bldP spid="48" grpId="0" animBg="1"/>
      <p:bldP spid="41" grpId="0"/>
      <p:bldP spid="42" grpId="0"/>
      <p:bldP spid="45" grpId="0" animBg="1"/>
      <p:bldP spid="33" grpId="0"/>
      <p:bldP spid="47" grpId="0" animBg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olo 1"/>
              <p:cNvSpPr txBox="1">
                <a:spLocks/>
              </p:cNvSpPr>
              <p:nvPr/>
            </p:nvSpPr>
            <p:spPr bwMode="auto">
              <a:xfrm>
                <a:off x="384175" y="260648"/>
                <a:ext cx="8375650" cy="4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r>
                  <a:rPr lang="it-IT" kern="0" dirty="0" smtClean="0">
                    <a:solidFill>
                      <a:schemeClr val="bg1"/>
                    </a:solidFill>
                  </a:rPr>
                  <a:t>Low-order modelling</a:t>
                </a:r>
                <a:br>
                  <a:rPr lang="it-IT" kern="0" dirty="0" smtClean="0">
                    <a:solidFill>
                      <a:schemeClr val="bg1"/>
                    </a:solidFill>
                  </a:rPr>
                </a:br>
                <a:r>
                  <a:rPr lang="it-IT" sz="2000" kern="0" noProof="1" smtClean="0">
                    <a:solidFill>
                      <a:schemeClr val="bg1"/>
                    </a:solidFill>
                  </a:rPr>
                  <a:t>Formulation: 1D transport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kern="0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kern="0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it-IT" sz="2000" b="1" i="1" kern="0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sz="2000" kern="0" noProof="1" smtClean="0">
                    <a:solidFill>
                      <a:schemeClr val="bg1"/>
                    </a:solidFill>
                  </a:rPr>
                  <a:t> </a:t>
                </a:r>
                <a:r>
                  <a:rPr lang="it-IT" kern="0" dirty="0" smtClean="0">
                    <a:solidFill>
                      <a:schemeClr val="bg1"/>
                    </a:solidFill>
                  </a:rPr>
                  <a:t/>
                </a:r>
                <a:br>
                  <a:rPr lang="it-IT" kern="0" dirty="0" smtClean="0">
                    <a:solidFill>
                      <a:schemeClr val="bg1"/>
                    </a:solidFill>
                  </a:rPr>
                </a:br>
                <a:endParaRPr lang="it-IT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175" y="260648"/>
                <a:ext cx="8375650" cy="423862"/>
              </a:xfrm>
              <a:prstGeom prst="rect">
                <a:avLst/>
              </a:prstGeom>
              <a:blipFill>
                <a:blip r:embed="rId2"/>
                <a:stretch>
                  <a:fillRect l="-2402" t="-24638" b="-104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003E72"/>
                </a:solidFill>
              </a:rPr>
              <a:t>CFD simulations</a:t>
            </a:r>
          </a:p>
          <a:p>
            <a:r>
              <a:rPr lang="it-IT" sz="1200" b="1" dirty="0" smtClean="0">
                <a:solidFill>
                  <a:srgbClr val="003E72"/>
                </a:solidFill>
              </a:rPr>
              <a:t>    Procedure</a:t>
            </a:r>
          </a:p>
          <a:p>
            <a:r>
              <a:rPr lang="it-IT" sz="1200" b="1" dirty="0">
                <a:solidFill>
                  <a:srgbClr val="003E72"/>
                </a:solidFill>
              </a:rPr>
              <a:t> </a:t>
            </a:r>
            <a:r>
              <a:rPr lang="it-IT" sz="1200" b="1" dirty="0" smtClean="0">
                <a:solidFill>
                  <a:srgbClr val="003E72"/>
                </a:solidFill>
              </a:rPr>
              <a:t>   Resulting flow-field</a:t>
            </a:r>
          </a:p>
          <a:p>
            <a:r>
              <a:rPr lang="it-IT" sz="1200" b="1" dirty="0">
                <a:solidFill>
                  <a:srgbClr val="003E72"/>
                </a:solidFill>
              </a:rPr>
              <a:t> </a:t>
            </a:r>
            <a:r>
              <a:rPr lang="it-IT" sz="1200" b="1" dirty="0" smtClean="0">
                <a:solidFill>
                  <a:srgbClr val="003E72"/>
                </a:solidFill>
              </a:rPr>
              <a:t>   </a:t>
            </a:r>
            <a:r>
              <a:rPr lang="it-IT" sz="1200" b="1" dirty="0" err="1" smtClean="0">
                <a:solidFill>
                  <a:srgbClr val="003E72"/>
                </a:solidFill>
              </a:rPr>
              <a:t>Comparisons</a:t>
            </a:r>
            <a:endParaRPr lang="it-IT" sz="1200" b="1" dirty="0" smtClean="0">
              <a:solidFill>
                <a:srgbClr val="003E72"/>
              </a:solidFill>
            </a:endParaRPr>
          </a:p>
          <a:p>
            <a:r>
              <a:rPr lang="it-IT" sz="1200" b="1" dirty="0">
                <a:solidFill>
                  <a:srgbClr val="003E72"/>
                </a:solidFill>
              </a:rPr>
              <a:t> </a:t>
            </a:r>
            <a:r>
              <a:rPr lang="it-IT" sz="1200" b="1" dirty="0" smtClean="0">
                <a:solidFill>
                  <a:srgbClr val="003E72"/>
                </a:solidFill>
              </a:rPr>
              <a:t>   </a:t>
            </a:r>
            <a:r>
              <a:rPr lang="it-IT" sz="1200" b="1" dirty="0" err="1" smtClean="0">
                <a:solidFill>
                  <a:srgbClr val="003E72"/>
                </a:solidFill>
              </a:rPr>
              <a:t>Sampling</a:t>
            </a:r>
            <a:r>
              <a:rPr lang="it-IT" sz="1200" b="1" dirty="0" smtClean="0">
                <a:solidFill>
                  <a:srgbClr val="003E72"/>
                </a:solidFill>
              </a:rPr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Low-order modelling</a:t>
            </a:r>
          </a:p>
          <a:p>
            <a:r>
              <a:rPr lang="it-IT" sz="1200" b="1" dirty="0" smtClean="0">
                <a:solidFill>
                  <a:srgbClr val="FF0000"/>
                </a:solidFill>
              </a:rPr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69" y="1124744"/>
            <a:ext cx="6120680" cy="1061697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2297721" y="3708917"/>
            <a:ext cx="1656295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03E72"/>
                </a:solidFill>
              </a:rPr>
              <a:t>The first LITGS trace </a:t>
            </a:r>
            <a:r>
              <a:rPr lang="it-IT" sz="1400" dirty="0" err="1" smtClean="0">
                <a:solidFill>
                  <a:srgbClr val="003E72"/>
                </a:solidFill>
              </a:rPr>
              <a:t>is</a:t>
            </a:r>
            <a:r>
              <a:rPr lang="it-IT" sz="1400" dirty="0" smtClean="0">
                <a:solidFill>
                  <a:srgbClr val="003E72"/>
                </a:solidFill>
              </a:rPr>
              <a:t> </a:t>
            </a:r>
            <a:r>
              <a:rPr lang="it-IT" sz="1400" dirty="0" err="1" smtClean="0">
                <a:solidFill>
                  <a:srgbClr val="003E72"/>
                </a:solidFill>
              </a:rPr>
              <a:t>used</a:t>
            </a:r>
            <a:r>
              <a:rPr lang="it-IT" sz="1400" dirty="0" smtClean="0">
                <a:solidFill>
                  <a:srgbClr val="003E72"/>
                </a:solidFill>
              </a:rPr>
              <a:t> </a:t>
            </a:r>
            <a:r>
              <a:rPr lang="it-IT" sz="1400" dirty="0" err="1" smtClean="0">
                <a:solidFill>
                  <a:srgbClr val="003E72"/>
                </a:solidFill>
              </a:rPr>
              <a:t>as</a:t>
            </a:r>
            <a:r>
              <a:rPr lang="it-IT" sz="1400" dirty="0" smtClean="0">
                <a:solidFill>
                  <a:srgbClr val="003E72"/>
                </a:solidFill>
              </a:rPr>
              <a:t> input for the model</a:t>
            </a:r>
            <a:endParaRPr lang="en-GB" sz="1600" dirty="0"/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3203848" y="1958042"/>
            <a:ext cx="846636" cy="1614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3800232" y="1437344"/>
            <a:ext cx="504056" cy="428688"/>
          </a:xfrm>
          <a:prstGeom prst="rect">
            <a:avLst/>
          </a:prstGeom>
          <a:noFill/>
          <a:ln>
            <a:solidFill>
              <a:srgbClr val="003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e 10"/>
          <p:cNvSpPr/>
          <p:nvPr/>
        </p:nvSpPr>
        <p:spPr>
          <a:xfrm>
            <a:off x="5313095" y="1125603"/>
            <a:ext cx="657039" cy="663609"/>
          </a:xfrm>
          <a:prstGeom prst="ellipse">
            <a:avLst/>
          </a:prstGeom>
          <a:noFill/>
          <a:ln>
            <a:solidFill>
              <a:srgbClr val="003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e 29"/>
          <p:cNvSpPr/>
          <p:nvPr/>
        </p:nvSpPr>
        <p:spPr>
          <a:xfrm>
            <a:off x="6414921" y="1592943"/>
            <a:ext cx="657039" cy="663609"/>
          </a:xfrm>
          <a:prstGeom prst="ellipse">
            <a:avLst/>
          </a:prstGeom>
          <a:noFill/>
          <a:ln>
            <a:solidFill>
              <a:srgbClr val="003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e 32"/>
          <p:cNvSpPr/>
          <p:nvPr/>
        </p:nvSpPr>
        <p:spPr>
          <a:xfrm>
            <a:off x="7423033" y="1124744"/>
            <a:ext cx="657039" cy="663609"/>
          </a:xfrm>
          <a:prstGeom prst="ellipse">
            <a:avLst/>
          </a:prstGeom>
          <a:noFill/>
          <a:ln>
            <a:solidFill>
              <a:srgbClr val="003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asellaDiTesto 33"/>
          <p:cNvSpPr txBox="1"/>
          <p:nvPr/>
        </p:nvSpPr>
        <p:spPr>
          <a:xfrm>
            <a:off x="6228184" y="3104977"/>
            <a:ext cx="1656295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>
                <a:solidFill>
                  <a:srgbClr val="003E72"/>
                </a:solidFill>
              </a:rPr>
              <a:t>Extracted</a:t>
            </a:r>
            <a:r>
              <a:rPr lang="it-IT" sz="1400" dirty="0" smtClean="0">
                <a:solidFill>
                  <a:srgbClr val="003E72"/>
                </a:solidFill>
              </a:rPr>
              <a:t> from steady simulations </a:t>
            </a:r>
            <a:endParaRPr lang="en-GB" sz="16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49418"/>
            <a:ext cx="3362265" cy="2520978"/>
          </a:xfrm>
          <a:prstGeom prst="rect">
            <a:avLst/>
          </a:prstGeom>
        </p:spPr>
      </p:pic>
      <p:cxnSp>
        <p:nvCxnSpPr>
          <p:cNvPr id="35" name="Connettore 2 34"/>
          <p:cNvCxnSpPr/>
          <p:nvPr/>
        </p:nvCxnSpPr>
        <p:spPr>
          <a:xfrm flipH="1" flipV="1">
            <a:off x="6743440" y="2325157"/>
            <a:ext cx="69141" cy="738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7812249" y="6021288"/>
            <a:ext cx="1656295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>
                <a:solidFill>
                  <a:srgbClr val="003E72"/>
                </a:solidFill>
              </a:rPr>
              <a:t>Differential</a:t>
            </a:r>
            <a:r>
              <a:rPr lang="it-IT" sz="1400" dirty="0" smtClean="0">
                <a:solidFill>
                  <a:srgbClr val="003E72"/>
                </a:solidFill>
              </a:rPr>
              <a:t> </a:t>
            </a:r>
            <a:r>
              <a:rPr lang="it-IT" sz="1400" dirty="0" err="1" smtClean="0">
                <a:solidFill>
                  <a:srgbClr val="003E72"/>
                </a:solidFill>
              </a:rPr>
              <a:t>convection</a:t>
            </a:r>
            <a:endParaRPr lang="en-GB" sz="1600" dirty="0"/>
          </a:p>
        </p:txBody>
      </p:sp>
      <p:sp>
        <p:nvSpPr>
          <p:cNvPr id="16" name="Ovale 15"/>
          <p:cNvSpPr/>
          <p:nvPr/>
        </p:nvSpPr>
        <p:spPr>
          <a:xfrm rot="20596275">
            <a:off x="7544162" y="3754465"/>
            <a:ext cx="996437" cy="2056908"/>
          </a:xfrm>
          <a:prstGeom prst="ellipse">
            <a:avLst/>
          </a:prstGeom>
          <a:noFill/>
          <a:ln>
            <a:solidFill>
              <a:srgbClr val="003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68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0" grpId="0" animBg="1"/>
      <p:bldP spid="33" grpId="0" animBg="1"/>
      <p:bldP spid="34" grpId="0"/>
      <p:bldP spid="38" grpId="0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 smtClean="0">
                <a:solidFill>
                  <a:schemeClr val="bg1"/>
                </a:solidFill>
              </a:rPr>
              <a:t>Low-order modelling</a:t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 smtClean="0">
                <a:solidFill>
                  <a:schemeClr val="bg1"/>
                </a:solidFill>
              </a:rPr>
              <a:t>Application and comparison with LITGS</a:t>
            </a: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003E72"/>
                </a:solidFill>
              </a:rPr>
              <a:t>CFD simulations</a:t>
            </a:r>
          </a:p>
          <a:p>
            <a:r>
              <a:rPr lang="it-IT" sz="1200" b="1" dirty="0" smtClean="0">
                <a:solidFill>
                  <a:srgbClr val="003E72"/>
                </a:solidFill>
              </a:rPr>
              <a:t>    Procedure</a:t>
            </a:r>
          </a:p>
          <a:p>
            <a:r>
              <a:rPr lang="it-IT" sz="1200" b="1" dirty="0">
                <a:solidFill>
                  <a:srgbClr val="003E72"/>
                </a:solidFill>
              </a:rPr>
              <a:t> </a:t>
            </a:r>
            <a:r>
              <a:rPr lang="it-IT" sz="1200" b="1" dirty="0" smtClean="0">
                <a:solidFill>
                  <a:srgbClr val="003E72"/>
                </a:solidFill>
              </a:rPr>
              <a:t>   Resulting flow-field</a:t>
            </a:r>
          </a:p>
          <a:p>
            <a:r>
              <a:rPr lang="it-IT" sz="1200" b="1" dirty="0">
                <a:solidFill>
                  <a:srgbClr val="003E72"/>
                </a:solidFill>
              </a:rPr>
              <a:t> </a:t>
            </a:r>
            <a:r>
              <a:rPr lang="it-IT" sz="1200" b="1" dirty="0" smtClean="0">
                <a:solidFill>
                  <a:srgbClr val="003E72"/>
                </a:solidFill>
              </a:rPr>
              <a:t>   </a:t>
            </a:r>
            <a:r>
              <a:rPr lang="it-IT" sz="1200" b="1" dirty="0" err="1" smtClean="0">
                <a:solidFill>
                  <a:srgbClr val="003E72"/>
                </a:solidFill>
              </a:rPr>
              <a:t>Comparisons</a:t>
            </a:r>
            <a:endParaRPr lang="it-IT" sz="1200" b="1" dirty="0" smtClean="0">
              <a:solidFill>
                <a:srgbClr val="003E72"/>
              </a:solidFill>
            </a:endParaRPr>
          </a:p>
          <a:p>
            <a:r>
              <a:rPr lang="it-IT" sz="1200" b="1" dirty="0">
                <a:solidFill>
                  <a:srgbClr val="003E72"/>
                </a:solidFill>
              </a:rPr>
              <a:t> </a:t>
            </a:r>
            <a:r>
              <a:rPr lang="it-IT" sz="1200" b="1" dirty="0" smtClean="0">
                <a:solidFill>
                  <a:srgbClr val="003E72"/>
                </a:solidFill>
              </a:rPr>
              <a:t>   </a:t>
            </a:r>
            <a:r>
              <a:rPr lang="it-IT" sz="1200" b="1" dirty="0" err="1" smtClean="0">
                <a:solidFill>
                  <a:srgbClr val="003E72"/>
                </a:solidFill>
              </a:rPr>
              <a:t>Sampling</a:t>
            </a:r>
            <a:r>
              <a:rPr lang="it-IT" sz="1200" b="1" dirty="0" smtClean="0">
                <a:solidFill>
                  <a:srgbClr val="003E72"/>
                </a:solidFill>
              </a:rPr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Low-order modelling</a:t>
            </a:r>
          </a:p>
          <a:p>
            <a:r>
              <a:rPr lang="it-IT" sz="1200" b="1" dirty="0" smtClean="0">
                <a:solidFill>
                  <a:srgbClr val="003E72"/>
                </a:solidFill>
              </a:rPr>
              <a:t>    Formulation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 </a:t>
            </a:r>
            <a:r>
              <a:rPr lang="it-IT" sz="1200" b="1" dirty="0" smtClean="0">
                <a:solidFill>
                  <a:srgbClr val="FF0000"/>
                </a:solidFill>
              </a:rPr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195" y="1185101"/>
            <a:ext cx="3564325" cy="2672480"/>
          </a:xfrm>
          <a:prstGeom prst="rect">
            <a:avLst/>
          </a:prstGeom>
        </p:spPr>
      </p:pic>
      <p:cxnSp>
        <p:nvCxnSpPr>
          <p:cNvPr id="23" name="Connettore diritto 22"/>
          <p:cNvCxnSpPr/>
          <p:nvPr/>
        </p:nvCxnSpPr>
        <p:spPr>
          <a:xfrm>
            <a:off x="2627784" y="2646785"/>
            <a:ext cx="51541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2411760" y="2492896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0000"/>
                </a:solidFill>
              </a:rPr>
              <a:t>(             ) mass flow </a:t>
            </a:r>
            <a:r>
              <a:rPr lang="it-IT" sz="1400" dirty="0" err="1" smtClean="0">
                <a:solidFill>
                  <a:srgbClr val="000000"/>
                </a:solidFill>
              </a:rPr>
              <a:t>average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411760" y="270892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0000"/>
                </a:solidFill>
              </a:rPr>
              <a:t>(             ) area </a:t>
            </a:r>
            <a:r>
              <a:rPr lang="it-IT" sz="1400" dirty="0" err="1" smtClean="0">
                <a:solidFill>
                  <a:srgbClr val="000000"/>
                </a:solidFill>
              </a:rPr>
              <a:t>average</a:t>
            </a:r>
            <a:endParaRPr lang="it-IT" sz="1400" dirty="0" smtClean="0">
              <a:solidFill>
                <a:srgbClr val="000000"/>
              </a:solidFill>
            </a:endParaRPr>
          </a:p>
        </p:txBody>
      </p:sp>
      <p:cxnSp>
        <p:nvCxnSpPr>
          <p:cNvPr id="37" name="Connettore diritto 36"/>
          <p:cNvCxnSpPr/>
          <p:nvPr/>
        </p:nvCxnSpPr>
        <p:spPr>
          <a:xfrm>
            <a:off x="2617311" y="2870493"/>
            <a:ext cx="515417" cy="0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/>
              <p:cNvSpPr txBox="1"/>
              <p:nvPr/>
            </p:nvSpPr>
            <p:spPr>
              <a:xfrm>
                <a:off x="1964471" y="1443873"/>
                <a:ext cx="3888432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it-IT" dirty="0" smtClean="0"/>
                  <a:t> = First LITGS </a:t>
                </a:r>
                <a:r>
                  <a:rPr lang="it-IT" dirty="0" err="1" smtClean="0"/>
                  <a:t>signal</a:t>
                </a:r>
                <a:r>
                  <a:rPr lang="it-IT" dirty="0" smtClean="0"/>
                  <a:t> (</a:t>
                </a:r>
                <a:r>
                  <a:rPr lang="it-IT" dirty="0" err="1" smtClean="0"/>
                  <a:t>smoothed</a:t>
                </a:r>
                <a:r>
                  <a:rPr lang="it-IT" dirty="0" smtClean="0"/>
                  <a:t>)</a:t>
                </a:r>
              </a:p>
            </p:txBody>
          </p:sp>
        </mc:Choice>
        <mc:Fallback xmlns="">
          <p:sp>
            <p:nvSpPr>
              <p:cNvPr id="44" name="CasellaDiTes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471" y="1443873"/>
                <a:ext cx="3888432" cy="381515"/>
              </a:xfrm>
              <a:prstGeom prst="rect">
                <a:avLst/>
              </a:prstGeom>
              <a:blipFill>
                <a:blip r:embed="rId4"/>
                <a:stretch>
                  <a:fillRect t="-9677" b="-2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ttore 2 44"/>
          <p:cNvCxnSpPr>
            <a:stCxn id="44" idx="2"/>
          </p:cNvCxnSpPr>
          <p:nvPr/>
        </p:nvCxnSpPr>
        <p:spPr>
          <a:xfrm>
            <a:off x="3908687" y="1825388"/>
            <a:ext cx="2298289" cy="466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195" y="3831435"/>
            <a:ext cx="3580433" cy="2684558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835236"/>
            <a:ext cx="3580433" cy="2684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/>
              <p:cNvSpPr txBox="1"/>
              <p:nvPr/>
            </p:nvSpPr>
            <p:spPr>
              <a:xfrm>
                <a:off x="5506118" y="1268760"/>
                <a:ext cx="15861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𝑯𝒆</m:t>
                      </m:r>
                    </m:oMath>
                  </m:oMathPara>
                </a14:m>
                <a:endParaRPr lang="en-GB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CasellaDiTes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118" y="1268760"/>
                <a:ext cx="158616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/>
              <p:cNvSpPr txBox="1"/>
              <p:nvPr/>
            </p:nvSpPr>
            <p:spPr>
              <a:xfrm>
                <a:off x="2049734" y="3861617"/>
                <a:ext cx="15861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𝑪𝑶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8" name="CasellaDiTes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734" y="3861617"/>
                <a:ext cx="158616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/>
              <p:cNvSpPr txBox="1"/>
              <p:nvPr/>
            </p:nvSpPr>
            <p:spPr>
              <a:xfrm>
                <a:off x="5506118" y="3861048"/>
                <a:ext cx="15861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𝑨𝒓</m:t>
                      </m:r>
                    </m:oMath>
                  </m:oMathPara>
                </a14:m>
                <a:endParaRPr lang="en-GB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9" name="CasellaDiTes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118" y="3861048"/>
                <a:ext cx="158616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6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 smtClean="0">
                <a:solidFill>
                  <a:schemeClr val="bg1"/>
                </a:solidFill>
              </a:rPr>
              <a:t>Conclusions</a:t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003E72"/>
                </a:solidFill>
              </a:rPr>
              <a:t>CFD simulations</a:t>
            </a:r>
          </a:p>
          <a:p>
            <a:r>
              <a:rPr lang="it-IT" sz="1200" b="1" dirty="0" smtClean="0">
                <a:solidFill>
                  <a:srgbClr val="003E72"/>
                </a:solidFill>
              </a:rPr>
              <a:t>    Procedure</a:t>
            </a:r>
          </a:p>
          <a:p>
            <a:r>
              <a:rPr lang="it-IT" sz="1200" b="1" dirty="0">
                <a:solidFill>
                  <a:srgbClr val="003E72"/>
                </a:solidFill>
              </a:rPr>
              <a:t> </a:t>
            </a:r>
            <a:r>
              <a:rPr lang="it-IT" sz="1200" b="1" dirty="0" smtClean="0">
                <a:solidFill>
                  <a:srgbClr val="003E72"/>
                </a:solidFill>
              </a:rPr>
              <a:t>   Resulting flow-field</a:t>
            </a:r>
          </a:p>
          <a:p>
            <a:r>
              <a:rPr lang="it-IT" sz="1200" b="1" dirty="0">
                <a:solidFill>
                  <a:srgbClr val="003E72"/>
                </a:solidFill>
              </a:rPr>
              <a:t> </a:t>
            </a:r>
            <a:r>
              <a:rPr lang="it-IT" sz="1200" b="1" dirty="0" smtClean="0">
                <a:solidFill>
                  <a:srgbClr val="003E72"/>
                </a:solidFill>
              </a:rPr>
              <a:t>   </a:t>
            </a:r>
            <a:r>
              <a:rPr lang="it-IT" sz="1200" b="1" dirty="0" err="1" smtClean="0">
                <a:solidFill>
                  <a:srgbClr val="003E72"/>
                </a:solidFill>
              </a:rPr>
              <a:t>Comparisons</a:t>
            </a:r>
            <a:endParaRPr lang="it-IT" sz="1200" b="1" dirty="0" smtClean="0">
              <a:solidFill>
                <a:srgbClr val="003E72"/>
              </a:solidFill>
            </a:endParaRPr>
          </a:p>
          <a:p>
            <a:r>
              <a:rPr lang="it-IT" sz="1200" b="1" dirty="0">
                <a:solidFill>
                  <a:srgbClr val="003E72"/>
                </a:solidFill>
              </a:rPr>
              <a:t> </a:t>
            </a:r>
            <a:r>
              <a:rPr lang="it-IT" sz="1200" b="1" dirty="0" smtClean="0">
                <a:solidFill>
                  <a:srgbClr val="003E72"/>
                </a:solidFill>
              </a:rPr>
              <a:t>   </a:t>
            </a:r>
            <a:r>
              <a:rPr lang="it-IT" sz="1200" b="1" dirty="0" err="1" smtClean="0">
                <a:solidFill>
                  <a:srgbClr val="003E72"/>
                </a:solidFill>
              </a:rPr>
              <a:t>Sampling</a:t>
            </a:r>
            <a:r>
              <a:rPr lang="it-IT" sz="1200" b="1" dirty="0" smtClean="0">
                <a:solidFill>
                  <a:srgbClr val="003E72"/>
                </a:solidFill>
              </a:rPr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>
                <a:solidFill>
                  <a:srgbClr val="FF0000"/>
                </a:solidFill>
              </a:rPr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asellaDiTesto 29"/>
              <p:cNvSpPr txBox="1"/>
              <p:nvPr/>
            </p:nvSpPr>
            <p:spPr>
              <a:xfrm>
                <a:off x="2123728" y="1268760"/>
                <a:ext cx="6984776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/>
                  <a:t>LITGS </a:t>
                </a:r>
                <a:r>
                  <a:rPr lang="it-IT" dirty="0" err="1" smtClean="0"/>
                  <a:t>was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successfully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applied</a:t>
                </a:r>
                <a:r>
                  <a:rPr lang="it-IT" dirty="0" smtClean="0"/>
                  <a:t> to </a:t>
                </a:r>
                <a:r>
                  <a:rPr lang="it-IT" dirty="0" err="1" smtClean="0"/>
                  <a:t>detect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unsteady</a:t>
                </a:r>
                <a:r>
                  <a:rPr lang="it-IT" dirty="0" smtClean="0"/>
                  <a:t> compositional </a:t>
                </a:r>
                <a:r>
                  <a:rPr lang="it-IT" dirty="0" err="1" smtClean="0"/>
                  <a:t>waves</a:t>
                </a:r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err="1" smtClean="0"/>
                  <a:t>Further</a:t>
                </a:r>
                <a:r>
                  <a:rPr lang="it-IT" dirty="0" smtClean="0"/>
                  <a:t> work on the </a:t>
                </a:r>
                <a:r>
                  <a:rPr lang="it-IT" dirty="0" err="1" smtClean="0"/>
                  <a:t>experimental</a:t>
                </a:r>
                <a:r>
                  <a:rPr lang="it-IT" dirty="0" smtClean="0"/>
                  <a:t> set-up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advised</a:t>
                </a:r>
                <a:r>
                  <a:rPr lang="it-IT" dirty="0" smtClean="0"/>
                  <a:t> to </a:t>
                </a:r>
                <a:r>
                  <a:rPr lang="it-IT" dirty="0" err="1" smtClean="0"/>
                  <a:t>improve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accuracy</a:t>
                </a:r>
                <a:r>
                  <a:rPr lang="it-IT" dirty="0" smtClean="0"/>
                  <a:t> (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𝐻𝑒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 smtClean="0"/>
                  <a:t>case)</a:t>
                </a:r>
              </a:p>
              <a:p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err="1" smtClean="0"/>
                  <a:t>OpenFOAM</a:t>
                </a:r>
                <a:r>
                  <a:rPr lang="it-IT" dirty="0" smtClean="0"/>
                  <a:t>, and </a:t>
                </a:r>
                <a:r>
                  <a:rPr lang="it-IT" dirty="0" err="1" smtClean="0"/>
                  <a:t>specifically</a:t>
                </a:r>
                <a:r>
                  <a:rPr lang="it-IT" dirty="0" smtClean="0"/>
                  <a:t> the solver </a:t>
                </a:r>
                <a:r>
                  <a:rPr lang="it-IT" i="1" dirty="0" err="1" smtClean="0"/>
                  <a:t>reactingFoam</a:t>
                </a:r>
                <a:r>
                  <a:rPr lang="it-IT" i="1" dirty="0" smtClean="0"/>
                  <a:t>, </a:t>
                </a:r>
                <a:r>
                  <a:rPr lang="it-IT" dirty="0" err="1" smtClean="0"/>
                  <a:t>produced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results</a:t>
                </a:r>
                <a:r>
                  <a:rPr lang="it-IT" dirty="0" smtClean="0"/>
                  <a:t> in </a:t>
                </a:r>
                <a:r>
                  <a:rPr lang="it-IT" dirty="0" err="1" smtClean="0"/>
                  <a:t>good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agreement</a:t>
                </a:r>
                <a:r>
                  <a:rPr lang="it-IT" dirty="0" smtClean="0"/>
                  <a:t> with </a:t>
                </a:r>
                <a:r>
                  <a:rPr lang="it-IT" dirty="0" err="1" smtClean="0"/>
                  <a:t>experiments</a:t>
                </a:r>
                <a:r>
                  <a:rPr lang="it-IT" dirty="0" smtClean="0"/>
                  <a:t> for the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𝐴𝑟</m:t>
                    </m:r>
                  </m:oMath>
                </a14:m>
                <a:r>
                  <a:rPr lang="it-IT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dirty="0" smtClean="0"/>
                  <a:t> cases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/>
                  <a:t>CFD </a:t>
                </a:r>
                <a:r>
                  <a:rPr lang="it-IT" dirty="0" err="1" smtClean="0"/>
                  <a:t>results</a:t>
                </a:r>
                <a:r>
                  <a:rPr lang="it-IT" dirty="0" smtClean="0"/>
                  <a:t> show </a:t>
                </a:r>
                <a:r>
                  <a:rPr lang="it-IT" dirty="0" err="1" smtClean="0"/>
                  <a:t>that</a:t>
                </a:r>
                <a:r>
                  <a:rPr lang="it-IT" dirty="0" smtClean="0"/>
                  <a:t> the </a:t>
                </a:r>
                <a:r>
                  <a:rPr lang="it-IT" dirty="0" err="1" smtClean="0"/>
                  <a:t>spatial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resolution</a:t>
                </a:r>
                <a:r>
                  <a:rPr lang="it-IT" dirty="0" smtClean="0"/>
                  <a:t> of LITGS </a:t>
                </a:r>
                <a:r>
                  <a:rPr lang="it-IT" dirty="0" err="1" smtClean="0"/>
                  <a:t>did</a:t>
                </a:r>
                <a:r>
                  <a:rPr lang="it-IT" dirty="0"/>
                  <a:t> </a:t>
                </a:r>
                <a:r>
                  <a:rPr lang="it-IT" dirty="0" err="1" smtClean="0"/>
                  <a:t>not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affect</a:t>
                </a:r>
                <a:r>
                  <a:rPr lang="it-IT" dirty="0" smtClean="0"/>
                  <a:t> the </a:t>
                </a:r>
                <a:r>
                  <a:rPr lang="it-IT" dirty="0" err="1" smtClean="0"/>
                  <a:t>measurements</a:t>
                </a:r>
                <a:endParaRPr lang="it-IT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/>
                  <a:t>CFD </a:t>
                </a:r>
                <a:r>
                  <a:rPr lang="it-IT" dirty="0" err="1" smtClean="0"/>
                  <a:t>results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also</a:t>
                </a:r>
                <a:r>
                  <a:rPr lang="it-IT" dirty="0"/>
                  <a:t> </a:t>
                </a:r>
                <a:r>
                  <a:rPr lang="it-IT" dirty="0" err="1" smtClean="0"/>
                  <a:t>suggest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that</a:t>
                </a:r>
                <a:r>
                  <a:rPr lang="it-IT" dirty="0" smtClean="0"/>
                  <a:t> the wave </a:t>
                </a:r>
                <a:r>
                  <a:rPr lang="it-IT" dirty="0" err="1" smtClean="0"/>
                  <a:t>diffusion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governed</a:t>
                </a:r>
                <a:r>
                  <a:rPr lang="it-IT" dirty="0" smtClean="0"/>
                  <a:t> by the </a:t>
                </a:r>
                <a:r>
                  <a:rPr lang="it-IT" dirty="0" err="1" smtClean="0"/>
                  <a:t>shear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dispersion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mechanism</a:t>
                </a:r>
                <a:endParaRPr lang="it-IT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err="1" smtClean="0"/>
                  <a:t>This</a:t>
                </a:r>
                <a:r>
                  <a:rPr lang="it-IT" dirty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confirmed</a:t>
                </a:r>
                <a:r>
                  <a:rPr lang="it-IT" dirty="0" smtClean="0"/>
                  <a:t> by a 1D </a:t>
                </a:r>
                <a:r>
                  <a:rPr lang="it-IT" dirty="0" err="1" smtClean="0"/>
                  <a:t>transport</a:t>
                </a:r>
                <a:r>
                  <a:rPr lang="it-IT" dirty="0" smtClean="0"/>
                  <a:t> model</a:t>
                </a:r>
              </a:p>
            </p:txBody>
          </p:sp>
        </mc:Choice>
        <mc:Fallback>
          <p:sp>
            <p:nvSpPr>
              <p:cNvPr id="30" name="CasellaDiTes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268760"/>
                <a:ext cx="6984776" cy="4801314"/>
              </a:xfrm>
              <a:prstGeom prst="rect">
                <a:avLst/>
              </a:prstGeom>
              <a:blipFill>
                <a:blip r:embed="rId3"/>
                <a:stretch>
                  <a:fillRect l="-524" t="-635" r="-524" b="-10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9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4175" y="3212777"/>
            <a:ext cx="8374063" cy="576263"/>
          </a:xfrm>
        </p:spPr>
        <p:txBody>
          <a:bodyPr/>
          <a:lstStyle/>
          <a:p>
            <a:pPr algn="ctr"/>
            <a:r>
              <a:rPr lang="it-IT" sz="4400" dirty="0" err="1" smtClean="0"/>
              <a:t>Thanks</a:t>
            </a:r>
            <a:r>
              <a:rPr lang="it-IT" sz="4400" dirty="0" smtClean="0"/>
              <a:t> for </a:t>
            </a:r>
            <a:r>
              <a:rPr lang="it-IT" sz="4400" dirty="0" err="1" smtClean="0"/>
              <a:t>your</a:t>
            </a:r>
            <a:r>
              <a:rPr lang="it-IT" sz="4400" dirty="0" smtClean="0"/>
              <a:t> </a:t>
            </a:r>
            <a:r>
              <a:rPr lang="it-IT" sz="4400" dirty="0" err="1" smtClean="0"/>
              <a:t>attention</a:t>
            </a:r>
            <a:endParaRPr lang="en-GB" sz="4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11" y="188640"/>
            <a:ext cx="185597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1365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4175" y="260648"/>
            <a:ext cx="8375650" cy="423862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Background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sz="2000" noProof="1" smtClean="0">
                <a:solidFill>
                  <a:schemeClr val="bg1"/>
                </a:solidFill>
              </a:rPr>
              <a:t>Experiments</a:t>
            </a:r>
            <a:r>
              <a:rPr lang="it-IT" sz="2000" dirty="0" smtClean="0">
                <a:solidFill>
                  <a:schemeClr val="bg1"/>
                </a:solidFill>
              </a:rPr>
              <a:t> on compositional noise - Rolland </a:t>
            </a:r>
            <a:r>
              <a:rPr lang="it-IT" sz="2000" i="1" dirty="0" smtClean="0">
                <a:solidFill>
                  <a:schemeClr val="bg1"/>
                </a:solidFill>
              </a:rPr>
              <a:t>et al.</a:t>
            </a:r>
            <a:r>
              <a:rPr lang="it-IT" sz="2000" dirty="0" smtClean="0">
                <a:solidFill>
                  <a:schemeClr val="bg1"/>
                </a:solidFill>
              </a:rPr>
              <a:t> (2017)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83568" y="630932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b="17328"/>
          <a:stretch/>
        </p:blipFill>
        <p:spPr>
          <a:xfrm>
            <a:off x="2552651" y="3645024"/>
            <a:ext cx="5157651" cy="1418354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ttangolo 16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smtClean="0">
                <a:solidFill>
                  <a:srgbClr val="FF0000"/>
                </a:solidFill>
              </a:rPr>
              <a:t>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CFD simulations</a:t>
            </a:r>
          </a:p>
          <a:p>
            <a:r>
              <a:rPr lang="it-IT" sz="1200" b="1" dirty="0" smtClean="0"/>
              <a:t>    Procedure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Comparisons</a:t>
            </a:r>
            <a:endParaRPr lang="it-IT" sz="1200" b="1" dirty="0" smtClean="0"/>
          </a:p>
          <a:p>
            <a:r>
              <a:rPr lang="it-IT" sz="1200" b="1" dirty="0" smtClean="0"/>
              <a:t>    </a:t>
            </a:r>
            <a:r>
              <a:rPr lang="it-IT" sz="1200" b="1" dirty="0" err="1" smtClean="0"/>
              <a:t>Sampling</a:t>
            </a:r>
            <a:r>
              <a:rPr lang="it-IT" sz="1200" b="1" dirty="0" smtClean="0"/>
              <a:t> </a:t>
            </a:r>
            <a:r>
              <a:rPr lang="it-IT" sz="1200" b="1" dirty="0"/>
              <a:t>methods    </a:t>
            </a:r>
            <a:endParaRPr lang="it-IT" sz="1200" b="1" dirty="0" smtClean="0"/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979712" y="1131709"/>
            <a:ext cx="7164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Development of a </a:t>
            </a:r>
            <a:r>
              <a:rPr lang="it-IT" dirty="0" err="1" smtClean="0"/>
              <a:t>flexible</a:t>
            </a:r>
            <a:r>
              <a:rPr lang="it-IT" dirty="0" smtClean="0"/>
              <a:t> </a:t>
            </a:r>
            <a:r>
              <a:rPr lang="it-IT" dirty="0" err="1" smtClean="0"/>
              <a:t>experimental</a:t>
            </a:r>
            <a:r>
              <a:rPr lang="it-IT" dirty="0" smtClean="0"/>
              <a:t> set-up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Measurements </a:t>
            </a:r>
            <a:r>
              <a:rPr lang="it-IT" dirty="0" err="1" smtClean="0"/>
              <a:t>aimed</a:t>
            </a:r>
            <a:r>
              <a:rPr lang="it-IT" dirty="0" smtClean="0"/>
              <a:t> to </a:t>
            </a:r>
            <a:r>
              <a:rPr lang="it-IT" dirty="0" err="1" smtClean="0"/>
              <a:t>verify</a:t>
            </a:r>
            <a:r>
              <a:rPr lang="it-IT" dirty="0" smtClean="0"/>
              <a:t> (or </a:t>
            </a:r>
            <a:r>
              <a:rPr lang="it-IT" dirty="0" err="1" smtClean="0"/>
              <a:t>not</a:t>
            </a:r>
            <a:r>
              <a:rPr lang="it-IT" dirty="0" smtClean="0"/>
              <a:t>) the novel theory in </a:t>
            </a:r>
            <a:r>
              <a:rPr lang="it-IT" dirty="0" err="1" smtClean="0"/>
              <a:t>simplified</a:t>
            </a:r>
            <a:r>
              <a:rPr lang="it-IT" dirty="0" smtClean="0"/>
              <a:t> </a:t>
            </a:r>
            <a:r>
              <a:rPr lang="it-IT" dirty="0" err="1" smtClean="0"/>
              <a:t>configurations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Validate </a:t>
            </a:r>
            <a:r>
              <a:rPr lang="it-IT" dirty="0" err="1" smtClean="0"/>
              <a:t>one-dimensional</a:t>
            </a:r>
            <a:r>
              <a:rPr lang="it-IT" dirty="0" smtClean="0"/>
              <a:t> acoustic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  <p:cxnSp>
        <p:nvCxnSpPr>
          <p:cNvPr id="25" name="Straight Connector 59"/>
          <p:cNvCxnSpPr/>
          <p:nvPr/>
        </p:nvCxnSpPr>
        <p:spPr>
          <a:xfrm>
            <a:off x="4952360" y="5157192"/>
            <a:ext cx="2240497" cy="0"/>
          </a:xfrm>
          <a:prstGeom prst="line">
            <a:avLst/>
          </a:prstGeom>
          <a:ln w="12700"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18" y="5229200"/>
            <a:ext cx="1711627" cy="168706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03695"/>
            <a:ext cx="2237852" cy="184347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2776957" y="5799438"/>
            <a:ext cx="5312027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Need</a:t>
            </a:r>
            <a:r>
              <a:rPr lang="it-IT" sz="2000" dirty="0" smtClean="0"/>
              <a:t> to </a:t>
            </a:r>
            <a:r>
              <a:rPr lang="it-IT" sz="2000" dirty="0" err="1" smtClean="0"/>
              <a:t>quantify</a:t>
            </a:r>
            <a:r>
              <a:rPr lang="it-IT" sz="2000" dirty="0" smtClean="0"/>
              <a:t> the </a:t>
            </a:r>
            <a:r>
              <a:rPr lang="it-IT" sz="2000" dirty="0" err="1" smtClean="0"/>
              <a:t>strength</a:t>
            </a:r>
            <a:r>
              <a:rPr lang="it-IT" sz="2000" dirty="0" smtClean="0"/>
              <a:t> and </a:t>
            </a:r>
            <a:r>
              <a:rPr lang="it-IT" sz="2000" dirty="0" err="1" smtClean="0"/>
              <a:t>amplitude</a:t>
            </a:r>
            <a:r>
              <a:rPr lang="it-IT" sz="2000" dirty="0" smtClean="0"/>
              <a:t> of compositional </a:t>
            </a:r>
            <a:r>
              <a:rPr lang="it-IT" sz="2000" dirty="0" err="1" smtClean="0"/>
              <a:t>perturbations</a:t>
            </a:r>
            <a:r>
              <a:rPr lang="it-IT" sz="2000" dirty="0" smtClean="0"/>
              <a:t> </a:t>
            </a:r>
            <a:r>
              <a:rPr lang="it-IT" sz="2000" dirty="0" err="1" smtClean="0"/>
              <a:t>before</a:t>
            </a:r>
            <a:r>
              <a:rPr lang="it-IT" sz="2000" dirty="0" smtClean="0"/>
              <a:t> </a:t>
            </a:r>
            <a:r>
              <a:rPr lang="it-IT" sz="2000" dirty="0" err="1" smtClean="0"/>
              <a:t>they</a:t>
            </a:r>
            <a:r>
              <a:rPr lang="it-IT" sz="2000" dirty="0" smtClean="0"/>
              <a:t> </a:t>
            </a:r>
            <a:r>
              <a:rPr lang="it-IT" sz="2000" dirty="0" err="1" smtClean="0"/>
              <a:t>reach</a:t>
            </a:r>
            <a:r>
              <a:rPr lang="it-IT" sz="2000" dirty="0" smtClean="0"/>
              <a:t> a flow </a:t>
            </a:r>
            <a:r>
              <a:rPr lang="it-IT" sz="2000" dirty="0" err="1" smtClean="0"/>
              <a:t>discontinuity</a:t>
            </a: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173192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5986-A3EA-46D1-B848-B0EF5FA98EE7}" type="slidenum">
              <a:rPr lang="en-GB" altLang="en-US" smtClean="0"/>
              <a:pPr/>
              <a:t>5</a:t>
            </a:fld>
            <a:endParaRPr lang="en-GB" altLang="en-US" dirty="0"/>
          </a:p>
        </p:txBody>
      </p:sp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 err="1" smtClean="0">
                <a:solidFill>
                  <a:schemeClr val="bg1"/>
                </a:solidFill>
              </a:rPr>
              <a:t>Detection</a:t>
            </a:r>
            <a:r>
              <a:rPr lang="it-IT" kern="0" dirty="0" smtClean="0">
                <a:solidFill>
                  <a:schemeClr val="bg1"/>
                </a:solidFill>
              </a:rPr>
              <a:t> of compositional </a:t>
            </a:r>
            <a:r>
              <a:rPr lang="it-IT" kern="0" dirty="0" err="1" smtClean="0">
                <a:solidFill>
                  <a:schemeClr val="bg1"/>
                </a:solidFill>
              </a:rPr>
              <a:t>waves</a:t>
            </a:r>
            <a:r>
              <a:rPr lang="it-IT" kern="0" dirty="0" smtClean="0">
                <a:solidFill>
                  <a:schemeClr val="bg1"/>
                </a:solidFill>
              </a:rPr>
              <a:t> with LITGS</a:t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 smtClean="0">
                <a:solidFill>
                  <a:schemeClr val="bg1"/>
                </a:solidFill>
              </a:rPr>
              <a:t>Overview of the technique</a:t>
            </a:r>
            <a:r>
              <a:rPr lang="en-US" sz="2800" kern="0" dirty="0" smtClean="0">
                <a:solidFill>
                  <a:schemeClr val="bg1"/>
                </a:solidFill>
              </a:rPr>
              <a:t/>
            </a:r>
            <a:br>
              <a:rPr lang="en-US" sz="2800" kern="0" dirty="0" smtClean="0">
                <a:solidFill>
                  <a:schemeClr val="bg1"/>
                </a:solidFill>
              </a:rPr>
            </a:b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ttangolo 50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46" y="4374718"/>
            <a:ext cx="3086999" cy="222001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68322"/>
            <a:ext cx="983560" cy="75638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396" r="621" b="7919"/>
          <a:stretch/>
        </p:blipFill>
        <p:spPr>
          <a:xfrm>
            <a:off x="3736743" y="3657349"/>
            <a:ext cx="2266577" cy="5783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sellaDiTesto 15"/>
              <p:cNvSpPr txBox="1"/>
              <p:nvPr/>
            </p:nvSpPr>
            <p:spPr>
              <a:xfrm>
                <a:off x="6075328" y="1196752"/>
                <a:ext cx="3043944" cy="5287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/>
                  <a:t>Two pulsed beams</a:t>
                </a:r>
                <a:r>
                  <a:rPr lang="it-IT" sz="1600" dirty="0" smtClean="0"/>
                  <a:t> from the </a:t>
                </a:r>
                <a:r>
                  <a:rPr lang="it-IT" sz="1600" dirty="0" err="1" smtClean="0"/>
                  <a:t>same</a:t>
                </a:r>
                <a:r>
                  <a:rPr lang="it-IT" sz="1600" dirty="0" smtClean="0"/>
                  <a:t> source </a:t>
                </a:r>
                <a:r>
                  <a:rPr lang="it-IT" sz="1600" dirty="0" err="1" smtClean="0"/>
                  <a:t>interfere</a:t>
                </a:r>
                <a:endParaRPr lang="it-IT" sz="1600" dirty="0" smtClean="0"/>
              </a:p>
              <a:p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 err="1" smtClean="0"/>
                  <a:t>Molecular</a:t>
                </a:r>
                <a:r>
                  <a:rPr lang="it-IT" sz="1600" dirty="0" smtClean="0"/>
                  <a:t> </a:t>
                </a:r>
                <a:r>
                  <a:rPr lang="it-IT" sz="1600" dirty="0" err="1" smtClean="0"/>
                  <a:t>excitation</a:t>
                </a:r>
                <a:r>
                  <a:rPr lang="it-IT" sz="1600" dirty="0" smtClean="0"/>
                  <a:t> of the medium, </a:t>
                </a:r>
                <a:r>
                  <a:rPr lang="it-IT" sz="1600" dirty="0" err="1" smtClean="0"/>
                  <a:t>followed</a:t>
                </a:r>
                <a:r>
                  <a:rPr lang="it-IT" sz="1600" dirty="0" smtClean="0"/>
                  <a:t> by </a:t>
                </a:r>
                <a:r>
                  <a:rPr lang="it-IT" sz="1600" dirty="0" err="1" smtClean="0"/>
                  <a:t>collisional</a:t>
                </a:r>
                <a:r>
                  <a:rPr lang="it-IT" sz="1600" dirty="0" smtClean="0"/>
                  <a:t> quenching</a:t>
                </a:r>
              </a:p>
              <a:p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 smtClean="0"/>
                  <a:t>Local </a:t>
                </a:r>
                <a:r>
                  <a:rPr lang="it-IT" sz="1600" dirty="0" err="1" smtClean="0"/>
                  <a:t>heating</a:t>
                </a:r>
                <a:r>
                  <a:rPr lang="it-IT" sz="1600" dirty="0" smtClean="0"/>
                  <a:t> and </a:t>
                </a:r>
                <a:r>
                  <a:rPr lang="it-IT" sz="1600" dirty="0" err="1" smtClean="0"/>
                  <a:t>expansion</a:t>
                </a:r>
                <a:endParaRPr lang="it-IT" sz="1600" dirty="0" smtClean="0"/>
              </a:p>
              <a:p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 err="1" smtClean="0"/>
                  <a:t>Propagation</a:t>
                </a:r>
                <a:r>
                  <a:rPr lang="it-IT" sz="1600" dirty="0" smtClean="0"/>
                  <a:t> of </a:t>
                </a:r>
                <a:r>
                  <a:rPr lang="it-IT" sz="1600" dirty="0"/>
                  <a:t>p</a:t>
                </a:r>
                <a:r>
                  <a:rPr lang="it-IT" sz="1600" dirty="0" smtClean="0"/>
                  <a:t>ressure wave with </a:t>
                </a:r>
                <a:r>
                  <a:rPr lang="it-IT" sz="1600" dirty="0" err="1" smtClean="0"/>
                  <a:t>speed</a:t>
                </a:r>
                <a:r>
                  <a:rPr lang="it-IT" sz="1600" dirty="0" smtClean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it-IT" sz="1600" dirty="0" smtClean="0"/>
              </a:p>
              <a:p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 smtClean="0"/>
                  <a:t>A </a:t>
                </a:r>
                <a:r>
                  <a:rPr lang="it-IT" sz="1600" dirty="0" err="1" smtClean="0"/>
                  <a:t>continuous</a:t>
                </a:r>
                <a:r>
                  <a:rPr lang="it-IT" sz="1600" dirty="0" smtClean="0"/>
                  <a:t> probe </a:t>
                </a:r>
                <a:r>
                  <a:rPr lang="it-IT" sz="1600" dirty="0" err="1" smtClean="0"/>
                  <a:t>beam</a:t>
                </a:r>
                <a:r>
                  <a:rPr lang="it-IT" sz="1600" dirty="0" smtClean="0"/>
                  <a:t> </a:t>
                </a:r>
                <a:r>
                  <a:rPr lang="it-IT" sz="1600" dirty="0" err="1" smtClean="0"/>
                  <a:t>is</a:t>
                </a:r>
                <a:r>
                  <a:rPr lang="it-IT" sz="1600" dirty="0" smtClean="0"/>
                  <a:t> </a:t>
                </a:r>
                <a:r>
                  <a:rPr lang="it-IT" sz="1600" dirty="0" err="1" smtClean="0"/>
                  <a:t>introduced</a:t>
                </a:r>
                <a:endParaRPr lang="it-IT" sz="1600" dirty="0"/>
              </a:p>
              <a:p>
                <a:endParaRPr lang="it-IT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 smtClean="0"/>
                  <a:t>The </a:t>
                </a:r>
                <a:r>
                  <a:rPr lang="it-IT" sz="1600" dirty="0" err="1" smtClean="0"/>
                  <a:t>frequency</a:t>
                </a:r>
                <a:r>
                  <a:rPr lang="it-IT" sz="1600" dirty="0" smtClean="0"/>
                  <a:t> of the </a:t>
                </a:r>
                <a:r>
                  <a:rPr lang="it-IT" sz="1600" dirty="0" err="1" smtClean="0"/>
                  <a:t>scattered</a:t>
                </a:r>
                <a:r>
                  <a:rPr lang="it-IT" sz="1600" dirty="0" smtClean="0"/>
                  <a:t> </a:t>
                </a:r>
                <a:r>
                  <a:rPr lang="it-IT" sz="1600" dirty="0" err="1" smtClean="0"/>
                  <a:t>beam</a:t>
                </a:r>
                <a:r>
                  <a:rPr lang="it-IT" sz="1600" dirty="0" smtClean="0"/>
                  <a:t> </a:t>
                </a:r>
                <a:r>
                  <a:rPr lang="it-IT" sz="1600" dirty="0" err="1" smtClean="0"/>
                  <a:t>encodes</a:t>
                </a:r>
                <a:r>
                  <a:rPr lang="it-IT" sz="1600" dirty="0" smtClean="0"/>
                  <a:t> the </a:t>
                </a:r>
                <a:r>
                  <a:rPr lang="it-IT" sz="1600" dirty="0" err="1" smtClean="0"/>
                  <a:t>local</a:t>
                </a:r>
                <a:r>
                  <a:rPr lang="it-IT" sz="1600" dirty="0" smtClean="0"/>
                  <a:t> flow </a:t>
                </a:r>
                <a:r>
                  <a:rPr lang="it-IT" sz="1600" dirty="0" err="1" smtClean="0"/>
                  <a:t>properties</a:t>
                </a:r>
                <a:endParaRPr lang="it-IT" sz="1600" dirty="0" smtClean="0"/>
              </a:p>
              <a:p>
                <a:endParaRPr lang="it-IT" sz="1600" dirty="0"/>
              </a:p>
              <a:p>
                <a:endParaRPr lang="en-GB" sz="1600" dirty="0"/>
              </a:p>
            </p:txBody>
          </p:sp>
        </mc:Choice>
        <mc:Fallback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328" y="1196752"/>
                <a:ext cx="3043944" cy="5287409"/>
              </a:xfrm>
              <a:prstGeom prst="rect">
                <a:avLst/>
              </a:prstGeom>
              <a:blipFill>
                <a:blip r:embed="rId5"/>
                <a:stretch>
                  <a:fillRect l="-802" t="-346" r="-26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Experiments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 </a:t>
            </a:r>
            <a:r>
              <a:rPr lang="it-IT" sz="1200" b="1" dirty="0" smtClean="0">
                <a:solidFill>
                  <a:srgbClr val="FF0000"/>
                </a:solidFill>
              </a:rPr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CFD simulations</a:t>
            </a:r>
          </a:p>
          <a:p>
            <a:r>
              <a:rPr lang="it-IT" sz="1200" b="1" dirty="0" smtClean="0"/>
              <a:t>    Procedure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Comparisons</a:t>
            </a:r>
            <a:endParaRPr lang="it-IT" sz="1200" b="1" dirty="0" smtClean="0"/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Sampling</a:t>
            </a:r>
            <a:r>
              <a:rPr lang="it-IT" sz="1200" b="1" dirty="0" smtClean="0"/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24744"/>
            <a:ext cx="4248472" cy="22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86" y="4234349"/>
            <a:ext cx="1008112" cy="756083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 err="1">
                <a:solidFill>
                  <a:schemeClr val="bg1"/>
                </a:solidFill>
              </a:rPr>
              <a:t>Detection</a:t>
            </a:r>
            <a:r>
              <a:rPr lang="it-IT" kern="0" dirty="0">
                <a:solidFill>
                  <a:schemeClr val="bg1"/>
                </a:solidFill>
              </a:rPr>
              <a:t> of compositional </a:t>
            </a:r>
            <a:r>
              <a:rPr lang="it-IT" kern="0" dirty="0" err="1">
                <a:solidFill>
                  <a:schemeClr val="bg1"/>
                </a:solidFill>
              </a:rPr>
              <a:t>waves</a:t>
            </a:r>
            <a:r>
              <a:rPr lang="it-IT" kern="0" dirty="0">
                <a:solidFill>
                  <a:schemeClr val="bg1"/>
                </a:solidFill>
              </a:rPr>
              <a:t> with LITGS</a:t>
            </a: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 smtClean="0">
                <a:solidFill>
                  <a:schemeClr val="bg1"/>
                </a:solidFill>
              </a:rPr>
              <a:t>Optical set-up</a:t>
            </a:r>
            <a:r>
              <a:rPr lang="en-US" sz="2800" kern="0" dirty="0" smtClean="0">
                <a:solidFill>
                  <a:schemeClr val="bg1"/>
                </a:solidFill>
              </a:rPr>
              <a:t/>
            </a:r>
            <a:br>
              <a:rPr lang="en-US" sz="2800" kern="0" dirty="0" smtClean="0">
                <a:solidFill>
                  <a:schemeClr val="bg1"/>
                </a:solidFill>
              </a:rPr>
            </a:b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ttangolo 19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tangolo 20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285605" y="3620223"/>
            <a:ext cx="315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355 nm laser</a:t>
            </a:r>
            <a:r>
              <a:rPr lang="it-IT" dirty="0"/>
              <a:t> </a:t>
            </a:r>
            <a:r>
              <a:rPr lang="it-IT" dirty="0" err="1" smtClean="0"/>
              <a:t>wavelength</a:t>
            </a: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14" y="5802954"/>
            <a:ext cx="4608512" cy="80274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91" y="4161151"/>
            <a:ext cx="2920674" cy="886732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5921896" y="3620223"/>
            <a:ext cx="232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Biacetyl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absorber</a:t>
            </a:r>
            <a:endParaRPr lang="it-IT" dirty="0" smtClean="0"/>
          </a:p>
        </p:txBody>
      </p:sp>
      <p:sp>
        <p:nvSpPr>
          <p:cNvPr id="32" name="CasellaDiTesto 31"/>
          <p:cNvSpPr txBox="1"/>
          <p:nvPr/>
        </p:nvSpPr>
        <p:spPr>
          <a:xfrm>
            <a:off x="2285605" y="5420327"/>
            <a:ext cx="315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LITGS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slightly</a:t>
            </a:r>
            <a:r>
              <a:rPr lang="it-IT" dirty="0" smtClean="0"/>
              <a:t> intrusive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 </a:t>
            </a:r>
            <a:r>
              <a:rPr lang="it-IT" sz="1200" b="1" dirty="0" smtClean="0">
                <a:solidFill>
                  <a:srgbClr val="FF0000"/>
                </a:solidFill>
              </a:rPr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CFD simulations</a:t>
            </a:r>
          </a:p>
          <a:p>
            <a:r>
              <a:rPr lang="it-IT" sz="1200" b="1" dirty="0" smtClean="0"/>
              <a:t>    Procedure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Comparisons</a:t>
            </a:r>
            <a:endParaRPr lang="it-IT" sz="1200" b="1" dirty="0" smtClean="0"/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Sampling</a:t>
            </a:r>
            <a:r>
              <a:rPr lang="it-IT" sz="1200" b="1" dirty="0" smtClean="0"/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964" y="1046772"/>
            <a:ext cx="5822467" cy="2440638"/>
          </a:xfrm>
          <a:prstGeom prst="rect">
            <a:avLst/>
          </a:prstGeom>
        </p:spPr>
      </p:pic>
      <p:cxnSp>
        <p:nvCxnSpPr>
          <p:cNvPr id="22" name="Connettore 2 21"/>
          <p:cNvCxnSpPr/>
          <p:nvPr/>
        </p:nvCxnSpPr>
        <p:spPr>
          <a:xfrm>
            <a:off x="5417046" y="3808090"/>
            <a:ext cx="4320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03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 err="1">
                <a:solidFill>
                  <a:schemeClr val="bg1"/>
                </a:solidFill>
              </a:rPr>
              <a:t>Detection</a:t>
            </a:r>
            <a:r>
              <a:rPr lang="it-IT" kern="0" dirty="0">
                <a:solidFill>
                  <a:schemeClr val="bg1"/>
                </a:solidFill>
              </a:rPr>
              <a:t> of compositional </a:t>
            </a:r>
            <a:r>
              <a:rPr lang="it-IT" kern="0" dirty="0" err="1">
                <a:solidFill>
                  <a:schemeClr val="bg1"/>
                </a:solidFill>
              </a:rPr>
              <a:t>waves</a:t>
            </a:r>
            <a:r>
              <a:rPr lang="it-IT" kern="0" dirty="0">
                <a:solidFill>
                  <a:schemeClr val="bg1"/>
                </a:solidFill>
              </a:rPr>
              <a:t> with LITGS</a:t>
            </a: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 smtClean="0">
                <a:solidFill>
                  <a:schemeClr val="bg1"/>
                </a:solidFill>
              </a:rPr>
              <a:t>Optical set-up</a:t>
            </a:r>
            <a:r>
              <a:rPr lang="en-US" sz="2800" kern="0" dirty="0" smtClean="0">
                <a:solidFill>
                  <a:schemeClr val="bg1"/>
                </a:solidFill>
              </a:rPr>
              <a:t/>
            </a:r>
            <a:br>
              <a:rPr lang="en-US" sz="2800" kern="0" dirty="0" smtClean="0">
                <a:solidFill>
                  <a:schemeClr val="bg1"/>
                </a:solidFill>
              </a:rPr>
            </a:b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ttangolo 19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tangolo 20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170058" y="3536518"/>
            <a:ext cx="5310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Pump</a:t>
            </a:r>
            <a:r>
              <a:rPr lang="it-IT" dirty="0" smtClean="0"/>
              <a:t> laser:</a:t>
            </a:r>
          </a:p>
          <a:p>
            <a:pPr lvl="1"/>
            <a:r>
              <a:rPr lang="it-IT" dirty="0"/>
              <a:t>	</a:t>
            </a:r>
            <a:r>
              <a:rPr lang="it-IT" dirty="0" smtClean="0"/>
              <a:t>0.5 </a:t>
            </a:r>
            <a:r>
              <a:rPr lang="it-IT" dirty="0" err="1" smtClean="0"/>
              <a:t>mJ</a:t>
            </a:r>
            <a:r>
              <a:rPr lang="it-IT" dirty="0" smtClean="0"/>
              <a:t> per </a:t>
            </a:r>
            <a:r>
              <a:rPr lang="it-IT" dirty="0" err="1" smtClean="0"/>
              <a:t>pulse</a:t>
            </a:r>
            <a:endParaRPr lang="it-IT" dirty="0" smtClean="0"/>
          </a:p>
          <a:p>
            <a:pPr lvl="1"/>
            <a:r>
              <a:rPr lang="it-IT" dirty="0"/>
              <a:t>	</a:t>
            </a:r>
            <a:r>
              <a:rPr lang="el-GR" i="1" dirty="0" smtClean="0"/>
              <a:t>λ</a:t>
            </a:r>
            <a:r>
              <a:rPr lang="it-IT" i="1" dirty="0" smtClean="0"/>
              <a:t> </a:t>
            </a:r>
            <a:r>
              <a:rPr lang="it-IT" dirty="0" smtClean="0"/>
              <a:t>= 355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Probe volume </a:t>
            </a:r>
            <a:r>
              <a:rPr lang="it-IT" dirty="0" err="1" smtClean="0"/>
              <a:t>estimation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LITGS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slightly</a:t>
            </a:r>
            <a:r>
              <a:rPr lang="it-IT" dirty="0"/>
              <a:t> intrusive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5348623" y="4096468"/>
            <a:ext cx="232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Biacetyl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absorber</a:t>
            </a:r>
            <a:endParaRPr lang="it-IT" dirty="0" smtClean="0"/>
          </a:p>
        </p:txBody>
      </p:sp>
      <p:sp>
        <p:nvSpPr>
          <p:cNvPr id="33" name="CasellaDiTesto 32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 </a:t>
            </a:r>
            <a:r>
              <a:rPr lang="it-IT" sz="1200" b="1" dirty="0" smtClean="0">
                <a:solidFill>
                  <a:srgbClr val="FF0000"/>
                </a:solidFill>
              </a:rPr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CFD simulations</a:t>
            </a:r>
          </a:p>
          <a:p>
            <a:r>
              <a:rPr lang="it-IT" sz="1200" b="1" dirty="0" smtClean="0"/>
              <a:t>    Procedure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Comparisons</a:t>
            </a:r>
            <a:endParaRPr lang="it-IT" sz="1200" b="1" dirty="0" smtClean="0"/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Sampling</a:t>
            </a:r>
            <a:r>
              <a:rPr lang="it-IT" sz="1200" b="1" dirty="0" smtClean="0"/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20" y="1046772"/>
            <a:ext cx="4814356" cy="2018062"/>
          </a:xfrm>
          <a:prstGeom prst="rect">
            <a:avLst/>
          </a:prstGeom>
        </p:spPr>
      </p:pic>
      <p:cxnSp>
        <p:nvCxnSpPr>
          <p:cNvPr id="22" name="Connettore 2 21"/>
          <p:cNvCxnSpPr/>
          <p:nvPr/>
        </p:nvCxnSpPr>
        <p:spPr>
          <a:xfrm>
            <a:off x="4825423" y="4298202"/>
            <a:ext cx="4320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5940152" y="291660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1 GHz </a:t>
            </a:r>
            <a:r>
              <a:rPr lang="it-IT" sz="1200" dirty="0" err="1"/>
              <a:t>bandwidth</a:t>
            </a:r>
            <a:endParaRPr lang="it-IT" sz="1200" dirty="0"/>
          </a:p>
          <a:p>
            <a:r>
              <a:rPr lang="it-IT" sz="1200" dirty="0"/>
              <a:t>10 </a:t>
            </a:r>
            <a:r>
              <a:rPr lang="it-IT" sz="1200" dirty="0" err="1"/>
              <a:t>Gs</a:t>
            </a:r>
            <a:r>
              <a:rPr lang="it-IT" sz="1200" dirty="0"/>
              <a:t>/s</a:t>
            </a:r>
          </a:p>
          <a:p>
            <a:r>
              <a:rPr lang="it-IT" sz="1200" dirty="0" err="1"/>
              <a:t>Acquisition</a:t>
            </a:r>
            <a:r>
              <a:rPr lang="it-IT" sz="1200" dirty="0"/>
              <a:t> </a:t>
            </a:r>
            <a:r>
              <a:rPr lang="it-IT" sz="1200" dirty="0" err="1"/>
              <a:t>window</a:t>
            </a:r>
            <a:r>
              <a:rPr lang="it-IT" sz="1200" dirty="0"/>
              <a:t> = 1 </a:t>
            </a:r>
            <a:r>
              <a:rPr lang="el-GR" sz="1200" dirty="0"/>
              <a:t>μ</a:t>
            </a:r>
            <a:r>
              <a:rPr lang="it-IT" sz="1200" dirty="0" smtClean="0"/>
              <a:t>s</a:t>
            </a:r>
            <a:endParaRPr lang="en-GB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452320" y="210047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FF0000"/>
                </a:solidFill>
              </a:rPr>
              <a:t>S</a:t>
            </a:r>
            <a:r>
              <a:rPr lang="it-IT" sz="1400" dirty="0" err="1" smtClean="0">
                <a:solidFill>
                  <a:srgbClr val="FF0000"/>
                </a:solidFill>
              </a:rPr>
              <a:t>ignal</a:t>
            </a: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39" name="Picture 8"/>
          <p:cNvPicPr>
            <a:picLocks noChangeAspect="1"/>
          </p:cNvPicPr>
          <p:nvPr/>
        </p:nvPicPr>
        <p:blipFill rotWithShape="1">
          <a:blip r:embed="rId4"/>
          <a:srcRect r="52728"/>
          <a:stretch/>
        </p:blipFill>
        <p:spPr>
          <a:xfrm>
            <a:off x="5561856" y="4509120"/>
            <a:ext cx="1664421" cy="1697342"/>
          </a:xfrm>
          <a:prstGeom prst="rect">
            <a:avLst/>
          </a:prstGeom>
        </p:spPr>
      </p:pic>
      <p:pic>
        <p:nvPicPr>
          <p:cNvPr id="40" name="Picture 8"/>
          <p:cNvPicPr>
            <a:picLocks noChangeAspect="1"/>
          </p:cNvPicPr>
          <p:nvPr/>
        </p:nvPicPr>
        <p:blipFill rotWithShape="1">
          <a:blip r:embed="rId4"/>
          <a:srcRect l="62119" t="4194" b="5166"/>
          <a:stretch/>
        </p:blipFill>
        <p:spPr>
          <a:xfrm>
            <a:off x="7308304" y="4437112"/>
            <a:ext cx="1661982" cy="191708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78" y="3664031"/>
            <a:ext cx="858513" cy="643884"/>
          </a:xfrm>
          <a:prstGeom prst="rect">
            <a:avLst/>
          </a:prstGeom>
        </p:spPr>
      </p:pic>
      <p:sp>
        <p:nvSpPr>
          <p:cNvPr id="41" name="Arco 40"/>
          <p:cNvSpPr/>
          <p:nvPr/>
        </p:nvSpPr>
        <p:spPr>
          <a:xfrm>
            <a:off x="7647679" y="5556215"/>
            <a:ext cx="324196" cy="264495"/>
          </a:xfrm>
          <a:prstGeom prst="arc">
            <a:avLst/>
          </a:prstGeom>
          <a:ln w="19050"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7854452" y="5324518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rgbClr val="000000"/>
                </a:solidFill>
              </a:rPr>
              <a:t>Θ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3" name="TextBox 9"/>
          <p:cNvSpPr txBox="1"/>
          <p:nvPr/>
        </p:nvSpPr>
        <p:spPr>
          <a:xfrm>
            <a:off x="6901099" y="4888842"/>
            <a:ext cx="97196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w = 1mm</a:t>
            </a:r>
          </a:p>
          <a:p>
            <a:r>
              <a:rPr lang="en-US" sz="1200" dirty="0"/>
              <a:t>l  = </a:t>
            </a:r>
            <a:r>
              <a:rPr lang="en-US" sz="1200" dirty="0" smtClean="0"/>
              <a:t>30 </a:t>
            </a:r>
            <a:r>
              <a:rPr lang="en-US" sz="1200" dirty="0"/>
              <a:t>mm</a:t>
            </a:r>
          </a:p>
          <a:p>
            <a:r>
              <a:rPr lang="en-US" sz="1200" dirty="0"/>
              <a:t>h = 1 mm</a:t>
            </a:r>
          </a:p>
          <a:p>
            <a:r>
              <a:rPr lang="el-GR" sz="1200" dirty="0"/>
              <a:t>Θ</a:t>
            </a:r>
            <a:r>
              <a:rPr lang="en-US" sz="1200" dirty="0"/>
              <a:t> = 2.3°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751754"/>
            <a:ext cx="4608512" cy="80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 </a:t>
            </a:r>
            <a:r>
              <a:rPr lang="it-IT" sz="1200" b="1" dirty="0" smtClean="0">
                <a:solidFill>
                  <a:srgbClr val="FF0000"/>
                </a:solidFill>
              </a:rPr>
              <a:t>   Employed set-up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CFD simulations</a:t>
            </a:r>
          </a:p>
          <a:p>
            <a:r>
              <a:rPr lang="it-IT" sz="1200" b="1" dirty="0" smtClean="0"/>
              <a:t>    Procedure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Comparisons</a:t>
            </a:r>
            <a:endParaRPr lang="it-IT" sz="1200" b="1" dirty="0" smtClean="0"/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Sampling</a:t>
            </a:r>
            <a:r>
              <a:rPr lang="it-IT" sz="1200" b="1" dirty="0" smtClean="0"/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 err="1">
                <a:solidFill>
                  <a:schemeClr val="bg1"/>
                </a:solidFill>
              </a:rPr>
              <a:t>Detection</a:t>
            </a:r>
            <a:r>
              <a:rPr lang="it-IT" kern="0" dirty="0">
                <a:solidFill>
                  <a:schemeClr val="bg1"/>
                </a:solidFill>
              </a:rPr>
              <a:t> of compositional </a:t>
            </a:r>
            <a:r>
              <a:rPr lang="it-IT" kern="0" dirty="0" err="1">
                <a:solidFill>
                  <a:schemeClr val="bg1"/>
                </a:solidFill>
              </a:rPr>
              <a:t>waves</a:t>
            </a:r>
            <a:r>
              <a:rPr lang="it-IT" kern="0" dirty="0">
                <a:solidFill>
                  <a:schemeClr val="bg1"/>
                </a:solidFill>
              </a:rPr>
              <a:t> with LITGS</a:t>
            </a: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 smtClean="0">
                <a:solidFill>
                  <a:schemeClr val="bg1"/>
                </a:solidFill>
              </a:rPr>
              <a:t>Experimental set-up</a:t>
            </a:r>
            <a:r>
              <a:rPr lang="en-US" sz="2800" kern="0" dirty="0" smtClean="0">
                <a:solidFill>
                  <a:schemeClr val="bg1"/>
                </a:solidFill>
              </a:rPr>
              <a:t/>
            </a:r>
            <a:br>
              <a:rPr lang="en-US" sz="2800" kern="0" dirty="0" smtClean="0">
                <a:solidFill>
                  <a:schemeClr val="bg1"/>
                </a:solidFill>
              </a:rPr>
            </a:b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ttangolo 27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63" y="1052736"/>
            <a:ext cx="6536209" cy="2192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/>
              <p:cNvSpPr txBox="1"/>
              <p:nvPr/>
            </p:nvSpPr>
            <p:spPr>
              <a:xfrm>
                <a:off x="2249996" y="3519006"/>
                <a:ext cx="4482244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/>
                  <a:t>Acquisition of the steady base flow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dirty="0" smtClean="0"/>
                  <a:t>)</a:t>
                </a:r>
              </a:p>
              <a:p>
                <a:r>
                  <a:rPr lang="it-IT" dirty="0"/>
                  <a:t>	</a:t>
                </a:r>
                <a:r>
                  <a:rPr lang="it-IT" dirty="0" smtClean="0"/>
                  <a:t>Air flow: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̇"/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𝑎𝑖𝑟</m:t>
                        </m:r>
                      </m:sub>
                    </m:sSub>
                  </m:oMath>
                </a14:m>
                <a:r>
                  <a:rPr lang="it-IT" i="1" dirty="0" smtClean="0"/>
                  <a:t> = 1.57 g/s</a:t>
                </a:r>
              </a:p>
              <a:p>
                <a:r>
                  <a:rPr lang="it-IT" i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it-IT" i="1" dirty="0" smtClean="0"/>
                  <a:t>= 2570</a:t>
                </a:r>
              </a:p>
              <a:p>
                <a:endParaRPr lang="it-IT" i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err="1" smtClean="0"/>
                  <a:t>Injection</a:t>
                </a:r>
                <a:r>
                  <a:rPr lang="it-IT" dirty="0" smtClean="0"/>
                  <a:t> of </a:t>
                </a:r>
                <a:r>
                  <a:rPr lang="it-IT" dirty="0" err="1" smtClean="0"/>
                  <a:t>secondary</a:t>
                </a:r>
                <a:r>
                  <a:rPr lang="it-IT" dirty="0" smtClean="0"/>
                  <a:t> gas:</a:t>
                </a:r>
              </a:p>
              <a:p>
                <a:pPr lvl="2"/>
                <a:r>
                  <a:rPr lang="it-IT" dirty="0" err="1" smtClean="0"/>
                  <a:t>Helium</a:t>
                </a:r>
                <a:endParaRPr lang="it-IT" dirty="0" smtClean="0"/>
              </a:p>
              <a:p>
                <a:pPr lvl="2"/>
                <a:r>
                  <a:rPr lang="it-IT" dirty="0" smtClean="0"/>
                  <a:t>Argon</a:t>
                </a:r>
              </a:p>
              <a:p>
                <a:pPr lvl="2"/>
                <a:r>
                  <a:rPr lang="it-IT" dirty="0" smtClean="0"/>
                  <a:t>Carbon </a:t>
                </a:r>
                <a:r>
                  <a:rPr lang="it-IT" dirty="0" err="1" smtClean="0"/>
                  <a:t>dioxide</a:t>
                </a:r>
                <a:endParaRPr lang="it-IT" dirty="0" smtClean="0"/>
              </a:p>
              <a:p>
                <a:pPr lvl="2"/>
                <a:endParaRPr lang="it-IT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/>
                  <a:t>Time-</a:t>
                </a:r>
                <a:r>
                  <a:rPr lang="it-IT" dirty="0" err="1" smtClean="0"/>
                  <a:t>resolved</a:t>
                </a:r>
                <a:r>
                  <a:rPr lang="it-IT" dirty="0" smtClean="0"/>
                  <a:t> compositional </a:t>
                </a:r>
                <a:r>
                  <a:rPr lang="it-IT" dirty="0" err="1" smtClean="0"/>
                  <a:t>waves</a:t>
                </a:r>
                <a:endParaRPr lang="en-GB" dirty="0"/>
              </a:p>
            </p:txBody>
          </p:sp>
        </mc:Choice>
        <mc:Fallback xmlns="">
          <p:sp>
            <p:nvSpPr>
              <p:cNvPr id="30" name="CasellaDiTes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996" y="3519006"/>
                <a:ext cx="4482244" cy="2862322"/>
              </a:xfrm>
              <a:prstGeom prst="rect">
                <a:avLst/>
              </a:prstGeom>
              <a:blipFill>
                <a:blip r:embed="rId4"/>
                <a:stretch>
                  <a:fillRect l="-816" t="-1064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2">
            <a:extLst>
              <a:ext uri="{FF2B5EF4-FFF2-40B4-BE49-F238E27FC236}">
                <a16:creationId xmlns:a16="http://schemas.microsoft.com/office/drawing/2014/main" id="{DE7D1293-A94A-9E49-B266-22ED5D689E37}"/>
              </a:ext>
            </a:extLst>
          </p:cNvPr>
          <p:cNvSpPr txBox="1"/>
          <p:nvPr/>
        </p:nvSpPr>
        <p:spPr>
          <a:xfrm>
            <a:off x="6605972" y="1445108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Dimensions in mm, not to scale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1" name="Picture 3" descr="squarepuls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06" y="3565566"/>
            <a:ext cx="1832992" cy="861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7020272" y="4644075"/>
                <a:ext cx="1872208" cy="1097223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i="1" dirty="0" smtClean="0">
                    <a:solidFill>
                      <a:schemeClr val="tx1"/>
                    </a:solidFill>
                  </a:rPr>
                  <a:t>t = 0.2 s</a:t>
                </a:r>
              </a:p>
              <a:p>
                <a:r>
                  <a:rPr lang="it-IT" sz="1600" i="1" dirty="0" smtClean="0">
                    <a:solidFill>
                      <a:schemeClr val="tx1"/>
                    </a:solidFill>
                  </a:rPr>
                  <a:t>T = 1 s</a:t>
                </a:r>
              </a:p>
              <a:p>
                <a:r>
                  <a:rPr lang="it-IT" sz="1600" i="1" dirty="0" smtClean="0">
                    <a:solidFill>
                      <a:schemeClr val="tx1"/>
                    </a:solidFill>
                  </a:rPr>
                  <a:t>30 </a:t>
                </a:r>
                <a:r>
                  <a:rPr lang="it-IT" sz="1600" i="1" dirty="0" err="1" smtClean="0">
                    <a:solidFill>
                      <a:schemeClr val="tx1"/>
                    </a:solidFill>
                  </a:rPr>
                  <a:t>pulses</a:t>
                </a:r>
                <a:endParaRPr lang="it-IT" sz="1600" i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𝑠𝑎𝑚𝑝𝑙𝑖𝑛𝑔</m:t>
                        </m:r>
                      </m:sub>
                    </m:sSub>
                  </m:oMath>
                </a14:m>
                <a:r>
                  <a:rPr lang="it-IT" sz="1600" i="1" dirty="0" smtClean="0">
                    <a:solidFill>
                      <a:schemeClr val="tx1"/>
                    </a:solidFill>
                  </a:rPr>
                  <a:t> = 500 Hz</a:t>
                </a: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644075"/>
                <a:ext cx="1872208" cy="1097223"/>
              </a:xfrm>
              <a:prstGeom prst="rect">
                <a:avLst/>
              </a:prstGeom>
              <a:blipFill>
                <a:blip r:embed="rId6"/>
                <a:stretch>
                  <a:fillRect l="-1618" t="-1099" b="-3846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ccia a destra 31"/>
          <p:cNvSpPr/>
          <p:nvPr/>
        </p:nvSpPr>
        <p:spPr>
          <a:xfrm>
            <a:off x="2058079" y="2153893"/>
            <a:ext cx="432048" cy="22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ccia a destra 32"/>
          <p:cNvSpPr/>
          <p:nvPr/>
        </p:nvSpPr>
        <p:spPr>
          <a:xfrm>
            <a:off x="2699792" y="1440184"/>
            <a:ext cx="432048" cy="22347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asellaDiTesto 33"/>
          <p:cNvSpPr txBox="1"/>
          <p:nvPr/>
        </p:nvSpPr>
        <p:spPr>
          <a:xfrm>
            <a:off x="2032235" y="233880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/>
                </a:solidFill>
              </a:rPr>
              <a:t>air</a:t>
            </a:r>
            <a:endParaRPr lang="en-GB" sz="1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/>
              <p:cNvSpPr txBox="1"/>
              <p:nvPr/>
            </p:nvSpPr>
            <p:spPr>
              <a:xfrm>
                <a:off x="2122499" y="1132796"/>
                <a:ext cx="15861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𝑯𝒆</m:t>
                      </m:r>
                      <m:r>
                        <a:rPr lang="it-IT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it-IT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𝑪𝑶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𝑨𝒓</m:t>
                      </m:r>
                    </m:oMath>
                  </m:oMathPara>
                </a14:m>
                <a:endParaRPr lang="en-GB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CasellaDiTes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499" y="1132796"/>
                <a:ext cx="158616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ttore diritto 36"/>
          <p:cNvCxnSpPr/>
          <p:nvPr/>
        </p:nvCxnSpPr>
        <p:spPr>
          <a:xfrm>
            <a:off x="5727104" y="2142381"/>
            <a:ext cx="71412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5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043349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0" y="1043349"/>
            <a:ext cx="1979712" cy="504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384175" y="260648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 err="1">
                <a:solidFill>
                  <a:schemeClr val="bg1"/>
                </a:solidFill>
              </a:rPr>
              <a:t>Detection</a:t>
            </a:r>
            <a:r>
              <a:rPr lang="it-IT" kern="0" dirty="0">
                <a:solidFill>
                  <a:schemeClr val="bg1"/>
                </a:solidFill>
              </a:rPr>
              <a:t> of compositional </a:t>
            </a:r>
            <a:r>
              <a:rPr lang="it-IT" kern="0" dirty="0" err="1">
                <a:solidFill>
                  <a:schemeClr val="bg1"/>
                </a:solidFill>
              </a:rPr>
              <a:t>waves</a:t>
            </a:r>
            <a:r>
              <a:rPr lang="it-IT" kern="0" dirty="0">
                <a:solidFill>
                  <a:schemeClr val="bg1"/>
                </a:solidFill>
              </a:rPr>
              <a:t> with LITGS</a:t>
            </a: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r>
              <a:rPr lang="it-IT" sz="2000" kern="0" noProof="1" smtClean="0">
                <a:solidFill>
                  <a:schemeClr val="bg1"/>
                </a:solidFill>
              </a:rPr>
              <a:t>Processing steps</a:t>
            </a:r>
            <a:r>
              <a:rPr lang="it-IT" kern="0" dirty="0" smtClean="0">
                <a:solidFill>
                  <a:schemeClr val="bg1"/>
                </a:solidFill>
              </a:rPr>
              <a:t/>
            </a:r>
            <a:br>
              <a:rPr lang="it-IT" kern="0" dirty="0" smtClean="0">
                <a:solidFill>
                  <a:schemeClr val="bg1"/>
                </a:solidFill>
              </a:rPr>
            </a:br>
            <a:endParaRPr lang="it-IT" kern="0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6329640"/>
            <a:ext cx="1296144" cy="43204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53988" y="6392361"/>
            <a:ext cx="115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FF"/>
                </a:solidFill>
              </a:rPr>
              <a:t>27/03/2018</a:t>
            </a: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 flipH="1">
            <a:off x="69023" y="6389759"/>
            <a:ext cx="249021" cy="3294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61"/>
          <a:stretch/>
        </p:blipFill>
        <p:spPr>
          <a:xfrm>
            <a:off x="1979712" y="1292326"/>
            <a:ext cx="7164288" cy="1920650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6519" y="1124744"/>
            <a:ext cx="196319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Introduction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Motivation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Background</a:t>
            </a:r>
          </a:p>
          <a:p>
            <a:endParaRPr lang="it-IT" sz="1200" b="1" dirty="0" smtClean="0"/>
          </a:p>
          <a:p>
            <a:pPr>
              <a:lnSpc>
                <a:spcPct val="150000"/>
              </a:lnSpc>
            </a:pPr>
            <a:r>
              <a:rPr lang="it-IT" sz="1300" b="1" dirty="0" smtClean="0">
                <a:solidFill>
                  <a:srgbClr val="FF0000"/>
                </a:solidFill>
              </a:rPr>
              <a:t>Experiments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LITGS overview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Employed set-up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 </a:t>
            </a:r>
            <a:r>
              <a:rPr lang="it-IT" sz="1200" b="1" dirty="0" smtClean="0">
                <a:solidFill>
                  <a:srgbClr val="FF0000"/>
                </a:solidFill>
              </a:rPr>
              <a:t>   Measurements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CFD simulations</a:t>
            </a:r>
          </a:p>
          <a:p>
            <a:r>
              <a:rPr lang="it-IT" sz="1200" b="1" dirty="0" smtClean="0"/>
              <a:t>    Procedure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Resulting flow-field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Comparisons</a:t>
            </a:r>
            <a:endParaRPr lang="it-IT" sz="1200" b="1" dirty="0" smtClean="0"/>
          </a:p>
          <a:p>
            <a:r>
              <a:rPr lang="it-IT" sz="1200" b="1" dirty="0"/>
              <a:t> </a:t>
            </a:r>
            <a:r>
              <a:rPr lang="it-IT" sz="1200" b="1" dirty="0" smtClean="0"/>
              <a:t>   </a:t>
            </a:r>
            <a:r>
              <a:rPr lang="it-IT" sz="1200" b="1" dirty="0" err="1" smtClean="0"/>
              <a:t>Sampling</a:t>
            </a:r>
            <a:r>
              <a:rPr lang="it-IT" sz="1200" b="1" dirty="0" smtClean="0"/>
              <a:t> methods    </a:t>
            </a:r>
          </a:p>
          <a:p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300" b="1" dirty="0" smtClean="0"/>
              <a:t>Low-order modelling</a:t>
            </a:r>
          </a:p>
          <a:p>
            <a:r>
              <a:rPr lang="it-IT" sz="1200" b="1" dirty="0" smtClean="0"/>
              <a:t>    Formulation</a:t>
            </a:r>
          </a:p>
          <a:p>
            <a:r>
              <a:rPr lang="it-IT" sz="1200" b="1" dirty="0"/>
              <a:t> </a:t>
            </a:r>
            <a:r>
              <a:rPr lang="it-IT" sz="1200" b="1" dirty="0" smtClean="0"/>
              <a:t>   Application</a:t>
            </a:r>
          </a:p>
          <a:p>
            <a:endParaRPr lang="it-IT" sz="1200" b="1" dirty="0"/>
          </a:p>
          <a:p>
            <a:r>
              <a:rPr lang="it-IT" sz="1300" b="1" dirty="0" smtClean="0"/>
              <a:t>Conclusions</a:t>
            </a:r>
            <a:r>
              <a:rPr lang="it-IT" sz="1200" b="1" dirty="0" smtClean="0"/>
              <a:t>  </a:t>
            </a:r>
            <a:endParaRPr lang="it-IT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/>
              <p:cNvSpPr txBox="1"/>
              <p:nvPr/>
            </p:nvSpPr>
            <p:spPr>
              <a:xfrm>
                <a:off x="2559968" y="1074222"/>
                <a:ext cx="15861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𝑯𝒆</m:t>
                      </m:r>
                    </m:oMath>
                  </m:oMathPara>
                </a14:m>
                <a:endParaRPr lang="en-GB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CasellaDiTes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968" y="1074222"/>
                <a:ext cx="158616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/>
              <p:cNvSpPr txBox="1"/>
              <p:nvPr/>
            </p:nvSpPr>
            <p:spPr>
              <a:xfrm>
                <a:off x="4970140" y="1074222"/>
                <a:ext cx="15861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𝑪𝑶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1" name="CasellaDiTes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140" y="1074222"/>
                <a:ext cx="158616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/>
              <p:cNvSpPr txBox="1"/>
              <p:nvPr/>
            </p:nvSpPr>
            <p:spPr>
              <a:xfrm>
                <a:off x="7336879" y="1074222"/>
                <a:ext cx="15861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𝑨𝒓</m:t>
                      </m:r>
                    </m:oMath>
                  </m:oMathPara>
                </a14:m>
                <a:endParaRPr lang="en-GB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3" name="CasellaDiTes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879" y="1074222"/>
                <a:ext cx="158616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Immagin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17"/>
          <a:stretch/>
        </p:blipFill>
        <p:spPr>
          <a:xfrm>
            <a:off x="1979712" y="3170287"/>
            <a:ext cx="7164288" cy="1899555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1588" y="6025815"/>
            <a:ext cx="9144000" cy="283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ttangolo 23"/>
          <p:cNvSpPr/>
          <p:nvPr/>
        </p:nvSpPr>
        <p:spPr>
          <a:xfrm>
            <a:off x="1979712" y="6197411"/>
            <a:ext cx="7164288" cy="660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2843808" y="5216133"/>
                <a:ext cx="561662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solidFill>
                      <a:schemeClr val="tx1"/>
                    </a:solidFill>
                  </a:rPr>
                  <a:t>Base flow         </a:t>
                </a:r>
                <a:r>
                  <a:rPr lang="it-IT" i="1" dirty="0" smtClean="0">
                    <a:solidFill>
                      <a:schemeClr val="tx1"/>
                    </a:solidFill>
                  </a:rPr>
                  <a:t>STD in </a:t>
                </a:r>
                <a:r>
                  <a:rPr lang="it-IT" i="1" dirty="0" err="1" smtClean="0">
                    <a:solidFill>
                      <a:schemeClr val="tx1"/>
                    </a:solidFill>
                  </a:rPr>
                  <a:t>frequency</a:t>
                </a:r>
                <a:r>
                  <a:rPr lang="it-IT" i="1" dirty="0" smtClean="0">
                    <a:solidFill>
                      <a:schemeClr val="tx1"/>
                    </a:solidFill>
                  </a:rPr>
                  <a:t> &lt; 1%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i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solidFill>
                      <a:schemeClr val="tx1"/>
                    </a:solidFill>
                  </a:rPr>
                  <a:t>Compositional wave: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	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𝑪𝑶</m:t>
                        </m:r>
                      </m:e>
                      <m:sub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𝑨𝒓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        </a:t>
                </a:r>
                <a:r>
                  <a:rPr lang="it-IT" i="1" dirty="0" smtClean="0">
                    <a:solidFill>
                      <a:schemeClr val="tx1"/>
                    </a:solidFill>
                  </a:rPr>
                  <a:t>STD </a:t>
                </a:r>
                <a:r>
                  <a:rPr lang="it-IT" i="1" dirty="0">
                    <a:solidFill>
                      <a:schemeClr val="tx1"/>
                    </a:solidFill>
                  </a:rPr>
                  <a:t>in frequency &lt; </a:t>
                </a:r>
                <a:r>
                  <a:rPr lang="it-IT" i="1" dirty="0" smtClean="0">
                    <a:solidFill>
                      <a:schemeClr val="tx1"/>
                    </a:solidFill>
                  </a:rPr>
                  <a:t>2%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𝑯𝒆</m:t>
                    </m:r>
                  </m:oMath>
                </a14:m>
                <a:r>
                  <a:rPr lang="it-IT" i="1" dirty="0" smtClean="0">
                    <a:solidFill>
                      <a:schemeClr val="tx1"/>
                    </a:solidFill>
                  </a:rPr>
                  <a:t>                </a:t>
                </a:r>
                <a:r>
                  <a:rPr lang="it-IT" i="1" dirty="0" err="1" smtClean="0">
                    <a:solidFill>
                      <a:schemeClr val="tx1"/>
                    </a:solidFill>
                  </a:rPr>
                  <a:t>higher</a:t>
                </a:r>
                <a:r>
                  <a:rPr lang="it-IT" i="1" dirty="0" smtClean="0">
                    <a:solidFill>
                      <a:schemeClr val="tx1"/>
                    </a:solidFill>
                  </a:rPr>
                  <a:t> STD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216133"/>
                <a:ext cx="5616624" cy="1477328"/>
              </a:xfrm>
              <a:prstGeom prst="rect">
                <a:avLst/>
              </a:prstGeom>
              <a:blipFill>
                <a:blip r:embed="rId9"/>
                <a:stretch>
                  <a:fillRect l="-760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ttore 2 2"/>
          <p:cNvCxnSpPr/>
          <p:nvPr/>
        </p:nvCxnSpPr>
        <p:spPr>
          <a:xfrm>
            <a:off x="4283968" y="5392266"/>
            <a:ext cx="4320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5104631" y="6515819"/>
            <a:ext cx="4320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>
            <a:off x="5104631" y="6224711"/>
            <a:ext cx="4320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6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148.856"/>
  <p:tag name="LATEXADDIN" val="\documentclass{article}&#10;\usepackage{amsmath}&#10;\pagestyle{empty}&#10;\begin{document}&#10;Convection length&#10;$&#10;L_c &#10;$&#10;&#10;\end{document}"/>
  <p:tag name="IGUANATEXSIZE" val="20"/>
  <p:tag name="IGUANATEXCURSOR" val="106"/>
  <p:tag name="TRANSPARENCY" val="True"/>
  <p:tag name="FILENAME" val=""/>
  <p:tag name="LATEXENGINEID" val="0"/>
  <p:tag name="TEMPFOLDER" val="C:\Users\Erwan\Documents\IguanaTex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502.062"/>
  <p:tag name="LATEXADDIN" val="\documentclass{article}&#10;\usepackage{amsmath}&#10;\pagestyle{empty}&#10;\begin{document}&#10;Convection delay&#10;$&#10;\tau_c = L_c / u&#10;$&#10;&#10;\end{document}"/>
  <p:tag name="IGUANATEXSIZE" val="20"/>
  <p:tag name="IGUANATEXCURSOR" val="115"/>
  <p:tag name="TRANSPARENCY" val="True"/>
  <p:tag name="FILENAME" val=""/>
  <p:tag name="LATEXENGINEID" val="0"/>
  <p:tag name="TEMPFOLDER" val="C:\Users\erwan\Deskto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49304</TotalTime>
  <Words>1973</Words>
  <Application>Microsoft Office PowerPoint</Application>
  <PresentationFormat>Presentazione su schermo (4:3)</PresentationFormat>
  <Paragraphs>939</Paragraphs>
  <Slides>34</Slides>
  <Notes>3</Notes>
  <HiddenSlides>3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8" baseType="lpstr">
      <vt:lpstr>Arial</vt:lpstr>
      <vt:lpstr>Cambria Math</vt:lpstr>
      <vt:lpstr>Times New Roman</vt:lpstr>
      <vt:lpstr>blank</vt:lpstr>
      <vt:lpstr>An Experimental and Numerical Investigation on the Propagation of Compositional Waves</vt:lpstr>
      <vt:lpstr>Motivation Aircraft noise </vt:lpstr>
      <vt:lpstr>Motivation Combustion noise </vt:lpstr>
      <vt:lpstr>Background Experiments on compositional noise - Rolland et al. (2017)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Thanks for your attention</vt:lpstr>
      <vt:lpstr>Presentazione standard di PowerPoint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Synthetic hot spots in a duct - Simulations</dc:title>
  <dc:creator>..</dc:creator>
  <cp:lastModifiedBy>Alessandro Bottaro</cp:lastModifiedBy>
  <cp:revision>659</cp:revision>
  <cp:lastPrinted>1601-01-01T00:00:00Z</cp:lastPrinted>
  <dcterms:created xsi:type="dcterms:W3CDTF">2008-03-27T10:29:55Z</dcterms:created>
  <dcterms:modified xsi:type="dcterms:W3CDTF">2018-03-22T17:11:12Z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