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8" r:id="rId3"/>
    <p:sldId id="259" r:id="rId4"/>
    <p:sldId id="257" r:id="rId5"/>
    <p:sldId id="258" r:id="rId6"/>
    <p:sldId id="261" r:id="rId7"/>
    <p:sldId id="265" r:id="rId8"/>
    <p:sldId id="266" r:id="rId9"/>
    <p:sldId id="264" r:id="rId10"/>
    <p:sldId id="268" r:id="rId11"/>
    <p:sldId id="270" r:id="rId12"/>
    <p:sldId id="271" r:id="rId13"/>
    <p:sldId id="272" r:id="rId14"/>
    <p:sldId id="273" r:id="rId15"/>
    <p:sldId id="275" r:id="rId16"/>
    <p:sldId id="279" r:id="rId17"/>
    <p:sldId id="280" r:id="rId18"/>
    <p:sldId id="281" r:id="rId1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senza titolo" id="{EB76685F-426F-4279-9745-EB3520368C6E}">
          <p14:sldIdLst>
            <p14:sldId id="256"/>
            <p14:sldId id="278"/>
            <p14:sldId id="259"/>
            <p14:sldId id="257"/>
            <p14:sldId id="258"/>
            <p14:sldId id="261"/>
            <p14:sldId id="265"/>
            <p14:sldId id="266"/>
            <p14:sldId id="264"/>
            <p14:sldId id="268"/>
            <p14:sldId id="270"/>
            <p14:sldId id="271"/>
            <p14:sldId id="272"/>
            <p14:sldId id="273"/>
            <p14:sldId id="275"/>
            <p14:sldId id="279"/>
            <p14:sldId id="280"/>
            <p14:sldId id="28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1507E2-EDC3-4DFC-ADF9-27FB863F5D63}" v="10" dt="2022-12-14T16:07:30.7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660B408-B3CF-4A94-85FC-2B1E0A45F4A2}" styleName="Stile scuro 2 - Colore 1/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Stile medio 1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Stile con tema 2 - Color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fano Brianzoli" userId="49741e2e5976c5da" providerId="LiveId" clId="{F81507E2-EDC3-4DFC-ADF9-27FB863F5D63}"/>
    <pc:docChg chg="undo custSel modSld">
      <pc:chgData name="Stefano Brianzoli" userId="49741e2e5976c5da" providerId="LiveId" clId="{F81507E2-EDC3-4DFC-ADF9-27FB863F5D63}" dt="2022-12-14T16:07:30.760" v="28"/>
      <pc:docMkLst>
        <pc:docMk/>
      </pc:docMkLst>
      <pc:sldChg chg="modSp mod">
        <pc:chgData name="Stefano Brianzoli" userId="49741e2e5976c5da" providerId="LiveId" clId="{F81507E2-EDC3-4DFC-ADF9-27FB863F5D63}" dt="2022-12-14T16:05:16.277" v="26" actId="20577"/>
        <pc:sldMkLst>
          <pc:docMk/>
          <pc:sldMk cId="2857792683" sldId="261"/>
        </pc:sldMkLst>
        <pc:graphicFrameChg chg="mod modGraphic">
          <ac:chgData name="Stefano Brianzoli" userId="49741e2e5976c5da" providerId="LiveId" clId="{F81507E2-EDC3-4DFC-ADF9-27FB863F5D63}" dt="2022-12-14T16:05:16.277" v="26" actId="20577"/>
          <ac:graphicFrameMkLst>
            <pc:docMk/>
            <pc:sldMk cId="2857792683" sldId="261"/>
            <ac:graphicFrameMk id="6" creationId="{F40E3E67-1BEF-5210-738D-BBF60D406F14}"/>
          </ac:graphicFrameMkLst>
        </pc:graphicFrameChg>
      </pc:sldChg>
      <pc:sldChg chg="modSp mod">
        <pc:chgData name="Stefano Brianzoli" userId="49741e2e5976c5da" providerId="LiveId" clId="{F81507E2-EDC3-4DFC-ADF9-27FB863F5D63}" dt="2022-12-14T16:05:06.097" v="14" actId="20577"/>
        <pc:sldMkLst>
          <pc:docMk/>
          <pc:sldMk cId="1487630058" sldId="266"/>
        </pc:sldMkLst>
        <pc:graphicFrameChg chg="mod modGraphic">
          <ac:chgData name="Stefano Brianzoli" userId="49741e2e5976c5da" providerId="LiveId" clId="{F81507E2-EDC3-4DFC-ADF9-27FB863F5D63}" dt="2022-12-14T16:05:06.097" v="14" actId="20577"/>
          <ac:graphicFrameMkLst>
            <pc:docMk/>
            <pc:sldMk cId="1487630058" sldId="266"/>
            <ac:graphicFrameMk id="5" creationId="{24C119E2-02FF-1921-F593-D5A5C6BC6CDC}"/>
          </ac:graphicFrameMkLst>
        </pc:graphicFrameChg>
      </pc:sldChg>
      <pc:sldChg chg="modSp">
        <pc:chgData name="Stefano Brianzoli" userId="49741e2e5976c5da" providerId="LiveId" clId="{F81507E2-EDC3-4DFC-ADF9-27FB863F5D63}" dt="2022-12-14T16:07:30.760" v="28"/>
        <pc:sldMkLst>
          <pc:docMk/>
          <pc:sldMk cId="2042748639" sldId="271"/>
        </pc:sldMkLst>
        <pc:graphicFrameChg chg="mod">
          <ac:chgData name="Stefano Brianzoli" userId="49741e2e5976c5da" providerId="LiveId" clId="{F81507E2-EDC3-4DFC-ADF9-27FB863F5D63}" dt="2022-12-14T16:07:30.760" v="28"/>
          <ac:graphicFrameMkLst>
            <pc:docMk/>
            <pc:sldMk cId="2042748639" sldId="271"/>
            <ac:graphicFrameMk id="5" creationId="{42B4832C-4D0E-4412-839F-08483F2AEDD5}"/>
          </ac:graphicFrameMkLst>
        </pc:graphicFrameChg>
      </pc:sldChg>
      <pc:sldChg chg="modSp mod">
        <pc:chgData name="Stefano Brianzoli" userId="49741e2e5976c5da" providerId="LiveId" clId="{F81507E2-EDC3-4DFC-ADF9-27FB863F5D63}" dt="2022-12-14T16:01:17.859" v="2" actId="1076"/>
        <pc:sldMkLst>
          <pc:docMk/>
          <pc:sldMk cId="3944738385" sldId="281"/>
        </pc:sldMkLst>
        <pc:spChg chg="mod">
          <ac:chgData name="Stefano Brianzoli" userId="49741e2e5976c5da" providerId="LiveId" clId="{F81507E2-EDC3-4DFC-ADF9-27FB863F5D63}" dt="2022-12-14T16:01:17.859" v="2" actId="1076"/>
          <ac:spMkLst>
            <pc:docMk/>
            <pc:sldMk cId="3944738385" sldId="281"/>
            <ac:spMk id="6" creationId="{1C58D05D-7EE2-B277-0579-CA3A9F0EF2AD}"/>
          </ac:spMkLst>
        </pc:spChg>
        <pc:spChg chg="mod">
          <ac:chgData name="Stefano Brianzoli" userId="49741e2e5976c5da" providerId="LiveId" clId="{F81507E2-EDC3-4DFC-ADF9-27FB863F5D63}" dt="2022-12-14T16:01:17.859" v="2" actId="1076"/>
          <ac:spMkLst>
            <pc:docMk/>
            <pc:sldMk cId="3944738385" sldId="281"/>
            <ac:spMk id="8" creationId="{FBCA278A-C535-048A-3873-F809CDC46A5C}"/>
          </ac:spMkLst>
        </pc:spChg>
        <pc:spChg chg="mod">
          <ac:chgData name="Stefano Brianzoli" userId="49741e2e5976c5da" providerId="LiveId" clId="{F81507E2-EDC3-4DFC-ADF9-27FB863F5D63}" dt="2022-12-14T16:01:17.859" v="2" actId="1076"/>
          <ac:spMkLst>
            <pc:docMk/>
            <pc:sldMk cId="3944738385" sldId="281"/>
            <ac:spMk id="12" creationId="{31DC9186-2808-A301-5DDD-850BDF466786}"/>
          </ac:spMkLst>
        </pc:spChg>
        <pc:spChg chg="mod">
          <ac:chgData name="Stefano Brianzoli" userId="49741e2e5976c5da" providerId="LiveId" clId="{F81507E2-EDC3-4DFC-ADF9-27FB863F5D63}" dt="2022-12-14T16:01:17.859" v="2" actId="1076"/>
          <ac:spMkLst>
            <pc:docMk/>
            <pc:sldMk cId="3944738385" sldId="281"/>
            <ac:spMk id="13" creationId="{3F9D7A18-5C4C-FE87-80D8-47CE377F46E0}"/>
          </ac:spMkLst>
        </pc:spChg>
        <pc:spChg chg="mod">
          <ac:chgData name="Stefano Brianzoli" userId="49741e2e5976c5da" providerId="LiveId" clId="{F81507E2-EDC3-4DFC-ADF9-27FB863F5D63}" dt="2022-12-14T16:01:17.859" v="2" actId="1076"/>
          <ac:spMkLst>
            <pc:docMk/>
            <pc:sldMk cId="3944738385" sldId="281"/>
            <ac:spMk id="20" creationId="{AC71A916-242A-066D-74BD-3D6C74952880}"/>
          </ac:spMkLst>
        </pc:spChg>
        <pc:spChg chg="mod">
          <ac:chgData name="Stefano Brianzoli" userId="49741e2e5976c5da" providerId="LiveId" clId="{F81507E2-EDC3-4DFC-ADF9-27FB863F5D63}" dt="2022-12-14T16:01:17.859" v="2" actId="1076"/>
          <ac:spMkLst>
            <pc:docMk/>
            <pc:sldMk cId="3944738385" sldId="281"/>
            <ac:spMk id="21" creationId="{7DDED60D-5F6F-4F11-EC04-63573C4489BB}"/>
          </ac:spMkLst>
        </pc:spChg>
        <pc:cxnChg chg="mod">
          <ac:chgData name="Stefano Brianzoli" userId="49741e2e5976c5da" providerId="LiveId" clId="{F81507E2-EDC3-4DFC-ADF9-27FB863F5D63}" dt="2022-12-14T16:01:17.859" v="2" actId="1076"/>
          <ac:cxnSpMkLst>
            <pc:docMk/>
            <pc:sldMk cId="3944738385" sldId="281"/>
            <ac:cxnSpMk id="9" creationId="{68D63BDB-3A66-517C-FA72-1FD896DE7C2F}"/>
          </ac:cxnSpMkLst>
        </pc:cxnChg>
        <pc:cxnChg chg="mod">
          <ac:chgData name="Stefano Brianzoli" userId="49741e2e5976c5da" providerId="LiveId" clId="{F81507E2-EDC3-4DFC-ADF9-27FB863F5D63}" dt="2022-12-14T16:01:17.859" v="2" actId="1076"/>
          <ac:cxnSpMkLst>
            <pc:docMk/>
            <pc:sldMk cId="3944738385" sldId="281"/>
            <ac:cxnSpMk id="10" creationId="{E0797DFC-A311-9E17-C71E-A78682E94D7C}"/>
          </ac:cxnSpMkLst>
        </pc:cxn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49741e2e5976c5da/Desktop/DRAG_LIF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49741e2e5976c5da/Desktop/sd7084/Drag_lift_sd7084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49741e2e5976c5da/Desktop/DRAG_LIF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49741e2e5976c5da/Desktop/Confronto_ali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49741e2e5976c5da/Desktop/Confronto_ali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49741e2e5976c5da/Desktop/Confronto_ali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49741e2e5976c5da/Desktop/Confronto_ali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49741e2e5976c5da/Desktop/Confronto_ali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49741e2e5976c5da/Desktop/Confronto_ali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49741e2e5976c5da/Desktop/NACA%20634-421/Drag_lift_naca634_421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Coefficiente</a:t>
            </a:r>
            <a:r>
              <a:rPr lang="it-IT" baseline="0"/>
              <a:t> di drag</a:t>
            </a:r>
            <a:endParaRPr lang="it-IT"/>
          </a:p>
        </c:rich>
      </c:tx>
      <c:layout>
        <c:manualLayout>
          <c:xMode val="edge"/>
          <c:yMode val="edge"/>
          <c:x val="0.3700433828895557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0.11427119548460836"/>
          <c:y val="9.7202752911748264E-2"/>
          <c:w val="0.71925730375531738"/>
          <c:h val="0.75935677891927089"/>
        </c:manualLayout>
      </c:layout>
      <c:scatterChart>
        <c:scatterStyle val="lineMarker"/>
        <c:varyColors val="0"/>
        <c:ser>
          <c:idx val="0"/>
          <c:order val="0"/>
          <c:tx>
            <c:v>Pelo libero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'CD E CL'!$B$1:$F$1</c:f>
              <c:numCache>
                <c:formatCode>General</c:formatCode>
                <c:ptCount val="5"/>
                <c:pt idx="0">
                  <c:v>1</c:v>
                </c:pt>
                <c:pt idx="1">
                  <c:v>1.5</c:v>
                </c:pt>
                <c:pt idx="2">
                  <c:v>2</c:v>
                </c:pt>
                <c:pt idx="3">
                  <c:v>4</c:v>
                </c:pt>
                <c:pt idx="4">
                  <c:v>11</c:v>
                </c:pt>
              </c:numCache>
            </c:numRef>
          </c:xVal>
          <c:yVal>
            <c:numRef>
              <c:f>'CD E CL'!$B$8:$F$8</c:f>
              <c:numCache>
                <c:formatCode>0.00</c:formatCode>
                <c:ptCount val="5"/>
                <c:pt idx="0">
                  <c:v>0.33114805624284577</c:v>
                </c:pt>
                <c:pt idx="1">
                  <c:v>0.16818803996897405</c:v>
                </c:pt>
                <c:pt idx="2">
                  <c:v>8.601279996605192E-2</c:v>
                </c:pt>
                <c:pt idx="3">
                  <c:v>1.8061143265136935E-2</c:v>
                </c:pt>
                <c:pt idx="4" formatCode="0.000">
                  <c:v>6.1147936880117312E-3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B2B-4664-A14B-620811FC58D4}"/>
            </c:ext>
          </c:extLst>
        </c:ser>
        <c:ser>
          <c:idx val="1"/>
          <c:order val="1"/>
          <c:tx>
            <c:v>Immerso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'CD E CL'!$D$1:$F$1</c:f>
              <c:numCache>
                <c:formatCode>General</c:formatCode>
                <c:ptCount val="3"/>
                <c:pt idx="0">
                  <c:v>2</c:v>
                </c:pt>
                <c:pt idx="1">
                  <c:v>4</c:v>
                </c:pt>
                <c:pt idx="2">
                  <c:v>11</c:v>
                </c:pt>
              </c:numCache>
            </c:numRef>
          </c:xVal>
          <c:yVal>
            <c:numRef>
              <c:f>'CD E CL'!$D$18:$F$18</c:f>
              <c:numCache>
                <c:formatCode>0.000</c:formatCode>
                <c:ptCount val="3"/>
                <c:pt idx="0">
                  <c:v>0.21481282229787335</c:v>
                </c:pt>
                <c:pt idx="1">
                  <c:v>5.1950638404294459E-2</c:v>
                </c:pt>
                <c:pt idx="2" formatCode="0.00000">
                  <c:v>9.9687986586088836E-3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B2B-4664-A14B-620811FC58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87635903"/>
        <c:axId val="1887633823"/>
      </c:scatterChart>
      <c:valAx>
        <c:axId val="188763590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dirty="0"/>
                  <a:t>Rapporto a/b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87633823"/>
        <c:crosses val="autoZero"/>
        <c:crossBetween val="midCat"/>
      </c:valAx>
      <c:valAx>
        <c:axId val="18876338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b="0" dirty="0"/>
                  <a:t>C_D</a:t>
                </a:r>
              </a:p>
            </c:rich>
          </c:tx>
          <c:layout>
            <c:manualLayout>
              <c:xMode val="edge"/>
              <c:yMode val="edge"/>
              <c:x val="2.417081307708465E-2"/>
              <c:y val="0.4243871332382527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87635903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Sd-7084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0.15446909047506419"/>
          <c:y val="9.0467011669522548E-2"/>
          <c:w val="0.80403446132126388"/>
          <c:h val="0.79418063281581464"/>
        </c:manualLayout>
      </c:layout>
      <c:lineChart>
        <c:grouping val="standard"/>
        <c:varyColors val="0"/>
        <c:ser>
          <c:idx val="0"/>
          <c:order val="0"/>
          <c:tx>
            <c:v>2 m/s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Momento!$A$757:$K$757</c:f>
              <c:numCache>
                <c:formatCode>General</c:formatCode>
                <c:ptCount val="11"/>
                <c:pt idx="0">
                  <c:v>1.5</c:v>
                </c:pt>
                <c:pt idx="1">
                  <c:v>1.2</c:v>
                </c:pt>
                <c:pt idx="2">
                  <c:v>0.89999999999999991</c:v>
                </c:pt>
                <c:pt idx="3">
                  <c:v>0.59999999999999987</c:v>
                </c:pt>
                <c:pt idx="4">
                  <c:v>0.29999999999999988</c:v>
                </c:pt>
                <c:pt idx="5">
                  <c:v>0</c:v>
                </c:pt>
                <c:pt idx="6">
                  <c:v>-0.3</c:v>
                </c:pt>
                <c:pt idx="7">
                  <c:v>-0.6</c:v>
                </c:pt>
                <c:pt idx="8">
                  <c:v>-0.89999999999999991</c:v>
                </c:pt>
                <c:pt idx="9">
                  <c:v>-1.2</c:v>
                </c:pt>
                <c:pt idx="10">
                  <c:v>-1.5</c:v>
                </c:pt>
              </c:numCache>
            </c:numRef>
          </c:cat>
          <c:val>
            <c:numRef>
              <c:f>Momento!$A$756:$K$756</c:f>
              <c:numCache>
                <c:formatCode>General</c:formatCode>
                <c:ptCount val="11"/>
                <c:pt idx="0">
                  <c:v>15806.474564696415</c:v>
                </c:pt>
                <c:pt idx="1">
                  <c:v>12591.068078673665</c:v>
                </c:pt>
                <c:pt idx="2">
                  <c:v>9375.6615926509512</c:v>
                </c:pt>
                <c:pt idx="3">
                  <c:v>6160.255106628194</c:v>
                </c:pt>
                <c:pt idx="4">
                  <c:v>2944.8486206054408</c:v>
                </c:pt>
                <c:pt idx="5">
                  <c:v>-270.55786541731044</c:v>
                </c:pt>
                <c:pt idx="6">
                  <c:v>-3485.9643514400582</c:v>
                </c:pt>
                <c:pt idx="7">
                  <c:v>-6701.3708374628095</c:v>
                </c:pt>
                <c:pt idx="8">
                  <c:v>-9916.7773234855667</c:v>
                </c:pt>
                <c:pt idx="9">
                  <c:v>-13132.183809508277</c:v>
                </c:pt>
                <c:pt idx="10">
                  <c:v>-16347.590295531047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8E1-4567-9A7A-2211378E828D}"/>
            </c:ext>
          </c:extLst>
        </c:ser>
        <c:ser>
          <c:idx val="1"/>
          <c:order val="1"/>
          <c:tx>
            <c:v>4 m/s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Momento!$A$757:$K$757</c:f>
              <c:numCache>
                <c:formatCode>General</c:formatCode>
                <c:ptCount val="11"/>
                <c:pt idx="0">
                  <c:v>1.5</c:v>
                </c:pt>
                <c:pt idx="1">
                  <c:v>1.2</c:v>
                </c:pt>
                <c:pt idx="2">
                  <c:v>0.89999999999999991</c:v>
                </c:pt>
                <c:pt idx="3">
                  <c:v>0.59999999999999987</c:v>
                </c:pt>
                <c:pt idx="4">
                  <c:v>0.29999999999999988</c:v>
                </c:pt>
                <c:pt idx="5">
                  <c:v>0</c:v>
                </c:pt>
                <c:pt idx="6">
                  <c:v>-0.3</c:v>
                </c:pt>
                <c:pt idx="7">
                  <c:v>-0.6</c:v>
                </c:pt>
                <c:pt idx="8">
                  <c:v>-0.89999999999999991</c:v>
                </c:pt>
                <c:pt idx="9">
                  <c:v>-1.2</c:v>
                </c:pt>
                <c:pt idx="10">
                  <c:v>-1.5</c:v>
                </c:pt>
              </c:numCache>
            </c:numRef>
          </c:cat>
          <c:val>
            <c:numRef>
              <c:f>Momento!$O$756:$Y$756</c:f>
              <c:numCache>
                <c:formatCode>General</c:formatCode>
                <c:ptCount val="11"/>
                <c:pt idx="0">
                  <c:v>17898.894492158408</c:v>
                </c:pt>
                <c:pt idx="1">
                  <c:v>13948.77009662096</c:v>
                </c:pt>
                <c:pt idx="2">
                  <c:v>9998.6457010835602</c:v>
                </c:pt>
                <c:pt idx="3">
                  <c:v>6048.5213055461199</c:v>
                </c:pt>
                <c:pt idx="4">
                  <c:v>2098.396910008672</c:v>
                </c:pt>
                <c:pt idx="5">
                  <c:v>-1851.7274855287649</c:v>
                </c:pt>
                <c:pt idx="6">
                  <c:v>-5801.8518810662126</c:v>
                </c:pt>
                <c:pt idx="7">
                  <c:v>-9751.9762766036474</c:v>
                </c:pt>
                <c:pt idx="8">
                  <c:v>-13702.100672141058</c:v>
                </c:pt>
                <c:pt idx="9">
                  <c:v>-17652.225067678508</c:v>
                </c:pt>
                <c:pt idx="10">
                  <c:v>-21602.349463215964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8E1-4567-9A7A-2211378E828D}"/>
            </c:ext>
          </c:extLst>
        </c:ser>
        <c:ser>
          <c:idx val="2"/>
          <c:order val="2"/>
          <c:tx>
            <c:v>6 m/s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Momento!$A$757:$K$757</c:f>
              <c:numCache>
                <c:formatCode>General</c:formatCode>
                <c:ptCount val="11"/>
                <c:pt idx="0">
                  <c:v>1.5</c:v>
                </c:pt>
                <c:pt idx="1">
                  <c:v>1.2</c:v>
                </c:pt>
                <c:pt idx="2">
                  <c:v>0.89999999999999991</c:v>
                </c:pt>
                <c:pt idx="3">
                  <c:v>0.59999999999999987</c:v>
                </c:pt>
                <c:pt idx="4">
                  <c:v>0.29999999999999988</c:v>
                </c:pt>
                <c:pt idx="5">
                  <c:v>0</c:v>
                </c:pt>
                <c:pt idx="6">
                  <c:v>-0.3</c:v>
                </c:pt>
                <c:pt idx="7">
                  <c:v>-0.6</c:v>
                </c:pt>
                <c:pt idx="8">
                  <c:v>-0.89999999999999991</c:v>
                </c:pt>
                <c:pt idx="9">
                  <c:v>-1.2</c:v>
                </c:pt>
                <c:pt idx="10">
                  <c:v>-1.5</c:v>
                </c:pt>
              </c:numCache>
            </c:numRef>
          </c:cat>
          <c:val>
            <c:numRef>
              <c:f>Momento!$AC$756:$AM$756</c:f>
              <c:numCache>
                <c:formatCode>General</c:formatCode>
                <c:ptCount val="11"/>
                <c:pt idx="0">
                  <c:v>23002.974685567049</c:v>
                </c:pt>
                <c:pt idx="1">
                  <c:v>18241.370779160829</c:v>
                </c:pt>
                <c:pt idx="2">
                  <c:v>13479.766872754579</c:v>
                </c:pt>
                <c:pt idx="3">
                  <c:v>8718.1629663483909</c:v>
                </c:pt>
                <c:pt idx="4">
                  <c:v>3956.5590599421616</c:v>
                </c:pt>
                <c:pt idx="5">
                  <c:v>-805.04484646407093</c:v>
                </c:pt>
                <c:pt idx="6">
                  <c:v>-5566.6487528703028</c:v>
                </c:pt>
                <c:pt idx="7">
                  <c:v>-10328.252659276497</c:v>
                </c:pt>
                <c:pt idx="8">
                  <c:v>-15089.856565682718</c:v>
                </c:pt>
                <c:pt idx="9">
                  <c:v>-19851.460472088966</c:v>
                </c:pt>
                <c:pt idx="10">
                  <c:v>-24613.064378495204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8E1-4567-9A7A-2211378E82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6623599"/>
        <c:axId val="1106621519"/>
      </c:lineChart>
      <c:catAx>
        <c:axId val="110662359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Coordinata</a:t>
                </a:r>
                <a:r>
                  <a:rPr lang="it-IT" baseline="0"/>
                  <a:t> X [m]</a:t>
                </a:r>
                <a:endParaRPr lang="it-IT"/>
              </a:p>
            </c:rich>
          </c:tx>
          <c:layout>
            <c:manualLayout>
              <c:xMode val="edge"/>
              <c:yMode val="edge"/>
              <c:x val="0.47180509387147873"/>
              <c:y val="0.9095793014786445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06621519"/>
        <c:crosses val="autoZero"/>
        <c:auto val="1"/>
        <c:lblAlgn val="ctr"/>
        <c:lblOffset val="100"/>
        <c:noMultiLvlLbl val="0"/>
      </c:catAx>
      <c:valAx>
        <c:axId val="11066215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Momento [N m]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066235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Coefficiente di lift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0.14445609055673969"/>
          <c:y val="0.12716998490503933"/>
          <c:w val="0.58821649765514128"/>
          <c:h val="0.76320741609076959"/>
        </c:manualLayout>
      </c:layout>
      <c:scatterChart>
        <c:scatterStyle val="lineMarker"/>
        <c:varyColors val="0"/>
        <c:ser>
          <c:idx val="0"/>
          <c:order val="0"/>
          <c:tx>
            <c:v>Pelo libero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'CD E CL'!$B$1:$F$1</c:f>
              <c:numCache>
                <c:formatCode>General</c:formatCode>
                <c:ptCount val="5"/>
                <c:pt idx="0">
                  <c:v>1</c:v>
                </c:pt>
                <c:pt idx="1">
                  <c:v>1.5</c:v>
                </c:pt>
                <c:pt idx="2">
                  <c:v>2</c:v>
                </c:pt>
                <c:pt idx="3">
                  <c:v>4</c:v>
                </c:pt>
                <c:pt idx="4">
                  <c:v>11</c:v>
                </c:pt>
              </c:numCache>
            </c:numRef>
          </c:xVal>
          <c:yVal>
            <c:numRef>
              <c:f>'CD E CL'!$B$11:$F$11</c:f>
              <c:numCache>
                <c:formatCode>0.00</c:formatCode>
                <c:ptCount val="5"/>
                <c:pt idx="0">
                  <c:v>0.94885561030101362</c:v>
                </c:pt>
                <c:pt idx="1">
                  <c:v>1.1804640170115688</c:v>
                </c:pt>
                <c:pt idx="2">
                  <c:v>1.2807830843183889</c:v>
                </c:pt>
                <c:pt idx="3">
                  <c:v>1.4610099638718794</c:v>
                </c:pt>
                <c:pt idx="4">
                  <c:v>1.5377675535456119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E78-4C79-B6E0-3693DD602892}"/>
            </c:ext>
          </c:extLst>
        </c:ser>
        <c:ser>
          <c:idx val="1"/>
          <c:order val="1"/>
          <c:tx>
            <c:v>Immerso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'CD E CL'!$D$1:$F$1</c:f>
              <c:numCache>
                <c:formatCode>General</c:formatCode>
                <c:ptCount val="3"/>
                <c:pt idx="0">
                  <c:v>2</c:v>
                </c:pt>
                <c:pt idx="1">
                  <c:v>4</c:v>
                </c:pt>
                <c:pt idx="2">
                  <c:v>11</c:v>
                </c:pt>
              </c:numCache>
            </c:numRef>
          </c:xVal>
          <c:yVal>
            <c:numRef>
              <c:f>'CD E CL'!$D$21:$F$21</c:f>
              <c:numCache>
                <c:formatCode>0.00</c:formatCode>
                <c:ptCount val="3"/>
                <c:pt idx="0">
                  <c:v>3.2218417090609899</c:v>
                </c:pt>
                <c:pt idx="1">
                  <c:v>3.2747893699385844</c:v>
                </c:pt>
                <c:pt idx="2">
                  <c:v>3.1740837214674782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E78-4C79-B6E0-3693DD602892}"/>
            </c:ext>
          </c:extLst>
        </c:ser>
        <c:ser>
          <c:idx val="2"/>
          <c:order val="2"/>
          <c:tx>
            <c:v>Archimede Pelo Libero</c:v>
          </c:tx>
          <c:spPr>
            <a:ln w="28575" cap="rnd">
              <a:solidFill>
                <a:schemeClr val="accent3"/>
              </a:solidFill>
              <a:prstDash val="dashDot"/>
              <a:round/>
            </a:ln>
            <a:effectLst/>
          </c:spPr>
          <c:marker>
            <c:symbol val="none"/>
          </c:marker>
          <c:xVal>
            <c:numRef>
              <c:f>'CD E CL'!$B$1:$F$1</c:f>
              <c:numCache>
                <c:formatCode>General</c:formatCode>
                <c:ptCount val="5"/>
                <c:pt idx="0">
                  <c:v>1</c:v>
                </c:pt>
                <c:pt idx="1">
                  <c:v>1.5</c:v>
                </c:pt>
                <c:pt idx="2">
                  <c:v>2</c:v>
                </c:pt>
                <c:pt idx="3">
                  <c:v>4</c:v>
                </c:pt>
                <c:pt idx="4">
                  <c:v>11</c:v>
                </c:pt>
              </c:numCache>
            </c:numRef>
          </c:xVal>
          <c:yVal>
            <c:numRef>
              <c:f>'CD E CL'!$B$41:$F$41</c:f>
              <c:numCache>
                <c:formatCode>General</c:formatCode>
                <c:ptCount val="5"/>
                <c:pt idx="0">
                  <c:v>1.6349999999999998</c:v>
                </c:pt>
                <c:pt idx="1">
                  <c:v>1.635</c:v>
                </c:pt>
                <c:pt idx="2">
                  <c:v>1.6349999999999998</c:v>
                </c:pt>
                <c:pt idx="3">
                  <c:v>1.6349999999999998</c:v>
                </c:pt>
                <c:pt idx="4">
                  <c:v>1.6350000000000002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368-4E54-AD3F-8D10A83CE3BC}"/>
            </c:ext>
          </c:extLst>
        </c:ser>
        <c:ser>
          <c:idx val="3"/>
          <c:order val="3"/>
          <c:tx>
            <c:v>Archimede Sommerso</c:v>
          </c:tx>
          <c:spPr>
            <a:ln w="28575" cap="rnd" cmpd="sng">
              <a:solidFill>
                <a:schemeClr val="tx1"/>
              </a:solidFill>
              <a:prstDash val="dashDot"/>
              <a:round/>
            </a:ln>
            <a:effectLst/>
          </c:spPr>
          <c:marker>
            <c:symbol val="none"/>
          </c:marker>
          <c:xVal>
            <c:numRef>
              <c:f>'CD E CL'!$B$1:$F$1</c:f>
              <c:numCache>
                <c:formatCode>General</c:formatCode>
                <c:ptCount val="5"/>
                <c:pt idx="0">
                  <c:v>1</c:v>
                </c:pt>
                <c:pt idx="1">
                  <c:v>1.5</c:v>
                </c:pt>
                <c:pt idx="2">
                  <c:v>2</c:v>
                </c:pt>
                <c:pt idx="3">
                  <c:v>4</c:v>
                </c:pt>
                <c:pt idx="4">
                  <c:v>11</c:v>
                </c:pt>
              </c:numCache>
            </c:numRef>
          </c:xVal>
          <c:yVal>
            <c:numRef>
              <c:f>'CD E CL'!$B$44:$F$44</c:f>
              <c:numCache>
                <c:formatCode>General</c:formatCode>
                <c:ptCount val="5"/>
                <c:pt idx="0">
                  <c:v>3.2699999999999996</c:v>
                </c:pt>
                <c:pt idx="1">
                  <c:v>3.27</c:v>
                </c:pt>
                <c:pt idx="2">
                  <c:v>3.2699999999999996</c:v>
                </c:pt>
                <c:pt idx="3">
                  <c:v>3.2699999999999996</c:v>
                </c:pt>
                <c:pt idx="4">
                  <c:v>3.2700000000000005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2368-4E54-AD3F-8D10A83CE3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63950143"/>
        <c:axId val="1563950975"/>
      </c:scatterChart>
      <c:valAx>
        <c:axId val="156395014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Rapport</a:t>
                </a:r>
                <a:r>
                  <a:rPr lang="it-IT" baseline="0"/>
                  <a:t>o a/b</a:t>
                </a:r>
                <a:endParaRPr lang="it-IT"/>
              </a:p>
            </c:rich>
          </c:tx>
          <c:layout>
            <c:manualLayout>
              <c:xMode val="edge"/>
              <c:yMode val="edge"/>
              <c:x val="0.37963940800376456"/>
              <c:y val="0.947901622198432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63950975"/>
        <c:crosses val="autoZero"/>
        <c:crossBetween val="midCat"/>
      </c:valAx>
      <c:valAx>
        <c:axId val="15639509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C_L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63950143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405707463399253"/>
          <c:y val="0.2258098196833431"/>
          <c:w val="0.20060079429893399"/>
          <c:h val="0.420553697725773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Drag Backwing</a:t>
            </a:r>
          </a:p>
        </c:rich>
      </c:tx>
      <c:layout>
        <c:manualLayout>
          <c:xMode val="edge"/>
          <c:yMode val="edge"/>
          <c:x val="0.42968869198871745"/>
          <c:y val="1.13541831253812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0.12185015421213614"/>
          <c:y val="0.10334356963817734"/>
          <c:w val="0.86195437621370663"/>
          <c:h val="0.7740843028382447"/>
        </c:manualLayout>
      </c:layout>
      <c:lineChart>
        <c:grouping val="standard"/>
        <c:varyColors val="0"/>
        <c:ser>
          <c:idx val="0"/>
          <c:order val="0"/>
          <c:tx>
            <c:v>Progetto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Foglio1!$A$2:$C$2</c:f>
              <c:numCache>
                <c:formatCode>General</c:formatCode>
                <c:ptCount val="3"/>
                <c:pt idx="0">
                  <c:v>2</c:v>
                </c:pt>
                <c:pt idx="1">
                  <c:v>4</c:v>
                </c:pt>
                <c:pt idx="2">
                  <c:v>6</c:v>
                </c:pt>
              </c:numCache>
            </c:numRef>
          </c:cat>
          <c:val>
            <c:numRef>
              <c:f>(Foglio1!$B$8,Foglio1!$B$10,Foglio1!$B$12)</c:f>
              <c:numCache>
                <c:formatCode>General</c:formatCode>
                <c:ptCount val="3"/>
                <c:pt idx="0">
                  <c:v>-38.799999999999997</c:v>
                </c:pt>
                <c:pt idx="1">
                  <c:v>61.1</c:v>
                </c:pt>
                <c:pt idx="2">
                  <c:v>169.4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E49-45AD-8A47-ACFDDC138DC8}"/>
            </c:ext>
          </c:extLst>
        </c:ser>
        <c:ser>
          <c:idx val="1"/>
          <c:order val="1"/>
          <c:tx>
            <c:v>SD7084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Foglio1!$A$2:$C$2</c:f>
              <c:numCache>
                <c:formatCode>General</c:formatCode>
                <c:ptCount val="3"/>
                <c:pt idx="0">
                  <c:v>2</c:v>
                </c:pt>
                <c:pt idx="1">
                  <c:v>4</c:v>
                </c:pt>
                <c:pt idx="2">
                  <c:v>6</c:v>
                </c:pt>
              </c:numCache>
            </c:numRef>
          </c:cat>
          <c:val>
            <c:numRef>
              <c:f>(Foglio1!$P$8,Foglio1!$P$10,Foglio1!$P$12)</c:f>
              <c:numCache>
                <c:formatCode>0.00</c:formatCode>
                <c:ptCount val="3"/>
                <c:pt idx="0">
                  <c:v>-21.954757513616098</c:v>
                </c:pt>
                <c:pt idx="1">
                  <c:v>77.718487878213693</c:v>
                </c:pt>
                <c:pt idx="2">
                  <c:v>200.58988874728232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E49-45AD-8A47-ACFDDC138DC8}"/>
            </c:ext>
          </c:extLst>
        </c:ser>
        <c:ser>
          <c:idx val="2"/>
          <c:order val="2"/>
          <c:tx>
            <c:v>NACA-63(4)_421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Foglio1!$A$2:$C$2</c:f>
              <c:numCache>
                <c:formatCode>General</c:formatCode>
                <c:ptCount val="3"/>
                <c:pt idx="0">
                  <c:v>2</c:v>
                </c:pt>
                <c:pt idx="1">
                  <c:v>4</c:v>
                </c:pt>
                <c:pt idx="2">
                  <c:v>6</c:v>
                </c:pt>
              </c:numCache>
            </c:numRef>
          </c:cat>
          <c:val>
            <c:numRef>
              <c:f>(Foglio1!$AD$8,Foglio1!$AD$10,Foglio1!$AD$12)</c:f>
              <c:numCache>
                <c:formatCode>0.00</c:formatCode>
                <c:ptCount val="3"/>
                <c:pt idx="0">
                  <c:v>-69.021621362557511</c:v>
                </c:pt>
                <c:pt idx="1">
                  <c:v>43.269429641434648</c:v>
                </c:pt>
                <c:pt idx="2">
                  <c:v>181.39983535056464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E49-45AD-8A47-ACFDDC138D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6650303"/>
        <c:axId val="426674431"/>
      </c:lineChart>
      <c:catAx>
        <c:axId val="42665030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dirty="0"/>
                  <a:t>Velocità [m/s]</a:t>
                </a:r>
              </a:p>
            </c:rich>
          </c:tx>
          <c:layout>
            <c:manualLayout>
              <c:xMode val="edge"/>
              <c:yMode val="edge"/>
              <c:x val="0.45767354157496881"/>
              <c:y val="0.9446258826052882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26674431"/>
        <c:crosses val="autoZero"/>
        <c:auto val="1"/>
        <c:lblAlgn val="ctr"/>
        <c:lblOffset val="100"/>
        <c:noMultiLvlLbl val="0"/>
      </c:catAx>
      <c:valAx>
        <c:axId val="426674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Drag [N]</a:t>
                </a:r>
              </a:p>
            </c:rich>
          </c:tx>
          <c:layout>
            <c:manualLayout>
              <c:xMode val="edge"/>
              <c:yMode val="edge"/>
              <c:x val="2.0290019467235212E-2"/>
              <c:y val="0.444946492271105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266503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Drag Frontwing</a:t>
            </a:r>
          </a:p>
        </c:rich>
      </c:tx>
      <c:layout>
        <c:manualLayout>
          <c:xMode val="edge"/>
          <c:yMode val="edge"/>
          <c:x val="0.37070113949170985"/>
          <c:y val="3.623123937973185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8.4327667882978047E-2"/>
          <c:y val="0.1056188446927573"/>
          <c:w val="0.7366376992510083"/>
          <c:h val="0.74175400122772528"/>
        </c:manualLayout>
      </c:layout>
      <c:lineChart>
        <c:grouping val="standard"/>
        <c:varyColors val="0"/>
        <c:ser>
          <c:idx val="0"/>
          <c:order val="0"/>
          <c:tx>
            <c:v>Progetto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Foglio1!$A$2:$C$2</c:f>
              <c:numCache>
                <c:formatCode>General</c:formatCode>
                <c:ptCount val="3"/>
                <c:pt idx="0">
                  <c:v>2</c:v>
                </c:pt>
                <c:pt idx="1">
                  <c:v>4</c:v>
                </c:pt>
                <c:pt idx="2">
                  <c:v>6</c:v>
                </c:pt>
              </c:numCache>
            </c:numRef>
          </c:cat>
          <c:val>
            <c:numRef>
              <c:f>(Foglio1!$C$8,Foglio1!$C$10,Foglio1!$C$12)</c:f>
              <c:numCache>
                <c:formatCode>General</c:formatCode>
                <c:ptCount val="3"/>
                <c:pt idx="0">
                  <c:v>86</c:v>
                </c:pt>
                <c:pt idx="1">
                  <c:v>122.1</c:v>
                </c:pt>
                <c:pt idx="2">
                  <c:v>173.1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4C4-4CFB-8FC5-310632E62AE1}"/>
            </c:ext>
          </c:extLst>
        </c:ser>
        <c:ser>
          <c:idx val="1"/>
          <c:order val="1"/>
          <c:tx>
            <c:v>SD7084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Foglio1!$A$2:$C$2</c:f>
              <c:numCache>
                <c:formatCode>General</c:formatCode>
                <c:ptCount val="3"/>
                <c:pt idx="0">
                  <c:v>2</c:v>
                </c:pt>
                <c:pt idx="1">
                  <c:v>4</c:v>
                </c:pt>
                <c:pt idx="2">
                  <c:v>6</c:v>
                </c:pt>
              </c:numCache>
            </c:numRef>
          </c:cat>
          <c:val>
            <c:numRef>
              <c:f>(Foglio1!$Q$8,Foglio1!$Q$10,Foglio1!$Q$12)</c:f>
              <c:numCache>
                <c:formatCode>0.00</c:formatCode>
                <c:ptCount val="3"/>
                <c:pt idx="0">
                  <c:v>75.886934604809682</c:v>
                </c:pt>
                <c:pt idx="1">
                  <c:v>110.42327047084331</c:v>
                </c:pt>
                <c:pt idx="2">
                  <c:v>154.62364385996591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4C4-4CFB-8FC5-310632E62AE1}"/>
            </c:ext>
          </c:extLst>
        </c:ser>
        <c:ser>
          <c:idx val="2"/>
          <c:order val="2"/>
          <c:tx>
            <c:v>NACA-63(4)_421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Foglio1!$A$2:$C$2</c:f>
              <c:numCache>
                <c:formatCode>General</c:formatCode>
                <c:ptCount val="3"/>
                <c:pt idx="0">
                  <c:v>2</c:v>
                </c:pt>
                <c:pt idx="1">
                  <c:v>4</c:v>
                </c:pt>
                <c:pt idx="2">
                  <c:v>6</c:v>
                </c:pt>
              </c:numCache>
            </c:numRef>
          </c:cat>
          <c:val>
            <c:numRef>
              <c:f>(Foglio1!$AE$8,Foglio1!$AE$10,Foglio1!$AE$12)</c:f>
              <c:numCache>
                <c:formatCode>0.00</c:formatCode>
                <c:ptCount val="3"/>
                <c:pt idx="0">
                  <c:v>143.43237371935797</c:v>
                </c:pt>
                <c:pt idx="1">
                  <c:v>184.75552336997319</c:v>
                </c:pt>
                <c:pt idx="2">
                  <c:v>237.69577212486524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4C4-4CFB-8FC5-310632E62A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6650303"/>
        <c:axId val="426674431"/>
      </c:lineChart>
      <c:catAx>
        <c:axId val="42665030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Velocità [m/s]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26674431"/>
        <c:crosses val="autoZero"/>
        <c:auto val="1"/>
        <c:lblAlgn val="ctr"/>
        <c:lblOffset val="100"/>
        <c:noMultiLvlLbl val="0"/>
      </c:catAx>
      <c:valAx>
        <c:axId val="426674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Drag [N]</a:t>
                </a:r>
              </a:p>
            </c:rich>
          </c:tx>
          <c:layout>
            <c:manualLayout>
              <c:xMode val="edge"/>
              <c:yMode val="edge"/>
              <c:x val="0"/>
              <c:y val="0.4298076202013209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266503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2218920043531141"/>
          <c:y val="0.39787545787545786"/>
          <c:w val="0.17781079956468859"/>
          <c:h val="0.139138473075480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Drag Body</a:t>
            </a:r>
          </a:p>
        </c:rich>
      </c:tx>
      <c:layout>
        <c:manualLayout>
          <c:xMode val="edge"/>
          <c:yMode val="edge"/>
          <c:x val="0.40525398502016519"/>
          <c:y val="3.623188405797101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9.6229497347916443E-2"/>
          <c:y val="8.7676986782282251E-2"/>
          <c:w val="0.72134501061636136"/>
          <c:h val="0.8091271762443506"/>
        </c:manualLayout>
      </c:layout>
      <c:lineChart>
        <c:grouping val="standard"/>
        <c:varyColors val="0"/>
        <c:ser>
          <c:idx val="0"/>
          <c:order val="0"/>
          <c:tx>
            <c:v>Progetto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Foglio1!$A$2:$C$2</c:f>
              <c:numCache>
                <c:formatCode>General</c:formatCode>
                <c:ptCount val="3"/>
                <c:pt idx="0">
                  <c:v>2</c:v>
                </c:pt>
                <c:pt idx="1">
                  <c:v>4</c:v>
                </c:pt>
                <c:pt idx="2">
                  <c:v>6</c:v>
                </c:pt>
              </c:numCache>
            </c:numRef>
          </c:cat>
          <c:val>
            <c:numRef>
              <c:f>(Foglio1!$D$8,Foglio1!$D$10,Foglio1!$D$12)</c:f>
              <c:numCache>
                <c:formatCode>General</c:formatCode>
                <c:ptCount val="3"/>
                <c:pt idx="0">
                  <c:v>87.8</c:v>
                </c:pt>
                <c:pt idx="1">
                  <c:v>593.70000000000005</c:v>
                </c:pt>
                <c:pt idx="2">
                  <c:v>869.7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085-4B54-83DD-35B9C14AF675}"/>
            </c:ext>
          </c:extLst>
        </c:ser>
        <c:ser>
          <c:idx val="1"/>
          <c:order val="1"/>
          <c:tx>
            <c:v>SD7084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Foglio1!$A$2:$C$2</c:f>
              <c:numCache>
                <c:formatCode>General</c:formatCode>
                <c:ptCount val="3"/>
                <c:pt idx="0">
                  <c:v>2</c:v>
                </c:pt>
                <c:pt idx="1">
                  <c:v>4</c:v>
                </c:pt>
                <c:pt idx="2">
                  <c:v>6</c:v>
                </c:pt>
              </c:numCache>
            </c:numRef>
          </c:cat>
          <c:val>
            <c:numRef>
              <c:f>(Foglio1!$R$8,Foglio1!$R$10,Foglio1!$R$12)</c:f>
              <c:numCache>
                <c:formatCode>0.00</c:formatCode>
                <c:ptCount val="3"/>
                <c:pt idx="0">
                  <c:v>37.090510301394986</c:v>
                </c:pt>
                <c:pt idx="1">
                  <c:v>353.85806250825487</c:v>
                </c:pt>
                <c:pt idx="2">
                  <c:v>583.33340918268664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085-4B54-83DD-35B9C14AF675}"/>
            </c:ext>
          </c:extLst>
        </c:ser>
        <c:ser>
          <c:idx val="2"/>
          <c:order val="2"/>
          <c:tx>
            <c:v>NACA-63(4)_421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Foglio1!$A$2:$C$2</c:f>
              <c:numCache>
                <c:formatCode>General</c:formatCode>
                <c:ptCount val="3"/>
                <c:pt idx="0">
                  <c:v>2</c:v>
                </c:pt>
                <c:pt idx="1">
                  <c:v>4</c:v>
                </c:pt>
                <c:pt idx="2">
                  <c:v>6</c:v>
                </c:pt>
              </c:numCache>
            </c:numRef>
          </c:cat>
          <c:val>
            <c:numRef>
              <c:f>(Foglio1!$AF$8,Foglio1!$AF$10,Foglio1!$AF$12)</c:f>
              <c:numCache>
                <c:formatCode>0.00</c:formatCode>
                <c:ptCount val="3"/>
                <c:pt idx="0">
                  <c:v>20.687866835263524</c:v>
                </c:pt>
                <c:pt idx="1">
                  <c:v>331.20509377488099</c:v>
                </c:pt>
                <c:pt idx="2">
                  <c:v>552.00734145578792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085-4B54-83DD-35B9C14AF6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6650303"/>
        <c:axId val="426674431"/>
      </c:lineChart>
      <c:catAx>
        <c:axId val="42665030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Velocità [m/s]</a:t>
                </a:r>
              </a:p>
            </c:rich>
          </c:tx>
          <c:layout>
            <c:manualLayout>
              <c:xMode val="edge"/>
              <c:yMode val="edge"/>
              <c:x val="0.39950681535492699"/>
              <c:y val="0.9409018989481542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26674431"/>
        <c:crosses val="autoZero"/>
        <c:auto val="1"/>
        <c:lblAlgn val="ctr"/>
        <c:lblOffset val="100"/>
        <c:noMultiLvlLbl val="0"/>
      </c:catAx>
      <c:valAx>
        <c:axId val="426674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Drag [N]</a:t>
                </a:r>
              </a:p>
            </c:rich>
          </c:tx>
          <c:layout>
            <c:manualLayout>
              <c:xMode val="edge"/>
              <c:yMode val="edge"/>
              <c:x val="1.5644955595119636E-2"/>
              <c:y val="0.4440322925245062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266503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632236985352569"/>
          <c:y val="0.39109798898869241"/>
          <c:w val="0.18172201069708441"/>
          <c:h val="0.182080734671453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Lift Backwing</a:t>
            </a:r>
          </a:p>
        </c:rich>
      </c:tx>
      <c:layout>
        <c:manualLayout>
          <c:xMode val="edge"/>
          <c:yMode val="edge"/>
          <c:x val="0.4047768344025680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9.5925415411545048E-2"/>
          <c:y val="8.8241758241758242E-2"/>
          <c:w val="0.87189001819648593"/>
          <c:h val="0.78334133296276431"/>
        </c:manualLayout>
      </c:layout>
      <c:lineChart>
        <c:grouping val="standard"/>
        <c:varyColors val="0"/>
        <c:ser>
          <c:idx val="0"/>
          <c:order val="0"/>
          <c:tx>
            <c:v>Progetto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Foglio1!$A$2:$C$2</c:f>
              <c:numCache>
                <c:formatCode>General</c:formatCode>
                <c:ptCount val="3"/>
                <c:pt idx="0">
                  <c:v>2</c:v>
                </c:pt>
                <c:pt idx="1">
                  <c:v>4</c:v>
                </c:pt>
                <c:pt idx="2">
                  <c:v>6</c:v>
                </c:pt>
              </c:numCache>
            </c:numRef>
          </c:cat>
          <c:val>
            <c:numRef>
              <c:f>(Foglio1!$H$8,Foglio1!$H$10,Foglio1!$H$12)</c:f>
              <c:numCache>
                <c:formatCode>General</c:formatCode>
                <c:ptCount val="3"/>
                <c:pt idx="0">
                  <c:v>558.79999999999995</c:v>
                </c:pt>
                <c:pt idx="1">
                  <c:v>1466.2</c:v>
                </c:pt>
                <c:pt idx="2">
                  <c:v>2142.6999999999998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CA1-4F3C-B102-A014AE134CA3}"/>
            </c:ext>
          </c:extLst>
        </c:ser>
        <c:ser>
          <c:idx val="1"/>
          <c:order val="1"/>
          <c:tx>
            <c:v>SD7084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Foglio1!$A$2:$C$2</c:f>
              <c:numCache>
                <c:formatCode>General</c:formatCode>
                <c:ptCount val="3"/>
                <c:pt idx="0">
                  <c:v>2</c:v>
                </c:pt>
                <c:pt idx="1">
                  <c:v>4</c:v>
                </c:pt>
                <c:pt idx="2">
                  <c:v>6</c:v>
                </c:pt>
              </c:numCache>
            </c:numRef>
          </c:cat>
          <c:val>
            <c:numRef>
              <c:f>(Foglio1!$V$8,Foglio1!$V$10,Foglio1!$V$12)</c:f>
              <c:numCache>
                <c:formatCode>0.00</c:formatCode>
                <c:ptCount val="3"/>
                <c:pt idx="0">
                  <c:v>614.75021748059476</c:v>
                </c:pt>
                <c:pt idx="1">
                  <c:v>1603.5483093396051</c:v>
                </c:pt>
                <c:pt idx="2">
                  <c:v>2328.7480077667728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CA1-4F3C-B102-A014AE134CA3}"/>
            </c:ext>
          </c:extLst>
        </c:ser>
        <c:ser>
          <c:idx val="2"/>
          <c:order val="2"/>
          <c:tx>
            <c:v>NACA-63(4)_421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Foglio1!$A$2:$C$2</c:f>
              <c:numCache>
                <c:formatCode>General</c:formatCode>
                <c:ptCount val="3"/>
                <c:pt idx="0">
                  <c:v>2</c:v>
                </c:pt>
                <c:pt idx="1">
                  <c:v>4</c:v>
                </c:pt>
                <c:pt idx="2">
                  <c:v>6</c:v>
                </c:pt>
              </c:numCache>
            </c:numRef>
          </c:cat>
          <c:val>
            <c:numRef>
              <c:f>(Foglio1!$AJ$8,Foglio1!$AJ$10,Foglio1!$AJ$12)</c:f>
              <c:numCache>
                <c:formatCode>0.00</c:formatCode>
                <c:ptCount val="3"/>
                <c:pt idx="0">
                  <c:v>797.38567632098386</c:v>
                </c:pt>
                <c:pt idx="1">
                  <c:v>1698.0998282282533</c:v>
                </c:pt>
                <c:pt idx="2">
                  <c:v>2346.5380338789359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CA1-4F3C-B102-A014AE134C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6650303"/>
        <c:axId val="426674431"/>
      </c:lineChart>
      <c:catAx>
        <c:axId val="42665030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dirty="0"/>
                  <a:t>Velocità [m/s]</a:t>
                </a:r>
              </a:p>
            </c:rich>
          </c:tx>
          <c:layout>
            <c:manualLayout>
              <c:xMode val="edge"/>
              <c:yMode val="edge"/>
              <c:x val="0.46546893128554201"/>
              <c:y val="0.9306876867941891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26674431"/>
        <c:crosses val="autoZero"/>
        <c:auto val="1"/>
        <c:lblAlgn val="ctr"/>
        <c:lblOffset val="100"/>
        <c:noMultiLvlLbl val="0"/>
      </c:catAx>
      <c:valAx>
        <c:axId val="426674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Lift [N]</a:t>
                </a:r>
              </a:p>
            </c:rich>
          </c:tx>
          <c:layout>
            <c:manualLayout>
              <c:xMode val="edge"/>
              <c:yMode val="edge"/>
              <c:x val="0"/>
              <c:y val="0.4298076202013209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266503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Lift Frontwing</a:t>
            </a:r>
          </a:p>
        </c:rich>
      </c:tx>
      <c:layout>
        <c:manualLayout>
          <c:xMode val="edge"/>
          <c:yMode val="edge"/>
          <c:x val="0.41790138275398503"/>
          <c:y val="1.0989010989010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9.2306812716501166E-2"/>
          <c:y val="9.1904761904761906E-2"/>
          <c:w val="0.74085374377571434"/>
          <c:h val="0.76448703527443684"/>
        </c:manualLayout>
      </c:layout>
      <c:lineChart>
        <c:grouping val="standard"/>
        <c:varyColors val="0"/>
        <c:ser>
          <c:idx val="0"/>
          <c:order val="0"/>
          <c:tx>
            <c:v>Progetto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Foglio1!$A$2:$C$2</c:f>
              <c:numCache>
                <c:formatCode>General</c:formatCode>
                <c:ptCount val="3"/>
                <c:pt idx="0">
                  <c:v>2</c:v>
                </c:pt>
                <c:pt idx="1">
                  <c:v>4</c:v>
                </c:pt>
                <c:pt idx="2">
                  <c:v>6</c:v>
                </c:pt>
              </c:numCache>
            </c:numRef>
          </c:cat>
          <c:val>
            <c:numRef>
              <c:f>(Foglio1!$I$8,Foglio1!$I$10,Foglio1!$I$12)</c:f>
              <c:numCache>
                <c:formatCode>General</c:formatCode>
                <c:ptCount val="3"/>
                <c:pt idx="0">
                  <c:v>-112.5</c:v>
                </c:pt>
                <c:pt idx="1">
                  <c:v>473</c:v>
                </c:pt>
                <c:pt idx="2">
                  <c:v>1658.1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B44-415E-B56B-6505366D5616}"/>
            </c:ext>
          </c:extLst>
        </c:ser>
        <c:ser>
          <c:idx val="1"/>
          <c:order val="1"/>
          <c:tx>
            <c:v>SD7084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Foglio1!$A$2:$C$2</c:f>
              <c:numCache>
                <c:formatCode>General</c:formatCode>
                <c:ptCount val="3"/>
                <c:pt idx="0">
                  <c:v>2</c:v>
                </c:pt>
                <c:pt idx="1">
                  <c:v>4</c:v>
                </c:pt>
                <c:pt idx="2">
                  <c:v>6</c:v>
                </c:pt>
              </c:numCache>
            </c:numRef>
          </c:cat>
          <c:val>
            <c:numRef>
              <c:f>(Foglio1!$W$8,Foglio1!$W$10,Foglio1!$W$12)</c:f>
              <c:numCache>
                <c:formatCode>0.00</c:formatCode>
                <c:ptCount val="3"/>
                <c:pt idx="0">
                  <c:v>106.88183275571684</c:v>
                </c:pt>
                <c:pt idx="1">
                  <c:v>902.46031213280673</c:v>
                </c:pt>
                <c:pt idx="2">
                  <c:v>2495.0127324431969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B44-415E-B56B-6505366D5616}"/>
            </c:ext>
          </c:extLst>
        </c:ser>
        <c:ser>
          <c:idx val="2"/>
          <c:order val="2"/>
          <c:tx>
            <c:v>NACA-63(4)_421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Foglio1!$A$2:$C$2</c:f>
              <c:numCache>
                <c:formatCode>General</c:formatCode>
                <c:ptCount val="3"/>
                <c:pt idx="0">
                  <c:v>2</c:v>
                </c:pt>
                <c:pt idx="1">
                  <c:v>4</c:v>
                </c:pt>
                <c:pt idx="2">
                  <c:v>6</c:v>
                </c:pt>
              </c:numCache>
            </c:numRef>
          </c:cat>
          <c:val>
            <c:numRef>
              <c:f>(Foglio1!$AK$8,Foglio1!$AK$10,Foglio1!$AK$12)</c:f>
              <c:numCache>
                <c:formatCode>0.00</c:formatCode>
                <c:ptCount val="3"/>
                <c:pt idx="0">
                  <c:v>-121.43405521893187</c:v>
                </c:pt>
                <c:pt idx="1">
                  <c:v>598.39409395124324</c:v>
                </c:pt>
                <c:pt idx="2">
                  <c:v>2085.0322997892495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B44-415E-B56B-6505366D56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6650303"/>
        <c:axId val="426674431"/>
      </c:lineChart>
      <c:catAx>
        <c:axId val="42665030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Velocità [m/s]</a:t>
                </a:r>
              </a:p>
            </c:rich>
          </c:tx>
          <c:layout>
            <c:manualLayout>
              <c:xMode val="edge"/>
              <c:yMode val="edge"/>
              <c:x val="0.40891173522294655"/>
              <c:y val="0.9334226222700021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26674431"/>
        <c:crosses val="autoZero"/>
        <c:auto val="1"/>
        <c:lblAlgn val="ctr"/>
        <c:lblOffset val="100"/>
        <c:noMultiLvlLbl val="0"/>
      </c:catAx>
      <c:valAx>
        <c:axId val="426674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Lift [N]</a:t>
                </a:r>
              </a:p>
            </c:rich>
          </c:tx>
          <c:layout>
            <c:manualLayout>
              <c:xMode val="edge"/>
              <c:yMode val="edge"/>
              <c:x val="0"/>
              <c:y val="0.4298076202013209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266503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2218920043531141"/>
          <c:y val="0.39054945054945056"/>
          <c:w val="0.17781079956468859"/>
          <c:h val="0.139138473075480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Lift Body</a:t>
            </a:r>
          </a:p>
        </c:rich>
      </c:tx>
      <c:layout>
        <c:manualLayout>
          <c:xMode val="edge"/>
          <c:yMode val="edge"/>
          <c:x val="0.43707813200179246"/>
          <c:y val="3.66300366300366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0.10787971343799149"/>
          <c:y val="9.1904761904761906E-2"/>
          <c:w val="0.70980982735540887"/>
          <c:h val="0.77381080345460762"/>
        </c:manualLayout>
      </c:layout>
      <c:lineChart>
        <c:grouping val="standard"/>
        <c:varyColors val="0"/>
        <c:ser>
          <c:idx val="0"/>
          <c:order val="0"/>
          <c:tx>
            <c:v>Progetto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Foglio1!$A$2:$C$2</c:f>
              <c:numCache>
                <c:formatCode>General</c:formatCode>
                <c:ptCount val="3"/>
                <c:pt idx="0">
                  <c:v>2</c:v>
                </c:pt>
                <c:pt idx="1">
                  <c:v>4</c:v>
                </c:pt>
                <c:pt idx="2">
                  <c:v>6</c:v>
                </c:pt>
              </c:numCache>
            </c:numRef>
          </c:cat>
          <c:val>
            <c:numRef>
              <c:f>(Foglio1!$J$8,Foglio1!$J$10,Foglio1!$J$12)</c:f>
              <c:numCache>
                <c:formatCode>General</c:formatCode>
                <c:ptCount val="3"/>
                <c:pt idx="0">
                  <c:v>10819.8</c:v>
                </c:pt>
                <c:pt idx="1">
                  <c:v>12671</c:v>
                </c:pt>
                <c:pt idx="2">
                  <c:v>14704.2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1EC-4AD7-B66A-2DABC49484D5}"/>
            </c:ext>
          </c:extLst>
        </c:ser>
        <c:ser>
          <c:idx val="1"/>
          <c:order val="1"/>
          <c:tx>
            <c:v>SD7084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Foglio1!$A$2:$C$2</c:f>
              <c:numCache>
                <c:formatCode>General</c:formatCode>
                <c:ptCount val="3"/>
                <c:pt idx="0">
                  <c:v>2</c:v>
                </c:pt>
                <c:pt idx="1">
                  <c:v>4</c:v>
                </c:pt>
                <c:pt idx="2">
                  <c:v>6</c:v>
                </c:pt>
              </c:numCache>
            </c:numRef>
          </c:cat>
          <c:val>
            <c:numRef>
              <c:f>(Foglio1!$X$8,Foglio1!$X$10,Foglio1!$X$12)</c:f>
              <c:numCache>
                <c:formatCode>0.00</c:formatCode>
                <c:ptCount val="3"/>
                <c:pt idx="0">
                  <c:v>9996.4326934942692</c:v>
                </c:pt>
                <c:pt idx="1">
                  <c:v>10661.379009805096</c:v>
                </c:pt>
                <c:pt idx="2">
                  <c:v>11051.107561513089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1EC-4AD7-B66A-2DABC49484D5}"/>
            </c:ext>
          </c:extLst>
        </c:ser>
        <c:ser>
          <c:idx val="2"/>
          <c:order val="2"/>
          <c:tx>
            <c:v>NACA-63(4)_421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Foglio1!$A$2:$C$2</c:f>
              <c:numCache>
                <c:formatCode>General</c:formatCode>
                <c:ptCount val="3"/>
                <c:pt idx="0">
                  <c:v>2</c:v>
                </c:pt>
                <c:pt idx="1">
                  <c:v>4</c:v>
                </c:pt>
                <c:pt idx="2">
                  <c:v>6</c:v>
                </c:pt>
              </c:numCache>
            </c:numRef>
          </c:cat>
          <c:val>
            <c:numRef>
              <c:f>(Foglio1!$AL$8,Foglio1!$AL$10,Foglio1!$AL$12)</c:f>
              <c:numCache>
                <c:formatCode>0.00</c:formatCode>
                <c:ptCount val="3"/>
                <c:pt idx="0">
                  <c:v>10159.422235114411</c:v>
                </c:pt>
                <c:pt idx="1">
                  <c:v>10740.466861821034</c:v>
                </c:pt>
                <c:pt idx="2">
                  <c:v>10961.488589665469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1EC-4AD7-B66A-2DABC49484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6650303"/>
        <c:axId val="426674431"/>
      </c:lineChart>
      <c:catAx>
        <c:axId val="42665030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dirty="0"/>
                  <a:t>Velocità [m/s]</a:t>
                </a:r>
              </a:p>
            </c:rich>
          </c:tx>
          <c:layout>
            <c:manualLayout>
              <c:xMode val="edge"/>
              <c:yMode val="edge"/>
              <c:x val="0.41867728176861496"/>
              <c:y val="0.9333149117074498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26674431"/>
        <c:crosses val="autoZero"/>
        <c:auto val="1"/>
        <c:lblAlgn val="ctr"/>
        <c:lblOffset val="100"/>
        <c:noMultiLvlLbl val="0"/>
      </c:catAx>
      <c:valAx>
        <c:axId val="426674431"/>
        <c:scaling>
          <c:orientation val="minMax"/>
          <c:min val="8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Lift [N]</a:t>
                </a:r>
              </a:p>
            </c:rich>
          </c:tx>
          <c:layout>
            <c:manualLayout>
              <c:xMode val="edge"/>
              <c:yMode val="edge"/>
              <c:x val="0"/>
              <c:y val="0.4298076202013209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266503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2218920043531141"/>
          <c:y val="0.39054945054945056"/>
          <c:w val="0.17781079956468859"/>
          <c:h val="0.139138473075480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NACA 63(4)-421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0.11498844830024989"/>
          <c:y val="0.12061788617886181"/>
          <c:w val="0.75171798136011458"/>
          <c:h val="0.80104347843670842"/>
        </c:manualLayout>
      </c:layout>
      <c:lineChart>
        <c:grouping val="standard"/>
        <c:varyColors val="0"/>
        <c:ser>
          <c:idx val="0"/>
          <c:order val="0"/>
          <c:tx>
            <c:v>2 m/s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[Drag_lift_naca634_421.xlsx]Momenti!$A$776:$K$776</c:f>
              <c:numCache>
                <c:formatCode>General</c:formatCode>
                <c:ptCount val="11"/>
                <c:pt idx="0">
                  <c:v>1.5</c:v>
                </c:pt>
                <c:pt idx="1">
                  <c:v>1.2</c:v>
                </c:pt>
                <c:pt idx="2">
                  <c:v>0.89999999999999991</c:v>
                </c:pt>
                <c:pt idx="3">
                  <c:v>0.59999999999999987</c:v>
                </c:pt>
                <c:pt idx="4">
                  <c:v>0.29999999999999988</c:v>
                </c:pt>
                <c:pt idx="5">
                  <c:v>0</c:v>
                </c:pt>
                <c:pt idx="6">
                  <c:v>-0.3</c:v>
                </c:pt>
                <c:pt idx="7">
                  <c:v>-0.6</c:v>
                </c:pt>
                <c:pt idx="8">
                  <c:v>-0.89999999999999991</c:v>
                </c:pt>
                <c:pt idx="9">
                  <c:v>-1.2</c:v>
                </c:pt>
                <c:pt idx="10">
                  <c:v>-1.5</c:v>
                </c:pt>
              </c:numCache>
            </c:numRef>
          </c:cat>
          <c:val>
            <c:numRef>
              <c:f>[Drag_lift_naca634_421.xlsx]Momenti!$A$775:$K$775</c:f>
              <c:numCache>
                <c:formatCode>General</c:formatCode>
                <c:ptCount val="11"/>
                <c:pt idx="0">
                  <c:v>15973.203169311173</c:v>
                </c:pt>
                <c:pt idx="1">
                  <c:v>12722.592143534161</c:v>
                </c:pt>
                <c:pt idx="2">
                  <c:v>9471.9811177571974</c:v>
                </c:pt>
                <c:pt idx="3">
                  <c:v>6221.3700919801859</c:v>
                </c:pt>
                <c:pt idx="4">
                  <c:v>2970.7590662031739</c:v>
                </c:pt>
                <c:pt idx="5">
                  <c:v>-279.85195957383223</c:v>
                </c:pt>
                <c:pt idx="6">
                  <c:v>-3530.46298535084</c:v>
                </c:pt>
                <c:pt idx="7">
                  <c:v>-6781.0740111278483</c:v>
                </c:pt>
                <c:pt idx="8">
                  <c:v>-10031.685036904819</c:v>
                </c:pt>
                <c:pt idx="9">
                  <c:v>-13282.29606268184</c:v>
                </c:pt>
                <c:pt idx="10">
                  <c:v>-16532.907088458855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9D0-46C4-9E2D-BC66378DE016}"/>
            </c:ext>
          </c:extLst>
        </c:ser>
        <c:ser>
          <c:idx val="1"/>
          <c:order val="1"/>
          <c:tx>
            <c:v>4 m/s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[Drag_lift_naca634_421.xlsx]Momenti!$A$776:$K$776</c:f>
              <c:numCache>
                <c:formatCode>General</c:formatCode>
                <c:ptCount val="11"/>
                <c:pt idx="0">
                  <c:v>1.5</c:v>
                </c:pt>
                <c:pt idx="1">
                  <c:v>1.2</c:v>
                </c:pt>
                <c:pt idx="2">
                  <c:v>0.89999999999999991</c:v>
                </c:pt>
                <c:pt idx="3">
                  <c:v>0.59999999999999987</c:v>
                </c:pt>
                <c:pt idx="4">
                  <c:v>0.29999999999999988</c:v>
                </c:pt>
                <c:pt idx="5">
                  <c:v>0</c:v>
                </c:pt>
                <c:pt idx="6">
                  <c:v>-0.3</c:v>
                </c:pt>
                <c:pt idx="7">
                  <c:v>-0.6</c:v>
                </c:pt>
                <c:pt idx="8">
                  <c:v>-0.89999999999999991</c:v>
                </c:pt>
                <c:pt idx="9">
                  <c:v>-1.2</c:v>
                </c:pt>
                <c:pt idx="10">
                  <c:v>-1.5</c:v>
                </c:pt>
              </c:numCache>
            </c:numRef>
          </c:cat>
          <c:val>
            <c:numRef>
              <c:f>[Drag_lift_naca634_421.xlsx]Momenti!$O$775:$Y$775</c:f>
              <c:numCache>
                <c:formatCode>General</c:formatCode>
                <c:ptCount val="11"/>
                <c:pt idx="0">
                  <c:v>17522.006826020228</c:v>
                </c:pt>
                <c:pt idx="1">
                  <c:v>13611.243795309845</c:v>
                </c:pt>
                <c:pt idx="2">
                  <c:v>9700.4807645995043</c:v>
                </c:pt>
                <c:pt idx="3">
                  <c:v>5789.7177338891206</c:v>
                </c:pt>
                <c:pt idx="4">
                  <c:v>1878.9547031787458</c:v>
                </c:pt>
                <c:pt idx="5">
                  <c:v>-2031.8083275316167</c:v>
                </c:pt>
                <c:pt idx="6">
                  <c:v>-5942.5713582419921</c:v>
                </c:pt>
                <c:pt idx="7">
                  <c:v>-9853.334388952364</c:v>
                </c:pt>
                <c:pt idx="8">
                  <c:v>-13764.097419662707</c:v>
                </c:pt>
                <c:pt idx="9">
                  <c:v>-17674.860450373064</c:v>
                </c:pt>
                <c:pt idx="10">
                  <c:v>-21585.623481083465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9D0-46C4-9E2D-BC66378DE016}"/>
            </c:ext>
          </c:extLst>
        </c:ser>
        <c:ser>
          <c:idx val="2"/>
          <c:order val="2"/>
          <c:tx>
            <c:v>6m/s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[Drag_lift_naca634_421.xlsx]Momenti!$A$776:$K$776</c:f>
              <c:numCache>
                <c:formatCode>General</c:formatCode>
                <c:ptCount val="11"/>
                <c:pt idx="0">
                  <c:v>1.5</c:v>
                </c:pt>
                <c:pt idx="1">
                  <c:v>1.2</c:v>
                </c:pt>
                <c:pt idx="2">
                  <c:v>0.89999999999999991</c:v>
                </c:pt>
                <c:pt idx="3">
                  <c:v>0.59999999999999987</c:v>
                </c:pt>
                <c:pt idx="4">
                  <c:v>0.29999999999999988</c:v>
                </c:pt>
                <c:pt idx="5">
                  <c:v>0</c:v>
                </c:pt>
                <c:pt idx="6">
                  <c:v>-0.3</c:v>
                </c:pt>
                <c:pt idx="7">
                  <c:v>-0.6</c:v>
                </c:pt>
                <c:pt idx="8">
                  <c:v>-0.89999999999999991</c:v>
                </c:pt>
                <c:pt idx="9">
                  <c:v>-1.2</c:v>
                </c:pt>
                <c:pt idx="10">
                  <c:v>-1.5</c:v>
                </c:pt>
              </c:numCache>
            </c:numRef>
          </c:cat>
          <c:val>
            <c:numRef>
              <c:f>[Drag_lift_naca634_421.xlsx]Momenti!$AC$775:$AM$775</c:f>
              <c:numCache>
                <c:formatCode>General</c:formatCode>
                <c:ptCount val="11"/>
                <c:pt idx="0">
                  <c:v>21790.532451820382</c:v>
                </c:pt>
                <c:pt idx="1">
                  <c:v>17172.866464694282</c:v>
                </c:pt>
                <c:pt idx="2">
                  <c:v>12555.200477568174</c:v>
                </c:pt>
                <c:pt idx="3">
                  <c:v>7937.5344904421227</c:v>
                </c:pt>
                <c:pt idx="4">
                  <c:v>3319.8685033160223</c:v>
                </c:pt>
                <c:pt idx="5">
                  <c:v>-1297.7974838100677</c:v>
                </c:pt>
                <c:pt idx="6">
                  <c:v>-5915.4634709361608</c:v>
                </c:pt>
                <c:pt idx="7">
                  <c:v>-10533.129458062218</c:v>
                </c:pt>
                <c:pt idx="8">
                  <c:v>-15150.795445188312</c:v>
                </c:pt>
                <c:pt idx="9">
                  <c:v>-19768.461432314423</c:v>
                </c:pt>
                <c:pt idx="10">
                  <c:v>-24386.127419440531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9D0-46C4-9E2D-BC66378DE0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1969871"/>
        <c:axId val="101966959"/>
      </c:lineChart>
      <c:catAx>
        <c:axId val="10196987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Coordinata X</a:t>
                </a:r>
                <a:r>
                  <a:rPr lang="it-IT" baseline="0"/>
                  <a:t> [m]</a:t>
                </a:r>
                <a:endParaRPr lang="it-IT"/>
              </a:p>
            </c:rich>
          </c:tx>
          <c:layout>
            <c:manualLayout>
              <c:xMode val="edge"/>
              <c:yMode val="edge"/>
              <c:x val="0.41407091329152718"/>
              <c:y val="0.9505526907067934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1966959"/>
        <c:crosses val="autoZero"/>
        <c:auto val="1"/>
        <c:lblAlgn val="ctr"/>
        <c:lblOffset val="100"/>
        <c:noMultiLvlLbl val="0"/>
      </c:catAx>
      <c:valAx>
        <c:axId val="1019669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Momento [N m]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1969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1E4DF-76CD-49D1-8A69-0A394713F9CA}" type="datetimeFigureOut">
              <a:rPr lang="it-IT" smtClean="0"/>
              <a:t>14/12/2022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19AC2-D33D-497E-B589-75F5023645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971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2E4080-C19A-4E9D-3461-69AF699F47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3D3C592-61A6-7162-4171-E34733539C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3EA9EB0-867C-D744-6B3D-7D25F2B1E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C56F4-291E-4C37-8DE6-0F960178711E}" type="datetimeFigureOut">
              <a:rPr lang="it-IT" smtClean="0"/>
              <a:t>14/12/2022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B32A12B-D089-6CB3-441D-EB0A3D12F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24E8ECE-AA81-0FE2-233F-F99312487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D19B-CE4A-48F7-87A7-25B2AA455D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2804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B18DB2-5203-A268-73F1-CF57AAC30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9158D47-6DE4-1332-9800-1D0D57CEA0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7CBA276-B00D-CC5C-9534-8469AC6AB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C56F4-291E-4C37-8DE6-0F960178711E}" type="datetimeFigureOut">
              <a:rPr lang="it-IT" smtClean="0"/>
              <a:t>14/12/2022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865F625-EA10-7F9A-22B5-8AB39AB2E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68A55E0-C0CC-2FD1-F142-A0DD1A82C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D19B-CE4A-48F7-87A7-25B2AA455D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1787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A13FE11-A0D3-6F17-D433-67575A1EED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A764547-F23B-7738-4144-B795AC67B1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500E2DF-3CE0-E01E-F22F-A94BFF57B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C56F4-291E-4C37-8DE6-0F960178711E}" type="datetimeFigureOut">
              <a:rPr lang="it-IT" smtClean="0"/>
              <a:t>14/12/2022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60BB574-A6B7-6FEF-814A-62D8AFF5B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42D7454-CA01-D829-89B8-E9A7570F0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D19B-CE4A-48F7-87A7-25B2AA455D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0886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ED43B0-9E33-4A6A-03AA-64F56B968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D058C6C-B5C4-E6DB-AFB7-FE357717B6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B930D5A-9319-E3EE-C832-A9E9C060A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C56F4-291E-4C37-8DE6-0F960178711E}" type="datetimeFigureOut">
              <a:rPr lang="it-IT" smtClean="0"/>
              <a:t>14/12/2022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20B3AD3-CB2A-F25C-A7DF-877C51DA1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249E385-2B6C-ACB7-BCD4-1C47B357B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D19B-CE4A-48F7-87A7-25B2AA455D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4168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9C5AAA-55F5-B3CB-4560-3150F1C0E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7900596-6C0B-A7E0-43B9-4DBEC21FC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D9AFEC7-CF25-9B86-D659-B8CFA4DCC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C56F4-291E-4C37-8DE6-0F960178711E}" type="datetimeFigureOut">
              <a:rPr lang="it-IT" smtClean="0"/>
              <a:t>14/12/2022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8BCA46E-99FC-E7D3-0C86-2E0480258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42D9240-8CC1-B5FB-306F-0717BBCC2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D19B-CE4A-48F7-87A7-25B2AA455D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0279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56CE37-CE08-2587-34EB-1D2D597C5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C7BBB15-A984-6060-3204-125C979A54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E06760F-07AF-98A1-6E79-B04F66823C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F10C2AA-447B-23C6-41A3-988C846F6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C56F4-291E-4C37-8DE6-0F960178711E}" type="datetimeFigureOut">
              <a:rPr lang="it-IT" smtClean="0"/>
              <a:t>14/12/2022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41908CA-AFA0-F236-1004-557D44374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47ABAFD-BE64-864D-04CF-C638D03A3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D19B-CE4A-48F7-87A7-25B2AA455D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6752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03B3D0-DBC4-1021-879F-5260A9AF1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EB58413-E08B-D914-F896-ECA1A486E5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C747535-07AF-C779-B818-2DB001E4C3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9E74812-AD84-06D9-EBC4-0251682626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178C8A5-57BC-57E4-6498-C7C75E78A5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BF33DDB-6079-97B2-FEE2-7E2697AB9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C56F4-291E-4C37-8DE6-0F960178711E}" type="datetimeFigureOut">
              <a:rPr lang="it-IT" smtClean="0"/>
              <a:t>14/12/2022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70E5A94-C6BC-27AE-0B2F-A2E0C186B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04FD5A1-ECE4-E42B-F864-CB4E83E3B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D19B-CE4A-48F7-87A7-25B2AA455D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4139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FB0348-DF32-3797-F257-9AEFE4919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0E22F15-C148-334A-76CA-CBD98B76F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C56F4-291E-4C37-8DE6-0F960178711E}" type="datetimeFigureOut">
              <a:rPr lang="it-IT" smtClean="0"/>
              <a:t>14/12/2022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83500F4-2327-F63C-D2F7-6E6FA3459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8A98126-726C-05D9-B81F-971E084A6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D19B-CE4A-48F7-87A7-25B2AA455D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0162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FC29960-3D07-9472-0239-145722B2C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C56F4-291E-4C37-8DE6-0F960178711E}" type="datetimeFigureOut">
              <a:rPr lang="it-IT" smtClean="0"/>
              <a:t>14/12/2022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9DA70E0-C759-246A-E815-125E238EA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52D0B3E-9E08-8E3E-BBF0-435C8150D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D19B-CE4A-48F7-87A7-25B2AA455D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2981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E99311-96F9-1010-FE42-C39C5597E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478063D-45CA-C976-BFC8-7275D3A19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A8D9DE7-669B-3B6C-1E44-4827759529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657C187-4AC4-2A76-67EF-C5C43DB19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C56F4-291E-4C37-8DE6-0F960178711E}" type="datetimeFigureOut">
              <a:rPr lang="it-IT" smtClean="0"/>
              <a:t>14/12/2022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5C4628B-8DEA-CE29-5469-3CC5CE092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5CCF664-BC2F-5EBE-F5F1-C367514DE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D19B-CE4A-48F7-87A7-25B2AA455D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0653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EE83A1-3970-BE4B-FCFD-2FA5E7B7A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DF7B734-630A-A209-06AE-2D7AE87EF8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156E772-ACFA-6ECD-F4B9-768E932504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2F21448-9A50-01EF-6E71-B05BCF00C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C56F4-291E-4C37-8DE6-0F960178711E}" type="datetimeFigureOut">
              <a:rPr lang="it-IT" smtClean="0"/>
              <a:t>14/12/2022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0C1F8FB-1ADC-343C-9326-064081402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F104DED-21A7-7CBB-5FE4-3DC40E68C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D19B-CE4A-48F7-87A7-25B2AA455D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3413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1F77C36-D488-FD33-D614-75E6763CE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FCC59F5-65EA-C128-0581-8FD60CE32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744E90C-F336-3BA4-2FE9-D83A6F866E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C56F4-291E-4C37-8DE6-0F960178711E}" type="datetimeFigureOut">
              <a:rPr lang="it-IT" smtClean="0"/>
              <a:t>14/12/2022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29AB180-2F32-B2BD-B08D-C5176CE9AF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C6EAAB7-F2C5-F91B-3192-0A1A70FA5F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1D19B-CE4A-48F7-87A7-25B2AA455D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6458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BBE6F3-FBD4-3D19-AF8E-3D468EDC04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91682"/>
            <a:ext cx="9144000" cy="1545287"/>
          </a:xfrm>
          <a:noFill/>
          <a:ln w="38100" cap="flat" cmpd="sng" algn="ctr">
            <a:noFill/>
            <a:prstDash val="solid"/>
            <a:bevel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normAutofit/>
          </a:bodyPr>
          <a:lstStyle/>
          <a:p>
            <a:r>
              <a:rPr lang="it-IT" sz="4800" dirty="0"/>
              <a:t>Analisi fluidodinamica del corpo sommerso di un aliscafo innovativo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68A31AE-B688-7B33-0A44-58B0913B4D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49478"/>
            <a:ext cx="9144000" cy="1655762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/>
          <a:lstStyle/>
          <a:p>
            <a:r>
              <a:rPr lang="it-IT" dirty="0"/>
              <a:t>19 dicembre 2022</a:t>
            </a:r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E97C37D7-1FF7-86DA-05DE-CA4CBE3B8D07}"/>
              </a:ext>
            </a:extLst>
          </p:cNvPr>
          <p:cNvCxnSpPr>
            <a:cxnSpLocks/>
          </p:cNvCxnSpPr>
          <p:nvPr/>
        </p:nvCxnSpPr>
        <p:spPr>
          <a:xfrm>
            <a:off x="1524000" y="4420491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0BFA9A1-1CF0-53D1-311B-BFF539CAE044}"/>
              </a:ext>
            </a:extLst>
          </p:cNvPr>
          <p:cNvSpPr txBox="1"/>
          <p:nvPr/>
        </p:nvSpPr>
        <p:spPr>
          <a:xfrm>
            <a:off x="1664898" y="4796985"/>
            <a:ext cx="1138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Relatore: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CD04C2E-9904-8EA5-1DD2-21A1A0D4851D}"/>
              </a:ext>
            </a:extLst>
          </p:cNvPr>
          <p:cNvSpPr txBox="1"/>
          <p:nvPr/>
        </p:nvSpPr>
        <p:spPr>
          <a:xfrm>
            <a:off x="1664898" y="5294066"/>
            <a:ext cx="1431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Correlatore: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7573C30-7FDE-99F5-71D7-5A0796486505}"/>
              </a:ext>
            </a:extLst>
          </p:cNvPr>
          <p:cNvSpPr txBox="1"/>
          <p:nvPr/>
        </p:nvSpPr>
        <p:spPr>
          <a:xfrm>
            <a:off x="7663134" y="5166317"/>
            <a:ext cx="1431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Candidato: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155DD9F-3009-EE29-88A0-E8D862B8A5E7}"/>
              </a:ext>
            </a:extLst>
          </p:cNvPr>
          <p:cNvSpPr txBox="1"/>
          <p:nvPr/>
        </p:nvSpPr>
        <p:spPr>
          <a:xfrm>
            <a:off x="3096883" y="4796985"/>
            <a:ext cx="3890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1"/>
                </a:solidFill>
              </a:rPr>
              <a:t>Prof. Bottaro Alessandro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501B40A-4843-F651-D42B-99C335511617}"/>
              </a:ext>
            </a:extLst>
          </p:cNvPr>
          <p:cNvSpPr txBox="1"/>
          <p:nvPr/>
        </p:nvSpPr>
        <p:spPr>
          <a:xfrm>
            <a:off x="3096883" y="5308766"/>
            <a:ext cx="2648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1"/>
                </a:solidFill>
              </a:rPr>
              <a:t>Dott.</a:t>
            </a:r>
            <a:r>
              <a:rPr lang="it-IT" dirty="0"/>
              <a:t> </a:t>
            </a:r>
            <a:r>
              <a:rPr lang="it-IT" dirty="0">
                <a:solidFill>
                  <a:schemeClr val="accent1"/>
                </a:solidFill>
              </a:rPr>
              <a:t>Barberis</a:t>
            </a:r>
            <a:r>
              <a:rPr lang="it-IT" dirty="0"/>
              <a:t> </a:t>
            </a:r>
            <a:r>
              <a:rPr lang="it-IT" dirty="0">
                <a:solidFill>
                  <a:schemeClr val="accent1"/>
                </a:solidFill>
              </a:rPr>
              <a:t>Andrea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0F90809-53FA-C978-5736-064A74305CBA}"/>
              </a:ext>
            </a:extLst>
          </p:cNvPr>
          <p:cNvSpPr txBox="1"/>
          <p:nvPr/>
        </p:nvSpPr>
        <p:spPr>
          <a:xfrm>
            <a:off x="8806126" y="5166317"/>
            <a:ext cx="2188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1"/>
                </a:solidFill>
              </a:rPr>
              <a:t>Brianzoli Stefano</a:t>
            </a:r>
          </a:p>
        </p:txBody>
      </p:sp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CA3153CB-49CD-509A-8687-2AEC187CC356}"/>
              </a:ext>
            </a:extLst>
          </p:cNvPr>
          <p:cNvCxnSpPr>
            <a:cxnSpLocks/>
          </p:cNvCxnSpPr>
          <p:nvPr/>
        </p:nvCxnSpPr>
        <p:spPr>
          <a:xfrm>
            <a:off x="1524000" y="1272057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2" name="Immagine 31" descr="Immagine che contiene testo, clipart, grafica vettoriale&#10;&#10;Descrizione generata automaticamente">
            <a:extLst>
              <a:ext uri="{FF2B5EF4-FFF2-40B4-BE49-F238E27FC236}">
                <a16:creationId xmlns:a16="http://schemas.microsoft.com/office/drawing/2014/main" id="{2F856EA8-CAB1-0C4A-CB42-88D95C4612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81" y="90616"/>
            <a:ext cx="841402" cy="1073950"/>
          </a:xfrm>
          <a:prstGeom prst="rect">
            <a:avLst/>
          </a:prstGeom>
        </p:spPr>
      </p:pic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394E0684-477E-B6C0-3C62-1927A35F3450}"/>
              </a:ext>
            </a:extLst>
          </p:cNvPr>
          <p:cNvSpPr txBox="1"/>
          <p:nvPr/>
        </p:nvSpPr>
        <p:spPr>
          <a:xfrm>
            <a:off x="1524000" y="90616"/>
            <a:ext cx="17770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/>
              <a:t>Università di Genova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81EEF5EA-C070-E78B-DD1A-6A4C91D4F94F}"/>
              </a:ext>
            </a:extLst>
          </p:cNvPr>
          <p:cNvSpPr txBox="1"/>
          <p:nvPr/>
        </p:nvSpPr>
        <p:spPr>
          <a:xfrm>
            <a:off x="1524000" y="300427"/>
            <a:ext cx="17770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/>
              <a:t>Scuola Politecnica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EEFDC48D-8DDB-16F8-190E-F5D2EEA1A133}"/>
              </a:ext>
            </a:extLst>
          </p:cNvPr>
          <p:cNvSpPr txBox="1"/>
          <p:nvPr/>
        </p:nvSpPr>
        <p:spPr>
          <a:xfrm>
            <a:off x="1524000" y="510238"/>
            <a:ext cx="60945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it-IT" sz="1400" b="1" dirty="0"/>
              <a:t>Dipartimento di Ingegneria Meccanica, Energetica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55DFA2F2-9036-C9BE-3C7D-1F23175839D4}"/>
              </a:ext>
            </a:extLst>
          </p:cNvPr>
          <p:cNvSpPr txBox="1"/>
          <p:nvPr/>
        </p:nvSpPr>
        <p:spPr>
          <a:xfrm>
            <a:off x="1524000" y="710902"/>
            <a:ext cx="2323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/>
              <a:t>Gestionale e dei trasporti</a:t>
            </a:r>
          </a:p>
        </p:txBody>
      </p:sp>
    </p:spTree>
    <p:extLst>
      <p:ext uri="{BB962C8B-B14F-4D97-AF65-F5344CB8AC3E}">
        <p14:creationId xmlns:p14="http://schemas.microsoft.com/office/powerpoint/2010/main" val="4208239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1CEB2971-4DE8-12A2-7077-7A9D404EAAB8}"/>
              </a:ext>
            </a:extLst>
          </p:cNvPr>
          <p:cNvCxnSpPr>
            <a:cxnSpLocks/>
          </p:cNvCxnSpPr>
          <p:nvPr/>
        </p:nvCxnSpPr>
        <p:spPr>
          <a:xfrm>
            <a:off x="316302" y="5586648"/>
            <a:ext cx="1154501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4" name="Immagine 13" descr="Immagine che contiene testo, clipart, grafica vettoriale&#10;&#10;Descrizione generata automaticamente">
            <a:extLst>
              <a:ext uri="{FF2B5EF4-FFF2-40B4-BE49-F238E27FC236}">
                <a16:creationId xmlns:a16="http://schemas.microsoft.com/office/drawing/2014/main" id="{6BE727CA-6326-5E29-877A-59A42C28FD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919" y="5752826"/>
            <a:ext cx="841402" cy="1073950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4141C6E-795C-1CF0-1699-616F13242883}"/>
              </a:ext>
            </a:extLst>
          </p:cNvPr>
          <p:cNvSpPr txBox="1"/>
          <p:nvPr/>
        </p:nvSpPr>
        <p:spPr>
          <a:xfrm>
            <a:off x="7133000" y="5760240"/>
            <a:ext cx="17770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/>
              <a:t>Università di Genova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5CED087-A855-61B0-F297-42176268085F}"/>
              </a:ext>
            </a:extLst>
          </p:cNvPr>
          <p:cNvSpPr txBox="1"/>
          <p:nvPr/>
        </p:nvSpPr>
        <p:spPr>
          <a:xfrm>
            <a:off x="7133000" y="5992452"/>
            <a:ext cx="15947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/>
              <a:t>Scuola Politecnica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530D5CD7-D3A2-45A5-0A7B-7F50010AE555}"/>
              </a:ext>
            </a:extLst>
          </p:cNvPr>
          <p:cNvSpPr txBox="1"/>
          <p:nvPr/>
        </p:nvSpPr>
        <p:spPr>
          <a:xfrm>
            <a:off x="7133000" y="6242733"/>
            <a:ext cx="38869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it-IT" sz="1400" i="1" dirty="0"/>
              <a:t>Dipartimento di Ingegneria Meccanica, Energetica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6589FF76-16D2-3D36-C063-E5B98788F762}"/>
              </a:ext>
            </a:extLst>
          </p:cNvPr>
          <p:cNvSpPr txBox="1"/>
          <p:nvPr/>
        </p:nvSpPr>
        <p:spPr>
          <a:xfrm>
            <a:off x="7133000" y="6482359"/>
            <a:ext cx="2323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/>
              <a:t>Gestionale e dei trasporti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E83B105-AB3D-5D55-CF9F-96648725F0C9}"/>
              </a:ext>
            </a:extLst>
          </p:cNvPr>
          <p:cNvSpPr txBox="1"/>
          <p:nvPr/>
        </p:nvSpPr>
        <p:spPr>
          <a:xfrm>
            <a:off x="0" y="72000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err="1">
                <a:solidFill>
                  <a:schemeClr val="accent1"/>
                </a:solidFill>
              </a:rPr>
              <a:t>Meshing</a:t>
            </a:r>
            <a:r>
              <a:rPr lang="it-IT" sz="3600" dirty="0">
                <a:solidFill>
                  <a:schemeClr val="accent1"/>
                </a:solidFill>
              </a:rPr>
              <a:t> siluro</a:t>
            </a:r>
          </a:p>
        </p:txBody>
      </p:sp>
      <p:pic>
        <p:nvPicPr>
          <p:cNvPr id="5" name="Immagine 4" descr="Immagine che contiene testo, accessorio, caso&#10;&#10;Descrizione generata automaticamente">
            <a:extLst>
              <a:ext uri="{FF2B5EF4-FFF2-40B4-BE49-F238E27FC236}">
                <a16:creationId xmlns:a16="http://schemas.microsoft.com/office/drawing/2014/main" id="{E873DD43-17B9-5060-A321-15FD75027C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02" r="1691" b="9260"/>
          <a:stretch/>
        </p:blipFill>
        <p:spPr>
          <a:xfrm>
            <a:off x="316302" y="1485409"/>
            <a:ext cx="5892076" cy="2595879"/>
          </a:xfrm>
          <a:prstGeom prst="rect">
            <a:avLst/>
          </a:prstGeom>
        </p:spPr>
      </p:pic>
      <p:pic>
        <p:nvPicPr>
          <p:cNvPr id="20" name="Immagine 19" descr="Immagine che contiene cielo&#10;&#10;Descrizione generata automaticamente">
            <a:extLst>
              <a:ext uri="{FF2B5EF4-FFF2-40B4-BE49-F238E27FC236}">
                <a16:creationId xmlns:a16="http://schemas.microsoft.com/office/drawing/2014/main" id="{5D574AD5-E6F3-D519-39FA-FEC270C7620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6" t="21037" r="2383" b="22407"/>
          <a:stretch/>
        </p:blipFill>
        <p:spPr>
          <a:xfrm>
            <a:off x="6753414" y="814019"/>
            <a:ext cx="4646090" cy="1816756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68053DE1-E3AB-C323-1322-5B874A97DC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72"/>
          <a:stretch/>
        </p:blipFill>
        <p:spPr>
          <a:xfrm>
            <a:off x="6753414" y="3163836"/>
            <a:ext cx="5001490" cy="1834905"/>
          </a:xfrm>
          <a:prstGeom prst="rect">
            <a:avLst/>
          </a:prstGeom>
        </p:spPr>
      </p:pic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CF2A3A1D-811D-2CB6-480B-092C2DD0BC80}"/>
              </a:ext>
            </a:extLst>
          </p:cNvPr>
          <p:cNvSpPr txBox="1"/>
          <p:nvPr/>
        </p:nvSpPr>
        <p:spPr>
          <a:xfrm>
            <a:off x="1337656" y="4506272"/>
            <a:ext cx="3849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1"/>
                </a:solidFill>
              </a:rPr>
              <a:t>Numero totale celle ≈ 1 500 000</a:t>
            </a:r>
          </a:p>
        </p:txBody>
      </p:sp>
    </p:spTree>
    <p:extLst>
      <p:ext uri="{BB962C8B-B14F-4D97-AF65-F5344CB8AC3E}">
        <p14:creationId xmlns:p14="http://schemas.microsoft.com/office/powerpoint/2010/main" val="124090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1CEB2971-4DE8-12A2-7077-7A9D404EAAB8}"/>
              </a:ext>
            </a:extLst>
          </p:cNvPr>
          <p:cNvCxnSpPr>
            <a:cxnSpLocks/>
          </p:cNvCxnSpPr>
          <p:nvPr/>
        </p:nvCxnSpPr>
        <p:spPr>
          <a:xfrm>
            <a:off x="316302" y="5586648"/>
            <a:ext cx="1154501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4" name="Immagine 13" descr="Immagine che contiene testo, clipart, grafica vettoriale&#10;&#10;Descrizione generata automaticamente">
            <a:extLst>
              <a:ext uri="{FF2B5EF4-FFF2-40B4-BE49-F238E27FC236}">
                <a16:creationId xmlns:a16="http://schemas.microsoft.com/office/drawing/2014/main" id="{6BE727CA-6326-5E29-877A-59A42C28FD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919" y="5752826"/>
            <a:ext cx="841402" cy="1073950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4141C6E-795C-1CF0-1699-616F13242883}"/>
              </a:ext>
            </a:extLst>
          </p:cNvPr>
          <p:cNvSpPr txBox="1"/>
          <p:nvPr/>
        </p:nvSpPr>
        <p:spPr>
          <a:xfrm>
            <a:off x="7133000" y="5760240"/>
            <a:ext cx="17770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/>
              <a:t>Università di Genova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5CED087-A855-61B0-F297-42176268085F}"/>
              </a:ext>
            </a:extLst>
          </p:cNvPr>
          <p:cNvSpPr txBox="1"/>
          <p:nvPr/>
        </p:nvSpPr>
        <p:spPr>
          <a:xfrm>
            <a:off x="7133000" y="5992452"/>
            <a:ext cx="15947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/>
              <a:t>Scuola Politecnica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530D5CD7-D3A2-45A5-0A7B-7F50010AE555}"/>
              </a:ext>
            </a:extLst>
          </p:cNvPr>
          <p:cNvSpPr txBox="1"/>
          <p:nvPr/>
        </p:nvSpPr>
        <p:spPr>
          <a:xfrm>
            <a:off x="7133000" y="6242733"/>
            <a:ext cx="38869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it-IT" sz="1400" i="1" dirty="0"/>
              <a:t>Dipartimento di Ingegneria Meccanica, Energetica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6589FF76-16D2-3D36-C063-E5B98788F762}"/>
              </a:ext>
            </a:extLst>
          </p:cNvPr>
          <p:cNvSpPr txBox="1"/>
          <p:nvPr/>
        </p:nvSpPr>
        <p:spPr>
          <a:xfrm>
            <a:off x="7133000" y="6482359"/>
            <a:ext cx="2323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/>
              <a:t>Gestionale e dei trasporti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E83B105-AB3D-5D55-CF9F-96648725F0C9}"/>
              </a:ext>
            </a:extLst>
          </p:cNvPr>
          <p:cNvSpPr txBox="1"/>
          <p:nvPr/>
        </p:nvSpPr>
        <p:spPr>
          <a:xfrm>
            <a:off x="0" y="72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solidFill>
                  <a:schemeClr val="accent1"/>
                </a:solidFill>
              </a:rPr>
              <a:t>Risultati </a:t>
            </a:r>
            <a:r>
              <a:rPr lang="it-IT" sz="3600" dirty="0" err="1">
                <a:solidFill>
                  <a:schemeClr val="accent1"/>
                </a:solidFill>
              </a:rPr>
              <a:t>Gerris</a:t>
            </a:r>
            <a:r>
              <a:rPr lang="it-IT" sz="3600" dirty="0">
                <a:solidFill>
                  <a:schemeClr val="accent1"/>
                </a:solidFill>
              </a:rPr>
              <a:t> Boat: Drag</a:t>
            </a:r>
          </a:p>
        </p:txBody>
      </p: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EC374EE9-350C-C8CE-5289-CC15A287E2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5301770"/>
              </p:ext>
            </p:extLst>
          </p:nvPr>
        </p:nvGraphicFramePr>
        <p:xfrm>
          <a:off x="340071" y="1271350"/>
          <a:ext cx="5007388" cy="3487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afico 11">
            <a:extLst>
              <a:ext uri="{FF2B5EF4-FFF2-40B4-BE49-F238E27FC236}">
                <a16:creationId xmlns:a16="http://schemas.microsoft.com/office/drawing/2014/main" id="{FDD88E46-33D5-4882-842B-9E841D6C44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211413"/>
              </p:ext>
            </p:extLst>
          </p:nvPr>
        </p:nvGraphicFramePr>
        <p:xfrm>
          <a:off x="5556184" y="1264408"/>
          <a:ext cx="6248400" cy="3596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97904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1CEB2971-4DE8-12A2-7077-7A9D404EAAB8}"/>
              </a:ext>
            </a:extLst>
          </p:cNvPr>
          <p:cNvCxnSpPr>
            <a:cxnSpLocks/>
          </p:cNvCxnSpPr>
          <p:nvPr/>
        </p:nvCxnSpPr>
        <p:spPr>
          <a:xfrm>
            <a:off x="316302" y="5586648"/>
            <a:ext cx="1154501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4" name="Immagine 13" descr="Immagine che contiene testo, clipart, grafica vettoriale&#10;&#10;Descrizione generata automaticamente">
            <a:extLst>
              <a:ext uri="{FF2B5EF4-FFF2-40B4-BE49-F238E27FC236}">
                <a16:creationId xmlns:a16="http://schemas.microsoft.com/office/drawing/2014/main" id="{6BE727CA-6326-5E29-877A-59A42C28FD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919" y="5752826"/>
            <a:ext cx="841402" cy="1073950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4141C6E-795C-1CF0-1699-616F13242883}"/>
              </a:ext>
            </a:extLst>
          </p:cNvPr>
          <p:cNvSpPr txBox="1"/>
          <p:nvPr/>
        </p:nvSpPr>
        <p:spPr>
          <a:xfrm>
            <a:off x="7133000" y="5760240"/>
            <a:ext cx="17770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/>
              <a:t>Università di Genova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5CED087-A855-61B0-F297-42176268085F}"/>
              </a:ext>
            </a:extLst>
          </p:cNvPr>
          <p:cNvSpPr txBox="1"/>
          <p:nvPr/>
        </p:nvSpPr>
        <p:spPr>
          <a:xfrm>
            <a:off x="7133000" y="5992452"/>
            <a:ext cx="15947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/>
              <a:t>Scuola Politecnica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530D5CD7-D3A2-45A5-0A7B-7F50010AE555}"/>
              </a:ext>
            </a:extLst>
          </p:cNvPr>
          <p:cNvSpPr txBox="1"/>
          <p:nvPr/>
        </p:nvSpPr>
        <p:spPr>
          <a:xfrm>
            <a:off x="7133000" y="6242733"/>
            <a:ext cx="38869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it-IT" sz="1400" i="1" dirty="0"/>
              <a:t>Dipartimento di Ingegneria Meccanica, Energetica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6589FF76-16D2-3D36-C063-E5B98788F762}"/>
              </a:ext>
            </a:extLst>
          </p:cNvPr>
          <p:cNvSpPr txBox="1"/>
          <p:nvPr/>
        </p:nvSpPr>
        <p:spPr>
          <a:xfrm>
            <a:off x="7133000" y="6482359"/>
            <a:ext cx="2323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/>
              <a:t>Gestionale e dei trasporti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F756FF1-DCD9-AA0F-355C-4D56D6067934}"/>
              </a:ext>
            </a:extLst>
          </p:cNvPr>
          <p:cNvSpPr txBox="1"/>
          <p:nvPr/>
        </p:nvSpPr>
        <p:spPr>
          <a:xfrm>
            <a:off x="0" y="72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solidFill>
                  <a:schemeClr val="accent1"/>
                </a:solidFill>
              </a:rPr>
              <a:t>Risultati </a:t>
            </a:r>
            <a:r>
              <a:rPr lang="it-IT" sz="3600" dirty="0" err="1">
                <a:solidFill>
                  <a:schemeClr val="accent1"/>
                </a:solidFill>
              </a:rPr>
              <a:t>Gerris</a:t>
            </a:r>
            <a:r>
              <a:rPr lang="it-IT" sz="3600" dirty="0">
                <a:solidFill>
                  <a:schemeClr val="accent1"/>
                </a:solidFill>
              </a:rPr>
              <a:t> Boat: Drag (2)</a:t>
            </a:r>
          </a:p>
        </p:txBody>
      </p:sp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42B4832C-4D0E-4412-839F-08483F2AED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6579522"/>
              </p:ext>
            </p:extLst>
          </p:nvPr>
        </p:nvGraphicFramePr>
        <p:xfrm>
          <a:off x="751698" y="1142678"/>
          <a:ext cx="6531428" cy="3697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251D3073-3613-3BA6-58B0-46EAC1CD61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78478"/>
              </p:ext>
            </p:extLst>
          </p:nvPr>
        </p:nvGraphicFramePr>
        <p:xfrm>
          <a:off x="8238227" y="968622"/>
          <a:ext cx="3623094" cy="99834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09116">
                  <a:extLst>
                    <a:ext uri="{9D8B030D-6E8A-4147-A177-3AD203B41FA5}">
                      <a16:colId xmlns:a16="http://schemas.microsoft.com/office/drawing/2014/main" val="3523434897"/>
                    </a:ext>
                  </a:extLst>
                </a:gridCol>
                <a:gridCol w="975964">
                  <a:extLst>
                    <a:ext uri="{9D8B030D-6E8A-4147-A177-3AD203B41FA5}">
                      <a16:colId xmlns:a16="http://schemas.microsoft.com/office/drawing/2014/main" val="2609677000"/>
                    </a:ext>
                  </a:extLst>
                </a:gridCol>
                <a:gridCol w="1029439">
                  <a:extLst>
                    <a:ext uri="{9D8B030D-6E8A-4147-A177-3AD203B41FA5}">
                      <a16:colId xmlns:a16="http://schemas.microsoft.com/office/drawing/2014/main" val="4206422595"/>
                    </a:ext>
                  </a:extLst>
                </a:gridCol>
                <a:gridCol w="708575">
                  <a:extLst>
                    <a:ext uri="{9D8B030D-6E8A-4147-A177-3AD203B41FA5}">
                      <a16:colId xmlns:a16="http://schemas.microsoft.com/office/drawing/2014/main" val="1391143650"/>
                    </a:ext>
                  </a:extLst>
                </a:gridCol>
              </a:tblGrid>
              <a:tr h="24958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Velocità</a:t>
                      </a:r>
                      <a:endParaRPr lang="it-IT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 err="1">
                          <a:effectLst/>
                        </a:rPr>
                        <a:t>Backwing</a:t>
                      </a:r>
                      <a:endParaRPr lang="it-IT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 err="1">
                          <a:effectLst/>
                        </a:rPr>
                        <a:t>Frontwing</a:t>
                      </a:r>
                      <a:endParaRPr lang="it-IT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Body</a:t>
                      </a:r>
                      <a:endParaRPr lang="it-IT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80101846"/>
                  </a:ext>
                </a:extLst>
              </a:tr>
              <a:tr h="24958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2 m/s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-38.8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86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87.8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37233392"/>
                  </a:ext>
                </a:extLst>
              </a:tr>
              <a:tr h="24958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4 m/s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61.1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122.1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593.7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8430248"/>
                  </a:ext>
                </a:extLst>
              </a:tr>
              <a:tr h="24958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6 m/s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169.4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173.1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869.7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34155419"/>
                  </a:ext>
                </a:extLst>
              </a:tr>
            </a:tbl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159E97E9-B040-6D62-576F-F37C95C484A3}"/>
              </a:ext>
            </a:extLst>
          </p:cNvPr>
          <p:cNvSpPr txBox="1"/>
          <p:nvPr/>
        </p:nvSpPr>
        <p:spPr>
          <a:xfrm>
            <a:off x="9498584" y="592038"/>
            <a:ext cx="1319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chemeClr val="accent1"/>
                </a:solidFill>
              </a:rPr>
              <a:t>Gerris</a:t>
            </a:r>
            <a:r>
              <a:rPr lang="it-IT" dirty="0">
                <a:solidFill>
                  <a:schemeClr val="accent1"/>
                </a:solidFill>
              </a:rPr>
              <a:t>-Boat</a:t>
            </a:r>
          </a:p>
        </p:txBody>
      </p:sp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379030F0-4FDA-F188-9372-9C19B17ED6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1623593"/>
              </p:ext>
            </p:extLst>
          </p:nvPr>
        </p:nvGraphicFramePr>
        <p:xfrm>
          <a:off x="8229600" y="2529303"/>
          <a:ext cx="3620615" cy="100115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50015">
                  <a:extLst>
                    <a:ext uri="{9D8B030D-6E8A-4147-A177-3AD203B41FA5}">
                      <a16:colId xmlns:a16="http://schemas.microsoft.com/office/drawing/2014/main" val="107910849"/>
                    </a:ext>
                  </a:extLst>
                </a:gridCol>
                <a:gridCol w="949367">
                  <a:extLst>
                    <a:ext uri="{9D8B030D-6E8A-4147-A177-3AD203B41FA5}">
                      <a16:colId xmlns:a16="http://schemas.microsoft.com/office/drawing/2014/main" val="2313332351"/>
                    </a:ext>
                  </a:extLst>
                </a:gridCol>
                <a:gridCol w="1026865">
                  <a:extLst>
                    <a:ext uri="{9D8B030D-6E8A-4147-A177-3AD203B41FA5}">
                      <a16:colId xmlns:a16="http://schemas.microsoft.com/office/drawing/2014/main" val="2210750151"/>
                    </a:ext>
                  </a:extLst>
                </a:gridCol>
                <a:gridCol w="794368">
                  <a:extLst>
                    <a:ext uri="{9D8B030D-6E8A-4147-A177-3AD203B41FA5}">
                      <a16:colId xmlns:a16="http://schemas.microsoft.com/office/drawing/2014/main" val="2002183392"/>
                    </a:ext>
                  </a:extLst>
                </a:gridCol>
              </a:tblGrid>
              <a:tr h="25432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Velocità</a:t>
                      </a:r>
                      <a:endParaRPr lang="it-IT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 err="1">
                          <a:effectLst/>
                        </a:rPr>
                        <a:t>Backwing</a:t>
                      </a:r>
                      <a:endParaRPr lang="it-IT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 err="1">
                          <a:effectLst/>
                        </a:rPr>
                        <a:t>Frontwing</a:t>
                      </a:r>
                      <a:endParaRPr lang="it-IT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Body</a:t>
                      </a:r>
                      <a:endParaRPr lang="it-IT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09663331"/>
                  </a:ext>
                </a:extLst>
              </a:tr>
              <a:tr h="25432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2 m/s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-21.95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75.89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37.09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32658472"/>
                  </a:ext>
                </a:extLst>
              </a:tr>
              <a:tr h="24625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4 m/s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77.72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110.42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353.86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27232172"/>
                  </a:ext>
                </a:extLst>
              </a:tr>
              <a:tr h="24625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6 m/s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200.59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154.62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583.33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7058792"/>
                  </a:ext>
                </a:extLst>
              </a:tr>
            </a:tbl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5D6353EA-AB30-A810-15C6-A9B43B44CB2E}"/>
              </a:ext>
            </a:extLst>
          </p:cNvPr>
          <p:cNvSpPr txBox="1"/>
          <p:nvPr/>
        </p:nvSpPr>
        <p:spPr>
          <a:xfrm>
            <a:off x="9565933" y="2099684"/>
            <a:ext cx="967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1"/>
                </a:solidFill>
              </a:rPr>
              <a:t>SD 7084</a:t>
            </a:r>
          </a:p>
        </p:txBody>
      </p:sp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8B60D069-FBCA-4A49-D5BF-CF6B62B4C1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49909"/>
              </p:ext>
            </p:extLst>
          </p:nvPr>
        </p:nvGraphicFramePr>
        <p:xfrm>
          <a:off x="8238227" y="4105252"/>
          <a:ext cx="3612496" cy="99834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03124">
                  <a:extLst>
                    <a:ext uri="{9D8B030D-6E8A-4147-A177-3AD203B41FA5}">
                      <a16:colId xmlns:a16="http://schemas.microsoft.com/office/drawing/2014/main" val="2533930718"/>
                    </a:ext>
                  </a:extLst>
                </a:gridCol>
                <a:gridCol w="903124">
                  <a:extLst>
                    <a:ext uri="{9D8B030D-6E8A-4147-A177-3AD203B41FA5}">
                      <a16:colId xmlns:a16="http://schemas.microsoft.com/office/drawing/2014/main" val="2204317627"/>
                    </a:ext>
                  </a:extLst>
                </a:gridCol>
                <a:gridCol w="903124">
                  <a:extLst>
                    <a:ext uri="{9D8B030D-6E8A-4147-A177-3AD203B41FA5}">
                      <a16:colId xmlns:a16="http://schemas.microsoft.com/office/drawing/2014/main" val="4005972816"/>
                    </a:ext>
                  </a:extLst>
                </a:gridCol>
                <a:gridCol w="903124">
                  <a:extLst>
                    <a:ext uri="{9D8B030D-6E8A-4147-A177-3AD203B41FA5}">
                      <a16:colId xmlns:a16="http://schemas.microsoft.com/office/drawing/2014/main" val="3477618333"/>
                    </a:ext>
                  </a:extLst>
                </a:gridCol>
              </a:tblGrid>
              <a:tr h="25567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Velocità</a:t>
                      </a:r>
                      <a:endParaRPr lang="it-IT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 err="1">
                          <a:effectLst/>
                        </a:rPr>
                        <a:t>Backwing</a:t>
                      </a:r>
                      <a:endParaRPr lang="it-IT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 err="1">
                          <a:effectLst/>
                        </a:rPr>
                        <a:t>Frontwing</a:t>
                      </a:r>
                      <a:endParaRPr lang="it-IT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Body</a:t>
                      </a:r>
                      <a:endParaRPr lang="it-IT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40648504"/>
                  </a:ext>
                </a:extLst>
              </a:tr>
              <a:tr h="25567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2 m/s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-69.02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143.43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20.69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19882107"/>
                  </a:ext>
                </a:extLst>
              </a:tr>
              <a:tr h="24349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4 m/s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43.27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184.76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331.21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9461487"/>
                  </a:ext>
                </a:extLst>
              </a:tr>
              <a:tr h="24349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6 m/s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181.40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237.70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552.01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48213582"/>
                  </a:ext>
                </a:extLst>
              </a:tr>
            </a:tbl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28885E0-FE7B-E867-705D-698E58527B09}"/>
              </a:ext>
            </a:extLst>
          </p:cNvPr>
          <p:cNvSpPr txBox="1"/>
          <p:nvPr/>
        </p:nvSpPr>
        <p:spPr>
          <a:xfrm>
            <a:off x="9203924" y="3746995"/>
            <a:ext cx="1691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1"/>
                </a:solidFill>
              </a:rPr>
              <a:t>NACA 63(4)-421</a:t>
            </a:r>
          </a:p>
        </p:txBody>
      </p:sp>
    </p:spTree>
    <p:extLst>
      <p:ext uri="{BB962C8B-B14F-4D97-AF65-F5344CB8AC3E}">
        <p14:creationId xmlns:p14="http://schemas.microsoft.com/office/powerpoint/2010/main" val="2042748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1CEB2971-4DE8-12A2-7077-7A9D404EAAB8}"/>
              </a:ext>
            </a:extLst>
          </p:cNvPr>
          <p:cNvCxnSpPr>
            <a:cxnSpLocks/>
          </p:cNvCxnSpPr>
          <p:nvPr/>
        </p:nvCxnSpPr>
        <p:spPr>
          <a:xfrm>
            <a:off x="316302" y="5548548"/>
            <a:ext cx="1154501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4" name="Immagine 13" descr="Immagine che contiene testo, clipart, grafica vettoriale&#10;&#10;Descrizione generata automaticamente">
            <a:extLst>
              <a:ext uri="{FF2B5EF4-FFF2-40B4-BE49-F238E27FC236}">
                <a16:creationId xmlns:a16="http://schemas.microsoft.com/office/drawing/2014/main" id="{6BE727CA-6326-5E29-877A-59A42C28FD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919" y="5752826"/>
            <a:ext cx="841402" cy="1073950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4141C6E-795C-1CF0-1699-616F13242883}"/>
              </a:ext>
            </a:extLst>
          </p:cNvPr>
          <p:cNvSpPr txBox="1"/>
          <p:nvPr/>
        </p:nvSpPr>
        <p:spPr>
          <a:xfrm>
            <a:off x="7133000" y="5760240"/>
            <a:ext cx="17770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/>
              <a:t>Università di Genova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5CED087-A855-61B0-F297-42176268085F}"/>
              </a:ext>
            </a:extLst>
          </p:cNvPr>
          <p:cNvSpPr txBox="1"/>
          <p:nvPr/>
        </p:nvSpPr>
        <p:spPr>
          <a:xfrm>
            <a:off x="7133000" y="5992452"/>
            <a:ext cx="15947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/>
              <a:t>Scuola Politecnica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530D5CD7-D3A2-45A5-0A7B-7F50010AE555}"/>
              </a:ext>
            </a:extLst>
          </p:cNvPr>
          <p:cNvSpPr txBox="1"/>
          <p:nvPr/>
        </p:nvSpPr>
        <p:spPr>
          <a:xfrm>
            <a:off x="7133000" y="6242733"/>
            <a:ext cx="38869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it-IT" sz="1400" i="1" dirty="0"/>
              <a:t>Dipartimento di Ingegneria Meccanica, Energetica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6589FF76-16D2-3D36-C063-E5B98788F762}"/>
              </a:ext>
            </a:extLst>
          </p:cNvPr>
          <p:cNvSpPr txBox="1"/>
          <p:nvPr/>
        </p:nvSpPr>
        <p:spPr>
          <a:xfrm>
            <a:off x="7133000" y="6482359"/>
            <a:ext cx="2323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/>
              <a:t>Gestionale e dei trasporti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F756FF1-DCD9-AA0F-355C-4D56D6067934}"/>
              </a:ext>
            </a:extLst>
          </p:cNvPr>
          <p:cNvSpPr txBox="1"/>
          <p:nvPr/>
        </p:nvSpPr>
        <p:spPr>
          <a:xfrm>
            <a:off x="0" y="72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solidFill>
                  <a:schemeClr val="accent1"/>
                </a:solidFill>
              </a:rPr>
              <a:t>Risultati </a:t>
            </a:r>
            <a:r>
              <a:rPr lang="it-IT" sz="3600" dirty="0" err="1">
                <a:solidFill>
                  <a:schemeClr val="accent1"/>
                </a:solidFill>
              </a:rPr>
              <a:t>Gerris</a:t>
            </a:r>
            <a:r>
              <a:rPr lang="it-IT" sz="3600" dirty="0">
                <a:solidFill>
                  <a:schemeClr val="accent1"/>
                </a:solidFill>
              </a:rPr>
              <a:t> Boat: Lift (1)</a:t>
            </a:r>
          </a:p>
        </p:txBody>
      </p:sp>
      <p:graphicFrame>
        <p:nvGraphicFramePr>
          <p:cNvPr id="12" name="Grafico 11">
            <a:extLst>
              <a:ext uri="{FF2B5EF4-FFF2-40B4-BE49-F238E27FC236}">
                <a16:creationId xmlns:a16="http://schemas.microsoft.com/office/drawing/2014/main" id="{81DB310A-E862-4554-8007-F47CA710CF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3533035"/>
              </p:ext>
            </p:extLst>
          </p:nvPr>
        </p:nvGraphicFramePr>
        <p:xfrm>
          <a:off x="242596" y="935991"/>
          <a:ext cx="5475233" cy="3518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Grafico 12">
            <a:extLst>
              <a:ext uri="{FF2B5EF4-FFF2-40B4-BE49-F238E27FC236}">
                <a16:creationId xmlns:a16="http://schemas.microsoft.com/office/drawing/2014/main" id="{99B75F05-1120-4106-9FB9-15CFBE8C4E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0425933"/>
              </p:ext>
            </p:extLst>
          </p:nvPr>
        </p:nvGraphicFramePr>
        <p:xfrm>
          <a:off x="5717829" y="942203"/>
          <a:ext cx="6366594" cy="3518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05289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1CEB2971-4DE8-12A2-7077-7A9D404EAAB8}"/>
              </a:ext>
            </a:extLst>
          </p:cNvPr>
          <p:cNvCxnSpPr>
            <a:cxnSpLocks/>
          </p:cNvCxnSpPr>
          <p:nvPr/>
        </p:nvCxnSpPr>
        <p:spPr>
          <a:xfrm>
            <a:off x="316302" y="5586648"/>
            <a:ext cx="1154501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4" name="Immagine 13" descr="Immagine che contiene testo, clipart, grafica vettoriale&#10;&#10;Descrizione generata automaticamente">
            <a:extLst>
              <a:ext uri="{FF2B5EF4-FFF2-40B4-BE49-F238E27FC236}">
                <a16:creationId xmlns:a16="http://schemas.microsoft.com/office/drawing/2014/main" id="{6BE727CA-6326-5E29-877A-59A42C28FD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919" y="5752826"/>
            <a:ext cx="841402" cy="1073950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4141C6E-795C-1CF0-1699-616F13242883}"/>
              </a:ext>
            </a:extLst>
          </p:cNvPr>
          <p:cNvSpPr txBox="1"/>
          <p:nvPr/>
        </p:nvSpPr>
        <p:spPr>
          <a:xfrm>
            <a:off x="7133000" y="5760240"/>
            <a:ext cx="17770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/>
              <a:t>Università di Genova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5CED087-A855-61B0-F297-42176268085F}"/>
              </a:ext>
            </a:extLst>
          </p:cNvPr>
          <p:cNvSpPr txBox="1"/>
          <p:nvPr/>
        </p:nvSpPr>
        <p:spPr>
          <a:xfrm>
            <a:off x="7133000" y="5992452"/>
            <a:ext cx="15947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/>
              <a:t>Scuola Politecnica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530D5CD7-D3A2-45A5-0A7B-7F50010AE555}"/>
              </a:ext>
            </a:extLst>
          </p:cNvPr>
          <p:cNvSpPr txBox="1"/>
          <p:nvPr/>
        </p:nvSpPr>
        <p:spPr>
          <a:xfrm>
            <a:off x="7133000" y="6242733"/>
            <a:ext cx="38869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it-IT" sz="1400" i="1" dirty="0"/>
              <a:t>Dipartimento di Ingegneria Meccanica, Energetica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6589FF76-16D2-3D36-C063-E5B98788F762}"/>
              </a:ext>
            </a:extLst>
          </p:cNvPr>
          <p:cNvSpPr txBox="1"/>
          <p:nvPr/>
        </p:nvSpPr>
        <p:spPr>
          <a:xfrm>
            <a:off x="7133000" y="6482359"/>
            <a:ext cx="2323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/>
              <a:t>Gestionale e dei trasporti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F756FF1-DCD9-AA0F-355C-4D56D6067934}"/>
              </a:ext>
            </a:extLst>
          </p:cNvPr>
          <p:cNvSpPr txBox="1"/>
          <p:nvPr/>
        </p:nvSpPr>
        <p:spPr>
          <a:xfrm>
            <a:off x="0" y="72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solidFill>
                  <a:schemeClr val="accent1"/>
                </a:solidFill>
              </a:rPr>
              <a:t>Risultati </a:t>
            </a:r>
            <a:r>
              <a:rPr lang="it-IT" sz="3600" dirty="0" err="1">
                <a:solidFill>
                  <a:schemeClr val="accent1"/>
                </a:solidFill>
              </a:rPr>
              <a:t>Gerris</a:t>
            </a:r>
            <a:r>
              <a:rPr lang="it-IT" sz="3600" dirty="0">
                <a:solidFill>
                  <a:schemeClr val="accent1"/>
                </a:solidFill>
              </a:rPr>
              <a:t> Boat: Lift (2)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59E97E9-B040-6D62-576F-F37C95C484A3}"/>
              </a:ext>
            </a:extLst>
          </p:cNvPr>
          <p:cNvSpPr txBox="1"/>
          <p:nvPr/>
        </p:nvSpPr>
        <p:spPr>
          <a:xfrm>
            <a:off x="9539833" y="553741"/>
            <a:ext cx="1319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chemeClr val="accent1"/>
                </a:solidFill>
              </a:rPr>
              <a:t>Gerris</a:t>
            </a:r>
            <a:r>
              <a:rPr lang="it-IT" dirty="0">
                <a:solidFill>
                  <a:schemeClr val="accent1"/>
                </a:solidFill>
              </a:rPr>
              <a:t>-Boat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D6353EA-AB30-A810-15C6-A9B43B44CB2E}"/>
              </a:ext>
            </a:extLst>
          </p:cNvPr>
          <p:cNvSpPr txBox="1"/>
          <p:nvPr/>
        </p:nvSpPr>
        <p:spPr>
          <a:xfrm>
            <a:off x="9617510" y="2114148"/>
            <a:ext cx="967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1"/>
                </a:solidFill>
              </a:rPr>
              <a:t>SD 7084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28885E0-FE7B-E867-705D-698E58527B09}"/>
              </a:ext>
            </a:extLst>
          </p:cNvPr>
          <p:cNvSpPr txBox="1"/>
          <p:nvPr/>
        </p:nvSpPr>
        <p:spPr>
          <a:xfrm>
            <a:off x="9255501" y="3742130"/>
            <a:ext cx="1691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1"/>
                </a:solidFill>
              </a:rPr>
              <a:t>NACA 63(4)-421</a:t>
            </a:r>
          </a:p>
        </p:txBody>
      </p:sp>
      <p:graphicFrame>
        <p:nvGraphicFramePr>
          <p:cNvPr id="12" name="Grafico 11">
            <a:extLst>
              <a:ext uri="{FF2B5EF4-FFF2-40B4-BE49-F238E27FC236}">
                <a16:creationId xmlns:a16="http://schemas.microsoft.com/office/drawing/2014/main" id="{960BA4BE-98D8-4B0D-B812-F26C11FCF5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795861"/>
              </p:ext>
            </p:extLst>
          </p:nvPr>
        </p:nvGraphicFramePr>
        <p:xfrm>
          <a:off x="905069" y="1241921"/>
          <a:ext cx="6680719" cy="3618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Tabella 12">
            <a:extLst>
              <a:ext uri="{FF2B5EF4-FFF2-40B4-BE49-F238E27FC236}">
                <a16:creationId xmlns:a16="http://schemas.microsoft.com/office/drawing/2014/main" id="{BDFB8711-DC9E-1A5C-672B-25F5B8C7F5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457966"/>
              </p:ext>
            </p:extLst>
          </p:nvPr>
        </p:nvGraphicFramePr>
        <p:xfrm>
          <a:off x="8220269" y="969870"/>
          <a:ext cx="3752836" cy="107395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48658">
                  <a:extLst>
                    <a:ext uri="{9D8B030D-6E8A-4147-A177-3AD203B41FA5}">
                      <a16:colId xmlns:a16="http://schemas.microsoft.com/office/drawing/2014/main" val="2873392644"/>
                    </a:ext>
                  </a:extLst>
                </a:gridCol>
                <a:gridCol w="1008399">
                  <a:extLst>
                    <a:ext uri="{9D8B030D-6E8A-4147-A177-3AD203B41FA5}">
                      <a16:colId xmlns:a16="http://schemas.microsoft.com/office/drawing/2014/main" val="959058668"/>
                    </a:ext>
                  </a:extLst>
                </a:gridCol>
                <a:gridCol w="1063654">
                  <a:extLst>
                    <a:ext uri="{9D8B030D-6E8A-4147-A177-3AD203B41FA5}">
                      <a16:colId xmlns:a16="http://schemas.microsoft.com/office/drawing/2014/main" val="1454408932"/>
                    </a:ext>
                  </a:extLst>
                </a:gridCol>
                <a:gridCol w="732125">
                  <a:extLst>
                    <a:ext uri="{9D8B030D-6E8A-4147-A177-3AD203B41FA5}">
                      <a16:colId xmlns:a16="http://schemas.microsoft.com/office/drawing/2014/main" val="1970361261"/>
                    </a:ext>
                  </a:extLst>
                </a:gridCol>
              </a:tblGrid>
              <a:tr h="26848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Velocità [m/s]</a:t>
                      </a:r>
                      <a:endParaRPr lang="it-IT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 err="1">
                          <a:effectLst/>
                        </a:rPr>
                        <a:t>Backwing</a:t>
                      </a:r>
                      <a:r>
                        <a:rPr lang="it-IT" sz="1100" b="1" u="none" strike="noStrike" dirty="0">
                          <a:effectLst/>
                        </a:rPr>
                        <a:t> [N]</a:t>
                      </a:r>
                      <a:endParaRPr lang="it-IT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 err="1">
                          <a:effectLst/>
                        </a:rPr>
                        <a:t>Frontwing</a:t>
                      </a:r>
                      <a:r>
                        <a:rPr lang="it-IT" sz="1100" b="1" u="none" strike="noStrike" dirty="0">
                          <a:effectLst/>
                        </a:rPr>
                        <a:t> [N]</a:t>
                      </a:r>
                      <a:endParaRPr lang="it-IT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Body [N]</a:t>
                      </a:r>
                      <a:endParaRPr lang="it-IT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34226481"/>
                  </a:ext>
                </a:extLst>
              </a:tr>
              <a:tr h="26848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2 m/s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558.8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-112.5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10819.8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98311670"/>
                  </a:ext>
                </a:extLst>
              </a:tr>
              <a:tr h="26848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4 m/s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1466.2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473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12671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2646829"/>
                  </a:ext>
                </a:extLst>
              </a:tr>
              <a:tr h="26848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6 m/s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2142.7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1658.1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14704.2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48801428"/>
                  </a:ext>
                </a:extLst>
              </a:tr>
            </a:tbl>
          </a:graphicData>
        </a:graphic>
      </p:graphicFrame>
      <p:graphicFrame>
        <p:nvGraphicFramePr>
          <p:cNvPr id="19" name="Tabella 18">
            <a:extLst>
              <a:ext uri="{FF2B5EF4-FFF2-40B4-BE49-F238E27FC236}">
                <a16:creationId xmlns:a16="http://schemas.microsoft.com/office/drawing/2014/main" id="{E7446981-51ED-249E-BE9D-81A9D1A10E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6748"/>
              </p:ext>
            </p:extLst>
          </p:nvPr>
        </p:nvGraphicFramePr>
        <p:xfrm>
          <a:off x="8229600" y="2418689"/>
          <a:ext cx="3743508" cy="107286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35877">
                  <a:extLst>
                    <a:ext uri="{9D8B030D-6E8A-4147-A177-3AD203B41FA5}">
                      <a16:colId xmlns:a16="http://schemas.microsoft.com/office/drawing/2014/main" val="4099333169"/>
                    </a:ext>
                  </a:extLst>
                </a:gridCol>
                <a:gridCol w="935877">
                  <a:extLst>
                    <a:ext uri="{9D8B030D-6E8A-4147-A177-3AD203B41FA5}">
                      <a16:colId xmlns:a16="http://schemas.microsoft.com/office/drawing/2014/main" val="1925453641"/>
                    </a:ext>
                  </a:extLst>
                </a:gridCol>
                <a:gridCol w="935877">
                  <a:extLst>
                    <a:ext uri="{9D8B030D-6E8A-4147-A177-3AD203B41FA5}">
                      <a16:colId xmlns:a16="http://schemas.microsoft.com/office/drawing/2014/main" val="3493147898"/>
                    </a:ext>
                  </a:extLst>
                </a:gridCol>
                <a:gridCol w="935877">
                  <a:extLst>
                    <a:ext uri="{9D8B030D-6E8A-4147-A177-3AD203B41FA5}">
                      <a16:colId xmlns:a16="http://schemas.microsoft.com/office/drawing/2014/main" val="748682586"/>
                    </a:ext>
                  </a:extLst>
                </a:gridCol>
              </a:tblGrid>
              <a:tr h="27475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Velocità [m/s]</a:t>
                      </a:r>
                      <a:endParaRPr lang="it-IT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 err="1">
                          <a:effectLst/>
                        </a:rPr>
                        <a:t>Backwing</a:t>
                      </a:r>
                      <a:r>
                        <a:rPr lang="it-IT" sz="1100" b="1" u="none" strike="noStrike" dirty="0">
                          <a:effectLst/>
                        </a:rPr>
                        <a:t> [N]</a:t>
                      </a:r>
                      <a:endParaRPr lang="it-IT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 err="1">
                          <a:effectLst/>
                        </a:rPr>
                        <a:t>Frontwing</a:t>
                      </a:r>
                      <a:r>
                        <a:rPr lang="it-IT" sz="1100" b="1" u="none" strike="noStrike" dirty="0">
                          <a:effectLst/>
                        </a:rPr>
                        <a:t> [N]</a:t>
                      </a:r>
                      <a:endParaRPr lang="it-IT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Body [N]</a:t>
                      </a:r>
                      <a:endParaRPr lang="it-IT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56038443"/>
                  </a:ext>
                </a:extLst>
              </a:tr>
              <a:tr h="27475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2 m/s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614.75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106.88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9996.43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13306716"/>
                  </a:ext>
                </a:extLst>
              </a:tr>
              <a:tr h="26167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4 m/s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1603.55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902.46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10661.38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44379403"/>
                  </a:ext>
                </a:extLst>
              </a:tr>
              <a:tr h="26167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6 m/s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2328.75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2495.01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11051.11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49153576"/>
                  </a:ext>
                </a:extLst>
              </a:tr>
            </a:tbl>
          </a:graphicData>
        </a:graphic>
      </p:graphicFrame>
      <p:graphicFrame>
        <p:nvGraphicFramePr>
          <p:cNvPr id="20" name="Tabella 19">
            <a:extLst>
              <a:ext uri="{FF2B5EF4-FFF2-40B4-BE49-F238E27FC236}">
                <a16:creationId xmlns:a16="http://schemas.microsoft.com/office/drawing/2014/main" id="{FDE51B70-150B-3169-4563-5115049E3F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725503"/>
              </p:ext>
            </p:extLst>
          </p:nvPr>
        </p:nvGraphicFramePr>
        <p:xfrm>
          <a:off x="8229597" y="4147933"/>
          <a:ext cx="3743508" cy="107395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35877">
                  <a:extLst>
                    <a:ext uri="{9D8B030D-6E8A-4147-A177-3AD203B41FA5}">
                      <a16:colId xmlns:a16="http://schemas.microsoft.com/office/drawing/2014/main" val="4022064087"/>
                    </a:ext>
                  </a:extLst>
                </a:gridCol>
                <a:gridCol w="935877">
                  <a:extLst>
                    <a:ext uri="{9D8B030D-6E8A-4147-A177-3AD203B41FA5}">
                      <a16:colId xmlns:a16="http://schemas.microsoft.com/office/drawing/2014/main" val="3035688285"/>
                    </a:ext>
                  </a:extLst>
                </a:gridCol>
                <a:gridCol w="935877">
                  <a:extLst>
                    <a:ext uri="{9D8B030D-6E8A-4147-A177-3AD203B41FA5}">
                      <a16:colId xmlns:a16="http://schemas.microsoft.com/office/drawing/2014/main" val="1573286849"/>
                    </a:ext>
                  </a:extLst>
                </a:gridCol>
                <a:gridCol w="935877">
                  <a:extLst>
                    <a:ext uri="{9D8B030D-6E8A-4147-A177-3AD203B41FA5}">
                      <a16:colId xmlns:a16="http://schemas.microsoft.com/office/drawing/2014/main" val="1375249880"/>
                    </a:ext>
                  </a:extLst>
                </a:gridCol>
              </a:tblGrid>
              <a:tr h="27503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Velocità [m/s]</a:t>
                      </a:r>
                      <a:endParaRPr lang="it-IT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 err="1">
                          <a:effectLst/>
                        </a:rPr>
                        <a:t>Backwing</a:t>
                      </a:r>
                      <a:r>
                        <a:rPr lang="it-IT" sz="1100" b="1" u="none" strike="noStrike" dirty="0">
                          <a:effectLst/>
                        </a:rPr>
                        <a:t> [N]</a:t>
                      </a:r>
                      <a:endParaRPr lang="it-IT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 err="1">
                          <a:effectLst/>
                        </a:rPr>
                        <a:t>Frontwing</a:t>
                      </a:r>
                      <a:r>
                        <a:rPr lang="it-IT" sz="1100" b="1" u="none" strike="noStrike" dirty="0">
                          <a:effectLst/>
                        </a:rPr>
                        <a:t> [N]</a:t>
                      </a:r>
                      <a:endParaRPr lang="it-IT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Body [N]</a:t>
                      </a:r>
                      <a:endParaRPr lang="it-IT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50663314"/>
                  </a:ext>
                </a:extLst>
              </a:tr>
              <a:tr h="27503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2 m/s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797.39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-121.43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10159.42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63584186"/>
                  </a:ext>
                </a:extLst>
              </a:tr>
              <a:tr h="26193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4 m/s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1698.10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598.39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10740.47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97702994"/>
                  </a:ext>
                </a:extLst>
              </a:tr>
              <a:tr h="26193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6 m/s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2346.54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2085.03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10961.49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826444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7739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1CEB2971-4DE8-12A2-7077-7A9D404EAAB8}"/>
              </a:ext>
            </a:extLst>
          </p:cNvPr>
          <p:cNvCxnSpPr>
            <a:cxnSpLocks/>
          </p:cNvCxnSpPr>
          <p:nvPr/>
        </p:nvCxnSpPr>
        <p:spPr>
          <a:xfrm>
            <a:off x="316302" y="5586648"/>
            <a:ext cx="1154501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4" name="Immagine 13" descr="Immagine che contiene testo, clipart, grafica vettoriale&#10;&#10;Descrizione generata automaticamente">
            <a:extLst>
              <a:ext uri="{FF2B5EF4-FFF2-40B4-BE49-F238E27FC236}">
                <a16:creationId xmlns:a16="http://schemas.microsoft.com/office/drawing/2014/main" id="{6BE727CA-6326-5E29-877A-59A42C28FD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919" y="5752826"/>
            <a:ext cx="841402" cy="1073950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4141C6E-795C-1CF0-1699-616F13242883}"/>
              </a:ext>
            </a:extLst>
          </p:cNvPr>
          <p:cNvSpPr txBox="1"/>
          <p:nvPr/>
        </p:nvSpPr>
        <p:spPr>
          <a:xfrm>
            <a:off x="7133000" y="5760240"/>
            <a:ext cx="17770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/>
              <a:t>Università di Genova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5CED087-A855-61B0-F297-42176268085F}"/>
              </a:ext>
            </a:extLst>
          </p:cNvPr>
          <p:cNvSpPr txBox="1"/>
          <p:nvPr/>
        </p:nvSpPr>
        <p:spPr>
          <a:xfrm>
            <a:off x="7133000" y="5992452"/>
            <a:ext cx="15947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/>
              <a:t>Scuola Politecnica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530D5CD7-D3A2-45A5-0A7B-7F50010AE555}"/>
              </a:ext>
            </a:extLst>
          </p:cNvPr>
          <p:cNvSpPr txBox="1"/>
          <p:nvPr/>
        </p:nvSpPr>
        <p:spPr>
          <a:xfrm>
            <a:off x="7133000" y="6242733"/>
            <a:ext cx="38869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it-IT" sz="1400" i="1" dirty="0"/>
              <a:t>Dipartimento di Ingegneria Meccanica, Energetica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6589FF76-16D2-3D36-C063-E5B98788F762}"/>
              </a:ext>
            </a:extLst>
          </p:cNvPr>
          <p:cNvSpPr txBox="1"/>
          <p:nvPr/>
        </p:nvSpPr>
        <p:spPr>
          <a:xfrm>
            <a:off x="7133000" y="6482359"/>
            <a:ext cx="2323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/>
              <a:t>Gestionale e dei trasporti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F756FF1-DCD9-AA0F-355C-4D56D6067934}"/>
              </a:ext>
            </a:extLst>
          </p:cNvPr>
          <p:cNvSpPr txBox="1"/>
          <p:nvPr/>
        </p:nvSpPr>
        <p:spPr>
          <a:xfrm>
            <a:off x="0" y="72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solidFill>
                  <a:schemeClr val="accent1"/>
                </a:solidFill>
              </a:rPr>
              <a:t>Risultati </a:t>
            </a:r>
            <a:r>
              <a:rPr lang="it-IT" sz="3600" dirty="0" err="1">
                <a:solidFill>
                  <a:schemeClr val="accent1"/>
                </a:solidFill>
              </a:rPr>
              <a:t>Gerris</a:t>
            </a:r>
            <a:r>
              <a:rPr lang="it-IT" sz="3600" dirty="0">
                <a:solidFill>
                  <a:schemeClr val="accent1"/>
                </a:solidFill>
              </a:rPr>
              <a:t>-Boat: Momento</a:t>
            </a:r>
          </a:p>
        </p:txBody>
      </p:sp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87469A52-BE5E-C380-BF24-DA0BC86C02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3623595"/>
              </p:ext>
            </p:extLst>
          </p:nvPr>
        </p:nvGraphicFramePr>
        <p:xfrm>
          <a:off x="5498621" y="974371"/>
          <a:ext cx="6362700" cy="3956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afico 11">
            <a:extLst>
              <a:ext uri="{FF2B5EF4-FFF2-40B4-BE49-F238E27FC236}">
                <a16:creationId xmlns:a16="http://schemas.microsoft.com/office/drawing/2014/main" id="{DE5B1DE5-7EE3-119F-62CA-34D8D830CB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2504651"/>
              </p:ext>
            </p:extLst>
          </p:nvPr>
        </p:nvGraphicFramePr>
        <p:xfrm>
          <a:off x="185543" y="1019361"/>
          <a:ext cx="5468807" cy="4075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06261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1CEB2971-4DE8-12A2-7077-7A9D404EAAB8}"/>
              </a:ext>
            </a:extLst>
          </p:cNvPr>
          <p:cNvCxnSpPr>
            <a:cxnSpLocks/>
          </p:cNvCxnSpPr>
          <p:nvPr/>
        </p:nvCxnSpPr>
        <p:spPr>
          <a:xfrm>
            <a:off x="316302" y="5586648"/>
            <a:ext cx="1154501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4" name="Immagine 13" descr="Immagine che contiene testo, clipart, grafica vettoriale&#10;&#10;Descrizione generata automaticamente">
            <a:extLst>
              <a:ext uri="{FF2B5EF4-FFF2-40B4-BE49-F238E27FC236}">
                <a16:creationId xmlns:a16="http://schemas.microsoft.com/office/drawing/2014/main" id="{6BE727CA-6326-5E29-877A-59A42C28FD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919" y="5752826"/>
            <a:ext cx="841402" cy="1073950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4141C6E-795C-1CF0-1699-616F13242883}"/>
              </a:ext>
            </a:extLst>
          </p:cNvPr>
          <p:cNvSpPr txBox="1"/>
          <p:nvPr/>
        </p:nvSpPr>
        <p:spPr>
          <a:xfrm>
            <a:off x="7133000" y="5760240"/>
            <a:ext cx="17770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/>
              <a:t>Università di Genova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5CED087-A855-61B0-F297-42176268085F}"/>
              </a:ext>
            </a:extLst>
          </p:cNvPr>
          <p:cNvSpPr txBox="1"/>
          <p:nvPr/>
        </p:nvSpPr>
        <p:spPr>
          <a:xfrm>
            <a:off x="7133000" y="5992452"/>
            <a:ext cx="15947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/>
              <a:t>Scuola Politecnica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530D5CD7-D3A2-45A5-0A7B-7F50010AE555}"/>
              </a:ext>
            </a:extLst>
          </p:cNvPr>
          <p:cNvSpPr txBox="1"/>
          <p:nvPr/>
        </p:nvSpPr>
        <p:spPr>
          <a:xfrm>
            <a:off x="7133000" y="6242733"/>
            <a:ext cx="38869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it-IT" sz="1400" i="1" dirty="0"/>
              <a:t>Dipartimento di Ingegneria Meccanica, Energetica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6589FF76-16D2-3D36-C063-E5B98788F762}"/>
              </a:ext>
            </a:extLst>
          </p:cNvPr>
          <p:cNvSpPr txBox="1"/>
          <p:nvPr/>
        </p:nvSpPr>
        <p:spPr>
          <a:xfrm>
            <a:off x="7133000" y="6482359"/>
            <a:ext cx="2323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/>
              <a:t>Gestionale e dei trasporti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F756FF1-DCD9-AA0F-355C-4D56D6067934}"/>
              </a:ext>
            </a:extLst>
          </p:cNvPr>
          <p:cNvSpPr txBox="1"/>
          <p:nvPr/>
        </p:nvSpPr>
        <p:spPr>
          <a:xfrm>
            <a:off x="0" y="73158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solidFill>
                  <a:schemeClr val="accent1"/>
                </a:solidFill>
              </a:rPr>
              <a:t>Vortice di fondo ala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5831980-D8F7-4807-E799-D7200525D0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135" y="1304545"/>
            <a:ext cx="5730102" cy="3029403"/>
          </a:xfrm>
          <a:prstGeom prst="rect">
            <a:avLst/>
          </a:prstGeom>
        </p:spPr>
      </p:pic>
      <p:pic>
        <p:nvPicPr>
          <p:cNvPr id="8" name="Immagine 7" descr="Immagine che contiene freccia&#10;&#10;Descrizione generata automaticamente">
            <a:extLst>
              <a:ext uri="{FF2B5EF4-FFF2-40B4-BE49-F238E27FC236}">
                <a16:creationId xmlns:a16="http://schemas.microsoft.com/office/drawing/2014/main" id="{56D28607-B343-44A9-27CC-9FF41B865B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" t="2152" r="-630" b="3973"/>
          <a:stretch/>
        </p:blipFill>
        <p:spPr>
          <a:xfrm>
            <a:off x="564620" y="647010"/>
            <a:ext cx="4365968" cy="2404287"/>
          </a:xfrm>
          <a:prstGeom prst="rect">
            <a:avLst/>
          </a:prstGeom>
        </p:spPr>
      </p:pic>
      <p:pic>
        <p:nvPicPr>
          <p:cNvPr id="10" name="Immagine 9" descr="Immagine che contiene testo, stazionario&#10;&#10;Descrizione generata automaticamente">
            <a:extLst>
              <a:ext uri="{FF2B5EF4-FFF2-40B4-BE49-F238E27FC236}">
                <a16:creationId xmlns:a16="http://schemas.microsoft.com/office/drawing/2014/main" id="{2ACC2866-299F-38DC-13B6-F2D8056E932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4" t="17476" r="1125" b="30306"/>
          <a:stretch/>
        </p:blipFill>
        <p:spPr>
          <a:xfrm>
            <a:off x="564620" y="3146611"/>
            <a:ext cx="5526959" cy="211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4951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1CEB2971-4DE8-12A2-7077-7A9D404EAAB8}"/>
              </a:ext>
            </a:extLst>
          </p:cNvPr>
          <p:cNvCxnSpPr>
            <a:cxnSpLocks/>
          </p:cNvCxnSpPr>
          <p:nvPr/>
        </p:nvCxnSpPr>
        <p:spPr>
          <a:xfrm>
            <a:off x="316302" y="5586648"/>
            <a:ext cx="1154501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4" name="Immagine 13" descr="Immagine che contiene testo, clipart, grafica vettoriale&#10;&#10;Descrizione generata automaticamente">
            <a:extLst>
              <a:ext uri="{FF2B5EF4-FFF2-40B4-BE49-F238E27FC236}">
                <a16:creationId xmlns:a16="http://schemas.microsoft.com/office/drawing/2014/main" id="{6BE727CA-6326-5E29-877A-59A42C28FD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919" y="5752826"/>
            <a:ext cx="841402" cy="1073950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4141C6E-795C-1CF0-1699-616F13242883}"/>
              </a:ext>
            </a:extLst>
          </p:cNvPr>
          <p:cNvSpPr txBox="1"/>
          <p:nvPr/>
        </p:nvSpPr>
        <p:spPr>
          <a:xfrm>
            <a:off x="7133000" y="5760240"/>
            <a:ext cx="17770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/>
              <a:t>Università di Genova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5CED087-A855-61B0-F297-42176268085F}"/>
              </a:ext>
            </a:extLst>
          </p:cNvPr>
          <p:cNvSpPr txBox="1"/>
          <p:nvPr/>
        </p:nvSpPr>
        <p:spPr>
          <a:xfrm>
            <a:off x="7133000" y="5992452"/>
            <a:ext cx="15947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/>
              <a:t>Scuola Politecnica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530D5CD7-D3A2-45A5-0A7B-7F50010AE555}"/>
              </a:ext>
            </a:extLst>
          </p:cNvPr>
          <p:cNvSpPr txBox="1"/>
          <p:nvPr/>
        </p:nvSpPr>
        <p:spPr>
          <a:xfrm>
            <a:off x="7133000" y="6242733"/>
            <a:ext cx="38869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it-IT" sz="1400" i="1" dirty="0"/>
              <a:t>Dipartimento di Ingegneria Meccanica, Energetica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6589FF76-16D2-3D36-C063-E5B98788F762}"/>
              </a:ext>
            </a:extLst>
          </p:cNvPr>
          <p:cNvSpPr txBox="1"/>
          <p:nvPr/>
        </p:nvSpPr>
        <p:spPr>
          <a:xfrm>
            <a:off x="7133000" y="6482359"/>
            <a:ext cx="2323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/>
              <a:t>Gestionale e dei trasporti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90400D6-FF10-6B94-4F4A-07002B42F3B4}"/>
              </a:ext>
            </a:extLst>
          </p:cNvPr>
          <p:cNvSpPr txBox="1"/>
          <p:nvPr/>
        </p:nvSpPr>
        <p:spPr>
          <a:xfrm>
            <a:off x="0" y="72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solidFill>
                  <a:schemeClr val="accent1"/>
                </a:solidFill>
              </a:rPr>
              <a:t>Superficie libera</a:t>
            </a:r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4CDE93D7-2939-EAFE-906D-1022055E75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4" t="18320" r="15365" b="19746"/>
          <a:stretch/>
        </p:blipFill>
        <p:spPr>
          <a:xfrm>
            <a:off x="1054660" y="1270651"/>
            <a:ext cx="5480383" cy="2813341"/>
          </a:xfrm>
          <a:prstGeom prst="rect">
            <a:avLst/>
          </a:prstGeom>
        </p:spPr>
      </p:pic>
      <p:pic>
        <p:nvPicPr>
          <p:cNvPr id="28" name="Immagine 27">
            <a:extLst>
              <a:ext uri="{FF2B5EF4-FFF2-40B4-BE49-F238E27FC236}">
                <a16:creationId xmlns:a16="http://schemas.microsoft.com/office/drawing/2014/main" id="{FDA3EB3D-6DC4-9967-379B-69A26736E4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" t="3877" r="79239" b="9310"/>
          <a:stretch/>
        </p:blipFill>
        <p:spPr>
          <a:xfrm>
            <a:off x="0" y="1053512"/>
            <a:ext cx="1277500" cy="3247617"/>
          </a:xfrm>
          <a:prstGeom prst="rect">
            <a:avLst/>
          </a:prstGeom>
        </p:spPr>
      </p:pic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CEA3B56E-7EFA-9984-86CE-BDC96898A902}"/>
              </a:ext>
            </a:extLst>
          </p:cNvPr>
          <p:cNvSpPr txBox="1"/>
          <p:nvPr/>
        </p:nvSpPr>
        <p:spPr>
          <a:xfrm>
            <a:off x="1841814" y="4083992"/>
            <a:ext cx="3906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1"/>
                </a:solidFill>
              </a:rPr>
              <a:t>Superficie libera siluro NACA 63(4)-421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EFF568DA-439C-A649-2DA9-550EC7C64DDD}"/>
              </a:ext>
            </a:extLst>
          </p:cNvPr>
          <p:cNvSpPr txBox="1"/>
          <p:nvPr/>
        </p:nvSpPr>
        <p:spPr>
          <a:xfrm>
            <a:off x="6911575" y="4083992"/>
            <a:ext cx="4716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1"/>
                </a:solidFill>
              </a:rPr>
              <a:t>Superficie libera siluro SD7084 e onde di Kelvin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DB2B7E3-1AB9-C972-B569-D62B36F975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764" y="1455667"/>
            <a:ext cx="5356008" cy="250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524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1CEB2971-4DE8-12A2-7077-7A9D404EAAB8}"/>
              </a:ext>
            </a:extLst>
          </p:cNvPr>
          <p:cNvCxnSpPr>
            <a:cxnSpLocks/>
          </p:cNvCxnSpPr>
          <p:nvPr/>
        </p:nvCxnSpPr>
        <p:spPr>
          <a:xfrm>
            <a:off x="316302" y="5586648"/>
            <a:ext cx="1154501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4" name="Immagine 13" descr="Immagine che contiene testo, clipart, grafica vettoriale&#10;&#10;Descrizione generata automaticamente">
            <a:extLst>
              <a:ext uri="{FF2B5EF4-FFF2-40B4-BE49-F238E27FC236}">
                <a16:creationId xmlns:a16="http://schemas.microsoft.com/office/drawing/2014/main" id="{6BE727CA-6326-5E29-877A-59A42C28FD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919" y="5752826"/>
            <a:ext cx="841402" cy="1073950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4141C6E-795C-1CF0-1699-616F13242883}"/>
              </a:ext>
            </a:extLst>
          </p:cNvPr>
          <p:cNvSpPr txBox="1"/>
          <p:nvPr/>
        </p:nvSpPr>
        <p:spPr>
          <a:xfrm>
            <a:off x="7133000" y="5760240"/>
            <a:ext cx="17770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/>
              <a:t>Università di Genova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5CED087-A855-61B0-F297-42176268085F}"/>
              </a:ext>
            </a:extLst>
          </p:cNvPr>
          <p:cNvSpPr txBox="1"/>
          <p:nvPr/>
        </p:nvSpPr>
        <p:spPr>
          <a:xfrm>
            <a:off x="7133000" y="5992452"/>
            <a:ext cx="15947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/>
              <a:t>Scuola Politecnica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530D5CD7-D3A2-45A5-0A7B-7F50010AE555}"/>
              </a:ext>
            </a:extLst>
          </p:cNvPr>
          <p:cNvSpPr txBox="1"/>
          <p:nvPr/>
        </p:nvSpPr>
        <p:spPr>
          <a:xfrm>
            <a:off x="7133000" y="6242733"/>
            <a:ext cx="38869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it-IT" sz="1400" i="1" dirty="0"/>
              <a:t>Dipartimento di Ingegneria Meccanica, Energetica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6589FF76-16D2-3D36-C063-E5B98788F762}"/>
              </a:ext>
            </a:extLst>
          </p:cNvPr>
          <p:cNvSpPr txBox="1"/>
          <p:nvPr/>
        </p:nvSpPr>
        <p:spPr>
          <a:xfrm>
            <a:off x="7133000" y="6482359"/>
            <a:ext cx="2323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/>
              <a:t>Gestionale e dei trasporti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4994D96-294D-2F8A-E64D-1003EF64646B}"/>
              </a:ext>
            </a:extLst>
          </p:cNvPr>
          <p:cNvSpPr txBox="1"/>
          <p:nvPr/>
        </p:nvSpPr>
        <p:spPr>
          <a:xfrm>
            <a:off x="0" y="72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solidFill>
                  <a:schemeClr val="accent1"/>
                </a:solidFill>
              </a:rPr>
              <a:t>Conclusioni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C58D05D-7EE2-B277-0579-CA3A9F0EF2AD}"/>
              </a:ext>
            </a:extLst>
          </p:cNvPr>
          <p:cNvSpPr txBox="1"/>
          <p:nvPr/>
        </p:nvSpPr>
        <p:spPr>
          <a:xfrm>
            <a:off x="591306" y="1598742"/>
            <a:ext cx="1847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1"/>
                </a:solidFill>
              </a:rPr>
              <a:t>Risultati ottenuti:</a:t>
            </a:r>
          </a:p>
        </p:txBody>
      </p:sp>
      <p:sp>
        <p:nvSpPr>
          <p:cNvPr id="8" name="CasellaDiTesto 18">
            <a:extLst>
              <a:ext uri="{FF2B5EF4-FFF2-40B4-BE49-F238E27FC236}">
                <a16:creationId xmlns:a16="http://schemas.microsoft.com/office/drawing/2014/main" id="{FBCA278A-C535-048A-3873-F809CDC46A5C}"/>
              </a:ext>
            </a:extLst>
          </p:cNvPr>
          <p:cNvSpPr txBox="1"/>
          <p:nvPr/>
        </p:nvSpPr>
        <p:spPr>
          <a:xfrm>
            <a:off x="2289700" y="1906426"/>
            <a:ext cx="5201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accent1"/>
                </a:solidFill>
              </a:rPr>
              <a:t>Profilo alare dell’ala frontale più performante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accent1"/>
                </a:solidFill>
              </a:rPr>
              <a:t>Profilo alare dell’ala posteriore più performante</a:t>
            </a:r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68D63BDB-3A66-517C-FA72-1FD896DE7C2F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6944732" y="2090467"/>
            <a:ext cx="5461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E0797DFC-A311-9E17-C71E-A78682E94D7C}"/>
              </a:ext>
            </a:extLst>
          </p:cNvPr>
          <p:cNvCxnSpPr>
            <a:cxnSpLocks/>
          </p:cNvCxnSpPr>
          <p:nvPr/>
        </p:nvCxnSpPr>
        <p:spPr>
          <a:xfrm>
            <a:off x="7217801" y="2381936"/>
            <a:ext cx="27306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1DC9186-2808-A301-5DDD-850BDF466786}"/>
              </a:ext>
            </a:extLst>
          </p:cNvPr>
          <p:cNvSpPr txBox="1"/>
          <p:nvPr/>
        </p:nvSpPr>
        <p:spPr>
          <a:xfrm>
            <a:off x="7490870" y="1905801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1"/>
                </a:solidFill>
              </a:rPr>
              <a:t>SD7084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F9D7A18-5C4C-FE87-80D8-47CE377F46E0}"/>
              </a:ext>
            </a:extLst>
          </p:cNvPr>
          <p:cNvSpPr txBox="1"/>
          <p:nvPr/>
        </p:nvSpPr>
        <p:spPr>
          <a:xfrm>
            <a:off x="7490871" y="217711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1"/>
                </a:solidFill>
              </a:rPr>
              <a:t>NACA 63(4)-421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AC71A916-242A-066D-74BD-3D6C74952880}"/>
              </a:ext>
            </a:extLst>
          </p:cNvPr>
          <p:cNvSpPr txBox="1"/>
          <p:nvPr/>
        </p:nvSpPr>
        <p:spPr>
          <a:xfrm>
            <a:off x="591306" y="2815946"/>
            <a:ext cx="1847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1"/>
                </a:solidFill>
              </a:rPr>
              <a:t>Step successivi:</a:t>
            </a:r>
          </a:p>
        </p:txBody>
      </p:sp>
      <p:sp>
        <p:nvSpPr>
          <p:cNvPr id="21" name="CasellaDiTesto 18">
            <a:extLst>
              <a:ext uri="{FF2B5EF4-FFF2-40B4-BE49-F238E27FC236}">
                <a16:creationId xmlns:a16="http://schemas.microsoft.com/office/drawing/2014/main" id="{7DDED60D-5F6F-4F11-EC04-63573C4489BB}"/>
              </a:ext>
            </a:extLst>
          </p:cNvPr>
          <p:cNvSpPr txBox="1"/>
          <p:nvPr/>
        </p:nvSpPr>
        <p:spPr>
          <a:xfrm>
            <a:off x="2289699" y="3044242"/>
            <a:ext cx="7916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accent1"/>
                </a:solidFill>
              </a:rPr>
              <a:t>Simulazione usando la combinazione dei due profili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accent1"/>
                </a:solidFill>
              </a:rPr>
              <a:t>Introduzione dei flap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accent1"/>
                </a:solidFill>
              </a:rPr>
              <a:t>Simulazione </a:t>
            </a:r>
            <a:r>
              <a:rPr lang="it-IT" dirty="0" err="1">
                <a:solidFill>
                  <a:schemeClr val="accent1"/>
                </a:solidFill>
              </a:rPr>
              <a:t>instazionaria</a:t>
            </a:r>
            <a:r>
              <a:rPr lang="it-IT" dirty="0">
                <a:solidFill>
                  <a:schemeClr val="accent1"/>
                </a:solidFill>
              </a:rPr>
              <a:t> per la verifica della stabilità dell’imbarcazione</a:t>
            </a:r>
          </a:p>
        </p:txBody>
      </p:sp>
    </p:spTree>
    <p:extLst>
      <p:ext uri="{BB962C8B-B14F-4D97-AF65-F5344CB8AC3E}">
        <p14:creationId xmlns:p14="http://schemas.microsoft.com/office/powerpoint/2010/main" val="3944738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1CEB2971-4DE8-12A2-7077-7A9D404EAAB8}"/>
              </a:ext>
            </a:extLst>
          </p:cNvPr>
          <p:cNvCxnSpPr>
            <a:cxnSpLocks/>
          </p:cNvCxnSpPr>
          <p:nvPr/>
        </p:nvCxnSpPr>
        <p:spPr>
          <a:xfrm>
            <a:off x="316302" y="5586648"/>
            <a:ext cx="1154501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4" name="Immagine 13" descr="Immagine che contiene testo, clipart, grafica vettoriale&#10;&#10;Descrizione generata automaticamente">
            <a:extLst>
              <a:ext uri="{FF2B5EF4-FFF2-40B4-BE49-F238E27FC236}">
                <a16:creationId xmlns:a16="http://schemas.microsoft.com/office/drawing/2014/main" id="{6BE727CA-6326-5E29-877A-59A42C28FD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919" y="5752826"/>
            <a:ext cx="841402" cy="1073950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4141C6E-795C-1CF0-1699-616F13242883}"/>
              </a:ext>
            </a:extLst>
          </p:cNvPr>
          <p:cNvSpPr txBox="1"/>
          <p:nvPr/>
        </p:nvSpPr>
        <p:spPr>
          <a:xfrm>
            <a:off x="7133000" y="5760240"/>
            <a:ext cx="17770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/>
              <a:t>Università di Genova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5CED087-A855-61B0-F297-42176268085F}"/>
              </a:ext>
            </a:extLst>
          </p:cNvPr>
          <p:cNvSpPr txBox="1"/>
          <p:nvPr/>
        </p:nvSpPr>
        <p:spPr>
          <a:xfrm>
            <a:off x="7133000" y="5992452"/>
            <a:ext cx="15947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/>
              <a:t>Scuola Politecnica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530D5CD7-D3A2-45A5-0A7B-7F50010AE555}"/>
              </a:ext>
            </a:extLst>
          </p:cNvPr>
          <p:cNvSpPr txBox="1"/>
          <p:nvPr/>
        </p:nvSpPr>
        <p:spPr>
          <a:xfrm>
            <a:off x="7133000" y="6242733"/>
            <a:ext cx="38869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it-IT" sz="1400" i="1" dirty="0"/>
              <a:t>Dipartimento di Ingegneria Meccanica, Energetica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6589FF76-16D2-3D36-C063-E5B98788F762}"/>
              </a:ext>
            </a:extLst>
          </p:cNvPr>
          <p:cNvSpPr txBox="1"/>
          <p:nvPr/>
        </p:nvSpPr>
        <p:spPr>
          <a:xfrm>
            <a:off x="7133000" y="6482359"/>
            <a:ext cx="2323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/>
              <a:t>Gestionale e dei trasporti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E83B105-AB3D-5D55-CF9F-96648725F0C9}"/>
              </a:ext>
            </a:extLst>
          </p:cNvPr>
          <p:cNvSpPr txBox="1"/>
          <p:nvPr/>
        </p:nvSpPr>
        <p:spPr>
          <a:xfrm>
            <a:off x="0" y="72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err="1">
                <a:solidFill>
                  <a:schemeClr val="accent1"/>
                </a:solidFill>
              </a:rPr>
              <a:t>Gerris</a:t>
            </a:r>
            <a:r>
              <a:rPr lang="it-IT" sz="3600" dirty="0">
                <a:solidFill>
                  <a:schemeClr val="accent1"/>
                </a:solidFill>
              </a:rPr>
              <a:t> Boat</a:t>
            </a:r>
          </a:p>
        </p:txBody>
      </p:sp>
      <p:pic>
        <p:nvPicPr>
          <p:cNvPr id="5" name="Immagine 4" descr="Immagine che contiene acqua, cielo, esterni, barca&#10;&#10;Descrizione generata automaticamente">
            <a:extLst>
              <a:ext uri="{FF2B5EF4-FFF2-40B4-BE49-F238E27FC236}">
                <a16:creationId xmlns:a16="http://schemas.microsoft.com/office/drawing/2014/main" id="{5A89C49D-6DFA-C629-B14F-002F35C082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27" y="1094908"/>
            <a:ext cx="4995735" cy="3330490"/>
          </a:xfrm>
          <a:prstGeom prst="rect">
            <a:avLst/>
          </a:prstGeom>
        </p:spPr>
      </p:pic>
      <p:pic>
        <p:nvPicPr>
          <p:cNvPr id="9" name="Immagine 8" descr="Immagine che contiene acqua, barca, esterni, cielo&#10;&#10;Descrizione generata automaticamente">
            <a:extLst>
              <a:ext uri="{FF2B5EF4-FFF2-40B4-BE49-F238E27FC236}">
                <a16:creationId xmlns:a16="http://schemas.microsoft.com/office/drawing/2014/main" id="{09D212C7-5B0A-2A68-8E60-B5357B6FCC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350" y="1094907"/>
            <a:ext cx="4995735" cy="333049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0B9D487-A84A-4811-071B-9A2AA1A36177}"/>
              </a:ext>
            </a:extLst>
          </p:cNvPr>
          <p:cNvSpPr txBox="1"/>
          <p:nvPr/>
        </p:nvSpPr>
        <p:spPr>
          <a:xfrm>
            <a:off x="986776" y="4586704"/>
            <a:ext cx="3801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1"/>
                </a:solidFill>
              </a:rPr>
              <a:t>Rendering di </a:t>
            </a:r>
            <a:r>
              <a:rPr lang="it-IT" dirty="0" err="1">
                <a:solidFill>
                  <a:schemeClr val="accent1"/>
                </a:solidFill>
              </a:rPr>
              <a:t>Gerris</a:t>
            </a:r>
            <a:r>
              <a:rPr lang="it-IT" dirty="0">
                <a:solidFill>
                  <a:schemeClr val="accent1"/>
                </a:solidFill>
              </a:rPr>
              <a:t>-Boat in fase di volo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5FB0023-BB96-9A84-1234-B1A35FD60832}"/>
              </a:ext>
            </a:extLst>
          </p:cNvPr>
          <p:cNvSpPr txBox="1"/>
          <p:nvPr/>
        </p:nvSpPr>
        <p:spPr>
          <a:xfrm>
            <a:off x="6394958" y="4583147"/>
            <a:ext cx="4665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1"/>
                </a:solidFill>
              </a:rPr>
              <a:t>Rendering di </a:t>
            </a:r>
            <a:r>
              <a:rPr lang="it-IT" dirty="0" err="1">
                <a:solidFill>
                  <a:schemeClr val="accent1"/>
                </a:solidFill>
              </a:rPr>
              <a:t>Gerris</a:t>
            </a:r>
            <a:r>
              <a:rPr lang="it-IT" dirty="0">
                <a:solidFill>
                  <a:schemeClr val="accent1"/>
                </a:solidFill>
              </a:rPr>
              <a:t>-Boat in navigazione classica</a:t>
            </a:r>
          </a:p>
        </p:txBody>
      </p:sp>
    </p:spTree>
    <p:extLst>
      <p:ext uri="{BB962C8B-B14F-4D97-AF65-F5344CB8AC3E}">
        <p14:creationId xmlns:p14="http://schemas.microsoft.com/office/powerpoint/2010/main" val="3569084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1CEB2971-4DE8-12A2-7077-7A9D404EAAB8}"/>
              </a:ext>
            </a:extLst>
          </p:cNvPr>
          <p:cNvCxnSpPr>
            <a:cxnSpLocks/>
          </p:cNvCxnSpPr>
          <p:nvPr/>
        </p:nvCxnSpPr>
        <p:spPr>
          <a:xfrm>
            <a:off x="316302" y="5586648"/>
            <a:ext cx="1154501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4" name="Immagine 13" descr="Immagine che contiene testo, clipart, grafica vettoriale&#10;&#10;Descrizione generata automaticamente">
            <a:extLst>
              <a:ext uri="{FF2B5EF4-FFF2-40B4-BE49-F238E27FC236}">
                <a16:creationId xmlns:a16="http://schemas.microsoft.com/office/drawing/2014/main" id="{6BE727CA-6326-5E29-877A-59A42C28FD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919" y="5752826"/>
            <a:ext cx="841402" cy="1073950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4141C6E-795C-1CF0-1699-616F13242883}"/>
              </a:ext>
            </a:extLst>
          </p:cNvPr>
          <p:cNvSpPr txBox="1"/>
          <p:nvPr/>
        </p:nvSpPr>
        <p:spPr>
          <a:xfrm>
            <a:off x="7133000" y="5760240"/>
            <a:ext cx="17770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/>
              <a:t>Università di Genova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5CED087-A855-61B0-F297-42176268085F}"/>
              </a:ext>
            </a:extLst>
          </p:cNvPr>
          <p:cNvSpPr txBox="1"/>
          <p:nvPr/>
        </p:nvSpPr>
        <p:spPr>
          <a:xfrm>
            <a:off x="7133000" y="5992452"/>
            <a:ext cx="15947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/>
              <a:t>Scuola Politecnica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530D5CD7-D3A2-45A5-0A7B-7F50010AE555}"/>
              </a:ext>
            </a:extLst>
          </p:cNvPr>
          <p:cNvSpPr txBox="1"/>
          <p:nvPr/>
        </p:nvSpPr>
        <p:spPr>
          <a:xfrm>
            <a:off x="7133000" y="6242733"/>
            <a:ext cx="38869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it-IT" sz="1400" i="1" dirty="0"/>
              <a:t>Dipartimento di Ingegneria Meccanica, Energetica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6589FF76-16D2-3D36-C063-E5B98788F762}"/>
              </a:ext>
            </a:extLst>
          </p:cNvPr>
          <p:cNvSpPr txBox="1"/>
          <p:nvPr/>
        </p:nvSpPr>
        <p:spPr>
          <a:xfrm>
            <a:off x="7133000" y="6482359"/>
            <a:ext cx="2323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/>
              <a:t>Gestionale e dei trasporti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E83B105-AB3D-5D55-CF9F-96648725F0C9}"/>
              </a:ext>
            </a:extLst>
          </p:cNvPr>
          <p:cNvSpPr txBox="1"/>
          <p:nvPr/>
        </p:nvSpPr>
        <p:spPr>
          <a:xfrm>
            <a:off x="1" y="72000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solidFill>
                  <a:schemeClr val="accent1"/>
                </a:solidFill>
              </a:rPr>
              <a:t>Simulazioni eseguite</a:t>
            </a:r>
          </a:p>
        </p:txBody>
      </p:sp>
      <p:sp>
        <p:nvSpPr>
          <p:cNvPr id="4" name="CasellaDiTesto 18">
            <a:extLst>
              <a:ext uri="{FF2B5EF4-FFF2-40B4-BE49-F238E27FC236}">
                <a16:creationId xmlns:a16="http://schemas.microsoft.com/office/drawing/2014/main" id="{635131A0-CA07-B04B-8C5D-86EFC73DD5A3}"/>
              </a:ext>
            </a:extLst>
          </p:cNvPr>
          <p:cNvSpPr txBox="1"/>
          <p:nvPr/>
        </p:nvSpPr>
        <p:spPr>
          <a:xfrm>
            <a:off x="1609728" y="1515522"/>
            <a:ext cx="43683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1 simulazione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4 Simulazioni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3 Simulazioni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3 Simulazioni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3 Simulazioni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AD0E3AC-487E-A153-3F88-45DA66A1B56A}"/>
              </a:ext>
            </a:extLst>
          </p:cNvPr>
          <p:cNvSpPr txBox="1"/>
          <p:nvPr/>
        </p:nvSpPr>
        <p:spPr>
          <a:xfrm>
            <a:off x="3623470" y="1537314"/>
            <a:ext cx="3666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Sfera D = 1m, v = 2m/s</a:t>
            </a:r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21062EBE-3710-011F-8595-125268623EB6}"/>
              </a:ext>
            </a:extLst>
          </p:cNvPr>
          <p:cNvCxnSpPr>
            <a:cxnSpLocks/>
          </p:cNvCxnSpPr>
          <p:nvPr/>
        </p:nvCxnSpPr>
        <p:spPr>
          <a:xfrm>
            <a:off x="3323100" y="1719643"/>
            <a:ext cx="27306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0B199631-A0CD-1D4D-1BE8-65CF11908D8B}"/>
              </a:ext>
            </a:extLst>
          </p:cNvPr>
          <p:cNvCxnSpPr>
            <a:cxnSpLocks/>
          </p:cNvCxnSpPr>
          <p:nvPr/>
        </p:nvCxnSpPr>
        <p:spPr>
          <a:xfrm>
            <a:off x="3323099" y="1995060"/>
            <a:ext cx="27306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702C20E4-83EE-C043-B0D7-34CA234D7A3C}"/>
              </a:ext>
            </a:extLst>
          </p:cNvPr>
          <p:cNvSpPr txBox="1"/>
          <p:nvPr/>
        </p:nvSpPr>
        <p:spPr>
          <a:xfrm>
            <a:off x="3622081" y="1805533"/>
            <a:ext cx="8500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Ellissoidi: asse maggiore a = 1.5, 2, 4, 11 m, v = 2 m/s, pelo libero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5190094B-38C1-68F1-B91D-E860E08ED2E7}"/>
              </a:ext>
            </a:extLst>
          </p:cNvPr>
          <p:cNvSpPr txBox="1"/>
          <p:nvPr/>
        </p:nvSpPr>
        <p:spPr>
          <a:xfrm>
            <a:off x="3623467" y="2066252"/>
            <a:ext cx="7172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Ellissoidi: asse maggiore a = 2, 4, 11 m, v = 2 m/s, sommersi</a:t>
            </a:r>
          </a:p>
        </p:txBody>
      </p: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652CFF13-F9D2-D4DB-C32E-88C1E1F6CB68}"/>
              </a:ext>
            </a:extLst>
          </p:cNvPr>
          <p:cNvCxnSpPr>
            <a:cxnSpLocks/>
          </p:cNvCxnSpPr>
          <p:nvPr/>
        </p:nvCxnSpPr>
        <p:spPr>
          <a:xfrm>
            <a:off x="3323098" y="2252126"/>
            <a:ext cx="27306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6D6D0F99-391D-CD8D-44E1-A7C89E45C4A8}"/>
              </a:ext>
            </a:extLst>
          </p:cNvPr>
          <p:cNvCxnSpPr>
            <a:cxnSpLocks/>
          </p:cNvCxnSpPr>
          <p:nvPr/>
        </p:nvCxnSpPr>
        <p:spPr>
          <a:xfrm>
            <a:off x="3323098" y="2515238"/>
            <a:ext cx="27306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CD488819-2390-15A2-A017-E2A2989B23B4}"/>
              </a:ext>
            </a:extLst>
          </p:cNvPr>
          <p:cNvSpPr txBox="1"/>
          <p:nvPr/>
        </p:nvSpPr>
        <p:spPr>
          <a:xfrm>
            <a:off x="3623467" y="2325804"/>
            <a:ext cx="7172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Siluro, profilo alare NACA 63(4)-421, v = 2, 4, 6 m/s</a:t>
            </a:r>
          </a:p>
        </p:txBody>
      </p:sp>
      <p:cxnSp>
        <p:nvCxnSpPr>
          <p:cNvPr id="32" name="Connettore 2 31">
            <a:extLst>
              <a:ext uri="{FF2B5EF4-FFF2-40B4-BE49-F238E27FC236}">
                <a16:creationId xmlns:a16="http://schemas.microsoft.com/office/drawing/2014/main" id="{BDD69119-7EF9-E4EF-22C4-E26051BCD0FC}"/>
              </a:ext>
            </a:extLst>
          </p:cNvPr>
          <p:cNvCxnSpPr>
            <a:cxnSpLocks/>
          </p:cNvCxnSpPr>
          <p:nvPr/>
        </p:nvCxnSpPr>
        <p:spPr>
          <a:xfrm>
            <a:off x="3323097" y="2810513"/>
            <a:ext cx="27306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D4B4523D-9498-52FB-1DAF-D0B531C4F042}"/>
              </a:ext>
            </a:extLst>
          </p:cNvPr>
          <p:cNvSpPr txBox="1"/>
          <p:nvPr/>
        </p:nvSpPr>
        <p:spPr>
          <a:xfrm>
            <a:off x="3622079" y="2630283"/>
            <a:ext cx="7172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Siluro, profilo alare SD7084, v = 2, 4, 6 m/s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275D208B-DE0F-3971-B6D0-E3AE9ECE6393}"/>
              </a:ext>
            </a:extLst>
          </p:cNvPr>
          <p:cNvSpPr txBox="1"/>
          <p:nvPr/>
        </p:nvSpPr>
        <p:spPr>
          <a:xfrm>
            <a:off x="1609728" y="3553689"/>
            <a:ext cx="8667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Totale: 14 simulazioni in cui si analizza la variazione delle grandezze del campo di moto al variare della geometria, della profondità, della velocità e del profilo alare.</a:t>
            </a:r>
          </a:p>
        </p:txBody>
      </p:sp>
    </p:spTree>
    <p:extLst>
      <p:ext uri="{BB962C8B-B14F-4D97-AF65-F5344CB8AC3E}">
        <p14:creationId xmlns:p14="http://schemas.microsoft.com/office/powerpoint/2010/main" val="2014269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1CEB2971-4DE8-12A2-7077-7A9D404EAAB8}"/>
              </a:ext>
            </a:extLst>
          </p:cNvPr>
          <p:cNvCxnSpPr>
            <a:cxnSpLocks/>
          </p:cNvCxnSpPr>
          <p:nvPr/>
        </p:nvCxnSpPr>
        <p:spPr>
          <a:xfrm>
            <a:off x="316302" y="5586648"/>
            <a:ext cx="1154501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4" name="Immagine 13" descr="Immagine che contiene testo, clipart, grafica vettoriale&#10;&#10;Descrizione generata automaticamente">
            <a:extLst>
              <a:ext uri="{FF2B5EF4-FFF2-40B4-BE49-F238E27FC236}">
                <a16:creationId xmlns:a16="http://schemas.microsoft.com/office/drawing/2014/main" id="{6BE727CA-6326-5E29-877A-59A42C28FD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919" y="5752826"/>
            <a:ext cx="841402" cy="1073950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4141C6E-795C-1CF0-1699-616F13242883}"/>
              </a:ext>
            </a:extLst>
          </p:cNvPr>
          <p:cNvSpPr txBox="1"/>
          <p:nvPr/>
        </p:nvSpPr>
        <p:spPr>
          <a:xfrm>
            <a:off x="7133000" y="5760240"/>
            <a:ext cx="17770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/>
              <a:t>Università di Genova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5CED087-A855-61B0-F297-42176268085F}"/>
              </a:ext>
            </a:extLst>
          </p:cNvPr>
          <p:cNvSpPr txBox="1"/>
          <p:nvPr/>
        </p:nvSpPr>
        <p:spPr>
          <a:xfrm>
            <a:off x="7133000" y="5992452"/>
            <a:ext cx="15947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/>
              <a:t>Scuola Politecnica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530D5CD7-D3A2-45A5-0A7B-7F50010AE555}"/>
              </a:ext>
            </a:extLst>
          </p:cNvPr>
          <p:cNvSpPr txBox="1"/>
          <p:nvPr/>
        </p:nvSpPr>
        <p:spPr>
          <a:xfrm>
            <a:off x="7133000" y="6242733"/>
            <a:ext cx="38869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it-IT" sz="1400" i="1" dirty="0"/>
              <a:t>Dipartimento di Ingegneria Meccanica, Energetica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6589FF76-16D2-3D36-C063-E5B98788F762}"/>
              </a:ext>
            </a:extLst>
          </p:cNvPr>
          <p:cNvSpPr txBox="1"/>
          <p:nvPr/>
        </p:nvSpPr>
        <p:spPr>
          <a:xfrm>
            <a:off x="7133000" y="6482359"/>
            <a:ext cx="2323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/>
              <a:t>Gestionale e dei trasporti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9A9D288B-3313-CCE9-1B8C-455A1E5582ED}"/>
              </a:ext>
            </a:extLst>
          </p:cNvPr>
          <p:cNvSpPr txBox="1"/>
          <p:nvPr/>
        </p:nvSpPr>
        <p:spPr>
          <a:xfrm>
            <a:off x="0" y="72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solidFill>
                  <a:schemeClr val="accent1"/>
                </a:solidFill>
              </a:rPr>
              <a:t>Generazione griglia di calcolo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C0E91DBB-7DD6-10B9-BEA0-E33CF9C4BE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562" y="746239"/>
            <a:ext cx="5690256" cy="3163235"/>
          </a:xfrm>
          <a:prstGeom prst="rect">
            <a:avLst/>
          </a:prstGeom>
        </p:spPr>
      </p:pic>
      <p:pic>
        <p:nvPicPr>
          <p:cNvPr id="5" name="Immagine 4" descr="Immagine che contiene interni, piastrellato&#10;&#10;Descrizione generata automaticamente">
            <a:extLst>
              <a:ext uri="{FF2B5EF4-FFF2-40B4-BE49-F238E27FC236}">
                <a16:creationId xmlns:a16="http://schemas.microsoft.com/office/drawing/2014/main" id="{45A66F07-E90D-FCCB-697C-2BCC9005FA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506" y="745087"/>
            <a:ext cx="3788024" cy="3164387"/>
          </a:xfrm>
          <a:prstGeom prst="rect">
            <a:avLst/>
          </a:prstGeom>
        </p:spPr>
      </p:pic>
      <p:pic>
        <p:nvPicPr>
          <p:cNvPr id="6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0913899C-7759-8924-1716-55E9D82710F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3" t="41479" r="13136" b="25884"/>
          <a:stretch/>
        </p:blipFill>
        <p:spPr>
          <a:xfrm>
            <a:off x="2492439" y="3960811"/>
            <a:ext cx="7015554" cy="152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408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1CEB2971-4DE8-12A2-7077-7A9D404EAAB8}"/>
              </a:ext>
            </a:extLst>
          </p:cNvPr>
          <p:cNvCxnSpPr>
            <a:cxnSpLocks/>
          </p:cNvCxnSpPr>
          <p:nvPr/>
        </p:nvCxnSpPr>
        <p:spPr>
          <a:xfrm>
            <a:off x="316302" y="5586648"/>
            <a:ext cx="1154501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2F10024-DE25-7DC3-F9A9-68998F6FC94C}"/>
              </a:ext>
            </a:extLst>
          </p:cNvPr>
          <p:cNvSpPr txBox="1"/>
          <p:nvPr/>
        </p:nvSpPr>
        <p:spPr>
          <a:xfrm>
            <a:off x="0" y="72000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solidFill>
                  <a:schemeClr val="accent1"/>
                </a:solidFill>
              </a:rPr>
              <a:t>Setup </a:t>
            </a:r>
            <a:r>
              <a:rPr lang="it-IT" sz="3600" dirty="0" err="1">
                <a:solidFill>
                  <a:schemeClr val="accent1"/>
                </a:solidFill>
              </a:rPr>
              <a:t>Ansys</a:t>
            </a:r>
            <a:r>
              <a:rPr lang="it-IT" sz="3600" dirty="0">
                <a:solidFill>
                  <a:schemeClr val="accent1"/>
                </a:solidFill>
              </a:rPr>
              <a:t> </a:t>
            </a:r>
            <a:r>
              <a:rPr lang="it-IT" sz="3600" dirty="0" err="1">
                <a:solidFill>
                  <a:schemeClr val="accent1"/>
                </a:solidFill>
              </a:rPr>
              <a:t>Fluent</a:t>
            </a:r>
            <a:r>
              <a:rPr lang="it-IT" sz="3600" dirty="0">
                <a:solidFill>
                  <a:schemeClr val="accent1"/>
                </a:solidFill>
              </a:rPr>
              <a:t> e condizioni al contorno</a:t>
            </a:r>
          </a:p>
        </p:txBody>
      </p:sp>
      <p:pic>
        <p:nvPicPr>
          <p:cNvPr id="14" name="Immagine 13" descr="Immagine che contiene testo, clipart, grafica vettoriale&#10;&#10;Descrizione generata automaticamente">
            <a:extLst>
              <a:ext uri="{FF2B5EF4-FFF2-40B4-BE49-F238E27FC236}">
                <a16:creationId xmlns:a16="http://schemas.microsoft.com/office/drawing/2014/main" id="{6BE727CA-6326-5E29-877A-59A42C28FD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919" y="5752826"/>
            <a:ext cx="841402" cy="1073950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4141C6E-795C-1CF0-1699-616F13242883}"/>
              </a:ext>
            </a:extLst>
          </p:cNvPr>
          <p:cNvSpPr txBox="1"/>
          <p:nvPr/>
        </p:nvSpPr>
        <p:spPr>
          <a:xfrm>
            <a:off x="7133000" y="5760240"/>
            <a:ext cx="17770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/>
              <a:t>Università di Genova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5CED087-A855-61B0-F297-42176268085F}"/>
              </a:ext>
            </a:extLst>
          </p:cNvPr>
          <p:cNvSpPr txBox="1"/>
          <p:nvPr/>
        </p:nvSpPr>
        <p:spPr>
          <a:xfrm>
            <a:off x="7133000" y="5992452"/>
            <a:ext cx="15947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/>
              <a:t>Scuola Politecnica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530D5CD7-D3A2-45A5-0A7B-7F50010AE555}"/>
              </a:ext>
            </a:extLst>
          </p:cNvPr>
          <p:cNvSpPr txBox="1"/>
          <p:nvPr/>
        </p:nvSpPr>
        <p:spPr>
          <a:xfrm>
            <a:off x="7133000" y="6242733"/>
            <a:ext cx="38869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it-IT" sz="1400" i="1" dirty="0"/>
              <a:t>Dipartimento di Ingegneria Meccanica, Energetica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6589FF76-16D2-3D36-C063-E5B98788F762}"/>
              </a:ext>
            </a:extLst>
          </p:cNvPr>
          <p:cNvSpPr txBox="1"/>
          <p:nvPr/>
        </p:nvSpPr>
        <p:spPr>
          <a:xfrm>
            <a:off x="7133000" y="6482359"/>
            <a:ext cx="2323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/>
              <a:t>Gestionale e dei trasporti</a:t>
            </a:r>
          </a:p>
        </p:txBody>
      </p:sp>
      <p:sp>
        <p:nvSpPr>
          <p:cNvPr id="4" name="CasellaDiTesto 18">
            <a:extLst>
              <a:ext uri="{FF2B5EF4-FFF2-40B4-BE49-F238E27FC236}">
                <a16:creationId xmlns:a16="http://schemas.microsoft.com/office/drawing/2014/main" id="{A7FF443C-839A-4D5C-8F73-FD5D5B9C239D}"/>
              </a:ext>
            </a:extLst>
          </p:cNvPr>
          <p:cNvSpPr txBox="1"/>
          <p:nvPr/>
        </p:nvSpPr>
        <p:spPr>
          <a:xfrm>
            <a:off x="1305042" y="2047240"/>
            <a:ext cx="47210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Caso stazionario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Pressure –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based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solver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Modelli adottati: </a:t>
            </a:r>
          </a:p>
          <a:p>
            <a:pPr marL="800100" lvl="1" indent="-342900">
              <a:buFont typeface="+mj-lt"/>
              <a:buAutoNum type="alphaLcPeriod"/>
            </a:pP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Turbolenza → k –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ω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SST</a:t>
            </a:r>
          </a:p>
          <a:p>
            <a:pPr marL="800100" lvl="1" indent="-342900">
              <a:buFont typeface="+mj-lt"/>
              <a:buAutoNum type="alphaLcPeriod"/>
            </a:pP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Modello multi – fase → VOF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Inizializzazione: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Flat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Immagine 7" descr="Immagine che contiene tavolo&#10;&#10;Descrizione generata automaticamente">
            <a:extLst>
              <a:ext uri="{FF2B5EF4-FFF2-40B4-BE49-F238E27FC236}">
                <a16:creationId xmlns:a16="http://schemas.microsoft.com/office/drawing/2014/main" id="{28AAF6E6-FBA1-A216-A2DE-FBDAA92B71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031" y="1763724"/>
            <a:ext cx="4493318" cy="232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046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1CEB2971-4DE8-12A2-7077-7A9D404EAAB8}"/>
              </a:ext>
            </a:extLst>
          </p:cNvPr>
          <p:cNvCxnSpPr>
            <a:cxnSpLocks/>
          </p:cNvCxnSpPr>
          <p:nvPr/>
        </p:nvCxnSpPr>
        <p:spPr>
          <a:xfrm>
            <a:off x="316302" y="5586648"/>
            <a:ext cx="1154501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4" name="Immagine 13" descr="Immagine che contiene testo, clipart, grafica vettoriale&#10;&#10;Descrizione generata automaticamente">
            <a:extLst>
              <a:ext uri="{FF2B5EF4-FFF2-40B4-BE49-F238E27FC236}">
                <a16:creationId xmlns:a16="http://schemas.microsoft.com/office/drawing/2014/main" id="{6BE727CA-6326-5E29-877A-59A42C28FD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919" y="5752826"/>
            <a:ext cx="841402" cy="1073950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4141C6E-795C-1CF0-1699-616F13242883}"/>
              </a:ext>
            </a:extLst>
          </p:cNvPr>
          <p:cNvSpPr txBox="1"/>
          <p:nvPr/>
        </p:nvSpPr>
        <p:spPr>
          <a:xfrm>
            <a:off x="7133000" y="5760240"/>
            <a:ext cx="17770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/>
              <a:t>Università di Genova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5CED087-A855-61B0-F297-42176268085F}"/>
              </a:ext>
            </a:extLst>
          </p:cNvPr>
          <p:cNvSpPr txBox="1"/>
          <p:nvPr/>
        </p:nvSpPr>
        <p:spPr>
          <a:xfrm>
            <a:off x="7133000" y="5992452"/>
            <a:ext cx="15947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/>
              <a:t>Scuola Politecnica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530D5CD7-D3A2-45A5-0A7B-7F50010AE555}"/>
              </a:ext>
            </a:extLst>
          </p:cNvPr>
          <p:cNvSpPr txBox="1"/>
          <p:nvPr/>
        </p:nvSpPr>
        <p:spPr>
          <a:xfrm>
            <a:off x="7133000" y="6242733"/>
            <a:ext cx="38869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it-IT" sz="1400" i="1" dirty="0"/>
              <a:t>Dipartimento di Ingegneria Meccanica, Energetica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6589FF76-16D2-3D36-C063-E5B98788F762}"/>
              </a:ext>
            </a:extLst>
          </p:cNvPr>
          <p:cNvSpPr txBox="1"/>
          <p:nvPr/>
        </p:nvSpPr>
        <p:spPr>
          <a:xfrm>
            <a:off x="7133000" y="6482359"/>
            <a:ext cx="2323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/>
              <a:t>Gestionale e dei trasporti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E83B105-AB3D-5D55-CF9F-96648725F0C9}"/>
              </a:ext>
            </a:extLst>
          </p:cNvPr>
          <p:cNvSpPr txBox="1"/>
          <p:nvPr/>
        </p:nvSpPr>
        <p:spPr>
          <a:xfrm>
            <a:off x="0" y="72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solidFill>
                  <a:schemeClr val="accent1"/>
                </a:solidFill>
              </a:rPr>
              <a:t>Risultati: Drag (1)</a:t>
            </a: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F40E3E67-1BEF-5210-738D-BBF60D406F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2504157"/>
              </p:ext>
            </p:extLst>
          </p:nvPr>
        </p:nvGraphicFramePr>
        <p:xfrm>
          <a:off x="6423058" y="1565581"/>
          <a:ext cx="5306801" cy="2948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6435">
                  <a:extLst>
                    <a:ext uri="{9D8B030D-6E8A-4147-A177-3AD203B41FA5}">
                      <a16:colId xmlns:a16="http://schemas.microsoft.com/office/drawing/2014/main" val="2249175228"/>
                    </a:ext>
                  </a:extLst>
                </a:gridCol>
                <a:gridCol w="1815602">
                  <a:extLst>
                    <a:ext uri="{9D8B030D-6E8A-4147-A177-3AD203B41FA5}">
                      <a16:colId xmlns:a16="http://schemas.microsoft.com/office/drawing/2014/main" val="3005742462"/>
                    </a:ext>
                  </a:extLst>
                </a:gridCol>
                <a:gridCol w="1704764">
                  <a:extLst>
                    <a:ext uri="{9D8B030D-6E8A-4147-A177-3AD203B41FA5}">
                      <a16:colId xmlns:a16="http://schemas.microsoft.com/office/drawing/2014/main" val="1370403916"/>
                    </a:ext>
                  </a:extLst>
                </a:gridCol>
              </a:tblGrid>
              <a:tr h="8264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Rapporto a/b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C_D siluro sul</a:t>
                      </a:r>
                    </a:p>
                    <a:p>
                      <a:pPr algn="ctr"/>
                      <a:r>
                        <a:rPr lang="it-IT" dirty="0"/>
                        <a:t>pelo libero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C_D siluro</a:t>
                      </a:r>
                    </a:p>
                    <a:p>
                      <a:pPr algn="ctr"/>
                      <a:r>
                        <a:rPr lang="it-IT" dirty="0"/>
                        <a:t>sommerso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6652816"/>
                  </a:ext>
                </a:extLst>
              </a:tr>
              <a:tr h="421345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0.33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\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3878123"/>
                  </a:ext>
                </a:extLst>
              </a:tr>
              <a:tr h="376065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0.17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\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045061"/>
                  </a:ext>
                </a:extLst>
              </a:tr>
              <a:tr h="446942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91983084"/>
                  </a:ext>
                </a:extLst>
              </a:tr>
              <a:tr h="390669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28080427"/>
                  </a:ext>
                </a:extLst>
              </a:tr>
              <a:tr h="487372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82733983"/>
                  </a:ext>
                </a:extLst>
              </a:tr>
            </a:tbl>
          </a:graphicData>
        </a:graphic>
      </p:graphicFrame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9A9A187F-CA9A-486B-B0EE-00551328CC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5867982"/>
              </p:ext>
            </p:extLst>
          </p:nvPr>
        </p:nvGraphicFramePr>
        <p:xfrm>
          <a:off x="316302" y="1174537"/>
          <a:ext cx="5779698" cy="3931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57792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1CEB2971-4DE8-12A2-7077-7A9D404EAAB8}"/>
              </a:ext>
            </a:extLst>
          </p:cNvPr>
          <p:cNvCxnSpPr>
            <a:cxnSpLocks/>
          </p:cNvCxnSpPr>
          <p:nvPr/>
        </p:nvCxnSpPr>
        <p:spPr>
          <a:xfrm>
            <a:off x="316302" y="5586648"/>
            <a:ext cx="1154501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4" name="Immagine 13" descr="Immagine che contiene testo, clipart, grafica vettoriale&#10;&#10;Descrizione generata automaticamente">
            <a:extLst>
              <a:ext uri="{FF2B5EF4-FFF2-40B4-BE49-F238E27FC236}">
                <a16:creationId xmlns:a16="http://schemas.microsoft.com/office/drawing/2014/main" id="{6BE727CA-6326-5E29-877A-59A42C28FD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919" y="5752826"/>
            <a:ext cx="841402" cy="1073950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4141C6E-795C-1CF0-1699-616F13242883}"/>
              </a:ext>
            </a:extLst>
          </p:cNvPr>
          <p:cNvSpPr txBox="1"/>
          <p:nvPr/>
        </p:nvSpPr>
        <p:spPr>
          <a:xfrm>
            <a:off x="7133000" y="5760240"/>
            <a:ext cx="17770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/>
              <a:t>Università di Genova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5CED087-A855-61B0-F297-42176268085F}"/>
              </a:ext>
            </a:extLst>
          </p:cNvPr>
          <p:cNvSpPr txBox="1"/>
          <p:nvPr/>
        </p:nvSpPr>
        <p:spPr>
          <a:xfrm>
            <a:off x="7133000" y="5992452"/>
            <a:ext cx="15947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/>
              <a:t>Scuola Politecnica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530D5CD7-D3A2-45A5-0A7B-7F50010AE555}"/>
              </a:ext>
            </a:extLst>
          </p:cNvPr>
          <p:cNvSpPr txBox="1"/>
          <p:nvPr/>
        </p:nvSpPr>
        <p:spPr>
          <a:xfrm>
            <a:off x="7133000" y="6242733"/>
            <a:ext cx="38869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it-IT" sz="1400" i="1" dirty="0"/>
              <a:t>Dipartimento di Ingegneria Meccanica, Energetica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6589FF76-16D2-3D36-C063-E5B98788F762}"/>
              </a:ext>
            </a:extLst>
          </p:cNvPr>
          <p:cNvSpPr txBox="1"/>
          <p:nvPr/>
        </p:nvSpPr>
        <p:spPr>
          <a:xfrm>
            <a:off x="7133000" y="6482359"/>
            <a:ext cx="2323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/>
              <a:t>Gestionale e dei trasporti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E83B105-AB3D-5D55-CF9F-96648725F0C9}"/>
              </a:ext>
            </a:extLst>
          </p:cNvPr>
          <p:cNvSpPr txBox="1"/>
          <p:nvPr/>
        </p:nvSpPr>
        <p:spPr>
          <a:xfrm>
            <a:off x="0" y="72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solidFill>
                  <a:schemeClr val="accent1"/>
                </a:solidFill>
              </a:rPr>
              <a:t>Risultati: Drag (2)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78F9AC1-AEA2-CDB2-9AA9-BE7FABA0DBA7}"/>
              </a:ext>
            </a:extLst>
          </p:cNvPr>
          <p:cNvSpPr txBox="1"/>
          <p:nvPr/>
        </p:nvSpPr>
        <p:spPr>
          <a:xfrm>
            <a:off x="5055786" y="800905"/>
            <a:ext cx="2297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</a:rPr>
              <a:t>Streamlining</a:t>
            </a:r>
            <a:endParaRPr lang="it-IT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F96F523-9068-7D63-1472-017E21D77D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240" y="1436161"/>
            <a:ext cx="6049219" cy="1695687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BDDFD4DC-BC46-F863-E2FB-15EE809729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04" y="3316378"/>
            <a:ext cx="9869277" cy="94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36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1CEB2971-4DE8-12A2-7077-7A9D404EAAB8}"/>
              </a:ext>
            </a:extLst>
          </p:cNvPr>
          <p:cNvCxnSpPr>
            <a:cxnSpLocks/>
          </p:cNvCxnSpPr>
          <p:nvPr/>
        </p:nvCxnSpPr>
        <p:spPr>
          <a:xfrm>
            <a:off x="316302" y="5586648"/>
            <a:ext cx="1154501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4" name="Immagine 13" descr="Immagine che contiene testo, clipart, grafica vettoriale&#10;&#10;Descrizione generata automaticamente">
            <a:extLst>
              <a:ext uri="{FF2B5EF4-FFF2-40B4-BE49-F238E27FC236}">
                <a16:creationId xmlns:a16="http://schemas.microsoft.com/office/drawing/2014/main" id="{6BE727CA-6326-5E29-877A-59A42C28FD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919" y="5752826"/>
            <a:ext cx="841402" cy="1073950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4141C6E-795C-1CF0-1699-616F13242883}"/>
              </a:ext>
            </a:extLst>
          </p:cNvPr>
          <p:cNvSpPr txBox="1"/>
          <p:nvPr/>
        </p:nvSpPr>
        <p:spPr>
          <a:xfrm>
            <a:off x="7133000" y="5760240"/>
            <a:ext cx="17770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/>
              <a:t>Università di Genova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5CED087-A855-61B0-F297-42176268085F}"/>
              </a:ext>
            </a:extLst>
          </p:cNvPr>
          <p:cNvSpPr txBox="1"/>
          <p:nvPr/>
        </p:nvSpPr>
        <p:spPr>
          <a:xfrm>
            <a:off x="7133000" y="5992452"/>
            <a:ext cx="15947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/>
              <a:t>Scuola Politecnica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530D5CD7-D3A2-45A5-0A7B-7F50010AE555}"/>
              </a:ext>
            </a:extLst>
          </p:cNvPr>
          <p:cNvSpPr txBox="1"/>
          <p:nvPr/>
        </p:nvSpPr>
        <p:spPr>
          <a:xfrm>
            <a:off x="7133000" y="6242733"/>
            <a:ext cx="38869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it-IT" sz="1400" i="1" dirty="0"/>
              <a:t>Dipartimento di Ingegneria Meccanica, Energetica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6589FF76-16D2-3D36-C063-E5B98788F762}"/>
              </a:ext>
            </a:extLst>
          </p:cNvPr>
          <p:cNvSpPr txBox="1"/>
          <p:nvPr/>
        </p:nvSpPr>
        <p:spPr>
          <a:xfrm>
            <a:off x="7133000" y="6482359"/>
            <a:ext cx="2323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/>
              <a:t>Gestionale e dei trasporti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E83B105-AB3D-5D55-CF9F-96648725F0C9}"/>
              </a:ext>
            </a:extLst>
          </p:cNvPr>
          <p:cNvSpPr txBox="1"/>
          <p:nvPr/>
        </p:nvSpPr>
        <p:spPr>
          <a:xfrm>
            <a:off x="0" y="72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solidFill>
                  <a:schemeClr val="accent1"/>
                </a:solidFill>
              </a:rPr>
              <a:t>Risultati: Lift</a:t>
            </a: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24C119E2-02FF-1921-F593-D5A5C6BC6C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657379"/>
              </p:ext>
            </p:extLst>
          </p:nvPr>
        </p:nvGraphicFramePr>
        <p:xfrm>
          <a:off x="6338053" y="1694927"/>
          <a:ext cx="5285016" cy="29263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443">
                  <a:extLst>
                    <a:ext uri="{9D8B030D-6E8A-4147-A177-3AD203B41FA5}">
                      <a16:colId xmlns:a16="http://schemas.microsoft.com/office/drawing/2014/main" val="2249175228"/>
                    </a:ext>
                  </a:extLst>
                </a:gridCol>
                <a:gridCol w="1760008">
                  <a:extLst>
                    <a:ext uri="{9D8B030D-6E8A-4147-A177-3AD203B41FA5}">
                      <a16:colId xmlns:a16="http://schemas.microsoft.com/office/drawing/2014/main" val="3005742462"/>
                    </a:ext>
                  </a:extLst>
                </a:gridCol>
                <a:gridCol w="1652565">
                  <a:extLst>
                    <a:ext uri="{9D8B030D-6E8A-4147-A177-3AD203B41FA5}">
                      <a16:colId xmlns:a16="http://schemas.microsoft.com/office/drawing/2014/main" val="1370403916"/>
                    </a:ext>
                  </a:extLst>
                </a:gridCol>
              </a:tblGrid>
              <a:tr h="82433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Rapporto a/b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C_L siluro sul</a:t>
                      </a:r>
                    </a:p>
                    <a:p>
                      <a:pPr algn="ctr"/>
                      <a:r>
                        <a:rPr lang="it-IT" dirty="0"/>
                        <a:t>pelo libero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C_L siluro</a:t>
                      </a:r>
                    </a:p>
                    <a:p>
                      <a:pPr algn="ctr"/>
                      <a:r>
                        <a:rPr lang="it-IT" dirty="0"/>
                        <a:t>sommerso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6652816"/>
                  </a:ext>
                </a:extLst>
              </a:tr>
              <a:tr h="410547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\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3878123"/>
                  </a:ext>
                </a:extLst>
              </a:tr>
              <a:tr h="378621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\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045061"/>
                  </a:ext>
                </a:extLst>
              </a:tr>
              <a:tr h="425075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91983084"/>
                  </a:ext>
                </a:extLst>
              </a:tr>
              <a:tr h="392195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28080427"/>
                  </a:ext>
                </a:extLst>
              </a:tr>
              <a:tr h="495583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82733983"/>
                  </a:ext>
                </a:extLst>
              </a:tr>
            </a:tbl>
          </a:graphicData>
        </a:graphic>
      </p:graphicFrame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CFD43760-6BDB-40B4-B6BA-85A4448C2B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8733261"/>
              </p:ext>
            </p:extLst>
          </p:nvPr>
        </p:nvGraphicFramePr>
        <p:xfrm>
          <a:off x="226653" y="1224027"/>
          <a:ext cx="6064971" cy="3772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87630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1CEB2971-4DE8-12A2-7077-7A9D404EAAB8}"/>
              </a:ext>
            </a:extLst>
          </p:cNvPr>
          <p:cNvCxnSpPr>
            <a:cxnSpLocks/>
          </p:cNvCxnSpPr>
          <p:nvPr/>
        </p:nvCxnSpPr>
        <p:spPr>
          <a:xfrm>
            <a:off x="316302" y="5586648"/>
            <a:ext cx="1154501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4" name="Immagine 13" descr="Immagine che contiene testo, clipart, grafica vettoriale&#10;&#10;Descrizione generata automaticamente">
            <a:extLst>
              <a:ext uri="{FF2B5EF4-FFF2-40B4-BE49-F238E27FC236}">
                <a16:creationId xmlns:a16="http://schemas.microsoft.com/office/drawing/2014/main" id="{6BE727CA-6326-5E29-877A-59A42C28FD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919" y="5752826"/>
            <a:ext cx="841402" cy="1073950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4141C6E-795C-1CF0-1699-616F13242883}"/>
              </a:ext>
            </a:extLst>
          </p:cNvPr>
          <p:cNvSpPr txBox="1"/>
          <p:nvPr/>
        </p:nvSpPr>
        <p:spPr>
          <a:xfrm>
            <a:off x="7133000" y="5760240"/>
            <a:ext cx="17770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/>
              <a:t>Università di Genova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5CED087-A855-61B0-F297-42176268085F}"/>
              </a:ext>
            </a:extLst>
          </p:cNvPr>
          <p:cNvSpPr txBox="1"/>
          <p:nvPr/>
        </p:nvSpPr>
        <p:spPr>
          <a:xfrm>
            <a:off x="7133000" y="5992452"/>
            <a:ext cx="15947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/>
              <a:t>Scuola Politecnica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530D5CD7-D3A2-45A5-0A7B-7F50010AE555}"/>
              </a:ext>
            </a:extLst>
          </p:cNvPr>
          <p:cNvSpPr txBox="1"/>
          <p:nvPr/>
        </p:nvSpPr>
        <p:spPr>
          <a:xfrm>
            <a:off x="7133000" y="6242733"/>
            <a:ext cx="38869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it-IT" sz="1400" i="1" dirty="0"/>
              <a:t>Dipartimento di Ingegneria Meccanica, Energetica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6589FF76-16D2-3D36-C063-E5B98788F762}"/>
              </a:ext>
            </a:extLst>
          </p:cNvPr>
          <p:cNvSpPr txBox="1"/>
          <p:nvPr/>
        </p:nvSpPr>
        <p:spPr>
          <a:xfrm>
            <a:off x="7133000" y="6482359"/>
            <a:ext cx="2323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/>
              <a:t>Gestionale e dei trasporti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E83B105-AB3D-5D55-CF9F-96648725F0C9}"/>
              </a:ext>
            </a:extLst>
          </p:cNvPr>
          <p:cNvSpPr txBox="1"/>
          <p:nvPr/>
        </p:nvSpPr>
        <p:spPr>
          <a:xfrm>
            <a:off x="0" y="72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solidFill>
                  <a:schemeClr val="accent1"/>
                </a:solidFill>
              </a:rPr>
              <a:t>Siluro </a:t>
            </a:r>
            <a:r>
              <a:rPr lang="it-IT" sz="3600" dirty="0" err="1">
                <a:solidFill>
                  <a:schemeClr val="accent1"/>
                </a:solidFill>
              </a:rPr>
              <a:t>Gerris</a:t>
            </a:r>
            <a:r>
              <a:rPr lang="it-IT" sz="3600" dirty="0">
                <a:solidFill>
                  <a:schemeClr val="accent1"/>
                </a:solidFill>
              </a:rPr>
              <a:t> Boat: Geometria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EC101BBD-8353-CC2B-FC11-036458FD48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91"/>
          <a:stretch/>
        </p:blipFill>
        <p:spPr>
          <a:xfrm>
            <a:off x="221529" y="921035"/>
            <a:ext cx="6029941" cy="1446105"/>
          </a:xfrm>
          <a:prstGeom prst="rect">
            <a:avLst/>
          </a:prstGeom>
        </p:spPr>
      </p:pic>
      <p:pic>
        <p:nvPicPr>
          <p:cNvPr id="11" name="Immagine 10" descr="Immagine che contiene cielo, coltello, arma&#10;&#10;Descrizione generata automaticamente">
            <a:extLst>
              <a:ext uri="{FF2B5EF4-FFF2-40B4-BE49-F238E27FC236}">
                <a16:creationId xmlns:a16="http://schemas.microsoft.com/office/drawing/2014/main" id="{68F8736E-53CE-A0B3-5E2C-AE3DC6B7AE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519" y="676517"/>
            <a:ext cx="5593879" cy="1699588"/>
          </a:xfrm>
          <a:prstGeom prst="rect">
            <a:avLst/>
          </a:prstGeom>
        </p:spPr>
      </p:pic>
      <p:pic>
        <p:nvPicPr>
          <p:cNvPr id="19" name="Immagine 18" descr="Immagine che contiene cielo, arma, coltello&#10;&#10;Descrizione generata automaticamente">
            <a:extLst>
              <a:ext uri="{FF2B5EF4-FFF2-40B4-BE49-F238E27FC236}">
                <a16:creationId xmlns:a16="http://schemas.microsoft.com/office/drawing/2014/main" id="{31B860EF-CCF5-E8D7-D164-A42F557927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29" y="2991597"/>
            <a:ext cx="6105513" cy="1791900"/>
          </a:xfrm>
          <a:prstGeom prst="rect">
            <a:avLst/>
          </a:prstGeom>
        </p:spPr>
      </p:pic>
      <p:graphicFrame>
        <p:nvGraphicFramePr>
          <p:cNvPr id="27" name="Tabella 27">
            <a:extLst>
              <a:ext uri="{FF2B5EF4-FFF2-40B4-BE49-F238E27FC236}">
                <a16:creationId xmlns:a16="http://schemas.microsoft.com/office/drawing/2014/main" id="{8F91B073-310A-984C-62D0-FB1B6EE3CE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14460"/>
              </p:ext>
            </p:extLst>
          </p:nvPr>
        </p:nvGraphicFramePr>
        <p:xfrm>
          <a:off x="7078971" y="2991597"/>
          <a:ext cx="4449626" cy="2011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224813">
                  <a:extLst>
                    <a:ext uri="{9D8B030D-6E8A-4147-A177-3AD203B41FA5}">
                      <a16:colId xmlns:a16="http://schemas.microsoft.com/office/drawing/2014/main" val="474081595"/>
                    </a:ext>
                  </a:extLst>
                </a:gridCol>
                <a:gridCol w="2224813">
                  <a:extLst>
                    <a:ext uri="{9D8B030D-6E8A-4147-A177-3AD203B41FA5}">
                      <a16:colId xmlns:a16="http://schemas.microsoft.com/office/drawing/2014/main" val="3664351437"/>
                    </a:ext>
                  </a:extLst>
                </a:gridCol>
              </a:tblGrid>
              <a:tr h="319249">
                <a:tc>
                  <a:txBody>
                    <a:bodyPr/>
                    <a:lstStyle/>
                    <a:p>
                      <a:pPr algn="ctr"/>
                      <a:r>
                        <a:rPr lang="it-IT" b="0" dirty="0">
                          <a:solidFill>
                            <a:schemeClr val="tx1"/>
                          </a:solidFill>
                        </a:rPr>
                        <a:t>Lunghezza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/>
                        <a:t>5.5 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0816744"/>
                  </a:ext>
                </a:extLst>
              </a:tr>
              <a:tr h="359727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Pescaggio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1.2 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1076384"/>
                  </a:ext>
                </a:extLst>
              </a:tr>
              <a:tr h="558685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Angolo di attacco</a:t>
                      </a:r>
                    </a:p>
                    <a:p>
                      <a:pPr algn="ctr"/>
                      <a:r>
                        <a:rPr lang="it-IT" dirty="0"/>
                        <a:t>Ala frontale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2.5</a:t>
                      </a:r>
                      <a:r>
                        <a:rPr lang="it-IT" sz="1800" b="1" kern="1200" dirty="0">
                          <a:solidFill>
                            <a:schemeClr val="dk1"/>
                          </a:solidFill>
                          <a:effectLst/>
                        </a:rPr>
                        <a:t>°</a:t>
                      </a:r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1126904"/>
                  </a:ext>
                </a:extLst>
              </a:tr>
              <a:tr h="558685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Angolo di attacco</a:t>
                      </a:r>
                    </a:p>
                    <a:p>
                      <a:pPr algn="ctr"/>
                      <a:r>
                        <a:rPr lang="it-IT" dirty="0"/>
                        <a:t>Ala posteriore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5</a:t>
                      </a:r>
                      <a:r>
                        <a:rPr lang="it-IT" sz="1800" b="1" kern="1200" dirty="0">
                          <a:solidFill>
                            <a:schemeClr val="dk1"/>
                          </a:solidFill>
                          <a:effectLst/>
                        </a:rPr>
                        <a:t>°</a:t>
                      </a:r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27641112"/>
                  </a:ext>
                </a:extLst>
              </a:tr>
            </a:tbl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CFB8F03C-7E00-5AFA-02A0-DE7ADFC2DD9E}"/>
              </a:ext>
            </a:extLst>
          </p:cNvPr>
          <p:cNvSpPr txBox="1"/>
          <p:nvPr/>
        </p:nvSpPr>
        <p:spPr>
          <a:xfrm>
            <a:off x="2369544" y="2166236"/>
            <a:ext cx="17339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accent1"/>
                </a:solidFill>
              </a:rPr>
              <a:t>Siluro </a:t>
            </a:r>
            <a:r>
              <a:rPr lang="it-IT" sz="1600" dirty="0" err="1">
                <a:solidFill>
                  <a:schemeClr val="accent1"/>
                </a:solidFill>
              </a:rPr>
              <a:t>Gerris</a:t>
            </a:r>
            <a:r>
              <a:rPr lang="it-IT" sz="1600" dirty="0">
                <a:solidFill>
                  <a:schemeClr val="accent1"/>
                </a:solidFill>
              </a:rPr>
              <a:t>-Boat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CC3A894-256C-95C5-76B6-2650EDAD5378}"/>
              </a:ext>
            </a:extLst>
          </p:cNvPr>
          <p:cNvSpPr txBox="1"/>
          <p:nvPr/>
        </p:nvSpPr>
        <p:spPr>
          <a:xfrm>
            <a:off x="8399485" y="2335513"/>
            <a:ext cx="21074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accent1"/>
                </a:solidFill>
              </a:rPr>
              <a:t>Siluro NACA 63(4)-421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B70EB9A-5008-74CE-8FDB-A48AC572BE8C}"/>
              </a:ext>
            </a:extLst>
          </p:cNvPr>
          <p:cNvSpPr txBox="1"/>
          <p:nvPr/>
        </p:nvSpPr>
        <p:spPr>
          <a:xfrm>
            <a:off x="2703099" y="4772985"/>
            <a:ext cx="17339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accent1"/>
                </a:solidFill>
              </a:rPr>
              <a:t>Siluro SD7084</a:t>
            </a:r>
          </a:p>
        </p:txBody>
      </p:sp>
    </p:spTree>
    <p:extLst>
      <p:ext uri="{BB962C8B-B14F-4D97-AF65-F5344CB8AC3E}">
        <p14:creationId xmlns:p14="http://schemas.microsoft.com/office/powerpoint/2010/main" val="28109747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973</TotalTime>
  <Words>1026</Words>
  <Application>Microsoft Office PowerPoint</Application>
  <PresentationFormat>Widescreen</PresentationFormat>
  <Paragraphs>314</Paragraphs>
  <Slides>18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Tema di Office</vt:lpstr>
      <vt:lpstr>Analisi fluidodinamica del corpo sommerso di un aliscafo innovativo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Analisi fluidodinamica del corpo sommerso di un aliscafo innovativo</dc:title>
  <dc:creator>Stefano Brianzoli</dc:creator>
  <cp:lastModifiedBy>Stefano Brianzoli</cp:lastModifiedBy>
  <cp:revision>5</cp:revision>
  <dcterms:created xsi:type="dcterms:W3CDTF">2022-11-30T13:32:51Z</dcterms:created>
  <dcterms:modified xsi:type="dcterms:W3CDTF">2022-12-14T16:07:36Z</dcterms:modified>
</cp:coreProperties>
</file>