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73" r:id="rId3"/>
    <p:sldId id="263" r:id="rId4"/>
    <p:sldId id="274" r:id="rId5"/>
    <p:sldId id="288" r:id="rId6"/>
    <p:sldId id="266" r:id="rId7"/>
    <p:sldId id="267" r:id="rId8"/>
    <p:sldId id="270" r:id="rId9"/>
    <p:sldId id="269" r:id="rId10"/>
    <p:sldId id="265" r:id="rId11"/>
    <p:sldId id="264" r:id="rId12"/>
    <p:sldId id="276" r:id="rId13"/>
    <p:sldId id="277" r:id="rId14"/>
    <p:sldId id="261" r:id="rId15"/>
    <p:sldId id="272" r:id="rId16"/>
    <p:sldId id="271" r:id="rId17"/>
    <p:sldId id="275" r:id="rId18"/>
    <p:sldId id="262" r:id="rId19"/>
    <p:sldId id="278" r:id="rId20"/>
    <p:sldId id="260" r:id="rId21"/>
    <p:sldId id="279" r:id="rId22"/>
    <p:sldId id="290" r:id="rId23"/>
    <p:sldId id="280" r:id="rId24"/>
    <p:sldId id="281" r:id="rId25"/>
    <p:sldId id="283" r:id="rId26"/>
    <p:sldId id="284" r:id="rId27"/>
    <p:sldId id="289" r:id="rId28"/>
    <p:sldId id="286" r:id="rId29"/>
    <p:sldId id="287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F9"/>
    <a:srgbClr val="0043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>
      <p:cViewPr varScale="1">
        <p:scale>
          <a:sx n="73" d="100"/>
          <a:sy n="73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0B26B-E657-4D69-A5F3-8C06AA0CBCB9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AFAC2-AC17-45B0-BF42-BEBA2D1CB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FAC2-AC17-45B0-BF42-BEBA2D1CBD4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0C38-66C7-4F1A-B936-154E1BED4243}" type="datetimeFigureOut">
              <a:rPr lang="it-IT" smtClean="0"/>
              <a:pPr/>
              <a:t>18/03/2014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4E2F-2BE4-4AB0-857F-6D37A7A39F7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rtatile\Desktop\PRESENTAZIONE\out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temma_uni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106" y="548680"/>
            <a:ext cx="641789" cy="8640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95636" y="155679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UNIVERSITÀ DEGLI STUDI </a:t>
            </a:r>
            <a:r>
              <a:rPr lang="it-IT" sz="2000" dirty="0" err="1" smtClean="0"/>
              <a:t>DI</a:t>
            </a:r>
            <a:r>
              <a:rPr lang="it-IT" sz="2000" dirty="0" smtClean="0"/>
              <a:t> GENOVA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23628" y="19888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Corso di Laurea Magistrale in Ingegneria Meccanica Aeronautica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2780928"/>
            <a:ext cx="64807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Analisi aerodinamica di</a:t>
            </a:r>
          </a:p>
          <a:p>
            <a:pPr algn="ctr"/>
            <a:r>
              <a:rPr lang="it-IT" sz="2600" b="1" dirty="0" smtClean="0"/>
              <a:t>membrane flessibili mediante</a:t>
            </a:r>
          </a:p>
          <a:p>
            <a:pPr algn="ctr"/>
            <a:r>
              <a:rPr lang="it-IT" sz="2600" b="1" dirty="0" smtClean="0"/>
              <a:t>metodi </a:t>
            </a:r>
            <a:r>
              <a:rPr lang="it-IT" sz="2600" b="1" i="1" dirty="0" smtClean="0"/>
              <a:t>Lattice </a:t>
            </a:r>
            <a:r>
              <a:rPr lang="it-IT" sz="2600" b="1" i="1" dirty="0" err="1" smtClean="0"/>
              <a:t>Boltzmann</a:t>
            </a:r>
            <a:endParaRPr lang="it-IT" sz="2600" b="1" i="1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2015716" y="2564904"/>
            <a:ext cx="5112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67544" y="4797152"/>
            <a:ext cx="3384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Relatore</a:t>
            </a:r>
          </a:p>
          <a:p>
            <a:r>
              <a:rPr lang="it-IT" sz="2000" dirty="0" smtClean="0"/>
              <a:t>Prof. Alessandro </a:t>
            </a:r>
            <a:r>
              <a:rPr lang="it-IT" sz="2000" dirty="0" err="1" smtClean="0"/>
              <a:t>Bottaro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5589240"/>
            <a:ext cx="3384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Correlatore</a:t>
            </a:r>
          </a:p>
          <a:p>
            <a:r>
              <a:rPr lang="it-IT" sz="2000" dirty="0" smtClean="0"/>
              <a:t>Dott. Matteo </a:t>
            </a:r>
            <a:r>
              <a:rPr lang="it-IT" sz="2000" dirty="0" err="1" smtClean="0"/>
              <a:t>Bargiacchi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948264" y="5589240"/>
            <a:ext cx="2556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Candidato</a:t>
            </a:r>
          </a:p>
          <a:p>
            <a:r>
              <a:rPr lang="it-IT" sz="2000" dirty="0" smtClean="0"/>
              <a:t>Paolo Bertocchi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_eq_discr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6192688" cy="964289"/>
          </a:xfrm>
          <a:prstGeom prst="rect">
            <a:avLst/>
          </a:prstGeom>
        </p:spPr>
      </p:pic>
      <p:pic>
        <p:nvPicPr>
          <p:cNvPr id="6" name="Immagine 5" descr="Boltzmann_discr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6867525" cy="781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323528" y="213285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dove</a:t>
            </a:r>
            <a:endParaRPr lang="it-IT" sz="2000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Equazione di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Boltzmann</a:t>
            </a: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lang="it-IT" sz="2900" dirty="0" err="1" smtClean="0">
                <a:latin typeface="+mj-lt"/>
                <a:ea typeface="+mj-ea"/>
                <a:cs typeface="+mj-cs"/>
              </a:rPr>
              <a:t>D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iscretizzazione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Immagine 16" descr="Pesi_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149080"/>
            <a:ext cx="3456384" cy="2290573"/>
          </a:xfrm>
          <a:prstGeom prst="rect">
            <a:avLst/>
          </a:prstGeom>
        </p:spPr>
      </p:pic>
      <p:sp>
        <p:nvSpPr>
          <p:cNvPr id="18" name="Parentesi graffa aperta 17"/>
          <p:cNvSpPr/>
          <p:nvPr/>
        </p:nvSpPr>
        <p:spPr>
          <a:xfrm>
            <a:off x="5004048" y="4221088"/>
            <a:ext cx="216024" cy="208823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656008" y="5039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il reticolo </a:t>
            </a:r>
            <a:r>
              <a:rPr lang="it-IT" dirty="0" smtClean="0">
                <a:solidFill>
                  <a:srgbClr val="1F49F9"/>
                </a:solidFill>
              </a:rPr>
              <a:t>D2Q9</a:t>
            </a:r>
            <a:endParaRPr lang="it-IT" dirty="0">
              <a:solidFill>
                <a:srgbClr val="1F49F9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3707904" y="5229200"/>
            <a:ext cx="1007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23528" y="357301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È funzione della </a:t>
            </a:r>
            <a:r>
              <a:rPr lang="it-IT" sz="2000" dirty="0" smtClean="0">
                <a:solidFill>
                  <a:srgbClr val="1F49F9"/>
                </a:solidFill>
              </a:rPr>
              <a:t>densità</a:t>
            </a:r>
            <a:r>
              <a:rPr lang="it-IT" sz="2000" dirty="0" smtClean="0"/>
              <a:t> e della </a:t>
            </a:r>
            <a:r>
              <a:rPr lang="it-IT" sz="2000" dirty="0" smtClean="0">
                <a:solidFill>
                  <a:srgbClr val="1F49F9"/>
                </a:solidFill>
              </a:rPr>
              <a:t>velocità</a:t>
            </a:r>
            <a:r>
              <a:rPr lang="it-IT" sz="2000" dirty="0" smtClean="0"/>
              <a:t> del fluido.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tream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052736"/>
            <a:ext cx="5990080" cy="2405177"/>
          </a:xfrm>
          <a:prstGeom prst="rect">
            <a:avLst/>
          </a:prstGeom>
        </p:spPr>
      </p:pic>
      <p:pic>
        <p:nvPicPr>
          <p:cNvPr id="6" name="Immagine 5" descr="Collisi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933056"/>
            <a:ext cx="5738737" cy="23042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5536" y="11967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FASE </a:t>
            </a:r>
            <a:r>
              <a:rPr lang="it-IT" b="1" u="sng" dirty="0" err="1" smtClean="0"/>
              <a:t>DI</a:t>
            </a:r>
            <a:r>
              <a:rPr lang="it-IT" b="1" u="sng" dirty="0" smtClean="0"/>
              <a:t> STREAMING</a:t>
            </a:r>
            <a:endParaRPr lang="it-IT" b="1" u="sng" dirty="0"/>
          </a:p>
        </p:txBody>
      </p:sp>
      <p:pic>
        <p:nvPicPr>
          <p:cNvPr id="11" name="Immagine 10" descr="collision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" y="4005064"/>
            <a:ext cx="1872208" cy="528725"/>
          </a:xfrm>
          <a:prstGeom prst="rect">
            <a:avLst/>
          </a:prstGeom>
        </p:spPr>
      </p:pic>
      <p:pic>
        <p:nvPicPr>
          <p:cNvPr id="12" name="Immagine 11" descr="collision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000" y="4437112"/>
            <a:ext cx="4211960" cy="753993"/>
          </a:xfrm>
          <a:prstGeom prst="rect">
            <a:avLst/>
          </a:prstGeom>
        </p:spPr>
      </p:pic>
      <p:pic>
        <p:nvPicPr>
          <p:cNvPr id="13" name="Immagine 12" descr="Stream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" y="1700808"/>
            <a:ext cx="3721626" cy="50405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79512" y="234888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1F49F9"/>
                </a:solidFill>
              </a:rPr>
              <a:t>Propagazione</a:t>
            </a:r>
            <a:r>
              <a:rPr lang="it-IT" sz="2000" dirty="0" smtClean="0"/>
              <a:t> delle popolazioni          verso i nodi adiacenti.</a:t>
            </a:r>
            <a:endParaRPr lang="it-IT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522920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Collisione tra le particelle e “</a:t>
            </a:r>
            <a:r>
              <a:rPr lang="it-IT" sz="2000" dirty="0" smtClean="0">
                <a:solidFill>
                  <a:srgbClr val="1F49F9"/>
                </a:solidFill>
              </a:rPr>
              <a:t>rilassamento</a:t>
            </a:r>
            <a:r>
              <a:rPr lang="it-IT" sz="2000" dirty="0" smtClean="0"/>
              <a:t>” verso la distribuzione di equilibrio.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Operazione</a:t>
            </a:r>
            <a:r>
              <a:rPr lang="it-IT" sz="2000" dirty="0" smtClean="0">
                <a:solidFill>
                  <a:srgbClr val="1F49F9"/>
                </a:solidFill>
              </a:rPr>
              <a:t> locale.</a:t>
            </a:r>
            <a:endParaRPr lang="it-IT" sz="2000" dirty="0">
              <a:solidFill>
                <a:srgbClr val="1F49F9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95536" y="34290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FASE </a:t>
            </a:r>
            <a:r>
              <a:rPr lang="it-IT" b="1" u="sng" dirty="0" err="1" smtClean="0"/>
              <a:t>DI</a:t>
            </a:r>
            <a:r>
              <a:rPr lang="it-IT" b="1" u="sng" dirty="0" smtClean="0"/>
              <a:t> COLLISIONE</a:t>
            </a:r>
            <a:endParaRPr lang="it-IT" b="1" u="sng" dirty="0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Equazione di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Boltzmann</a:t>
            </a: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Discretizzazione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 Lattice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Boltzmann</a:t>
            </a:r>
            <a:r>
              <a:rPr kumimoji="0" lang="it-IT" sz="29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Variabili macroscopiche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r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3" y="2564904"/>
            <a:ext cx="2376264" cy="920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 descr="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7804" y="3933056"/>
            <a:ext cx="3528392" cy="1024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251520" y="119675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Noto il valore delle popolazioni in ogni punto del dominio, si calcolano le </a:t>
            </a:r>
            <a:r>
              <a:rPr lang="it-IT" sz="2000" dirty="0" smtClean="0">
                <a:solidFill>
                  <a:srgbClr val="1F49F9"/>
                </a:solidFill>
              </a:rPr>
              <a:t>grandezze macroscopiche </a:t>
            </a:r>
            <a:r>
              <a:rPr lang="it-IT" sz="2000" dirty="0" smtClean="0"/>
              <a:t>del fluido (</a:t>
            </a:r>
            <a:r>
              <a:rPr lang="it-IT" sz="2000" dirty="0" smtClean="0">
                <a:solidFill>
                  <a:srgbClr val="1F49F9"/>
                </a:solidFill>
              </a:rPr>
              <a:t>densità</a:t>
            </a:r>
            <a:r>
              <a:rPr lang="it-IT" sz="2000" dirty="0" smtClean="0"/>
              <a:t> e vettore</a:t>
            </a:r>
            <a:r>
              <a:rPr lang="it-IT" sz="2000" dirty="0" smtClean="0">
                <a:solidFill>
                  <a:srgbClr val="1F49F9"/>
                </a:solidFill>
              </a:rPr>
              <a:t> velocità</a:t>
            </a:r>
            <a:r>
              <a:rPr lang="it-IT" sz="2000" dirty="0" smtClean="0"/>
              <a:t>).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aborazione 26"/>
          <p:cNvSpPr/>
          <p:nvPr/>
        </p:nvSpPr>
        <p:spPr>
          <a:xfrm>
            <a:off x="2555776" y="2564904"/>
            <a:ext cx="3096344" cy="7920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 Lattice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Boltzmann</a:t>
            </a:r>
            <a:r>
              <a:rPr kumimoji="0" lang="it-IT" sz="29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Algoritmo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laborazione 7"/>
          <p:cNvSpPr/>
          <p:nvPr/>
        </p:nvSpPr>
        <p:spPr>
          <a:xfrm>
            <a:off x="2555776" y="3789040"/>
            <a:ext cx="3096344" cy="7920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Elaborazione 8"/>
          <p:cNvSpPr/>
          <p:nvPr/>
        </p:nvSpPr>
        <p:spPr>
          <a:xfrm>
            <a:off x="2555776" y="1340768"/>
            <a:ext cx="3096344" cy="7920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843976" y="1548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CALCOLO </a:t>
            </a:r>
            <a:endParaRPr lang="it-IT" dirty="0"/>
          </a:p>
        </p:txBody>
      </p:sp>
      <p:sp>
        <p:nvSpPr>
          <p:cNvPr id="28" name="Elaborazione 27"/>
          <p:cNvSpPr/>
          <p:nvPr/>
        </p:nvSpPr>
        <p:spPr>
          <a:xfrm>
            <a:off x="2555776" y="5013176"/>
            <a:ext cx="3096344" cy="7920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1" name="Connettore 2 30"/>
          <p:cNvCxnSpPr/>
          <p:nvPr/>
        </p:nvCxnSpPr>
        <p:spPr>
          <a:xfrm>
            <a:off x="4104024" y="22048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4104024" y="46531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987824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CALCOLO </a:t>
            </a:r>
            <a:endParaRPr lang="it-IT" dirty="0"/>
          </a:p>
        </p:txBody>
      </p:sp>
      <p:pic>
        <p:nvPicPr>
          <p:cNvPr id="34" name="Immagine 33" descr="f_eq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76" y="2754000"/>
            <a:ext cx="936104" cy="369912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3419872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STREAMING 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438024" y="5220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COLLISIONE</a:t>
            </a:r>
            <a:endParaRPr lang="it-IT" dirty="0"/>
          </a:p>
        </p:txBody>
      </p:sp>
      <p:pic>
        <p:nvPicPr>
          <p:cNvPr id="37" name="Immagine 36" descr="rho-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7976" y="1530000"/>
            <a:ext cx="1565391" cy="360040"/>
          </a:xfrm>
          <a:prstGeom prst="rect">
            <a:avLst/>
          </a:prstGeom>
        </p:spPr>
      </p:pic>
      <p:cxnSp>
        <p:nvCxnSpPr>
          <p:cNvPr id="48" name="Connettore 2 47"/>
          <p:cNvCxnSpPr/>
          <p:nvPr/>
        </p:nvCxnSpPr>
        <p:spPr>
          <a:xfrm flipH="1">
            <a:off x="5724128" y="170080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6588224" y="1700808"/>
            <a:ext cx="0" cy="3672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5724128" y="5373216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4104024" y="34290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Poiseu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168352" cy="1840552"/>
          </a:xfrm>
          <a:prstGeom prst="rect">
            <a:avLst/>
          </a:prstGeom>
        </p:spPr>
      </p:pic>
      <p:pic>
        <p:nvPicPr>
          <p:cNvPr id="12" name="Immagine 11" descr="Poiseuille_soluz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029075" cy="933450"/>
          </a:xfrm>
          <a:prstGeom prst="rect">
            <a:avLst/>
          </a:prstGeom>
        </p:spPr>
      </p:pic>
      <p:pic>
        <p:nvPicPr>
          <p:cNvPr id="7" name="Immagine 6" descr="Pois C=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3743160" cy="3573016"/>
          </a:xfrm>
          <a:prstGeom prst="rect">
            <a:avLst/>
          </a:prstGeom>
        </p:spPr>
      </p:pic>
      <p:pic>
        <p:nvPicPr>
          <p:cNvPr id="8" name="Immagine 7" descr="Contour_Poiseui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717032"/>
            <a:ext cx="5580112" cy="2587997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Es.</a:t>
            </a: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Flusso di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Poiseuille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plot modulo_vel Re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583485" cy="4368526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1547664" y="191683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magine 4" descr="profilo u_vel Re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4032447" cy="3849154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 flipV="1">
            <a:off x="2411760" y="2060848"/>
            <a:ext cx="0" cy="360040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u="sng" dirty="0" smtClean="0"/>
              <a:t>Es.</a:t>
            </a:r>
            <a:r>
              <a:rPr lang="it-IT" sz="2900" dirty="0" smtClean="0"/>
              <a:t> </a:t>
            </a:r>
            <a:r>
              <a:rPr lang="it-IT" sz="2900" dirty="0" err="1" smtClean="0"/>
              <a:t>Lid-driven</a:t>
            </a:r>
            <a:r>
              <a:rPr lang="it-IT" sz="2900" dirty="0" smtClean="0"/>
              <a:t> </a:t>
            </a:r>
            <a:r>
              <a:rPr lang="it-IT" sz="2900" dirty="0" err="1" smtClean="0"/>
              <a:t>cavity</a:t>
            </a:r>
            <a:r>
              <a:rPr lang="it-IT" sz="2900" dirty="0" smtClean="0"/>
              <a:t> (Re=100)</a:t>
            </a:r>
            <a:endParaRPr lang="it-IT" sz="29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1412776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U</a:t>
            </a:r>
            <a:endParaRPr lang="it-IT" sz="2200" b="1" dirty="0"/>
          </a:p>
        </p:txBody>
      </p:sp>
      <p:pic>
        <p:nvPicPr>
          <p:cNvPr id="14" name="Immagine 13" descr="profilo v_vel Re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08920"/>
            <a:ext cx="4073594" cy="3888431"/>
          </a:xfrm>
          <a:prstGeom prst="rect">
            <a:avLst/>
          </a:prstGeom>
        </p:spPr>
      </p:pic>
      <p:cxnSp>
        <p:nvCxnSpPr>
          <p:cNvPr id="15" name="Connettore 1 14"/>
          <p:cNvCxnSpPr/>
          <p:nvPr/>
        </p:nvCxnSpPr>
        <p:spPr>
          <a:xfrm>
            <a:off x="539552" y="3717032"/>
            <a:ext cx="3744416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Re_Poiseu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5733256"/>
            <a:ext cx="2392288" cy="79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plot modulo_vel Re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583486" cy="4368526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1547664" y="191683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magine 4" descr="profilo u_vel Re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4032448" cy="3849154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 flipV="1">
            <a:off x="2411760" y="2060848"/>
            <a:ext cx="0" cy="360040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u="sng" dirty="0" smtClean="0"/>
              <a:t>Es.</a:t>
            </a:r>
            <a:r>
              <a:rPr lang="it-IT" sz="2900" dirty="0" smtClean="0"/>
              <a:t> </a:t>
            </a:r>
            <a:r>
              <a:rPr lang="it-IT" sz="2900" dirty="0" err="1" smtClean="0"/>
              <a:t>Lid-driven</a:t>
            </a:r>
            <a:r>
              <a:rPr lang="it-IT" sz="2900" dirty="0" smtClean="0"/>
              <a:t> </a:t>
            </a:r>
            <a:r>
              <a:rPr lang="it-IT" sz="2900" dirty="0" err="1" smtClean="0"/>
              <a:t>cavity</a:t>
            </a:r>
            <a:r>
              <a:rPr lang="it-IT" sz="2900" dirty="0" smtClean="0"/>
              <a:t> (Re=400)</a:t>
            </a:r>
            <a:endParaRPr lang="it-IT" sz="29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1412776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U</a:t>
            </a:r>
            <a:endParaRPr lang="it-IT" sz="2200" b="1" dirty="0"/>
          </a:p>
        </p:txBody>
      </p:sp>
      <p:pic>
        <p:nvPicPr>
          <p:cNvPr id="14" name="Immagine 13" descr="profilo v_vel Re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08920"/>
            <a:ext cx="4073595" cy="3888431"/>
          </a:xfrm>
          <a:prstGeom prst="rect">
            <a:avLst/>
          </a:prstGeom>
        </p:spPr>
      </p:pic>
      <p:cxnSp>
        <p:nvCxnSpPr>
          <p:cNvPr id="15" name="Connettore 1 14"/>
          <p:cNvCxnSpPr/>
          <p:nvPr/>
        </p:nvCxnSpPr>
        <p:spPr>
          <a:xfrm>
            <a:off x="539552" y="3717032"/>
            <a:ext cx="3744416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Re_Poiseu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5733256"/>
            <a:ext cx="2392288" cy="79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u="sng" dirty="0" smtClean="0"/>
              <a:t>Es.</a:t>
            </a:r>
            <a:r>
              <a:rPr lang="it-IT" sz="2900" dirty="0" smtClean="0"/>
              <a:t> </a:t>
            </a:r>
            <a:r>
              <a:rPr lang="it-IT" sz="2900" dirty="0" err="1" smtClean="0"/>
              <a:t>Lid-driven</a:t>
            </a:r>
            <a:r>
              <a:rPr lang="it-IT" sz="2900" dirty="0" smtClean="0"/>
              <a:t> </a:t>
            </a:r>
            <a:r>
              <a:rPr lang="it-IT" sz="2900" dirty="0" err="1" smtClean="0"/>
              <a:t>cavity</a:t>
            </a:r>
            <a:endParaRPr lang="it-IT" sz="2900" dirty="0"/>
          </a:p>
        </p:txBody>
      </p:sp>
      <p:pic>
        <p:nvPicPr>
          <p:cNvPr id="5" name="Immagine 4" descr="Confronto_stream_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124744"/>
            <a:ext cx="5436675" cy="2520280"/>
          </a:xfrm>
          <a:prstGeom prst="rect">
            <a:avLst/>
          </a:prstGeom>
        </p:spPr>
      </p:pic>
      <p:pic>
        <p:nvPicPr>
          <p:cNvPr id="6" name="Immagine 5" descr="Confronto_stream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05064"/>
            <a:ext cx="5472608" cy="253693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9592" y="494116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Re=400</a:t>
            </a:r>
            <a:endParaRPr lang="it-IT" sz="24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195736" y="2348880"/>
            <a:ext cx="1007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195736" y="5157192"/>
            <a:ext cx="1007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99592" y="21328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Re=100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119675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 smtClean="0"/>
              <a:t>Linee di flusso</a:t>
            </a:r>
            <a:endParaRPr lang="it-IT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Studio sulla </a:t>
            </a:r>
            <a:r>
              <a:rPr lang="it-IT" sz="2900" i="1" dirty="0" smtClean="0"/>
              <a:t>riconfigurazione</a:t>
            </a:r>
            <a:endParaRPr lang="it-IT" sz="2900" i="1" dirty="0"/>
          </a:p>
        </p:txBody>
      </p:sp>
      <p:pic>
        <p:nvPicPr>
          <p:cNvPr id="3" name="Immagine 2" descr="Fog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085184"/>
            <a:ext cx="6732240" cy="1096071"/>
          </a:xfrm>
          <a:prstGeom prst="rect">
            <a:avLst/>
          </a:prstGeom>
        </p:spPr>
      </p:pic>
      <p:pic>
        <p:nvPicPr>
          <p:cNvPr id="5" name="Immagine 4" descr="Drag_form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2438400" cy="885825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395536" y="270892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Per un corpo rigido la forza di resistenza aerodinamica è funzione del </a:t>
            </a:r>
            <a:r>
              <a:rPr lang="it-IT" sz="2000" dirty="0" smtClean="0">
                <a:solidFill>
                  <a:srgbClr val="1F49F9"/>
                </a:solidFill>
              </a:rPr>
              <a:t>quadrato</a:t>
            </a:r>
            <a:r>
              <a:rPr lang="it-IT" sz="2000" dirty="0" smtClean="0"/>
              <a:t> della velocità.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Vi sono casi, ad esempio in natura, per cui questa dipendenza </a:t>
            </a:r>
            <a:r>
              <a:rPr lang="it-IT" sz="2000" dirty="0" smtClean="0">
                <a:solidFill>
                  <a:srgbClr val="1F49F9"/>
                </a:solidFill>
              </a:rPr>
              <a:t>non è verificata</a:t>
            </a:r>
            <a:r>
              <a:rPr lang="it-IT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Con il termine </a:t>
            </a:r>
            <a:r>
              <a:rPr lang="it-IT" sz="2000" dirty="0" smtClean="0">
                <a:solidFill>
                  <a:srgbClr val="1F49F9"/>
                </a:solidFill>
              </a:rPr>
              <a:t>riconfigurazione</a:t>
            </a:r>
            <a:r>
              <a:rPr lang="it-IT" sz="2000" dirty="0" smtClean="0"/>
              <a:t> si indica la diminuzione di resistenza dovuta al cambiamento di forma dell’oggetto investito dal fluido.</a:t>
            </a:r>
          </a:p>
          <a:p>
            <a:endParaRPr lang="it-IT" sz="2000" dirty="0" smtClean="0"/>
          </a:p>
        </p:txBody>
      </p:sp>
      <p:pic>
        <p:nvPicPr>
          <p:cNvPr id="10" name="Immagine 9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124744"/>
            <a:ext cx="1611871" cy="1296144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>
            <a:off x="611560" y="522920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67544" y="544522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611560" y="566124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467544" y="58772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Descrizione dell’esperimento</a:t>
            </a:r>
            <a:endParaRPr lang="it-IT" sz="2900" dirty="0"/>
          </a:p>
        </p:txBody>
      </p:sp>
      <p:pic>
        <p:nvPicPr>
          <p:cNvPr id="5" name="Immagine 4" descr="Experi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925921" cy="37444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5536" y="522920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Analisi di una membrana flessibile immersa in un fluido.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Si è osservato che la forza di resistenza sulla membrana, misurata da una cella di carico, subisce una brusca variazione a velocità più elevate.</a:t>
            </a:r>
          </a:p>
          <a:p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900" dirty="0" smtClean="0">
                <a:latin typeface="+mj-lt"/>
                <a:ea typeface="+mj-ea"/>
                <a:cs typeface="+mj-cs"/>
              </a:rPr>
              <a:t>Introduzione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22048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1) INTRODUZIONE AL METODO LATTICE BOLTZMANN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357301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2) STUDIO DELLA </a:t>
            </a:r>
            <a:r>
              <a:rPr lang="it-IT" sz="2000" i="1" dirty="0" smtClean="0"/>
              <a:t>RICONFIGURAZIONE</a:t>
            </a:r>
            <a:r>
              <a:rPr lang="it-IT" sz="2000" dirty="0" smtClean="0"/>
              <a:t> </a:t>
            </a:r>
            <a:r>
              <a:rPr lang="it-IT" sz="2000" dirty="0" err="1" smtClean="0"/>
              <a:t>DI</a:t>
            </a:r>
            <a:r>
              <a:rPr lang="it-IT" sz="2000" dirty="0" smtClean="0"/>
              <a:t> MEMBRANE ELASTICHE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lement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562836" cy="3096344"/>
          </a:xfrm>
          <a:prstGeom prst="rect">
            <a:avLst/>
          </a:prstGeom>
        </p:spPr>
      </p:pic>
      <p:pic>
        <p:nvPicPr>
          <p:cNvPr id="11" name="Immagine 10" descr="Sistema_equazio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4542858" cy="237626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Modello teorico</a:t>
            </a:r>
            <a:endParaRPr lang="it-IT" sz="2900" dirty="0"/>
          </a:p>
        </p:txBody>
      </p:sp>
      <p:pic>
        <p:nvPicPr>
          <p:cNvPr id="7" name="Immagine 6" descr="membr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124744"/>
            <a:ext cx="1593907" cy="2808312"/>
          </a:xfrm>
          <a:prstGeom prst="rect">
            <a:avLst/>
          </a:prstGeom>
        </p:spPr>
      </p:pic>
      <p:sp>
        <p:nvSpPr>
          <p:cNvPr id="8" name="Ovale 7"/>
          <p:cNvSpPr>
            <a:spLocks noChangeAspect="1"/>
          </p:cNvSpPr>
          <p:nvPr/>
        </p:nvSpPr>
        <p:spPr>
          <a:xfrm>
            <a:off x="1835696" y="1988840"/>
            <a:ext cx="396044" cy="3960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2267744" y="2204864"/>
            <a:ext cx="2304256" cy="64807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Ovale 16"/>
          <p:cNvSpPr>
            <a:spLocks noChangeAspect="1"/>
          </p:cNvSpPr>
          <p:nvPr/>
        </p:nvSpPr>
        <p:spPr>
          <a:xfrm>
            <a:off x="4572000" y="1124744"/>
            <a:ext cx="4355976" cy="43559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Modello teorico - Risultati</a:t>
            </a:r>
            <a:endParaRPr lang="it-IT" sz="2900" dirty="0"/>
          </a:p>
        </p:txBody>
      </p:sp>
      <p:pic>
        <p:nvPicPr>
          <p:cNvPr id="5" name="Immagine 4" descr="Grafico_for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828240" cy="3888432"/>
          </a:xfrm>
          <a:prstGeom prst="rect">
            <a:avLst/>
          </a:prstGeom>
        </p:spPr>
      </p:pic>
      <p:pic>
        <p:nvPicPr>
          <p:cNvPr id="6" name="Immagine 5" descr="Forme_dive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3788702" cy="367240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5536" y="530120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Il modello teorico è in buon accordo con le misurazioni e riesce a cogliere l’evidenza sperimentale della riduzione di resistenza a velocità più elevate. </a:t>
            </a:r>
          </a:p>
          <a:p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Modello teorico - Risultati</a:t>
            </a:r>
            <a:endParaRPr lang="it-IT" sz="2900" dirty="0"/>
          </a:p>
        </p:txBody>
      </p:sp>
      <p:pic>
        <p:nvPicPr>
          <p:cNvPr id="5" name="Immagine 4" descr="Confronto 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280" y="1124744"/>
            <a:ext cx="4033441" cy="400010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5536" y="530120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L’analisi a velocità </a:t>
            </a:r>
            <a:r>
              <a:rPr lang="it-IT" sz="2000" dirty="0" smtClean="0">
                <a:solidFill>
                  <a:srgbClr val="1F49F9"/>
                </a:solidFill>
              </a:rPr>
              <a:t>ancora più elevate</a:t>
            </a:r>
            <a:r>
              <a:rPr lang="it-IT" sz="2000" dirty="0" smtClean="0"/>
              <a:t> mostra il ripresentarsi della dipendenza quadratica dalla velocità, dovuta principalmente alla resistenza di attrito viscosa.</a:t>
            </a:r>
          </a:p>
          <a:p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Modello teorico - Risultati</a:t>
            </a:r>
            <a:endParaRPr lang="it-IT" sz="2900" dirty="0"/>
          </a:p>
        </p:txBody>
      </p:sp>
      <p:pic>
        <p:nvPicPr>
          <p:cNvPr id="5" name="Immagine 4" descr="Grafico_Cd_memb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052736"/>
            <a:ext cx="4354240" cy="425701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5536" y="544522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Il coefficiente di resistenza è praticamente costante </a:t>
            </a:r>
            <a:r>
              <a:rPr lang="it-IT" sz="2000" dirty="0" smtClean="0">
                <a:solidFill>
                  <a:srgbClr val="1F49F9"/>
                </a:solidFill>
              </a:rPr>
              <a:t>a bassi numeri di Reynolds</a:t>
            </a:r>
            <a:r>
              <a:rPr lang="it-IT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A numeri di Re maggiori subisce invece una sensibile diminuzione, dovuta alla </a:t>
            </a:r>
            <a:r>
              <a:rPr lang="it-IT" sz="2000" dirty="0" smtClean="0">
                <a:solidFill>
                  <a:srgbClr val="1F49F9"/>
                </a:solidFill>
              </a:rPr>
              <a:t>riconfigurazione</a:t>
            </a:r>
            <a:r>
              <a:rPr lang="it-IT" sz="2000" dirty="0" smtClean="0"/>
              <a:t> della membrana.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Simulazioni numeriche</a:t>
            </a:r>
            <a:endParaRPr lang="it-IT" sz="29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19675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Il codice utilizzato per le simulazioni, basato sul metodo Lattice </a:t>
            </a:r>
            <a:r>
              <a:rPr lang="it-IT" sz="2000" dirty="0" err="1" smtClean="0"/>
              <a:t>Boltzmann</a:t>
            </a:r>
            <a:r>
              <a:rPr lang="it-IT" sz="2000" dirty="0" smtClean="0"/>
              <a:t>, simula l’interazione tra il </a:t>
            </a:r>
            <a:r>
              <a:rPr lang="it-IT" sz="2000" dirty="0" smtClean="0">
                <a:solidFill>
                  <a:srgbClr val="1F49F9"/>
                </a:solidFill>
              </a:rPr>
              <a:t>fluido</a:t>
            </a:r>
            <a:r>
              <a:rPr lang="it-IT" sz="2000" dirty="0" smtClean="0"/>
              <a:t> ed un </a:t>
            </a:r>
            <a:r>
              <a:rPr lang="it-IT" sz="2000" dirty="0" smtClean="0">
                <a:solidFill>
                  <a:srgbClr val="1F49F9"/>
                </a:solidFill>
              </a:rPr>
              <a:t>filamento elastico</a:t>
            </a:r>
            <a:r>
              <a:rPr lang="it-IT" sz="2000" dirty="0" smtClean="0"/>
              <a:t>.</a:t>
            </a:r>
          </a:p>
        </p:txBody>
      </p:sp>
      <p:pic>
        <p:nvPicPr>
          <p:cNvPr id="7" name="Immagine 6" descr="Do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537" y="2348880"/>
            <a:ext cx="5852926" cy="29612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03848" y="544522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 smtClean="0"/>
              <a:t>Dimensioni del dominio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Simulazioni numeriche - Caso rappresentativo</a:t>
            </a:r>
            <a:endParaRPr lang="it-IT" sz="2900" dirty="0"/>
          </a:p>
        </p:txBody>
      </p:sp>
      <p:pic>
        <p:nvPicPr>
          <p:cNvPr id="9" name="o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9572" y="1340768"/>
            <a:ext cx="7704856" cy="420643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275856" y="58052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/>
              <a:t>Re=4640</a:t>
            </a:r>
            <a:endParaRPr lang="it-IT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Simulazioni numeriche - Risultati</a:t>
            </a:r>
            <a:endParaRPr lang="it-IT" sz="2900" dirty="0"/>
          </a:p>
        </p:txBody>
      </p:sp>
      <p:pic>
        <p:nvPicPr>
          <p:cNvPr id="10" name="Immagine 9" descr="Re_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04" y="1835576"/>
            <a:ext cx="4392778" cy="3295498"/>
          </a:xfrm>
          <a:prstGeom prst="rect">
            <a:avLst/>
          </a:prstGeom>
        </p:spPr>
      </p:pic>
      <p:pic>
        <p:nvPicPr>
          <p:cNvPr id="11" name="Immagine 10" descr="Re_7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392778" cy="329549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187624" y="522920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/>
              <a:t>Re=4640</a:t>
            </a:r>
            <a:endParaRPr lang="it-IT" sz="2000" u="sng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580112" y="522920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/>
              <a:t>Re=7830</a:t>
            </a:r>
            <a:endParaRPr lang="it-IT" sz="2000" u="sng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195736" y="119675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/>
              <a:t>Coefficiente di resistenza della membrana</a:t>
            </a:r>
            <a:endParaRPr lang="it-IT" sz="2000" u="sng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60212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La configurazione della membrana, a regime, risulta essere fortemente </a:t>
            </a:r>
            <a:r>
              <a:rPr lang="it-IT" sz="2000" dirty="0" err="1" smtClean="0"/>
              <a:t>instazionaria</a:t>
            </a:r>
            <a:r>
              <a:rPr lang="it-IT" sz="2000" dirty="0" smtClean="0"/>
              <a:t>.</a:t>
            </a: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Simulazioni numeriche - Risultati</a:t>
            </a:r>
            <a:endParaRPr lang="it-IT" sz="2900" dirty="0"/>
          </a:p>
        </p:txBody>
      </p:sp>
      <p:pic>
        <p:nvPicPr>
          <p:cNvPr id="10" name="Immagine 9" descr="Re_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04" y="1835576"/>
            <a:ext cx="4392778" cy="3295497"/>
          </a:xfrm>
          <a:prstGeom prst="rect">
            <a:avLst/>
          </a:prstGeom>
        </p:spPr>
      </p:pic>
      <p:pic>
        <p:nvPicPr>
          <p:cNvPr id="11" name="Immagine 10" descr="Re_7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392778" cy="329549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187624" y="522920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/>
              <a:t>Re=19720</a:t>
            </a:r>
            <a:endParaRPr lang="it-IT" sz="2000" u="sng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580112" y="522920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/>
              <a:t>Re=23780</a:t>
            </a:r>
            <a:endParaRPr lang="it-IT" sz="2000" u="sng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5736" y="119675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/>
              <a:t>Coefficiente di resistenza della membrana</a:t>
            </a:r>
            <a:endParaRPr lang="it-IT" sz="2000" u="sng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2646" y="5805264"/>
            <a:ext cx="865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A numeri di </a:t>
            </a:r>
            <a:r>
              <a:rPr lang="it-IT" sz="2000" dirty="0" smtClean="0"/>
              <a:t>R</a:t>
            </a:r>
            <a:r>
              <a:rPr lang="it-IT" sz="2000" dirty="0" smtClean="0"/>
              <a:t>eynolds </a:t>
            </a:r>
            <a:r>
              <a:rPr lang="it-IT" sz="2000" dirty="0" smtClean="0">
                <a:solidFill>
                  <a:srgbClr val="1F49F9"/>
                </a:solidFill>
              </a:rPr>
              <a:t>più elevati</a:t>
            </a:r>
            <a:r>
              <a:rPr lang="it-IT" sz="2000" dirty="0" smtClean="0"/>
              <a:t>, la variazione del coefficiente di resistenza è più contenuta. </a:t>
            </a: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Grafico_Cd_memb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08720"/>
            <a:ext cx="4354240" cy="42367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9756" y="522920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L’effetto della riconfigurazione della membrana è osservato anche nelle simulazioni numeriche.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La discrepanza tra i risultati sperimentali e le simulazioni </a:t>
            </a:r>
            <a:r>
              <a:rPr lang="it-IT" sz="2000" dirty="0" smtClean="0">
                <a:solidFill>
                  <a:srgbClr val="1F49F9"/>
                </a:solidFill>
              </a:rPr>
              <a:t>a bassi numeri di Reynolds</a:t>
            </a:r>
            <a:r>
              <a:rPr lang="it-IT" sz="2000" dirty="0" smtClean="0"/>
              <a:t> è dovuto a diversi fattori (effetti tridimensionali, dimensioni del dominio, ecc.). 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Simulazioni numeriche - Risultati</a:t>
            </a:r>
            <a:endParaRPr lang="it-IT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900" dirty="0" smtClean="0"/>
              <a:t>Conclusioni e sviluppi futuri</a:t>
            </a:r>
            <a:endParaRPr lang="it-IT" sz="29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340768"/>
            <a:ext cx="8892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È stato studiato l’effetto della </a:t>
            </a:r>
            <a:r>
              <a:rPr lang="it-IT" sz="2000" i="1" dirty="0" smtClean="0"/>
              <a:t>riconfigurazione</a:t>
            </a:r>
            <a:r>
              <a:rPr lang="it-IT" sz="2000" dirty="0" smtClean="0"/>
              <a:t>, per il caso particolare di una membrana elastica immersa in un fluido in movimento.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Lo sviluppo di un modello teorico ha permesso una migliore comprensione del problema, cogliendo gli aspetti fondamentali osservati sperimentalmente.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Le simulazioni numeriche hanno consentito un’analisi più approfondita del fenomeno, evidenziando la complessità del problema.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Tra gli sviluppi futuri, l’utilizzo di un dominio più grande per le simulazioni numeriche, </a:t>
            </a:r>
            <a:r>
              <a:rPr lang="it-IT" sz="2000" dirty="0" err="1" smtClean="0"/>
              <a:t>parallelizzazione</a:t>
            </a:r>
            <a:r>
              <a:rPr lang="it-IT" sz="2000" dirty="0" smtClean="0"/>
              <a:t> del codice per una risoluzione più efficiente, ecc.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95536" y="3501008"/>
            <a:ext cx="3600400" cy="400110"/>
          </a:xfrm>
          <a:prstGeom prst="rect">
            <a:avLst/>
          </a:prstGeom>
          <a:noFill/>
          <a:ln w="19050">
            <a:solidFill>
              <a:schemeClr val="dk1">
                <a:shade val="95000"/>
                <a:satMod val="10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Equazioni di </a:t>
            </a:r>
            <a:r>
              <a:rPr lang="it-IT" sz="2000" dirty="0" err="1" smtClean="0"/>
              <a:t>Navier-Stokes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99992" y="3501008"/>
            <a:ext cx="3600400" cy="400110"/>
          </a:xfrm>
          <a:prstGeom prst="rect">
            <a:avLst/>
          </a:prstGeom>
          <a:noFill/>
          <a:ln w="1905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Metodo Lattice </a:t>
            </a:r>
            <a:r>
              <a:rPr lang="it-IT" sz="2000" dirty="0" err="1" smtClean="0"/>
              <a:t>Boltzmann</a:t>
            </a:r>
            <a:endParaRPr lang="it-IT" sz="2000" dirty="0"/>
          </a:p>
        </p:txBody>
      </p:sp>
      <p:pic>
        <p:nvPicPr>
          <p:cNvPr id="7" name="Immagine 6" descr="Navier-Stok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81128"/>
            <a:ext cx="3600400" cy="1318257"/>
          </a:xfrm>
          <a:prstGeom prst="rect">
            <a:avLst/>
          </a:prstGeom>
          <a:ln w="3175" cap="sq">
            <a:solidFill>
              <a:schemeClr val="tx1"/>
            </a:solidFill>
          </a:ln>
        </p:spPr>
      </p:pic>
      <p:pic>
        <p:nvPicPr>
          <p:cNvPr id="8" name="Immagine 7" descr="Eq. Boltz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576" y="4581128"/>
            <a:ext cx="2495077" cy="792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CFD -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2195536" y="4005064"/>
            <a:ext cx="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2195536" y="2772016"/>
            <a:ext cx="0" cy="656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e 31"/>
          <p:cNvSpPr/>
          <p:nvPr/>
        </p:nvSpPr>
        <p:spPr>
          <a:xfrm>
            <a:off x="287056" y="1340768"/>
            <a:ext cx="3816424" cy="1296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87056" y="162880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Computational</a:t>
            </a:r>
            <a:r>
              <a:rPr lang="it-IT" sz="2000" dirty="0" smtClean="0"/>
              <a:t> </a:t>
            </a:r>
            <a:r>
              <a:rPr lang="it-IT" sz="2000" dirty="0" err="1" smtClean="0"/>
              <a:t>Fluid</a:t>
            </a:r>
            <a:r>
              <a:rPr lang="it-IT" sz="2000" dirty="0" smtClean="0"/>
              <a:t> Dynamics (CFD)</a:t>
            </a:r>
            <a:endParaRPr lang="it-IT" sz="2000" dirty="0"/>
          </a:p>
        </p:txBody>
      </p:sp>
      <p:cxnSp>
        <p:nvCxnSpPr>
          <p:cNvPr id="39" name="Connettore 2 38"/>
          <p:cNvCxnSpPr/>
          <p:nvPr/>
        </p:nvCxnSpPr>
        <p:spPr>
          <a:xfrm>
            <a:off x="3959464" y="2420888"/>
            <a:ext cx="20162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Immagine 45" descr="Dalco_Supercomputer_CFD_BMW_F1_PressurePa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052736"/>
            <a:ext cx="2400267" cy="1800200"/>
          </a:xfrm>
          <a:prstGeom prst="rect">
            <a:avLst/>
          </a:prstGeom>
        </p:spPr>
      </p:pic>
      <p:cxnSp>
        <p:nvCxnSpPr>
          <p:cNvPr id="48" name="Connettore 2 47"/>
          <p:cNvCxnSpPr/>
          <p:nvPr/>
        </p:nvCxnSpPr>
        <p:spPr>
          <a:xfrm flipH="1">
            <a:off x="6228184" y="4005064"/>
            <a:ext cx="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Descrizione del fluido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magine 9" descr="MES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996952"/>
            <a:ext cx="4483389" cy="1800200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6300192" y="3717032"/>
            <a:ext cx="792088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Kn_d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268760"/>
            <a:ext cx="1152128" cy="728552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251520" y="14127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Numero di </a:t>
            </a:r>
            <a:r>
              <a:rPr lang="it-IT" sz="2000" dirty="0" err="1" smtClean="0"/>
              <a:t>Knudsen</a:t>
            </a:r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37170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Scala </a:t>
            </a:r>
            <a:r>
              <a:rPr lang="it-IT" b="1" dirty="0" err="1" smtClean="0">
                <a:solidFill>
                  <a:srgbClr val="1F49F9"/>
                </a:solidFill>
              </a:rPr>
              <a:t>mesoscopica</a:t>
            </a:r>
            <a:endParaRPr lang="it-IT" b="1" dirty="0" smtClean="0">
              <a:solidFill>
                <a:srgbClr val="1F49F9"/>
              </a:solidFill>
            </a:endParaRPr>
          </a:p>
          <a:p>
            <a:r>
              <a:rPr lang="it-IT" dirty="0" smtClean="0"/>
              <a:t>(descrizione statistica del fluido)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187624" y="27089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Scala </a:t>
            </a:r>
            <a:r>
              <a:rPr lang="it-IT" b="1" dirty="0" smtClean="0"/>
              <a:t>macroscopica</a:t>
            </a:r>
          </a:p>
          <a:p>
            <a:r>
              <a:rPr lang="it-IT" dirty="0" smtClean="0"/>
              <a:t>(ipotesi di sistema continuo, equazioni di conservazione)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187624" y="47251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Scala </a:t>
            </a:r>
            <a:r>
              <a:rPr lang="it-IT" b="1" dirty="0" smtClean="0"/>
              <a:t>microscopica</a:t>
            </a:r>
          </a:p>
          <a:p>
            <a:r>
              <a:rPr lang="it-IT" dirty="0" smtClean="0"/>
              <a:t>(struttura molecolare)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067944" y="126876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Rapporto tra </a:t>
            </a:r>
            <a:r>
              <a:rPr lang="it-IT" dirty="0" smtClean="0">
                <a:solidFill>
                  <a:srgbClr val="1F49F9"/>
                </a:solidFill>
              </a:rPr>
              <a:t>libero cammino medio</a:t>
            </a:r>
            <a:r>
              <a:rPr lang="it-IT" dirty="0" smtClean="0"/>
              <a:t> delle molecole e </a:t>
            </a:r>
            <a:r>
              <a:rPr lang="it-IT" dirty="0" smtClean="0">
                <a:solidFill>
                  <a:srgbClr val="1F49F9"/>
                </a:solidFill>
              </a:rPr>
              <a:t>lunghezza caratteristica </a:t>
            </a:r>
            <a:r>
              <a:rPr lang="it-IT" dirty="0" smtClean="0"/>
              <a:t>del dominio.</a:t>
            </a:r>
            <a:endParaRPr lang="it-IT" b="1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755576" y="2492896"/>
            <a:ext cx="0" cy="331236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51520" y="386104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Kn</a:t>
            </a:r>
            <a:endParaRPr lang="it-IT" sz="2000" b="1" dirty="0"/>
          </a:p>
        </p:txBody>
      </p:sp>
      <p:pic>
        <p:nvPicPr>
          <p:cNvPr id="22" name="Immagine 21" descr="MICR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085184"/>
            <a:ext cx="1440160" cy="1023433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6444208" y="4869160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Funzione di distribuzione</a:t>
            </a:r>
            <a:endParaRPr lang="it-IT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Espansione di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Chapman-Enskog</a:t>
            </a: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768" y="1412776"/>
            <a:ext cx="876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Si può dimostrare, facendo un’espansione alle scale multiple, che le equazioni di </a:t>
            </a:r>
            <a:r>
              <a:rPr lang="it-IT" sz="2000" dirty="0" err="1" smtClean="0"/>
              <a:t>Navier-Stokes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1F49F9"/>
                </a:solidFill>
              </a:rPr>
              <a:t>sono il limite macroscopico </a:t>
            </a:r>
            <a:r>
              <a:rPr lang="it-IT" sz="2000" dirty="0" smtClean="0"/>
              <a:t>dell’equazione di </a:t>
            </a:r>
            <a:r>
              <a:rPr lang="it-IT" sz="2000" dirty="0" err="1" smtClean="0"/>
              <a:t>Boltzmann</a:t>
            </a:r>
            <a:r>
              <a:rPr lang="it-IT" sz="2000" dirty="0" smtClean="0"/>
              <a:t>.</a:t>
            </a:r>
          </a:p>
        </p:txBody>
      </p:sp>
      <p:pic>
        <p:nvPicPr>
          <p:cNvPr id="7" name="Immagine 6" descr="Eq. Boltz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2495077" cy="792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 descr="Navier-Stok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3600400" cy="1318257"/>
          </a:xfrm>
          <a:prstGeom prst="rect">
            <a:avLst/>
          </a:prstGeom>
          <a:ln w="3175" cap="sq">
            <a:solidFill>
              <a:schemeClr val="tx1"/>
            </a:solidFill>
          </a:ln>
        </p:spPr>
      </p:pic>
      <p:sp>
        <p:nvSpPr>
          <p:cNvPr id="9" name="Freccia a destra 8"/>
          <p:cNvSpPr/>
          <p:nvPr/>
        </p:nvSpPr>
        <p:spPr>
          <a:xfrm>
            <a:off x="3347864" y="3600008"/>
            <a:ext cx="1296144" cy="4320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K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21088"/>
            <a:ext cx="909574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q. Boltz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635" y="1268760"/>
            <a:ext cx="3090386" cy="981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 descr="funz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52936"/>
            <a:ext cx="1971675" cy="609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47864" y="2924944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1F49F9"/>
                </a:solidFill>
              </a:rPr>
              <a:t>Funzione di distribuzione</a:t>
            </a:r>
            <a:r>
              <a:rPr lang="it-IT" sz="2000" dirty="0" smtClean="0"/>
              <a:t>, i.e. probabilità di trovare una particella nella posizione </a:t>
            </a:r>
            <a:r>
              <a:rPr lang="it-IT" sz="2000" i="1" dirty="0" smtClean="0"/>
              <a:t>x</a:t>
            </a:r>
            <a:r>
              <a:rPr lang="it-IT" sz="2000" dirty="0" smtClean="0"/>
              <a:t> avente velocità </a:t>
            </a:r>
            <a:r>
              <a:rPr lang="it-IT" sz="2000" i="1" dirty="0" smtClean="0"/>
              <a:t>v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2555776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magine 11" descr="Q_f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80" y="4221088"/>
            <a:ext cx="811161" cy="571500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1475656" y="45091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411760" y="429309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1F49F9"/>
                </a:solidFill>
              </a:rPr>
              <a:t>Termine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1F49F9"/>
                </a:solidFill>
              </a:rPr>
              <a:t>di collisione</a:t>
            </a:r>
            <a:r>
              <a:rPr lang="it-IT" sz="2000" dirty="0" smtClean="0"/>
              <a:t>, indica la variazione di </a:t>
            </a:r>
            <a:r>
              <a:rPr lang="it-IT" sz="2000" i="1" dirty="0" smtClean="0"/>
              <a:t>f</a:t>
            </a:r>
            <a:r>
              <a:rPr lang="it-IT" sz="2000" dirty="0" smtClean="0"/>
              <a:t> dovuta all’interazione tra le particelle.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Generalmente molto complicato.</a:t>
            </a:r>
            <a:endParaRPr lang="it-IT" sz="2000" dirty="0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Equazione di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Boltzmann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Equazione di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Boltzmann</a:t>
            </a: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- Modello BGK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1" name="Immagine 10" descr="B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462" y="2852936"/>
            <a:ext cx="2246882" cy="847725"/>
          </a:xfrm>
          <a:prstGeom prst="rect">
            <a:avLst/>
          </a:prstGeom>
        </p:spPr>
      </p:pic>
      <p:pic>
        <p:nvPicPr>
          <p:cNvPr id="15" name="Immagine 14" descr="Boltzmann_BG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438" y="1268760"/>
            <a:ext cx="3667125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nettore 2 15"/>
          <p:cNvCxnSpPr/>
          <p:nvPr/>
        </p:nvCxnSpPr>
        <p:spPr>
          <a:xfrm>
            <a:off x="3131840" y="32849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139952" y="2996952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1F49F9"/>
                </a:solidFill>
              </a:rPr>
              <a:t>Modello di collisione</a:t>
            </a:r>
            <a:r>
              <a:rPr lang="it-IT" sz="2000" dirty="0" smtClean="0"/>
              <a:t> </a:t>
            </a:r>
            <a:r>
              <a:rPr lang="it-IT" sz="2000" dirty="0" err="1" smtClean="0"/>
              <a:t>Bhatnagar–Gross–Krook</a:t>
            </a:r>
            <a:r>
              <a:rPr lang="it-IT" sz="2000" dirty="0" smtClean="0"/>
              <a:t> (1954).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Semplifica notevolmente il problema.</a:t>
            </a:r>
          </a:p>
          <a:p>
            <a:endParaRPr lang="it-IT" sz="2000" dirty="0"/>
          </a:p>
        </p:txBody>
      </p:sp>
      <p:pic>
        <p:nvPicPr>
          <p:cNvPr id="22" name="Immagine 21" descr="t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725144"/>
            <a:ext cx="238125" cy="257175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755576" y="465313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= </a:t>
            </a:r>
            <a:r>
              <a:rPr lang="it-IT" sz="2000" dirty="0" smtClean="0">
                <a:solidFill>
                  <a:srgbClr val="1F49F9"/>
                </a:solidFill>
              </a:rPr>
              <a:t>tempo di rilassamento</a:t>
            </a:r>
            <a:r>
              <a:rPr lang="it-IT" sz="2000" dirty="0" smtClean="0"/>
              <a:t>, legato alla viscosità cinematica del fluido.</a:t>
            </a:r>
          </a:p>
        </p:txBody>
      </p:sp>
      <p:pic>
        <p:nvPicPr>
          <p:cNvPr id="24" name="Immagine 23" descr="f_e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157192"/>
            <a:ext cx="571500" cy="466725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971600" y="52292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= </a:t>
            </a:r>
            <a:r>
              <a:rPr lang="it-IT" sz="2000" dirty="0" smtClean="0">
                <a:solidFill>
                  <a:srgbClr val="1F49F9"/>
                </a:solidFill>
              </a:rPr>
              <a:t>distribuzione di equilibrio locale </a:t>
            </a:r>
            <a:r>
              <a:rPr lang="it-IT" sz="2000" dirty="0" smtClean="0"/>
              <a:t>di </a:t>
            </a:r>
            <a:r>
              <a:rPr lang="it-IT" sz="2000" dirty="0" err="1" smtClean="0"/>
              <a:t>Maxwell-Boltzmann</a:t>
            </a:r>
            <a:r>
              <a:rPr lang="it-IT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Distribuzione di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Maxwell-Boltzmann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Immagine 4" descr="Maxwell-Boltz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013176"/>
            <a:ext cx="4176464" cy="988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 descr="Maxwell-Boltz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5724128" cy="32638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79912" y="1124744"/>
            <a:ext cx="511256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Derivata da </a:t>
            </a:r>
            <a:r>
              <a:rPr lang="en-US" sz="2000" dirty="0" smtClean="0">
                <a:solidFill>
                  <a:srgbClr val="1F49F9"/>
                </a:solidFill>
              </a:rPr>
              <a:t>James Clerk Maxwell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1859.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Fornisce la </a:t>
            </a:r>
            <a:r>
              <a:rPr lang="it-IT" sz="2000" dirty="0" smtClean="0">
                <a:solidFill>
                  <a:srgbClr val="1F49F9"/>
                </a:solidFill>
              </a:rPr>
              <a:t>distribuzione di velocità</a:t>
            </a:r>
            <a:r>
              <a:rPr lang="it-IT" sz="2000" dirty="0" smtClean="0"/>
              <a:t> delle molecole di un gas in equilibrio termodinamico.</a:t>
            </a:r>
          </a:p>
          <a:p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44008" y="364502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T</a:t>
            </a:r>
            <a:r>
              <a:rPr lang="it-IT" sz="2000" b="1" baseline="-25000" dirty="0" smtClean="0"/>
              <a:t>2</a:t>
            </a:r>
            <a:r>
              <a:rPr lang="it-IT" sz="2000" b="1" dirty="0" smtClean="0"/>
              <a:t>&gt;T</a:t>
            </a:r>
            <a:r>
              <a:rPr lang="it-IT" sz="2000" b="1" baseline="-25000" dirty="0" smtClean="0"/>
              <a:t>1</a:t>
            </a:r>
            <a:endParaRPr lang="it-IT" sz="20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Equazione di 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Boltzmann</a:t>
            </a:r>
            <a:r>
              <a:rPr kumimoji="0" lang="it-IT" sz="29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lang="it-IT" sz="2900" dirty="0" err="1" smtClean="0">
                <a:latin typeface="+mj-lt"/>
                <a:ea typeface="+mj-ea"/>
                <a:cs typeface="+mj-cs"/>
              </a:rPr>
              <a:t>D</a:t>
            </a:r>
            <a:r>
              <a:rPr kumimoji="0" lang="it-IT" sz="29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iscretizzazione</a:t>
            </a:r>
            <a:endParaRPr kumimoji="0" lang="it-IT" sz="29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Grigli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717032"/>
            <a:ext cx="7020272" cy="2818827"/>
          </a:xfrm>
          <a:prstGeom prst="rect">
            <a:avLst/>
          </a:prstGeom>
        </p:spPr>
      </p:pic>
      <p:pic>
        <p:nvPicPr>
          <p:cNvPr id="9" name="Immagine 8" descr="D2Q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2565087" cy="244827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067944" y="1052736"/>
            <a:ext cx="5581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Si suddivide il dominio in </a:t>
            </a:r>
            <a:r>
              <a:rPr lang="it-IT" sz="2000" dirty="0" smtClean="0">
                <a:solidFill>
                  <a:srgbClr val="1F49F9"/>
                </a:solidFill>
              </a:rPr>
              <a:t>reticoli</a:t>
            </a:r>
            <a:r>
              <a:rPr lang="it-IT" sz="2000" dirty="0" smtClean="0"/>
              <a:t> (</a:t>
            </a:r>
            <a:r>
              <a:rPr lang="it-IT" sz="2000" i="1" dirty="0" err="1" smtClean="0"/>
              <a:t>lattices</a:t>
            </a:r>
            <a:r>
              <a:rPr lang="it-IT" sz="20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Reticolo</a:t>
            </a:r>
            <a:r>
              <a:rPr lang="it-IT" sz="2000" dirty="0" smtClean="0">
                <a:solidFill>
                  <a:srgbClr val="1F49F9"/>
                </a:solidFill>
              </a:rPr>
              <a:t> D2Q9            </a:t>
            </a:r>
            <a:r>
              <a:rPr lang="it-IT" sz="2000" dirty="0" smtClean="0"/>
              <a:t>2 dimensioni, 9 velocità.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Tradizionalmente le grandezze </a:t>
            </a:r>
            <a:r>
              <a:rPr lang="it-IT" sz="2000" i="1" dirty="0" err="1" smtClean="0"/>
              <a:t>f</a:t>
            </a:r>
            <a:r>
              <a:rPr lang="it-IT" sz="2000" baseline="-25000" dirty="0" err="1" smtClean="0"/>
              <a:t>i</a:t>
            </a:r>
            <a:r>
              <a:rPr lang="it-IT" sz="2000" dirty="0" smtClean="0"/>
              <a:t> vengono</a:t>
            </a:r>
          </a:p>
          <a:p>
            <a:r>
              <a:rPr lang="it-IT" sz="2000" dirty="0" smtClean="0"/>
              <a:t>   chiamate “</a:t>
            </a:r>
            <a:r>
              <a:rPr lang="it-IT" sz="2000" dirty="0" smtClean="0">
                <a:solidFill>
                  <a:srgbClr val="1F49F9"/>
                </a:solidFill>
              </a:rPr>
              <a:t>popolazioni</a:t>
            </a:r>
            <a:r>
              <a:rPr lang="it-IT" sz="2000" dirty="0" smtClean="0"/>
              <a:t>”.</a:t>
            </a:r>
          </a:p>
          <a:p>
            <a:pPr>
              <a:buFont typeface="Arial" pitchFamily="34" charset="0"/>
              <a:buChar char="•"/>
            </a:pPr>
            <a:endParaRPr lang="it-IT" sz="2000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5868144" y="18448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059832" y="299695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</a:t>
            </a:r>
            <a:r>
              <a:rPr lang="it-IT" sz="2400" baseline="-25000" dirty="0" smtClean="0"/>
              <a:t>1</a:t>
            </a:r>
            <a:endParaRPr lang="it-IT" sz="2400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619672" y="148478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</a:t>
            </a:r>
            <a:r>
              <a:rPr lang="it-IT" sz="2400" baseline="-25000" dirty="0" smtClean="0"/>
              <a:t>2</a:t>
            </a:r>
            <a:endParaRPr lang="it-IT" sz="2400" baseline="-2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059832" y="148478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</a:t>
            </a:r>
            <a:r>
              <a:rPr lang="it-IT" sz="2400" baseline="-25000" dirty="0" smtClean="0"/>
              <a:t>5</a:t>
            </a:r>
            <a:endParaRPr lang="it-IT" sz="2400" baseline="-25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15516" y="148478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</a:t>
            </a:r>
            <a:r>
              <a:rPr lang="it-IT" sz="2400" baseline="-25000" dirty="0" smtClean="0"/>
              <a:t>6</a:t>
            </a:r>
            <a:endParaRPr lang="it-IT" sz="2400" baseline="-25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059832" y="44371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</a:t>
            </a:r>
            <a:r>
              <a:rPr lang="it-IT" sz="2400" baseline="-25000" dirty="0" smtClean="0"/>
              <a:t>8</a:t>
            </a:r>
            <a:endParaRPr lang="it-IT" sz="2400" baseline="-25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19672" y="44371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</a:t>
            </a:r>
            <a:r>
              <a:rPr lang="it-IT" sz="2400" baseline="-25000" dirty="0" smtClean="0"/>
              <a:t>4</a:t>
            </a:r>
            <a:endParaRPr lang="it-IT" sz="2400" baseline="-25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15516" y="44371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</a:t>
            </a:r>
            <a:r>
              <a:rPr lang="it-IT" sz="2400" baseline="-25000" dirty="0" smtClean="0"/>
              <a:t>7</a:t>
            </a:r>
            <a:endParaRPr lang="it-IT" sz="2400" baseline="-25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15516" y="29969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</a:t>
            </a:r>
            <a:r>
              <a:rPr lang="it-IT" sz="2400" baseline="-25000" dirty="0" smtClean="0"/>
              <a:t>3</a:t>
            </a:r>
            <a:endParaRPr lang="it-IT" sz="2400" baseline="-25000" dirty="0"/>
          </a:p>
        </p:txBody>
      </p:sp>
      <p:sp>
        <p:nvSpPr>
          <p:cNvPr id="24" name="Ovale 23"/>
          <p:cNvSpPr/>
          <p:nvPr/>
        </p:nvSpPr>
        <p:spPr>
          <a:xfrm>
            <a:off x="1619672" y="2924944"/>
            <a:ext cx="432048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656000" y="2952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</a:t>
            </a:r>
            <a:r>
              <a:rPr lang="it-IT" sz="2400" baseline="-25000" dirty="0" smtClean="0"/>
              <a:t>0</a:t>
            </a:r>
            <a:endParaRPr lang="it-IT" sz="2400" baseline="-25000" dirty="0"/>
          </a:p>
        </p:txBody>
      </p:sp>
      <p:cxnSp>
        <p:nvCxnSpPr>
          <p:cNvPr id="26" name="Connettore 1 25"/>
          <p:cNvCxnSpPr/>
          <p:nvPr/>
        </p:nvCxnSpPr>
        <p:spPr>
          <a:xfrm>
            <a:off x="3203848" y="2204864"/>
            <a:ext cx="2592288" cy="252028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483768" y="4797152"/>
            <a:ext cx="2736304" cy="57606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403648" y="508518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 smtClean="0"/>
              <a:t>D2Q9</a:t>
            </a:r>
            <a:endParaRPr lang="it-IT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860</Words>
  <Application>Microsoft Office PowerPoint</Application>
  <PresentationFormat>Presentazione su schermo (4:3)</PresentationFormat>
  <Paragraphs>130</Paragraphs>
  <Slides>29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Es. Lid-driven cavity</dc:title>
  <dc:creator>Portatile</dc:creator>
  <cp:lastModifiedBy>Portatile</cp:lastModifiedBy>
  <cp:revision>300</cp:revision>
  <dcterms:created xsi:type="dcterms:W3CDTF">2014-03-15T15:25:55Z</dcterms:created>
  <dcterms:modified xsi:type="dcterms:W3CDTF">2014-03-18T15:46:11Z</dcterms:modified>
</cp:coreProperties>
</file>