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57" r:id="rId4"/>
    <p:sldId id="260" r:id="rId5"/>
    <p:sldId id="280" r:id="rId6"/>
    <p:sldId id="270" r:id="rId7"/>
    <p:sldId id="262" r:id="rId8"/>
    <p:sldId id="261" r:id="rId9"/>
    <p:sldId id="275" r:id="rId10"/>
    <p:sldId id="263" r:id="rId11"/>
    <p:sldId id="282" r:id="rId12"/>
    <p:sldId id="264" r:id="rId13"/>
    <p:sldId id="278" r:id="rId14"/>
    <p:sldId id="279" r:id="rId15"/>
    <p:sldId id="269" r:id="rId16"/>
    <p:sldId id="283" r:id="rId17"/>
    <p:sldId id="284" r:id="rId18"/>
  </p:sldIdLst>
  <p:sldSz cx="9906000" cy="6858000" type="A4"/>
  <p:notesSz cx="6888163" cy="96234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CDE9F5"/>
    <a:srgbClr val="D1D4F1"/>
    <a:srgbClr val="EAEAEA"/>
    <a:srgbClr val="9900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1" d="100"/>
          <a:sy n="91" d="100"/>
        </p:scale>
        <p:origin x="974" y="77"/>
      </p:cViewPr>
      <p:guideLst>
        <p:guide orient="horz" pos="3600"/>
        <p:guide pos="57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320" y="-60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it-IT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it-IT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DF2E3E9A-1F18-4C4A-A7D1-B6E03614886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65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22313"/>
            <a:ext cx="521176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490BC3F6-9FE7-42DD-8E26-2BEAEDF5548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09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317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54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047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82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03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83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BC3F6-9FE7-42DD-8E26-2BEAEDF5548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53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D5DD4-851B-4D98-9279-0D091C52743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48D53-3E82-4D64-9CF0-85225F471A2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AAD8-AAF0-4B3C-940B-952CA22220A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EBA8D-DACA-4C7A-AF1C-DD3E03C4C8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7ACA5-A6AF-4209-B0F9-40435BC8EE6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FE0F5-479D-4212-BDF4-4F280DBBDDA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8386-6E2B-49E6-9F79-FCE15700306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7C703-A6ED-4FA2-9144-706DCE5FE64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21540-A034-4C65-8D69-559E67E80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BF894-B0E6-492E-8F46-64912B5E70B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5FABC-7581-4BF2-833E-FA473CFF225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D0EFD9-654B-4068-892D-C6DAAF3C5B9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9906000" cy="1512168"/>
          </a:xfrm>
        </p:spPr>
        <p:txBody>
          <a:bodyPr/>
          <a:lstStyle/>
          <a:p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Calcolo del coefficiente di resistenza per un sensore di neutrini posizionato nei fondali marini del Golfo del Leone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344488" y="1556792"/>
            <a:ext cx="91821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70599" y="131763"/>
            <a:ext cx="59616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200" dirty="0">
                <a:solidFill>
                  <a:schemeClr val="tx2"/>
                </a:solidFill>
              </a:rPr>
              <a:t>Università degli Studi di Genova</a:t>
            </a:r>
          </a:p>
          <a:p>
            <a:pPr algn="ctr"/>
            <a:r>
              <a:rPr lang="it-IT" sz="2200" dirty="0"/>
              <a:t>Scuola Politecnica</a:t>
            </a:r>
          </a:p>
          <a:p>
            <a:pPr algn="ctr"/>
            <a:r>
              <a:rPr lang="it-IT" sz="2200" dirty="0"/>
              <a:t>Dipartimento di Ingegneria Meccanica, Energetica,</a:t>
            </a:r>
          </a:p>
          <a:p>
            <a:pPr algn="ctr"/>
            <a:r>
              <a:rPr lang="it-IT" sz="2200" dirty="0"/>
              <a:t>Gestionale e dei Trasporti</a:t>
            </a:r>
          </a:p>
          <a:p>
            <a:pPr algn="ctr"/>
            <a:endParaRPr lang="it-IT" sz="2200" b="1" dirty="0">
              <a:solidFill>
                <a:schemeClr val="tx2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360712" y="1844824"/>
            <a:ext cx="5206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Tesi di Laurea in Ingegneria Meccanica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76536" y="4077072"/>
            <a:ext cx="1079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/>
              <a:t>Relatori: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76536" y="4797152"/>
            <a:ext cx="137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/>
              <a:t>Correlatori: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520498" y="5438509"/>
            <a:ext cx="28234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/>
              <a:t>Allievo:  Andrea Barberis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81000" y="6172200"/>
            <a:ext cx="91821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3360" y="370756"/>
            <a:ext cx="1232059" cy="6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8" y="188640"/>
            <a:ext cx="648072" cy="1008112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578E14-649A-432E-8842-F60A4E40BF5F}"/>
              </a:ext>
            </a:extLst>
          </p:cNvPr>
          <p:cNvSpPr txBox="1"/>
          <p:nvPr/>
        </p:nvSpPr>
        <p:spPr>
          <a:xfrm>
            <a:off x="2144688" y="4077072"/>
            <a:ext cx="3193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Prof. Ing. </a:t>
            </a:r>
            <a:r>
              <a:rPr lang="it-IT" sz="2000" dirty="0" err="1"/>
              <a:t>Tanda</a:t>
            </a:r>
            <a:r>
              <a:rPr lang="it-IT" sz="2000" dirty="0"/>
              <a:t> Giovanni</a:t>
            </a:r>
          </a:p>
          <a:p>
            <a:r>
              <a:rPr lang="it-IT" sz="2000" dirty="0"/>
              <a:t>Prof. Ing. Bottaro Alessandro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C5E328-3A69-43E9-8971-49CA29B5B76C}"/>
              </a:ext>
            </a:extLst>
          </p:cNvPr>
          <p:cNvSpPr txBox="1"/>
          <p:nvPr/>
        </p:nvSpPr>
        <p:spPr>
          <a:xfrm>
            <a:off x="2153836" y="4797152"/>
            <a:ext cx="4225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Dott. Ing. </a:t>
            </a:r>
            <a:r>
              <a:rPr lang="it-IT" sz="2000" dirty="0" err="1"/>
              <a:t>Guerrero</a:t>
            </a:r>
            <a:r>
              <a:rPr lang="it-IT" sz="2000" dirty="0"/>
              <a:t> Rivas Joel Enrique </a:t>
            </a:r>
          </a:p>
          <a:p>
            <a:r>
              <a:rPr lang="it-IT" sz="2000" dirty="0"/>
              <a:t>Dott. </a:t>
            </a:r>
            <a:r>
              <a:rPr lang="it-IT" sz="2000" dirty="0" err="1"/>
              <a:t>Anghinolfi</a:t>
            </a:r>
            <a:r>
              <a:rPr lang="it-IT" sz="2000" dirty="0"/>
              <a:t> Marco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04528" y="28734"/>
            <a:ext cx="8420100" cy="879986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Impostazione del solver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1540-A034-4C65-8D69-559E67E80E9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F37DC8-3E2C-4B37-B4A7-1E538B7D2321}"/>
              </a:ext>
            </a:extLst>
          </p:cNvPr>
          <p:cNvSpPr txBox="1"/>
          <p:nvPr/>
        </p:nvSpPr>
        <p:spPr>
          <a:xfrm>
            <a:off x="317150" y="234888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13</a:t>
            </a:r>
          </a:p>
          <a:p>
            <a:pPr algn="ctr"/>
            <a:r>
              <a:rPr lang="it-IT" sz="2000" dirty="0"/>
              <a:t>configurazioni</a:t>
            </a:r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6E36B6A9-A4F6-49D2-89B8-48545694FCAA}"/>
              </a:ext>
            </a:extLst>
          </p:cNvPr>
          <p:cNvSpPr/>
          <p:nvPr/>
        </p:nvSpPr>
        <p:spPr>
          <a:xfrm>
            <a:off x="2144688" y="1124744"/>
            <a:ext cx="432048" cy="3168352"/>
          </a:xfrm>
          <a:prstGeom prst="leftBrace">
            <a:avLst>
              <a:gd name="adj1" fmla="val 54933"/>
              <a:gd name="adj2" fmla="val 509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3C2B0C-0F3A-4506-8A85-FB817D50A6A7}"/>
              </a:ext>
            </a:extLst>
          </p:cNvPr>
          <p:cNvSpPr txBox="1"/>
          <p:nvPr/>
        </p:nvSpPr>
        <p:spPr>
          <a:xfrm>
            <a:off x="2792760" y="1270911"/>
            <a:ext cx="637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DOM</a:t>
            </a:r>
            <a:r>
              <a:rPr lang="it-IT" sz="2000" dirty="0"/>
              <a:t>: 9 configurazioni, al variare di velocità e direzione di incidenza della corrente marina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683DFEB-F3E2-4296-8CE2-648E9C6FC63D}"/>
              </a:ext>
            </a:extLst>
          </p:cNvPr>
          <p:cNvSpPr txBox="1"/>
          <p:nvPr/>
        </p:nvSpPr>
        <p:spPr>
          <a:xfrm>
            <a:off x="2784374" y="2466142"/>
            <a:ext cx="637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Boa sommitale</a:t>
            </a:r>
            <a:r>
              <a:rPr lang="it-IT" sz="2000" dirty="0"/>
              <a:t>: 3 configurazioni, al variare della velocità della corrente marina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CCFE6AE-FDC4-4918-B9EF-D5FDBA6D118B}"/>
              </a:ext>
            </a:extLst>
          </p:cNvPr>
          <p:cNvSpPr txBox="1"/>
          <p:nvPr/>
        </p:nvSpPr>
        <p:spPr>
          <a:xfrm>
            <a:off x="2784374" y="3661374"/>
            <a:ext cx="6370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Cavi</a:t>
            </a:r>
            <a:r>
              <a:rPr lang="it-IT" sz="2000" dirty="0"/>
              <a:t>: 1 configurazione (elevato sforzo computazionale)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9C87C951-F1FE-41AB-A9D4-7C9A0CF46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24601"/>
              </p:ext>
            </p:extLst>
          </p:nvPr>
        </p:nvGraphicFramePr>
        <p:xfrm>
          <a:off x="1856656" y="4845409"/>
          <a:ext cx="1728192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14726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Velocità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8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 cm/s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 cm/s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93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 cm/s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58785"/>
                  </a:ext>
                </a:extLst>
              </a:tr>
            </a:tbl>
          </a:graphicData>
        </a:graphic>
      </p:graphicFrame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CEE03970-3B31-414F-9D45-CBFFC1174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23323"/>
              </p:ext>
            </p:extLst>
          </p:nvPr>
        </p:nvGraphicFramePr>
        <p:xfrm>
          <a:off x="5313040" y="4845409"/>
          <a:ext cx="2736304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14726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Direzione di incidenza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8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frontale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45° gradi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93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laterale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587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04528" y="28734"/>
            <a:ext cx="8420100" cy="879986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1540-A034-4C65-8D69-559E67E80E9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F37DC8-3E2C-4B37-B4A7-1E538B7D2321}"/>
              </a:ext>
            </a:extLst>
          </p:cNvPr>
          <p:cNvSpPr txBox="1"/>
          <p:nvPr/>
        </p:nvSpPr>
        <p:spPr>
          <a:xfrm>
            <a:off x="317150" y="234888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13</a:t>
            </a:r>
          </a:p>
          <a:p>
            <a:pPr algn="ctr"/>
            <a:r>
              <a:rPr lang="it-IT" sz="2000" dirty="0"/>
              <a:t>configurazioni</a:t>
            </a:r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6E36B6A9-A4F6-49D2-89B8-48545694FCAA}"/>
              </a:ext>
            </a:extLst>
          </p:cNvPr>
          <p:cNvSpPr/>
          <p:nvPr/>
        </p:nvSpPr>
        <p:spPr>
          <a:xfrm>
            <a:off x="2144688" y="1124744"/>
            <a:ext cx="432048" cy="3168352"/>
          </a:xfrm>
          <a:prstGeom prst="leftBrace">
            <a:avLst>
              <a:gd name="adj1" fmla="val 54933"/>
              <a:gd name="adj2" fmla="val 509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3C2B0C-0F3A-4506-8A85-FB817D50A6A7}"/>
              </a:ext>
            </a:extLst>
          </p:cNvPr>
          <p:cNvSpPr txBox="1"/>
          <p:nvPr/>
        </p:nvSpPr>
        <p:spPr>
          <a:xfrm>
            <a:off x="2792760" y="1270911"/>
            <a:ext cx="637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DOM</a:t>
            </a:r>
            <a:r>
              <a:rPr lang="it-IT" sz="2000" dirty="0"/>
              <a:t>: 9 configurazioni, al variare di velocità e direzione di incidenza della corrente marina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683DFEB-F3E2-4296-8CE2-648E9C6FC63D}"/>
              </a:ext>
            </a:extLst>
          </p:cNvPr>
          <p:cNvSpPr txBox="1"/>
          <p:nvPr/>
        </p:nvSpPr>
        <p:spPr>
          <a:xfrm>
            <a:off x="2784374" y="2466142"/>
            <a:ext cx="637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Boa sommitale</a:t>
            </a:r>
            <a:r>
              <a:rPr lang="it-IT" sz="2000" dirty="0"/>
              <a:t>: 3 configurazioni, al variare della velocità della corrente marina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CCFE6AE-FDC4-4918-B9EF-D5FDBA6D118B}"/>
              </a:ext>
            </a:extLst>
          </p:cNvPr>
          <p:cNvSpPr txBox="1"/>
          <p:nvPr/>
        </p:nvSpPr>
        <p:spPr>
          <a:xfrm>
            <a:off x="2784374" y="3661374"/>
            <a:ext cx="6370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Cavi</a:t>
            </a:r>
            <a:r>
              <a:rPr lang="it-IT" sz="2000" dirty="0"/>
              <a:t>: 1 configurazione (elevato sforzo computazionale)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9C87C951-F1FE-41AB-A9D4-7C9A0CF462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56656" y="4845409"/>
          <a:ext cx="1728192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14726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Velocità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8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 cm/s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 cm/s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93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 cm/s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58785"/>
                  </a:ext>
                </a:extLst>
              </a:tr>
            </a:tbl>
          </a:graphicData>
        </a:graphic>
      </p:graphicFrame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CEE03970-3B31-414F-9D45-CBFFC11743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13040" y="4845409"/>
          <a:ext cx="2736304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14726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Direzione di incidenza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8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frontale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45° gradi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93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laterale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5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1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36502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 medi di 𝑪</a:t>
            </a:r>
            <a:r>
              <a:rPr lang="it-IT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𝑫</a:t>
            </a:r>
            <a:endParaRPr lang="it-IT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1540-A034-4C65-8D69-559E67E80E92}" type="slidenum">
              <a:rPr lang="it-IT" smtClean="0"/>
              <a:pPr/>
              <a:t>12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la 15">
                <a:extLst>
                  <a:ext uri="{FF2B5EF4-FFF2-40B4-BE49-F238E27FC236}">
                    <a16:creationId xmlns:a16="http://schemas.microsoft.com/office/drawing/2014/main" id="{A4FE3BBC-A2A3-4077-A1E2-DFF9CB04BD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8249133"/>
                  </p:ext>
                </p:extLst>
              </p:nvPr>
            </p:nvGraphicFramePr>
            <p:xfrm>
              <a:off x="2469000" y="1484784"/>
              <a:ext cx="4968000" cy="1468800"/>
            </p:xfrm>
            <a:graphic>
              <a:graphicData uri="http://schemas.openxmlformats.org/drawingml/2006/table">
                <a:tbl>
                  <a:tblPr firstRow="1" firstCol="1" bandRow="1">
                    <a:effectLst/>
                    <a:tableStyleId>{9D7B26C5-4107-4FEC-AEDC-1716B250A1EF}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5375984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885384033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40258374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7870963"/>
                        </a:ext>
                      </a:extLst>
                    </a:gridCol>
                  </a:tblGrid>
                  <a:tr h="316800"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- DOM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 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825393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V [cm/s]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Frontale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45° gradi</a:t>
                          </a:r>
                          <a:endParaRPr lang="it-IT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Laterale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8290088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20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0.592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0.542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0.516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071221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10</a:t>
                          </a:r>
                          <a:endParaRPr lang="it-IT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0.598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0.556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0.517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4149818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5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0.612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0.576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0.529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9741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la 15">
                <a:extLst>
                  <a:ext uri="{FF2B5EF4-FFF2-40B4-BE49-F238E27FC236}">
                    <a16:creationId xmlns:a16="http://schemas.microsoft.com/office/drawing/2014/main" id="{A4FE3BBC-A2A3-4077-A1E2-DFF9CB04BD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8249133"/>
                  </p:ext>
                </p:extLst>
              </p:nvPr>
            </p:nvGraphicFramePr>
            <p:xfrm>
              <a:off x="2469000" y="1484784"/>
              <a:ext cx="4968000" cy="1468800"/>
            </p:xfrm>
            <a:graphic>
              <a:graphicData uri="http://schemas.openxmlformats.org/drawingml/2006/table">
                <a:tbl>
                  <a:tblPr firstRow="1" firstCol="1" bandRow="1">
                    <a:effectLst/>
                    <a:tableStyleId>{9D7B26C5-4107-4FEC-AEDC-1716B250A1EF}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5375984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885384033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40258374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7870963"/>
                        </a:ext>
                      </a:extLst>
                    </a:gridCol>
                  </a:tblGrid>
                  <a:tr h="316800"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5146" t="-19231" r="-101456" b="-3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 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825393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V [cm/s]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Frontale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45° gradi</a:t>
                          </a:r>
                          <a:endParaRPr lang="it-IT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Laterale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8290088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20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0.592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0.542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0.516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071221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10</a:t>
                          </a:r>
                          <a:endParaRPr lang="it-IT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0.598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0.556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0.517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4149818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5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0.612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0.576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0.529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97412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ella 16">
                <a:extLst>
                  <a:ext uri="{FF2B5EF4-FFF2-40B4-BE49-F238E27FC236}">
                    <a16:creationId xmlns:a16="http://schemas.microsoft.com/office/drawing/2014/main" id="{E6B89ABA-6F92-4CB8-9CAA-D9140B77CD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634343"/>
                  </p:ext>
                </p:extLst>
              </p:nvPr>
            </p:nvGraphicFramePr>
            <p:xfrm>
              <a:off x="3337287" y="3601866"/>
              <a:ext cx="3231426" cy="1152000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874294450"/>
                        </a:ext>
                      </a:extLst>
                    </a:gridCol>
                    <a:gridCol w="2043426">
                      <a:extLst>
                        <a:ext uri="{9D8B030D-6E8A-4147-A177-3AD203B41FA5}">
                          <a16:colId xmlns:a16="http://schemas.microsoft.com/office/drawing/2014/main" val="1868569838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V [cm/s]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- Boa sommitale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8095883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20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0.434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144471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10</a:t>
                          </a:r>
                          <a:endParaRPr lang="it-IT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0.462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928583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5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0.532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51827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ella 16">
                <a:extLst>
                  <a:ext uri="{FF2B5EF4-FFF2-40B4-BE49-F238E27FC236}">
                    <a16:creationId xmlns:a16="http://schemas.microsoft.com/office/drawing/2014/main" id="{E6B89ABA-6F92-4CB8-9CAA-D9140B77CD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634343"/>
                  </p:ext>
                </p:extLst>
              </p:nvPr>
            </p:nvGraphicFramePr>
            <p:xfrm>
              <a:off x="3337287" y="3601866"/>
              <a:ext cx="3231426" cy="1152000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874294450"/>
                        </a:ext>
                      </a:extLst>
                    </a:gridCol>
                    <a:gridCol w="2043426">
                      <a:extLst>
                        <a:ext uri="{9D8B030D-6E8A-4147-A177-3AD203B41FA5}">
                          <a16:colId xmlns:a16="http://schemas.microsoft.com/office/drawing/2014/main" val="1868569838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V [cm/s]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8036" t="-20833" r="-298" b="-3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095883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20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0.434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144471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10</a:t>
                          </a:r>
                          <a:endParaRPr lang="it-IT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0.462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928583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5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0.532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51827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la 17">
                <a:extLst>
                  <a:ext uri="{FF2B5EF4-FFF2-40B4-BE49-F238E27FC236}">
                    <a16:creationId xmlns:a16="http://schemas.microsoft.com/office/drawing/2014/main" id="{FABE9C5A-8BB1-4721-850F-3A213A0749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7087948"/>
                  </p:ext>
                </p:extLst>
              </p:nvPr>
            </p:nvGraphicFramePr>
            <p:xfrm>
              <a:off x="3501750" y="5402148"/>
              <a:ext cx="2902500" cy="576000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2352734542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339049171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V [cm/s]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- Cavi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5642994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20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0.631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50844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la 17">
                <a:extLst>
                  <a:ext uri="{FF2B5EF4-FFF2-40B4-BE49-F238E27FC236}">
                    <a16:creationId xmlns:a16="http://schemas.microsoft.com/office/drawing/2014/main" id="{FABE9C5A-8BB1-4721-850F-3A213A0749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7087948"/>
                  </p:ext>
                </p:extLst>
              </p:nvPr>
            </p:nvGraphicFramePr>
            <p:xfrm>
              <a:off x="3501750" y="5402148"/>
              <a:ext cx="2902500" cy="576000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2352734542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339049171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V [cm/s]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69149" t="-20833" r="-355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42994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20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0.631</a:t>
                          </a:r>
                          <a:endParaRPr lang="it-IT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5084494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99300" y="6188130"/>
            <a:ext cx="2063750" cy="457200"/>
          </a:xfrm>
        </p:spPr>
        <p:txBody>
          <a:bodyPr/>
          <a:lstStyle/>
          <a:p>
            <a:fld id="{8A221540-A034-4C65-8D69-559E67E80E92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3469D7AA-0EA6-4797-A571-15F85681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0"/>
            <a:ext cx="8420100" cy="761052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Visualizzazioni grafiche - scie</a:t>
            </a:r>
            <a:endParaRPr lang="it-IT" sz="3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3C8F28-2EBF-48FB-B977-5E37BAF4879C}"/>
              </a:ext>
            </a:extLst>
          </p:cNvPr>
          <p:cNvSpPr txBox="1"/>
          <p:nvPr/>
        </p:nvSpPr>
        <p:spPr>
          <a:xfrm>
            <a:off x="1801539" y="758684"/>
            <a:ext cx="630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DOM: incidenza frontale, al variare della velocità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95E273-0243-4A8C-B630-59F8F7E5A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1" y="1445993"/>
            <a:ext cx="3816426" cy="23933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714D2C9-F96C-4764-9088-C834411C1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4" y="1414617"/>
            <a:ext cx="3816426" cy="239335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DFC2FA7-72B0-4DF0-9247-3FF4A4222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88" y="4064989"/>
            <a:ext cx="3816426" cy="23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0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79852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Visualizzazioni grafiche - vortici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1540-A034-4C65-8D69-559E67E80E92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F341EF-B802-4B87-AD2C-3D8F9B88A2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556792"/>
            <a:ext cx="3816000" cy="2350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5A859B-2133-4AB2-BDFC-22E89FBAA39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14818" r="6380"/>
          <a:stretch/>
        </p:blipFill>
        <p:spPr bwMode="auto">
          <a:xfrm>
            <a:off x="5601498" y="1561024"/>
            <a:ext cx="3816000" cy="235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884312B-B4EF-404B-8EBC-90578BA455A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t="5789" r="12775" b="212"/>
          <a:stretch/>
        </p:blipFill>
        <p:spPr bwMode="auto">
          <a:xfrm>
            <a:off x="3045000" y="4293096"/>
            <a:ext cx="3816000" cy="235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C54B85-AC5B-4BCA-9B04-7A7A3391377E}"/>
              </a:ext>
            </a:extLst>
          </p:cNvPr>
          <p:cNvSpPr txBox="1"/>
          <p:nvPr/>
        </p:nvSpPr>
        <p:spPr>
          <a:xfrm>
            <a:off x="1802137" y="874518"/>
            <a:ext cx="630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DOM: incidenza frontale, al variare della velocità</a:t>
            </a:r>
          </a:p>
        </p:txBody>
      </p:sp>
    </p:spTree>
    <p:extLst>
      <p:ext uri="{BB962C8B-B14F-4D97-AF65-F5344CB8AC3E}">
        <p14:creationId xmlns:p14="http://schemas.microsoft.com/office/powerpoint/2010/main" val="355758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6536" y="-17100"/>
            <a:ext cx="8420100" cy="853812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Sviluppi futuri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A8D-DACA-4C7A-AF1C-DD3E03C4C8DA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6473" y="1039366"/>
            <a:ext cx="8420100" cy="224579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t-IT" sz="2400" dirty="0"/>
              <a:t>Simulazioni su geometrie </a:t>
            </a:r>
            <a:r>
              <a:rPr lang="it-IT" sz="2400" b="1" dirty="0"/>
              <a:t>più accurate</a:t>
            </a:r>
          </a:p>
          <a:p>
            <a:pPr marL="514350" indent="-514350">
              <a:buAutoNum type="arabicPeriod"/>
            </a:pPr>
            <a:endParaRPr lang="it-IT" sz="2800" b="1" dirty="0"/>
          </a:p>
          <a:p>
            <a:pPr marL="514350" indent="-514350">
              <a:buAutoNum type="arabicPeriod"/>
            </a:pPr>
            <a:endParaRPr lang="it-IT" sz="2800" b="1" dirty="0"/>
          </a:p>
          <a:p>
            <a:pPr marL="514350" indent="-514350">
              <a:buAutoNum type="arabicPeriod"/>
            </a:pPr>
            <a:endParaRPr lang="it-IT" sz="2800" b="1" dirty="0"/>
          </a:p>
          <a:p>
            <a:pPr marL="514350" indent="-514350">
              <a:buAutoNum type="arabicPeriod"/>
            </a:pPr>
            <a:endParaRPr lang="it-IT" sz="1800" b="1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CD763C2-181E-4130-8D8C-8722CADFA03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82" y="1301365"/>
            <a:ext cx="2159447" cy="210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BB3F15A-FDAA-4E78-A91A-4E13D1B15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7" b="90523" l="9959" r="89905">
                        <a14:foregroundMark x1="56071" y1="10621" x2="56071" y2="10621"/>
                        <a14:foregroundMark x1="48704" y1="90523" x2="48704" y2="90523"/>
                        <a14:foregroundMark x1="57026" y1="9804" x2="57026" y2="9804"/>
                        <a14:foregroundMark x1="16235" y1="63725" x2="16235" y2="63725"/>
                        <a14:foregroundMark x1="55798" y1="17157" x2="55798" y2="17157"/>
                        <a14:foregroundMark x1="49795" y1="15523" x2="49795" y2="15523"/>
                        <a14:foregroundMark x1="47613" y1="18464" x2="47613" y2="18464"/>
                        <a14:foregroundMark x1="80764" y1="64216" x2="80764" y2="64216"/>
                        <a14:foregroundMark x1="78854" y1="66013" x2="78854" y2="66013"/>
                        <a14:foregroundMark x1="77490" y1="66013" x2="77490" y2="66013"/>
                        <a14:foregroundMark x1="76126" y1="68301" x2="76126" y2="68301"/>
                        <a14:foregroundMark x1="79809" y1="57843" x2="79809" y2="57843"/>
                        <a14:backgroundMark x1="48158" y1="21405" x2="48158" y2="21405"/>
                        <a14:backgroundMark x1="77080" y1="65359" x2="77080" y2="65359"/>
                        <a14:backgroundMark x1="76262" y1="66340" x2="76262" y2="66340"/>
                        <a14:backgroundMark x1="75853" y1="68137" x2="75853" y2="68137"/>
                        <a14:backgroundMark x1="77490" y1="59150" x2="77490" y2="59150"/>
                        <a14:backgroundMark x1="19645" y1="66013" x2="19645" y2="66013"/>
                        <a14:backgroundMark x1="18690" y1="58660" x2="18690" y2="58660"/>
                        <a14:backgroundMark x1="60164" y1="24510" x2="60164" y2="24510"/>
                        <a14:backgroundMark x1="79673" y1="57680" x2="79673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10" y="1435554"/>
            <a:ext cx="2201774" cy="1838316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D13EA5E-440A-4D8D-8AD0-4995F9477FA0}"/>
              </a:ext>
            </a:extLst>
          </p:cNvPr>
          <p:cNvCxnSpPr>
            <a:cxnSpLocks/>
          </p:cNvCxnSpPr>
          <p:nvPr/>
        </p:nvCxnSpPr>
        <p:spPr>
          <a:xfrm>
            <a:off x="3630943" y="2487878"/>
            <a:ext cx="45240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E4547D-1384-4356-87A3-2BF933763CF6}"/>
              </a:ext>
            </a:extLst>
          </p:cNvPr>
          <p:cNvSpPr txBox="1"/>
          <p:nvPr/>
        </p:nvSpPr>
        <p:spPr>
          <a:xfrm>
            <a:off x="396473" y="4720143"/>
            <a:ext cx="640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3.    Eliminare l’ipotesi di </a:t>
            </a:r>
            <a:r>
              <a:rPr lang="it-IT" b="1" dirty="0"/>
              <a:t>corpo rigido </a:t>
            </a:r>
            <a:r>
              <a:rPr lang="it-IT" dirty="0"/>
              <a:t>per i cavi (avvitamenti, precise configurazioni di una DU)</a:t>
            </a:r>
          </a:p>
          <a:p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49E3AF5-6A78-46ED-9EDD-AFC80945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943924"/>
            <a:ext cx="2063750" cy="497654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A4EFB6F-29A2-4750-BFE0-9348F945C527}"/>
              </a:ext>
            </a:extLst>
          </p:cNvPr>
          <p:cNvSpPr txBox="1"/>
          <p:nvPr/>
        </p:nvSpPr>
        <p:spPr>
          <a:xfrm>
            <a:off x="396473" y="331716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2. Sviluppare una simulazione </a:t>
            </a:r>
            <a:r>
              <a:rPr lang="it-IT" b="1" dirty="0"/>
              <a:t>tempo variante </a:t>
            </a:r>
            <a:r>
              <a:rPr lang="it-IT" dirty="0"/>
              <a:t>(valori di Re elevati)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6536" y="-17100"/>
            <a:ext cx="8420100" cy="853812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 numerico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A8D-DACA-4C7A-AF1C-DD3E03C4C8DA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6473" y="1039366"/>
            <a:ext cx="8420100" cy="5485978"/>
          </a:xfrm>
        </p:spPr>
        <p:txBody>
          <a:bodyPr/>
          <a:lstStyle/>
          <a:p>
            <a:pPr marL="0" indent="0">
              <a:buNone/>
            </a:pPr>
            <a:r>
              <a:rPr lang="it-IT" sz="1900" b="1" dirty="0"/>
              <a:t>Metodo numerico:</a:t>
            </a:r>
          </a:p>
          <a:p>
            <a:pPr marL="400050" lvl="1" indent="0">
              <a:buNone/>
            </a:pPr>
            <a:r>
              <a:rPr lang="it-IT" sz="1900" dirty="0"/>
              <a:t>Termine convettivo: second </a:t>
            </a:r>
            <a:r>
              <a:rPr lang="it-IT" sz="1900" dirty="0" err="1"/>
              <a:t>order</a:t>
            </a:r>
            <a:r>
              <a:rPr lang="it-IT" sz="1900" dirty="0"/>
              <a:t> </a:t>
            </a:r>
            <a:r>
              <a:rPr lang="it-IT" sz="1900" dirty="0" err="1"/>
              <a:t>upwind</a:t>
            </a:r>
            <a:r>
              <a:rPr lang="it-IT" sz="1900" dirty="0"/>
              <a:t> with </a:t>
            </a:r>
            <a:r>
              <a:rPr lang="it-IT" sz="1900" dirty="0" err="1"/>
              <a:t>gradient</a:t>
            </a:r>
            <a:r>
              <a:rPr lang="it-IT" sz="1900" dirty="0"/>
              <a:t> </a:t>
            </a:r>
            <a:r>
              <a:rPr lang="it-IT" sz="1900" dirty="0" err="1"/>
              <a:t>limiters</a:t>
            </a:r>
            <a:r>
              <a:rPr lang="it-IT" sz="1900" dirty="0"/>
              <a:t> (</a:t>
            </a:r>
            <a:r>
              <a:rPr lang="it-IT" sz="1900" dirty="0" err="1"/>
              <a:t>minmod</a:t>
            </a:r>
            <a:r>
              <a:rPr lang="it-IT" sz="1900" dirty="0"/>
              <a:t>)</a:t>
            </a:r>
          </a:p>
          <a:p>
            <a:pPr marL="400050" lvl="1" indent="0">
              <a:buNone/>
            </a:pPr>
            <a:r>
              <a:rPr lang="it-IT" sz="1900" dirty="0"/>
              <a:t>Termine diffusivo: Central </a:t>
            </a:r>
            <a:r>
              <a:rPr lang="it-IT" sz="1900" dirty="0" err="1"/>
              <a:t>differences</a:t>
            </a:r>
            <a:r>
              <a:rPr lang="it-IT" sz="1900" dirty="0"/>
              <a:t> with non-</a:t>
            </a:r>
            <a:r>
              <a:rPr lang="it-IT" sz="1900" dirty="0" err="1"/>
              <a:t>orthogonal</a:t>
            </a:r>
            <a:r>
              <a:rPr lang="it-IT" sz="1900" dirty="0"/>
              <a:t>/</a:t>
            </a:r>
            <a:r>
              <a:rPr lang="it-IT" sz="1900" dirty="0" err="1"/>
              <a:t>skewness</a:t>
            </a:r>
            <a:r>
              <a:rPr lang="it-IT" sz="1900" dirty="0"/>
              <a:t> </a:t>
            </a:r>
            <a:r>
              <a:rPr lang="it-IT" sz="1900" dirty="0" err="1"/>
              <a:t>correction</a:t>
            </a:r>
            <a:endParaRPr lang="it-IT" sz="1900" dirty="0"/>
          </a:p>
          <a:p>
            <a:pPr marL="400050" lvl="1" indent="0">
              <a:buNone/>
            </a:pPr>
            <a:r>
              <a:rPr lang="it-IT" sz="1900" dirty="0"/>
              <a:t>Gradiente: </a:t>
            </a:r>
            <a:r>
              <a:rPr lang="it-IT" sz="1900" dirty="0" err="1"/>
              <a:t>Least</a:t>
            </a:r>
            <a:r>
              <a:rPr lang="it-IT" sz="1900" dirty="0"/>
              <a:t> </a:t>
            </a:r>
            <a:r>
              <a:rPr lang="it-IT" sz="1900" dirty="0" err="1"/>
              <a:t>Squares</a:t>
            </a:r>
            <a:r>
              <a:rPr lang="it-IT" sz="1900" dirty="0"/>
              <a:t> (second </a:t>
            </a:r>
            <a:r>
              <a:rPr lang="it-IT" sz="1900" dirty="0" err="1"/>
              <a:t>order</a:t>
            </a:r>
            <a:r>
              <a:rPr lang="it-IT" sz="1900" dirty="0"/>
              <a:t> accurate)</a:t>
            </a:r>
          </a:p>
          <a:p>
            <a:pPr marL="400050" lvl="1" indent="0">
              <a:buNone/>
            </a:pPr>
            <a:r>
              <a:rPr lang="it-IT" sz="1900" dirty="0"/>
              <a:t>Equazioni del modello di turbolenza (k and omega): </a:t>
            </a:r>
            <a:r>
              <a:rPr lang="it-IT" sz="1900" dirty="0" err="1"/>
              <a:t>same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</a:t>
            </a:r>
            <a:r>
              <a:rPr lang="it-IT" sz="1900" dirty="0" err="1"/>
              <a:t>convective</a:t>
            </a:r>
            <a:r>
              <a:rPr lang="it-IT" sz="1900" dirty="0"/>
              <a:t> </a:t>
            </a:r>
            <a:r>
              <a:rPr lang="it-IT" sz="1900" dirty="0" err="1"/>
              <a:t>terms</a:t>
            </a:r>
            <a:r>
              <a:rPr lang="it-IT" sz="1900" dirty="0"/>
              <a:t>.</a:t>
            </a:r>
          </a:p>
          <a:p>
            <a:pPr marL="400050" lvl="1" indent="0">
              <a:buNone/>
            </a:pPr>
            <a:r>
              <a:rPr lang="it-IT" sz="1900" dirty="0"/>
              <a:t>Accoppiamento pressione-velocità: pressure </a:t>
            </a:r>
            <a:r>
              <a:rPr lang="it-IT" sz="1900" dirty="0" err="1"/>
              <a:t>based</a:t>
            </a:r>
            <a:r>
              <a:rPr lang="it-IT" sz="1900" dirty="0"/>
              <a:t> </a:t>
            </a:r>
            <a:r>
              <a:rPr lang="it-IT" sz="1900" dirty="0" err="1"/>
              <a:t>fully</a:t>
            </a:r>
            <a:r>
              <a:rPr lang="it-IT" sz="1900" dirty="0"/>
              <a:t> </a:t>
            </a:r>
            <a:r>
              <a:rPr lang="it-IT" sz="1900" dirty="0" err="1"/>
              <a:t>coupled</a:t>
            </a:r>
            <a:r>
              <a:rPr lang="it-IT" sz="1900" dirty="0"/>
              <a:t> – FVM </a:t>
            </a:r>
            <a:r>
              <a:rPr lang="it-IT" sz="1900" dirty="0" err="1"/>
              <a:t>based</a:t>
            </a:r>
            <a:r>
              <a:rPr lang="it-IT" sz="1900" dirty="0"/>
              <a:t> solver</a:t>
            </a:r>
          </a:p>
          <a:p>
            <a:pPr marL="400050" lvl="1" indent="0">
              <a:buNone/>
            </a:pPr>
            <a:r>
              <a:rPr lang="it-IT" sz="1900" dirty="0"/>
              <a:t>Under-</a:t>
            </a:r>
            <a:r>
              <a:rPr lang="it-IT" sz="1900" dirty="0" err="1"/>
              <a:t>relaxation</a:t>
            </a:r>
            <a:r>
              <a:rPr lang="it-IT" sz="1900" dirty="0"/>
              <a:t> </a:t>
            </a:r>
            <a:r>
              <a:rPr lang="it-IT" sz="1900" dirty="0" err="1"/>
              <a:t>factors</a:t>
            </a:r>
            <a:r>
              <a:rPr lang="it-IT" sz="1900" dirty="0"/>
              <a:t> (URF): standard industrial </a:t>
            </a:r>
            <a:r>
              <a:rPr lang="it-IT" sz="1900" dirty="0" err="1"/>
              <a:t>values</a:t>
            </a:r>
            <a:r>
              <a:rPr lang="it-IT" sz="1900" dirty="0"/>
              <a:t> (default options).</a:t>
            </a:r>
          </a:p>
          <a:p>
            <a:pPr marL="400050" lvl="1" indent="0">
              <a:buNone/>
            </a:pPr>
            <a:endParaRPr lang="it-IT" sz="1900" dirty="0"/>
          </a:p>
          <a:p>
            <a:pPr marL="400050" lvl="1" indent="0">
              <a:buNone/>
            </a:pPr>
            <a:r>
              <a:rPr lang="it-IT" sz="1900" b="1" dirty="0"/>
              <a:t>The </a:t>
            </a:r>
            <a:r>
              <a:rPr lang="it-IT" sz="1900" b="1" dirty="0" err="1"/>
              <a:t>overall</a:t>
            </a:r>
            <a:r>
              <a:rPr lang="it-IT" sz="1900" b="1" dirty="0"/>
              <a:t> </a:t>
            </a:r>
            <a:r>
              <a:rPr lang="it-IT" sz="1900" b="1" dirty="0" err="1"/>
              <a:t>order</a:t>
            </a:r>
            <a:r>
              <a:rPr lang="it-IT" sz="1900" b="1" dirty="0"/>
              <a:t> of </a:t>
            </a:r>
            <a:r>
              <a:rPr lang="it-IT" sz="1900" b="1" dirty="0" err="1"/>
              <a:t>spatial</a:t>
            </a:r>
            <a:r>
              <a:rPr lang="it-IT" sz="1900" b="1" dirty="0"/>
              <a:t> </a:t>
            </a:r>
            <a:r>
              <a:rPr lang="it-IT" sz="1900" b="1" dirty="0" err="1"/>
              <a:t>discretization</a:t>
            </a:r>
            <a:r>
              <a:rPr lang="it-IT" sz="1900" b="1" dirty="0"/>
              <a:t> </a:t>
            </a:r>
            <a:r>
              <a:rPr lang="it-IT" sz="1900" b="1" dirty="0" err="1"/>
              <a:t>is</a:t>
            </a:r>
            <a:r>
              <a:rPr lang="it-IT" sz="1900" b="1" dirty="0"/>
              <a:t> second </a:t>
            </a:r>
            <a:r>
              <a:rPr lang="it-IT" sz="1900" b="1" dirty="0" err="1"/>
              <a:t>order</a:t>
            </a:r>
            <a:r>
              <a:rPr lang="it-IT" sz="1900" b="1" dirty="0"/>
              <a:t> accurate</a:t>
            </a:r>
          </a:p>
          <a:p>
            <a:pPr marL="400050" lvl="1" indent="0">
              <a:buNone/>
            </a:pPr>
            <a:endParaRPr lang="it-IT" sz="1900" b="1" dirty="0"/>
          </a:p>
          <a:p>
            <a:pPr marL="0" indent="0">
              <a:buNone/>
            </a:pPr>
            <a:r>
              <a:rPr lang="it-IT" sz="1900" b="1" dirty="0"/>
              <a:t>Modello di turbolenza: </a:t>
            </a:r>
          </a:p>
          <a:p>
            <a:pPr marL="0" indent="0">
              <a:buNone/>
            </a:pPr>
            <a:r>
              <a:rPr lang="it-IT" sz="1900" b="1" dirty="0"/>
              <a:t>	k-omega SST </a:t>
            </a:r>
            <a:r>
              <a:rPr lang="it-IT" sz="1900" b="1" u="sng" dirty="0" err="1"/>
              <a:t>wall</a:t>
            </a:r>
            <a:r>
              <a:rPr lang="it-IT" sz="1900" b="1" dirty="0"/>
              <a:t> </a:t>
            </a:r>
            <a:r>
              <a:rPr lang="it-IT" sz="1900" b="1" dirty="0" err="1"/>
              <a:t>resolving</a:t>
            </a:r>
            <a:r>
              <a:rPr lang="it-IT" sz="1900" b="1" dirty="0"/>
              <a:t>.</a:t>
            </a:r>
          </a:p>
          <a:p>
            <a:pPr marL="0" indent="0">
              <a:buNone/>
            </a:pPr>
            <a:r>
              <a:rPr lang="it-IT" sz="1900" b="1" dirty="0"/>
              <a:t>	y+ &lt; 2</a:t>
            </a:r>
          </a:p>
          <a:p>
            <a:pPr marL="400050" lvl="1" indent="0">
              <a:buNone/>
            </a:pPr>
            <a:endParaRPr lang="it-IT" sz="1900" b="1" dirty="0"/>
          </a:p>
          <a:p>
            <a:pPr marL="514350" indent="-514350">
              <a:buAutoNum type="arabicPeriod"/>
            </a:pPr>
            <a:endParaRPr lang="it-IT" sz="2800" b="1" dirty="0"/>
          </a:p>
          <a:p>
            <a:pPr marL="514350" indent="-514350">
              <a:buAutoNum type="arabicPeriod"/>
            </a:pPr>
            <a:endParaRPr lang="it-IT" sz="2800" b="1" dirty="0"/>
          </a:p>
          <a:p>
            <a:pPr marL="514350" indent="-514350">
              <a:buAutoNum type="arabicPeriod"/>
            </a:pPr>
            <a:endParaRPr lang="it-IT" sz="2800" b="1" dirty="0"/>
          </a:p>
          <a:p>
            <a:pPr marL="514350" indent="-514350">
              <a:buAutoNum type="arabicPeriod"/>
            </a:pP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149619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2480" y="-17100"/>
            <a:ext cx="9289032" cy="853812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 di calcolo e </a:t>
            </a:r>
            <a:r>
              <a:rPr lang="it-IT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</a:t>
            </a: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endParaRPr lang="it-IT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A8D-DACA-4C7A-AF1C-DD3E03C4C8DA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272763F-CDEE-43E2-A75F-D8AEBDE9C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28" y="992188"/>
            <a:ext cx="7120744" cy="5484812"/>
          </a:xfrm>
        </p:spPr>
      </p:pic>
    </p:spTree>
    <p:extLst>
      <p:ext uri="{BB962C8B-B14F-4D97-AF65-F5344CB8AC3E}">
        <p14:creationId xmlns:p14="http://schemas.microsoft.com/office/powerpoint/2010/main" val="396365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0" y="20824"/>
            <a:ext cx="9906000" cy="836712"/>
          </a:xfrm>
          <a:noFill/>
          <a:ln>
            <a:noFill/>
          </a:ln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osservare i neutrini?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ABCB-8404-448E-837A-F75DC42EB45D}" type="slidenum">
              <a:rPr lang="it-IT"/>
              <a:pPr/>
              <a:t>2</a:t>
            </a:fld>
            <a:endParaRPr lang="it-IT"/>
          </a:p>
        </p:txBody>
      </p:sp>
      <p:sp>
        <p:nvSpPr>
          <p:cNvPr id="15" name="Segnaposto contenuto 9"/>
          <p:cNvSpPr txBox="1">
            <a:spLocks/>
          </p:cNvSpPr>
          <p:nvPr/>
        </p:nvSpPr>
        <p:spPr bwMode="auto">
          <a:xfrm>
            <a:off x="1208584" y="4653136"/>
            <a:ext cx="79208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498038-829B-4D13-8F08-67D590A5EA03}"/>
              </a:ext>
            </a:extLst>
          </p:cNvPr>
          <p:cNvSpPr txBox="1"/>
          <p:nvPr/>
        </p:nvSpPr>
        <p:spPr>
          <a:xfrm>
            <a:off x="1179755" y="1236571"/>
            <a:ext cx="7546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fotone come </a:t>
            </a:r>
            <a:r>
              <a:rPr lang="it-IT" b="1" dirty="0"/>
              <a:t>vettore di informazioni </a:t>
            </a:r>
            <a:r>
              <a:rPr lang="it-IT" dirty="0"/>
              <a:t>di un corpo celeste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28E9BE-E4A8-43CD-8897-123DAA86381B}"/>
              </a:ext>
            </a:extLst>
          </p:cNvPr>
          <p:cNvSpPr txBox="1"/>
          <p:nvPr/>
        </p:nvSpPr>
        <p:spPr>
          <a:xfrm>
            <a:off x="1978850" y="1694143"/>
            <a:ext cx="2672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Vantaggi: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Numerosi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Stabili e neutri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Facilmente osservabili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0C1EF0-9731-41FD-9FE0-D893B36D464B}"/>
              </a:ext>
            </a:extLst>
          </p:cNvPr>
          <p:cNvSpPr txBox="1"/>
          <p:nvPr/>
        </p:nvSpPr>
        <p:spPr>
          <a:xfrm>
            <a:off x="5169023" y="1690815"/>
            <a:ext cx="2758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Svantaggi: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Fonti di energia opache </a:t>
            </a:r>
          </a:p>
          <a:p>
            <a:r>
              <a:rPr lang="it-IT" sz="1800" dirty="0"/>
              <a:t>      ai fotoni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E37160-9B8E-410D-95EB-5DA43644F6E0}"/>
              </a:ext>
            </a:extLst>
          </p:cNvPr>
          <p:cNvSpPr txBox="1"/>
          <p:nvPr/>
        </p:nvSpPr>
        <p:spPr>
          <a:xfrm>
            <a:off x="2014534" y="3144883"/>
            <a:ext cx="587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Unico candidato attualmente noto: </a:t>
            </a:r>
            <a:r>
              <a:rPr lang="it-IT" b="1" dirty="0"/>
              <a:t>il neutrino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D18E750-72FD-4FAA-A165-57A0CB88DF8F}"/>
              </a:ext>
            </a:extLst>
          </p:cNvPr>
          <p:cNvSpPr/>
          <p:nvPr/>
        </p:nvSpPr>
        <p:spPr>
          <a:xfrm>
            <a:off x="1978850" y="3604571"/>
            <a:ext cx="2758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/>
              <a:t>Vantaggi: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Stabile e neutro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Interagisce debolmente con la materia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84BEEF0-22E9-49B4-8FA7-2954E3CE12A3}"/>
              </a:ext>
            </a:extLst>
          </p:cNvPr>
          <p:cNvSpPr/>
          <p:nvPr/>
        </p:nvSpPr>
        <p:spPr>
          <a:xfrm>
            <a:off x="5169023" y="3611936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800" dirty="0"/>
              <a:t>Svantaggi: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Estremamente elusivo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Non rivelabile direttamente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Segnale disturbato da </a:t>
            </a:r>
          </a:p>
          <a:p>
            <a:r>
              <a:rPr lang="it-IT" sz="1800" dirty="0"/>
              <a:t>    </a:t>
            </a:r>
            <a:r>
              <a:rPr lang="it-IT" sz="1200" dirty="0"/>
              <a:t> </a:t>
            </a:r>
            <a:r>
              <a:rPr lang="it-IT" sz="1800" dirty="0"/>
              <a:t> </a:t>
            </a:r>
            <a:r>
              <a:rPr lang="it-IT" sz="1050" dirty="0"/>
              <a:t> </a:t>
            </a:r>
            <a:r>
              <a:rPr lang="it-IT" sz="1800" dirty="0"/>
              <a:t>radiazioni cosmici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432B043-34EF-4F26-A2A4-3389556EB39A}"/>
              </a:ext>
            </a:extLst>
          </p:cNvPr>
          <p:cNvCxnSpPr/>
          <p:nvPr/>
        </p:nvCxnSpPr>
        <p:spPr>
          <a:xfrm>
            <a:off x="4956494" y="520665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F7EFF58-9319-4F66-B187-719059728665}"/>
              </a:ext>
            </a:extLst>
          </p:cNvPr>
          <p:cNvSpPr txBox="1"/>
          <p:nvPr/>
        </p:nvSpPr>
        <p:spPr>
          <a:xfrm>
            <a:off x="2444523" y="5785567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Rivelatori sottomarini: KM3Net</a:t>
            </a:r>
          </a:p>
        </p:txBody>
      </p:sp>
    </p:spTree>
    <p:extLst>
      <p:ext uri="{BB962C8B-B14F-4D97-AF65-F5344CB8AC3E}">
        <p14:creationId xmlns:p14="http://schemas.microsoft.com/office/powerpoint/2010/main" val="330432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36712"/>
          </a:xfrm>
          <a:noFill/>
          <a:ln>
            <a:noFill/>
          </a:ln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 KM3Net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ABCB-8404-448E-837A-F75DC42EB45D}" type="slidenum">
              <a:rPr lang="it-IT"/>
              <a:pPr/>
              <a:t>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777BC3-CB76-41AB-828A-D78CFF3E2E38}"/>
              </a:ext>
            </a:extLst>
          </p:cNvPr>
          <p:cNvSpPr txBox="1"/>
          <p:nvPr/>
        </p:nvSpPr>
        <p:spPr>
          <a:xfrm>
            <a:off x="1553021" y="817747"/>
            <a:ext cx="679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KM3Net = </a:t>
            </a:r>
            <a:r>
              <a:rPr lang="it-IT" b="1" dirty="0" err="1"/>
              <a:t>Cubic</a:t>
            </a:r>
            <a:r>
              <a:rPr lang="it-IT" b="1" dirty="0"/>
              <a:t> </a:t>
            </a:r>
            <a:r>
              <a:rPr lang="it-IT" b="1" dirty="0" err="1"/>
              <a:t>Kilometre</a:t>
            </a:r>
            <a:r>
              <a:rPr lang="it-IT" b="1" dirty="0"/>
              <a:t> Neutrino </a:t>
            </a:r>
            <a:r>
              <a:rPr lang="it-IT" b="1" dirty="0" err="1"/>
              <a:t>Telescope</a:t>
            </a:r>
            <a:r>
              <a:rPr lang="it-IT" b="1" dirty="0"/>
              <a:t>           </a:t>
            </a:r>
          </a:p>
          <a:p>
            <a:pPr algn="ctr"/>
            <a:r>
              <a:rPr lang="it-IT" sz="2000" dirty="0"/>
              <a:t>network multidisciplinare di rivelatori </a:t>
            </a:r>
          </a:p>
          <a:p>
            <a:pPr algn="ctr"/>
            <a:r>
              <a:rPr lang="it-IT" sz="2000" dirty="0"/>
              <a:t>installato nelle profondità del Mar Mediterraneo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CB5D865-FB17-4562-AB5D-D03954A337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7" y="2143945"/>
            <a:ext cx="4272070" cy="410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35AC4E-E2A3-44C4-AA64-E7159AF80D09}"/>
              </a:ext>
            </a:extLst>
          </p:cNvPr>
          <p:cNvSpPr txBox="1"/>
          <p:nvPr/>
        </p:nvSpPr>
        <p:spPr>
          <a:xfrm>
            <a:off x="5150529" y="3714588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/>
              <a:t>Osservazione dei </a:t>
            </a:r>
          </a:p>
          <a:p>
            <a:pPr algn="ctr"/>
            <a:r>
              <a:rPr lang="it-IT" sz="2000" dirty="0"/>
              <a:t>neutrini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3CED2736-C85A-4207-8FA1-2257DDDCA441}"/>
              </a:ext>
            </a:extLst>
          </p:cNvPr>
          <p:cNvCxnSpPr>
            <a:cxnSpLocks/>
          </p:cNvCxnSpPr>
          <p:nvPr/>
        </p:nvCxnSpPr>
        <p:spPr>
          <a:xfrm flipV="1">
            <a:off x="7264306" y="3226027"/>
            <a:ext cx="336442" cy="797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DA2A514-DBD6-42F3-8D74-93D514234BCB}"/>
              </a:ext>
            </a:extLst>
          </p:cNvPr>
          <p:cNvCxnSpPr>
            <a:cxnSpLocks/>
          </p:cNvCxnSpPr>
          <p:nvPr/>
        </p:nvCxnSpPr>
        <p:spPr>
          <a:xfrm flipV="1">
            <a:off x="7264306" y="4023658"/>
            <a:ext cx="33644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72E68B7-441B-46E1-A472-EE7119BB7E13}"/>
              </a:ext>
            </a:extLst>
          </p:cNvPr>
          <p:cNvCxnSpPr>
            <a:cxnSpLocks/>
          </p:cNvCxnSpPr>
          <p:nvPr/>
        </p:nvCxnSpPr>
        <p:spPr>
          <a:xfrm>
            <a:off x="7264306" y="4023658"/>
            <a:ext cx="336442" cy="797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62C87B-B02F-471D-B6CA-D4AE5A93F2BB}"/>
              </a:ext>
            </a:extLst>
          </p:cNvPr>
          <p:cNvSpPr txBox="1"/>
          <p:nvPr/>
        </p:nvSpPr>
        <p:spPr>
          <a:xfrm>
            <a:off x="7761312" y="2918533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caratteristiche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A70CE2D-3372-4212-9D11-6B64CCD0D9F7}"/>
              </a:ext>
            </a:extLst>
          </p:cNvPr>
          <p:cNvSpPr txBox="1"/>
          <p:nvPr/>
        </p:nvSpPr>
        <p:spPr>
          <a:xfrm>
            <a:off x="7761312" y="3653398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contenuto </a:t>
            </a:r>
          </a:p>
          <a:p>
            <a:r>
              <a:rPr lang="it-IT" sz="2000" dirty="0"/>
              <a:t>energetico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00B161E-D3C6-4F90-9454-BC2BF72642BE}"/>
              </a:ext>
            </a:extLst>
          </p:cNvPr>
          <p:cNvSpPr txBox="1"/>
          <p:nvPr/>
        </p:nvSpPr>
        <p:spPr>
          <a:xfrm>
            <a:off x="7740202" y="4824722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traiettoria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0952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di KM3Net - </a:t>
            </a:r>
            <a:r>
              <a:rPr lang="it-IT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</a:t>
            </a:r>
            <a:endParaRPr lang="it-IT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	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1540-A034-4C65-8D69-559E67E80E92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Segnaposto contenuto 7" descr="C:\Users\andre\Downloads\Artist's_expression_of_KM3NeT.jpg">
            <a:extLst>
              <a:ext uri="{FF2B5EF4-FFF2-40B4-BE49-F238E27FC236}">
                <a16:creationId xmlns:a16="http://schemas.microsoft.com/office/drawing/2014/main" id="{E990FD65-C928-491C-ACDC-291DD3ED8B8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86" y="1367135"/>
            <a:ext cx="5688632" cy="36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129351-B521-4C2F-8CBA-19F10B27CB76}"/>
              </a:ext>
            </a:extLst>
          </p:cNvPr>
          <p:cNvSpPr txBox="1"/>
          <p:nvPr/>
        </p:nvSpPr>
        <p:spPr>
          <a:xfrm>
            <a:off x="216988" y="1366923"/>
            <a:ext cx="32574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115 </a:t>
            </a:r>
            <a:r>
              <a:rPr lang="it-IT" dirty="0" err="1"/>
              <a:t>Detection</a:t>
            </a:r>
            <a:r>
              <a:rPr lang="it-IT" dirty="0"/>
              <a:t> Unit (DU)</a:t>
            </a:r>
          </a:p>
          <a:p>
            <a:pPr algn="ctr"/>
            <a:r>
              <a:rPr lang="it-IT" sz="1800" dirty="0"/>
              <a:t>Altezza complessiva: 200 m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6268985-8BC4-49B6-BB52-00817F0323C3}"/>
              </a:ext>
            </a:extLst>
          </p:cNvPr>
          <p:cNvCxnSpPr>
            <a:cxnSpLocks/>
          </p:cNvCxnSpPr>
          <p:nvPr/>
        </p:nvCxnSpPr>
        <p:spPr>
          <a:xfrm>
            <a:off x="1845702" y="2223065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740E11-D444-4901-9CAE-3FB81D755132}"/>
              </a:ext>
            </a:extLst>
          </p:cNvPr>
          <p:cNvSpPr txBox="1"/>
          <p:nvPr/>
        </p:nvSpPr>
        <p:spPr>
          <a:xfrm>
            <a:off x="260974" y="2652584"/>
            <a:ext cx="31694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18 moduli ottici digitali </a:t>
            </a:r>
          </a:p>
          <a:p>
            <a:pPr algn="ctr"/>
            <a:r>
              <a:rPr lang="it-IT" dirty="0"/>
              <a:t>(DOM)</a:t>
            </a:r>
          </a:p>
          <a:p>
            <a:pPr algn="ctr"/>
            <a:r>
              <a:rPr lang="it-IT" sz="1800" dirty="0"/>
              <a:t>Diametro: 0,43 m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03932AD-8094-42F2-8A8F-E87B54E1633E}"/>
              </a:ext>
            </a:extLst>
          </p:cNvPr>
          <p:cNvCxnSpPr>
            <a:cxnSpLocks/>
          </p:cNvCxnSpPr>
          <p:nvPr/>
        </p:nvCxnSpPr>
        <p:spPr>
          <a:xfrm>
            <a:off x="1845702" y="3844023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3811068-28D8-4D43-A7D7-DE2BC9D4CCD1}"/>
              </a:ext>
            </a:extLst>
          </p:cNvPr>
          <p:cNvSpPr txBox="1"/>
          <p:nvPr/>
        </p:nvSpPr>
        <p:spPr>
          <a:xfrm>
            <a:off x="478180" y="4307577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31 fotomoltiplicatori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F20600-DEA6-4D79-896B-CBAE4F784E85}"/>
              </a:ext>
            </a:extLst>
          </p:cNvPr>
          <p:cNvSpPr txBox="1"/>
          <p:nvPr/>
        </p:nvSpPr>
        <p:spPr>
          <a:xfrm>
            <a:off x="2213532" y="5561099"/>
            <a:ext cx="5478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Profondità: 2500 m</a:t>
            </a:r>
          </a:p>
          <a:p>
            <a:pPr algn="ctr"/>
            <a:r>
              <a:rPr lang="it-IT" dirty="0"/>
              <a:t>Velocità della corrente marina: 0 ÷ 20 cm/s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-7640" y="45113"/>
            <a:ext cx="9906000" cy="836712"/>
          </a:xfrm>
          <a:noFill/>
          <a:ln>
            <a:noFill/>
          </a:ln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fluidodinamico di una DU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ABCB-8404-448E-837A-F75DC42EB45D}" type="slidenum">
              <a:rPr lang="it-IT"/>
              <a:pPr/>
              <a:t>5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30EEE5A-040D-4052-8D0C-F53FF77BE7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64" y="1772816"/>
            <a:ext cx="2820071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4EFF060-0F35-420B-8387-6CB30FC53558}"/>
              </a:ext>
            </a:extLst>
          </p:cNvPr>
          <p:cNvSpPr/>
          <p:nvPr/>
        </p:nvSpPr>
        <p:spPr>
          <a:xfrm>
            <a:off x="389364" y="1117463"/>
            <a:ext cx="6219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Misura della traiettoria          posizionamento di ogni DOM</a:t>
            </a:r>
          </a:p>
          <a:p>
            <a:endParaRPr lang="it-IT" sz="2000" dirty="0"/>
          </a:p>
          <a:p>
            <a:pPr algn="ctr"/>
            <a:r>
              <a:rPr lang="it-IT" sz="1800" dirty="0"/>
              <a:t>Modello meccanico di previsione dello spostamento:</a:t>
            </a:r>
          </a:p>
          <a:p>
            <a:pPr algn="ctr"/>
            <a:endParaRPr lang="it-IT" sz="400" dirty="0"/>
          </a:p>
          <a:p>
            <a:pPr algn="ctr"/>
            <a:r>
              <a:rPr lang="it-IT" sz="1800" dirty="0"/>
              <a:t>sequenza di </a:t>
            </a:r>
            <a:r>
              <a:rPr lang="it-IT" sz="1800" b="1" dirty="0"/>
              <a:t>corpi rigidi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D0A4CA9-1ED7-4B1A-9628-49796BBCDEE0}"/>
              </a:ext>
            </a:extLst>
          </p:cNvPr>
          <p:cNvCxnSpPr/>
          <p:nvPr/>
        </p:nvCxnSpPr>
        <p:spPr>
          <a:xfrm>
            <a:off x="2936776" y="134076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1925EB3-F9D2-4B8E-9458-F1CC7639DABF}"/>
              </a:ext>
            </a:extLst>
          </p:cNvPr>
          <p:cNvCxnSpPr>
            <a:cxnSpLocks/>
          </p:cNvCxnSpPr>
          <p:nvPr/>
        </p:nvCxnSpPr>
        <p:spPr>
          <a:xfrm>
            <a:off x="3440832" y="2564904"/>
            <a:ext cx="0" cy="50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915E64-B622-4BA8-970E-E678B2A37BC0}"/>
              </a:ext>
            </a:extLst>
          </p:cNvPr>
          <p:cNvSpPr txBox="1"/>
          <p:nvPr/>
        </p:nvSpPr>
        <p:spPr>
          <a:xfrm>
            <a:off x="685109" y="3149881"/>
            <a:ext cx="55114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sz="2000" b="1" kern="0" dirty="0"/>
              <a:t>l’analisi dell’escursione di una DU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it-IT" sz="2000" b="1" kern="0" dirty="0"/>
              <a:t>dipende esclusivamente dalle forze sperimentate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it-IT" sz="2000" b="1" kern="0" dirty="0"/>
              <a:t>dai componenti DOM, boa e cavi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BD9C972-32B5-4E0C-8229-A7D7CE64D8B4}"/>
              </a:ext>
            </a:extLst>
          </p:cNvPr>
          <p:cNvCxnSpPr>
            <a:cxnSpLocks/>
          </p:cNvCxnSpPr>
          <p:nvPr/>
        </p:nvCxnSpPr>
        <p:spPr>
          <a:xfrm>
            <a:off x="3440832" y="4395257"/>
            <a:ext cx="1597743" cy="661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E9246BF-3081-4D80-AFCD-B34021348CE0}"/>
              </a:ext>
            </a:extLst>
          </p:cNvPr>
          <p:cNvCxnSpPr>
            <a:cxnSpLocks/>
          </p:cNvCxnSpPr>
          <p:nvPr/>
        </p:nvCxnSpPr>
        <p:spPr>
          <a:xfrm flipH="1">
            <a:off x="1847988" y="4395256"/>
            <a:ext cx="1597743" cy="661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7BBD826-5AD3-4040-BF64-6A2423DE0B9C}"/>
              </a:ext>
            </a:extLst>
          </p:cNvPr>
          <p:cNvSpPr txBox="1"/>
          <p:nvPr/>
        </p:nvSpPr>
        <p:spPr>
          <a:xfrm>
            <a:off x="920552" y="5163289"/>
            <a:ext cx="1334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/>
              <a:t>forze di lift</a:t>
            </a:r>
          </a:p>
          <a:p>
            <a:pPr algn="ctr"/>
            <a:r>
              <a:rPr lang="it-IT" sz="2000" dirty="0"/>
              <a:t>(portanza)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AD74308-5815-4A24-B051-38C2BAFC2F09}"/>
              </a:ext>
            </a:extLst>
          </p:cNvPr>
          <p:cNvSpPr txBox="1"/>
          <p:nvPr/>
        </p:nvSpPr>
        <p:spPr>
          <a:xfrm>
            <a:off x="4448944" y="5175734"/>
            <a:ext cx="149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/>
              <a:t>forze di drag</a:t>
            </a:r>
          </a:p>
          <a:p>
            <a:pPr algn="ctr"/>
            <a:r>
              <a:rPr lang="it-IT" sz="2000" dirty="0"/>
              <a:t>(resistenza)</a:t>
            </a:r>
          </a:p>
        </p:txBody>
      </p:sp>
    </p:spTree>
    <p:extLst>
      <p:ext uri="{BB962C8B-B14F-4D97-AF65-F5344CB8AC3E}">
        <p14:creationId xmlns:p14="http://schemas.microsoft.com/office/powerpoint/2010/main" val="32514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-7640" y="45113"/>
            <a:ext cx="9906000" cy="836712"/>
          </a:xfrm>
          <a:noFill/>
          <a:ln>
            <a:noFill/>
          </a:ln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Coefficiente di drag 𝑪</a:t>
            </a:r>
            <a:r>
              <a:rPr lang="it-IT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𝑫 </a:t>
            </a: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ABCB-8404-448E-837A-F75DC42EB45D}" type="slidenum">
              <a:rPr lang="it-IT"/>
              <a:pPr/>
              <a:t>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93F793-C86E-4926-AA87-9BF421457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6401" b="11151"/>
          <a:stretch/>
        </p:blipFill>
        <p:spPr>
          <a:xfrm>
            <a:off x="1738049" y="2504184"/>
            <a:ext cx="6429902" cy="374421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10721F-0AE5-4EF8-8908-4D535683C486}"/>
              </a:ext>
            </a:extLst>
          </p:cNvPr>
          <p:cNvSpPr txBox="1"/>
          <p:nvPr/>
        </p:nvSpPr>
        <p:spPr>
          <a:xfrm>
            <a:off x="804942" y="1360251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Fase di progetto di KM3Net: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647787-B7EA-4CE8-BBAC-61F12F738574}"/>
              </a:ext>
            </a:extLst>
          </p:cNvPr>
          <p:cNvSpPr txBox="1"/>
          <p:nvPr/>
        </p:nvSpPr>
        <p:spPr>
          <a:xfrm>
            <a:off x="4880992" y="1181647"/>
            <a:ext cx="4110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DOM ~ sfera: 𝑪</a:t>
            </a:r>
            <a:r>
              <a:rPr lang="it-IT" sz="1200" dirty="0"/>
              <a:t>𝑫</a:t>
            </a:r>
            <a:r>
              <a:rPr lang="it-IT" dirty="0"/>
              <a:t> = 0,5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Boa, cavi ~ cilindro: 𝑪</a:t>
            </a:r>
            <a:r>
              <a:rPr lang="it-IT" sz="1200" dirty="0"/>
              <a:t>𝑫 </a:t>
            </a:r>
            <a:r>
              <a:rPr lang="it-IT" dirty="0"/>
              <a:t>= 1,3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-32860" y="0"/>
            <a:ext cx="9906000" cy="980728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CFD: Fluidodinamica Computazionale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00B235A-8FA7-431F-8C95-63472D3AC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76" y="1772816"/>
            <a:ext cx="7043848" cy="3732354"/>
          </a:xfrm>
          <a:prstGeom prst="rect">
            <a:avLst/>
          </a:prstGeom>
        </p:spPr>
      </p:pic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45E85C1E-1BD6-4C8B-8CE5-4080BCE7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/>
          <a:p>
            <a:fld id="{8A221540-A034-4C65-8D69-559E67E80E92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06640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Componenti – Boa sommitale e DOM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1540-A034-4C65-8D69-559E67E80E92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D96A8CC-BCF0-43F9-866C-D100F57A282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871" r="14225" b="5359"/>
          <a:stretch/>
        </p:blipFill>
        <p:spPr bwMode="auto">
          <a:xfrm>
            <a:off x="550188" y="1243048"/>
            <a:ext cx="1296144" cy="5005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A10D5E39-B1B1-4AE9-8DF0-FA38B7DA7C18}"/>
              </a:ext>
            </a:extLst>
          </p:cNvPr>
          <p:cNvSpPr/>
          <p:nvPr/>
        </p:nvSpPr>
        <p:spPr>
          <a:xfrm>
            <a:off x="992560" y="4797152"/>
            <a:ext cx="375030" cy="468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433E32C-A5F4-4195-B516-4782742E41A6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367590" y="5031177"/>
            <a:ext cx="970446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D36020FD-F5A2-473A-BC16-4506C651F35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24" y="3844664"/>
            <a:ext cx="2159447" cy="21066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0685F60-349F-4F31-87C8-651310D75EF6}"/>
              </a:ext>
            </a:extLst>
          </p:cNvPr>
          <p:cNvCxnSpPr>
            <a:cxnSpLocks/>
          </p:cNvCxnSpPr>
          <p:nvPr/>
        </p:nvCxnSpPr>
        <p:spPr>
          <a:xfrm>
            <a:off x="6969224" y="5031177"/>
            <a:ext cx="45240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id="{97FFFB33-B23F-45BB-8285-9412609087D7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169" b="95787" l="29474" r="61637">
                        <a14:foregroundMark x1="46667" y1="92978" x2="46667" y2="92978"/>
                        <a14:foregroundMark x1="61988" y1="68820" x2="61988" y2="68820"/>
                        <a14:foregroundMark x1="48889" y1="15730" x2="48889" y2="15730"/>
                        <a14:foregroundMark x1="29474" y1="67416" x2="29474" y2="67416"/>
                        <a14:foregroundMark x1="46667" y1="95787" x2="46667" y2="9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9" t="8852" r="34610"/>
          <a:stretch/>
        </p:blipFill>
        <p:spPr bwMode="auto">
          <a:xfrm>
            <a:off x="7560931" y="4043243"/>
            <a:ext cx="1847429" cy="1709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BA520C9E-4A66-494B-B554-F0C1C26A5F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7" b="90523" l="9959" r="89905">
                        <a14:foregroundMark x1="56071" y1="10621" x2="56071" y2="10621"/>
                        <a14:foregroundMark x1="48704" y1="90523" x2="48704" y2="90523"/>
                        <a14:foregroundMark x1="57026" y1="9804" x2="57026" y2="9804"/>
                        <a14:foregroundMark x1="16235" y1="63725" x2="16235" y2="63725"/>
                        <a14:foregroundMark x1="55798" y1="17157" x2="55798" y2="17157"/>
                        <a14:foregroundMark x1="49795" y1="15523" x2="49795" y2="15523"/>
                        <a14:foregroundMark x1="47613" y1="18464" x2="47613" y2="18464"/>
                        <a14:foregroundMark x1="80764" y1="64216" x2="80764" y2="64216"/>
                        <a14:foregroundMark x1="78854" y1="66013" x2="78854" y2="66013"/>
                        <a14:foregroundMark x1="77490" y1="66013" x2="77490" y2="66013"/>
                        <a14:foregroundMark x1="76126" y1="68301" x2="76126" y2="68301"/>
                        <a14:foregroundMark x1="79809" y1="57843" x2="79809" y2="57843"/>
                        <a14:backgroundMark x1="48158" y1="21405" x2="48158" y2="21405"/>
                        <a14:backgroundMark x1="77080" y1="65359" x2="77080" y2="65359"/>
                        <a14:backgroundMark x1="76262" y1="66340" x2="76262" y2="66340"/>
                        <a14:backgroundMark x1="75853" y1="68137" x2="75853" y2="68137"/>
                        <a14:backgroundMark x1="77490" y1="59150" x2="77490" y2="59150"/>
                        <a14:backgroundMark x1="19645" y1="66013" x2="19645" y2="66013"/>
                        <a14:backgroundMark x1="18690" y1="58660" x2="18690" y2="58660"/>
                        <a14:backgroundMark x1="60164" y1="24510" x2="60164" y2="24510"/>
                        <a14:backgroundMark x1="79673" y1="57680" x2="79673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2" y="3978854"/>
            <a:ext cx="2201774" cy="1838316"/>
          </a:xfrm>
          <a:prstGeom prst="rect">
            <a:avLst/>
          </a:prstGeom>
        </p:spPr>
      </p:pic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462DDD73-F3BB-4BC3-923B-62166D49356B}"/>
              </a:ext>
            </a:extLst>
          </p:cNvPr>
          <p:cNvCxnSpPr>
            <a:cxnSpLocks/>
          </p:cNvCxnSpPr>
          <p:nvPr/>
        </p:nvCxnSpPr>
        <p:spPr>
          <a:xfrm>
            <a:off x="4423136" y="5031176"/>
            <a:ext cx="45240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>
            <a:extLst>
              <a:ext uri="{FF2B5EF4-FFF2-40B4-BE49-F238E27FC236}">
                <a16:creationId xmlns:a16="http://schemas.microsoft.com/office/drawing/2014/main" id="{A38440D0-916C-426F-8052-E55FB309F4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16" b="96842" l="9470" r="89773">
                        <a14:foregroundMark x1="52652" y1="13816" x2="52652" y2="13816"/>
                        <a14:foregroundMark x1="44318" y1="82105" x2="44318" y2="82105"/>
                        <a14:foregroundMark x1="22727" y1="94868" x2="22727" y2="94868"/>
                        <a14:foregroundMark x1="24242" y1="94079" x2="24242" y2="94079"/>
                        <a14:foregroundMark x1="16667" y1="70132" x2="16667" y2="70132"/>
                        <a14:foregroundMark x1="84470" y1="70921" x2="84470" y2="70921"/>
                        <a14:foregroundMark x1="77652" y1="93947" x2="77652" y2="93947"/>
                        <a14:foregroundMark x1="43182" y1="94211" x2="53788" y2="95921"/>
                        <a14:foregroundMark x1="64394" y1="8421" x2="64394" y2="8421"/>
                        <a14:foregroundMark x1="50758" y1="3816" x2="50758" y2="3816"/>
                        <a14:foregroundMark x1="29167" y1="94342" x2="29167" y2="94342"/>
                        <a14:foregroundMark x1="56818" y1="96842" x2="56818" y2="96842"/>
                        <a14:foregroundMark x1="45455" y1="95526" x2="45455" y2="95526"/>
                        <a14:backgroundMark x1="32576" y1="93553" x2="32576" y2="93553"/>
                        <a14:backgroundMark x1="69697" y1="93553" x2="69697" y2="93553"/>
                        <a14:backgroundMark x1="59848" y1="93289" x2="59848" y2="93289"/>
                        <a14:backgroundMark x1="63636" y1="93289" x2="63636" y2="93289"/>
                        <a14:backgroundMark x1="40909" y1="93289" x2="40909" y2="93289"/>
                        <a14:backgroundMark x1="36364" y1="93289" x2="36364" y2="93289"/>
                        <a14:backgroundMark x1="43561" y1="96053" x2="43561" y2="96053"/>
                        <a14:backgroundMark x1="56818" y1="96447" x2="56818" y2="96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31" y="1006550"/>
            <a:ext cx="827036" cy="2380859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D9F724CC-EF87-4AAA-A42A-E054F8634C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64" b="95995" l="8787" r="89540">
                        <a14:foregroundMark x1="9623" y1="70543" x2="9623" y2="70543"/>
                        <a14:foregroundMark x1="21757" y1="92377" x2="21757" y2="92377"/>
                        <a14:foregroundMark x1="18410" y1="95349" x2="18410" y2="95349"/>
                        <a14:foregroundMark x1="55230" y1="95995" x2="55230" y2="95995"/>
                        <a14:foregroundMark x1="83264" y1="95607" x2="83264" y2="95607"/>
                        <a14:foregroundMark x1="89958" y1="71447" x2="89958" y2="71447"/>
                        <a14:foregroundMark x1="51464" y1="8269" x2="51464" y2="8269"/>
                        <a14:foregroundMark x1="52720" y1="4264" x2="52720" y2="4264"/>
                        <a14:foregroundMark x1="10042" y1="72739" x2="10042" y2="72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02" y="1021517"/>
            <a:ext cx="725689" cy="23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94A2FF5F-85FF-46E0-BEFD-C04A45D29F26}"/>
              </a:ext>
            </a:extLst>
          </p:cNvPr>
          <p:cNvSpPr/>
          <p:nvPr/>
        </p:nvSpPr>
        <p:spPr>
          <a:xfrm>
            <a:off x="986079" y="1207274"/>
            <a:ext cx="375030" cy="468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7C5404B7-565F-4E3D-8ED2-B4A43D34391A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1361109" y="1441300"/>
            <a:ext cx="1331381" cy="7540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5702FCB5-1920-4B9F-8415-B2F17A836C7B}"/>
              </a:ext>
            </a:extLst>
          </p:cNvPr>
          <p:cNvCxnSpPr>
            <a:cxnSpLocks/>
          </p:cNvCxnSpPr>
          <p:nvPr/>
        </p:nvCxnSpPr>
        <p:spPr>
          <a:xfrm>
            <a:off x="4442183" y="2195321"/>
            <a:ext cx="45240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magine 47">
            <a:extLst>
              <a:ext uri="{FF2B5EF4-FFF2-40B4-BE49-F238E27FC236}">
                <a16:creationId xmlns:a16="http://schemas.microsoft.com/office/drawing/2014/main" id="{99F04D60-4876-48C0-97F5-D7D2FCBA273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50" b="91641" l="9956" r="89918">
                        <a14:foregroundMark x1="51922" y1="8050" x2="51922" y2="8050"/>
                        <a14:foregroundMark x1="49968" y1="91641" x2="49968" y2="91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22" t="-13638" r="40749" b="-13638"/>
          <a:stretch/>
        </p:blipFill>
        <p:spPr>
          <a:xfrm>
            <a:off x="7920159" y="639466"/>
            <a:ext cx="1128971" cy="3106258"/>
          </a:xfrm>
          <a:prstGeom prst="rect">
            <a:avLst/>
          </a:prstGeom>
        </p:spPr>
      </p:pic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938CE125-03D9-447D-B1C8-E3096C50E878}"/>
              </a:ext>
            </a:extLst>
          </p:cNvPr>
          <p:cNvCxnSpPr>
            <a:cxnSpLocks/>
          </p:cNvCxnSpPr>
          <p:nvPr/>
        </p:nvCxnSpPr>
        <p:spPr>
          <a:xfrm>
            <a:off x="7033107" y="2192595"/>
            <a:ext cx="45240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08720"/>
          </a:xfrm>
        </p:spPr>
        <p:txBody>
          <a:bodyPr/>
          <a:lstStyle/>
          <a:p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Componenti - Cavi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1540-A034-4C65-8D69-559E67E80E92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0" y="3284984"/>
            <a:ext cx="990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endParaRPr lang="it-IT" sz="2800" dirty="0"/>
          </a:p>
          <a:p>
            <a:pPr>
              <a:buFont typeface="Arial" pitchFamily="34" charset="0"/>
              <a:buChar char="•"/>
            </a:pPr>
            <a:endParaRPr lang="it-IT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6D2A87-5042-41EC-8E54-33913E7B3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506897"/>
            <a:ext cx="1057035" cy="49411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D5D197-28E2-4D75-BA80-A9ECB9266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44" y="1506897"/>
            <a:ext cx="1057035" cy="49411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C50B9E0-B17B-4936-8283-A222FAED0D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7" y="1506897"/>
            <a:ext cx="3600400" cy="225543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7C9A4D6-3EFB-42F4-9BAD-EB1F508A7C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93" y="3987887"/>
            <a:ext cx="3606014" cy="2258954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02DE027-42FC-4C60-BAD8-125B4C1F7978}"/>
              </a:ext>
            </a:extLst>
          </p:cNvPr>
          <p:cNvCxnSpPr>
            <a:cxnSpLocks/>
          </p:cNvCxnSpPr>
          <p:nvPr/>
        </p:nvCxnSpPr>
        <p:spPr>
          <a:xfrm>
            <a:off x="2095873" y="3977480"/>
            <a:ext cx="45240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FCF3AAD-D3CF-4FC2-804C-3D6880769209}"/>
              </a:ext>
            </a:extLst>
          </p:cNvPr>
          <p:cNvCxnSpPr>
            <a:cxnSpLocks/>
          </p:cNvCxnSpPr>
          <p:nvPr/>
        </p:nvCxnSpPr>
        <p:spPr>
          <a:xfrm flipV="1">
            <a:off x="4405814" y="2852936"/>
            <a:ext cx="547186" cy="11245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18F2703-E19B-4E19-B09F-6ED8F1964FBD}"/>
              </a:ext>
            </a:extLst>
          </p:cNvPr>
          <p:cNvCxnSpPr>
            <a:cxnSpLocks/>
          </p:cNvCxnSpPr>
          <p:nvPr/>
        </p:nvCxnSpPr>
        <p:spPr>
          <a:xfrm>
            <a:off x="4405814" y="3973292"/>
            <a:ext cx="547186" cy="11245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02804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676</Words>
  <Application>Microsoft Office PowerPoint</Application>
  <PresentationFormat>A4 (21x29,7 cm)</PresentationFormat>
  <Paragraphs>203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Times New Roman</vt:lpstr>
      <vt:lpstr>Struttura predefinita</vt:lpstr>
      <vt:lpstr>Calcolo del coefficiente di resistenza per un sensore di neutrini posizionato nei fondali marini del Golfo del Leone</vt:lpstr>
      <vt:lpstr>Perché osservare i neutrini?</vt:lpstr>
      <vt:lpstr>Il progetto KM3Net</vt:lpstr>
      <vt:lpstr>Design di KM3Net - Fr</vt:lpstr>
      <vt:lpstr>Comportamento fluidodinamico di una DU</vt:lpstr>
      <vt:lpstr>Coefficiente di drag 𝑪𝑫  </vt:lpstr>
      <vt:lpstr>CFD: Fluidodinamica Computazionale</vt:lpstr>
      <vt:lpstr>Componenti – Boa sommitale e DOM</vt:lpstr>
      <vt:lpstr>Componenti - Cavi</vt:lpstr>
      <vt:lpstr>Impostazione del solver</vt:lpstr>
      <vt:lpstr>Simulazioni</vt:lpstr>
      <vt:lpstr>Valori medi di 𝑪𝑫</vt:lpstr>
      <vt:lpstr>Visualizzazioni grafiche - scie</vt:lpstr>
      <vt:lpstr>Visualizzazioni grafiche - vortici</vt:lpstr>
      <vt:lpstr>Sviluppi futuri </vt:lpstr>
      <vt:lpstr>Metodo numerico</vt:lpstr>
      <vt:lpstr>Dominio di calcolo e Boundary Conditions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sperimentale del raffreddamento interno di una pala di turbina a gas</dc:title>
  <dc:subject>Tesi</dc:subject>
  <dc:creator/>
  <cp:lastModifiedBy/>
  <cp:revision>1</cp:revision>
  <dcterms:created xsi:type="dcterms:W3CDTF">2017-07-12T08:07:29Z</dcterms:created>
  <dcterms:modified xsi:type="dcterms:W3CDTF">2019-09-19T14:22:50Z</dcterms:modified>
</cp:coreProperties>
</file>