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6" r:id="rId4"/>
    <p:sldId id="281" r:id="rId5"/>
    <p:sldId id="260" r:id="rId6"/>
    <p:sldId id="262" r:id="rId7"/>
    <p:sldId id="264" r:id="rId8"/>
    <p:sldId id="265" r:id="rId9"/>
    <p:sldId id="266" r:id="rId10"/>
    <p:sldId id="267" r:id="rId11"/>
    <p:sldId id="270" r:id="rId12"/>
    <p:sldId id="273" r:id="rId13"/>
    <p:sldId id="272" r:id="rId14"/>
    <p:sldId id="271" r:id="rId15"/>
    <p:sldId id="279" r:id="rId16"/>
    <p:sldId id="276" r:id="rId17"/>
    <p:sldId id="275" r:id="rId18"/>
    <p:sldId id="274" r:id="rId19"/>
    <p:sldId id="282" r:id="rId20"/>
    <p:sldId id="278" r:id="rId21"/>
    <p:sldId id="283" r:id="rId22"/>
    <p:sldId id="280" r:id="rId23"/>
    <p:sldId id="277" r:id="rId24"/>
    <p:sldId id="268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97" autoAdjust="0"/>
    <p:restoredTop sz="94813" autoAdjust="0"/>
  </p:normalViewPr>
  <p:slideViewPr>
    <p:cSldViewPr>
      <p:cViewPr varScale="1">
        <p:scale>
          <a:sx n="105" d="100"/>
          <a:sy n="105" d="100"/>
        </p:scale>
        <p:origin x="-2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01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B2E1D-D3BE-4CCA-BDF2-523B1E631352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85263-CC86-4657-882C-97D234CCD6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039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CD072-0E58-486C-927D-212B92BCA093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ED6DF-4D4F-4E02-809B-29CB720270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23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0ED6DF-4D4F-4E02-809B-29CB7202702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2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1757-4350-4B6D-AAEF-5BA96FE78106}" type="datetime1">
              <a:rPr lang="it-IT" smtClean="0"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29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28022-41E7-4134-AEF2-0ACC9CE23B30}" type="datetime1">
              <a:rPr lang="it-IT" smtClean="0"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C1A1-24C0-45A8-8901-38AED365A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2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3F171-F41C-4CE5-ACFD-7437032D95E6}" type="datetime1">
              <a:rPr lang="it-IT" smtClean="0"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C1A1-24C0-45A8-8901-38AED365A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561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0B70-CEE6-4E53-ADCF-57E4AAA8F918}" type="datetime1">
              <a:rPr lang="it-IT" smtClean="0"/>
              <a:t>21/03/2014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C1A1-24C0-45A8-8901-38AED365AD6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4332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32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09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480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6890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869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844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82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5323E-52E7-4916-B14D-605844CA82AE}" type="datetime1">
              <a:rPr lang="it-IT" smtClean="0"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C1A1-24C0-45A8-8901-38AED365A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192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32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048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23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52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C1E4-73F8-4E10-BFAB-E936565CE4F3}" type="datetime1">
              <a:rPr lang="it-IT" smtClean="0"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C1A1-24C0-45A8-8901-38AED365A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24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A7BBE-D229-4C1E-82D7-0F0B453BE573}" type="datetime1">
              <a:rPr lang="it-IT" smtClean="0"/>
              <a:t>21/03/2014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C1A1-24C0-45A8-8901-38AED365A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5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7D339-E16A-4B66-BA4E-984C2641C6B4}" type="datetime1">
              <a:rPr lang="it-IT" smtClean="0"/>
              <a:t>21/03/2014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C1A1-24C0-45A8-8901-38AED365A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75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2853-8D95-43C7-ADA2-6428818EE501}" type="datetime1">
              <a:rPr lang="it-IT" smtClean="0"/>
              <a:t>21/03/2014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C1A1-24C0-45A8-8901-38AED365A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32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66F9-6C66-4433-9CE9-BD1EF10C0A77}" type="datetime1">
              <a:rPr lang="it-IT" smtClean="0"/>
              <a:t>21/03/2014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C1A1-24C0-45A8-8901-38AED365A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807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80762-156D-4804-84EE-D4636FEC22F7}" type="datetime1">
              <a:rPr lang="it-IT" smtClean="0"/>
              <a:t>21/03/2014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C1A1-24C0-45A8-8901-38AED365A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58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9ADD-EC28-4327-80AA-1F471DE3402D}" type="datetime1">
              <a:rPr lang="it-IT" smtClean="0"/>
              <a:t>21/03/2014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C1A1-24C0-45A8-8901-38AED365AD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95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D530F-8E60-47D7-90A6-4C76CC1896AE}" type="datetime1">
              <a:rPr lang="it-IT" smtClean="0"/>
              <a:t>21/03/2014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8C1A1-24C0-45A8-8901-38AED365AD6D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060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3CFC8-9C76-4DCA-A26B-40B021B54F39}" type="datetimeFigureOut">
              <a:rPr lang="it-IT" smtClean="0"/>
              <a:t>21/03/2014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1B805-EC9F-46A4-A324-FBE7B4816BF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87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9523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70000"/>
              </a:lnSpc>
            </a:pPr>
            <a:r>
              <a:rPr lang="it-IT" sz="2900" dirty="0" smtClean="0">
                <a:solidFill>
                  <a:schemeClr val="tx1"/>
                </a:solidFill>
                <a:latin typeface="+mj-lt"/>
                <a:cs typeface="Arial" charset="0"/>
              </a:rPr>
              <a:t>Università degli Studi di Genova – DICCA</a:t>
            </a:r>
          </a:p>
          <a:p>
            <a:pPr>
              <a:lnSpc>
                <a:spcPct val="70000"/>
              </a:lnSpc>
            </a:pPr>
            <a:endParaRPr lang="it-IT" sz="29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>
              <a:lnSpc>
                <a:spcPct val="70000"/>
              </a:lnSpc>
            </a:pPr>
            <a:r>
              <a:rPr lang="it-IT" sz="2900" dirty="0" smtClean="0">
                <a:solidFill>
                  <a:schemeClr val="tx1"/>
                </a:solidFill>
                <a:latin typeface="+mj-lt"/>
                <a:cs typeface="Arial" charset="0"/>
              </a:rPr>
              <a:t>Allievo</a:t>
            </a:r>
            <a:r>
              <a:rPr lang="it-IT" sz="2900" dirty="0">
                <a:solidFill>
                  <a:schemeClr val="tx1"/>
                </a:solidFill>
                <a:latin typeface="+mj-lt"/>
                <a:cs typeface="Arial" charset="0"/>
              </a:rPr>
              <a:t>:</a:t>
            </a:r>
          </a:p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it-IT" sz="2900" b="1" dirty="0" smtClean="0">
                <a:solidFill>
                  <a:schemeClr val="tx1"/>
                </a:solidFill>
                <a:latin typeface="+mj-lt"/>
                <a:cs typeface="Arial" charset="0"/>
              </a:rPr>
              <a:t>Alessio </a:t>
            </a:r>
            <a:r>
              <a:rPr lang="it-IT" sz="2900" b="1" dirty="0" err="1" smtClean="0">
                <a:solidFill>
                  <a:schemeClr val="tx1"/>
                </a:solidFill>
                <a:latin typeface="+mj-lt"/>
                <a:cs typeface="Arial" charset="0"/>
              </a:rPr>
              <a:t>Altovino</a:t>
            </a:r>
            <a:endParaRPr lang="it-IT" sz="29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>
              <a:lnSpc>
                <a:spcPct val="70000"/>
              </a:lnSpc>
            </a:pPr>
            <a:r>
              <a:rPr lang="it-IT" sz="2900" dirty="0">
                <a:solidFill>
                  <a:schemeClr val="tx1"/>
                </a:solidFill>
                <a:latin typeface="+mj-lt"/>
                <a:cs typeface="Arial" charset="0"/>
              </a:rPr>
              <a:t>Relatore:</a:t>
            </a:r>
          </a:p>
          <a:p>
            <a:pPr>
              <a:lnSpc>
                <a:spcPct val="70000"/>
              </a:lnSpc>
            </a:pPr>
            <a:r>
              <a:rPr lang="it-IT" sz="2900" dirty="0">
                <a:solidFill>
                  <a:schemeClr val="tx1"/>
                </a:solidFill>
                <a:latin typeface="+mj-lt"/>
                <a:cs typeface="Arial" charset="0"/>
              </a:rPr>
              <a:t> </a:t>
            </a:r>
            <a:r>
              <a:rPr lang="it-IT" sz="2900" b="1" dirty="0">
                <a:solidFill>
                  <a:schemeClr val="tx1"/>
                </a:solidFill>
                <a:latin typeface="+mj-lt"/>
                <a:cs typeface="Arial" charset="0"/>
              </a:rPr>
              <a:t>Chiar.mo Prof. Alessandro </a:t>
            </a:r>
            <a:r>
              <a:rPr lang="it-IT" sz="2900" b="1" dirty="0" err="1">
                <a:solidFill>
                  <a:schemeClr val="tx1"/>
                </a:solidFill>
                <a:latin typeface="+mj-lt"/>
                <a:cs typeface="Arial" charset="0"/>
              </a:rPr>
              <a:t>Bottaro</a:t>
            </a:r>
            <a:endParaRPr lang="it-IT" sz="2900" b="1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>
              <a:lnSpc>
                <a:spcPct val="70000"/>
              </a:lnSpc>
            </a:pPr>
            <a:endParaRPr lang="it-IT" sz="2900" dirty="0" smtClean="0">
              <a:solidFill>
                <a:schemeClr val="tx1"/>
              </a:solidFill>
              <a:latin typeface="+mj-lt"/>
              <a:cs typeface="Arial" charset="0"/>
            </a:endParaRPr>
          </a:p>
          <a:p>
            <a:pPr>
              <a:lnSpc>
                <a:spcPct val="70000"/>
              </a:lnSpc>
            </a:pPr>
            <a:r>
              <a:rPr lang="it-IT" sz="2900" dirty="0" smtClean="0">
                <a:solidFill>
                  <a:schemeClr val="tx1"/>
                </a:solidFill>
                <a:latin typeface="+mj-lt"/>
                <a:cs typeface="Arial" charset="0"/>
              </a:rPr>
              <a:t>Correlatore</a:t>
            </a:r>
            <a:r>
              <a:rPr lang="it-IT" sz="2900" dirty="0">
                <a:solidFill>
                  <a:schemeClr val="tx1"/>
                </a:solidFill>
                <a:latin typeface="+mj-lt"/>
                <a:cs typeface="Arial" charset="0"/>
              </a:rPr>
              <a:t>: </a:t>
            </a:r>
          </a:p>
          <a:p>
            <a:pPr>
              <a:lnSpc>
                <a:spcPct val="70000"/>
              </a:lnSpc>
            </a:pPr>
            <a:r>
              <a:rPr lang="it-IT" sz="2900" b="1" dirty="0">
                <a:solidFill>
                  <a:schemeClr val="tx1"/>
                </a:solidFill>
                <a:latin typeface="+mj-lt"/>
                <a:cs typeface="Arial" charset="0"/>
              </a:rPr>
              <a:t>Dott. Ing. </a:t>
            </a:r>
            <a:r>
              <a:rPr lang="it-IT" sz="2900" b="1" dirty="0" smtClean="0">
                <a:solidFill>
                  <a:schemeClr val="tx1"/>
                </a:solidFill>
                <a:latin typeface="+mj-lt"/>
                <a:cs typeface="Arial" charset="0"/>
              </a:rPr>
              <a:t>Damiano Natali</a:t>
            </a:r>
          </a:p>
          <a:p>
            <a:pPr>
              <a:lnSpc>
                <a:spcPct val="70000"/>
              </a:lnSpc>
            </a:pPr>
            <a:endParaRPr lang="it-IT" sz="29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pPr>
              <a:lnSpc>
                <a:spcPct val="70000"/>
              </a:lnSpc>
            </a:pPr>
            <a:r>
              <a:rPr lang="it-IT" sz="2900" dirty="0">
                <a:solidFill>
                  <a:schemeClr val="tx1"/>
                </a:solidFill>
                <a:latin typeface="+mj-lt"/>
                <a:cs typeface="Arial" charset="0"/>
              </a:rPr>
              <a:t>Tesi per il conseguimento della Laurea Triennale in</a:t>
            </a:r>
          </a:p>
          <a:p>
            <a:pPr>
              <a:lnSpc>
                <a:spcPct val="70000"/>
              </a:lnSpc>
              <a:spcAft>
                <a:spcPts val="700"/>
              </a:spcAft>
            </a:pPr>
            <a:r>
              <a:rPr lang="it-IT" sz="2900" dirty="0" smtClean="0">
                <a:solidFill>
                  <a:schemeClr val="tx1"/>
                </a:solidFill>
                <a:latin typeface="+mj-lt"/>
                <a:cs typeface="Arial" charset="0"/>
              </a:rPr>
              <a:t>Ingegneria Meccanica</a:t>
            </a:r>
          </a:p>
          <a:p>
            <a:pPr>
              <a:lnSpc>
                <a:spcPct val="70000"/>
              </a:lnSpc>
              <a:spcAft>
                <a:spcPts val="700"/>
              </a:spcAft>
            </a:pPr>
            <a:r>
              <a:rPr lang="it-IT" sz="2900" dirty="0" smtClean="0">
                <a:solidFill>
                  <a:schemeClr val="tx1"/>
                </a:solidFill>
                <a:latin typeface="+mj-lt"/>
                <a:cs typeface="Arial" charset="0"/>
              </a:rPr>
              <a:t>Genova, 21 Marzo 2014</a:t>
            </a:r>
            <a:endParaRPr lang="it-IT" sz="2900" dirty="0">
              <a:solidFill>
                <a:schemeClr val="tx1"/>
              </a:solidFill>
              <a:latin typeface="+mj-lt"/>
              <a:cs typeface="Arial" charset="0"/>
            </a:endParaRPr>
          </a:p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2043658"/>
          </a:xfrm>
        </p:spPr>
        <p:txBody>
          <a:bodyPr>
            <a:normAutofit fontScale="90000"/>
          </a:bodyPr>
          <a:lstStyle/>
          <a:p>
            <a:r>
              <a:rPr lang="it-IT" dirty="0"/>
              <a:t>Interazione di un fluido con un filamento elastico vincolato su una lastra oscillante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18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0"/>
    </mc:Choice>
    <mc:Fallback xmlns="">
      <p:transition advTm="93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1664700"/>
            <a:ext cx="6563642" cy="244826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Metodo dei contorni immersi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4881" r="8586"/>
          <a:stretch/>
        </p:blipFill>
        <p:spPr>
          <a:xfrm>
            <a:off x="6697555" y="1373962"/>
            <a:ext cx="2355013" cy="2593038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268240"/>
            <a:ext cx="1584175" cy="1139225"/>
          </a:xfrm>
          <a:prstGeom prst="rect">
            <a:avLst/>
          </a:prstGeom>
        </p:spPr>
      </p:pic>
      <p:sp>
        <p:nvSpPr>
          <p:cNvPr id="20" name="CasellaDiTesto 19"/>
          <p:cNvSpPr txBox="1"/>
          <p:nvPr/>
        </p:nvSpPr>
        <p:spPr>
          <a:xfrm>
            <a:off x="0" y="4792115"/>
            <a:ext cx="5868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000" dirty="0"/>
              <a:t>Funzione delta di </a:t>
            </a:r>
            <a:r>
              <a:rPr lang="it-IT" sz="2000" dirty="0" err="1"/>
              <a:t>Dirac</a:t>
            </a:r>
            <a:r>
              <a:rPr lang="it-IT" sz="2000" dirty="0"/>
              <a:t> </a:t>
            </a:r>
            <a:r>
              <a:rPr lang="it-IT" sz="2000" dirty="0" smtClean="0"/>
              <a:t>discretizzata</a:t>
            </a:r>
            <a:endParaRPr lang="it-IT" sz="2000" dirty="0"/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337791"/>
            <a:ext cx="4067175" cy="10001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/>
          <a:stretch/>
        </p:blipFill>
        <p:spPr>
          <a:xfrm>
            <a:off x="1386217" y="4112967"/>
            <a:ext cx="4248472" cy="61110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" t="18284" r="6418" b="8366"/>
          <a:stretch/>
        </p:blipFill>
        <p:spPr>
          <a:xfrm>
            <a:off x="6372201" y="4169144"/>
            <a:ext cx="2771800" cy="233603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1081" y="1196752"/>
            <a:ext cx="9132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t-IT" sz="2000" dirty="0"/>
              <a:t>Penalty </a:t>
            </a:r>
            <a:r>
              <a:rPr lang="it-IT" sz="2000" dirty="0" err="1"/>
              <a:t>immersed</a:t>
            </a:r>
            <a:r>
              <a:rPr lang="it-IT" sz="2000" dirty="0"/>
              <a:t> </a:t>
            </a:r>
            <a:r>
              <a:rPr lang="it-IT" sz="2000" dirty="0" err="1"/>
              <a:t>boundary</a:t>
            </a:r>
            <a:r>
              <a:rPr lang="it-IT" sz="2000" dirty="0"/>
              <a:t> </a:t>
            </a:r>
            <a:r>
              <a:rPr lang="it-IT" sz="2000" dirty="0" err="1"/>
              <a:t>method</a:t>
            </a:r>
            <a:r>
              <a:rPr lang="it-IT" sz="2000" dirty="0"/>
              <a:t> (</a:t>
            </a:r>
            <a:r>
              <a:rPr lang="it-IT" sz="2000" dirty="0" err="1"/>
              <a:t>Kim</a:t>
            </a:r>
            <a:r>
              <a:rPr lang="it-IT" sz="2000" dirty="0"/>
              <a:t> &amp; </a:t>
            </a:r>
            <a:r>
              <a:rPr lang="it-IT" sz="2000" dirty="0" err="1"/>
              <a:t>Peskin</a:t>
            </a:r>
            <a:r>
              <a:rPr lang="it-IT" sz="2000" dirty="0"/>
              <a:t>, 2007)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36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"/>
    </mc:Choice>
    <mc:Fallback xmlns="">
      <p:transition spd="slow" advTm="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Discretizzazione numerica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782" y="1844824"/>
            <a:ext cx="9144000" cy="5014671"/>
          </a:xfrm>
        </p:spPr>
        <p:txBody>
          <a:bodyPr>
            <a:normAutofit/>
          </a:bodyPr>
          <a:lstStyle/>
          <a:p>
            <a:r>
              <a:rPr lang="it-IT" sz="2600" dirty="0" err="1" smtClean="0"/>
              <a:t>Fractional</a:t>
            </a:r>
            <a:r>
              <a:rPr lang="it-IT" sz="2600" dirty="0" smtClean="0"/>
              <a:t> </a:t>
            </a:r>
            <a:r>
              <a:rPr lang="it-IT" sz="2600" dirty="0" err="1" smtClean="0"/>
              <a:t>Step</a:t>
            </a:r>
            <a:r>
              <a:rPr lang="it-IT" sz="2600" dirty="0" smtClean="0"/>
              <a:t> Method (</a:t>
            </a:r>
            <a:r>
              <a:rPr lang="it-IT" sz="2600" dirty="0" err="1" smtClean="0"/>
              <a:t>Temam</a:t>
            </a:r>
            <a:r>
              <a:rPr lang="it-IT" sz="2600" dirty="0" smtClean="0"/>
              <a:t> &amp; </a:t>
            </a:r>
            <a:r>
              <a:rPr lang="it-IT" sz="2600" dirty="0" err="1" smtClean="0"/>
              <a:t>Chorin</a:t>
            </a:r>
            <a:r>
              <a:rPr lang="it-IT" sz="2600" dirty="0" smtClean="0"/>
              <a:t>, 1967)</a:t>
            </a:r>
          </a:p>
          <a:p>
            <a:pPr lvl="1">
              <a:buFont typeface="Arial" pitchFamily="34" charset="0"/>
              <a:buChar char="•"/>
            </a:pPr>
            <a:r>
              <a:rPr lang="it-IT" sz="2600" dirty="0" smtClean="0"/>
              <a:t>Adams-</a:t>
            </a:r>
            <a:r>
              <a:rPr lang="it-IT" sz="2600" dirty="0" err="1" smtClean="0"/>
              <a:t>Bashfort</a:t>
            </a:r>
            <a:r>
              <a:rPr lang="it-IT" sz="2600" dirty="0" smtClean="0"/>
              <a:t> </a:t>
            </a:r>
            <a:r>
              <a:rPr lang="it-IT" sz="2600" dirty="0"/>
              <a:t>(</a:t>
            </a:r>
            <a:r>
              <a:rPr lang="it-IT" sz="2600" dirty="0" smtClean="0"/>
              <a:t>termine non lineare)</a:t>
            </a:r>
          </a:p>
          <a:p>
            <a:pPr lvl="1">
              <a:buFont typeface="Arial" pitchFamily="34" charset="0"/>
              <a:buChar char="•"/>
            </a:pPr>
            <a:r>
              <a:rPr lang="it-IT" sz="2600" dirty="0" err="1" smtClean="0"/>
              <a:t>Crank-Nicolson</a:t>
            </a:r>
            <a:r>
              <a:rPr lang="it-IT" sz="2600" dirty="0" smtClean="0"/>
              <a:t> (termine lineare)</a:t>
            </a:r>
          </a:p>
          <a:p>
            <a:pPr lvl="1">
              <a:buFont typeface="Arial" pitchFamily="34" charset="0"/>
              <a:buChar char="•"/>
            </a:pPr>
            <a:r>
              <a:rPr lang="it-IT" sz="2600" dirty="0" smtClean="0"/>
              <a:t>Decomposizione LU per il sistema matriciale approssimato</a:t>
            </a:r>
          </a:p>
          <a:p>
            <a:r>
              <a:rPr lang="it-IT" sz="2600" dirty="0" smtClean="0"/>
              <a:t>Metodo </a:t>
            </a:r>
            <a:r>
              <a:rPr lang="it-IT" sz="2600" dirty="0" err="1" smtClean="0"/>
              <a:t>predictor-corrector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9997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"/>
    </mc:Choice>
    <mc:Fallback xmlns="">
      <p:transition spd="slow" advTm="9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-12824" y="170049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Utilizzo di una griglia </a:t>
            </a:r>
            <a:r>
              <a:rPr lang="it-IT" sz="2400" i="1" dirty="0" err="1" smtClean="0"/>
              <a:t>staggered</a:t>
            </a:r>
            <a:endParaRPr lang="it-IT" sz="2400" i="1" dirty="0" smtClean="0"/>
          </a:p>
        </p:txBody>
      </p:sp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Griglia e condizioni al contorno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5179533" cy="272360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56" y="2162160"/>
            <a:ext cx="3893344" cy="312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"/>
    </mc:Choice>
    <mc:Fallback xmlns="">
      <p:transition spd="slow" advTm="18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5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Codice di calcolo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896544"/>
          </a:xfrm>
        </p:spPr>
        <p:txBody>
          <a:bodyPr>
            <a:normAutofit/>
          </a:bodyPr>
          <a:lstStyle/>
          <a:p>
            <a:r>
              <a:rPr lang="it-IT" sz="2400" dirty="0"/>
              <a:t>Utilizzato codice MATLAB sviluppato presso il </a:t>
            </a:r>
            <a:r>
              <a:rPr lang="it-IT" sz="2400" dirty="0" smtClean="0"/>
              <a:t>laboratorio </a:t>
            </a:r>
            <a:r>
              <a:rPr lang="it-IT" sz="2400" dirty="0" err="1" smtClean="0"/>
              <a:t>Flubio</a:t>
            </a:r>
            <a:endParaRPr lang="it-IT" sz="2400" dirty="0"/>
          </a:p>
          <a:p>
            <a:r>
              <a:rPr lang="it-IT" sz="2400" dirty="0"/>
              <a:t>Svolte circa 50 </a:t>
            </a:r>
            <a:r>
              <a:rPr lang="it-IT" sz="2400" dirty="0" smtClean="0"/>
              <a:t>simulazioni</a:t>
            </a:r>
          </a:p>
          <a:p>
            <a:pPr lvl="2" indent="-285750"/>
            <a:r>
              <a:rPr lang="it-IT" dirty="0"/>
              <a:t>T</a:t>
            </a:r>
            <a:r>
              <a:rPr lang="it-IT" dirty="0" smtClean="0"/>
              <a:t>estare </a:t>
            </a:r>
            <a:r>
              <a:rPr lang="it-IT" dirty="0"/>
              <a:t>il </a:t>
            </a:r>
            <a:r>
              <a:rPr lang="it-IT" dirty="0" smtClean="0"/>
              <a:t>codice, risolvere eventuali errori</a:t>
            </a:r>
          </a:p>
          <a:p>
            <a:pPr lvl="2" indent="-285750"/>
            <a:r>
              <a:rPr lang="it-IT" dirty="0" smtClean="0"/>
              <a:t>Impostare i parametri</a:t>
            </a:r>
          </a:p>
          <a:p>
            <a:pPr lvl="2" indent="-285750"/>
            <a:r>
              <a:rPr lang="it-IT" dirty="0"/>
              <a:t>V</a:t>
            </a:r>
            <a:r>
              <a:rPr lang="it-IT" dirty="0" smtClean="0"/>
              <a:t>alidare il codice</a:t>
            </a:r>
          </a:p>
          <a:p>
            <a:pPr lvl="2" indent="-285750"/>
            <a:r>
              <a:rPr lang="it-IT" dirty="0"/>
              <a:t>V</a:t>
            </a:r>
            <a:r>
              <a:rPr lang="it-IT" dirty="0" smtClean="0"/>
              <a:t>alutare i diversi casi con/senza filamento</a:t>
            </a:r>
            <a:endParaRPr lang="it-IT" dirty="0"/>
          </a:p>
          <a:p>
            <a:r>
              <a:rPr lang="it-IT" sz="2400" dirty="0" smtClean="0"/>
              <a:t>Post processing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25198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"/>
    </mc:Choice>
    <mc:Fallback xmlns="">
      <p:transition spd="slow" advTm="7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Codice di calcolo - </a:t>
            </a:r>
            <a:r>
              <a:rPr lang="it-IT" dirty="0">
                <a:solidFill>
                  <a:schemeClr val="bg1"/>
                </a:solidFill>
              </a:rPr>
              <a:t>P</a:t>
            </a:r>
            <a:r>
              <a:rPr lang="it-IT" dirty="0" smtClean="0">
                <a:solidFill>
                  <a:schemeClr val="bg1"/>
                </a:solidFill>
              </a:rPr>
              <a:t>arametri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0" y="1155185"/>
            <a:ext cx="9144000" cy="5184576"/>
          </a:xfrm>
        </p:spPr>
        <p:txBody>
          <a:bodyPr>
            <a:normAutofit/>
          </a:bodyPr>
          <a:lstStyle/>
          <a:p>
            <a:endParaRPr lang="it-IT" sz="2600" dirty="0" smtClean="0"/>
          </a:p>
          <a:p>
            <a:r>
              <a:rPr lang="it-IT" sz="2600" dirty="0" smtClean="0"/>
              <a:t>Fluidodinamici:</a:t>
            </a:r>
          </a:p>
          <a:p>
            <a:endParaRPr lang="it-IT" sz="2600" dirty="0" smtClean="0"/>
          </a:p>
          <a:p>
            <a:r>
              <a:rPr lang="it-IT" sz="2600" dirty="0" smtClean="0"/>
              <a:t>Struttura: </a:t>
            </a:r>
          </a:p>
          <a:p>
            <a:endParaRPr lang="it-IT" sz="2600" dirty="0" smtClean="0"/>
          </a:p>
          <a:p>
            <a:r>
              <a:rPr lang="it-IT" sz="2600" dirty="0" smtClean="0"/>
              <a:t>Computazionali:</a:t>
            </a:r>
            <a:endParaRPr lang="it-IT" sz="2600" dirty="0"/>
          </a:p>
          <a:p>
            <a:endParaRPr lang="it-IT" sz="2600" dirty="0" smtClean="0"/>
          </a:p>
          <a:p>
            <a:r>
              <a:rPr lang="it-IT" sz="2600" dirty="0" smtClean="0"/>
              <a:t>Scale caratteristiche:</a:t>
            </a:r>
          </a:p>
          <a:p>
            <a:endParaRPr lang="it-IT" sz="2600" dirty="0" smtClean="0"/>
          </a:p>
          <a:p>
            <a:r>
              <a:rPr lang="it-IT" sz="2600" dirty="0" smtClean="0"/>
              <a:t>Numeri adimensionali: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02"/>
          <a:stretch/>
        </p:blipFill>
        <p:spPr>
          <a:xfrm>
            <a:off x="3715421" y="4438009"/>
            <a:ext cx="3915322" cy="71673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4234328" y="5305261"/>
            <a:ext cx="3915322" cy="78592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25" y="1687177"/>
            <a:ext cx="1438476" cy="40010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33" y="2585188"/>
            <a:ext cx="2609850" cy="4286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26" y="3607645"/>
            <a:ext cx="2553056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"/>
    </mc:Choice>
    <mc:Fallback xmlns="">
      <p:transition spd="slow" advTm="17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Validazione del codice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52528"/>
          </a:xfrm>
        </p:spPr>
        <p:txBody>
          <a:bodyPr>
            <a:normAutofit/>
          </a:bodyPr>
          <a:lstStyle/>
          <a:p>
            <a:r>
              <a:rPr lang="it-IT" sz="2800" dirty="0" smtClean="0"/>
              <a:t>È stato possibile validare il codice senza filamento con la letteratura</a:t>
            </a:r>
          </a:p>
          <a:p>
            <a:r>
              <a:rPr lang="it-IT" sz="2800" dirty="0" smtClean="0"/>
              <a:t>Testata la stabilità e la precisione dei risultati</a:t>
            </a:r>
          </a:p>
          <a:p>
            <a:r>
              <a:rPr lang="it-IT" sz="2800" dirty="0" smtClean="0"/>
              <a:t>Valutato l’errore medio tra le soluzioni</a:t>
            </a:r>
          </a:p>
          <a:p>
            <a:r>
              <a:rPr lang="it-IT" sz="2800" dirty="0" smtClean="0"/>
              <a:t>Verificate la conservazione della massa e la no-slip </a:t>
            </a:r>
            <a:r>
              <a:rPr lang="it-IT" sz="2800" dirty="0" err="1" smtClean="0"/>
              <a:t>condition</a:t>
            </a:r>
            <a:endParaRPr lang="it-IT" sz="2800" dirty="0" smtClean="0"/>
          </a:p>
          <a:p>
            <a:endParaRPr lang="it-IT" sz="2800" dirty="0" smtClean="0"/>
          </a:p>
          <a:p>
            <a:pPr marL="0" indent="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50546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"/>
    </mc:Choice>
    <mc:Fallback xmlns="">
      <p:transition spd="slow" advTm="18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360" y="1844824"/>
            <a:ext cx="6096000" cy="457200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778" y="1124743"/>
            <a:ext cx="3240360" cy="275430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Validazione del codice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056" y="3760879"/>
            <a:ext cx="3924944" cy="294370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0" y="1515311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Confronto soluzioni analitica e numerica a Re=2.24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39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"/>
    </mc:Choice>
    <mc:Fallback xmlns="">
      <p:transition spd="slow" advTm="10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66566"/>
            <a:ext cx="6096000" cy="4572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Simulazioni in presenza di filamento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33126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Simulazioni al variare della rigidezza: Kb=0.5, </a:t>
            </a:r>
            <a:r>
              <a:rPr lang="it-IT" sz="2000" dirty="0" err="1" smtClean="0"/>
              <a:t>Ks</a:t>
            </a:r>
            <a:r>
              <a:rPr lang="it-IT" sz="2000" dirty="0" smtClean="0"/>
              <a:t>=100, </a:t>
            </a:r>
            <a:r>
              <a:rPr lang="it-IT" sz="2000" dirty="0" err="1"/>
              <a:t>Lf</a:t>
            </a:r>
            <a:r>
              <a:rPr lang="it-IT" sz="2000" dirty="0"/>
              <a:t>=2, </a:t>
            </a:r>
            <a:r>
              <a:rPr lang="it-IT" sz="2000" dirty="0" smtClean="0"/>
              <a:t>Re=2.24, </a:t>
            </a:r>
            <a:r>
              <a:rPr lang="it-IT" sz="2000" dirty="0" err="1" smtClean="0"/>
              <a:t>Fr</a:t>
            </a:r>
            <a:r>
              <a:rPr lang="it-IT" sz="2000" dirty="0" smtClean="0"/>
              <a:t>=0, M=11</a:t>
            </a:r>
            <a:endParaRPr lang="it-IT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1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"/>
    </mc:Choice>
    <mc:Fallback xmlns="">
      <p:transition spd="slow" advTm="40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Simulazioni in presenza di filamento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33126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Simulazioni al variare della rigidezza: </a:t>
            </a:r>
            <a:r>
              <a:rPr lang="it-IT" sz="2000" dirty="0" err="1" smtClean="0"/>
              <a:t>Ks</a:t>
            </a:r>
            <a:r>
              <a:rPr lang="it-IT" sz="2000" dirty="0" smtClean="0"/>
              <a:t>=100, </a:t>
            </a:r>
            <a:r>
              <a:rPr lang="it-IT" sz="2000" dirty="0" err="1"/>
              <a:t>Lf</a:t>
            </a:r>
            <a:r>
              <a:rPr lang="it-IT" sz="2000" dirty="0"/>
              <a:t>=2, </a:t>
            </a:r>
            <a:r>
              <a:rPr lang="it-IT" sz="2000" dirty="0" smtClean="0"/>
              <a:t>Re=2.24, </a:t>
            </a:r>
            <a:r>
              <a:rPr lang="it-IT" sz="2000" dirty="0" err="1" smtClean="0"/>
              <a:t>Fr</a:t>
            </a:r>
            <a:r>
              <a:rPr lang="it-IT" sz="2000" dirty="0" smtClean="0"/>
              <a:t>=0, M=11</a:t>
            </a:r>
            <a:endParaRPr lang="it-IT" sz="20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80" y="2348880"/>
            <a:ext cx="5376597" cy="403244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733" y="2349388"/>
            <a:ext cx="5375920" cy="403194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47664" y="1979141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Kb=0.1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488473" y="197914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Kb=5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73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"/>
    </mc:Choice>
    <mc:Fallback xmlns="">
      <p:transition spd="slow" advTm="76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095955"/>
            <a:ext cx="3463857" cy="294427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21" y="988565"/>
            <a:ext cx="4253660" cy="305825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85" y="3789040"/>
            <a:ext cx="3567331" cy="290263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err="1" smtClean="0">
                <a:solidFill>
                  <a:schemeClr val="bg1"/>
                </a:solidFill>
              </a:rPr>
              <a:t>Tip</a:t>
            </a:r>
            <a:r>
              <a:rPr lang="it-IT" dirty="0" smtClean="0">
                <a:solidFill>
                  <a:schemeClr val="bg1"/>
                </a:solidFill>
              </a:rPr>
              <a:t> end trace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907704" y="125058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Kb=0.1, </a:t>
            </a:r>
            <a:r>
              <a:rPr lang="it-IT" dirty="0" err="1" smtClean="0"/>
              <a:t>Ks</a:t>
            </a:r>
            <a:r>
              <a:rPr lang="it-IT" dirty="0" smtClean="0"/>
              <a:t>=100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73235"/>
            <a:ext cx="3463856" cy="281843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734015" y="5085184"/>
            <a:ext cx="1618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Kb=0.5, </a:t>
            </a:r>
            <a:r>
              <a:rPr lang="it-IT" dirty="0" err="1" smtClean="0"/>
              <a:t>Ks</a:t>
            </a:r>
            <a:r>
              <a:rPr lang="it-IT" dirty="0" smtClean="0"/>
              <a:t>=100</a:t>
            </a:r>
          </a:p>
          <a:p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707904" y="1997719"/>
            <a:ext cx="1944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Confronto tra Kb </a:t>
            </a:r>
          </a:p>
          <a:p>
            <a:r>
              <a:rPr lang="it-IT" sz="1600" dirty="0" smtClean="0"/>
              <a:t>diversi a parità di </a:t>
            </a:r>
            <a:r>
              <a:rPr lang="it-IT" sz="1600" dirty="0" err="1" smtClean="0"/>
              <a:t>Ks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37264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"/>
    </mc:Choice>
    <mc:Fallback xmlns="">
      <p:transition spd="slow" advTm="41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Introduzione e caso in studio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320480"/>
          </a:xfrm>
        </p:spPr>
        <p:txBody>
          <a:bodyPr>
            <a:noAutofit/>
          </a:bodyPr>
          <a:lstStyle/>
          <a:p>
            <a:pPr marL="285750" indent="-285750"/>
            <a:r>
              <a:rPr lang="it-IT" sz="2400" dirty="0"/>
              <a:t>Studio fluidodinamico ispirato alla </a:t>
            </a:r>
            <a:r>
              <a:rPr lang="it-IT" sz="2400" dirty="0" err="1"/>
              <a:t>biomimetica</a:t>
            </a:r>
            <a:endParaRPr lang="it-IT" sz="2400" dirty="0"/>
          </a:p>
          <a:p>
            <a:pPr marL="285750" indent="-285750"/>
            <a:r>
              <a:rPr lang="it-IT" sz="2400" dirty="0"/>
              <a:t>Interazione aeroelastica </a:t>
            </a:r>
            <a:r>
              <a:rPr lang="it-IT" sz="2400" dirty="0" smtClean="0"/>
              <a:t>fluido-struttura</a:t>
            </a:r>
          </a:p>
          <a:p>
            <a:pPr marL="285750" indent="-285750"/>
            <a:r>
              <a:rPr lang="it-IT" sz="2400" dirty="0" smtClean="0"/>
              <a:t>Caratteristiche </a:t>
            </a:r>
            <a:r>
              <a:rPr lang="it-IT" sz="2400" dirty="0"/>
              <a:t>fluidodinamiche: modifica del secondo problema di </a:t>
            </a:r>
            <a:r>
              <a:rPr lang="it-IT" sz="2400" dirty="0" err="1"/>
              <a:t>Stokes</a:t>
            </a:r>
            <a:r>
              <a:rPr lang="it-IT" sz="2400" dirty="0"/>
              <a:t> </a:t>
            </a:r>
            <a:endParaRPr lang="it-IT" sz="2400" dirty="0" smtClean="0"/>
          </a:p>
          <a:p>
            <a:endParaRPr lang="it-IT" sz="2400" dirty="0"/>
          </a:p>
          <a:p>
            <a:pPr marL="0" indent="0">
              <a:buNone/>
            </a:pPr>
            <a:r>
              <a:rPr lang="it-IT" sz="2400" dirty="0"/>
              <a:t>In particolare per: </a:t>
            </a:r>
          </a:p>
          <a:p>
            <a:r>
              <a:rPr lang="it-IT" sz="2400" dirty="0"/>
              <a:t>Valutare il comportamento del filamento a bassi numeri di Re in diverse condizioni</a:t>
            </a:r>
          </a:p>
          <a:p>
            <a:r>
              <a:rPr lang="it-IT" sz="2400" dirty="0"/>
              <a:t>Ricercare eventuali rotture di </a:t>
            </a:r>
            <a:r>
              <a:rPr lang="it-IT" sz="2400" dirty="0" smtClean="0"/>
              <a:t>simmetria </a:t>
            </a:r>
            <a:r>
              <a:rPr lang="it-IT" sz="2400" dirty="0"/>
              <a:t>e quindi la presenza di flusso netto nel moto</a:t>
            </a:r>
          </a:p>
          <a:p>
            <a:endParaRPr lang="it-IT" sz="2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123259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Analisi dell’interazione di un filamento elastico flessibile incastrato su una lastra piana oscillante in un dominio fluido </a:t>
            </a:r>
            <a:r>
              <a:rPr lang="it-IT" sz="2400" b="1" dirty="0" smtClean="0"/>
              <a:t>periodico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90226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0"/>
    </mc:Choice>
    <mc:Fallback xmlns="">
      <p:transition spd="slow" advTm="115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3"/>
            <a:ext cx="3514973" cy="286002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err="1" smtClean="0">
                <a:solidFill>
                  <a:schemeClr val="bg1"/>
                </a:solidFill>
              </a:rPr>
              <a:t>Tip</a:t>
            </a:r>
            <a:r>
              <a:rPr lang="it-IT" dirty="0" smtClean="0">
                <a:solidFill>
                  <a:schemeClr val="bg1"/>
                </a:solidFill>
              </a:rPr>
              <a:t> end trace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831642"/>
            <a:ext cx="3514973" cy="286003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-1806" y="3494677"/>
            <a:ext cx="172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Kb=5,</a:t>
            </a:r>
          </a:p>
          <a:p>
            <a:r>
              <a:rPr lang="it-IT" dirty="0" err="1" smtClean="0"/>
              <a:t>Ks</a:t>
            </a:r>
            <a:r>
              <a:rPr lang="it-IT" dirty="0" smtClean="0"/>
              <a:t>=1000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06862"/>
            <a:ext cx="4343532" cy="353420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783367" y="5373216"/>
            <a:ext cx="416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Confronto tra </a:t>
            </a:r>
            <a:r>
              <a:rPr lang="it-IT" dirty="0" err="1" smtClean="0"/>
              <a:t>Ks</a:t>
            </a:r>
            <a:r>
              <a:rPr lang="it-IT" dirty="0" smtClean="0"/>
              <a:t>=100 e </a:t>
            </a:r>
            <a:r>
              <a:rPr lang="it-IT" dirty="0" err="1" smtClean="0"/>
              <a:t>Ks</a:t>
            </a:r>
            <a:r>
              <a:rPr lang="it-IT" dirty="0" smtClean="0"/>
              <a:t>=1000, Kb=0.5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3804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"/>
    </mc:Choice>
    <mc:Fallback xmlns="">
      <p:transition spd="slow" advTm="9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55" y="1124743"/>
            <a:ext cx="3552825" cy="11049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err="1" smtClean="0">
                <a:solidFill>
                  <a:schemeClr val="bg1"/>
                </a:solidFill>
              </a:rPr>
              <a:t>Symmetry</a:t>
            </a:r>
            <a:r>
              <a:rPr lang="it-IT" dirty="0" smtClean="0">
                <a:solidFill>
                  <a:schemeClr val="bg1"/>
                </a:solidFill>
              </a:rPr>
              <a:t> breaking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151730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Velocità mediata nel tempo e nello spazio: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-13667" y="2023088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it-IT" dirty="0" smtClean="0"/>
                  <a:t>Valutazione di un’eventuale rottura di simmetria e quindi </a:t>
                </a:r>
                <a:r>
                  <a:rPr lang="it-IT" dirty="0" err="1" smtClean="0"/>
                  <a:t>qnet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it-IT" dirty="0" smtClean="0"/>
                  <a:t>0 per diverse rigidezze a Re=2.24</a:t>
                </a:r>
                <a:endParaRPr lang="it-IT" dirty="0"/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667" y="2023088"/>
                <a:ext cx="4572000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933" t="-3311" b="-99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6418"/>
            <a:ext cx="4572000" cy="372010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3786586" cy="288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0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"/>
    </mc:Choice>
    <mc:Fallback xmlns="">
      <p:transition spd="slow" advTm="39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Conclusioni e sviluppi futuri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2016224"/>
          </a:xfrm>
        </p:spPr>
        <p:txBody>
          <a:bodyPr>
            <a:normAutofit/>
          </a:bodyPr>
          <a:lstStyle/>
          <a:p>
            <a:pPr marL="514350" indent="-457200"/>
            <a:r>
              <a:rPr lang="it-IT" sz="2400" dirty="0" smtClean="0"/>
              <a:t>Il codice testato ha dato risultati corretti con una buona precisione</a:t>
            </a:r>
          </a:p>
          <a:p>
            <a:pPr marL="514350" indent="-457200"/>
            <a:r>
              <a:rPr lang="it-IT" sz="2400" dirty="0" smtClean="0"/>
              <a:t>Il modello si è rivelato utile al caso</a:t>
            </a:r>
          </a:p>
          <a:p>
            <a:pPr marL="514350" indent="-457200"/>
            <a:r>
              <a:rPr lang="it-IT" sz="2400" dirty="0" smtClean="0"/>
              <a:t>La risoluzione del sistema fluido-struttura predice risultati in accordo con le attese</a:t>
            </a:r>
          </a:p>
          <a:p>
            <a:pPr marL="57150" indent="0">
              <a:buNone/>
            </a:pPr>
            <a:endParaRPr lang="it-IT" sz="2400" dirty="0" smtClean="0"/>
          </a:p>
          <a:p>
            <a:pPr marL="57150" indent="0">
              <a:buNone/>
            </a:pPr>
            <a:endParaRPr lang="it-IT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-11577" y="3789040"/>
                <a:ext cx="91440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457200">
                  <a:buFont typeface="Arial" pitchFamily="34" charset="0"/>
                  <a:buChar char="•"/>
                </a:pPr>
                <a:r>
                  <a:rPr lang="it-IT" sz="2400" dirty="0"/>
                  <a:t>Base per eventuali studi </a:t>
                </a:r>
                <a:r>
                  <a:rPr lang="it-IT" sz="2400" dirty="0" smtClean="0"/>
                  <a:t>futuri</a:t>
                </a:r>
              </a:p>
              <a:p>
                <a:pPr marL="971550" lvl="1" indent="-457200">
                  <a:buFont typeface="Arial" pitchFamily="34" charset="0"/>
                  <a:buChar char="•"/>
                </a:pPr>
                <a:r>
                  <a:rPr lang="it-IT" sz="2400" dirty="0" smtClean="0"/>
                  <a:t>Insieme ancora </a:t>
                </a:r>
                <a:r>
                  <a:rPr lang="it-IT" sz="2400" dirty="0"/>
                  <a:t>più ampio di parametri</a:t>
                </a:r>
              </a:p>
              <a:p>
                <a:pPr marL="971550" lvl="1" indent="-457200">
                  <a:buFont typeface="Arial" pitchFamily="34" charset="0"/>
                  <a:buChar char="•"/>
                </a:pPr>
                <a:r>
                  <a:rPr lang="it-IT" sz="2400" dirty="0" smtClean="0"/>
                  <a:t>Più </a:t>
                </a:r>
                <a:r>
                  <a:rPr lang="it-IT" sz="2400" dirty="0"/>
                  <a:t>filamenti in serie (</a:t>
                </a:r>
                <a:r>
                  <a:rPr lang="it-IT" sz="2400" dirty="0" err="1"/>
                  <a:t>poroelasticità</a:t>
                </a:r>
                <a:r>
                  <a:rPr lang="it-IT" sz="2400" dirty="0" smtClean="0"/>
                  <a:t>)</a:t>
                </a:r>
              </a:p>
              <a:p>
                <a:pPr marL="514350" indent="-457200">
                  <a:buFont typeface="Arial" pitchFamily="34" charset="0"/>
                  <a:buChar char="•"/>
                </a:pPr>
                <a:r>
                  <a:rPr lang="it-IT" sz="2400" dirty="0"/>
                  <a:t>Ampliamento del modello per 10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it-IT" sz="2400" dirty="0"/>
                  <a:t>Re</a:t>
                </a:r>
                <a14:m>
                  <m:oMath xmlns:m="http://schemas.openxmlformats.org/officeDocument/2006/math">
                    <m:r>
                      <a:rPr lang="it-IT" sz="2400" i="1" dirty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it-IT" sz="2400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sz="2400" i="1" dirty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sz="2400" i="1" dirty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it-IT" sz="2400" dirty="0"/>
              </a:p>
              <a:p>
                <a:pPr marL="514350" indent="-457200">
                  <a:buFont typeface="Arial" pitchFamily="34" charset="0"/>
                  <a:buChar char="•"/>
                </a:pPr>
                <a:r>
                  <a:rPr lang="it-IT" sz="2400" dirty="0"/>
                  <a:t>Convalida con altri codici/software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it-IT" sz="24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577" y="3789040"/>
                <a:ext cx="9144000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267" t="-211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8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"/>
    </mc:Choice>
    <mc:Fallback xmlns="">
      <p:transition spd="slow" advTm="43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000" dirty="0" smtClean="0"/>
              <a:t>Grazie per l’attenzione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9161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"/>
    </mc:Choice>
    <mc:Fallback xmlns="">
      <p:transition spd="slow" advTm="47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Lavoro svolto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112568"/>
          </a:xfrm>
        </p:spPr>
        <p:txBody>
          <a:bodyPr>
            <a:noAutofit/>
          </a:bodyPr>
          <a:lstStyle/>
          <a:p>
            <a:r>
              <a:rPr lang="it-IT" sz="2400" dirty="0" smtClean="0"/>
              <a:t>Studio </a:t>
            </a:r>
            <a:r>
              <a:rPr lang="it-IT" sz="2400" dirty="0"/>
              <a:t>del problema  </a:t>
            </a:r>
          </a:p>
          <a:p>
            <a:r>
              <a:rPr lang="it-IT" sz="2400" dirty="0" smtClean="0"/>
              <a:t>Simulazioni </a:t>
            </a:r>
            <a:r>
              <a:rPr lang="it-IT" sz="2400" dirty="0"/>
              <a:t>numeriche CFD tramite codice </a:t>
            </a:r>
            <a:r>
              <a:rPr lang="it-IT" sz="2400" dirty="0" smtClean="0"/>
              <a:t>MATLAB</a:t>
            </a:r>
          </a:p>
          <a:p>
            <a:pPr lvl="1">
              <a:buFont typeface="Arial" pitchFamily="34" charset="0"/>
              <a:buChar char="•"/>
            </a:pPr>
            <a:r>
              <a:rPr lang="it-IT" sz="2400" dirty="0" smtClean="0"/>
              <a:t>Modelli e metodi della </a:t>
            </a:r>
            <a:r>
              <a:rPr lang="it-IT" sz="2400" dirty="0"/>
              <a:t>letteratura e di </a:t>
            </a:r>
            <a:r>
              <a:rPr lang="it-IT" sz="2400" dirty="0" smtClean="0"/>
              <a:t>articoli scientifici </a:t>
            </a:r>
            <a:r>
              <a:rPr lang="it-IT" sz="2400" dirty="0"/>
              <a:t>recenti</a:t>
            </a:r>
          </a:p>
          <a:p>
            <a:pPr marL="1085850" lvl="2" indent="-285750"/>
            <a:r>
              <a:rPr lang="it-IT" dirty="0" smtClean="0"/>
              <a:t>Secondo problema </a:t>
            </a:r>
            <a:r>
              <a:rPr lang="it-IT" dirty="0"/>
              <a:t>di </a:t>
            </a:r>
            <a:r>
              <a:rPr lang="it-IT" dirty="0" err="1"/>
              <a:t>Stokes</a:t>
            </a:r>
            <a:endParaRPr lang="it-IT" dirty="0"/>
          </a:p>
          <a:p>
            <a:pPr marL="1085850" lvl="2" indent="-285750"/>
            <a:r>
              <a:rPr lang="it-IT" dirty="0" smtClean="0"/>
              <a:t>Equazioni </a:t>
            </a:r>
            <a:r>
              <a:rPr lang="it-IT" dirty="0"/>
              <a:t>di </a:t>
            </a:r>
            <a:r>
              <a:rPr lang="it-IT" dirty="0" err="1" smtClean="0"/>
              <a:t>Navier-Stokes</a:t>
            </a:r>
            <a:endParaRPr lang="it-IT" dirty="0"/>
          </a:p>
          <a:p>
            <a:pPr marL="1085850" lvl="2" indent="-285750"/>
            <a:r>
              <a:rPr lang="it-IT" dirty="0" smtClean="0"/>
              <a:t>Metodo </a:t>
            </a:r>
            <a:r>
              <a:rPr lang="it-IT" dirty="0"/>
              <a:t>dei contorni </a:t>
            </a:r>
            <a:r>
              <a:rPr lang="it-IT" dirty="0" smtClean="0"/>
              <a:t>immersi</a:t>
            </a:r>
          </a:p>
          <a:p>
            <a:pPr marL="1085850" lvl="2" indent="-285750"/>
            <a:r>
              <a:rPr lang="it-IT" dirty="0" err="1" smtClean="0"/>
              <a:t>Fractional</a:t>
            </a:r>
            <a:r>
              <a:rPr lang="it-IT" dirty="0" smtClean="0"/>
              <a:t> </a:t>
            </a:r>
            <a:r>
              <a:rPr lang="it-IT" dirty="0" err="1" smtClean="0"/>
              <a:t>Step</a:t>
            </a:r>
            <a:r>
              <a:rPr lang="it-IT" dirty="0" smtClean="0"/>
              <a:t> Method</a:t>
            </a:r>
            <a:endParaRPr lang="it-IT" i="1" dirty="0"/>
          </a:p>
          <a:p>
            <a:r>
              <a:rPr lang="it-IT" sz="2400" dirty="0" smtClean="0"/>
              <a:t>Validazione </a:t>
            </a:r>
            <a:r>
              <a:rPr lang="it-IT" sz="2400" dirty="0"/>
              <a:t>del codice e simulazioni</a:t>
            </a:r>
          </a:p>
          <a:p>
            <a:r>
              <a:rPr lang="it-IT" sz="2400" dirty="0" smtClean="0"/>
              <a:t>Post </a:t>
            </a:r>
            <a:r>
              <a:rPr lang="it-IT" sz="2400" dirty="0"/>
              <a:t>processing e analisi dei </a:t>
            </a:r>
            <a:r>
              <a:rPr lang="it-IT" sz="2400" dirty="0" smtClean="0"/>
              <a:t>risultati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475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"/>
    </mc:Choice>
    <mc:Fallback xmlns="">
      <p:transition spd="slow" advTm="49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Aerodinamica e </a:t>
            </a:r>
            <a:r>
              <a:rPr lang="it-IT" dirty="0" err="1" smtClean="0">
                <a:solidFill>
                  <a:schemeClr val="bg1"/>
                </a:solidFill>
              </a:rPr>
              <a:t>aeroelasticità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84576"/>
          </a:xfrm>
        </p:spPr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" y="4520265"/>
            <a:ext cx="3402235" cy="179638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7" t="3108" r="9555"/>
          <a:stretch/>
        </p:blipFill>
        <p:spPr>
          <a:xfrm>
            <a:off x="179512" y="1311784"/>
            <a:ext cx="3872613" cy="23332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57" y="4331786"/>
            <a:ext cx="5326855" cy="187204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11783"/>
            <a:ext cx="4666481" cy="2333241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688558" y="6203825"/>
            <a:ext cx="3142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Tacoma Narrows Bridge, 1940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355976" y="3645024"/>
            <a:ext cx="466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Configurazione alare a riposo, a regime di volo e </a:t>
            </a:r>
            <a:r>
              <a:rPr lang="it-IT" sz="1400" dirty="0" smtClean="0"/>
              <a:t>flessione massima sopportabile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9511" y="3645024"/>
            <a:ext cx="38726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Forze </a:t>
            </a:r>
            <a:r>
              <a:rPr lang="it-IT" sz="1400" dirty="0" smtClean="0"/>
              <a:t>aerodinamiche agenti </a:t>
            </a:r>
            <a:r>
              <a:rPr lang="it-IT" sz="1400" dirty="0"/>
              <a:t>su un </a:t>
            </a:r>
            <a:r>
              <a:rPr lang="it-IT" sz="1400" dirty="0" smtClean="0"/>
              <a:t>aereo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51217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"/>
    </mc:Choice>
    <mc:Fallback xmlns="">
      <p:transition advTm="11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La </a:t>
            </a:r>
            <a:r>
              <a:rPr lang="it-IT" dirty="0" err="1" smtClean="0">
                <a:solidFill>
                  <a:schemeClr val="bg1"/>
                </a:solidFill>
              </a:rPr>
              <a:t>biomimetica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42" y="1420871"/>
            <a:ext cx="4389854" cy="149654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0" y="1412379"/>
            <a:ext cx="4159521" cy="1728192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51649" y="3140571"/>
            <a:ext cx="42668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Becco del martin pescatore e </a:t>
            </a:r>
            <a:r>
              <a:rPr lang="it-IT" sz="1400" dirty="0" smtClean="0"/>
              <a:t>“</a:t>
            </a:r>
            <a:r>
              <a:rPr lang="it-IT" sz="1400" dirty="0"/>
              <a:t>muso” del </a:t>
            </a:r>
            <a:r>
              <a:rPr lang="it-IT" sz="1400" dirty="0" err="1"/>
              <a:t>bullet</a:t>
            </a:r>
            <a:r>
              <a:rPr lang="it-IT" sz="1400" dirty="0"/>
              <a:t> </a:t>
            </a:r>
            <a:r>
              <a:rPr lang="it-IT" sz="1400" dirty="0" err="1" smtClean="0"/>
              <a:t>train</a:t>
            </a:r>
            <a:r>
              <a:rPr lang="it-IT" sz="1400" dirty="0" smtClean="0"/>
              <a:t> a confronto (treno </a:t>
            </a:r>
            <a:r>
              <a:rPr lang="it-IT" sz="1400" dirty="0"/>
              <a:t>più </a:t>
            </a:r>
            <a:r>
              <a:rPr lang="it-IT" sz="1400" dirty="0" smtClean="0"/>
              <a:t>silenzioso, -15% consumo elettrico, velocità più elevata a parità di consumo)</a:t>
            </a:r>
            <a:endParaRPr lang="it-IT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418459" y="2917412"/>
            <a:ext cx="4725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Foglia di Loto, esempio di superficie </a:t>
            </a:r>
            <a:r>
              <a:rPr lang="it-IT" sz="1400" dirty="0" err="1" smtClean="0"/>
              <a:t>superidrofobica</a:t>
            </a:r>
            <a:r>
              <a:rPr lang="it-IT" sz="1400" dirty="0" smtClean="0"/>
              <a:t> (minore attrito idrodinamico)</a:t>
            </a:r>
            <a:endParaRPr lang="it-IT" sz="14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0" y="4221088"/>
            <a:ext cx="4335744" cy="164988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51648" y="5870973"/>
            <a:ext cx="478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Pelle di squalo </a:t>
            </a:r>
            <a:r>
              <a:rPr lang="it-IT" sz="1400" dirty="0" smtClean="0"/>
              <a:t>e tessuto </a:t>
            </a:r>
            <a:r>
              <a:rPr lang="it-IT" sz="1400" dirty="0"/>
              <a:t>Speedo </a:t>
            </a:r>
            <a:r>
              <a:rPr lang="it-IT" sz="1400" dirty="0" err="1"/>
              <a:t>Fastskin</a:t>
            </a:r>
            <a:r>
              <a:rPr lang="it-IT" sz="1400" dirty="0"/>
              <a:t> FS </a:t>
            </a:r>
            <a:r>
              <a:rPr lang="it-IT" sz="1400" dirty="0" smtClean="0"/>
              <a:t>II a confronto (minore attrito idrodinamico, numerosi record di nuoto)</a:t>
            </a:r>
            <a:endParaRPr lang="it-IT" sz="1400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04" b="9406"/>
          <a:stretch/>
        </p:blipFill>
        <p:spPr>
          <a:xfrm>
            <a:off x="7281024" y="3558175"/>
            <a:ext cx="1583628" cy="2215464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287" y="3558175"/>
            <a:ext cx="2342679" cy="22833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72000" y="5733256"/>
            <a:ext cx="47590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Pleurobrachia</a:t>
            </a:r>
            <a:r>
              <a:rPr lang="it-IT" sz="1400" dirty="0"/>
              <a:t> </a:t>
            </a:r>
            <a:r>
              <a:rPr lang="it-IT" sz="1400" dirty="0" err="1" smtClean="0"/>
              <a:t>Pileus</a:t>
            </a:r>
            <a:r>
              <a:rPr lang="it-IT" sz="1400" dirty="0" smtClean="0"/>
              <a:t> e onda </a:t>
            </a:r>
            <a:r>
              <a:rPr lang="it-IT" sz="1400" dirty="0" err="1" smtClean="0"/>
              <a:t>metacronale</a:t>
            </a:r>
            <a:r>
              <a:rPr lang="it-IT" sz="1400" dirty="0" smtClean="0"/>
              <a:t>, applicazioni nel controllo e trasporto di fluidi </a:t>
            </a:r>
            <a:r>
              <a:rPr lang="en-US" sz="1400" dirty="0"/>
              <a:t>(</a:t>
            </a:r>
            <a:r>
              <a:rPr lang="en-US" sz="1400" dirty="0" err="1" smtClean="0"/>
              <a:t>Dauptain</a:t>
            </a:r>
            <a:r>
              <a:rPr lang="en-US" sz="1400" dirty="0" smtClean="0"/>
              <a:t>, </a:t>
            </a:r>
            <a:r>
              <a:rPr lang="en-US" sz="1400" dirty="0" err="1" smtClean="0"/>
              <a:t>Favier</a:t>
            </a:r>
            <a:r>
              <a:rPr lang="en-US" sz="1400" dirty="0" smtClean="0"/>
              <a:t> </a:t>
            </a:r>
            <a:r>
              <a:rPr lang="en-US" sz="1400" dirty="0"/>
              <a:t>&amp; </a:t>
            </a:r>
            <a:r>
              <a:rPr lang="en-US" sz="1400" dirty="0" err="1" smtClean="0"/>
              <a:t>Bottaro</a:t>
            </a:r>
            <a:r>
              <a:rPr lang="en-US" sz="1400" dirty="0" smtClean="0"/>
              <a:t>, </a:t>
            </a:r>
            <a:r>
              <a:rPr lang="en-US" sz="1400" dirty="0"/>
              <a:t>"Hydrodynamics of </a:t>
            </a:r>
            <a:r>
              <a:rPr lang="en-US" sz="1400" dirty="0" err="1"/>
              <a:t>ciliary</a:t>
            </a:r>
            <a:r>
              <a:rPr lang="en-US" sz="1400" dirty="0"/>
              <a:t> propulsion", </a:t>
            </a:r>
            <a:r>
              <a:rPr lang="en-US" sz="1400" dirty="0" smtClean="0"/>
              <a:t>J.F.S, 2008)</a:t>
            </a:r>
            <a:endParaRPr lang="it-IT" sz="1400" dirty="0"/>
          </a:p>
          <a:p>
            <a:endParaRPr lang="it-IT" sz="1400" dirty="0"/>
          </a:p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8838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1"/>
    </mc:Choice>
    <mc:Fallback xmlns="">
      <p:transition advTm="17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826069" cy="392016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Ipotesi e condizioni del caso in studio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0" y="1268760"/>
            <a:ext cx="4355976" cy="5184576"/>
          </a:xfrm>
        </p:spPr>
        <p:txBody>
          <a:bodyPr>
            <a:noAutofit/>
          </a:bodyPr>
          <a:lstStyle/>
          <a:p>
            <a:r>
              <a:rPr lang="it-IT" sz="2000" dirty="0" smtClean="0"/>
              <a:t>Lastra rigida oscillante in un dominio fluido 2D</a:t>
            </a:r>
          </a:p>
          <a:p>
            <a:r>
              <a:rPr lang="it-IT" sz="2000" dirty="0" smtClean="0"/>
              <a:t>Filamento elastico flessibile di lunghezza nota</a:t>
            </a:r>
            <a:endParaRPr lang="it-IT" sz="2000" dirty="0"/>
          </a:p>
          <a:p>
            <a:r>
              <a:rPr lang="it-IT" sz="2000" dirty="0" smtClean="0"/>
              <a:t>Le altre condizioni  sono le stesse </a:t>
            </a:r>
            <a:r>
              <a:rPr lang="it-IT" sz="2000" dirty="0"/>
              <a:t>del </a:t>
            </a:r>
            <a:r>
              <a:rPr lang="it-IT" sz="2000" dirty="0" smtClean="0"/>
              <a:t>secondo problema </a:t>
            </a:r>
            <a:r>
              <a:rPr lang="it-IT" sz="2000" dirty="0"/>
              <a:t>di </a:t>
            </a:r>
            <a:r>
              <a:rPr lang="it-IT" sz="2000" dirty="0" err="1" smtClean="0"/>
              <a:t>Stokes</a:t>
            </a:r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r>
              <a:rPr lang="it-IT" sz="2000" dirty="0" smtClean="0"/>
              <a:t>Inoltre: </a:t>
            </a:r>
            <a:endParaRPr lang="it-IT" sz="2000" dirty="0"/>
          </a:p>
          <a:p>
            <a:r>
              <a:rPr lang="it-IT" sz="2000" dirty="0" smtClean="0"/>
              <a:t>Bassi </a:t>
            </a:r>
            <a:r>
              <a:rPr lang="it-IT" sz="2000" dirty="0"/>
              <a:t>numeri di </a:t>
            </a:r>
            <a:r>
              <a:rPr lang="it-IT" sz="2000" dirty="0" smtClean="0"/>
              <a:t>Reynolds</a:t>
            </a:r>
          </a:p>
          <a:p>
            <a:r>
              <a:rPr lang="it-IT" sz="2000" dirty="0"/>
              <a:t>Filamento dotato di massa</a:t>
            </a:r>
          </a:p>
          <a:p>
            <a:r>
              <a:rPr lang="it-IT" sz="2000" dirty="0"/>
              <a:t>Filamento inestensibile, coefficienti di rigidezza noti</a:t>
            </a:r>
          </a:p>
          <a:p>
            <a:r>
              <a:rPr lang="it-IT" sz="2000" dirty="0" smtClean="0"/>
              <a:t>Fluido </a:t>
            </a:r>
            <a:r>
              <a:rPr lang="it-IT" sz="2000" dirty="0"/>
              <a:t>newtoniano, viscoso ed </a:t>
            </a:r>
            <a:r>
              <a:rPr lang="it-IT" sz="2000" dirty="0" smtClean="0"/>
              <a:t>incomprimibile</a:t>
            </a:r>
          </a:p>
          <a:p>
            <a:r>
              <a:rPr lang="it-IT" sz="2000" dirty="0" smtClean="0"/>
              <a:t>Condizioni al contorno imposte</a:t>
            </a:r>
          </a:p>
        </p:txBody>
      </p:sp>
    </p:spTree>
    <p:extLst>
      <p:ext uri="{BB962C8B-B14F-4D97-AF65-F5344CB8AC3E}">
        <p14:creationId xmlns:p14="http://schemas.microsoft.com/office/powerpoint/2010/main" val="306769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"/>
    </mc:Choice>
    <mc:Fallback xmlns="">
      <p:transition spd="slow" advTm="1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Equazioni di </a:t>
            </a:r>
            <a:r>
              <a:rPr lang="it-IT" dirty="0" err="1" smtClean="0">
                <a:solidFill>
                  <a:schemeClr val="bg1"/>
                </a:solidFill>
              </a:rPr>
              <a:t>Navier-Stokes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1628800"/>
            <a:ext cx="4638675" cy="103822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229200"/>
            <a:ext cx="6334125" cy="67627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505195" y="5373216"/>
            <a:ext cx="2179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Coordinata x:</a:t>
            </a:r>
            <a:endParaRPr lang="it-IT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439159"/>
            <a:ext cx="7306695" cy="819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12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"/>
    </mc:Choice>
    <mc:Fallback xmlns="">
      <p:transition spd="slow" advTm="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47" y="1114228"/>
            <a:ext cx="4678853" cy="3404035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786" y="5571593"/>
            <a:ext cx="1876425" cy="93345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Secondo problema di </a:t>
            </a:r>
            <a:r>
              <a:rPr lang="it-IT" dirty="0" err="1" smtClean="0">
                <a:solidFill>
                  <a:schemeClr val="bg1"/>
                </a:solidFill>
              </a:rPr>
              <a:t>Stokes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15" y="4919894"/>
            <a:ext cx="6334125" cy="67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-9005" y="1340768"/>
                <a:ext cx="498356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2000" dirty="0" smtClean="0"/>
                  <a:t>Lastra </a:t>
                </a:r>
                <a:r>
                  <a:rPr lang="it-IT" sz="2000" dirty="0"/>
                  <a:t>piana </a:t>
                </a:r>
                <a:r>
                  <a:rPr lang="it-IT" sz="2000" dirty="0" smtClean="0"/>
                  <a:t>oscillante con </a:t>
                </a:r>
                <a:r>
                  <a:rPr lang="it-IT" sz="2000" dirty="0"/>
                  <a:t>frequenza </a:t>
                </a:r>
                <a:r>
                  <a:rPr lang="it-IT" sz="2000" dirty="0" smtClean="0"/>
                  <a:t>nota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000" b="1" i="1" smtClean="0">
                        <a:latin typeface="Cambria Math"/>
                      </a:rPr>
                      <m:t>𝑼</m:t>
                    </m:r>
                    <m:r>
                      <a:rPr lang="it-IT" sz="20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it-IT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/>
                          </a:rPr>
                          <m:t>𝑢</m:t>
                        </m:r>
                        <m:d>
                          <m:dPr>
                            <m:ctrlPr>
                              <a:rPr lang="it-IT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it-IT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it-IT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it-IT" sz="2000" b="0" i="1" smtClean="0">
                            <a:latin typeface="Cambria Math"/>
                          </a:rPr>
                          <m:t>,0</m:t>
                        </m:r>
                      </m:e>
                    </m:d>
                  </m:oMath>
                </a14:m>
                <a:endParaRPr lang="it-IT" sz="2000" b="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2000" dirty="0" smtClean="0"/>
                  <a:t>Moto </a:t>
                </a:r>
                <a:r>
                  <a:rPr lang="it-IT" sz="2000" dirty="0"/>
                  <a:t>laminare, bassi numeri di </a:t>
                </a:r>
                <a:r>
                  <a:rPr lang="it-IT" sz="2000" dirty="0" smtClean="0"/>
                  <a:t>Reynolds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2000" dirty="0" smtClean="0"/>
                  <a:t>Nessun </a:t>
                </a:r>
                <a:r>
                  <a:rPr lang="it-IT" sz="2000" dirty="0"/>
                  <a:t>gradiente di pressione </a:t>
                </a:r>
                <a:r>
                  <a:rPr lang="it-IT" sz="2000" dirty="0" smtClean="0"/>
                  <a:t>imposto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2000" dirty="0" smtClean="0"/>
                  <a:t>Fluido </a:t>
                </a:r>
                <a:r>
                  <a:rPr lang="it-IT" sz="2000" dirty="0"/>
                  <a:t>newtoniano, viscoso ed </a:t>
                </a:r>
                <a:r>
                  <a:rPr lang="it-IT" sz="2000" dirty="0" smtClean="0"/>
                  <a:t>incomprimibile, proprietà costanti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it-IT" sz="2000" dirty="0" smtClean="0"/>
                  <a:t>Condizione </a:t>
                </a:r>
                <a:r>
                  <a:rPr lang="it-IT" sz="2000" dirty="0"/>
                  <a:t>di aderenza </a:t>
                </a:r>
                <a:r>
                  <a:rPr lang="it-IT" sz="2000" dirty="0" smtClean="0"/>
                  <a:t>fluido-piastra</a:t>
                </a:r>
                <a:endParaRPr lang="it-IT" sz="20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05" y="1340768"/>
                <a:ext cx="4983568" cy="2246769"/>
              </a:xfrm>
              <a:prstGeom prst="rect">
                <a:avLst/>
              </a:prstGeom>
              <a:blipFill rotWithShape="1">
                <a:blip r:embed="rId7"/>
                <a:stretch>
                  <a:fillRect l="-1102" t="-1355" b="-37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ttore 1 14"/>
          <p:cNvCxnSpPr/>
          <p:nvPr/>
        </p:nvCxnSpPr>
        <p:spPr>
          <a:xfrm flipH="1">
            <a:off x="5356407" y="4857197"/>
            <a:ext cx="396044" cy="801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3976591" y="4833880"/>
            <a:ext cx="396044" cy="801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7683322" y="4868002"/>
            <a:ext cx="396044" cy="801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H="1">
            <a:off x="3290834" y="4833880"/>
            <a:ext cx="396044" cy="801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6387178" y="4857197"/>
            <a:ext cx="396044" cy="801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4803002" y="4792793"/>
            <a:ext cx="396044" cy="801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2642762" y="4811843"/>
            <a:ext cx="396044" cy="801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248496" y="4360170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Derivazione del problema:</a:t>
            </a:r>
          </a:p>
          <a:p>
            <a:endParaRPr lang="it-IT" sz="2000" dirty="0"/>
          </a:p>
          <a:p>
            <a:r>
              <a:rPr lang="it-IT" sz="2000" dirty="0" smtClean="0"/>
              <a:t>NSE lungo x:</a:t>
            </a:r>
            <a:endParaRPr lang="it-IT" sz="2000" dirty="0"/>
          </a:p>
        </p:txBody>
      </p:sp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8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"/>
    </mc:Choice>
    <mc:Fallback xmlns="">
      <p:transition spd="slow" advTm="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50" y="2492896"/>
            <a:ext cx="4629100" cy="383615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24743"/>
            <a:ext cx="5811061" cy="165758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-3044"/>
            <a:ext cx="9144000" cy="1127787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Secondo </a:t>
            </a:r>
            <a:r>
              <a:rPr lang="it-IT" dirty="0" smtClean="0">
                <a:solidFill>
                  <a:schemeClr val="bg1"/>
                </a:solidFill>
              </a:rPr>
              <a:t>problema </a:t>
            </a:r>
            <a:r>
              <a:rPr lang="it-IT" dirty="0">
                <a:solidFill>
                  <a:schemeClr val="bg1"/>
                </a:solidFill>
              </a:rPr>
              <a:t>di </a:t>
            </a:r>
            <a:r>
              <a:rPr lang="it-IT" dirty="0" err="1">
                <a:solidFill>
                  <a:schemeClr val="bg1"/>
                </a:solidFill>
              </a:rPr>
              <a:t>Stokes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3" y="1486807"/>
            <a:ext cx="1876425" cy="93345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600908" y="6224832"/>
            <a:ext cx="3942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(Spurk J., Aksel N., Fluid Mechanics</a:t>
            </a:r>
            <a:r>
              <a:rPr lang="nb-NO" sz="1400" dirty="0" smtClean="0"/>
              <a:t>, </a:t>
            </a:r>
            <a:r>
              <a:rPr lang="nb-NO" sz="1400" dirty="0"/>
              <a:t>Springer, 2007)</a:t>
            </a:r>
            <a:endParaRPr lang="it-IT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9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"/>
    </mc:Choice>
    <mc:Fallback xmlns="">
      <p:transition spd="slow" advTm="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791</Words>
  <Application>Microsoft Office PowerPoint</Application>
  <PresentationFormat>Presentazione su schermo (4:3)</PresentationFormat>
  <Paragraphs>163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Tema di Office</vt:lpstr>
      <vt:lpstr>Personalizza struttura</vt:lpstr>
      <vt:lpstr>Interazione di un fluido con un filamento elastico vincolato su una lastra oscillante </vt:lpstr>
      <vt:lpstr>Introduzione e caso in studio</vt:lpstr>
      <vt:lpstr>Lavoro svolto</vt:lpstr>
      <vt:lpstr>Aerodinamica e aeroelasticità</vt:lpstr>
      <vt:lpstr>La biomimetica</vt:lpstr>
      <vt:lpstr>Ipotesi e condizioni del caso in studio</vt:lpstr>
      <vt:lpstr>Equazioni di Navier-Stokes</vt:lpstr>
      <vt:lpstr>Secondo problema di Stokes</vt:lpstr>
      <vt:lpstr>Secondo problema di Stokes</vt:lpstr>
      <vt:lpstr>Metodo dei contorni immersi</vt:lpstr>
      <vt:lpstr>Discretizzazione numerica</vt:lpstr>
      <vt:lpstr>Griglia e condizioni al contorno</vt:lpstr>
      <vt:lpstr>Codice di calcolo</vt:lpstr>
      <vt:lpstr>Codice di calcolo - Parametri</vt:lpstr>
      <vt:lpstr>Validazione del codice</vt:lpstr>
      <vt:lpstr>Validazione del codice</vt:lpstr>
      <vt:lpstr>Simulazioni in presenza di filamento</vt:lpstr>
      <vt:lpstr>Simulazioni in presenza di filamento</vt:lpstr>
      <vt:lpstr>Tip end trace</vt:lpstr>
      <vt:lpstr>Tip end trace</vt:lpstr>
      <vt:lpstr>Symmetry breaking</vt:lpstr>
      <vt:lpstr>Conclusioni e sviluppi futuri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Alessio</dc:creator>
  <cp:lastModifiedBy>Alessio</cp:lastModifiedBy>
  <cp:revision>161</cp:revision>
  <dcterms:created xsi:type="dcterms:W3CDTF">2014-03-15T21:21:26Z</dcterms:created>
  <dcterms:modified xsi:type="dcterms:W3CDTF">2014-03-21T00:56:09Z</dcterms:modified>
</cp:coreProperties>
</file>