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9" r:id="rId2"/>
    <p:sldId id="262" r:id="rId3"/>
    <p:sldId id="257" r:id="rId4"/>
    <p:sldId id="263" r:id="rId5"/>
    <p:sldId id="266" r:id="rId6"/>
    <p:sldId id="258" r:id="rId7"/>
    <p:sldId id="261" r:id="rId8"/>
    <p:sldId id="260" r:id="rId9"/>
    <p:sldId id="267" r:id="rId10"/>
    <p:sldId id="273" r:id="rId11"/>
    <p:sldId id="272" r:id="rId12"/>
    <p:sldId id="278" r:id="rId13"/>
    <p:sldId id="279" r:id="rId14"/>
    <p:sldId id="275" r:id="rId15"/>
    <p:sldId id="274" r:id="rId16"/>
    <p:sldId id="271" r:id="rId17"/>
    <p:sldId id="276" r:id="rId18"/>
    <p:sldId id="277" r:id="rId19"/>
    <p:sldId id="268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6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0EE8A-0459-485F-8A56-3A73FA778C6E}" type="datetimeFigureOut">
              <a:rPr lang="en-GB" smtClean="0"/>
              <a:t>24/03/2016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528AD-511A-49F3-A87D-C7A21743D3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48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28AD-511A-49F3-A87D-C7A21743D3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3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28AD-511A-49F3-A87D-C7A21743D3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13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902479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6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387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85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98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35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144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21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21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335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897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321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25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359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80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387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DA33F7-DC5D-4B80-BCCD-42B58DCFEF97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0FF65C-2045-4917-8CBB-F0296889D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1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9.png"/><Relationship Id="rId7" Type="http://schemas.openxmlformats.org/officeDocument/2006/relationships/image" Target="../media/image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7.png"/><Relationship Id="rId7" Type="http://schemas.openxmlformats.org/officeDocument/2006/relationships/image" Target="../media/image1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0" Type="http://schemas.openxmlformats.org/officeDocument/2006/relationships/image" Target="../media/image6.jp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60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.jpg"/><Relationship Id="rId5" Type="http://schemas.openxmlformats.org/officeDocument/2006/relationships/image" Target="../media/image24.png"/><Relationship Id="rId10" Type="http://schemas.openxmlformats.org/officeDocument/2006/relationships/image" Target="../media/image6.jp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71" y="5865067"/>
            <a:ext cx="2689413" cy="912813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699756" y="1850503"/>
            <a:ext cx="7792613" cy="286796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Physical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analysis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of the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electroactive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morphing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effects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around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supercritical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wing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at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high Reynolds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number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by 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means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of High-</a:t>
            </a:r>
            <a:r>
              <a:rPr lang="it-IT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Speed</a:t>
            </a:r>
            <a:r>
              <a:rPr lang="it-IT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PIV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082842" y="1315070"/>
            <a:ext cx="7026442" cy="286796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r>
              <a:rPr lang="it-IT" alt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4800" dirty="0" smtClean="0">
                <a:latin typeface="Arial" panose="020B0604020202020204" pitchFamily="34" charset="0"/>
              </a:rPr>
              <a:t/>
            </a:r>
            <a:br>
              <a:rPr lang="it-IT" altLang="it-IT" sz="4800" dirty="0" smtClean="0">
                <a:latin typeface="Arial" panose="020B0604020202020204" pitchFamily="34" charset="0"/>
              </a:rPr>
            </a:br>
            <a:endParaRPr lang="it-IT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13" y="438712"/>
            <a:ext cx="1028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903216" y="4621748"/>
            <a:ext cx="3327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Supervised by:</a:t>
            </a:r>
          </a:p>
          <a:p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Prof.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Alessandro </a:t>
            </a: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Bottaro</a:t>
            </a:r>
            <a:endParaRPr lang="en-GB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Dr.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Marianna </a:t>
            </a: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Braza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(IMFT)</a:t>
            </a:r>
          </a:p>
          <a:p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Dr.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Johannes </a:t>
            </a: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Scheller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(IMFT)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88035" y="5126515"/>
            <a:ext cx="1897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Author:</a:t>
            </a:r>
          </a:p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Marco Tonarelli</a:t>
            </a:r>
          </a:p>
        </p:txBody>
      </p:sp>
    </p:spTree>
    <p:extLst>
      <p:ext uri="{BB962C8B-B14F-4D97-AF65-F5344CB8AC3E}">
        <p14:creationId xmlns:p14="http://schemas.microsoft.com/office/powerpoint/2010/main" val="3916463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1711281" y="223026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83661" y="889643"/>
            <a:ext cx="5857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Sequence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instantaneous vortex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motion ∆t=0.005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18" y="1506279"/>
            <a:ext cx="5850941" cy="2562671"/>
          </a:xfrm>
          <a:prstGeom prst="rect">
            <a:avLst/>
          </a:prstGeom>
        </p:spPr>
      </p:pic>
      <p:pic>
        <p:nvPicPr>
          <p:cNvPr id="22" name="Immagine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10"/>
          <a:stretch/>
        </p:blipFill>
        <p:spPr bwMode="auto">
          <a:xfrm>
            <a:off x="4259750" y="4014359"/>
            <a:ext cx="4831050" cy="1994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750" y="1238900"/>
            <a:ext cx="3800475" cy="2857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40677" y="2187450"/>
            <a:ext cx="3298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Vortical structures are reduced with the increasing of actuation frequency 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</p:txBody>
      </p:sp>
      <p:sp>
        <p:nvSpPr>
          <p:cNvPr id="27" name="CasellaDiTesto 26"/>
          <p:cNvSpPr txBox="1"/>
          <p:nvPr/>
        </p:nvSpPr>
        <p:spPr>
          <a:xfrm>
            <a:off x="329821" y="4285476"/>
            <a:ext cx="3929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overall energy density level is reduced for the actuation frequencies 30 Hz and 60 Hz whereas for 90 Hz actuation the energy level is increased </a:t>
            </a:r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452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043602" y="146689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800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717561" y="1049634"/>
            <a:ext cx="6735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Proper orthogonal decomposition (POD)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method: 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22904" y="1608992"/>
            <a:ext cx="7782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POD is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 procedure for extracting a basis for a modal decomposition from an ensemble of signals 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decompose the flow in coherent structures embedded within the flow or events containing the majority of the information describing the physics of the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flow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reduce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 large number of interdependent variables to a much smaller number of uncorrelated variables 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3166294" y="3702164"/>
                <a:ext cx="2811411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m:rPr>
                                  <m:sty m:val="p"/>
                                </m:rPr>
                                <a:rPr lang="en-GB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294" y="3702164"/>
                <a:ext cx="2811411" cy="8712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580718" y="4689026"/>
                <a:ext cx="222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𝑠𝑝𝑎𝑡𝑖𝑎𝑙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𝑚𝑜𝑑𝑒𝑠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718" y="4689026"/>
                <a:ext cx="2228623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4740087" y="4689026"/>
                <a:ext cx="2430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𝑡𝑒𝑚𝑝𝑜𝑟𝑎𝑙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𝑚𝑜𝑑𝑒𝑠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087" y="4689026"/>
                <a:ext cx="243060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2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043602" y="146689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742905" y="572302"/>
            <a:ext cx="562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Proper orthogonal decomposition (POD) analysis 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2" name="Immagin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717092" y="1551915"/>
            <a:ext cx="5288054" cy="3345400"/>
          </a:xfrm>
          <a:prstGeom prst="rect">
            <a:avLst/>
          </a:prstGeom>
        </p:spPr>
      </p:pic>
      <p:pic>
        <p:nvPicPr>
          <p:cNvPr id="23" name="Immagin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79" y="1539506"/>
            <a:ext cx="2844368" cy="207518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562684" y="3627782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Energy of POD modes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5460" y="1157078"/>
            <a:ext cx="844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Comparing of the second and third POD modes vector field (0 Hz top, 60 Hz bottom)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35051" y="4922820"/>
                <a:ext cx="7429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patial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modes 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shows two counter-rotating vortex</a:t>
                </a:r>
              </a:p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spatial shift, that correspond to a shift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it-IT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of the wavelength, which is typical of vortex shedding phenomena </a:t>
                </a: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51" y="4922820"/>
                <a:ext cx="7429989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574" t="-16556" b="-41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1 12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351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555" y="112682"/>
            <a:ext cx="7704667" cy="86061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874557" y="1358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874555" y="995203"/>
            <a:ext cx="3194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Instantaneous velocity field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vedeovelocit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8276" y="1459612"/>
            <a:ext cx="6263786" cy="256712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059288" y="4334608"/>
            <a:ext cx="267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Wake size reduction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59288" y="4892923"/>
            <a:ext cx="24816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Vortex breakdown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315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557" y="0"/>
            <a:ext cx="7704667" cy="860611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Results</a:t>
            </a:r>
            <a:endParaRPr lang="en-GB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47575" y="599001"/>
            <a:ext cx="435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57948"/>
              </p:ext>
            </p:extLst>
          </p:nvPr>
        </p:nvGraphicFramePr>
        <p:xfrm>
          <a:off x="1632580" y="1325720"/>
          <a:ext cx="6188617" cy="1995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2212"/>
                <a:gridCol w="1481020"/>
                <a:gridCol w="1344486"/>
                <a:gridCol w="1080899"/>
              </a:tblGrid>
              <a:tr h="276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Actuation frequency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 Hz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60 Hz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90 Hz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Shape Drag reduction compared to the static case 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kern="1400" spc="-5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400" spc="-5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kern="1400" spc="-5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400" spc="-5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20 %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kern="1400" spc="-5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400" spc="-5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10 %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TKE reduction compared to the static case 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12 %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16 %</a:t>
                      </a:r>
                      <a:endParaRPr lang="it-IT" sz="1600" kern="1400" spc="-5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0" spc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10 %</a:t>
                      </a:r>
                      <a:endParaRPr lang="it-IT" sz="1600" kern="1400" spc="-5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2901422" y="4191006"/>
                <a:ext cx="2669128" cy="658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GB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nary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𝑑𝑦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422" y="4191006"/>
                <a:ext cx="2669128" cy="65877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3081535" y="5311631"/>
                <a:ext cx="2308902" cy="620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𝑇𝐾𝐸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 [</m:t>
                          </m:r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535" y="5311631"/>
                <a:ext cx="2308902" cy="6202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/>
          <p:cNvSpPr txBox="1"/>
          <p:nvPr/>
        </p:nvSpPr>
        <p:spPr>
          <a:xfrm>
            <a:off x="1425387" y="3744029"/>
            <a:ext cx="615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Shape drag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by calculating the momentum loss in the wake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425387" y="4885333"/>
            <a:ext cx="296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urbulent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kinetic energy 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874557" y="1358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09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145846" y="51772"/>
            <a:ext cx="491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camber actuation</a:t>
            </a:r>
            <a:endParaRPr lang="en-GB" sz="2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46639" y="499643"/>
            <a:ext cx="764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SMA large-amplitude actuation with trailing edge at 60 Hz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9" name="Immagine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45" y="1538568"/>
            <a:ext cx="6280139" cy="249617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75146" y="4034747"/>
            <a:ext cx="7456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trailing edge displacement is tracked by PIV image</a:t>
            </a:r>
          </a:p>
          <a:p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SMAs are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activated via Joule effect,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using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8A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current pulse triggered at the beginning of the measurement</a:t>
            </a:r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Trailing edge displacement up to 40 mm after ≈ 60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75146" y="956917"/>
            <a:ext cx="347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Trailing edge displacement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46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051536" y="94979"/>
            <a:ext cx="491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camber actuation</a:t>
            </a:r>
            <a:endParaRPr lang="en-GB" sz="2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86525" y="952104"/>
            <a:ext cx="76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Phase-averaged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longitudinal U velocity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components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normalized by the freestream velocity</a:t>
            </a:r>
          </a:p>
          <a:p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51" y="1766655"/>
            <a:ext cx="1800000" cy="12746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31" y="1760029"/>
            <a:ext cx="1800000" cy="128793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71" y="1760029"/>
            <a:ext cx="1800000" cy="12769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991" y="1766655"/>
            <a:ext cx="1800000" cy="1286809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86" y="3206420"/>
            <a:ext cx="5399405" cy="257111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5651" y="3936833"/>
            <a:ext cx="267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Wake size reduction caused by dynamic actuation of the trailing edge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46639" y="458581"/>
            <a:ext cx="764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SMA large-amplitude actuation with trailing edge at 60 Hz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52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557" y="0"/>
            <a:ext cx="7704667" cy="860611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Conclusions</a:t>
            </a:r>
            <a:endParaRPr lang="en-GB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874558" y="1358153"/>
            <a:ext cx="755188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Actuation performance evaluation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 optimum trailing edge actuation frequency has been identified at 60 Hz for Reynolds number 200,000</a:t>
            </a:r>
          </a:p>
          <a:p>
            <a:pPr lvl="1"/>
            <a:endParaRPr lang="en-GB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Possibility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to simultaneously actuate the prototype at low frequencies (order of ≈ 0.1 Hz by SMAs) and higher frequency vibration (order of ≈ 100 Hz by MFCs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1"/>
            <a:endParaRPr lang="en-GB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Deformation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abilities of the low frequency SMAs actuation under realistic aerodynamic loads was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demonstrated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01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557" y="0"/>
            <a:ext cx="7704667" cy="860611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Conclusions</a:t>
            </a:r>
            <a:endParaRPr lang="en-GB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874558" y="1358153"/>
            <a:ext cx="75518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Electroactive morphing wing prototype goals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lvl="1"/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75580" y="2199801"/>
            <a:ext cx="267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Wake size reduction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75580" y="3056838"/>
            <a:ext cx="393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Reduction of the overall energy </a:t>
            </a:r>
          </a:p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density and TKE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3662333" y="2213089"/>
            <a:ext cx="776774" cy="3735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4727264" y="2199801"/>
            <a:ext cx="2513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Shape drag reduction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Freccia a destra 10"/>
          <p:cNvSpPr/>
          <p:nvPr/>
        </p:nvSpPr>
        <p:spPr>
          <a:xfrm>
            <a:off x="4700892" y="3224014"/>
            <a:ext cx="776774" cy="3735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5649528" y="3087614"/>
            <a:ext cx="2983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Reduction of the aerodynamic noise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94660" y="4214694"/>
            <a:ext cx="332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Real-time camber control </a:t>
            </a:r>
          </a:p>
          <a:p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under aerodynamic forces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Freccia a destra 16"/>
          <p:cNvSpPr/>
          <p:nvPr/>
        </p:nvSpPr>
        <p:spPr>
          <a:xfrm>
            <a:off x="4353552" y="4404733"/>
            <a:ext cx="776774" cy="37353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/>
          <p:cNvSpPr txBox="1"/>
          <p:nvPr/>
        </p:nvSpPr>
        <p:spPr>
          <a:xfrm>
            <a:off x="5478374" y="4368699"/>
            <a:ext cx="298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Real time lift control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9" name="Connettore 1 18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095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6" grpId="0"/>
      <p:bldP spid="11" grpId="0" animBg="1"/>
      <p:bldP spid="15" grpId="0"/>
      <p:bldP spid="16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19667" y="1066800"/>
            <a:ext cx="7704667" cy="333281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 </a:t>
            </a:r>
          </a:p>
          <a:p>
            <a:pPr marL="0" indent="0" algn="ctr">
              <a:buNone/>
            </a:pPr>
            <a:endParaRPr lang="en-GB" sz="4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GB" sz="40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Grazie per </a:t>
            </a:r>
            <a:r>
              <a:rPr lang="en-GB" sz="40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l’attenzione</a:t>
            </a:r>
            <a:endParaRPr lang="en-GB" sz="4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6026638"/>
            <a:ext cx="2520000" cy="75901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34" y="6026638"/>
            <a:ext cx="2520000" cy="7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8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667" y="174926"/>
            <a:ext cx="7704667" cy="685800"/>
          </a:xfrm>
        </p:spPr>
        <p:txBody>
          <a:bodyPr>
            <a:norm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667" y="1672734"/>
            <a:ext cx="4492893" cy="417433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Today </a:t>
            </a: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fixed-wings are designed with discrete </a:t>
            </a:r>
            <a:r>
              <a:rPr lang="en-GB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control surfaces like flaps and </a:t>
            </a: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slats, with poor aerodynamic performances</a:t>
            </a:r>
            <a:endParaRPr lang="en-GB" sz="2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en-GB" sz="29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GB" sz="29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idea of morphing wing is far from new. In 1903, the Wright brothers developed the idea of wing warping, which used pulleys and cables to warp the </a:t>
            </a: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fabric of the </a:t>
            </a:r>
            <a:r>
              <a:rPr lang="en-GB" sz="29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wings to provide roll control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9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9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 technique was then abandoned as soon as metals substituted </a:t>
            </a: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fabric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9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9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Today the develop of  morphing wing is possible by using Smart Material</a:t>
            </a:r>
            <a:endParaRPr lang="en-GB" sz="29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wright-brothers.org/History_Wing/Wright_Story/Inventing_the_Airplane/Wagging_Its_Tail/Wagging_Its_Tail_images/1902-Glider-wings-compa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71" y="2115444"/>
            <a:ext cx="3221633" cy="18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82842" y="1027641"/>
            <a:ext cx="7440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Next-generation electroactive morphing wing design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72" y="3942713"/>
            <a:ext cx="3221632" cy="19405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69162"/>
            <a:ext cx="2520000" cy="75901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62804"/>
            <a:ext cx="2520000" cy="75901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917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262" y="7827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Next-generation electroactive </a:t>
            </a:r>
            <a:r>
              <a:rPr lang="en-GB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morphing wing design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262" y="1591236"/>
            <a:ext cx="7704667" cy="3332816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Morphing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wing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goals</a:t>
            </a:r>
            <a:endParaRPr lang="it-IT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Reduction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of drag &amp;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noise</a:t>
            </a:r>
            <a:endParaRPr lang="it-IT" sz="18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Real-time control of lift to drag ratio</a:t>
            </a:r>
          </a:p>
          <a:p>
            <a:endParaRPr lang="it-IT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Control of the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wing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shape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the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mission</a:t>
            </a:r>
            <a:r>
              <a:rPr lang="it-IT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profile</a:t>
            </a:r>
            <a:endParaRPr lang="it-IT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Low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frequency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large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amplitude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actuation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via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SMAs</a:t>
            </a:r>
            <a:endParaRPr lang="it-IT" sz="18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lvl="1">
              <a:buClr>
                <a:schemeClr val="accent1">
                  <a:lumMod val="50000"/>
                </a:schemeClr>
              </a:buClr>
            </a:pPr>
            <a:r>
              <a:rPr lang="it-IT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Modification</a:t>
            </a:r>
            <a:r>
              <a:rPr lang="it-IT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higher frequency aerodynamic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phenomena</a:t>
            </a:r>
            <a:endParaRPr lang="it-IT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High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frequency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low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amplitude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actuation</a:t>
            </a:r>
            <a:r>
              <a:rPr lang="it-IT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via </a:t>
            </a:r>
            <a:r>
              <a:rPr lang="it-IT" sz="18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MFCs</a:t>
            </a:r>
            <a:endParaRPr lang="it-IT" sz="1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11" y="1072444"/>
            <a:ext cx="3492919" cy="19262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64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198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it-IT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1540" y="529449"/>
            <a:ext cx="863193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memory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alloys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SMAs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Class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of metallic materials with the ability to recover their original shape after being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heated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They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are characterized by thermo-mechanical coupling in which heating induces a phase transformation of the crystalline structure of the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materials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(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solid state phase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transformation Austenite → </a:t>
            </a: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Martensite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Nichel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-Titanium SMA wires allow 200 MPa stress and 10% strain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09" y="4375797"/>
            <a:ext cx="3485028" cy="13390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237" y="4374457"/>
            <a:ext cx="3423471" cy="1338394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49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37329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it-IT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2779" y="408023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Piezoelectric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Deformation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of the material when exposed to an electric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field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Macro </a:t>
            </a:r>
            <a:r>
              <a:rPr lang="en-GB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Fiber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composite (MFC),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rectangular piezo ceramic rods sandwiched between layers of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adhesive,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electrodes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it-IT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polyimide</a:t>
            </a:r>
            <a:r>
              <a:rPr lang="it-IT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film</a:t>
            </a:r>
            <a:endParaRPr lang="en-GB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Offering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high performance,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flexibility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and reliability</a:t>
            </a:r>
            <a:endParaRPr lang="en-GB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20" y="3791621"/>
            <a:ext cx="3888881" cy="1935480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28650" y="3791621"/>
            <a:ext cx="3848100" cy="1935480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2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2133" y="-12436"/>
            <a:ext cx="7704667" cy="964540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Hybrid</a:t>
            </a:r>
            <a:r>
              <a:rPr lang="it-IT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3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airfoil</a:t>
            </a:r>
            <a:r>
              <a:rPr lang="it-IT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design</a:t>
            </a:r>
            <a:endParaRPr lang="it-IT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081466"/>
            <a:ext cx="6815565" cy="18249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64217" y="3635191"/>
            <a:ext cx="2880000" cy="18586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Airflow</a:t>
            </a:r>
          </a:p>
          <a:p>
            <a:pPr algn="ctr"/>
            <a:endParaRPr lang="en-GB" sz="135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Quasi-static real-time </a:t>
            </a:r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camber </a:t>
            </a:r>
            <a:r>
              <a:rPr lang="en-GB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control</a:t>
            </a:r>
            <a:endParaRPr lang="en-GB" sz="1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High frequency vibrating trailing edge (up to 100 Hz</a:t>
            </a:r>
            <a:r>
              <a:rPr lang="en-GB" sz="140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590687" y="3664524"/>
            <a:ext cx="2880000" cy="180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Electroactive materials </a:t>
            </a:r>
          </a:p>
          <a:p>
            <a:pPr algn="ctr"/>
            <a:endParaRPr lang="en-GB" sz="13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Shape memory alloy SMA – </a:t>
            </a:r>
            <a:r>
              <a:rPr lang="en-GB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NiTi</a:t>
            </a:r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wires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Piezoelectric macro fibre composite MFC</a:t>
            </a:r>
          </a:p>
        </p:txBody>
      </p:sp>
      <p:sp>
        <p:nvSpPr>
          <p:cNvPr id="13" name="Freccia bidirezionale orizzontale 12"/>
          <p:cNvSpPr/>
          <p:nvPr/>
        </p:nvSpPr>
        <p:spPr>
          <a:xfrm>
            <a:off x="4272643" y="4223497"/>
            <a:ext cx="1049772" cy="25200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4" name="Freccia bidirezionale orizzontale 13"/>
          <p:cNvSpPr/>
          <p:nvPr/>
        </p:nvSpPr>
        <p:spPr>
          <a:xfrm>
            <a:off x="4292566" y="4792698"/>
            <a:ext cx="1049772" cy="25200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cxnSp>
        <p:nvCxnSpPr>
          <p:cNvPr id="15" name="Connettore 1 14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63804" y="2661191"/>
            <a:ext cx="2140413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Rigid leading edge</a:t>
            </a:r>
            <a:endParaRPr lang="en-GB" sz="16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764259" y="2739589"/>
            <a:ext cx="2140413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Surface embedded SMAs wires </a:t>
            </a:r>
            <a:endParaRPr lang="en-GB" sz="16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802719" y="2739589"/>
            <a:ext cx="2140413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MFCs trailing edge</a:t>
            </a:r>
            <a:endParaRPr lang="en-GB" sz="16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9" name="Connettore 1 18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944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6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9420" y="-88786"/>
            <a:ext cx="7704667" cy="104089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Experimental</a:t>
            </a:r>
            <a:r>
              <a:rPr lang="it-IT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setup</a:t>
            </a:r>
            <a:endParaRPr lang="it-IT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Segnaposto contenuto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0" y="1438835"/>
            <a:ext cx="4406190" cy="2247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419871" y="1721224"/>
                <a:ext cx="2890306" cy="392380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Experimental setup</a:t>
                </a:r>
              </a:p>
              <a:p>
                <a:pPr algn="ctr"/>
                <a:endParaRPr lang="en-GB" sz="135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NACA 4412 profile</a:t>
                </a: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Chord length </a:t>
                </a:r>
                <a:r>
                  <a:rPr lang="en-GB" sz="15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425 mm</a:t>
                </a: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it-IT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 </m:t>
                    </m:r>
                    <m:f>
                      <m:fPr>
                        <m:type m:val="lin"/>
                        <m:ctrlPr>
                          <a:rPr lang="it-IT" sz="15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GB" sz="15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Reynolds number </a:t>
                </a:r>
                <a:r>
                  <a:rPr lang="en-GB" sz="15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200.000</a:t>
                </a: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5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Acquisition frequency 1000 Hz</a:t>
                </a:r>
                <a:endParaRPr lang="en-GB" sz="15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Angle of attach </a:t>
                </a:r>
                <a:r>
                  <a:rPr lang="el-GR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10°</a:t>
                </a:r>
              </a:p>
              <a:p>
                <a:pPr marL="214313" indent="-214313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TR-PIV measurement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Test </a:t>
                </a:r>
                <a:r>
                  <a:rPr lang="en-GB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section</a:t>
                </a: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670 </a:t>
                </a:r>
                <a:r>
                  <a:rPr lang="it-IT" sz="15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715 </a:t>
                </a:r>
                <a:r>
                  <a:rPr lang="it-IT" sz="15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mm</a:t>
                </a:r>
              </a:p>
              <a:p>
                <a:pPr marL="214313" indent="-214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it-IT" sz="15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Turbulence</a:t>
                </a:r>
                <a:r>
                  <a:rPr lang="it-IT" sz="15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sz="15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intesity</a:t>
                </a:r>
                <a:r>
                  <a:rPr lang="it-IT" sz="15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0,1 %</a:t>
                </a:r>
              </a:p>
              <a:p>
                <a:endParaRPr lang="it-IT" sz="15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871" y="1721224"/>
                <a:ext cx="2890306" cy="3923804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79421" y="3803674"/>
            <a:ext cx="4466540" cy="206153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13588" y="5465137"/>
            <a:ext cx="1970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Aerodynamic balance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4054642" y="5188619"/>
            <a:ext cx="288758" cy="29142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091806" y="3838294"/>
            <a:ext cx="17075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Surface embedded</a:t>
            </a:r>
          </a:p>
          <a:p>
            <a:r>
              <a:rPr lang="en-GB" sz="15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SMAs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3429000" y="4369209"/>
            <a:ext cx="264695" cy="27651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929474" y="5517246"/>
            <a:ext cx="17748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MFCs trailing edge</a:t>
            </a:r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1353553" y="5188619"/>
            <a:ext cx="288758" cy="29142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974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76" y="2158771"/>
            <a:ext cx="1800000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0140" y="260440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Hz</a:t>
            </a:r>
            <a:endParaRPr lang="en-GB" dirty="0"/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02" y="2158771"/>
            <a:ext cx="1800000" cy="144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956214" y="260440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30 Hz</a:t>
            </a:r>
            <a:endParaRPr lang="en-GB" dirty="0"/>
          </a:p>
        </p:txBody>
      </p:sp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76" y="4317802"/>
            <a:ext cx="1800000" cy="144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11631" y="485313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60 Hz</a:t>
            </a:r>
            <a:endParaRPr lang="en-GB" dirty="0"/>
          </a:p>
        </p:txBody>
      </p:sp>
      <p:pic>
        <p:nvPicPr>
          <p:cNvPr id="10" name="Immagin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02" y="4317802"/>
            <a:ext cx="1800000" cy="14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960366" y="47878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  <a:r>
              <a:rPr lang="en-GB" dirty="0" smtClean="0"/>
              <a:t>0 Hz</a:t>
            </a:r>
            <a:endParaRPr lang="en-GB" dirty="0"/>
          </a:p>
        </p:txBody>
      </p:sp>
      <p:pic>
        <p:nvPicPr>
          <p:cNvPr id="12" name="Immagin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79" y="2702468"/>
            <a:ext cx="3600000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5408603" y="5018890"/>
                <a:ext cx="3618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it-IT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velocity profile at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603" y="5018890"/>
                <a:ext cx="361887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82" t="-116393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2841199" y="3782468"/>
                <a:ext cx="828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199" y="3782468"/>
                <a:ext cx="82856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7647" t="-116393" r="-36029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1711281" y="131290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70140" y="1058876"/>
            <a:ext cx="6389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Time average of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longitudinal </a:t>
            </a:r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 velocity components</a:t>
            </a:r>
          </a:p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normalized by the freestream velocity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866" y="1621312"/>
            <a:ext cx="1638300" cy="87398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19" name="Connettore 1 18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79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76" y="2159539"/>
            <a:ext cx="1800000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28650" y="259244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 Hz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60367" y="259244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30 Hz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70140" y="485313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60 Hz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18874" y="485313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  <a:r>
              <a:rPr lang="en-GB" dirty="0" smtClean="0"/>
              <a:t>0 Hz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5409102" y="4917453"/>
                <a:ext cx="3647665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</m:acc>
                          </m:e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dirty="0"/>
                  <a:t>velocity profile at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102" y="4917453"/>
                <a:ext cx="3647665" cy="392993"/>
              </a:xfrm>
              <a:prstGeom prst="rect">
                <a:avLst/>
              </a:prstGeom>
              <a:blipFill rotWithShape="0">
                <a:blip r:embed="rId3"/>
                <a:stretch>
                  <a:fillRect l="-2671" t="-104688" b="-16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12" y="2158529"/>
            <a:ext cx="1800000" cy="1440000"/>
          </a:xfrm>
          <a:prstGeom prst="rect">
            <a:avLst/>
          </a:prstGeom>
        </p:spPr>
      </p:pic>
      <p:pic>
        <p:nvPicPr>
          <p:cNvPr id="17" name="Immagin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76" y="4419467"/>
            <a:ext cx="1800000" cy="1440000"/>
          </a:xfrm>
          <a:prstGeom prst="rect">
            <a:avLst/>
          </a:prstGeom>
        </p:spPr>
      </p:pic>
      <p:pic>
        <p:nvPicPr>
          <p:cNvPr id="18" name="Immagin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12" y="4434273"/>
            <a:ext cx="1800000" cy="1440000"/>
          </a:xfrm>
          <a:prstGeom prst="rect">
            <a:avLst/>
          </a:prstGeom>
        </p:spPr>
      </p:pic>
      <p:pic>
        <p:nvPicPr>
          <p:cNvPr id="19" name="Immagin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71" y="2775319"/>
            <a:ext cx="3600000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2914968" y="3800807"/>
                <a:ext cx="915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968" y="3800807"/>
                <a:ext cx="915059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6667" t="-116393" r="-32667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/>
          <p:cNvSpPr txBox="1"/>
          <p:nvPr/>
        </p:nvSpPr>
        <p:spPr>
          <a:xfrm>
            <a:off x="1706893" y="193076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trailing edge actuation</a:t>
            </a:r>
            <a:endParaRPr lang="en-GB" sz="2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89391" y="1104087"/>
            <a:ext cx="6281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Time-averaged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Reynold stress field of the </a:t>
            </a:r>
            <a:r>
              <a:rPr lang="en-GB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en-GB" sz="2000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GB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component</a:t>
            </a:r>
          </a:p>
        </p:txBody>
      </p:sp>
      <p:cxnSp>
        <p:nvCxnSpPr>
          <p:cNvPr id="24" name="Connettore 1 23"/>
          <p:cNvCxnSpPr/>
          <p:nvPr/>
        </p:nvCxnSpPr>
        <p:spPr>
          <a:xfrm>
            <a:off x="717561" y="952104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Immagin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866" y="1621312"/>
            <a:ext cx="1638300" cy="87398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3" y="6026638"/>
            <a:ext cx="2520000" cy="759014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7" y="6026638"/>
            <a:ext cx="2520000" cy="759014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717561" y="5991469"/>
            <a:ext cx="7708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19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sse">
  <a:themeElements>
    <a:clrScheme name="Personalizzato 3">
      <a:dk1>
        <a:sysClr val="windowText" lastClr="000000"/>
      </a:dk1>
      <a:lt1>
        <a:srgbClr val="000000"/>
      </a:lt1>
      <a:dk2>
        <a:srgbClr val="FFFFFF"/>
      </a:dk2>
      <a:lt2>
        <a:srgbClr val="EBEBEB"/>
      </a:lt2>
      <a:accent1>
        <a:srgbClr val="BFEAF8"/>
      </a:accent1>
      <a:accent2>
        <a:srgbClr val="9FDFF5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arallass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TM03457496[[fn=Parallasse]]</Template>
  <TotalTime>2244</TotalTime>
  <Words>1015</Words>
  <Application>Microsoft Office PowerPoint</Application>
  <PresentationFormat>Presentazione su schermo (4:3)</PresentationFormat>
  <Paragraphs>168</Paragraphs>
  <Slides>19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Parallasse</vt:lpstr>
      <vt:lpstr>Presentazione standard di PowerPoint</vt:lpstr>
      <vt:lpstr>Introduction</vt:lpstr>
      <vt:lpstr>Next-generation electroactive morphing wing design</vt:lpstr>
      <vt:lpstr> Smart Material  </vt:lpstr>
      <vt:lpstr> Smart Material  </vt:lpstr>
      <vt:lpstr>Hybrid airfoil design</vt:lpstr>
      <vt:lpstr>Experimental setup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High frequency trailing edge actuation </vt:lpstr>
      <vt:lpstr>Results</vt:lpstr>
      <vt:lpstr>Presentazione standard di PowerPoint</vt:lpstr>
      <vt:lpstr>Presentazione standard di PowerPoint</vt:lpstr>
      <vt:lpstr>Conclusions</vt:lpstr>
      <vt:lpstr>Conclusions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marco</dc:creator>
  <cp:lastModifiedBy>Alessandro Bottaro</cp:lastModifiedBy>
  <cp:revision>92</cp:revision>
  <dcterms:created xsi:type="dcterms:W3CDTF">2016-03-21T11:37:51Z</dcterms:created>
  <dcterms:modified xsi:type="dcterms:W3CDTF">2016-03-24T15:29:50Z</dcterms:modified>
</cp:coreProperties>
</file>