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5" r:id="rId19"/>
    <p:sldId id="276" r:id="rId20"/>
    <p:sldId id="277" r:id="rId21"/>
    <p:sldId id="279" r:id="rId22"/>
    <p:sldId id="280" r:id="rId23"/>
    <p:sldId id="281" r:id="rId24"/>
    <p:sldId id="282" r:id="rId25"/>
    <p:sldId id="283" r:id="rId26"/>
    <p:sldId id="284" r:id="rId27"/>
    <p:sldId id="285" r:id="rId28"/>
    <p:sldId id="286" r:id="rId29"/>
    <p:sldId id="287" r:id="rId30"/>
    <p:sldId id="288"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94622" autoAdjust="0"/>
  </p:normalViewPr>
  <p:slideViewPr>
    <p:cSldViewPr>
      <p:cViewPr varScale="1">
        <p:scale>
          <a:sx n="110" d="100"/>
          <a:sy n="110" d="100"/>
        </p:scale>
        <p:origin x="-98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58E877-5E22-46CF-9B92-60DEC68C592B}" type="datetimeFigureOut">
              <a:rPr lang="it-IT" smtClean="0"/>
              <a:t>16/12/2016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2363EB-9D76-4407-947D-DD3657A486CB}" type="slidenum">
              <a:rPr lang="it-IT" smtClean="0"/>
              <a:t>‹N›</a:t>
            </a:fld>
            <a:endParaRPr lang="it-IT"/>
          </a:p>
        </p:txBody>
      </p:sp>
    </p:spTree>
    <p:extLst>
      <p:ext uri="{BB962C8B-B14F-4D97-AF65-F5344CB8AC3E}">
        <p14:creationId xmlns:p14="http://schemas.microsoft.com/office/powerpoint/2010/main" val="526886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441D9-B1FE-4DC9-A57C-B6B92F14B325}" type="datetimeFigureOut">
              <a:rPr lang="it-IT" smtClean="0"/>
              <a:t>16/12/2016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DD17BA-F346-4EEF-BB03-BBC56295ED7C}" type="slidenum">
              <a:rPr lang="it-IT" smtClean="0"/>
              <a:t>‹N›</a:t>
            </a:fld>
            <a:endParaRPr lang="it-IT"/>
          </a:p>
        </p:txBody>
      </p:sp>
    </p:spTree>
    <p:extLst>
      <p:ext uri="{BB962C8B-B14F-4D97-AF65-F5344CB8AC3E}">
        <p14:creationId xmlns:p14="http://schemas.microsoft.com/office/powerpoint/2010/main" val="327453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7DD17BA-F346-4EEF-BB03-BBC56295ED7C}" type="slidenum">
              <a:rPr lang="it-IT" smtClean="0"/>
              <a:t>1</a:t>
            </a:fld>
            <a:endParaRPr lang="it-IT"/>
          </a:p>
        </p:txBody>
      </p:sp>
    </p:spTree>
    <p:extLst>
      <p:ext uri="{BB962C8B-B14F-4D97-AF65-F5344CB8AC3E}">
        <p14:creationId xmlns:p14="http://schemas.microsoft.com/office/powerpoint/2010/main" val="218644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B19CCD2-0117-4D21-9FA9-DCB9EF0C667B}" type="datetimeFigureOut">
              <a:rPr lang="it-IT" smtClean="0"/>
              <a:t>16/12/2016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115058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19CCD2-0117-4D21-9FA9-DCB9EF0C667B}" type="datetimeFigureOut">
              <a:rPr lang="it-IT" smtClean="0"/>
              <a:t>16/12/2016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17895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19CCD2-0117-4D21-9FA9-DCB9EF0C667B}" type="datetimeFigureOut">
              <a:rPr lang="it-IT" smtClean="0"/>
              <a:t>16/12/2016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160188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B19CCD2-0117-4D21-9FA9-DCB9EF0C667B}" type="datetimeFigureOut">
              <a:rPr lang="it-IT" smtClean="0"/>
              <a:t>16/12/2016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396896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B19CCD2-0117-4D21-9FA9-DCB9EF0C667B}" type="datetimeFigureOut">
              <a:rPr lang="it-IT" smtClean="0"/>
              <a:t>16/12/2016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45557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B19CCD2-0117-4D21-9FA9-DCB9EF0C667B}" type="datetimeFigureOut">
              <a:rPr lang="it-IT" smtClean="0"/>
              <a:t>16/12/2016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209748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B19CCD2-0117-4D21-9FA9-DCB9EF0C667B}" type="datetimeFigureOut">
              <a:rPr lang="it-IT" smtClean="0"/>
              <a:t>16/12/2016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398732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B19CCD2-0117-4D21-9FA9-DCB9EF0C667B}" type="datetimeFigureOut">
              <a:rPr lang="it-IT" smtClean="0"/>
              <a:t>16/12/2016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219246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B19CCD2-0117-4D21-9FA9-DCB9EF0C667B}" type="datetimeFigureOut">
              <a:rPr lang="it-IT" smtClean="0"/>
              <a:t>16/12/2016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79641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B19CCD2-0117-4D21-9FA9-DCB9EF0C667B}" type="datetimeFigureOut">
              <a:rPr lang="it-IT" smtClean="0"/>
              <a:t>16/12/2016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27677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B19CCD2-0117-4D21-9FA9-DCB9EF0C667B}" type="datetimeFigureOut">
              <a:rPr lang="it-IT" smtClean="0"/>
              <a:t>16/12/2016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7C9BAB1-E17C-48ED-A299-E2B6385262B7}" type="slidenum">
              <a:rPr lang="it-IT" smtClean="0"/>
              <a:t>‹N›</a:t>
            </a:fld>
            <a:endParaRPr lang="it-IT"/>
          </a:p>
        </p:txBody>
      </p:sp>
    </p:spTree>
    <p:extLst>
      <p:ext uri="{BB962C8B-B14F-4D97-AF65-F5344CB8AC3E}">
        <p14:creationId xmlns:p14="http://schemas.microsoft.com/office/powerpoint/2010/main" val="1341107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9CCD2-0117-4D21-9FA9-DCB9EF0C667B}" type="datetimeFigureOut">
              <a:rPr lang="it-IT" smtClean="0"/>
              <a:t>16/12/2016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9BAB1-E17C-48ED-A299-E2B6385262B7}" type="slidenum">
              <a:rPr lang="it-IT" smtClean="0"/>
              <a:t>‹N›</a:t>
            </a:fld>
            <a:endParaRPr lang="it-IT"/>
          </a:p>
        </p:txBody>
      </p:sp>
    </p:spTree>
    <p:extLst>
      <p:ext uri="{BB962C8B-B14F-4D97-AF65-F5344CB8AC3E}">
        <p14:creationId xmlns:p14="http://schemas.microsoft.com/office/powerpoint/2010/main" val="375115191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37.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2" Type="http://schemas.openxmlformats.org/officeDocument/2006/relationships/image" Target="../media/image9.jpe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2.xml"/><Relationship Id="rId11" Type="http://schemas.openxmlformats.org/officeDocument/2006/relationships/image" Target="../media/image22.png"/><Relationship Id="rId10"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sp>
        <p:nvSpPr>
          <p:cNvPr id="6" name="Titolo 5"/>
          <p:cNvSpPr>
            <a:spLocks noGrp="1"/>
          </p:cNvSpPr>
          <p:nvPr>
            <p:ph type="ctrTitle"/>
          </p:nvPr>
        </p:nvSpPr>
        <p:spPr/>
        <p:txBody>
          <a:bodyPr>
            <a:normAutofit fontScale="90000"/>
          </a:bodyPr>
          <a:lstStyle/>
          <a:p>
            <a:r>
              <a:rPr lang="it-IT" dirty="0" smtClean="0">
                <a:solidFill>
                  <a:schemeClr val="bg1">
                    <a:lumMod val="95000"/>
                    <a:lumOff val="5000"/>
                    <a:alpha val="73000"/>
                  </a:schemeClr>
                </a:solidFill>
              </a:rPr>
              <a:t/>
            </a:r>
            <a:br>
              <a:rPr lang="it-IT" dirty="0" smtClean="0">
                <a:solidFill>
                  <a:schemeClr val="bg1">
                    <a:lumMod val="95000"/>
                    <a:lumOff val="5000"/>
                    <a:alpha val="73000"/>
                  </a:schemeClr>
                </a:solidFill>
              </a:rPr>
            </a:br>
            <a:r>
              <a:rPr lang="it-IT" dirty="0" smtClean="0">
                <a:solidFill>
                  <a:schemeClr val="bg1">
                    <a:alpha val="90000"/>
                  </a:schemeClr>
                </a:solidFill>
              </a:rPr>
              <a:t>STUDIO NUMERICO DEL RAFFREDDAMENTO TRAMITE UN GETTO PULSANTE INSTAZIONARIO</a:t>
            </a:r>
            <a:endParaRPr lang="it-IT" dirty="0">
              <a:solidFill>
                <a:schemeClr val="bg1">
                  <a:alpha val="90000"/>
                </a:schemeClr>
              </a:solidFill>
            </a:endParaRPr>
          </a:p>
        </p:txBody>
      </p:sp>
      <p:sp>
        <p:nvSpPr>
          <p:cNvPr id="7" name="Sottotitolo 6"/>
          <p:cNvSpPr>
            <a:spLocks noGrp="1"/>
          </p:cNvSpPr>
          <p:nvPr>
            <p:ph type="subTitle" idx="1"/>
          </p:nvPr>
        </p:nvSpPr>
        <p:spPr>
          <a:xfrm>
            <a:off x="1331640" y="4437112"/>
            <a:ext cx="7344816" cy="792088"/>
          </a:xfrm>
        </p:spPr>
        <p:txBody>
          <a:bodyPr>
            <a:noAutofit/>
          </a:bodyPr>
          <a:lstStyle/>
          <a:p>
            <a:pPr algn="l">
              <a:spcBef>
                <a:spcPct val="0"/>
              </a:spcBef>
            </a:pPr>
            <a:r>
              <a:rPr lang="it-IT" sz="2000" dirty="0" smtClean="0">
                <a:solidFill>
                  <a:schemeClr val="bg1">
                    <a:alpha val="90000"/>
                  </a:schemeClr>
                </a:solidFill>
                <a:ea typeface="+mj-ea"/>
                <a:cs typeface="+mj-cs"/>
              </a:rPr>
              <a:t>Studente</a:t>
            </a:r>
            <a:r>
              <a:rPr lang="it-IT" sz="2000" dirty="0">
                <a:solidFill>
                  <a:schemeClr val="bg1">
                    <a:alpha val="90000"/>
                  </a:schemeClr>
                </a:solidFill>
                <a:ea typeface="+mj-ea"/>
                <a:cs typeface="+mj-cs"/>
              </a:rPr>
              <a:t>: Giannoni Alberto</a:t>
            </a:r>
            <a:br>
              <a:rPr lang="it-IT" sz="2000" dirty="0">
                <a:solidFill>
                  <a:schemeClr val="bg1">
                    <a:alpha val="90000"/>
                  </a:schemeClr>
                </a:solidFill>
                <a:ea typeface="+mj-ea"/>
                <a:cs typeface="+mj-cs"/>
              </a:rPr>
            </a:br>
            <a:r>
              <a:rPr lang="it-IT" sz="2000" dirty="0">
                <a:solidFill>
                  <a:schemeClr val="bg1">
                    <a:alpha val="90000"/>
                  </a:schemeClr>
                </a:solidFill>
                <a:ea typeface="+mj-ea"/>
                <a:cs typeface="+mj-cs"/>
              </a:rPr>
              <a:t>Relatore: Prof. Ing. Alessandro </a:t>
            </a:r>
            <a:r>
              <a:rPr lang="it-IT" sz="2000" dirty="0" err="1">
                <a:solidFill>
                  <a:schemeClr val="bg1">
                    <a:alpha val="90000"/>
                  </a:schemeClr>
                </a:solidFill>
                <a:ea typeface="+mj-ea"/>
                <a:cs typeface="+mj-cs"/>
              </a:rPr>
              <a:t>Bottaro</a:t>
            </a:r>
            <a:r>
              <a:rPr lang="it-IT" sz="2000" dirty="0">
                <a:solidFill>
                  <a:schemeClr val="bg1">
                    <a:alpha val="90000"/>
                  </a:schemeClr>
                </a:solidFill>
                <a:ea typeface="+mj-ea"/>
                <a:cs typeface="+mj-cs"/>
              </a:rPr>
              <a:t>, Prof. Ing. </a:t>
            </a:r>
            <a:r>
              <a:rPr lang="it-IT" sz="2000" dirty="0" err="1">
                <a:solidFill>
                  <a:schemeClr val="bg1">
                    <a:alpha val="90000"/>
                  </a:schemeClr>
                </a:solidFill>
                <a:ea typeface="+mj-ea"/>
                <a:cs typeface="+mj-cs"/>
              </a:rPr>
              <a:t>Pawel</a:t>
            </a:r>
            <a:r>
              <a:rPr lang="it-IT" sz="2000" dirty="0">
                <a:solidFill>
                  <a:schemeClr val="bg1">
                    <a:alpha val="90000"/>
                  </a:schemeClr>
                </a:solidFill>
                <a:ea typeface="+mj-ea"/>
                <a:cs typeface="+mj-cs"/>
              </a:rPr>
              <a:t> </a:t>
            </a:r>
            <a:r>
              <a:rPr lang="it-IT" sz="2000" dirty="0" err="1">
                <a:solidFill>
                  <a:schemeClr val="bg1">
                    <a:alpha val="90000"/>
                  </a:schemeClr>
                </a:solidFill>
                <a:ea typeface="+mj-ea"/>
                <a:cs typeface="+mj-cs"/>
              </a:rPr>
              <a:t>Flaszynski</a:t>
            </a:r>
            <a:endParaRPr lang="it-IT" sz="2000" dirty="0">
              <a:solidFill>
                <a:schemeClr val="bg1">
                  <a:alpha val="90000"/>
                </a:schemeClr>
              </a:solidFill>
              <a:ea typeface="+mj-ea"/>
              <a:cs typeface="+mj-cs"/>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470" y="836711"/>
            <a:ext cx="1619671" cy="1197981"/>
          </a:xfrm>
          <a:prstGeom prst="rect">
            <a:avLst/>
          </a:prstGeom>
        </p:spPr>
      </p:pic>
      <p:pic>
        <p:nvPicPr>
          <p:cNvPr id="9" name="Immagine 8" descr="Stemma"/>
          <p:cNvPicPr/>
          <p:nvPr/>
        </p:nvPicPr>
        <p:blipFill>
          <a:blip r:embed="rId4" cstate="print"/>
          <a:srcRect/>
          <a:stretch>
            <a:fillRect/>
          </a:stretch>
        </p:blipFill>
        <p:spPr bwMode="auto">
          <a:xfrm>
            <a:off x="2911365" y="749902"/>
            <a:ext cx="1045210" cy="1371600"/>
          </a:xfrm>
          <a:prstGeom prst="rect">
            <a:avLst/>
          </a:prstGeom>
          <a:noFill/>
          <a:ln w="9525">
            <a:noFill/>
            <a:miter lim="800000"/>
            <a:headEnd/>
            <a:tailEnd/>
          </a:ln>
        </p:spPr>
      </p:pic>
      <p:cxnSp>
        <p:nvCxnSpPr>
          <p:cNvPr id="11" name="Connettore 1 10"/>
          <p:cNvCxnSpPr/>
          <p:nvPr/>
        </p:nvCxnSpPr>
        <p:spPr>
          <a:xfrm>
            <a:off x="1333094" y="52292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331640" y="5349218"/>
            <a:ext cx="6768752" cy="1292662"/>
          </a:xfrm>
          <a:prstGeom prst="rect">
            <a:avLst/>
          </a:prstGeom>
          <a:noFill/>
        </p:spPr>
        <p:txBody>
          <a:bodyPr wrap="square" rtlCol="0">
            <a:spAutoFit/>
          </a:bodyPr>
          <a:lstStyle/>
          <a:p>
            <a:r>
              <a:rPr lang="it-IT" sz="1400" dirty="0" smtClean="0">
                <a:solidFill>
                  <a:schemeClr val="bg1">
                    <a:alpha val="90000"/>
                  </a:schemeClr>
                </a:solidFill>
              </a:rPr>
              <a:t>Università di Genova – Scuola Politecnica</a:t>
            </a:r>
          </a:p>
          <a:p>
            <a:endParaRPr lang="it-IT" sz="1400" dirty="0" smtClean="0">
              <a:solidFill>
                <a:schemeClr val="bg1">
                  <a:alpha val="90000"/>
                </a:schemeClr>
              </a:solidFill>
            </a:endParaRPr>
          </a:p>
          <a:p>
            <a:r>
              <a:rPr lang="it-IT" sz="1400" dirty="0" smtClean="0">
                <a:solidFill>
                  <a:schemeClr val="bg1">
                    <a:alpha val="90000"/>
                  </a:schemeClr>
                </a:solidFill>
              </a:rPr>
              <a:t>IMP PAN – </a:t>
            </a:r>
            <a:r>
              <a:rPr lang="it-IT" sz="1400" dirty="0" err="1" smtClean="0">
                <a:solidFill>
                  <a:schemeClr val="bg1">
                    <a:alpha val="90000"/>
                  </a:schemeClr>
                </a:solidFill>
              </a:rPr>
              <a:t>Institute</a:t>
            </a:r>
            <a:r>
              <a:rPr lang="it-IT" sz="1400" dirty="0" smtClean="0">
                <a:solidFill>
                  <a:schemeClr val="bg1">
                    <a:alpha val="90000"/>
                  </a:schemeClr>
                </a:solidFill>
              </a:rPr>
              <a:t> for </a:t>
            </a:r>
            <a:r>
              <a:rPr lang="it-IT" sz="1400" dirty="0" err="1" smtClean="0">
                <a:solidFill>
                  <a:schemeClr val="bg1">
                    <a:alpha val="90000"/>
                  </a:schemeClr>
                </a:solidFill>
              </a:rPr>
              <a:t>Fluid</a:t>
            </a:r>
            <a:r>
              <a:rPr lang="it-IT" sz="1400" dirty="0" smtClean="0">
                <a:solidFill>
                  <a:schemeClr val="bg1">
                    <a:alpha val="90000"/>
                  </a:schemeClr>
                </a:solidFill>
              </a:rPr>
              <a:t> Flow </a:t>
            </a:r>
            <a:r>
              <a:rPr lang="it-IT" sz="1400" dirty="0" err="1" smtClean="0">
                <a:solidFill>
                  <a:schemeClr val="bg1">
                    <a:alpha val="90000"/>
                  </a:schemeClr>
                </a:solidFill>
              </a:rPr>
              <a:t>Machinery</a:t>
            </a:r>
            <a:r>
              <a:rPr lang="it-IT" sz="1400" dirty="0" smtClean="0">
                <a:solidFill>
                  <a:schemeClr val="bg1">
                    <a:alpha val="90000"/>
                  </a:schemeClr>
                </a:solidFill>
              </a:rPr>
              <a:t>, </a:t>
            </a:r>
            <a:r>
              <a:rPr lang="it-IT" sz="1400" dirty="0" err="1" smtClean="0">
                <a:solidFill>
                  <a:schemeClr val="bg1">
                    <a:alpha val="90000"/>
                  </a:schemeClr>
                </a:solidFill>
              </a:rPr>
              <a:t>Polish</a:t>
            </a:r>
            <a:r>
              <a:rPr lang="it-IT" sz="1400" dirty="0" smtClean="0">
                <a:solidFill>
                  <a:schemeClr val="bg1">
                    <a:alpha val="90000"/>
                  </a:schemeClr>
                </a:solidFill>
              </a:rPr>
              <a:t> Academy of Science</a:t>
            </a:r>
            <a:r>
              <a:rPr lang="it-IT" dirty="0" smtClean="0">
                <a:solidFill>
                  <a:schemeClr val="bg1"/>
                </a:solidFill>
              </a:rPr>
              <a:t/>
            </a:r>
            <a:br>
              <a:rPr lang="it-IT" dirty="0" smtClean="0">
                <a:solidFill>
                  <a:schemeClr val="bg1"/>
                </a:solidFill>
              </a:rPr>
            </a:br>
            <a:endParaRPr lang="it-IT" dirty="0" smtClean="0">
              <a:solidFill>
                <a:schemeClr val="bg1"/>
              </a:solidFill>
            </a:endParaRPr>
          </a:p>
          <a:p>
            <a:endParaRPr lang="it-IT" dirty="0">
              <a:solidFill>
                <a:schemeClr val="bg1"/>
              </a:solidFill>
            </a:endParaRPr>
          </a:p>
        </p:txBody>
      </p:sp>
      <p:sp>
        <p:nvSpPr>
          <p:cNvPr id="17" name="CasellaDiTesto 1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spTree>
    <p:extLst>
      <p:ext uri="{BB962C8B-B14F-4D97-AF65-F5344CB8AC3E}">
        <p14:creationId xmlns:p14="http://schemas.microsoft.com/office/powerpoint/2010/main" val="1681713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Creazione della geometria</a:t>
            </a:r>
            <a:endParaRPr lang="it-IT" sz="4000" b="1"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Segnaposto contenuto 13" descr="C:\Users\Alberto\Desktop\Tesi Magistrale\Immagini tesi\Geometria 3d.jpeg"/>
          <p:cNvPicPr>
            <a:picLocks noGrp="1"/>
          </p:cNvPicPr>
          <p:nvPr>
            <p:ph idx="1"/>
          </p:nvPr>
        </p:nvPicPr>
        <p:blipFill rotWithShape="1">
          <a:blip r:embed="rId3" cstate="print">
            <a:extLst>
              <a:ext uri="{28A0092B-C50C-407E-A947-70E740481C1C}">
                <a14:useLocalDpi xmlns:a14="http://schemas.microsoft.com/office/drawing/2010/main" val="0"/>
              </a:ext>
            </a:extLst>
          </a:blip>
          <a:srcRect l="3185" t="1432" r="2548" b="1417"/>
          <a:stretch/>
        </p:blipFill>
        <p:spPr bwMode="auto">
          <a:xfrm>
            <a:off x="539552" y="1428712"/>
            <a:ext cx="2016224" cy="185627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asellaDiTesto 3"/>
              <p:cNvSpPr txBox="1"/>
              <p:nvPr/>
            </p:nvSpPr>
            <p:spPr>
              <a:xfrm>
                <a:off x="2627784" y="1520330"/>
                <a:ext cx="4176464" cy="1569660"/>
              </a:xfrm>
              <a:prstGeom prst="rect">
                <a:avLst/>
              </a:prstGeom>
              <a:noFill/>
            </p:spPr>
            <p:txBody>
              <a:bodyPr wrap="square" rtlCol="0">
                <a:spAutoFit/>
              </a:bodyPr>
              <a:lstStyle/>
              <a:p>
                <a:r>
                  <a:rPr lang="it-IT" sz="1600" dirty="0" smtClean="0">
                    <a:solidFill>
                      <a:schemeClr val="bg1"/>
                    </a:solidFill>
                  </a:rPr>
                  <a:t>La geometria, eseguita nel software </a:t>
                </a:r>
                <a:r>
                  <a:rPr lang="it-IT" sz="1600" dirty="0" err="1" smtClean="0">
                    <a:solidFill>
                      <a:schemeClr val="bg1"/>
                    </a:solidFill>
                  </a:rPr>
                  <a:t>Numeca</a:t>
                </a:r>
                <a:r>
                  <a:rPr lang="it-IT" sz="1600" dirty="0" smtClean="0">
                    <a:solidFill>
                      <a:schemeClr val="bg1"/>
                    </a:solidFill>
                  </a:rPr>
                  <a:t> </a:t>
                </a:r>
                <a:r>
                  <a:rPr lang="it-IT" sz="1600" dirty="0">
                    <a:solidFill>
                      <a:schemeClr val="bg1"/>
                    </a:solidFill>
                  </a:rPr>
                  <a:t> </a:t>
                </a:r>
                <a:r>
                  <a:rPr lang="it-IT" sz="1600" dirty="0" smtClean="0">
                    <a:solidFill>
                      <a:schemeClr val="bg1"/>
                    </a:solidFill>
                  </a:rPr>
                  <a:t>IGG </a:t>
                </a:r>
                <a:r>
                  <a:rPr lang="it-IT" sz="1600" dirty="0" err="1" smtClean="0">
                    <a:solidFill>
                      <a:schemeClr val="bg1"/>
                    </a:solidFill>
                  </a:rPr>
                  <a:t>AutoGrid</a:t>
                </a:r>
                <a:r>
                  <a:rPr lang="it-IT" sz="1600" dirty="0" smtClean="0">
                    <a:solidFill>
                      <a:schemeClr val="bg1"/>
                    </a:solidFill>
                  </a:rPr>
                  <a:t>, è:</a:t>
                </a:r>
              </a:p>
              <a:p>
                <a:pPr marL="285750" indent="-285750">
                  <a:buFont typeface="Arial" panose="020B0604020202020204" pitchFamily="34" charset="0"/>
                  <a:buChar char="•"/>
                </a:pPr>
                <a:r>
                  <a:rPr lang="it-IT" sz="1600" dirty="0" err="1" smtClean="0">
                    <a:solidFill>
                      <a:schemeClr val="bg1"/>
                    </a:solidFill>
                  </a:rPr>
                  <a:t>assialsimmtrica</a:t>
                </a:r>
                <a:endParaRPr lang="it-IT" sz="1600" dirty="0" smtClean="0">
                  <a:solidFill>
                    <a:schemeClr val="bg1"/>
                  </a:solidFill>
                </a:endParaRPr>
              </a:p>
              <a:p>
                <a:pPr marL="285750" indent="-285750">
                  <a:buFont typeface="Arial" panose="020B0604020202020204" pitchFamily="34" charset="0"/>
                  <a:buChar char="•"/>
                </a:pPr>
                <a:r>
                  <a:rPr lang="it-IT" sz="1600" dirty="0" smtClean="0">
                    <a:solidFill>
                      <a:schemeClr val="bg1"/>
                    </a:solidFill>
                  </a:rPr>
                  <a:t>di tipo semi-confinato</a:t>
                </a:r>
              </a:p>
              <a:p>
                <a:r>
                  <a:rPr lang="it-IT" sz="1600" dirty="0" smtClean="0">
                    <a:solidFill>
                      <a:schemeClr val="bg1"/>
                    </a:solidFill>
                  </a:rPr>
                  <a:t>Tenendo presente </a:t>
                </a:r>
                <a14:m>
                  <m:oMath xmlns:m="http://schemas.openxmlformats.org/officeDocument/2006/math">
                    <m:sSub>
                      <m:sSubPr>
                        <m:ctrlPr>
                          <a:rPr lang="it-IT" sz="1600" i="1" dirty="0" smtClean="0">
                            <a:solidFill>
                              <a:schemeClr val="bg1"/>
                            </a:solidFill>
                            <a:latin typeface="Cambria Math"/>
                          </a:rPr>
                        </m:ctrlPr>
                      </m:sSubPr>
                      <m:e>
                        <m:r>
                          <m:rPr>
                            <m:sty m:val="p"/>
                          </m:rPr>
                          <a:rPr lang="it-IT" sz="1600" b="0" i="0" dirty="0" smtClean="0">
                            <a:solidFill>
                              <a:schemeClr val="bg1"/>
                            </a:solidFill>
                            <a:latin typeface="Cambria Math"/>
                          </a:rPr>
                          <m:t>D</m:t>
                        </m:r>
                      </m:e>
                      <m:sub>
                        <m:r>
                          <m:rPr>
                            <m:sty m:val="p"/>
                          </m:rPr>
                          <a:rPr lang="it-IT" sz="1600" b="0" i="0" dirty="0" smtClean="0">
                            <a:solidFill>
                              <a:schemeClr val="bg1"/>
                            </a:solidFill>
                            <a:latin typeface="Cambria Math"/>
                          </a:rPr>
                          <m:t>u</m:t>
                        </m:r>
                      </m:sub>
                    </m:sSub>
                  </m:oMath>
                </a14:m>
                <a:r>
                  <a:rPr lang="it-IT" sz="1600" dirty="0" smtClean="0">
                    <a:solidFill>
                      <a:schemeClr val="bg1"/>
                    </a:solidFill>
                  </a:rPr>
                  <a:t>, due geometrie sono state analizzate:  H/</a:t>
                </a:r>
                <a14:m>
                  <m:oMath xmlns:m="http://schemas.openxmlformats.org/officeDocument/2006/math">
                    <m:sSub>
                      <m:sSubPr>
                        <m:ctrlPr>
                          <a:rPr lang="it-IT" sz="1600" i="1" dirty="0" smtClean="0">
                            <a:solidFill>
                              <a:schemeClr val="bg1"/>
                            </a:solidFill>
                            <a:latin typeface="Cambria Math"/>
                          </a:rPr>
                        </m:ctrlPr>
                      </m:sSubPr>
                      <m:e>
                        <m:r>
                          <m:rPr>
                            <m:sty m:val="p"/>
                          </m:rPr>
                          <a:rPr lang="it-IT" sz="1600" b="0" i="0" dirty="0" smtClean="0">
                            <a:solidFill>
                              <a:schemeClr val="bg1"/>
                            </a:solidFill>
                            <a:latin typeface="Cambria Math"/>
                          </a:rPr>
                          <m:t>D</m:t>
                        </m:r>
                      </m:e>
                      <m:sub>
                        <m:r>
                          <m:rPr>
                            <m:sty m:val="p"/>
                          </m:rPr>
                          <a:rPr lang="it-IT" sz="1600" b="0" i="0" dirty="0" smtClean="0">
                            <a:solidFill>
                              <a:schemeClr val="bg1"/>
                            </a:solidFill>
                            <a:latin typeface="Cambria Math"/>
                          </a:rPr>
                          <m:t>u</m:t>
                        </m:r>
                      </m:sub>
                    </m:sSub>
                  </m:oMath>
                </a14:m>
                <a:r>
                  <a:rPr lang="it-IT" sz="1600" dirty="0" smtClean="0">
                    <a:solidFill>
                      <a:schemeClr val="bg1"/>
                    </a:solidFill>
                  </a:rPr>
                  <a:t>=4 e H/</a:t>
                </a:r>
                <a14:m>
                  <m:oMath xmlns:m="http://schemas.openxmlformats.org/officeDocument/2006/math">
                    <m:sSub>
                      <m:sSubPr>
                        <m:ctrlPr>
                          <a:rPr lang="it-IT" sz="1600" i="1" dirty="0" smtClean="0">
                            <a:solidFill>
                              <a:schemeClr val="bg1"/>
                            </a:solidFill>
                            <a:latin typeface="Cambria Math"/>
                          </a:rPr>
                        </m:ctrlPr>
                      </m:sSubPr>
                      <m:e>
                        <m:r>
                          <m:rPr>
                            <m:sty m:val="p"/>
                          </m:rPr>
                          <a:rPr lang="it-IT" sz="1600" b="0" i="0" dirty="0" smtClean="0">
                            <a:solidFill>
                              <a:schemeClr val="bg1"/>
                            </a:solidFill>
                            <a:latin typeface="Cambria Math"/>
                          </a:rPr>
                          <m:t>D</m:t>
                        </m:r>
                      </m:e>
                      <m:sub>
                        <m:r>
                          <m:rPr>
                            <m:sty m:val="p"/>
                          </m:rPr>
                          <a:rPr lang="it-IT" sz="1600" b="0" i="0" dirty="0" smtClean="0">
                            <a:solidFill>
                              <a:schemeClr val="bg1"/>
                            </a:solidFill>
                            <a:latin typeface="Cambria Math"/>
                          </a:rPr>
                          <m:t>u</m:t>
                        </m:r>
                      </m:sub>
                    </m:sSub>
                  </m:oMath>
                </a14:m>
                <a:r>
                  <a:rPr lang="it-IT" sz="1600" dirty="0" smtClean="0">
                    <a:solidFill>
                      <a:schemeClr val="bg1"/>
                    </a:solidFill>
                  </a:rPr>
                  <a:t>=2.</a:t>
                </a:r>
              </a:p>
            </p:txBody>
          </p:sp>
        </mc:Choice>
        <mc:Fallback xmlns="">
          <p:sp>
            <p:nvSpPr>
              <p:cNvPr id="4" name="CasellaDiTesto 3"/>
              <p:cNvSpPr txBox="1">
                <a:spLocks noRot="1" noChangeAspect="1" noMove="1" noResize="1" noEditPoints="1" noAdjustHandles="1" noChangeArrowheads="1" noChangeShapeType="1" noTextEdit="1"/>
              </p:cNvSpPr>
              <p:nvPr/>
            </p:nvSpPr>
            <p:spPr>
              <a:xfrm>
                <a:off x="2627784" y="1520330"/>
                <a:ext cx="4176464" cy="1569660"/>
              </a:xfrm>
              <a:prstGeom prst="rect">
                <a:avLst/>
              </a:prstGeom>
              <a:blipFill rotWithShape="1">
                <a:blip r:embed="rId4"/>
                <a:stretch>
                  <a:fillRect l="-730" t="-1163" r="-1606" b="-3876"/>
                </a:stretch>
              </a:blipFill>
            </p:spPr>
            <p:txBody>
              <a:bodyPr/>
              <a:lstStyle/>
              <a:p>
                <a:r>
                  <a:rPr lang="it-IT">
                    <a:noFill/>
                  </a:rPr>
                  <a:t> </a:t>
                </a:r>
              </a:p>
            </p:txBody>
          </p:sp>
        </mc:Fallback>
      </mc:AlternateContent>
      <p:pic>
        <p:nvPicPr>
          <p:cNvPr id="15" name="Immagine 14" descr="C:\Users\Alberto\Desktop\Tesi Magistrale\Immagini tesi\Geometryzone.jpg"/>
          <p:cNvPicPr/>
          <p:nvPr/>
        </p:nvPicPr>
        <p:blipFill rotWithShape="1">
          <a:blip r:embed="rId5" cstate="print">
            <a:extLst>
              <a:ext uri="{28A0092B-C50C-407E-A947-70E740481C1C}">
                <a14:useLocalDpi xmlns:a14="http://schemas.microsoft.com/office/drawing/2010/main" val="0"/>
              </a:ext>
            </a:extLst>
          </a:blip>
          <a:srcRect l="1878" t="9453" r="2047" b="1323"/>
          <a:stretch/>
        </p:blipFill>
        <p:spPr bwMode="auto">
          <a:xfrm>
            <a:off x="539552" y="3429000"/>
            <a:ext cx="3816424" cy="3195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Immagine 16" descr="C:\Users\Alberto\Desktop\Tesi Magistrale\Immagini tesi\Geometryzone20.png"/>
          <p:cNvPicPr/>
          <p:nvPr/>
        </p:nvPicPr>
        <p:blipFill rotWithShape="1">
          <a:blip r:embed="rId6" cstate="print">
            <a:extLst>
              <a:ext uri="{28A0092B-C50C-407E-A947-70E740481C1C}">
                <a14:useLocalDpi xmlns:a14="http://schemas.microsoft.com/office/drawing/2010/main" val="0"/>
              </a:ext>
            </a:extLst>
          </a:blip>
          <a:srcRect l="2639" t="23936" r="2373" b="2511"/>
          <a:stretch/>
        </p:blipFill>
        <p:spPr bwMode="auto">
          <a:xfrm>
            <a:off x="5201971" y="4149080"/>
            <a:ext cx="2953442" cy="247492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aphicFrame>
        <p:nvGraphicFramePr>
          <p:cNvPr id="3" name="Tabella 2"/>
          <p:cNvGraphicFramePr>
            <a:graphicFrameLocks noGrp="1"/>
          </p:cNvGraphicFramePr>
          <p:nvPr>
            <p:extLst>
              <p:ext uri="{D42A27DB-BD31-4B8C-83A1-F6EECF244321}">
                <p14:modId xmlns:p14="http://schemas.microsoft.com/office/powerpoint/2010/main" val="293696914"/>
              </p:ext>
            </p:extLst>
          </p:nvPr>
        </p:nvGraphicFramePr>
        <p:xfrm>
          <a:off x="6804248" y="1378121"/>
          <a:ext cx="1990778" cy="2727960"/>
        </p:xfrm>
        <a:graphic>
          <a:graphicData uri="http://schemas.openxmlformats.org/drawingml/2006/table">
            <a:tbl>
              <a:tblPr bandRow="1">
                <a:tableStyleId>{5C22544A-7EE6-4342-B048-85BDC9FD1C3A}</a:tableStyleId>
              </a:tblPr>
              <a:tblGrid>
                <a:gridCol w="995389"/>
                <a:gridCol w="995389"/>
              </a:tblGrid>
              <a:tr h="4136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x-INLET [m]</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0.01</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r h="4136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err="1" smtClean="0">
                          <a:ln>
                            <a:noFill/>
                          </a:ln>
                          <a:solidFill>
                            <a:sysClr val="windowText" lastClr="000000"/>
                          </a:solidFill>
                          <a:effectLst/>
                          <a:latin typeface="+mn-lt"/>
                        </a:rPr>
                        <a:t>Radius</a:t>
                      </a:r>
                      <a:r>
                        <a:rPr lang="it-IT" sz="1100" dirty="0" smtClean="0">
                          <a:ln>
                            <a:noFill/>
                          </a:ln>
                          <a:solidFill>
                            <a:sysClr val="windowText" lastClr="000000"/>
                          </a:solidFill>
                          <a:effectLst/>
                          <a:latin typeface="+mn-lt"/>
                        </a:rPr>
                        <a:t> [m]</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0.005</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r h="4136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err="1" smtClean="0">
                          <a:ln>
                            <a:noFill/>
                          </a:ln>
                          <a:solidFill>
                            <a:sysClr val="windowText" lastClr="000000"/>
                          </a:solidFill>
                          <a:effectLst/>
                          <a:latin typeface="+mn-lt"/>
                        </a:rPr>
                        <a:t>LowerWall</a:t>
                      </a:r>
                      <a:r>
                        <a:rPr lang="it-IT" sz="1100" dirty="0" smtClean="0">
                          <a:ln>
                            <a:noFill/>
                          </a:ln>
                          <a:solidFill>
                            <a:sysClr val="windowText" lastClr="000000"/>
                          </a:solidFill>
                          <a:effectLst/>
                          <a:latin typeface="+mn-lt"/>
                        </a:rPr>
                        <a:t> [m]</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0.125</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r h="413632">
                <a:tc>
                  <a:txBody>
                    <a:bodyPr/>
                    <a:lstStyle/>
                    <a:p>
                      <a:pPr algn="ctr">
                        <a:lnSpc>
                          <a:spcPct val="150000"/>
                        </a:lnSpc>
                        <a:spcAft>
                          <a:spcPts val="0"/>
                        </a:spcAft>
                        <a:tabLst>
                          <a:tab pos="450215" algn="l"/>
                        </a:tabLst>
                      </a:pPr>
                      <a:r>
                        <a:rPr lang="it-IT" sz="1100" dirty="0" smtClean="0">
                          <a:ln>
                            <a:noFill/>
                          </a:ln>
                          <a:solidFill>
                            <a:sysClr val="windowText" lastClr="000000"/>
                          </a:solidFill>
                          <a:effectLst/>
                          <a:latin typeface="+mn-lt"/>
                        </a:rPr>
                        <a:t>z-L1 [m]</a:t>
                      </a:r>
                      <a:endParaRPr lang="it-IT" sz="1100" dirty="0">
                        <a:ln>
                          <a:noFill/>
                        </a:ln>
                        <a:solidFill>
                          <a:sysClr val="windowText" lastClr="000000"/>
                        </a:solidFill>
                        <a:effectLst/>
                        <a:latin typeface="+mn-lt"/>
                        <a:ea typeface="Times New Roman"/>
                        <a:cs typeface="Times New Roman"/>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0.01</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r h="4136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z-L2 [m]</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0.02</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r h="4136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H [m]</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100" dirty="0" smtClean="0">
                          <a:ln>
                            <a:noFill/>
                          </a:ln>
                          <a:solidFill>
                            <a:sysClr val="windowText" lastClr="000000"/>
                          </a:solidFill>
                          <a:effectLst/>
                          <a:latin typeface="+mn-lt"/>
                        </a:rPr>
                        <a:t>0.04/0,02</a:t>
                      </a:r>
                      <a:endParaRPr lang="it-IT" sz="1100" dirty="0" smtClean="0">
                        <a:ln>
                          <a:noFill/>
                        </a:ln>
                        <a:solidFill>
                          <a:sysClr val="windowText" lastClr="000000"/>
                        </a:solidFill>
                        <a:effectLst/>
                        <a:latin typeface="+mn-lt"/>
                        <a:ea typeface="Times New Roman"/>
                        <a:cs typeface="Times New Roman"/>
                      </a:endParaRPr>
                    </a:p>
                    <a:p>
                      <a:pPr algn="ctr"/>
                      <a:endParaRPr lang="it-IT" sz="1100" dirty="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458872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Generazione della griglia</a:t>
            </a:r>
            <a:endParaRPr lang="it-IT" sz="4000" b="1" dirty="0">
              <a:solidFill>
                <a:schemeClr val="bg1"/>
              </a:solidFill>
            </a:endParaRPr>
          </a:p>
        </p:txBody>
      </p:sp>
      <p:sp>
        <p:nvSpPr>
          <p:cNvPr id="3" name="Segnaposto contenuto 2"/>
          <p:cNvSpPr>
            <a:spLocks noGrp="1"/>
          </p:cNvSpPr>
          <p:nvPr>
            <p:ph idx="1"/>
          </p:nvPr>
        </p:nvSpPr>
        <p:spPr>
          <a:xfrm>
            <a:off x="499592" y="1484784"/>
            <a:ext cx="8425124" cy="5023800"/>
          </a:xfrm>
        </p:spPr>
        <p:txBody>
          <a:bodyPr>
            <a:normAutofit/>
          </a:bodyPr>
          <a:lstStyle/>
          <a:p>
            <a:pPr marL="0" indent="0">
              <a:buNone/>
            </a:pPr>
            <a:r>
              <a:rPr lang="it-IT" sz="1600" dirty="0" smtClean="0">
                <a:solidFill>
                  <a:schemeClr val="bg1"/>
                </a:solidFill>
              </a:rPr>
              <a:t>E’ stata scelta una </a:t>
            </a:r>
            <a:r>
              <a:rPr lang="it-IT" sz="1600" dirty="0" err="1" smtClean="0">
                <a:solidFill>
                  <a:schemeClr val="bg1"/>
                </a:solidFill>
              </a:rPr>
              <a:t>mesh</a:t>
            </a:r>
            <a:r>
              <a:rPr lang="it-IT" sz="1600" dirty="0" smtClean="0">
                <a:solidFill>
                  <a:schemeClr val="bg1"/>
                </a:solidFill>
              </a:rPr>
              <a:t> di tipo "</a:t>
            </a:r>
            <a:r>
              <a:rPr lang="it-IT" sz="1600" dirty="0" err="1" smtClean="0">
                <a:solidFill>
                  <a:schemeClr val="bg1"/>
                </a:solidFill>
              </a:rPr>
              <a:t>structured</a:t>
            </a:r>
            <a:r>
              <a:rPr lang="it-IT" sz="1600" dirty="0" smtClean="0">
                <a:solidFill>
                  <a:schemeClr val="bg1"/>
                </a:solidFill>
              </a:rPr>
              <a:t>"  composta da 6 zone</a:t>
            </a:r>
            <a:endParaRPr lang="it-IT" sz="16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Connettore 4 4"/>
          <p:cNvCxnSpPr/>
          <p:nvPr/>
        </p:nvCxnSpPr>
        <p:spPr>
          <a:xfrm>
            <a:off x="4050196" y="2237117"/>
            <a:ext cx="1426312" cy="474531"/>
          </a:xfrm>
          <a:prstGeom prst="bentConnector3">
            <a:avLst>
              <a:gd name="adj1" fmla="val 50000"/>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5476508" y="2055782"/>
            <a:ext cx="3312368" cy="1323439"/>
          </a:xfrm>
          <a:prstGeom prst="rect">
            <a:avLst/>
          </a:prstGeom>
          <a:noFill/>
          <a:ln>
            <a:solidFill>
              <a:schemeClr val="bg1"/>
            </a:solidFill>
          </a:ln>
        </p:spPr>
        <p:txBody>
          <a:bodyPr wrap="square" rtlCol="0">
            <a:spAutoFit/>
          </a:bodyPr>
          <a:lstStyle/>
          <a:p>
            <a:r>
              <a:rPr lang="it-IT" sz="1600" dirty="0" smtClean="0">
                <a:solidFill>
                  <a:schemeClr val="bg1"/>
                </a:solidFill>
              </a:rPr>
              <a:t>Quadrati o rettangoli in 2D ed esaedri in 3D. Queste griglie hanno vantaggi in termini di</a:t>
            </a:r>
            <a:r>
              <a:rPr lang="it-IT" sz="1600" dirty="0">
                <a:solidFill>
                  <a:schemeClr val="bg1"/>
                </a:solidFill>
              </a:rPr>
              <a:t> </a:t>
            </a:r>
            <a:r>
              <a:rPr lang="it-IT" sz="1600" dirty="0" smtClean="0">
                <a:solidFill>
                  <a:schemeClr val="bg1"/>
                </a:solidFill>
              </a:rPr>
              <a:t>memoria e di calcolo ma si adattano solo a geometrie abbastanza semplici</a:t>
            </a:r>
          </a:p>
        </p:txBody>
      </p:sp>
      <p:pic>
        <p:nvPicPr>
          <p:cNvPr id="19" name="Immagine 18"/>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82825"/>
            <a:ext cx="2448272" cy="4741173"/>
          </a:xfrm>
          <a:prstGeom prst="rect">
            <a:avLst/>
          </a:prstGeom>
          <a:ln>
            <a:noFill/>
          </a:ln>
          <a:effectLst>
            <a:outerShdw blurRad="190500" algn="tl" rotWithShape="0">
              <a:srgbClr val="000000">
                <a:alpha val="70000"/>
              </a:srgbClr>
            </a:outerShdw>
          </a:effectLst>
        </p:spPr>
      </p:pic>
      <p:sp>
        <p:nvSpPr>
          <p:cNvPr id="20" name="Ovale 19"/>
          <p:cNvSpPr/>
          <p:nvPr/>
        </p:nvSpPr>
        <p:spPr>
          <a:xfrm>
            <a:off x="2106825" y="3004844"/>
            <a:ext cx="1933575" cy="218122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21" name="Ovale 20"/>
          <p:cNvSpPr/>
          <p:nvPr/>
        </p:nvSpPr>
        <p:spPr>
          <a:xfrm>
            <a:off x="1020976" y="3811352"/>
            <a:ext cx="238125" cy="238125"/>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23" name="Connettore 1 22"/>
          <p:cNvCxnSpPr>
            <a:stCxn id="21" idx="0"/>
          </p:cNvCxnSpPr>
          <p:nvPr/>
        </p:nvCxnSpPr>
        <p:spPr>
          <a:xfrm flipV="1">
            <a:off x="1140039" y="3140968"/>
            <a:ext cx="1487745" cy="6703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1192426" y="4049477"/>
            <a:ext cx="1435358" cy="10357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119714" y="3806690"/>
            <a:ext cx="4801379" cy="830997"/>
          </a:xfrm>
          <a:prstGeom prst="rect">
            <a:avLst/>
          </a:prstGeom>
          <a:noFill/>
        </p:spPr>
        <p:txBody>
          <a:bodyPr wrap="none" rtlCol="0">
            <a:spAutoFit/>
          </a:bodyPr>
          <a:lstStyle/>
          <a:p>
            <a:r>
              <a:rPr lang="it-IT" sz="1600" dirty="0" smtClean="0">
                <a:solidFill>
                  <a:schemeClr val="bg1"/>
                </a:solidFill>
              </a:rPr>
              <a:t>Due fasi nella costruzione della griglia</a:t>
            </a:r>
            <a:r>
              <a:rPr lang="it-IT" sz="1200" i="1" dirty="0" smtClean="0">
                <a:solidFill>
                  <a:schemeClr val="bg1"/>
                </a:solidFill>
              </a:rPr>
              <a:t>:</a:t>
            </a:r>
          </a:p>
          <a:p>
            <a:pPr marL="171450" indent="-171450">
              <a:buFont typeface="Arial" panose="020B0604020202020204" pitchFamily="34" charset="0"/>
              <a:buChar char="•"/>
            </a:pPr>
            <a:r>
              <a:rPr lang="it-IT" sz="1600" dirty="0">
                <a:solidFill>
                  <a:schemeClr val="bg1"/>
                </a:solidFill>
              </a:rPr>
              <a:t>s</a:t>
            </a:r>
            <a:r>
              <a:rPr lang="it-IT" sz="1600" dirty="0" smtClean="0">
                <a:solidFill>
                  <a:schemeClr val="bg1"/>
                </a:solidFill>
              </a:rPr>
              <a:t>celta del numero di linee orizzontali e verticali</a:t>
            </a:r>
          </a:p>
          <a:p>
            <a:pPr marL="171450" indent="-171450">
              <a:buFont typeface="Arial" panose="020B0604020202020204" pitchFamily="34" charset="0"/>
              <a:buChar char="•"/>
            </a:pPr>
            <a:r>
              <a:rPr lang="it-IT" sz="1600" dirty="0">
                <a:solidFill>
                  <a:schemeClr val="bg1"/>
                </a:solidFill>
              </a:rPr>
              <a:t>s</a:t>
            </a:r>
            <a:r>
              <a:rPr lang="it-IT" sz="1600" dirty="0" smtClean="0">
                <a:solidFill>
                  <a:schemeClr val="bg1"/>
                </a:solidFill>
              </a:rPr>
              <a:t>celta della spaziatura delle celle ai bordi di ogni zona</a:t>
            </a:r>
          </a:p>
        </p:txBody>
      </p:sp>
      <p:cxnSp>
        <p:nvCxnSpPr>
          <p:cNvPr id="29" name="Connettore 1 28"/>
          <p:cNvCxnSpPr/>
          <p:nvPr/>
        </p:nvCxnSpPr>
        <p:spPr>
          <a:xfrm flipV="1">
            <a:off x="4053434" y="1882825"/>
            <a:ext cx="0" cy="354292"/>
          </a:xfrm>
          <a:prstGeom prst="line">
            <a:avLst/>
          </a:prstGeom>
          <a:ln w="15875"/>
        </p:spPr>
        <p:style>
          <a:lnRef idx="1">
            <a:schemeClr val="accent1"/>
          </a:lnRef>
          <a:fillRef idx="0">
            <a:schemeClr val="accent1"/>
          </a:fillRef>
          <a:effectRef idx="0">
            <a:schemeClr val="accent1"/>
          </a:effectRef>
          <a:fontRef idx="minor">
            <a:schemeClr val="tx1"/>
          </a:fontRef>
        </p:style>
      </p:cxnSp>
      <p:graphicFrame>
        <p:nvGraphicFramePr>
          <p:cNvPr id="32" name="Tabella 31"/>
          <p:cNvGraphicFramePr>
            <a:graphicFrameLocks noGrp="1"/>
          </p:cNvGraphicFramePr>
          <p:nvPr>
            <p:extLst>
              <p:ext uri="{D42A27DB-BD31-4B8C-83A1-F6EECF244321}">
                <p14:modId xmlns:p14="http://schemas.microsoft.com/office/powerpoint/2010/main" val="1009412680"/>
              </p:ext>
            </p:extLst>
          </p:nvPr>
        </p:nvGraphicFramePr>
        <p:xfrm>
          <a:off x="3058817" y="5517232"/>
          <a:ext cx="5668645" cy="884525"/>
        </p:xfrm>
        <a:graphic>
          <a:graphicData uri="http://schemas.openxmlformats.org/drawingml/2006/table">
            <a:tbl>
              <a:tblPr firstRow="1" firstCol="1" bandRow="1"/>
              <a:tblGrid>
                <a:gridCol w="2834005"/>
                <a:gridCol w="2834640"/>
              </a:tblGrid>
              <a:tr h="290165">
                <a:tc gridSpan="2">
                  <a:txBody>
                    <a:bodyPr/>
                    <a:lstStyle/>
                    <a:p>
                      <a:pPr algn="ctr">
                        <a:lnSpc>
                          <a:spcPct val="150000"/>
                        </a:lnSpc>
                        <a:spcAft>
                          <a:spcPts val="0"/>
                        </a:spcAft>
                        <a:tabLst>
                          <a:tab pos="450215" algn="l"/>
                        </a:tabLst>
                      </a:pPr>
                      <a:r>
                        <a:rPr lang="it-IT" sz="1400" dirty="0" smtClean="0">
                          <a:solidFill>
                            <a:schemeClr val="bg1"/>
                          </a:solidFill>
                          <a:effectLst/>
                          <a:latin typeface="+mn-lt"/>
                          <a:ea typeface="Times New Roman"/>
                          <a:cs typeface="Times New Roman"/>
                        </a:rPr>
                        <a:t>Numero di celle della griglia</a:t>
                      </a:r>
                      <a:endParaRPr lang="it-IT" sz="1400" dirty="0">
                        <a:solidFill>
                          <a:schemeClr val="bg1"/>
                        </a:solidFill>
                        <a:effectLst/>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tabLst>
                          <a:tab pos="450215" algn="l"/>
                        </a:tabLst>
                      </a:pPr>
                      <a:endParaRPr lang="it-IT" sz="1200" dirty="0">
                        <a:solidFill>
                          <a:schemeClr val="bg1"/>
                        </a:solidFill>
                        <a:effectLst/>
                        <a:latin typeface="Georgi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165">
                <a:tc>
                  <a:txBody>
                    <a:bodyPr/>
                    <a:lstStyle/>
                    <a:p>
                      <a:pPr algn="ctr">
                        <a:lnSpc>
                          <a:spcPct val="150000"/>
                        </a:lnSpc>
                        <a:spcAft>
                          <a:spcPts val="0"/>
                        </a:spcAft>
                        <a:tabLst>
                          <a:tab pos="450215" algn="l"/>
                        </a:tabLst>
                      </a:pPr>
                      <a:r>
                        <a:rPr lang="it-IT" sz="1200" b="1">
                          <a:solidFill>
                            <a:schemeClr val="bg1"/>
                          </a:solidFill>
                          <a:effectLst/>
                          <a:latin typeface="Georgia"/>
                          <a:ea typeface="Times New Roman"/>
                          <a:cs typeface="Times New Roman"/>
                        </a:rPr>
                        <a:t>H/D=4</a:t>
                      </a:r>
                      <a:endParaRPr lang="it-IT" sz="1200">
                        <a:solidFill>
                          <a:schemeClr val="bg1"/>
                        </a:solidFill>
                        <a:effectLst/>
                        <a:latin typeface="Georgi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b="1">
                          <a:solidFill>
                            <a:schemeClr val="bg1"/>
                          </a:solidFill>
                          <a:effectLst/>
                          <a:latin typeface="Georgia"/>
                          <a:ea typeface="Times New Roman"/>
                          <a:cs typeface="Times New Roman"/>
                        </a:rPr>
                        <a:t>H/D=2</a:t>
                      </a:r>
                      <a:endParaRPr lang="it-IT" sz="1200">
                        <a:solidFill>
                          <a:schemeClr val="bg1"/>
                        </a:solidFill>
                        <a:effectLst/>
                        <a:latin typeface="Georgi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tabLst>
                          <a:tab pos="450215" algn="l"/>
                        </a:tabLst>
                      </a:pPr>
                      <a:r>
                        <a:rPr lang="it-IT" sz="1200">
                          <a:solidFill>
                            <a:schemeClr val="bg1"/>
                          </a:solidFill>
                          <a:effectLst/>
                          <a:latin typeface="Georgia"/>
                          <a:ea typeface="Times New Roman"/>
                          <a:cs typeface="Times New Roman"/>
                        </a:rPr>
                        <a:t>148260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dirty="0">
                          <a:solidFill>
                            <a:schemeClr val="bg1"/>
                          </a:solidFill>
                          <a:effectLst/>
                          <a:latin typeface="Georgia"/>
                          <a:ea typeface="Times New Roman"/>
                          <a:cs typeface="Times New Roman"/>
                        </a:rPr>
                        <a:t>117684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5190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Portata e velocità fluttuante</a:t>
            </a:r>
            <a:endParaRPr lang="it-IT" sz="4000" b="1" dirty="0">
              <a:solidFill>
                <a:schemeClr val="bg1"/>
              </a:solidFill>
            </a:endParaRPr>
          </a:p>
        </p:txBody>
      </p:sp>
      <p:sp>
        <p:nvSpPr>
          <p:cNvPr id="3" name="Segnaposto contenuto 2"/>
          <p:cNvSpPr>
            <a:spLocks noGrp="1"/>
          </p:cNvSpPr>
          <p:nvPr>
            <p:ph idx="1"/>
          </p:nvPr>
        </p:nvSpPr>
        <p:spPr>
          <a:xfrm>
            <a:off x="467544" y="1600200"/>
            <a:ext cx="8425124" cy="5023800"/>
          </a:xfrm>
        </p:spPr>
        <p:txBody>
          <a:bodyPr>
            <a:normAutofit/>
          </a:bodyPr>
          <a:lstStyle/>
          <a:p>
            <a:pPr marL="0" indent="0">
              <a:buNone/>
            </a:pPr>
            <a:endParaRPr lang="it-IT" sz="1600" dirty="0" smtClean="0">
              <a:solidFill>
                <a:schemeClr val="bg1"/>
              </a:solidFill>
            </a:endParaRPr>
          </a:p>
          <a:p>
            <a:pPr marL="0" indent="0">
              <a:buNone/>
            </a:pPr>
            <a:r>
              <a:rPr lang="it-IT" sz="1600" dirty="0" smtClean="0">
                <a:solidFill>
                  <a:schemeClr val="bg1"/>
                </a:solidFill>
              </a:rPr>
              <a:t>Lo scopo principale è analizzare numeri di Strouhal elevati</a:t>
            </a:r>
          </a:p>
          <a:p>
            <a:pPr marL="0" indent="0">
              <a:buNone/>
            </a:pPr>
            <a:endParaRPr lang="it-IT" sz="1600" dirty="0">
              <a:solidFill>
                <a:schemeClr val="bg1"/>
              </a:solidFill>
            </a:endParaRPr>
          </a:p>
          <a:p>
            <a:pPr marL="0" indent="0">
              <a:buNone/>
            </a:pPr>
            <a:endParaRPr lang="it-IT" sz="1600" dirty="0" smtClean="0">
              <a:solidFill>
                <a:schemeClr val="bg1"/>
              </a:solidFill>
            </a:endParaRPr>
          </a:p>
          <a:p>
            <a:pPr marL="0" indent="0">
              <a:buNone/>
            </a:pPr>
            <a:endParaRPr lang="it-IT" sz="1600" dirty="0">
              <a:solidFill>
                <a:schemeClr val="bg1"/>
              </a:solidFill>
            </a:endParaRPr>
          </a:p>
          <a:p>
            <a:pPr marL="0" indent="0">
              <a:buNone/>
            </a:pPr>
            <a:r>
              <a:rPr lang="it-IT" sz="1600" dirty="0" smtClean="0">
                <a:solidFill>
                  <a:schemeClr val="bg1"/>
                </a:solidFill>
              </a:rPr>
              <a:t/>
            </a:r>
            <a:br>
              <a:rPr lang="it-IT" sz="1600" dirty="0" smtClean="0">
                <a:solidFill>
                  <a:schemeClr val="bg1"/>
                </a:solidFill>
              </a:rPr>
            </a:br>
            <a:r>
              <a:rPr lang="it-IT" sz="1600" dirty="0" smtClean="0">
                <a:solidFill>
                  <a:schemeClr val="bg1"/>
                </a:solidFill>
              </a:rPr>
              <a:t/>
            </a:r>
            <a:br>
              <a:rPr lang="it-IT" sz="1600" dirty="0" smtClean="0">
                <a:solidFill>
                  <a:schemeClr val="bg1"/>
                </a:solidFill>
              </a:rPr>
            </a:br>
            <a:endParaRPr lang="it-IT" sz="16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arentesi graffa aperta 6"/>
          <p:cNvSpPr/>
          <p:nvPr/>
        </p:nvSpPr>
        <p:spPr>
          <a:xfrm>
            <a:off x="5424793" y="1605416"/>
            <a:ext cx="216024" cy="9361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CasellaDiTesto 7"/>
          <p:cNvSpPr txBox="1"/>
          <p:nvPr/>
        </p:nvSpPr>
        <p:spPr>
          <a:xfrm>
            <a:off x="5520367" y="1534859"/>
            <a:ext cx="3012073" cy="830997"/>
          </a:xfrm>
          <a:prstGeom prst="rect">
            <a:avLst/>
          </a:prstGeom>
          <a:noFill/>
        </p:spPr>
        <p:txBody>
          <a:bodyPr wrap="square" rtlCol="0">
            <a:spAutoFit/>
          </a:bodyPr>
          <a:lstStyle/>
          <a:p>
            <a:r>
              <a:rPr lang="it-IT" sz="1600" i="1" dirty="0" smtClean="0">
                <a:solidFill>
                  <a:schemeClr val="bg1"/>
                </a:solidFill>
              </a:rPr>
              <a:t>Elevate frequenze</a:t>
            </a:r>
            <a:br>
              <a:rPr lang="it-IT" sz="1600" i="1" dirty="0" smtClean="0">
                <a:solidFill>
                  <a:schemeClr val="bg1"/>
                </a:solidFill>
              </a:rPr>
            </a:br>
            <a:r>
              <a:rPr lang="it-IT" sz="1600" i="1" dirty="0" smtClean="0">
                <a:solidFill>
                  <a:schemeClr val="bg1"/>
                </a:solidFill>
              </a:rPr>
              <a:t/>
            </a:r>
            <a:br>
              <a:rPr lang="it-IT" sz="1600" i="1" dirty="0" smtClean="0">
                <a:solidFill>
                  <a:schemeClr val="bg1"/>
                </a:solidFill>
              </a:rPr>
            </a:br>
            <a:r>
              <a:rPr lang="it-IT" sz="1600" i="1" dirty="0" smtClean="0">
                <a:solidFill>
                  <a:schemeClr val="bg1"/>
                </a:solidFill>
              </a:rPr>
              <a:t>Basse velocità in uscita dall’ugello</a:t>
            </a:r>
          </a:p>
        </p:txBody>
      </p:sp>
      <p:sp>
        <p:nvSpPr>
          <p:cNvPr id="9" name="Ovale 8"/>
          <p:cNvSpPr/>
          <p:nvPr/>
        </p:nvSpPr>
        <p:spPr>
          <a:xfrm>
            <a:off x="5539438" y="1916832"/>
            <a:ext cx="2920994" cy="591163"/>
          </a:xfrm>
          <a:prstGeom prst="ellipse">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p:cNvSpPr/>
          <p:nvPr/>
        </p:nvSpPr>
        <p:spPr>
          <a:xfrm rot="16200000">
            <a:off x="4953380" y="3902677"/>
            <a:ext cx="22428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mc:Choice xmlns:a14="http://schemas.microsoft.com/office/drawing/2010/main" Requires="a14">
          <p:sp>
            <p:nvSpPr>
              <p:cNvPr id="11" name="CasellaDiTesto 10"/>
              <p:cNvSpPr txBox="1"/>
              <p:nvPr/>
            </p:nvSpPr>
            <p:spPr>
              <a:xfrm>
                <a:off x="5336615" y="3616096"/>
                <a:ext cx="3494802" cy="1077218"/>
              </a:xfrm>
              <a:prstGeom prst="rect">
                <a:avLst/>
              </a:prstGeom>
              <a:noFill/>
              <a:ln w="9525">
                <a:solidFill>
                  <a:schemeClr val="bg1"/>
                </a:solidFill>
              </a:ln>
            </p:spPr>
            <p:txBody>
              <a:bodyPr wrap="square" rtlCol="0">
                <a:spAutoFit/>
              </a:bodyPr>
              <a:lstStyle/>
              <a:p>
                <a:r>
                  <a:rPr lang="it-IT" sz="1600" dirty="0" smtClean="0">
                    <a:solidFill>
                      <a:schemeClr val="bg1"/>
                    </a:solidFill>
                  </a:rPr>
                  <a:t>Che fornisce </a:t>
                </a:r>
                <a14:m>
                  <m:oMath xmlns:m="http://schemas.openxmlformats.org/officeDocument/2006/math">
                    <m:acc>
                      <m:accPr>
                        <m:chr m:val="̅"/>
                        <m:ctrlPr>
                          <a:rPr lang="it-IT" sz="1600" i="1" dirty="0" smtClean="0">
                            <a:solidFill>
                              <a:schemeClr val="bg1"/>
                            </a:solidFill>
                            <a:latin typeface="Cambria Math"/>
                          </a:rPr>
                        </m:ctrlPr>
                      </m:accPr>
                      <m:e>
                        <m:r>
                          <m:rPr>
                            <m:sty m:val="p"/>
                          </m:rPr>
                          <a:rPr lang="it-IT" sz="1600" b="0" i="0" dirty="0" smtClean="0">
                            <a:solidFill>
                              <a:schemeClr val="bg1"/>
                            </a:solidFill>
                            <a:latin typeface="Cambria Math"/>
                          </a:rPr>
                          <m:t>V</m:t>
                        </m:r>
                      </m:e>
                    </m:acc>
                    <m:r>
                      <a:rPr lang="it-IT" sz="1600" b="0" i="0" dirty="0" smtClean="0">
                        <a:solidFill>
                          <a:schemeClr val="bg1"/>
                        </a:solidFill>
                        <a:latin typeface="Cambria Math"/>
                      </a:rPr>
                      <m:t>=1,59</m:t>
                    </m:r>
                    <m:r>
                      <m:rPr>
                        <m:sty m:val="p"/>
                      </m:rPr>
                      <a:rPr lang="it-IT" sz="1600" b="0" i="0" dirty="0" smtClean="0">
                        <a:solidFill>
                          <a:schemeClr val="bg1"/>
                        </a:solidFill>
                        <a:latin typeface="Cambria Math"/>
                      </a:rPr>
                      <m:t>m</m:t>
                    </m:r>
                    <m:r>
                      <a:rPr lang="it-IT" sz="1600" b="0" i="0" dirty="0" smtClean="0">
                        <a:solidFill>
                          <a:schemeClr val="bg1"/>
                        </a:solidFill>
                        <a:latin typeface="Cambria Math"/>
                      </a:rPr>
                      <m:t>/</m:t>
                    </m:r>
                    <m:r>
                      <m:rPr>
                        <m:sty m:val="p"/>
                      </m:rPr>
                      <a:rPr lang="it-IT" sz="1600" b="0" i="0" dirty="0" smtClean="0">
                        <a:solidFill>
                          <a:schemeClr val="bg1"/>
                        </a:solidFill>
                        <a:latin typeface="Cambria Math"/>
                      </a:rPr>
                      <m:t>s</m:t>
                    </m:r>
                  </m:oMath>
                </a14:m>
                <a:r>
                  <a:rPr lang="it-IT" sz="1600" dirty="0" smtClean="0">
                    <a:solidFill>
                      <a:schemeClr val="bg1"/>
                    </a:solidFill>
                  </a:rPr>
                  <a:t> in ingresso e </a:t>
                </a:r>
                <a:r>
                  <a:rPr lang="it-IT" sz="1600" dirty="0" smtClean="0">
                    <a:solidFill>
                      <a:schemeClr val="bg1"/>
                    </a:solidFill>
                  </a:rPr>
                  <a:t>6,5 </a:t>
                </a:r>
                <a:r>
                  <a:rPr lang="it-IT" sz="1600" dirty="0" smtClean="0">
                    <a:solidFill>
                      <a:schemeClr val="bg1"/>
                    </a:solidFill>
                  </a:rPr>
                  <a:t>-7 m/s nella sezione dell’ugello</a:t>
                </a:r>
                <a:br>
                  <a:rPr lang="it-IT" sz="1600" dirty="0" smtClean="0">
                    <a:solidFill>
                      <a:schemeClr val="bg1"/>
                    </a:solidFill>
                  </a:rPr>
                </a:br>
                <a:r>
                  <a:rPr lang="it-IT" sz="1600" b="1" dirty="0" smtClean="0">
                    <a:solidFill>
                      <a:schemeClr val="bg1"/>
                    </a:solidFill>
                  </a:rPr>
                  <a:t>Re</a:t>
                </a:r>
                <a:r>
                  <a:rPr lang="it-IT" sz="1600" dirty="0" smtClean="0">
                    <a:solidFill>
                      <a:schemeClr val="bg1"/>
                    </a:solidFill>
                  </a:rPr>
                  <a:t> dell’ordine di 4000-5000</a:t>
                </a:r>
                <a:br>
                  <a:rPr lang="it-IT" sz="1600" dirty="0" smtClean="0">
                    <a:solidFill>
                      <a:schemeClr val="bg1"/>
                    </a:solidFill>
                  </a:rPr>
                </a:br>
                <a:r>
                  <a:rPr lang="it-IT" sz="1600" dirty="0" smtClean="0">
                    <a:solidFill>
                      <a:schemeClr val="bg1"/>
                    </a:solidFill>
                  </a:rPr>
                  <a:t>Flusso turbolento</a:t>
                </a:r>
              </a:p>
            </p:txBody>
          </p:sp>
        </mc:Choice>
        <mc:Fallback>
          <p:sp>
            <p:nvSpPr>
              <p:cNvPr id="11" name="CasellaDiTesto 10"/>
              <p:cNvSpPr txBox="1">
                <a:spLocks noRot="1" noChangeAspect="1" noMove="1" noResize="1" noEditPoints="1" noAdjustHandles="1" noChangeArrowheads="1" noChangeShapeType="1" noTextEdit="1"/>
              </p:cNvSpPr>
              <p:nvPr/>
            </p:nvSpPr>
            <p:spPr>
              <a:xfrm>
                <a:off x="5336615" y="3616096"/>
                <a:ext cx="3494802" cy="1077218"/>
              </a:xfrm>
              <a:prstGeom prst="rect">
                <a:avLst/>
              </a:prstGeom>
              <a:blipFill rotWithShape="1">
                <a:blip r:embed="rId3"/>
                <a:stretch>
                  <a:fillRect l="-694" t="-1117" r="-694" b="-5587"/>
                </a:stretch>
              </a:blipFill>
              <a:ln w="9525">
                <a:solidFill>
                  <a:schemeClr val="bg1"/>
                </a:solidFill>
              </a:ln>
            </p:spPr>
            <p:txBody>
              <a:bodyPr/>
              <a:lstStyle/>
              <a:p>
                <a:r>
                  <a:rPr lang="it-IT">
                    <a:noFill/>
                  </a:rPr>
                  <a:t> </a:t>
                </a:r>
              </a:p>
            </p:txBody>
          </p:sp>
        </mc:Fallback>
      </mc:AlternateContent>
      <p:sp>
        <p:nvSpPr>
          <p:cNvPr id="15" name="CasellaDiTesto 14"/>
          <p:cNvSpPr txBox="1"/>
          <p:nvPr/>
        </p:nvSpPr>
        <p:spPr>
          <a:xfrm>
            <a:off x="3353271" y="4005239"/>
            <a:ext cx="1393843" cy="523220"/>
          </a:xfrm>
          <a:prstGeom prst="rect">
            <a:avLst/>
          </a:prstGeom>
          <a:noFill/>
        </p:spPr>
        <p:txBody>
          <a:bodyPr wrap="none" rtlCol="0">
            <a:spAutoFit/>
          </a:bodyPr>
          <a:lstStyle/>
          <a:p>
            <a:r>
              <a:rPr lang="it-IT" sz="1600" b="1" dirty="0" smtClean="0">
                <a:solidFill>
                  <a:schemeClr val="bg1"/>
                </a:solidFill>
              </a:rPr>
              <a:t>m=0,0006kg/s</a:t>
            </a:r>
          </a:p>
          <a:p>
            <a:endParaRPr lang="it-IT" sz="1200" i="1" dirty="0" smtClean="0">
              <a:solidFill>
                <a:schemeClr val="bg1"/>
              </a:solidFill>
            </a:endParaRPr>
          </a:p>
        </p:txBody>
      </p:sp>
      <p:sp>
        <p:nvSpPr>
          <p:cNvPr id="16" name="CasellaDiTesto 15"/>
          <p:cNvSpPr txBox="1"/>
          <p:nvPr/>
        </p:nvSpPr>
        <p:spPr>
          <a:xfrm>
            <a:off x="467543" y="4869160"/>
            <a:ext cx="7632849" cy="584775"/>
          </a:xfrm>
          <a:prstGeom prst="rect">
            <a:avLst/>
          </a:prstGeom>
          <a:noFill/>
        </p:spPr>
        <p:txBody>
          <a:bodyPr wrap="square" rtlCol="0">
            <a:spAutoFit/>
          </a:bodyPr>
          <a:lstStyle/>
          <a:p>
            <a:r>
              <a:rPr lang="it-IT" sz="1600" dirty="0" smtClean="0">
                <a:solidFill>
                  <a:schemeClr val="bg1"/>
                </a:solidFill>
              </a:rPr>
              <a:t>Nel caso di getto pulsato la portata (così come la velocità) fluttua attorno a quel valore con un ampiezza, che è stata variata fra due valori:</a:t>
            </a:r>
          </a:p>
        </p:txBody>
      </p:sp>
      <mc:AlternateContent xmlns:mc="http://schemas.openxmlformats.org/markup-compatibility/2006" xmlns:a14="http://schemas.microsoft.com/office/drawing/2010/main">
        <mc:Choice Requires="a14">
          <p:graphicFrame>
            <p:nvGraphicFramePr>
              <p:cNvPr id="17" name="Tabella 16"/>
              <p:cNvGraphicFramePr>
                <a:graphicFrameLocks noGrp="1"/>
              </p:cNvGraphicFramePr>
              <p:nvPr>
                <p:extLst>
                  <p:ext uri="{D42A27DB-BD31-4B8C-83A1-F6EECF244321}">
                    <p14:modId xmlns:p14="http://schemas.microsoft.com/office/powerpoint/2010/main" val="19425989"/>
                  </p:ext>
                </p:extLst>
              </p:nvPr>
            </p:nvGraphicFramePr>
            <p:xfrm>
              <a:off x="2747256" y="5453935"/>
              <a:ext cx="3073421" cy="601218"/>
            </p:xfrm>
            <a:graphic>
              <a:graphicData uri="http://schemas.openxmlformats.org/drawingml/2006/table">
                <a:tbl>
                  <a:tblPr firstRow="1" firstCol="1" bandRow="1"/>
                  <a:tblGrid>
                    <a:gridCol w="3073421"/>
                  </a:tblGrid>
                  <a:tr h="0">
                    <a:tc>
                      <a:txBody>
                        <a:bodyPr/>
                        <a:lstStyle/>
                        <a:p>
                          <a:pPr algn="just">
                            <a:lnSpc>
                              <a:spcPct val="150000"/>
                            </a:lnSpc>
                            <a:spcAft>
                              <a:spcPts val="0"/>
                            </a:spcAft>
                            <a:tabLst>
                              <a:tab pos="450215" algn="l"/>
                            </a:tabLst>
                          </a:pPr>
                          <a14:m>
                            <m:oMathPara xmlns:m="http://schemas.openxmlformats.org/officeDocument/2006/math">
                              <m:oMathParaPr>
                                <m:jc m:val="centerGroup"/>
                              </m:oMathParaPr>
                              <m:oMath xmlns:m="http://schemas.openxmlformats.org/officeDocument/2006/math">
                                <m:r>
                                  <a:rPr lang="it-IT" sz="1400" i="1" smtClean="0">
                                    <a:solidFill>
                                      <a:schemeClr val="bg1"/>
                                    </a:solidFill>
                                    <a:effectLst/>
                                    <a:latin typeface="Cambria Math"/>
                                    <a:ea typeface="Times New Roman"/>
                                    <a:cs typeface="Times New Roman"/>
                                  </a:rPr>
                                  <m:t>𝑚</m:t>
                                </m:r>
                                <m:r>
                                  <a:rPr lang="it-IT" sz="1400" i="1" smtClean="0">
                                    <a:solidFill>
                                      <a:schemeClr val="bg1"/>
                                    </a:solidFill>
                                    <a:effectLst/>
                                    <a:latin typeface="Cambria Math"/>
                                    <a:ea typeface="Times New Roman"/>
                                    <a:cs typeface="Times New Roman"/>
                                  </a:rPr>
                                  <m:t>=</m:t>
                                </m:r>
                                <m:f>
                                  <m:fPr>
                                    <m:ctrlPr>
                                      <a:rPr lang="it-IT" sz="1400" i="1">
                                        <a:solidFill>
                                          <a:schemeClr val="bg1"/>
                                        </a:solidFill>
                                        <a:effectLst/>
                                        <a:latin typeface="Cambria Math"/>
                                        <a:ea typeface="Times New Roman"/>
                                        <a:cs typeface="Times New Roman"/>
                                      </a:rPr>
                                    </m:ctrlPr>
                                  </m:fPr>
                                  <m:num>
                                    <m:r>
                                      <a:rPr lang="it-IT" sz="1400" i="1">
                                        <a:solidFill>
                                          <a:schemeClr val="bg1"/>
                                        </a:solidFill>
                                        <a:effectLst/>
                                        <a:latin typeface="Cambria Math"/>
                                        <a:ea typeface="Times New Roman"/>
                                        <a:cs typeface="Times New Roman"/>
                                      </a:rPr>
                                      <m:t>0.0006</m:t>
                                    </m:r>
                                  </m:num>
                                  <m:den>
                                    <m:r>
                                      <a:rPr lang="it-IT" sz="1400" i="1">
                                        <a:solidFill>
                                          <a:schemeClr val="bg1"/>
                                        </a:solidFill>
                                        <a:effectLst/>
                                        <a:latin typeface="Cambria Math"/>
                                        <a:ea typeface="Times New Roman"/>
                                        <a:cs typeface="Times New Roman"/>
                                      </a:rPr>
                                      <m:t>360</m:t>
                                    </m:r>
                                  </m:den>
                                </m:f>
                                <m:r>
                                  <a:rPr lang="it-IT" sz="1400" i="1">
                                    <a:solidFill>
                                      <a:schemeClr val="bg1"/>
                                    </a:solidFill>
                                    <a:effectLst/>
                                    <a:latin typeface="Cambria Math"/>
                                    <a:ea typeface="Times New Roman"/>
                                    <a:cs typeface="Times New Roman"/>
                                  </a:rPr>
                                  <m:t>+</m:t>
                                </m:r>
                                <m:f>
                                  <m:fPr>
                                    <m:ctrlPr>
                                      <a:rPr lang="it-IT" sz="1400" i="1">
                                        <a:solidFill>
                                          <a:schemeClr val="bg1"/>
                                        </a:solidFill>
                                        <a:effectLst/>
                                        <a:latin typeface="Cambria Math"/>
                                        <a:ea typeface="Times New Roman"/>
                                        <a:cs typeface="Times New Roman"/>
                                      </a:rPr>
                                    </m:ctrlPr>
                                  </m:fPr>
                                  <m:num>
                                    <m:r>
                                      <a:rPr lang="it-IT" sz="1400" i="1">
                                        <a:solidFill>
                                          <a:schemeClr val="bg1"/>
                                        </a:solidFill>
                                        <a:effectLst/>
                                        <a:latin typeface="Cambria Math"/>
                                        <a:ea typeface="Times New Roman"/>
                                        <a:cs typeface="Times New Roman"/>
                                      </a:rPr>
                                      <m:t>𝐴</m:t>
                                    </m:r>
                                  </m:num>
                                  <m:den>
                                    <m:r>
                                      <a:rPr lang="it-IT" sz="1400" i="1">
                                        <a:solidFill>
                                          <a:schemeClr val="bg1"/>
                                        </a:solidFill>
                                        <a:effectLst/>
                                        <a:latin typeface="Cambria Math"/>
                                        <a:ea typeface="Times New Roman"/>
                                        <a:cs typeface="Times New Roman"/>
                                      </a:rPr>
                                      <m:t>360</m:t>
                                    </m:r>
                                  </m:den>
                                </m:f>
                                <m:r>
                                  <a:rPr lang="it-IT" sz="1400" i="1">
                                    <a:solidFill>
                                      <a:schemeClr val="bg1"/>
                                    </a:solidFill>
                                    <a:effectLst/>
                                    <a:latin typeface="Cambria Math"/>
                                    <a:ea typeface="Times New Roman"/>
                                    <a:cs typeface="Times New Roman"/>
                                  </a:rPr>
                                  <m:t>∗</m:t>
                                </m:r>
                                <m:r>
                                  <m:rPr>
                                    <m:sty m:val="p"/>
                                  </m:rPr>
                                  <a:rPr lang="it-IT" sz="1400">
                                    <a:solidFill>
                                      <a:schemeClr val="bg1"/>
                                    </a:solidFill>
                                    <a:effectLst/>
                                    <a:latin typeface="Cambria Math"/>
                                    <a:ea typeface="Times New Roman"/>
                                    <a:cs typeface="Times New Roman"/>
                                  </a:rPr>
                                  <m:t>sin</m:t>
                                </m:r>
                                <m:r>
                                  <a:rPr lang="it-IT" sz="1400" i="1" smtClean="0">
                                    <a:solidFill>
                                      <a:schemeClr val="bg1"/>
                                    </a:solidFill>
                                    <a:effectLst/>
                                    <a:latin typeface="Cambria Math"/>
                                    <a:ea typeface="Times New Roman"/>
                                    <a:cs typeface="Times New Roman"/>
                                  </a:rPr>
                                  <m:t> </m:t>
                                </m:r>
                                <m:r>
                                  <a:rPr lang="it-IT" sz="1400" i="1">
                                    <a:solidFill>
                                      <a:schemeClr val="bg1"/>
                                    </a:solidFill>
                                    <a:effectLst/>
                                    <a:latin typeface="Cambria Math"/>
                                    <a:ea typeface="Times New Roman"/>
                                    <a:cs typeface="Times New Roman"/>
                                  </a:rPr>
                                  <m:t>(</m:t>
                                </m:r>
                                <m:r>
                                  <a:rPr lang="it-IT" sz="1400" i="1">
                                    <a:solidFill>
                                      <a:schemeClr val="bg1"/>
                                    </a:solidFill>
                                    <a:effectLst/>
                                    <a:latin typeface="Cambria Math"/>
                                    <a:ea typeface="Times New Roman"/>
                                    <a:cs typeface="Times New Roman"/>
                                  </a:rPr>
                                  <m:t>𝑡</m:t>
                                </m:r>
                                <m:r>
                                  <a:rPr lang="it-IT" sz="1400" i="1">
                                    <a:solidFill>
                                      <a:schemeClr val="bg1"/>
                                    </a:solidFill>
                                    <a:effectLst/>
                                    <a:latin typeface="Cambria Math"/>
                                    <a:ea typeface="Times New Roman"/>
                                    <a:cs typeface="Times New Roman"/>
                                  </a:rPr>
                                  <m:t>∗2</m:t>
                                </m:r>
                                <m:r>
                                  <a:rPr lang="it-IT" sz="1400" i="1">
                                    <a:solidFill>
                                      <a:schemeClr val="bg1"/>
                                    </a:solidFill>
                                    <a:effectLst/>
                                    <a:latin typeface="Cambria Math"/>
                                    <a:ea typeface="Times New Roman"/>
                                    <a:cs typeface="Times New Roman"/>
                                  </a:rPr>
                                  <m:t>𝜋</m:t>
                                </m:r>
                                <m:r>
                                  <a:rPr lang="it-IT" sz="1400" i="1">
                                    <a:solidFill>
                                      <a:schemeClr val="bg1"/>
                                    </a:solidFill>
                                    <a:effectLst/>
                                    <a:latin typeface="Cambria Math"/>
                                    <a:ea typeface="Times New Roman"/>
                                    <a:cs typeface="Times New Roman"/>
                                  </a:rPr>
                                  <m:t>∗</m:t>
                                </m:r>
                                <m:r>
                                  <a:rPr lang="it-IT" sz="1400" i="1">
                                    <a:solidFill>
                                      <a:schemeClr val="bg1"/>
                                    </a:solidFill>
                                    <a:effectLst/>
                                    <a:latin typeface="Cambria Math"/>
                                    <a:ea typeface="Times New Roman"/>
                                    <a:cs typeface="Times New Roman"/>
                                  </a:rPr>
                                  <m:t>𝑓</m:t>
                                </m:r>
                                <m:r>
                                  <a:rPr lang="it-IT" sz="1400" i="1">
                                    <a:solidFill>
                                      <a:schemeClr val="bg1"/>
                                    </a:solidFill>
                                    <a:effectLst/>
                                    <a:latin typeface="Cambria Math"/>
                                    <a:ea typeface="Times New Roman"/>
                                    <a:cs typeface="Times New Roman"/>
                                  </a:rPr>
                                  <m:t>)</m:t>
                                </m:r>
                              </m:oMath>
                            </m:oMathPara>
                          </a14:m>
                          <a:endParaRPr lang="it-IT" sz="1200" dirty="0">
                            <a:solidFill>
                              <a:schemeClr val="bg1"/>
                            </a:solidFill>
                            <a:effectLst/>
                            <a:latin typeface="+mn-lt"/>
                            <a:ea typeface="Times New Roman"/>
                            <a:cs typeface="Times New Roman"/>
                          </a:endParaRPr>
                        </a:p>
                      </a:txBody>
                      <a:tcPr marL="68580" marR="68580" marT="0" marB="0">
                        <a:lnL>
                          <a:noFill/>
                        </a:lnL>
                        <a:lnR>
                          <a:noFill/>
                        </a:lnR>
                        <a:lnT>
                          <a:noFill/>
                        </a:lnT>
                        <a:lnB>
                          <a:noFill/>
                        </a:lnB>
                      </a:tcPr>
                    </a:tc>
                  </a:tr>
                </a:tbl>
              </a:graphicData>
            </a:graphic>
          </p:graphicFrame>
        </mc:Choice>
        <mc:Fallback xmlns="">
          <p:graphicFrame>
            <p:nvGraphicFramePr>
              <p:cNvPr id="17" name="Tabella 16"/>
              <p:cNvGraphicFramePr>
                <a:graphicFrameLocks noGrp="1"/>
              </p:cNvGraphicFramePr>
              <p:nvPr>
                <p:extLst>
                  <p:ext uri="{D42A27DB-BD31-4B8C-83A1-F6EECF244321}">
                    <p14:modId xmlns:p14="http://schemas.microsoft.com/office/powerpoint/2010/main" val="19425989"/>
                  </p:ext>
                </p:extLst>
              </p:nvPr>
            </p:nvGraphicFramePr>
            <p:xfrm>
              <a:off x="2747256" y="5453935"/>
              <a:ext cx="3073421" cy="601218"/>
            </p:xfrm>
            <a:graphic>
              <a:graphicData uri="http://schemas.openxmlformats.org/drawingml/2006/table">
                <a:tbl>
                  <a:tblPr firstRow="1" firstCol="1" bandRow="1"/>
                  <a:tblGrid>
                    <a:gridCol w="3073421"/>
                  </a:tblGrid>
                  <a:tr h="601218">
                    <a:tc>
                      <a:txBody>
                        <a:bodyPr/>
                        <a:lstStyle/>
                        <a:p>
                          <a:endParaRPr lang="it-IT"/>
                        </a:p>
                      </a:txBody>
                      <a:tcPr marL="68580" marR="68580" marT="0" marB="0">
                        <a:lnL>
                          <a:noFill/>
                        </a:lnL>
                        <a:lnR>
                          <a:noFill/>
                        </a:lnR>
                        <a:lnT>
                          <a:noFill/>
                        </a:lnT>
                        <a:lnB>
                          <a:noFill/>
                        </a:lnB>
                        <a:blipFill rotWithShape="1">
                          <a:blip r:embed="rId5"/>
                          <a:stretch>
                            <a:fillRect l="-198" t="-1020" b="-1020"/>
                          </a:stretch>
                        </a:blipFill>
                      </a:tcPr>
                    </a:tc>
                  </a:tr>
                </a:tbl>
              </a:graphicData>
            </a:graphic>
          </p:graphicFrame>
        </mc:Fallback>
      </mc:AlternateContent>
      <p:sp>
        <p:nvSpPr>
          <p:cNvPr id="19" name="CasellaDiTesto 18"/>
          <p:cNvSpPr txBox="1"/>
          <p:nvPr/>
        </p:nvSpPr>
        <p:spPr>
          <a:xfrm>
            <a:off x="5904148" y="5567660"/>
            <a:ext cx="1431802" cy="523220"/>
          </a:xfrm>
          <a:prstGeom prst="rect">
            <a:avLst/>
          </a:prstGeom>
          <a:noFill/>
        </p:spPr>
        <p:txBody>
          <a:bodyPr wrap="none" rtlCol="0">
            <a:spAutoFit/>
          </a:bodyPr>
          <a:lstStyle/>
          <a:p>
            <a:r>
              <a:rPr lang="it-IT" sz="1400" dirty="0" smtClean="0">
                <a:solidFill>
                  <a:schemeClr val="bg1"/>
                </a:solidFill>
              </a:rPr>
              <a:t>A=0,0003 (50%)</a:t>
            </a:r>
            <a:br>
              <a:rPr lang="it-IT" sz="1400" dirty="0" smtClean="0">
                <a:solidFill>
                  <a:schemeClr val="bg1"/>
                </a:solidFill>
              </a:rPr>
            </a:br>
            <a:r>
              <a:rPr lang="it-IT" sz="1400" dirty="0" smtClean="0">
                <a:solidFill>
                  <a:schemeClr val="bg1"/>
                </a:solidFill>
              </a:rPr>
              <a:t>A=0,00058 (96%)</a:t>
            </a:r>
          </a:p>
        </p:txBody>
      </p:sp>
      <p:sp>
        <p:nvSpPr>
          <p:cNvPr id="25" name="Parentesi graffa aperta 24"/>
          <p:cNvSpPr/>
          <p:nvPr/>
        </p:nvSpPr>
        <p:spPr>
          <a:xfrm>
            <a:off x="5796136" y="5622445"/>
            <a:ext cx="108012" cy="413651"/>
          </a:xfrm>
          <a:prstGeom prst="leftBrace">
            <a:avLst/>
          </a:prstGeom>
          <a:no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chemeClr val="bg1"/>
              </a:solidFill>
            </a:endParaRPr>
          </a:p>
        </p:txBody>
      </p:sp>
      <p:sp>
        <p:nvSpPr>
          <p:cNvPr id="21" name="CasellaDiTesto 20"/>
          <p:cNvSpPr txBox="1"/>
          <p:nvPr/>
        </p:nvSpPr>
        <p:spPr>
          <a:xfrm>
            <a:off x="458784" y="2924944"/>
            <a:ext cx="8219857" cy="584775"/>
          </a:xfrm>
          <a:prstGeom prst="rect">
            <a:avLst/>
          </a:prstGeom>
          <a:noFill/>
        </p:spPr>
        <p:txBody>
          <a:bodyPr wrap="square" rtlCol="0">
            <a:spAutoFit/>
          </a:bodyPr>
          <a:lstStyle/>
          <a:p>
            <a:r>
              <a:rPr lang="it-IT" sz="1600" dirty="0" smtClean="0">
                <a:solidFill>
                  <a:schemeClr val="bg1"/>
                </a:solidFill>
              </a:rPr>
              <a:t>Da un’analisi parametrica è stata individuata una portata massica media (e dato il diametro costante, una velocità media ) che garantisse tali valori St con le frequenze stabilite:</a:t>
            </a:r>
            <a:endParaRPr lang="it-IT" sz="1600" i="1" dirty="0" smtClean="0">
              <a:solidFill>
                <a:schemeClr val="bg1"/>
              </a:solidFill>
            </a:endParaRPr>
          </a:p>
        </p:txBody>
      </p:sp>
      <p:pic>
        <p:nvPicPr>
          <p:cNvPr id="28" name="Immagine 27" descr="C:\Users\Alberto\Desktop\Tesi Magistrale\Second Order\Amplitude iniziale\Unsteady_100Hz\ZVel Inlet.jpg"/>
          <p:cNvPicPr/>
          <p:nvPr/>
        </p:nvPicPr>
        <p:blipFill rotWithShape="1">
          <a:blip r:embed="rId6" cstate="print">
            <a:extLst>
              <a:ext uri="{28A0092B-C50C-407E-A947-70E740481C1C}">
                <a14:useLocalDpi xmlns:a14="http://schemas.microsoft.com/office/drawing/2010/main" val="0"/>
              </a:ext>
            </a:extLst>
          </a:blip>
          <a:srcRect l="2901" t="10210" r="8407" b="3032"/>
          <a:stretch/>
        </p:blipFill>
        <p:spPr bwMode="auto">
          <a:xfrm>
            <a:off x="722630" y="2008497"/>
            <a:ext cx="3849370" cy="334772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9" name="Immagine 28" descr="C:\Users\Alberto\Desktop\Tesi Magistrale\Second Order\Amplitude maggiore\Unsteady_100Hz\Z-vel inlet.jpg"/>
          <p:cNvPicPr/>
          <p:nvPr/>
        </p:nvPicPr>
        <p:blipFill rotWithShape="1">
          <a:blip r:embed="rId7" cstate="print">
            <a:extLst>
              <a:ext uri="{28A0092B-C50C-407E-A947-70E740481C1C}">
                <a14:useLocalDpi xmlns:a14="http://schemas.microsoft.com/office/drawing/2010/main" val="0"/>
              </a:ext>
            </a:extLst>
          </a:blip>
          <a:srcRect l="3523" t="9835" r="9029" b="2798"/>
          <a:stretch/>
        </p:blipFill>
        <p:spPr bwMode="auto">
          <a:xfrm>
            <a:off x="4623639" y="1999776"/>
            <a:ext cx="3741993" cy="336516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0" name="Freccia curva 39"/>
          <p:cNvSpPr/>
          <p:nvPr/>
        </p:nvSpPr>
        <p:spPr>
          <a:xfrm rot="16200000">
            <a:off x="4210860" y="4281524"/>
            <a:ext cx="520877" cy="2865699"/>
          </a:xfrm>
          <a:prstGeom prst="bentArrow">
            <a:avLst>
              <a:gd name="adj1" fmla="val 15063"/>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1" name="Freccia a destra 40"/>
          <p:cNvSpPr/>
          <p:nvPr/>
        </p:nvSpPr>
        <p:spPr>
          <a:xfrm rot="16200000">
            <a:off x="6302009" y="5430414"/>
            <a:ext cx="288032" cy="97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947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16" grpId="0"/>
      <p:bldP spid="19" grpId="0"/>
      <p:bldP spid="25" grpId="0" animBg="1"/>
      <p:bldP spid="21" grpId="0"/>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Condizioni al contorno</a:t>
            </a:r>
            <a:endParaRPr lang="it-IT" sz="4000" b="1"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Segnaposto contenuto 13"/>
          <p:cNvPicPr>
            <a:picLocks noGrp="1"/>
          </p:cNvPicPr>
          <p:nvPr>
            <p:ph idx="1"/>
          </p:nvPr>
        </p:nvPicPr>
        <p:blipFill rotWithShape="1">
          <a:blip r:embed="rId3" cstate="print">
            <a:extLst>
              <a:ext uri="{28A0092B-C50C-407E-A947-70E740481C1C}">
                <a14:useLocalDpi xmlns:a14="http://schemas.microsoft.com/office/drawing/2010/main" val="0"/>
              </a:ext>
            </a:extLst>
          </a:blip>
          <a:srcRect l="969" t="1743" r="1938" b="17384"/>
          <a:stretch/>
        </p:blipFill>
        <p:spPr bwMode="auto">
          <a:xfrm>
            <a:off x="553766" y="2132856"/>
            <a:ext cx="3787995" cy="298092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asellaDiTesto 3"/>
              <p:cNvSpPr txBox="1"/>
              <p:nvPr/>
            </p:nvSpPr>
            <p:spPr>
              <a:xfrm>
                <a:off x="4535195" y="2132856"/>
                <a:ext cx="4356293" cy="4419993"/>
              </a:xfrm>
              <a:prstGeom prst="rect">
                <a:avLst/>
              </a:prstGeom>
              <a:noFill/>
            </p:spPr>
            <p:txBody>
              <a:bodyPr wrap="square" rtlCol="0">
                <a:spAutoFit/>
              </a:bodyPr>
              <a:lstStyle/>
              <a:p>
                <a:pPr marL="285750" lvl="0" indent="-285750" algn="just">
                  <a:buFont typeface="Arial" panose="020B0604020202020204" pitchFamily="34" charset="0"/>
                  <a:buChar char="•"/>
                </a:pPr>
                <a:r>
                  <a:rPr lang="it-IT" sz="1400" dirty="0" smtClean="0">
                    <a:solidFill>
                      <a:schemeClr val="bg1"/>
                    </a:solidFill>
                  </a:rPr>
                  <a:t>In </a:t>
                </a:r>
                <a:r>
                  <a:rPr lang="it-IT" sz="1400" u="sng" dirty="0" err="1">
                    <a:solidFill>
                      <a:schemeClr val="bg1"/>
                    </a:solidFill>
                  </a:rPr>
                  <a:t>Inlet</a:t>
                </a:r>
                <a:r>
                  <a:rPr lang="it-IT" sz="1400" dirty="0">
                    <a:solidFill>
                      <a:schemeClr val="bg1"/>
                    </a:solidFill>
                  </a:rPr>
                  <a:t> una condizione di Mass Flow </a:t>
                </a:r>
                <a:r>
                  <a:rPr lang="it-IT" sz="1400" dirty="0" err="1">
                    <a:solidFill>
                      <a:schemeClr val="bg1"/>
                    </a:solidFill>
                  </a:rPr>
                  <a:t>Inlet</a:t>
                </a:r>
                <a:r>
                  <a:rPr lang="it-IT" sz="1400" dirty="0">
                    <a:solidFill>
                      <a:schemeClr val="bg1"/>
                    </a:solidFill>
                  </a:rPr>
                  <a:t> come descritto </a:t>
                </a:r>
                <a:r>
                  <a:rPr lang="it-IT" sz="1400" dirty="0" smtClean="0">
                    <a:solidFill>
                      <a:schemeClr val="bg1"/>
                    </a:solidFill>
                  </a:rPr>
                  <a:t>tramite UDF con </a:t>
                </a:r>
                <a:r>
                  <a:rPr lang="it-IT" sz="1400" dirty="0">
                    <a:solidFill>
                      <a:schemeClr val="bg1"/>
                    </a:solidFill>
                  </a:rPr>
                  <a:t>una temperatura costante </a:t>
                </a:r>
                <a14:m>
                  <m:oMath xmlns:m="http://schemas.openxmlformats.org/officeDocument/2006/math">
                    <m:sSub>
                      <m:sSubPr>
                        <m:ctrlPr>
                          <a:rPr lang="it-IT" sz="1400" i="1">
                            <a:solidFill>
                              <a:schemeClr val="bg1"/>
                            </a:solidFill>
                            <a:latin typeface="Cambria Math"/>
                          </a:rPr>
                        </m:ctrlPr>
                      </m:sSubPr>
                      <m:e>
                        <m:r>
                          <m:rPr>
                            <m:sty m:val="p"/>
                          </m:rPr>
                          <a:rPr lang="it-IT" sz="1400" b="0" i="0">
                            <a:solidFill>
                              <a:schemeClr val="bg1"/>
                            </a:solidFill>
                            <a:latin typeface="Cambria Math"/>
                          </a:rPr>
                          <m:t>T</m:t>
                        </m:r>
                      </m:e>
                      <m:sub>
                        <m:r>
                          <m:rPr>
                            <m:sty m:val="p"/>
                          </m:rPr>
                          <a:rPr lang="it-IT" sz="1400" b="0" i="0">
                            <a:solidFill>
                              <a:schemeClr val="bg1"/>
                            </a:solidFill>
                            <a:latin typeface="Cambria Math"/>
                          </a:rPr>
                          <m:t>cold</m:t>
                        </m:r>
                      </m:sub>
                    </m:sSub>
                    <m:r>
                      <a:rPr lang="it-IT" sz="1400" b="0" i="0">
                        <a:solidFill>
                          <a:schemeClr val="bg1"/>
                        </a:solidFill>
                        <a:latin typeface="Cambria Math"/>
                      </a:rPr>
                      <m:t>=293</m:t>
                    </m:r>
                    <m:r>
                      <m:rPr>
                        <m:sty m:val="p"/>
                      </m:rPr>
                      <a:rPr lang="it-IT" sz="1400" b="0" i="0">
                        <a:solidFill>
                          <a:schemeClr val="bg1"/>
                        </a:solidFill>
                        <a:latin typeface="Cambria Math"/>
                      </a:rPr>
                      <m:t>K</m:t>
                    </m:r>
                  </m:oMath>
                </a14:m>
                <a:r>
                  <a:rPr lang="it-IT" sz="1400" dirty="0">
                    <a:solidFill>
                      <a:schemeClr val="bg1"/>
                    </a:solidFill>
                  </a:rPr>
                  <a:t>. Inoltre </a:t>
                </a:r>
                <a:r>
                  <a:rPr lang="it-IT" sz="1400" dirty="0" err="1">
                    <a:solidFill>
                      <a:schemeClr val="bg1"/>
                    </a:solidFill>
                  </a:rPr>
                  <a:t>Turbulent</a:t>
                </a:r>
                <a:r>
                  <a:rPr lang="it-IT" sz="1400" dirty="0">
                    <a:solidFill>
                      <a:schemeClr val="bg1"/>
                    </a:solidFill>
                  </a:rPr>
                  <a:t> </a:t>
                </a:r>
                <a:r>
                  <a:rPr lang="it-IT" sz="1400" dirty="0" err="1">
                    <a:solidFill>
                      <a:schemeClr val="bg1"/>
                    </a:solidFill>
                  </a:rPr>
                  <a:t>Intensity</a:t>
                </a:r>
                <a:r>
                  <a:rPr lang="it-IT" sz="1400" dirty="0">
                    <a:solidFill>
                      <a:schemeClr val="bg1"/>
                    </a:solidFill>
                  </a:rPr>
                  <a:t> uguale all’1% e </a:t>
                </a:r>
                <a:r>
                  <a:rPr lang="it-IT" sz="1400" dirty="0" err="1">
                    <a:solidFill>
                      <a:schemeClr val="bg1"/>
                    </a:solidFill>
                  </a:rPr>
                  <a:t>Turbulent</a:t>
                </a:r>
                <a:r>
                  <a:rPr lang="it-IT" sz="1400" dirty="0">
                    <a:solidFill>
                      <a:schemeClr val="bg1"/>
                    </a:solidFill>
                  </a:rPr>
                  <a:t> </a:t>
                </a:r>
                <a:r>
                  <a:rPr lang="it-IT" sz="1400" dirty="0" err="1">
                    <a:solidFill>
                      <a:schemeClr val="bg1"/>
                    </a:solidFill>
                  </a:rPr>
                  <a:t>Viscosity</a:t>
                </a:r>
                <a:r>
                  <a:rPr lang="it-IT" sz="1400" dirty="0">
                    <a:solidFill>
                      <a:schemeClr val="bg1"/>
                    </a:solidFill>
                  </a:rPr>
                  <a:t> ratio pari a </a:t>
                </a:r>
                <a:r>
                  <a:rPr lang="it-IT" sz="1400" dirty="0" smtClean="0">
                    <a:solidFill>
                      <a:schemeClr val="bg1"/>
                    </a:solidFill>
                  </a:rPr>
                  <a:t>10</a:t>
                </a:r>
              </a:p>
              <a:p>
                <a:pPr marL="285750" lvl="0" indent="-285750" algn="just">
                  <a:buFont typeface="Arial" panose="020B0604020202020204" pitchFamily="34" charset="0"/>
                  <a:buChar char="•"/>
                </a:pPr>
                <a:endParaRPr lang="it-IT" sz="1400" dirty="0">
                  <a:solidFill>
                    <a:schemeClr val="bg1"/>
                  </a:solidFill>
                </a:endParaRPr>
              </a:p>
              <a:p>
                <a:pPr marL="285750" lvl="0" indent="-285750" algn="just">
                  <a:buFont typeface="Arial" panose="020B0604020202020204" pitchFamily="34" charset="0"/>
                  <a:buChar char="•"/>
                </a:pPr>
                <a:r>
                  <a:rPr lang="en-GB" sz="1400" dirty="0">
                    <a:solidFill>
                      <a:schemeClr val="bg1"/>
                    </a:solidFill>
                  </a:rPr>
                  <a:t>In </a:t>
                </a:r>
                <a:r>
                  <a:rPr lang="en-GB" sz="1400" u="sng" dirty="0">
                    <a:solidFill>
                      <a:schemeClr val="bg1"/>
                    </a:solidFill>
                  </a:rPr>
                  <a:t>Outlet</a:t>
                </a:r>
                <a:r>
                  <a:rPr lang="en-GB" sz="1400" dirty="0">
                    <a:solidFill>
                      <a:schemeClr val="bg1"/>
                    </a:solidFill>
                  </a:rPr>
                  <a:t>  </a:t>
                </a:r>
                <a14:m>
                  <m:oMath xmlns:m="http://schemas.openxmlformats.org/officeDocument/2006/math">
                    <m:r>
                      <m:rPr>
                        <m:sty m:val="p"/>
                      </m:rPr>
                      <a:rPr lang="en-GB" sz="1400" b="0" i="0">
                        <a:solidFill>
                          <a:schemeClr val="bg1"/>
                        </a:solidFill>
                        <a:latin typeface="Cambria Math"/>
                      </a:rPr>
                      <m:t>T</m:t>
                    </m:r>
                    <m:r>
                      <a:rPr lang="en-GB" sz="1400" b="0" i="0">
                        <a:solidFill>
                          <a:schemeClr val="bg1"/>
                        </a:solidFill>
                        <a:latin typeface="Cambria Math"/>
                      </a:rPr>
                      <m:t>=</m:t>
                    </m:r>
                    <m:sSub>
                      <m:sSubPr>
                        <m:ctrlPr>
                          <a:rPr lang="it-IT" sz="1400" i="1">
                            <a:solidFill>
                              <a:schemeClr val="bg1"/>
                            </a:solidFill>
                            <a:latin typeface="Cambria Math"/>
                          </a:rPr>
                        </m:ctrlPr>
                      </m:sSubPr>
                      <m:e>
                        <m:r>
                          <m:rPr>
                            <m:sty m:val="p"/>
                          </m:rPr>
                          <a:rPr lang="it-IT" sz="1400" b="0" i="0">
                            <a:solidFill>
                              <a:schemeClr val="bg1"/>
                            </a:solidFill>
                            <a:latin typeface="Cambria Math"/>
                          </a:rPr>
                          <m:t>T</m:t>
                        </m:r>
                      </m:e>
                      <m:sub>
                        <m:r>
                          <m:rPr>
                            <m:sty m:val="p"/>
                          </m:rPr>
                          <a:rPr lang="it-IT" sz="1400" b="0" i="0">
                            <a:solidFill>
                              <a:schemeClr val="bg1"/>
                            </a:solidFill>
                            <a:latin typeface="Cambria Math"/>
                          </a:rPr>
                          <m:t>cold</m:t>
                        </m:r>
                      </m:sub>
                    </m:sSub>
                    <m:r>
                      <a:rPr lang="en-GB" sz="1400" b="0" i="0">
                        <a:solidFill>
                          <a:schemeClr val="bg1"/>
                        </a:solidFill>
                        <a:latin typeface="Cambria Math"/>
                      </a:rPr>
                      <m:t>=293</m:t>
                    </m:r>
                    <m:r>
                      <m:rPr>
                        <m:sty m:val="p"/>
                      </m:rPr>
                      <a:rPr lang="it-IT" sz="1400" b="0" i="0">
                        <a:solidFill>
                          <a:schemeClr val="bg1"/>
                        </a:solidFill>
                        <a:latin typeface="Cambria Math"/>
                      </a:rPr>
                      <m:t>K</m:t>
                    </m:r>
                  </m:oMath>
                </a14:m>
                <a:r>
                  <a:rPr lang="en-GB" sz="1400" dirty="0">
                    <a:solidFill>
                      <a:schemeClr val="bg1"/>
                    </a:solidFill>
                  </a:rPr>
                  <a:t> e </a:t>
                </a:r>
                <a14:m>
                  <m:oMath xmlns:m="http://schemas.openxmlformats.org/officeDocument/2006/math">
                    <m:sSub>
                      <m:sSubPr>
                        <m:ctrlPr>
                          <a:rPr lang="it-IT" sz="1400" i="1">
                            <a:solidFill>
                              <a:schemeClr val="bg1"/>
                            </a:solidFill>
                            <a:latin typeface="Cambria Math"/>
                          </a:rPr>
                        </m:ctrlPr>
                      </m:sSubPr>
                      <m:e>
                        <m:r>
                          <m:rPr>
                            <m:sty m:val="p"/>
                          </m:rPr>
                          <a:rPr lang="it-IT" sz="1400" b="0" i="0">
                            <a:solidFill>
                              <a:schemeClr val="bg1"/>
                            </a:solidFill>
                            <a:latin typeface="Cambria Math"/>
                          </a:rPr>
                          <m:t>p</m:t>
                        </m:r>
                      </m:e>
                      <m:sub>
                        <m:r>
                          <m:rPr>
                            <m:sty m:val="p"/>
                          </m:rPr>
                          <a:rPr lang="it-IT" sz="1400" b="0" i="0">
                            <a:solidFill>
                              <a:schemeClr val="bg1"/>
                            </a:solidFill>
                            <a:latin typeface="Cambria Math"/>
                          </a:rPr>
                          <m:t>gauge</m:t>
                        </m:r>
                      </m:sub>
                    </m:sSub>
                    <m:r>
                      <a:rPr lang="en-GB" sz="1400" b="0" i="0">
                        <a:solidFill>
                          <a:schemeClr val="bg1"/>
                        </a:solidFill>
                        <a:latin typeface="Cambria Math"/>
                      </a:rPr>
                      <m:t>=0 </m:t>
                    </m:r>
                    <m:r>
                      <m:rPr>
                        <m:sty m:val="p"/>
                      </m:rPr>
                      <a:rPr lang="en-GB" sz="1400" b="0" i="0">
                        <a:solidFill>
                          <a:schemeClr val="bg1"/>
                        </a:solidFill>
                        <a:latin typeface="Cambria Math"/>
                      </a:rPr>
                      <m:t>Pa</m:t>
                    </m:r>
                  </m:oMath>
                </a14:m>
                <a:r>
                  <a:rPr lang="en-GB" sz="1400" dirty="0">
                    <a:solidFill>
                      <a:schemeClr val="bg1"/>
                    </a:solidFill>
                  </a:rPr>
                  <a:t>. </a:t>
                </a:r>
                <a:r>
                  <a:rPr lang="it-IT" sz="1400" dirty="0">
                    <a:solidFill>
                      <a:schemeClr val="bg1"/>
                    </a:solidFill>
                  </a:rPr>
                  <a:t>Inoltre </a:t>
                </a:r>
                <a:r>
                  <a:rPr lang="it-IT" sz="1400" dirty="0" err="1">
                    <a:solidFill>
                      <a:schemeClr val="bg1"/>
                    </a:solidFill>
                  </a:rPr>
                  <a:t>Turbulent</a:t>
                </a:r>
                <a:r>
                  <a:rPr lang="it-IT" sz="1400" dirty="0">
                    <a:solidFill>
                      <a:schemeClr val="bg1"/>
                    </a:solidFill>
                  </a:rPr>
                  <a:t> </a:t>
                </a:r>
                <a:r>
                  <a:rPr lang="it-IT" sz="1400" dirty="0" err="1">
                    <a:solidFill>
                      <a:schemeClr val="bg1"/>
                    </a:solidFill>
                  </a:rPr>
                  <a:t>Intensity</a:t>
                </a:r>
                <a:r>
                  <a:rPr lang="it-IT" sz="1400" dirty="0">
                    <a:solidFill>
                      <a:schemeClr val="bg1"/>
                    </a:solidFill>
                  </a:rPr>
                  <a:t> uguale all’1% e </a:t>
                </a:r>
                <a:r>
                  <a:rPr lang="it-IT" sz="1400" dirty="0" err="1">
                    <a:solidFill>
                      <a:schemeClr val="bg1"/>
                    </a:solidFill>
                  </a:rPr>
                  <a:t>Turbulent</a:t>
                </a:r>
                <a:r>
                  <a:rPr lang="it-IT" sz="1400" dirty="0">
                    <a:solidFill>
                      <a:schemeClr val="bg1"/>
                    </a:solidFill>
                  </a:rPr>
                  <a:t> </a:t>
                </a:r>
                <a:r>
                  <a:rPr lang="it-IT" sz="1400" dirty="0" err="1">
                    <a:solidFill>
                      <a:schemeClr val="bg1"/>
                    </a:solidFill>
                  </a:rPr>
                  <a:t>Viscosity</a:t>
                </a:r>
                <a:r>
                  <a:rPr lang="it-IT" sz="1400" dirty="0">
                    <a:solidFill>
                      <a:schemeClr val="bg1"/>
                    </a:solidFill>
                  </a:rPr>
                  <a:t> ratio pari a </a:t>
                </a:r>
                <a:r>
                  <a:rPr lang="it-IT" sz="1400" dirty="0" smtClean="0">
                    <a:solidFill>
                      <a:schemeClr val="bg1"/>
                    </a:solidFill>
                  </a:rPr>
                  <a:t>10</a:t>
                </a:r>
              </a:p>
              <a:p>
                <a:pPr marL="285750" lvl="0" indent="-285750" algn="just">
                  <a:buFont typeface="Arial" panose="020B0604020202020204" pitchFamily="34" charset="0"/>
                  <a:buChar char="•"/>
                </a:pPr>
                <a:endParaRPr lang="it-IT" sz="1400" dirty="0">
                  <a:solidFill>
                    <a:schemeClr val="bg1"/>
                  </a:solidFill>
                </a:endParaRPr>
              </a:p>
              <a:p>
                <a:pPr marL="285750" lvl="0" indent="-285750" algn="just">
                  <a:buFont typeface="Arial" panose="020B0604020202020204" pitchFamily="34" charset="0"/>
                  <a:buChar char="•"/>
                </a:pPr>
                <a:r>
                  <a:rPr lang="it-IT" sz="1400" dirty="0">
                    <a:solidFill>
                      <a:schemeClr val="bg1"/>
                    </a:solidFill>
                  </a:rPr>
                  <a:t>Per il </a:t>
                </a:r>
                <a:r>
                  <a:rPr lang="it-IT" sz="1400" u="sng" dirty="0" err="1">
                    <a:solidFill>
                      <a:schemeClr val="bg1"/>
                    </a:solidFill>
                  </a:rPr>
                  <a:t>Wall</a:t>
                </a:r>
                <a:r>
                  <a:rPr lang="it-IT" sz="1400" dirty="0">
                    <a:solidFill>
                      <a:schemeClr val="bg1"/>
                    </a:solidFill>
                  </a:rPr>
                  <a:t> una condizione di </a:t>
                </a:r>
                <a:r>
                  <a:rPr lang="it-IT" sz="1400" dirty="0" err="1">
                    <a:solidFill>
                      <a:schemeClr val="bg1"/>
                    </a:solidFill>
                  </a:rPr>
                  <a:t>adiabaticità</a:t>
                </a:r>
                <a:r>
                  <a:rPr lang="it-IT" sz="1400" dirty="0">
                    <a:solidFill>
                      <a:schemeClr val="bg1"/>
                    </a:solidFill>
                  </a:rPr>
                  <a:t> con </a:t>
                </a:r>
                <a:r>
                  <a:rPr lang="it-IT" sz="1400" dirty="0" err="1">
                    <a:solidFill>
                      <a:schemeClr val="bg1"/>
                    </a:solidFill>
                  </a:rPr>
                  <a:t>Heat</a:t>
                </a:r>
                <a:r>
                  <a:rPr lang="it-IT" sz="1400" dirty="0">
                    <a:solidFill>
                      <a:schemeClr val="bg1"/>
                    </a:solidFill>
                  </a:rPr>
                  <a:t> </a:t>
                </a:r>
                <a:r>
                  <a:rPr lang="it-IT" sz="1400" dirty="0" err="1">
                    <a:solidFill>
                      <a:schemeClr val="bg1"/>
                    </a:solidFill>
                  </a:rPr>
                  <a:t>Flux</a:t>
                </a:r>
                <a:r>
                  <a:rPr lang="it-IT" sz="1400" dirty="0">
                    <a:solidFill>
                      <a:schemeClr val="bg1"/>
                    </a:solidFill>
                  </a:rPr>
                  <a:t> imposto nullo e materiale acciaio (ρ=8030kg/m</a:t>
                </a:r>
                <a:r>
                  <a:rPr lang="it-IT" sz="1400" baseline="30000" dirty="0">
                    <a:solidFill>
                      <a:schemeClr val="bg1"/>
                    </a:solidFill>
                  </a:rPr>
                  <a:t>3</a:t>
                </a:r>
                <a:r>
                  <a:rPr lang="it-IT" sz="1400" dirty="0">
                    <a:solidFill>
                      <a:schemeClr val="bg1"/>
                    </a:solidFill>
                  </a:rPr>
                  <a:t>, </a:t>
                </a:r>
                <a:r>
                  <a:rPr lang="it-IT" sz="1400" dirty="0" err="1">
                    <a:solidFill>
                      <a:schemeClr val="bg1"/>
                    </a:solidFill>
                  </a:rPr>
                  <a:t>c</a:t>
                </a:r>
                <a:r>
                  <a:rPr lang="it-IT" sz="1400" baseline="-25000" dirty="0" err="1">
                    <a:solidFill>
                      <a:schemeClr val="bg1"/>
                    </a:solidFill>
                  </a:rPr>
                  <a:t>p</a:t>
                </a:r>
                <a:r>
                  <a:rPr lang="it-IT" sz="1400" dirty="0">
                    <a:solidFill>
                      <a:schemeClr val="bg1"/>
                    </a:solidFill>
                  </a:rPr>
                  <a:t>=502.48 J/</a:t>
                </a:r>
                <a:r>
                  <a:rPr lang="it-IT" sz="1400" dirty="0" err="1">
                    <a:solidFill>
                      <a:schemeClr val="bg1"/>
                    </a:solidFill>
                  </a:rPr>
                  <a:t>kgK</a:t>
                </a:r>
                <a:r>
                  <a:rPr lang="it-IT" sz="1400" dirty="0">
                    <a:solidFill>
                      <a:schemeClr val="bg1"/>
                    </a:solidFill>
                  </a:rPr>
                  <a:t> e k=16.3 </a:t>
                </a:r>
                <a:r>
                  <a:rPr lang="it-IT" sz="1400" dirty="0" smtClean="0">
                    <a:solidFill>
                      <a:schemeClr val="bg1"/>
                    </a:solidFill>
                  </a:rPr>
                  <a:t>W/</a:t>
                </a:r>
                <a:r>
                  <a:rPr lang="it-IT" sz="1400" dirty="0" err="1" smtClean="0">
                    <a:solidFill>
                      <a:schemeClr val="bg1"/>
                    </a:solidFill>
                  </a:rPr>
                  <a:t>mK</a:t>
                </a:r>
                <a:endParaRPr lang="it-IT" sz="1400" dirty="0" smtClean="0">
                  <a:solidFill>
                    <a:schemeClr val="bg1"/>
                  </a:solidFill>
                </a:endParaRPr>
              </a:p>
              <a:p>
                <a:pPr marL="285750" lvl="0" indent="-285750" algn="just">
                  <a:buFont typeface="Arial" panose="020B0604020202020204" pitchFamily="34" charset="0"/>
                  <a:buChar char="•"/>
                </a:pPr>
                <a:endParaRPr lang="it-IT" sz="1400" dirty="0">
                  <a:solidFill>
                    <a:schemeClr val="bg1"/>
                  </a:solidFill>
                </a:endParaRPr>
              </a:p>
              <a:p>
                <a:pPr marL="285750" lvl="0" indent="-285750" algn="just">
                  <a:buFont typeface="Arial" panose="020B0604020202020204" pitchFamily="34" charset="0"/>
                  <a:buChar char="•"/>
                </a:pPr>
                <a:r>
                  <a:rPr lang="it-IT" sz="1400" dirty="0">
                    <a:solidFill>
                      <a:schemeClr val="bg1"/>
                    </a:solidFill>
                  </a:rPr>
                  <a:t>Per il </a:t>
                </a:r>
                <a:r>
                  <a:rPr lang="it-IT" sz="1400" u="sng" dirty="0">
                    <a:solidFill>
                      <a:schemeClr val="bg1"/>
                    </a:solidFill>
                  </a:rPr>
                  <a:t>Lower </a:t>
                </a:r>
                <a:r>
                  <a:rPr lang="it-IT" sz="1400" u="sng" dirty="0" err="1">
                    <a:solidFill>
                      <a:schemeClr val="bg1"/>
                    </a:solidFill>
                  </a:rPr>
                  <a:t>Wall</a:t>
                </a:r>
                <a:r>
                  <a:rPr lang="it-IT" sz="1400" dirty="0">
                    <a:solidFill>
                      <a:schemeClr val="bg1"/>
                    </a:solidFill>
                  </a:rPr>
                  <a:t>, sempre di acciaio, uno spessore pari a 2 mm ed una temperatura imposta </a:t>
                </a:r>
                <a14:m>
                  <m:oMath xmlns:m="http://schemas.openxmlformats.org/officeDocument/2006/math">
                    <m:sSub>
                      <m:sSubPr>
                        <m:ctrlPr>
                          <a:rPr lang="it-IT" sz="1400" i="1">
                            <a:solidFill>
                              <a:schemeClr val="bg1"/>
                            </a:solidFill>
                            <a:latin typeface="Cambria Math"/>
                          </a:rPr>
                        </m:ctrlPr>
                      </m:sSubPr>
                      <m:e>
                        <m:r>
                          <m:rPr>
                            <m:sty m:val="p"/>
                          </m:rPr>
                          <a:rPr lang="it-IT" sz="1400" b="0" i="0">
                            <a:solidFill>
                              <a:schemeClr val="bg1"/>
                            </a:solidFill>
                            <a:latin typeface="Cambria Math"/>
                          </a:rPr>
                          <m:t>T</m:t>
                        </m:r>
                      </m:e>
                      <m:sub>
                        <m:r>
                          <m:rPr>
                            <m:sty m:val="p"/>
                          </m:rPr>
                          <a:rPr lang="it-IT" sz="1400" b="0" i="0">
                            <a:solidFill>
                              <a:schemeClr val="bg1"/>
                            </a:solidFill>
                            <a:latin typeface="Cambria Math"/>
                          </a:rPr>
                          <m:t>hot</m:t>
                        </m:r>
                      </m:sub>
                    </m:sSub>
                    <m:r>
                      <a:rPr lang="it-IT" sz="1400" b="0" i="0">
                        <a:solidFill>
                          <a:schemeClr val="bg1"/>
                        </a:solidFill>
                        <a:latin typeface="Cambria Math"/>
                      </a:rPr>
                      <m:t>=473</m:t>
                    </m:r>
                    <m:r>
                      <m:rPr>
                        <m:sty m:val="p"/>
                      </m:rPr>
                      <a:rPr lang="it-IT" sz="1400" b="0" i="0">
                        <a:solidFill>
                          <a:schemeClr val="bg1"/>
                        </a:solidFill>
                        <a:latin typeface="Cambria Math"/>
                      </a:rPr>
                      <m:t>K</m:t>
                    </m:r>
                  </m:oMath>
                </a14:m>
                <a:r>
                  <a:rPr lang="it-IT" sz="1400" dirty="0" smtClean="0">
                    <a:solidFill>
                      <a:schemeClr val="bg1"/>
                    </a:solidFill>
                  </a:rPr>
                  <a:t>. Modello di conduzione 1D.</a:t>
                </a:r>
              </a:p>
              <a:p>
                <a:pPr marL="285750" lvl="0" indent="-285750" algn="just">
                  <a:buFont typeface="Arial" panose="020B0604020202020204" pitchFamily="34" charset="0"/>
                  <a:buChar char="•"/>
                </a:pPr>
                <a:endParaRPr lang="it-IT" sz="1400" dirty="0">
                  <a:solidFill>
                    <a:schemeClr val="bg1"/>
                  </a:solidFill>
                </a:endParaRPr>
              </a:p>
              <a:p>
                <a:pPr marL="285750" lvl="0" indent="-285750" algn="just">
                  <a:buFont typeface="Arial" panose="020B0604020202020204" pitchFamily="34" charset="0"/>
                  <a:buChar char="•"/>
                </a:pPr>
                <a:r>
                  <a:rPr lang="it-IT" sz="1400" dirty="0">
                    <a:solidFill>
                      <a:schemeClr val="bg1"/>
                    </a:solidFill>
                  </a:rPr>
                  <a:t>In </a:t>
                </a:r>
                <a:r>
                  <a:rPr lang="it-IT" sz="1400" u="sng" dirty="0" err="1">
                    <a:solidFill>
                      <a:schemeClr val="bg1"/>
                    </a:solidFill>
                  </a:rPr>
                  <a:t>Axy</a:t>
                </a:r>
                <a:r>
                  <a:rPr lang="it-IT" sz="1400" dirty="0">
                    <a:solidFill>
                      <a:schemeClr val="bg1"/>
                    </a:solidFill>
                  </a:rPr>
                  <a:t> e nei due piani </a:t>
                </a:r>
                <a:r>
                  <a:rPr lang="it-IT" sz="1400" dirty="0" err="1">
                    <a:solidFill>
                      <a:schemeClr val="bg1"/>
                    </a:solidFill>
                  </a:rPr>
                  <a:t>Sym</a:t>
                </a:r>
                <a:r>
                  <a:rPr lang="it-IT" sz="1400" dirty="0">
                    <a:solidFill>
                      <a:schemeClr val="bg1"/>
                    </a:solidFill>
                  </a:rPr>
                  <a:t> e Sym_1 la condizione di simmetria.</a:t>
                </a:r>
              </a:p>
              <a:p>
                <a:endParaRPr lang="it-IT" sz="1200" i="1" dirty="0" smtClean="0">
                  <a:solidFill>
                    <a:schemeClr val="bg1"/>
                  </a:solidFill>
                </a:endParaRPr>
              </a:p>
            </p:txBody>
          </p:sp>
        </mc:Choice>
        <mc:Fallback xmlns="">
          <p:sp>
            <p:nvSpPr>
              <p:cNvPr id="4" name="CasellaDiTesto 3"/>
              <p:cNvSpPr txBox="1">
                <a:spLocks noRot="1" noChangeAspect="1" noMove="1" noResize="1" noEditPoints="1" noAdjustHandles="1" noChangeArrowheads="1" noChangeShapeType="1" noTextEdit="1"/>
              </p:cNvSpPr>
              <p:nvPr/>
            </p:nvSpPr>
            <p:spPr>
              <a:xfrm>
                <a:off x="4535195" y="2132856"/>
                <a:ext cx="4356293" cy="4419993"/>
              </a:xfrm>
              <a:prstGeom prst="rect">
                <a:avLst/>
              </a:prstGeom>
              <a:blipFill rotWithShape="1">
                <a:blip r:embed="rId4"/>
                <a:stretch>
                  <a:fillRect l="-280" t="-138" r="-280"/>
                </a:stretch>
              </a:blipFill>
            </p:spPr>
            <p:txBody>
              <a:bodyPr/>
              <a:lstStyle/>
              <a:p>
                <a:r>
                  <a:rPr lang="it-IT">
                    <a:noFill/>
                  </a:rPr>
                  <a:t> </a:t>
                </a:r>
              </a:p>
            </p:txBody>
          </p:sp>
        </mc:Fallback>
      </mc:AlternateContent>
      <p:sp>
        <p:nvSpPr>
          <p:cNvPr id="5" name="CasellaDiTesto 4"/>
          <p:cNvSpPr txBox="1"/>
          <p:nvPr/>
        </p:nvSpPr>
        <p:spPr>
          <a:xfrm>
            <a:off x="539552" y="5229200"/>
            <a:ext cx="3816424" cy="1200329"/>
          </a:xfrm>
          <a:prstGeom prst="rect">
            <a:avLst/>
          </a:prstGeom>
          <a:noFill/>
        </p:spPr>
        <p:txBody>
          <a:bodyPr wrap="square" rtlCol="0">
            <a:spAutoFit/>
          </a:bodyPr>
          <a:lstStyle/>
          <a:p>
            <a:r>
              <a:rPr lang="it-IT" sz="1200" dirty="0" smtClean="0">
                <a:solidFill>
                  <a:schemeClr val="bg1"/>
                </a:solidFill>
              </a:rPr>
              <a:t>Pressione operativa: P ambiente</a:t>
            </a:r>
          </a:p>
          <a:p>
            <a:endParaRPr lang="it-IT" sz="1200" dirty="0" smtClean="0">
              <a:solidFill>
                <a:schemeClr val="bg1"/>
              </a:solidFill>
            </a:endParaRPr>
          </a:p>
          <a:p>
            <a:r>
              <a:rPr lang="it-IT" sz="1200" dirty="0" smtClean="0">
                <a:solidFill>
                  <a:schemeClr val="bg1"/>
                </a:solidFill>
              </a:rPr>
              <a:t>Aria in ingresso </a:t>
            </a:r>
            <a:r>
              <a:rPr lang="it-IT" sz="1200" dirty="0" err="1" smtClean="0">
                <a:solidFill>
                  <a:schemeClr val="bg1"/>
                </a:solidFill>
              </a:rPr>
              <a:t>Cp</a:t>
            </a:r>
            <a:r>
              <a:rPr lang="it-IT" sz="1200" dirty="0" smtClean="0">
                <a:solidFill>
                  <a:schemeClr val="bg1"/>
                </a:solidFill>
              </a:rPr>
              <a:t>=1006,43 J/</a:t>
            </a:r>
            <a:r>
              <a:rPr lang="it-IT" sz="1200" dirty="0" err="1" smtClean="0">
                <a:solidFill>
                  <a:schemeClr val="bg1"/>
                </a:solidFill>
              </a:rPr>
              <a:t>kgK</a:t>
            </a:r>
            <a:r>
              <a:rPr lang="it-IT" sz="1200" dirty="0" smtClean="0">
                <a:solidFill>
                  <a:schemeClr val="bg1"/>
                </a:solidFill>
              </a:rPr>
              <a:t>  </a:t>
            </a:r>
            <a:r>
              <a:rPr lang="it-IT" sz="1200" dirty="0" err="1" smtClean="0">
                <a:solidFill>
                  <a:schemeClr val="bg1"/>
                </a:solidFill>
              </a:rPr>
              <a:t>k</a:t>
            </a:r>
            <a:r>
              <a:rPr lang="it-IT" sz="900" dirty="0" err="1" smtClean="0">
                <a:solidFill>
                  <a:schemeClr val="bg1"/>
                </a:solidFill>
              </a:rPr>
              <a:t>f</a:t>
            </a:r>
            <a:r>
              <a:rPr lang="it-IT" sz="1200" dirty="0" smtClean="0">
                <a:solidFill>
                  <a:schemeClr val="bg1"/>
                </a:solidFill>
              </a:rPr>
              <a:t>=0,0242 W/</a:t>
            </a:r>
            <a:r>
              <a:rPr lang="it-IT" sz="1200" dirty="0" err="1" smtClean="0">
                <a:solidFill>
                  <a:schemeClr val="bg1"/>
                </a:solidFill>
              </a:rPr>
              <a:t>mK</a:t>
            </a:r>
            <a:endParaRPr lang="it-IT" sz="1200" dirty="0" smtClean="0">
              <a:solidFill>
                <a:schemeClr val="bg1"/>
              </a:solidFill>
            </a:endParaRPr>
          </a:p>
          <a:p>
            <a:endParaRPr lang="it-IT" sz="1200" dirty="0" smtClean="0">
              <a:solidFill>
                <a:schemeClr val="bg1"/>
              </a:solidFill>
            </a:endParaRPr>
          </a:p>
          <a:p>
            <a:r>
              <a:rPr lang="it-IT" sz="1200" dirty="0" smtClean="0">
                <a:solidFill>
                  <a:schemeClr val="bg1"/>
                </a:solidFill>
              </a:rPr>
              <a:t>Viscosità variabile con la temperatura secondo la correlazione di Sutherland</a:t>
            </a:r>
          </a:p>
        </p:txBody>
      </p:sp>
      <p:sp>
        <p:nvSpPr>
          <p:cNvPr id="3" name="CasellaDiTesto 2"/>
          <p:cNvSpPr txBox="1"/>
          <p:nvPr/>
        </p:nvSpPr>
        <p:spPr>
          <a:xfrm>
            <a:off x="539552" y="1592702"/>
            <a:ext cx="4159857" cy="307777"/>
          </a:xfrm>
          <a:prstGeom prst="rect">
            <a:avLst/>
          </a:prstGeom>
          <a:noFill/>
        </p:spPr>
        <p:txBody>
          <a:bodyPr wrap="none" rtlCol="0">
            <a:spAutoFit/>
          </a:bodyPr>
          <a:lstStyle/>
          <a:p>
            <a:r>
              <a:rPr lang="it-IT" sz="1400" dirty="0" smtClean="0">
                <a:solidFill>
                  <a:schemeClr val="bg1"/>
                </a:solidFill>
              </a:rPr>
              <a:t>Le simulazioni sono state eseguite in </a:t>
            </a:r>
            <a:r>
              <a:rPr lang="it-IT" sz="1400" dirty="0" err="1" smtClean="0">
                <a:solidFill>
                  <a:schemeClr val="bg1"/>
                </a:solidFill>
              </a:rPr>
              <a:t>Ansys</a:t>
            </a:r>
            <a:r>
              <a:rPr lang="it-IT" sz="1400" dirty="0" smtClean="0">
                <a:solidFill>
                  <a:schemeClr val="bg1"/>
                </a:solidFill>
              </a:rPr>
              <a:t> </a:t>
            </a:r>
            <a:r>
              <a:rPr lang="it-IT" sz="1400" dirty="0" err="1" smtClean="0">
                <a:solidFill>
                  <a:schemeClr val="bg1"/>
                </a:solidFill>
              </a:rPr>
              <a:t>Fluent</a:t>
            </a:r>
            <a:r>
              <a:rPr lang="it-IT" sz="1400" dirty="0" smtClean="0">
                <a:solidFill>
                  <a:schemeClr val="bg1"/>
                </a:solidFill>
              </a:rPr>
              <a:t> 17.0</a:t>
            </a:r>
          </a:p>
        </p:txBody>
      </p:sp>
    </p:spTree>
    <p:extLst>
      <p:ext uri="{BB962C8B-B14F-4D97-AF65-F5344CB8AC3E}">
        <p14:creationId xmlns:p14="http://schemas.microsoft.com/office/powerpoint/2010/main" val="4241093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Discretizzazione temporale</a:t>
            </a:r>
            <a:endParaRPr lang="it-IT" sz="4000" b="1"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Segnaposto contenuto 13" descr="C:\Users\Alberto\Desktop\Tesi Magistrale\Immagini tesi\Z-vel.png"/>
          <p:cNvPicPr>
            <a:picLocks noGrp="1"/>
          </p:cNvPicPr>
          <p:nvPr>
            <p:ph idx="1"/>
          </p:nvPr>
        </p:nvPicPr>
        <p:blipFill rotWithShape="1">
          <a:blip r:embed="rId3" cstate="print">
            <a:extLst>
              <a:ext uri="{28A0092B-C50C-407E-A947-70E740481C1C}">
                <a14:useLocalDpi xmlns:a14="http://schemas.microsoft.com/office/drawing/2010/main" val="0"/>
              </a:ext>
            </a:extLst>
          </a:blip>
          <a:srcRect l="3247" t="7885" r="8547" b="3618"/>
          <a:stretch/>
        </p:blipFill>
        <p:spPr bwMode="auto">
          <a:xfrm>
            <a:off x="4616752" y="1924844"/>
            <a:ext cx="4005444" cy="377301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4" name="CasellaDiTesto 3"/>
          <p:cNvSpPr txBox="1"/>
          <p:nvPr/>
        </p:nvSpPr>
        <p:spPr>
          <a:xfrm>
            <a:off x="287144" y="1785843"/>
            <a:ext cx="4284856" cy="738664"/>
          </a:xfrm>
          <a:prstGeom prst="rect">
            <a:avLst/>
          </a:prstGeom>
          <a:noFill/>
        </p:spPr>
        <p:txBody>
          <a:bodyPr wrap="square" rtlCol="0">
            <a:spAutoFit/>
          </a:bodyPr>
          <a:lstStyle/>
          <a:p>
            <a:r>
              <a:rPr lang="it-IT" sz="1400" dirty="0" smtClean="0">
                <a:solidFill>
                  <a:schemeClr val="bg1"/>
                </a:solidFill>
              </a:rPr>
              <a:t>E’ stato impostato un valore diverso per ogni frequenza: si è pensato fosse necessario rappresentare ogni periodo di oscillazione della portata con </a:t>
            </a:r>
            <a:r>
              <a:rPr lang="it-IT" sz="1400" b="1" dirty="0" smtClean="0">
                <a:solidFill>
                  <a:schemeClr val="bg1"/>
                </a:solidFill>
              </a:rPr>
              <a:t>100 punti</a:t>
            </a:r>
            <a:r>
              <a:rPr lang="it-IT" sz="1400" dirty="0" smtClean="0">
                <a:solidFill>
                  <a:schemeClr val="bg1"/>
                </a:solidFill>
              </a:rPr>
              <a:t>.</a:t>
            </a:r>
          </a:p>
        </p:txBody>
      </p:sp>
      <p:sp>
        <p:nvSpPr>
          <p:cNvPr id="5" name="CasellaDiTesto 4"/>
          <p:cNvSpPr txBox="1"/>
          <p:nvPr/>
        </p:nvSpPr>
        <p:spPr>
          <a:xfrm>
            <a:off x="1081959" y="3177512"/>
            <a:ext cx="2695225" cy="523220"/>
          </a:xfrm>
          <a:prstGeom prst="rect">
            <a:avLst/>
          </a:prstGeom>
          <a:noFill/>
        </p:spPr>
        <p:txBody>
          <a:bodyPr wrap="none" rtlCol="0">
            <a:spAutoFit/>
          </a:bodyPr>
          <a:lstStyle/>
          <a:p>
            <a:r>
              <a:rPr lang="it-IT" sz="1400" dirty="0" err="1" smtClean="0">
                <a:solidFill>
                  <a:schemeClr val="bg1"/>
                </a:solidFill>
              </a:rPr>
              <a:t>Timestep</a:t>
            </a:r>
            <a:r>
              <a:rPr lang="it-IT" sz="1400" dirty="0" smtClean="0">
                <a:solidFill>
                  <a:schemeClr val="bg1"/>
                </a:solidFill>
              </a:rPr>
              <a:t> </a:t>
            </a:r>
            <a:r>
              <a:rPr lang="it-IT" sz="1400" dirty="0">
                <a:solidFill>
                  <a:schemeClr val="bg1"/>
                </a:solidFill>
              </a:rPr>
              <a:t>scelto risulta più piccolo</a:t>
            </a:r>
            <a:r>
              <a:rPr lang="it-IT" sz="1400" dirty="0" smtClean="0">
                <a:solidFill>
                  <a:schemeClr val="bg1"/>
                </a:solidFill>
              </a:rPr>
              <a:t>,</a:t>
            </a:r>
            <a:br>
              <a:rPr lang="it-IT" sz="1400" dirty="0" smtClean="0">
                <a:solidFill>
                  <a:schemeClr val="bg1"/>
                </a:solidFill>
              </a:rPr>
            </a:br>
            <a:r>
              <a:rPr lang="it-IT" sz="1400" dirty="0" smtClean="0">
                <a:solidFill>
                  <a:schemeClr val="bg1"/>
                </a:solidFill>
              </a:rPr>
              <a:t> </a:t>
            </a:r>
            <a:r>
              <a:rPr lang="it-IT" sz="1400" dirty="0">
                <a:solidFill>
                  <a:schemeClr val="bg1"/>
                </a:solidFill>
              </a:rPr>
              <a:t>maggiore è la frequenza</a:t>
            </a:r>
            <a:endParaRPr lang="it-IT" sz="1400" dirty="0" smtClean="0">
              <a:solidFill>
                <a:schemeClr val="bg1"/>
              </a:solidFill>
            </a:endParaRPr>
          </a:p>
        </p:txBody>
      </p:sp>
      <p:sp>
        <p:nvSpPr>
          <p:cNvPr id="7" name="Freccia in giù 6"/>
          <p:cNvSpPr/>
          <p:nvPr/>
        </p:nvSpPr>
        <p:spPr>
          <a:xfrm>
            <a:off x="2321560" y="2607127"/>
            <a:ext cx="21602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9" name="Tabella 8"/>
          <p:cNvGraphicFramePr>
            <a:graphicFrameLocks noGrp="1"/>
          </p:cNvGraphicFramePr>
          <p:nvPr>
            <p:extLst>
              <p:ext uri="{D42A27DB-BD31-4B8C-83A1-F6EECF244321}">
                <p14:modId xmlns:p14="http://schemas.microsoft.com/office/powerpoint/2010/main" val="3948921756"/>
              </p:ext>
            </p:extLst>
          </p:nvPr>
        </p:nvGraphicFramePr>
        <p:xfrm>
          <a:off x="557364" y="4005064"/>
          <a:ext cx="3744416" cy="1828800"/>
        </p:xfrm>
        <a:graphic>
          <a:graphicData uri="http://schemas.openxmlformats.org/drawingml/2006/table">
            <a:tbl>
              <a:tblPr firstRow="1" bandRow="1">
                <a:tableStyleId>{5C22544A-7EE6-4342-B048-85BDC9FD1C3A}</a:tableStyleId>
              </a:tblPr>
              <a:tblGrid>
                <a:gridCol w="1872208"/>
                <a:gridCol w="187220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100 [Hz]</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10</a:t>
                      </a:r>
                      <a:r>
                        <a:rPr lang="it-IT" sz="1200" b="0" baseline="30000" dirty="0" smtClean="0">
                          <a:solidFill>
                            <a:schemeClr val="bg1"/>
                          </a:solidFill>
                          <a:effectLst/>
                          <a:latin typeface="Georgia"/>
                          <a:ea typeface="Times New Roman"/>
                          <a:cs typeface="Times New Roman"/>
                        </a:rPr>
                        <a:t>-4 </a:t>
                      </a:r>
                      <a:r>
                        <a:rPr lang="it-IT" sz="1200" b="0" dirty="0" smtClean="0">
                          <a:solidFill>
                            <a:schemeClr val="bg1"/>
                          </a:solidFill>
                          <a:effectLst/>
                          <a:latin typeface="Georgia"/>
                          <a:ea typeface="Times New Roman"/>
                          <a:cs typeface="Times New Roman"/>
                        </a:rPr>
                        <a:t>s</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200 [Hz]</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5x10</a:t>
                      </a:r>
                      <a:r>
                        <a:rPr lang="it-IT" sz="1200" b="0" baseline="30000" dirty="0" smtClean="0">
                          <a:solidFill>
                            <a:schemeClr val="bg1"/>
                          </a:solidFill>
                          <a:effectLst/>
                          <a:latin typeface="Georgia"/>
                          <a:ea typeface="Times New Roman"/>
                          <a:cs typeface="Times New Roman"/>
                        </a:rPr>
                        <a:t>-5 </a:t>
                      </a:r>
                      <a:r>
                        <a:rPr lang="it-IT" sz="1200" b="0" dirty="0" smtClean="0">
                          <a:solidFill>
                            <a:schemeClr val="bg1"/>
                          </a:solidFill>
                          <a:effectLst/>
                          <a:latin typeface="Georgia"/>
                          <a:ea typeface="Times New Roman"/>
                          <a:cs typeface="Times New Roman"/>
                        </a:rPr>
                        <a:t>s</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400 [Hz]</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2.5x10</a:t>
                      </a:r>
                      <a:r>
                        <a:rPr lang="it-IT" sz="1200" b="0" baseline="30000" dirty="0" smtClean="0">
                          <a:solidFill>
                            <a:schemeClr val="bg1"/>
                          </a:solidFill>
                          <a:effectLst/>
                          <a:latin typeface="Georgia"/>
                          <a:ea typeface="Times New Roman"/>
                          <a:cs typeface="Times New Roman"/>
                        </a:rPr>
                        <a:t>-5 </a:t>
                      </a:r>
                      <a:r>
                        <a:rPr lang="it-IT" sz="1200" b="0" dirty="0" smtClean="0">
                          <a:solidFill>
                            <a:schemeClr val="bg1"/>
                          </a:solidFill>
                          <a:effectLst/>
                          <a:latin typeface="Georgia"/>
                          <a:ea typeface="Times New Roman"/>
                          <a:cs typeface="Times New Roman"/>
                        </a:rPr>
                        <a:t>s</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550 [Hz]</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b="0" dirty="0" smtClean="0">
                          <a:solidFill>
                            <a:schemeClr val="bg1"/>
                          </a:solidFill>
                          <a:effectLst/>
                          <a:latin typeface="Georgia"/>
                          <a:ea typeface="Times New Roman"/>
                          <a:cs typeface="Times New Roman"/>
                        </a:rPr>
                        <a:t>1.81x10</a:t>
                      </a:r>
                      <a:r>
                        <a:rPr lang="it-IT" sz="1200" b="0" baseline="30000" dirty="0" smtClean="0">
                          <a:solidFill>
                            <a:schemeClr val="bg1"/>
                          </a:solidFill>
                          <a:effectLst/>
                          <a:latin typeface="Georgia"/>
                          <a:ea typeface="Times New Roman"/>
                          <a:cs typeface="Times New Roman"/>
                        </a:rPr>
                        <a:t>-5 </a:t>
                      </a:r>
                      <a:r>
                        <a:rPr lang="it-IT" sz="1200" b="0" dirty="0" smtClean="0">
                          <a:solidFill>
                            <a:schemeClr val="bg1"/>
                          </a:solidFill>
                          <a:effectLst/>
                          <a:latin typeface="Georgia"/>
                          <a:ea typeface="Times New Roman"/>
                          <a:cs typeface="Times New Roman"/>
                        </a:rPr>
                        <a:t>s</a:t>
                      </a:r>
                    </a:p>
                    <a:p>
                      <a:endParaRPr lang="it-IT" sz="1200" b="0" dirty="0">
                        <a:ln>
                          <a:solidFill>
                            <a:schemeClr val="bg1"/>
                          </a:solidFill>
                        </a:ln>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CasellaDiTesto 9"/>
          <p:cNvSpPr txBox="1"/>
          <p:nvPr/>
        </p:nvSpPr>
        <p:spPr>
          <a:xfrm>
            <a:off x="1350893" y="6309319"/>
            <a:ext cx="6442213" cy="307777"/>
          </a:xfrm>
          <a:prstGeom prst="rect">
            <a:avLst/>
          </a:prstGeom>
          <a:noFill/>
        </p:spPr>
        <p:txBody>
          <a:bodyPr wrap="none" rtlCol="0">
            <a:spAutoFit/>
          </a:bodyPr>
          <a:lstStyle/>
          <a:p>
            <a:r>
              <a:rPr lang="it-IT" sz="1400" dirty="0" smtClean="0">
                <a:solidFill>
                  <a:schemeClr val="bg1"/>
                </a:solidFill>
              </a:rPr>
              <a:t>Lo schema di discretizzazione temporale è stato impostato al </a:t>
            </a:r>
            <a:r>
              <a:rPr lang="it-IT" sz="1400" u="sng" dirty="0" smtClean="0">
                <a:solidFill>
                  <a:schemeClr val="bg1"/>
                </a:solidFill>
              </a:rPr>
              <a:t>secondo ordine</a:t>
            </a:r>
            <a:r>
              <a:rPr lang="it-IT" sz="1400" dirty="0" smtClean="0">
                <a:solidFill>
                  <a:schemeClr val="bg1"/>
                </a:solidFill>
              </a:rPr>
              <a:t> implicito</a:t>
            </a:r>
          </a:p>
        </p:txBody>
      </p:sp>
    </p:spTree>
    <p:extLst>
      <p:ext uri="{BB962C8B-B14F-4D97-AF65-F5344CB8AC3E}">
        <p14:creationId xmlns:p14="http://schemas.microsoft.com/office/powerpoint/2010/main" val="278267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Analisi dei risultati</a:t>
            </a:r>
            <a:endParaRPr lang="it-IT" sz="4000" b="1" dirty="0">
              <a:solidFill>
                <a:schemeClr val="bg1"/>
              </a:solidFill>
            </a:endParaRP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733825419"/>
              </p:ext>
            </p:extLst>
          </p:nvPr>
        </p:nvGraphicFramePr>
        <p:xfrm>
          <a:off x="1835696" y="1484784"/>
          <a:ext cx="5668645" cy="1809750"/>
        </p:xfrm>
        <a:graphic>
          <a:graphicData uri="http://schemas.openxmlformats.org/drawingml/2006/table">
            <a:tbl>
              <a:tblPr firstRow="1" firstCol="1" bandRow="1"/>
              <a:tblGrid>
                <a:gridCol w="1868805"/>
                <a:gridCol w="1910080"/>
                <a:gridCol w="1889760"/>
              </a:tblGrid>
              <a:tr h="0">
                <a:tc>
                  <a:txBody>
                    <a:bodyPr/>
                    <a:lstStyle/>
                    <a:p>
                      <a:pPr algn="r">
                        <a:lnSpc>
                          <a:spcPct val="150000"/>
                        </a:lnSpc>
                        <a:spcAft>
                          <a:spcPts val="0"/>
                        </a:spcAft>
                        <a:tabLst>
                          <a:tab pos="450215" algn="l"/>
                        </a:tabLst>
                      </a:pPr>
                      <a:r>
                        <a:rPr lang="it-IT" sz="1200">
                          <a:solidFill>
                            <a:schemeClr val="bg1"/>
                          </a:solidFill>
                          <a:effectLst/>
                          <a:latin typeface="Georgia"/>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upDiag">
                      <a:fgClr>
                        <a:srgbClr val="4BACC6"/>
                      </a:fgClr>
                      <a:bgClr>
                        <a:srgbClr val="357A8C"/>
                      </a:bgClr>
                    </a:pattFill>
                  </a:tcPr>
                </a:tc>
                <a:tc>
                  <a:txBody>
                    <a:bodyPr/>
                    <a:lstStyle/>
                    <a:p>
                      <a:pPr algn="ctr">
                        <a:lnSpc>
                          <a:spcPct val="150000"/>
                        </a:lnSpc>
                        <a:spcAft>
                          <a:spcPts val="0"/>
                        </a:spcAft>
                        <a:tabLst>
                          <a:tab pos="450215" algn="l"/>
                        </a:tabLst>
                      </a:pPr>
                      <a:r>
                        <a:rPr lang="it-IT" sz="1200">
                          <a:solidFill>
                            <a:schemeClr val="bg1"/>
                          </a:solidFill>
                          <a:effectLst/>
                          <a:latin typeface="Georgia"/>
                          <a:ea typeface="Times New Roman"/>
                          <a:cs typeface="Times New Roman"/>
                        </a:rPr>
                        <a:t>H/D</a:t>
                      </a:r>
                      <a:r>
                        <a:rPr lang="it-IT" sz="1200" baseline="-25000">
                          <a:solidFill>
                            <a:schemeClr val="bg1"/>
                          </a:solidFill>
                          <a:effectLst/>
                          <a:latin typeface="Georgia"/>
                          <a:ea typeface="Times New Roman"/>
                          <a:cs typeface="Times New Roman"/>
                        </a:rPr>
                        <a:t>u</a:t>
                      </a:r>
                      <a:r>
                        <a:rPr lang="it-IT" sz="1200">
                          <a:solidFill>
                            <a:schemeClr val="bg1"/>
                          </a:solidFill>
                          <a:effectLst/>
                          <a:latin typeface="Georgia"/>
                          <a:ea typeface="Times New Roman"/>
                          <a:cs typeface="Times New Roman"/>
                        </a:rPr>
                        <a:t>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a:solidFill>
                            <a:schemeClr val="bg1"/>
                          </a:solidFill>
                          <a:effectLst/>
                          <a:latin typeface="Georgia"/>
                          <a:ea typeface="Times New Roman"/>
                          <a:cs typeface="Times New Roman"/>
                        </a:rPr>
                        <a:t>H/D</a:t>
                      </a:r>
                      <a:r>
                        <a:rPr lang="it-IT" sz="1200" baseline="-25000">
                          <a:solidFill>
                            <a:schemeClr val="bg1"/>
                          </a:solidFill>
                          <a:effectLst/>
                          <a:latin typeface="Georgia"/>
                          <a:ea typeface="Times New Roman"/>
                          <a:cs typeface="Times New Roman"/>
                        </a:rPr>
                        <a:t>u</a:t>
                      </a:r>
                      <a:r>
                        <a:rPr lang="it-IT" sz="1200">
                          <a:solidFill>
                            <a:schemeClr val="bg1"/>
                          </a:solidFill>
                          <a:effectLst/>
                          <a:latin typeface="Georgia"/>
                          <a:ea typeface="Times New Roman"/>
                          <a:cs typeface="Times New Roman"/>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5330">
                <a:tc>
                  <a:txBody>
                    <a:bodyPr/>
                    <a:lstStyle/>
                    <a:p>
                      <a:pPr algn="ctr">
                        <a:lnSpc>
                          <a:spcPct val="150000"/>
                        </a:lnSpc>
                        <a:spcAft>
                          <a:spcPts val="0"/>
                        </a:spcAft>
                        <a:tabLst>
                          <a:tab pos="450215" algn="l"/>
                        </a:tabLst>
                      </a:pPr>
                      <a:r>
                        <a:rPr lang="it-IT" sz="1200">
                          <a:solidFill>
                            <a:schemeClr val="bg1"/>
                          </a:solidFill>
                          <a:effectLst/>
                          <a:latin typeface="Georgia"/>
                          <a:ea typeface="Times New Roman"/>
                          <a:cs typeface="Times New Roman"/>
                        </a:rPr>
                        <a:t>Ampiezza iniziale A=0.0003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i="1">
                          <a:solidFill>
                            <a:schemeClr val="bg1"/>
                          </a:solidFill>
                          <a:effectLst/>
                          <a:latin typeface="Georgia"/>
                          <a:ea typeface="Times New Roman"/>
                          <a:cs typeface="Times New Roman"/>
                        </a:rPr>
                        <a:t>frequenze simulate [Hz]:</a:t>
                      </a:r>
                      <a:r>
                        <a:rPr lang="it-IT" sz="1200">
                          <a:solidFill>
                            <a:schemeClr val="bg1"/>
                          </a:solidFill>
                          <a:effectLst/>
                          <a:latin typeface="Georgia"/>
                          <a:ea typeface="Times New Roman"/>
                          <a:cs typeface="Times New Roman"/>
                        </a:rPr>
                        <a:t/>
                      </a:r>
                      <a:br>
                        <a:rPr lang="it-IT" sz="1200">
                          <a:solidFill>
                            <a:schemeClr val="bg1"/>
                          </a:solidFill>
                          <a:effectLst/>
                          <a:latin typeface="Georgia"/>
                          <a:ea typeface="Times New Roman"/>
                          <a:cs typeface="Times New Roman"/>
                        </a:rPr>
                      </a:br>
                      <a:r>
                        <a:rPr lang="it-IT" sz="1200">
                          <a:solidFill>
                            <a:schemeClr val="bg1"/>
                          </a:solidFill>
                          <a:effectLst/>
                          <a:latin typeface="Georgia"/>
                          <a:ea typeface="Times New Roman"/>
                          <a:cs typeface="Times New Roman"/>
                        </a:rPr>
                        <a:t>0,100,200,400,550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i="1">
                          <a:solidFill>
                            <a:schemeClr val="bg1"/>
                          </a:solidFill>
                          <a:effectLst/>
                          <a:latin typeface="Georgia"/>
                          <a:ea typeface="Times New Roman"/>
                          <a:cs typeface="Times New Roman"/>
                        </a:rPr>
                        <a:t>frequenze simulate [Hz]:</a:t>
                      </a:r>
                      <a:r>
                        <a:rPr lang="it-IT" sz="1200">
                          <a:solidFill>
                            <a:schemeClr val="bg1"/>
                          </a:solidFill>
                          <a:effectLst/>
                          <a:latin typeface="Georgia"/>
                          <a:ea typeface="Times New Roman"/>
                          <a:cs typeface="Times New Roman"/>
                        </a:rPr>
                        <a:t/>
                      </a:r>
                      <a:br>
                        <a:rPr lang="it-IT" sz="1200">
                          <a:solidFill>
                            <a:schemeClr val="bg1"/>
                          </a:solidFill>
                          <a:effectLst/>
                          <a:latin typeface="Georgia"/>
                          <a:ea typeface="Times New Roman"/>
                          <a:cs typeface="Times New Roman"/>
                        </a:rPr>
                      </a:br>
                      <a:r>
                        <a:rPr lang="it-IT" sz="1200">
                          <a:solidFill>
                            <a:schemeClr val="bg1"/>
                          </a:solidFill>
                          <a:effectLst/>
                          <a:latin typeface="Georgia"/>
                          <a:ea typeface="Times New Roman"/>
                          <a:cs typeface="Times New Roman"/>
                        </a:rPr>
                        <a:t>0,100,200,400,550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0100">
                <a:tc>
                  <a:txBody>
                    <a:bodyPr/>
                    <a:lstStyle/>
                    <a:p>
                      <a:pPr algn="ctr">
                        <a:lnSpc>
                          <a:spcPct val="150000"/>
                        </a:lnSpc>
                        <a:spcAft>
                          <a:spcPts val="0"/>
                        </a:spcAft>
                        <a:tabLst>
                          <a:tab pos="450215" algn="l"/>
                        </a:tabLst>
                      </a:pPr>
                      <a:r>
                        <a:rPr lang="it-IT" sz="1200">
                          <a:solidFill>
                            <a:schemeClr val="bg1"/>
                          </a:solidFill>
                          <a:effectLst/>
                          <a:latin typeface="Georgia"/>
                          <a:ea typeface="Times New Roman"/>
                          <a:cs typeface="Times New Roman"/>
                        </a:rPr>
                        <a:t>Ampiezza maggiore A=0.00058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i="1">
                          <a:solidFill>
                            <a:schemeClr val="bg1"/>
                          </a:solidFill>
                          <a:effectLst/>
                          <a:latin typeface="Georgia"/>
                          <a:ea typeface="Times New Roman"/>
                          <a:cs typeface="Times New Roman"/>
                        </a:rPr>
                        <a:t>frequenze simulate [Hz]:</a:t>
                      </a:r>
                      <a:r>
                        <a:rPr lang="it-IT" sz="1200">
                          <a:solidFill>
                            <a:schemeClr val="bg1"/>
                          </a:solidFill>
                          <a:effectLst/>
                          <a:latin typeface="Georgia"/>
                          <a:ea typeface="Times New Roman"/>
                          <a:cs typeface="Times New Roman"/>
                        </a:rPr>
                        <a:t/>
                      </a:r>
                      <a:br>
                        <a:rPr lang="it-IT" sz="1200">
                          <a:solidFill>
                            <a:schemeClr val="bg1"/>
                          </a:solidFill>
                          <a:effectLst/>
                          <a:latin typeface="Georgia"/>
                          <a:ea typeface="Times New Roman"/>
                          <a:cs typeface="Times New Roman"/>
                        </a:rPr>
                      </a:br>
                      <a:r>
                        <a:rPr lang="it-IT" sz="1200">
                          <a:solidFill>
                            <a:schemeClr val="bg1"/>
                          </a:solidFill>
                          <a:effectLst/>
                          <a:latin typeface="Georgia"/>
                          <a:ea typeface="Times New Roman"/>
                          <a:cs typeface="Times New Roman"/>
                        </a:rPr>
                        <a:t>0,100,200,400,550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450215" algn="l"/>
                        </a:tabLst>
                      </a:pPr>
                      <a:r>
                        <a:rPr lang="it-IT" sz="1200" i="1" dirty="0">
                          <a:solidFill>
                            <a:schemeClr val="bg1"/>
                          </a:solidFill>
                          <a:effectLst/>
                          <a:latin typeface="Georgia"/>
                          <a:ea typeface="Times New Roman"/>
                          <a:cs typeface="Times New Roman"/>
                        </a:rPr>
                        <a:t>frequenze simulate [Hz]:</a:t>
                      </a:r>
                      <a:r>
                        <a:rPr lang="it-IT" sz="1200" dirty="0">
                          <a:solidFill>
                            <a:schemeClr val="bg1"/>
                          </a:solidFill>
                          <a:effectLst/>
                          <a:latin typeface="Georgia"/>
                          <a:ea typeface="Times New Roman"/>
                          <a:cs typeface="Times New Roman"/>
                        </a:rPr>
                        <a:t/>
                      </a:r>
                      <a:br>
                        <a:rPr lang="it-IT" sz="1200" dirty="0">
                          <a:solidFill>
                            <a:schemeClr val="bg1"/>
                          </a:solidFill>
                          <a:effectLst/>
                          <a:latin typeface="Georgia"/>
                          <a:ea typeface="Times New Roman"/>
                          <a:cs typeface="Times New Roman"/>
                        </a:rPr>
                      </a:br>
                      <a:r>
                        <a:rPr lang="it-IT" sz="1200" dirty="0">
                          <a:solidFill>
                            <a:schemeClr val="bg1"/>
                          </a:solidFill>
                          <a:effectLst/>
                          <a:latin typeface="Georgia"/>
                          <a:ea typeface="Times New Roman"/>
                          <a:cs typeface="Times New Roman"/>
                        </a:rPr>
                        <a:t>0,100,200,400,550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248975" y="3442667"/>
            <a:ext cx="8643693" cy="3108543"/>
          </a:xfrm>
          <a:prstGeom prst="rect">
            <a:avLst/>
          </a:prstGeom>
          <a:noFill/>
        </p:spPr>
        <p:txBody>
          <a:bodyPr wrap="square" rtlCol="0">
            <a:spAutoFit/>
          </a:bodyPr>
          <a:lstStyle/>
          <a:p>
            <a:pPr algn="just"/>
            <a:r>
              <a:rPr lang="it-IT" sz="1400" dirty="0">
                <a:solidFill>
                  <a:schemeClr val="bg1"/>
                </a:solidFill>
              </a:rPr>
              <a:t>Imprimere una oscillazione ad un getto può essere sia conveniente sia sconveniente rispetto al caso non </a:t>
            </a:r>
            <a:r>
              <a:rPr lang="it-IT" sz="1400" dirty="0" smtClean="0">
                <a:solidFill>
                  <a:schemeClr val="bg1"/>
                </a:solidFill>
              </a:rPr>
              <a:t>pulsato.</a:t>
            </a:r>
          </a:p>
          <a:p>
            <a:pPr algn="just"/>
            <a:r>
              <a:rPr lang="it-IT" sz="1400" dirty="0" smtClean="0">
                <a:solidFill>
                  <a:schemeClr val="bg1"/>
                </a:solidFill>
              </a:rPr>
              <a:t>Ciò è dovuto alla combinazione di 3 fattori:</a:t>
            </a:r>
          </a:p>
          <a:p>
            <a:pPr algn="just"/>
            <a:endParaRPr lang="it-IT" sz="1400" dirty="0" smtClean="0">
              <a:solidFill>
                <a:schemeClr val="bg1"/>
              </a:solidFill>
            </a:endParaRPr>
          </a:p>
          <a:p>
            <a:pPr marL="285750" indent="-285750" algn="just">
              <a:buFont typeface="Arial" panose="020B0604020202020204" pitchFamily="34" charset="0"/>
              <a:buChar char="•"/>
            </a:pPr>
            <a:r>
              <a:rPr lang="it-IT" sz="1400" dirty="0">
                <a:solidFill>
                  <a:schemeClr val="bg1"/>
                </a:solidFill>
              </a:rPr>
              <a:t>i</a:t>
            </a:r>
            <a:r>
              <a:rPr lang="it-IT" sz="1400" dirty="0" smtClean="0">
                <a:solidFill>
                  <a:schemeClr val="bg1"/>
                </a:solidFill>
              </a:rPr>
              <a:t>l miscelamento maggiore guida sacche di aria più calda dentro il getto, innalzandone la temperatura media</a:t>
            </a:r>
          </a:p>
          <a:p>
            <a:pPr marL="285750" indent="-285750" algn="just">
              <a:buFont typeface="Arial" panose="020B0604020202020204" pitchFamily="34" charset="0"/>
              <a:buChar char="•"/>
            </a:pPr>
            <a:r>
              <a:rPr lang="it-IT" sz="1400" dirty="0">
                <a:solidFill>
                  <a:schemeClr val="bg1"/>
                </a:solidFill>
              </a:rPr>
              <a:t>l</a:t>
            </a:r>
            <a:r>
              <a:rPr lang="it-IT" sz="1400" dirty="0" smtClean="0">
                <a:solidFill>
                  <a:schemeClr val="bg1"/>
                </a:solidFill>
              </a:rPr>
              <a:t>a velocità media del getto oscillante è minore di quella del getto stazionario </a:t>
            </a:r>
          </a:p>
          <a:p>
            <a:pPr marL="285750" lvl="0" indent="-285750" algn="just">
              <a:buFont typeface="Arial" panose="020B0604020202020204" pitchFamily="34" charset="0"/>
              <a:buChar char="•"/>
            </a:pPr>
            <a:r>
              <a:rPr lang="it-IT" sz="1400" dirty="0">
                <a:solidFill>
                  <a:schemeClr val="bg1"/>
                </a:solidFill>
              </a:rPr>
              <a:t>i </a:t>
            </a:r>
            <a:r>
              <a:rPr lang="it-IT" sz="1400" dirty="0" smtClean="0">
                <a:solidFill>
                  <a:schemeClr val="bg1"/>
                </a:solidFill>
              </a:rPr>
              <a:t>vortici, </a:t>
            </a:r>
            <a:r>
              <a:rPr lang="it-IT" sz="1400" dirty="0">
                <a:solidFill>
                  <a:schemeClr val="bg1"/>
                </a:solidFill>
              </a:rPr>
              <a:t>causano un’intensa interazione con lo strato limite sulla parete. Ciò porta </a:t>
            </a:r>
            <a:r>
              <a:rPr lang="it-IT" sz="1400" dirty="0" smtClean="0">
                <a:solidFill>
                  <a:schemeClr val="bg1"/>
                </a:solidFill>
              </a:rPr>
              <a:t>un </a:t>
            </a:r>
            <a:r>
              <a:rPr lang="it-IT" sz="1400" dirty="0">
                <a:solidFill>
                  <a:schemeClr val="bg1"/>
                </a:solidFill>
              </a:rPr>
              <a:t>rinnovo dello strato limite fluidodinamico e termico, che dipende dal numero di Strouhal e dall’ampiezza di oscillazione. </a:t>
            </a:r>
            <a:endParaRPr lang="it-IT" sz="1400" dirty="0" smtClean="0">
              <a:solidFill>
                <a:schemeClr val="bg1"/>
              </a:solidFill>
            </a:endParaRPr>
          </a:p>
          <a:p>
            <a:pPr marL="285750" lvl="0" indent="-285750" algn="just">
              <a:buFont typeface="Arial" panose="020B0604020202020204" pitchFamily="34" charset="0"/>
              <a:buChar char="•"/>
            </a:pPr>
            <a:endParaRPr lang="it-IT" sz="1400" dirty="0">
              <a:solidFill>
                <a:schemeClr val="bg1"/>
              </a:solidFill>
            </a:endParaRPr>
          </a:p>
          <a:p>
            <a:pPr marL="285750" lvl="0" indent="-285750" algn="just">
              <a:buFont typeface="Arial" panose="020B0604020202020204" pitchFamily="34" charset="0"/>
              <a:buChar char="•"/>
            </a:pPr>
            <a:endParaRPr lang="it-IT" sz="1400" dirty="0">
              <a:solidFill>
                <a:schemeClr val="bg1"/>
              </a:solidFill>
            </a:endParaRPr>
          </a:p>
          <a:p>
            <a:pPr lvl="0" algn="just"/>
            <a:r>
              <a:rPr lang="it-IT" sz="1400" dirty="0" smtClean="0">
                <a:solidFill>
                  <a:schemeClr val="bg1"/>
                </a:solidFill>
              </a:rPr>
              <a:t>I primi due aspetti sono negativi per lo scambio termico, mentre il terzo è senz’altro positivo: a seconda di come si combinano si può avere incremento o decremento dello scambio.</a:t>
            </a:r>
          </a:p>
          <a:p>
            <a:pPr lvl="0" algn="just"/>
            <a:endParaRPr lang="it-IT" sz="1400" dirty="0">
              <a:solidFill>
                <a:schemeClr val="bg1"/>
              </a:solidFill>
            </a:endParaRPr>
          </a:p>
          <a:p>
            <a:pPr lvl="0" algn="just"/>
            <a:r>
              <a:rPr lang="it-IT" sz="1400" dirty="0" smtClean="0">
                <a:solidFill>
                  <a:schemeClr val="bg1"/>
                </a:solidFill>
              </a:rPr>
              <a:t>La visualizzazione dei risultati è stata effettuata in </a:t>
            </a:r>
            <a:r>
              <a:rPr lang="it-IT" sz="1400" dirty="0" err="1" smtClean="0">
                <a:solidFill>
                  <a:schemeClr val="bg1"/>
                </a:solidFill>
              </a:rPr>
              <a:t>Tecplot</a:t>
            </a:r>
            <a:r>
              <a:rPr lang="it-IT" sz="1400" dirty="0" smtClean="0">
                <a:solidFill>
                  <a:schemeClr val="bg1"/>
                </a:solidFill>
              </a:rPr>
              <a:t> 360.</a:t>
            </a:r>
            <a:endParaRPr lang="it-IT" sz="1400" dirty="0">
              <a:solidFill>
                <a:schemeClr val="bg1"/>
              </a:solidFill>
            </a:endParaRPr>
          </a:p>
          <a:p>
            <a:pPr marL="285750" indent="-285750">
              <a:buFont typeface="Arial" panose="020B0604020202020204" pitchFamily="34" charset="0"/>
              <a:buChar char="•"/>
            </a:pPr>
            <a:endParaRPr lang="it-IT" sz="1400" dirty="0" smtClean="0">
              <a:solidFill>
                <a:schemeClr val="bg1"/>
              </a:solidFill>
            </a:endParaRPr>
          </a:p>
        </p:txBody>
      </p:sp>
    </p:spTree>
    <p:extLst>
      <p:ext uri="{BB962C8B-B14F-4D97-AF65-F5344CB8AC3E}">
        <p14:creationId xmlns:p14="http://schemas.microsoft.com/office/powerpoint/2010/main" val="715044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a:solidFill>
                  <a:schemeClr val="bg1"/>
                </a:solidFill>
              </a:rPr>
              <a:t>H/</a:t>
            </a:r>
            <a:r>
              <a:rPr lang="it-IT" sz="4000" b="1" dirty="0" err="1">
                <a:solidFill>
                  <a:schemeClr val="bg1"/>
                </a:solidFill>
              </a:rPr>
              <a:t>D</a:t>
            </a:r>
            <a:r>
              <a:rPr lang="it-IT" sz="2400" b="1" dirty="0" err="1">
                <a:solidFill>
                  <a:schemeClr val="bg1"/>
                </a:solidFill>
              </a:rPr>
              <a:t>u</a:t>
            </a:r>
            <a:r>
              <a:rPr lang="it-IT" sz="4000" b="1" dirty="0">
                <a:solidFill>
                  <a:schemeClr val="bg1"/>
                </a:solidFill>
              </a:rPr>
              <a:t>=4 &amp; Ampiezza iniziale</a:t>
            </a: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8433" name="Picture 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84784"/>
            <a:ext cx="3372245" cy="29909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98" y="4507882"/>
            <a:ext cx="3564016" cy="2123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23362" b="357"/>
          <a:stretch/>
        </p:blipFill>
        <p:spPr bwMode="auto">
          <a:xfrm>
            <a:off x="7130010" y="4507882"/>
            <a:ext cx="1762658" cy="21161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2773"/>
          <a:stretch/>
        </p:blipFill>
        <p:spPr bwMode="auto">
          <a:xfrm>
            <a:off x="3635896" y="4507882"/>
            <a:ext cx="3558116" cy="2123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050195" y="1368000"/>
            <a:ext cx="4699851" cy="1384995"/>
          </a:xfrm>
          <a:prstGeom prst="rect">
            <a:avLst/>
          </a:prstGeom>
          <a:noFill/>
        </p:spPr>
        <p:txBody>
          <a:bodyPr wrap="square" rtlCol="0">
            <a:spAutoFit/>
          </a:bodyPr>
          <a:lstStyle/>
          <a:p>
            <a:pPr algn="just"/>
            <a:r>
              <a:rPr lang="it-IT" sz="1400" dirty="0" smtClean="0">
                <a:solidFill>
                  <a:schemeClr val="bg1"/>
                </a:solidFill>
              </a:rPr>
              <a:t>Sequenza temporale  di variazione del campo di temperatura a 100Hz: si nota come il miscelamento intrappoli aria più calda e la convogli nell’interno del getto.</a:t>
            </a:r>
          </a:p>
          <a:p>
            <a:pPr algn="just"/>
            <a:r>
              <a:rPr lang="it-IT" sz="1400" dirty="0" smtClean="0">
                <a:solidFill>
                  <a:schemeClr val="bg1"/>
                </a:solidFill>
              </a:rPr>
              <a:t/>
            </a:r>
            <a:br>
              <a:rPr lang="it-IT" sz="1400" dirty="0" smtClean="0">
                <a:solidFill>
                  <a:schemeClr val="bg1"/>
                </a:solidFill>
              </a:rPr>
            </a:br>
            <a:r>
              <a:rPr lang="it-IT" sz="1400" dirty="0" smtClean="0">
                <a:solidFill>
                  <a:schemeClr val="bg1"/>
                </a:solidFill>
              </a:rPr>
              <a:t>Contorni di temperatura media per tutte le frequenze: il getto stazionario è quello con temperatura media minore.</a:t>
            </a:r>
            <a:endParaRPr lang="it-IT" sz="1400" dirty="0" smtClean="0">
              <a:solidFill>
                <a:schemeClr val="bg1"/>
              </a:solidFill>
            </a:endParaRPr>
          </a:p>
        </p:txBody>
      </p:sp>
      <p:pic>
        <p:nvPicPr>
          <p:cNvPr id="17" name="Segnaposto contenuto 13" descr="C:\Users\Alberto\Desktop\Tesi Magistrale\Second Order\Amplitude iniziale\TempCenterline 0-550.png"/>
          <p:cNvPicPr>
            <a:picLocks/>
          </p:cNvPicPr>
          <p:nvPr/>
        </p:nvPicPr>
        <p:blipFill rotWithShape="1">
          <a:blip r:embed="rId7" cstate="print">
            <a:extLst>
              <a:ext uri="{28A0092B-C50C-407E-A947-70E740481C1C}">
                <a14:useLocalDpi xmlns:a14="http://schemas.microsoft.com/office/drawing/2010/main" val="0"/>
              </a:ext>
            </a:extLst>
          </a:blip>
          <a:srcRect l="3932" t="8849" r="1229" b="3495"/>
          <a:stretch/>
        </p:blipFill>
        <p:spPr bwMode="auto">
          <a:xfrm>
            <a:off x="296222" y="1484784"/>
            <a:ext cx="3528392" cy="295232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aphicFrame>
        <p:nvGraphicFramePr>
          <p:cNvPr id="19" name="Tabella 18"/>
          <p:cNvGraphicFramePr>
            <a:graphicFrameLocks noGrp="1"/>
          </p:cNvGraphicFramePr>
          <p:nvPr>
            <p:extLst>
              <p:ext uri="{D42A27DB-BD31-4B8C-83A1-F6EECF244321}">
                <p14:modId xmlns:p14="http://schemas.microsoft.com/office/powerpoint/2010/main" val="1076118642"/>
              </p:ext>
            </p:extLst>
          </p:nvPr>
        </p:nvGraphicFramePr>
        <p:xfrm>
          <a:off x="4068539" y="2772710"/>
          <a:ext cx="4387403" cy="1645920"/>
        </p:xfrm>
        <a:graphic>
          <a:graphicData uri="http://schemas.openxmlformats.org/drawingml/2006/table">
            <a:tbl>
              <a:tblPr firstRow="1" firstCol="1" bandRow="1"/>
              <a:tblGrid>
                <a:gridCol w="1431791"/>
                <a:gridCol w="1233645"/>
                <a:gridCol w="822432"/>
                <a:gridCol w="899535"/>
              </a:tblGrid>
              <a:tr h="257014">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Frequenza [Hz]</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dirty="0" err="1">
                          <a:solidFill>
                            <a:srgbClr val="000000"/>
                          </a:solidFill>
                          <a:effectLst/>
                          <a:latin typeface="Times New Roman"/>
                          <a:ea typeface="Times New Roman"/>
                          <a:cs typeface="Times New Roman"/>
                        </a:rPr>
                        <a:t>V</a:t>
                      </a:r>
                      <a:r>
                        <a:rPr lang="it-IT" sz="1200" baseline="-25000" dirty="0" err="1">
                          <a:solidFill>
                            <a:srgbClr val="000000"/>
                          </a:solidFill>
                          <a:effectLst/>
                          <a:latin typeface="Times New Roman"/>
                          <a:ea typeface="Times New Roman"/>
                          <a:cs typeface="Times New Roman"/>
                        </a:rPr>
                        <a:t>z-avg</a:t>
                      </a:r>
                      <a:r>
                        <a:rPr lang="it-IT" sz="1200" baseline="-25000" dirty="0">
                          <a:solidFill>
                            <a:srgbClr val="000000"/>
                          </a:solidFill>
                          <a:effectLst/>
                          <a:latin typeface="Times New Roman"/>
                          <a:ea typeface="Times New Roman"/>
                          <a:cs typeface="Times New Roman"/>
                        </a:rPr>
                        <a:t> </a:t>
                      </a:r>
                      <a:r>
                        <a:rPr lang="it-IT" sz="1200" dirty="0">
                          <a:solidFill>
                            <a:srgbClr val="000000"/>
                          </a:solidFill>
                          <a:effectLst/>
                          <a:latin typeface="Times New Roman"/>
                          <a:ea typeface="Times New Roman"/>
                          <a:cs typeface="Times New Roman"/>
                        </a:rPr>
                        <a:t>[m/s]</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St</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Re</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7014">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-7,26</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4840</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7014">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100</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-7,13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0,14</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4753,3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7014">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200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-6,85</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0,29</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4566,6</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7014">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400</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-6,95</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0,57</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4633,3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7014">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550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-6,92</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0,794</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4613,3</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30472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433"/>
                                        </p:tgtEl>
                                      </p:cBhvr>
                                    </p:animEffect>
                                    <p:set>
                                      <p:cBhvr>
                                        <p:cTn id="7" dur="1" fill="hold">
                                          <p:stCondLst>
                                            <p:cond delay="499"/>
                                          </p:stCondLst>
                                        </p:cTn>
                                        <p:tgtEl>
                                          <p:spTgt spid="1843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a:solidFill>
                  <a:schemeClr val="bg1"/>
                </a:solidFill>
              </a:rPr>
              <a:t>H/</a:t>
            </a:r>
            <a:r>
              <a:rPr lang="it-IT" sz="4000" b="1" dirty="0" err="1">
                <a:solidFill>
                  <a:schemeClr val="bg1"/>
                </a:solidFill>
              </a:rPr>
              <a:t>D</a:t>
            </a:r>
            <a:r>
              <a:rPr lang="it-IT" sz="2400" b="1" dirty="0" err="1">
                <a:solidFill>
                  <a:schemeClr val="bg1"/>
                </a:solidFill>
              </a:rPr>
              <a:t>u</a:t>
            </a:r>
            <a:r>
              <a:rPr lang="it-IT" sz="4000" b="1" dirty="0">
                <a:solidFill>
                  <a:schemeClr val="bg1"/>
                </a:solidFill>
              </a:rPr>
              <a:t>=4 &amp; Ampiezza iniziale</a:t>
            </a:r>
            <a:endParaRPr lang="it-IT" sz="4000" dirty="0">
              <a:solidFill>
                <a:schemeClr val="bg1"/>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67544" y="1600200"/>
                <a:ext cx="8425124" cy="5023800"/>
              </a:xfrm>
            </p:spPr>
            <p:txBody>
              <a:bodyPr>
                <a:normAutofit/>
              </a:bodyPr>
              <a:lstStyle/>
              <a:p>
                <a:pPr marL="0" indent="0">
                  <a:buNone/>
                </a:pPr>
                <a:r>
                  <a:rPr lang="it-IT" sz="1400" dirty="0" smtClean="0">
                    <a:solidFill>
                      <a:schemeClr val="bg1"/>
                    </a:solidFill>
                  </a:rPr>
                  <a:t>La vorticità </a:t>
                </a:r>
                <a14:m>
                  <m:oMath xmlns:m="http://schemas.openxmlformats.org/officeDocument/2006/math">
                    <m:acc>
                      <m:accPr>
                        <m:chr m:val="⃗"/>
                        <m:ctrlPr>
                          <a:rPr lang="it-IT" sz="1400" i="1" smtClean="0">
                            <a:solidFill>
                              <a:schemeClr val="bg1"/>
                            </a:solidFill>
                            <a:latin typeface="Cambria Math"/>
                          </a:rPr>
                        </m:ctrlPr>
                      </m:accPr>
                      <m:e>
                        <m:r>
                          <m:rPr>
                            <m:sty m:val="p"/>
                          </m:rPr>
                          <a:rPr lang="it-IT" sz="1400" i="0">
                            <a:solidFill>
                              <a:schemeClr val="bg1"/>
                            </a:solidFill>
                            <a:latin typeface="Cambria Math"/>
                          </a:rPr>
                          <m:t>ω</m:t>
                        </m:r>
                      </m:e>
                    </m:acc>
                    <m:r>
                      <a:rPr lang="it-IT" sz="1400" b="0" i="0" smtClean="0">
                        <a:solidFill>
                          <a:schemeClr val="bg1"/>
                        </a:solidFill>
                        <a:latin typeface="Cambria Math"/>
                      </a:rPr>
                      <m:t> </m:t>
                    </m:r>
                  </m:oMath>
                </a14:m>
                <a:r>
                  <a:rPr lang="it-IT" sz="1400" dirty="0" smtClean="0">
                    <a:solidFill>
                      <a:schemeClr val="bg1"/>
                    </a:solidFill>
                  </a:rPr>
                  <a:t>in quanto grandezza derivata, risente molto della qualità della griglia.</a:t>
                </a:r>
                <a:endParaRPr lang="it-IT" sz="1400" dirty="0">
                  <a:solidFill>
                    <a:schemeClr val="bg1"/>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67544" y="1600200"/>
                <a:ext cx="8425124" cy="5023800"/>
              </a:xfrm>
              <a:blipFill rotWithShape="1">
                <a:blip r:embed="rId4"/>
                <a:stretch>
                  <a:fillRect l="-217" t="-121"/>
                </a:stretch>
              </a:blipFill>
            </p:spPr>
            <p:txBody>
              <a:bodyPr/>
              <a:lstStyle/>
              <a:p>
                <a:r>
                  <a:rPr lang="it-IT">
                    <a:noFill/>
                  </a:rPr>
                  <a:t> </a:t>
                </a:r>
              </a:p>
            </p:txBody>
          </p:sp>
        </mc:Fallback>
      </mc:AlternateContent>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638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052" y="2132856"/>
            <a:ext cx="3982020" cy="3050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59422"/>
          <a:stretch/>
        </p:blipFill>
        <p:spPr bwMode="auto">
          <a:xfrm>
            <a:off x="5126601" y="2132857"/>
            <a:ext cx="1317607" cy="30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6157" y="2132857"/>
            <a:ext cx="1442187" cy="30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333325" y="5885336"/>
            <a:ext cx="8477349" cy="738664"/>
          </a:xfrm>
          <a:prstGeom prst="rect">
            <a:avLst/>
          </a:prstGeom>
          <a:noFill/>
        </p:spPr>
        <p:txBody>
          <a:bodyPr wrap="square" rtlCol="0">
            <a:spAutoFit/>
          </a:bodyPr>
          <a:lstStyle/>
          <a:p>
            <a:r>
              <a:rPr lang="it-IT" sz="1400" dirty="0" smtClean="0">
                <a:solidFill>
                  <a:schemeClr val="bg1"/>
                </a:solidFill>
              </a:rPr>
              <a:t>In generale un getto oscillante presenta zone con valori di vorticità più alta rispetto a getto stazionario (St=0).</a:t>
            </a:r>
            <a:br>
              <a:rPr lang="it-IT" sz="1400" dirty="0" smtClean="0">
                <a:solidFill>
                  <a:schemeClr val="bg1"/>
                </a:solidFill>
              </a:rPr>
            </a:br>
            <a:r>
              <a:rPr lang="it-IT" sz="1400" dirty="0" smtClean="0">
                <a:solidFill>
                  <a:schemeClr val="bg1"/>
                </a:solidFill>
              </a:rPr>
              <a:t>Inoltre si nota come aumentando St, cresca il numero di vortici generati, con conseguenti benefici per lo scambio termico.</a:t>
            </a:r>
          </a:p>
        </p:txBody>
      </p:sp>
      <p:pic>
        <p:nvPicPr>
          <p:cNvPr id="5" name="yVort1ws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47664" y="1985467"/>
            <a:ext cx="6266799" cy="3345557"/>
          </a:xfrm>
          <a:prstGeom prst="rect">
            <a:avLst/>
          </a:prstGeom>
        </p:spPr>
      </p:pic>
      <p:sp>
        <p:nvSpPr>
          <p:cNvPr id="19" name="Segnaposto contenuto 2"/>
          <p:cNvSpPr txBox="1">
            <a:spLocks/>
          </p:cNvSpPr>
          <p:nvPr/>
        </p:nvSpPr>
        <p:spPr>
          <a:xfrm>
            <a:off x="1547664" y="5733256"/>
            <a:ext cx="6192688"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it-IT" sz="1400" dirty="0" smtClean="0">
                <a:solidFill>
                  <a:schemeClr val="bg1"/>
                </a:solidFill>
              </a:rPr>
              <a:t>Il vortice impattando sulla parete causa incrementi nello sforzo tangenziale che, per l’analogia di Reynolds, è direttamente collegato allo scambio termico.</a:t>
            </a:r>
            <a:endParaRPr lang="it-IT" sz="1400" dirty="0">
              <a:solidFill>
                <a:schemeClr val="bg1"/>
              </a:solidFill>
            </a:endParaRPr>
          </a:p>
        </p:txBody>
      </p:sp>
    </p:spTree>
    <p:extLst>
      <p:ext uri="{BB962C8B-B14F-4D97-AF65-F5344CB8AC3E}">
        <p14:creationId xmlns:p14="http://schemas.microsoft.com/office/powerpoint/2010/main" val="11360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385"/>
                                        </p:tgtEl>
                                      </p:cBhvr>
                                    </p:animEffect>
                                    <p:set>
                                      <p:cBhvr>
                                        <p:cTn id="7" dur="1" fill="hold">
                                          <p:stCondLst>
                                            <p:cond delay="499"/>
                                          </p:stCondLst>
                                        </p:cTn>
                                        <p:tgtEl>
                                          <p:spTgt spid="1638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386"/>
                                        </p:tgtEl>
                                      </p:cBhvr>
                                    </p:animEffect>
                                    <p:set>
                                      <p:cBhvr>
                                        <p:cTn id="10" dur="1" fill="hold">
                                          <p:stCondLst>
                                            <p:cond delay="499"/>
                                          </p:stCondLst>
                                        </p:cTn>
                                        <p:tgtEl>
                                          <p:spTgt spid="1638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387"/>
                                        </p:tgtEl>
                                      </p:cBhvr>
                                    </p:animEffect>
                                    <p:set>
                                      <p:cBhvr>
                                        <p:cTn id="13" dur="1" fill="hold">
                                          <p:stCondLst>
                                            <p:cond delay="499"/>
                                          </p:stCondLst>
                                        </p:cTn>
                                        <p:tgtEl>
                                          <p:spTgt spid="1638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5000" fill="hold"/>
                                        <p:tgtEl>
                                          <p:spTgt spid="5"/>
                                        </p:tgtEl>
                                      </p:cBhvr>
                                    </p:cmd>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H/</a:t>
            </a:r>
            <a:r>
              <a:rPr lang="it-IT" sz="4000" b="1" dirty="0" err="1" smtClean="0">
                <a:solidFill>
                  <a:schemeClr val="bg1"/>
                </a:solidFill>
              </a:rPr>
              <a:t>D</a:t>
            </a:r>
            <a:r>
              <a:rPr lang="it-IT" sz="2400" b="1" dirty="0" err="1" smtClean="0">
                <a:solidFill>
                  <a:schemeClr val="bg1"/>
                </a:solidFill>
              </a:rPr>
              <a:t>u</a:t>
            </a:r>
            <a:r>
              <a:rPr lang="it-IT" sz="4000" b="1" dirty="0" smtClean="0">
                <a:solidFill>
                  <a:schemeClr val="bg1"/>
                </a:solidFill>
              </a:rPr>
              <a:t>=4 &amp; Ampiezza iniziale</a:t>
            </a:r>
            <a:endParaRPr lang="it-IT" sz="40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Segnaposto contenuto 13"/>
          <p:cNvPicPr>
            <a:picLocks noGrp="1"/>
          </p:cNvPicPr>
          <p:nvPr>
            <p:ph idx="1"/>
          </p:nvPr>
        </p:nvPicPr>
        <p:blipFill rotWithShape="1">
          <a:blip r:embed="rId3" cstate="print">
            <a:extLst>
              <a:ext uri="{28A0092B-C50C-407E-A947-70E740481C1C}">
                <a14:useLocalDpi xmlns:a14="http://schemas.microsoft.com/office/drawing/2010/main" val="0"/>
              </a:ext>
            </a:extLst>
          </a:blip>
          <a:srcRect l="4007" t="10086" r="8414" b="2581"/>
          <a:stretch/>
        </p:blipFill>
        <p:spPr bwMode="auto">
          <a:xfrm>
            <a:off x="323528" y="1485200"/>
            <a:ext cx="4032000" cy="374400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4" name="CasellaDiTesto 3"/>
              <p:cNvSpPr txBox="1"/>
              <p:nvPr/>
            </p:nvSpPr>
            <p:spPr>
              <a:xfrm>
                <a:off x="595494" y="5229200"/>
                <a:ext cx="7953011" cy="1300228"/>
              </a:xfrm>
              <a:prstGeom prst="rect">
                <a:avLst/>
              </a:prstGeom>
              <a:noFill/>
            </p:spPr>
            <p:txBody>
              <a:bodyPr wrap="none" rtlCol="0">
                <a:spAutoFit/>
              </a:bodyPr>
              <a:lstStyle/>
              <a:p>
                <a:pPr algn="just"/>
                <a:r>
                  <a:rPr lang="it-IT" sz="1400" dirty="0" smtClean="0">
                    <a:solidFill>
                      <a:schemeClr val="bg1"/>
                    </a:solidFill>
                  </a:rPr>
                  <a:t>Questo effetto benefico dovuto alla vorticità deve bilanciarsi con i due aspetti negativi citati in precedenza:</a:t>
                </a:r>
                <a:br>
                  <a:rPr lang="it-IT" sz="1400" dirty="0" smtClean="0">
                    <a:solidFill>
                      <a:schemeClr val="bg1"/>
                    </a:solidFill>
                  </a:rPr>
                </a:br>
                <a:r>
                  <a:rPr lang="it-IT" sz="1400" dirty="0" smtClean="0">
                    <a:solidFill>
                      <a:schemeClr val="bg1"/>
                    </a:solidFill>
                  </a:rPr>
                  <a:t>il parametro scelto per la valutazione delle prestazioni ed effettuare confronti tra i vari casi testati è </a:t>
                </a:r>
                <a:br>
                  <a:rPr lang="it-IT" sz="1400" dirty="0" smtClean="0">
                    <a:solidFill>
                      <a:schemeClr val="bg1"/>
                    </a:solidFill>
                  </a:rPr>
                </a:br>
                <a:r>
                  <a:rPr lang="it-IT" sz="1400" u="sng" dirty="0" smtClean="0">
                    <a:solidFill>
                      <a:schemeClr val="bg1"/>
                    </a:solidFill>
                  </a:rPr>
                  <a:t>l’Efficacia di Raffreddamento </a:t>
                </a:r>
                <a:r>
                  <a:rPr lang="it-IT" sz="1400" dirty="0" smtClean="0">
                    <a:solidFill>
                      <a:schemeClr val="bg1"/>
                    </a:solidFill>
                  </a:rPr>
                  <a:t>(</a:t>
                </a:r>
                <a:r>
                  <a:rPr lang="it-IT" sz="1400" dirty="0" err="1" smtClean="0">
                    <a:solidFill>
                      <a:schemeClr val="bg1"/>
                    </a:solidFill>
                  </a:rPr>
                  <a:t>Effectiveness</a:t>
                </a:r>
                <a:r>
                  <a:rPr lang="it-IT" sz="1200" dirty="0" smtClean="0">
                    <a:solidFill>
                      <a:schemeClr val="bg1"/>
                    </a:solidFill>
                  </a:rPr>
                  <a:t>): </a:t>
                </a:r>
              </a:p>
              <a:p>
                <a:pPr algn="just"/>
                <a:endParaRPr lang="it-IT" sz="1200" dirty="0">
                  <a:solidFill>
                    <a:schemeClr val="bg1"/>
                  </a:solidFill>
                </a:endParaRPr>
              </a:p>
              <a:p>
                <a:pPr algn="just"/>
                <a14:m>
                  <m:oMathPara xmlns:m="http://schemas.openxmlformats.org/officeDocument/2006/math">
                    <m:oMathParaPr>
                      <m:jc m:val="centerGroup"/>
                    </m:oMathParaPr>
                    <m:oMath xmlns:m="http://schemas.openxmlformats.org/officeDocument/2006/math">
                      <m:r>
                        <a:rPr lang="it-IT" sz="1200" i="1" smtClean="0">
                          <a:solidFill>
                            <a:schemeClr val="bg1"/>
                          </a:solidFill>
                          <a:latin typeface="Cambria Math"/>
                        </a:rPr>
                        <m:t>𝜀</m:t>
                      </m:r>
                      <m:r>
                        <a:rPr lang="it-IT" sz="1200" i="1" smtClean="0">
                          <a:solidFill>
                            <a:schemeClr val="bg1"/>
                          </a:solidFill>
                          <a:latin typeface="Cambria Math"/>
                        </a:rPr>
                        <m:t>=</m:t>
                      </m:r>
                      <m:f>
                        <m:fPr>
                          <m:ctrlPr>
                            <a:rPr lang="it-IT" sz="1200" i="1">
                              <a:solidFill>
                                <a:schemeClr val="bg1"/>
                              </a:solidFill>
                              <a:latin typeface="Cambria Math"/>
                            </a:rPr>
                          </m:ctrlPr>
                        </m:fPr>
                        <m:num>
                          <m:sSub>
                            <m:sSubPr>
                              <m:ctrlPr>
                                <a:rPr lang="it-IT" sz="1200" i="1">
                                  <a:solidFill>
                                    <a:schemeClr val="bg1"/>
                                  </a:solidFill>
                                  <a:latin typeface="Cambria Math"/>
                                </a:rPr>
                              </m:ctrlPr>
                            </m:sSubPr>
                            <m:e>
                              <m:r>
                                <a:rPr lang="it-IT" sz="1200" i="1">
                                  <a:solidFill>
                                    <a:schemeClr val="bg1"/>
                                  </a:solidFill>
                                  <a:latin typeface="Cambria Math"/>
                                </a:rPr>
                                <m:t>𝑇</m:t>
                              </m:r>
                            </m:e>
                            <m:sub>
                              <m:r>
                                <a:rPr lang="it-IT" sz="1200" i="1">
                                  <a:solidFill>
                                    <a:schemeClr val="bg1"/>
                                  </a:solidFill>
                                  <a:latin typeface="Cambria Math"/>
                                </a:rPr>
                                <m:t>𝐻𝑂𝑇</m:t>
                              </m:r>
                            </m:sub>
                          </m:sSub>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𝑇</m:t>
                              </m:r>
                            </m:e>
                            <m:sub>
                              <m:r>
                                <a:rPr lang="it-IT" sz="1200" i="1">
                                  <a:solidFill>
                                    <a:schemeClr val="bg1"/>
                                  </a:solidFill>
                                  <a:latin typeface="Cambria Math"/>
                                </a:rPr>
                                <m:t>𝑊𝐴𝐿𝐿</m:t>
                              </m:r>
                            </m:sub>
                          </m:sSub>
                        </m:num>
                        <m:den>
                          <m:sSub>
                            <m:sSubPr>
                              <m:ctrlPr>
                                <a:rPr lang="it-IT" sz="1200" i="1">
                                  <a:solidFill>
                                    <a:schemeClr val="bg1"/>
                                  </a:solidFill>
                                  <a:latin typeface="Cambria Math"/>
                                </a:rPr>
                              </m:ctrlPr>
                            </m:sSubPr>
                            <m:e>
                              <m:r>
                                <a:rPr lang="it-IT" sz="1200" i="1">
                                  <a:solidFill>
                                    <a:schemeClr val="bg1"/>
                                  </a:solidFill>
                                  <a:latin typeface="Cambria Math"/>
                                </a:rPr>
                                <m:t>𝑇</m:t>
                              </m:r>
                            </m:e>
                            <m:sub>
                              <m:r>
                                <a:rPr lang="it-IT" sz="1200" i="1">
                                  <a:solidFill>
                                    <a:schemeClr val="bg1"/>
                                  </a:solidFill>
                                  <a:latin typeface="Cambria Math"/>
                                </a:rPr>
                                <m:t>𝐻𝑂𝑇</m:t>
                              </m:r>
                            </m:sub>
                          </m:sSub>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𝑇</m:t>
                              </m:r>
                            </m:e>
                            <m:sub>
                              <m:r>
                                <a:rPr lang="it-IT" sz="1200" i="1">
                                  <a:solidFill>
                                    <a:schemeClr val="bg1"/>
                                  </a:solidFill>
                                  <a:latin typeface="Cambria Math"/>
                                </a:rPr>
                                <m:t>𝐶𝑂𝐿𝐷</m:t>
                              </m:r>
                            </m:sub>
                          </m:sSub>
                        </m:den>
                      </m:f>
                    </m:oMath>
                  </m:oMathPara>
                </a14:m>
                <a:endParaRPr lang="it-IT" sz="1200" dirty="0" smtClean="0">
                  <a:solidFill>
                    <a:schemeClr val="bg1"/>
                  </a:solidFill>
                </a:endParaRPr>
              </a:p>
            </p:txBody>
          </p:sp>
        </mc:Choice>
        <mc:Fallback xmlns="">
          <p:sp>
            <p:nvSpPr>
              <p:cNvPr id="4" name="CasellaDiTesto 3"/>
              <p:cNvSpPr txBox="1">
                <a:spLocks noRot="1" noChangeAspect="1" noMove="1" noResize="1" noEditPoints="1" noAdjustHandles="1" noChangeArrowheads="1" noChangeShapeType="1" noTextEdit="1"/>
              </p:cNvSpPr>
              <p:nvPr/>
            </p:nvSpPr>
            <p:spPr>
              <a:xfrm>
                <a:off x="595494" y="5229200"/>
                <a:ext cx="7953011" cy="1300228"/>
              </a:xfrm>
              <a:prstGeom prst="rect">
                <a:avLst/>
              </a:prstGeom>
              <a:blipFill rotWithShape="1">
                <a:blip r:embed="rId5"/>
                <a:stretch>
                  <a:fillRect l="-230" t="-469"/>
                </a:stretch>
              </a:blipFill>
            </p:spPr>
            <p:txBody>
              <a:bodyPr/>
              <a:lstStyle/>
              <a:p>
                <a:r>
                  <a:rPr lang="it-IT">
                    <a:noFill/>
                  </a:rPr>
                  <a:t> </a:t>
                </a:r>
              </a:p>
            </p:txBody>
          </p:sp>
        </mc:Fallback>
      </mc:AlternateContent>
      <p:pic>
        <p:nvPicPr>
          <p:cNvPr id="16" name="Immagine 15" descr="C:\Users\Alberto\Desktop\Tesi Magistrale\Second Order\Amplitude iniziale\Effect2.png"/>
          <p:cNvPicPr/>
          <p:nvPr/>
        </p:nvPicPr>
        <p:blipFill rotWithShape="1">
          <a:blip r:embed="rId6">
            <a:extLst>
              <a:ext uri="{28A0092B-C50C-407E-A947-70E740481C1C}">
                <a14:useLocalDpi xmlns:a14="http://schemas.microsoft.com/office/drawing/2010/main" val="0"/>
              </a:ext>
            </a:extLst>
          </a:blip>
          <a:srcRect l="1783" t="8032" r="9390" b="3012"/>
          <a:stretch/>
        </p:blipFill>
        <p:spPr bwMode="auto">
          <a:xfrm>
            <a:off x="4567460" y="1485200"/>
            <a:ext cx="4253012" cy="3744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7189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a:solidFill>
                  <a:schemeClr val="bg1"/>
                </a:solidFill>
              </a:rPr>
              <a:t>H/</a:t>
            </a:r>
            <a:r>
              <a:rPr lang="it-IT" sz="4000" b="1" dirty="0" err="1">
                <a:solidFill>
                  <a:schemeClr val="bg1"/>
                </a:solidFill>
              </a:rPr>
              <a:t>D</a:t>
            </a:r>
            <a:r>
              <a:rPr lang="it-IT" sz="2400" b="1" dirty="0" err="1">
                <a:solidFill>
                  <a:schemeClr val="bg1"/>
                </a:solidFill>
              </a:rPr>
              <a:t>u</a:t>
            </a:r>
            <a:r>
              <a:rPr lang="it-IT" sz="4000" b="1" dirty="0">
                <a:solidFill>
                  <a:schemeClr val="bg1"/>
                </a:solidFill>
              </a:rPr>
              <a:t>=4 &amp; Ampiezza maggiore</a:t>
            </a:r>
            <a:endParaRPr lang="it-IT" sz="40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457200" y="1400913"/>
            <a:ext cx="8229600" cy="4525963"/>
          </a:xfrm>
        </p:spPr>
        <p:txBody>
          <a:bodyPr>
            <a:normAutofit/>
          </a:bodyPr>
          <a:lstStyle/>
          <a:p>
            <a:pPr marL="0" indent="0">
              <a:buNone/>
            </a:pPr>
            <a:r>
              <a:rPr lang="it-IT" sz="1400" dirty="0" smtClean="0">
                <a:solidFill>
                  <a:schemeClr val="bg1"/>
                </a:solidFill>
              </a:rPr>
              <a:t>Il passo successivo è stato quello di aumentare l’ampiezza in modo da provare a creare vortici di dimensioni maggiori. Un ampiezza più grande causa tuttavia maggiore miscelamento con conseguente aumento di aria calda nel getto             le temperature medie del getto sono maggiori rispetto al caso precedente</a:t>
            </a:r>
          </a:p>
          <a:p>
            <a:pPr marL="0" indent="0">
              <a:buNone/>
            </a:pPr>
            <a:endParaRPr lang="it-IT" sz="1400" dirty="0">
              <a:solidFill>
                <a:schemeClr val="bg1"/>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87" y="2132856"/>
            <a:ext cx="3564000" cy="185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7387" y="2132856"/>
            <a:ext cx="3387738" cy="185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8540" y="2132856"/>
            <a:ext cx="2037568" cy="185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ccia a destra 19"/>
          <p:cNvSpPr/>
          <p:nvPr/>
        </p:nvSpPr>
        <p:spPr>
          <a:xfrm>
            <a:off x="1685347" y="1916832"/>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p:cNvPicPr/>
          <p:nvPr/>
        </p:nvPicPr>
        <p:blipFill rotWithShape="1">
          <a:blip r:embed="rId6" cstate="print">
            <a:extLst>
              <a:ext uri="{28A0092B-C50C-407E-A947-70E740481C1C}">
                <a14:useLocalDpi xmlns:a14="http://schemas.microsoft.com/office/drawing/2010/main" val="0"/>
              </a:ext>
            </a:extLst>
          </a:blip>
          <a:srcRect l="2378" t="2676" r="1515" b="2321"/>
          <a:stretch/>
        </p:blipFill>
        <p:spPr bwMode="auto">
          <a:xfrm>
            <a:off x="454247" y="4022025"/>
            <a:ext cx="2822239" cy="264733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148064" y="4008294"/>
            <a:ext cx="3688044" cy="2246769"/>
          </a:xfrm>
          <a:prstGeom prst="rect">
            <a:avLst/>
          </a:prstGeom>
          <a:noFill/>
        </p:spPr>
        <p:txBody>
          <a:bodyPr wrap="square" rtlCol="0">
            <a:spAutoFit/>
          </a:bodyPr>
          <a:lstStyle/>
          <a:p>
            <a:r>
              <a:rPr lang="it-IT" sz="1400" dirty="0" smtClean="0">
                <a:solidFill>
                  <a:schemeClr val="bg1"/>
                </a:solidFill>
              </a:rPr>
              <a:t>Il delta di temperatura tra le due curve è molto superiore a prima ed inizia ad una distanza dallo SP doppia rispetto a prima, sintomo che il miscelamento è maggiore.</a:t>
            </a:r>
          </a:p>
          <a:p>
            <a:endParaRPr lang="it-IT" sz="1400" dirty="0" smtClean="0">
              <a:solidFill>
                <a:schemeClr val="bg1"/>
              </a:solidFill>
            </a:endParaRPr>
          </a:p>
          <a:p>
            <a:r>
              <a:rPr lang="it-IT" sz="1400" dirty="0" smtClean="0">
                <a:solidFill>
                  <a:schemeClr val="bg1"/>
                </a:solidFill>
              </a:rPr>
              <a:t>A parità </a:t>
            </a:r>
            <a:r>
              <a:rPr lang="it-IT" sz="1400" dirty="0">
                <a:solidFill>
                  <a:schemeClr val="bg1"/>
                </a:solidFill>
              </a:rPr>
              <a:t>di ampiezza, più la frequenza è bassa e più la temperatura del getto è alta; a parità di </a:t>
            </a:r>
            <a:r>
              <a:rPr lang="it-IT" sz="1400" dirty="0" smtClean="0">
                <a:solidFill>
                  <a:schemeClr val="bg1"/>
                </a:solidFill>
              </a:rPr>
              <a:t>frequenza invece ad </a:t>
            </a:r>
            <a:r>
              <a:rPr lang="it-IT" sz="1400" dirty="0">
                <a:solidFill>
                  <a:schemeClr val="bg1"/>
                </a:solidFill>
              </a:rPr>
              <a:t>una maggiore ampiezza corrisponde una maggiore temperatura del getto impattante.</a:t>
            </a:r>
            <a:endParaRPr lang="it-IT" sz="1400" dirty="0" smtClean="0">
              <a:solidFill>
                <a:schemeClr val="bg1"/>
              </a:solidFill>
            </a:endParaRPr>
          </a:p>
        </p:txBody>
      </p:sp>
      <p:graphicFrame>
        <p:nvGraphicFramePr>
          <p:cNvPr id="8" name="Tabella 7"/>
          <p:cNvGraphicFramePr>
            <a:graphicFrameLocks noGrp="1"/>
          </p:cNvGraphicFramePr>
          <p:nvPr>
            <p:extLst>
              <p:ext uri="{D42A27DB-BD31-4B8C-83A1-F6EECF244321}">
                <p14:modId xmlns:p14="http://schemas.microsoft.com/office/powerpoint/2010/main" val="2011888437"/>
              </p:ext>
            </p:extLst>
          </p:nvPr>
        </p:nvGraphicFramePr>
        <p:xfrm>
          <a:off x="679629" y="4387865"/>
          <a:ext cx="3829050" cy="1703070"/>
        </p:xfrm>
        <a:graphic>
          <a:graphicData uri="http://schemas.openxmlformats.org/drawingml/2006/table">
            <a:tbl>
              <a:tblPr firstRow="1" firstCol="1" bandRow="1"/>
              <a:tblGrid>
                <a:gridCol w="1105535"/>
                <a:gridCol w="1004570"/>
                <a:gridCol w="969010"/>
                <a:gridCol w="749935"/>
              </a:tblGrid>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Frequenza [Hz]</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V</a:t>
                      </a:r>
                      <a:r>
                        <a:rPr lang="it-IT" sz="1200" baseline="-25000">
                          <a:solidFill>
                            <a:srgbClr val="000000"/>
                          </a:solidFill>
                          <a:effectLst/>
                          <a:latin typeface="Times New Roman"/>
                          <a:ea typeface="Times New Roman"/>
                          <a:cs typeface="Times New Roman"/>
                        </a:rPr>
                        <a:t>z-avg </a:t>
                      </a:r>
                      <a:r>
                        <a:rPr lang="it-IT" sz="1200">
                          <a:solidFill>
                            <a:srgbClr val="000000"/>
                          </a:solidFill>
                          <a:effectLst/>
                          <a:latin typeface="Times New Roman"/>
                          <a:ea typeface="Times New Roman"/>
                          <a:cs typeface="Times New Roman"/>
                        </a:rPr>
                        <a:t>[m/s]</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St</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Re</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-7,25</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4833,3</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100</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-6,11</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0,16</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4073,3</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200</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-6,95</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0,28</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4633,3</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400</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-6,79</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0,589</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4526,6</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550</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-6,6</a:t>
                      </a:r>
                      <a:endParaRPr lang="it-IT" sz="100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0,82</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4400</a:t>
                      </a:r>
                      <a:endParaRPr lang="it-IT" sz="1000" dirty="0">
                        <a:effectLst/>
                        <a:latin typeface="Georgia"/>
                        <a:ea typeface="Times New Roman"/>
                        <a:cs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27494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bg1"/>
                </a:solidFill>
              </a:rPr>
              <a:t>Che cos’è il Jet Impingement?</a:t>
            </a:r>
            <a:endParaRPr lang="it-IT" b="1" dirty="0">
              <a:solidFill>
                <a:schemeClr val="bg1"/>
              </a:solidFill>
            </a:endParaRPr>
          </a:p>
        </p:txBody>
      </p:sp>
      <p:sp>
        <p:nvSpPr>
          <p:cNvPr id="3" name="Segnaposto contenuto 2"/>
          <p:cNvSpPr>
            <a:spLocks noGrp="1"/>
          </p:cNvSpPr>
          <p:nvPr>
            <p:ph idx="1"/>
          </p:nvPr>
        </p:nvSpPr>
        <p:spPr>
          <a:xfrm>
            <a:off x="457200" y="1600200"/>
            <a:ext cx="4474840" cy="4525963"/>
          </a:xfrm>
        </p:spPr>
        <p:txBody>
          <a:bodyPr>
            <a:normAutofit lnSpcReduction="10000"/>
          </a:bodyPr>
          <a:lstStyle/>
          <a:p>
            <a:pPr marL="0" indent="0">
              <a:buNone/>
            </a:pPr>
            <a:r>
              <a:rPr lang="it-IT" sz="1800" dirty="0" smtClean="0">
                <a:solidFill>
                  <a:schemeClr val="bg1"/>
                </a:solidFill>
              </a:rPr>
              <a:t>E’ un meccanismo di raffreddamento o riscaldamento per mezzo di un getto, liquido o gassoso, che impatta su una superficie solida.</a:t>
            </a:r>
          </a:p>
          <a:p>
            <a:pPr marL="0" indent="0">
              <a:buNone/>
            </a:pPr>
            <a:r>
              <a:rPr lang="it-IT" sz="1800" dirty="0" smtClean="0">
                <a:solidFill>
                  <a:schemeClr val="bg1"/>
                </a:solidFill>
              </a:rPr>
              <a:t>Trova applicazione in una grande varietà di processi quali ad esempio:</a:t>
            </a:r>
          </a:p>
          <a:p>
            <a:pPr marL="0" indent="0">
              <a:buNone/>
            </a:pPr>
            <a:endParaRPr lang="it-IT" sz="1800" dirty="0">
              <a:solidFill>
                <a:schemeClr val="bg1"/>
              </a:solidFill>
            </a:endParaRPr>
          </a:p>
          <a:p>
            <a:r>
              <a:rPr lang="it-IT" sz="1800" dirty="0">
                <a:solidFill>
                  <a:schemeClr val="bg1"/>
                </a:solidFill>
              </a:rPr>
              <a:t>i</a:t>
            </a:r>
            <a:r>
              <a:rPr lang="it-IT" sz="1800" dirty="0" smtClean="0">
                <a:solidFill>
                  <a:schemeClr val="bg1"/>
                </a:solidFill>
              </a:rPr>
              <a:t>l raffreddamento di materiali in fase di formazione (es: vetro)</a:t>
            </a:r>
          </a:p>
          <a:p>
            <a:r>
              <a:rPr lang="it-IT" sz="1800" dirty="0" smtClean="0">
                <a:solidFill>
                  <a:schemeClr val="bg1"/>
                </a:solidFill>
              </a:rPr>
              <a:t>l’asciugatura di prodotti tessili o cartacei</a:t>
            </a:r>
          </a:p>
          <a:p>
            <a:r>
              <a:rPr lang="it-IT" sz="1800" dirty="0">
                <a:solidFill>
                  <a:schemeClr val="bg1"/>
                </a:solidFill>
              </a:rPr>
              <a:t>i</a:t>
            </a:r>
            <a:r>
              <a:rPr lang="it-IT" sz="1800" dirty="0" smtClean="0">
                <a:solidFill>
                  <a:schemeClr val="bg1"/>
                </a:solidFill>
              </a:rPr>
              <a:t>l raffreddamento di camere di combustione</a:t>
            </a:r>
          </a:p>
          <a:p>
            <a:r>
              <a:rPr lang="it-IT" sz="1800" dirty="0">
                <a:solidFill>
                  <a:schemeClr val="bg1"/>
                </a:solidFill>
              </a:rPr>
              <a:t>i</a:t>
            </a:r>
            <a:r>
              <a:rPr lang="it-IT" sz="1800" dirty="0" smtClean="0">
                <a:solidFill>
                  <a:schemeClr val="bg1"/>
                </a:solidFill>
              </a:rPr>
              <a:t>l raffreddamento di componenti elettronici</a:t>
            </a:r>
          </a:p>
          <a:p>
            <a:r>
              <a:rPr lang="it-IT" sz="1800" dirty="0">
                <a:solidFill>
                  <a:schemeClr val="bg1"/>
                </a:solidFill>
              </a:rPr>
              <a:t>i</a:t>
            </a:r>
            <a:r>
              <a:rPr lang="it-IT" sz="1800" dirty="0" smtClean="0">
                <a:solidFill>
                  <a:schemeClr val="bg1"/>
                </a:solidFill>
              </a:rPr>
              <a:t>l raffreddamento mirato di parti critiche di turbine a gas</a:t>
            </a:r>
          </a:p>
          <a:p>
            <a:endParaRPr lang="it-IT" sz="18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pic>
        <p:nvPicPr>
          <p:cNvPr id="40" name="Immagine 39"/>
          <p:cNvPicPr/>
          <p:nvPr/>
        </p:nvPicPr>
        <p:blipFill>
          <a:blip r:embed="rId3">
            <a:extLst>
              <a:ext uri="{28A0092B-C50C-407E-A947-70E740481C1C}">
                <a14:useLocalDpi xmlns:a14="http://schemas.microsoft.com/office/drawing/2010/main" val="0"/>
              </a:ext>
            </a:extLst>
          </a:blip>
          <a:stretch>
            <a:fillRect/>
          </a:stretch>
        </p:blipFill>
        <p:spPr>
          <a:xfrm>
            <a:off x="4932040" y="2605487"/>
            <a:ext cx="3860800" cy="2411730"/>
          </a:xfrm>
          <a:prstGeom prst="rect">
            <a:avLst/>
          </a:prstGeom>
          <a:ln>
            <a:noFill/>
          </a:ln>
          <a:effectLst>
            <a:outerShdw blurRad="190500" algn="tl" rotWithShape="0">
              <a:srgbClr val="000000">
                <a:alpha val="70000"/>
              </a:srgbClr>
            </a:outerShdw>
          </a:effectLst>
        </p:spPr>
      </p:pic>
      <p:cxnSp>
        <p:nvCxnSpPr>
          <p:cNvPr id="41" name="Connettore 1 40"/>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4788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a:solidFill>
                  <a:schemeClr val="bg1"/>
                </a:solidFill>
              </a:rPr>
              <a:t>H/</a:t>
            </a:r>
            <a:r>
              <a:rPr lang="it-IT" sz="4000" b="1" dirty="0" err="1">
                <a:solidFill>
                  <a:schemeClr val="bg1"/>
                </a:solidFill>
              </a:rPr>
              <a:t>D</a:t>
            </a:r>
            <a:r>
              <a:rPr lang="it-IT" sz="2400" b="1" dirty="0" err="1">
                <a:solidFill>
                  <a:schemeClr val="bg1"/>
                </a:solidFill>
              </a:rPr>
              <a:t>u</a:t>
            </a:r>
            <a:r>
              <a:rPr lang="it-IT" sz="4000" b="1" dirty="0">
                <a:solidFill>
                  <a:schemeClr val="bg1"/>
                </a:solidFill>
              </a:rPr>
              <a:t>=4 &amp; Ampiezza maggiore</a:t>
            </a:r>
            <a:endParaRPr lang="it-IT" sz="40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553"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773" y="1556792"/>
            <a:ext cx="4293876"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4611"/>
          <a:stretch/>
        </p:blipFill>
        <p:spPr bwMode="auto">
          <a:xfrm>
            <a:off x="5090038" y="1556792"/>
            <a:ext cx="1667735"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381" y="1557768"/>
            <a:ext cx="1836584" cy="305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323528" y="4797152"/>
            <a:ext cx="7831885" cy="523220"/>
          </a:xfrm>
          <a:prstGeom prst="rect">
            <a:avLst/>
          </a:prstGeom>
          <a:noFill/>
        </p:spPr>
        <p:txBody>
          <a:bodyPr wrap="square" rtlCol="0">
            <a:spAutoFit/>
          </a:bodyPr>
          <a:lstStyle/>
          <a:p>
            <a:pPr algn="just"/>
            <a:r>
              <a:rPr lang="it-IT" sz="1400" dirty="0" smtClean="0">
                <a:solidFill>
                  <a:schemeClr val="bg1"/>
                </a:solidFill>
              </a:rPr>
              <a:t>Si formano effettivamente vortici di dimensioni maggiori che, impattando sulla parete inferiore, generano distribuzioni medie di sforzo tangenziale decisamente  maggiori di prima</a:t>
            </a:r>
          </a:p>
        </p:txBody>
      </p:sp>
      <p:pic>
        <p:nvPicPr>
          <p:cNvPr id="17" name="Segnaposto contenuto 13"/>
          <p:cNvPicPr>
            <a:picLocks/>
          </p:cNvPicPr>
          <p:nvPr/>
        </p:nvPicPr>
        <p:blipFill rotWithShape="1">
          <a:blip r:embed="rId6">
            <a:extLst>
              <a:ext uri="{28A0092B-C50C-407E-A947-70E740481C1C}">
                <a14:useLocalDpi xmlns:a14="http://schemas.microsoft.com/office/drawing/2010/main" val="0"/>
              </a:ext>
            </a:extLst>
          </a:blip>
          <a:srcRect l="3432" t="11588" r="9044" b="4077"/>
          <a:stretch/>
        </p:blipFill>
        <p:spPr bwMode="auto">
          <a:xfrm>
            <a:off x="324794" y="1772816"/>
            <a:ext cx="4031182" cy="396044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0" name="Immagine 19"/>
          <p:cNvPicPr/>
          <p:nvPr/>
        </p:nvPicPr>
        <p:blipFill rotWithShape="1">
          <a:blip r:embed="rId7">
            <a:extLst>
              <a:ext uri="{28A0092B-C50C-407E-A947-70E740481C1C}">
                <a14:useLocalDpi xmlns:a14="http://schemas.microsoft.com/office/drawing/2010/main" val="0"/>
              </a:ext>
            </a:extLst>
          </a:blip>
          <a:srcRect l="2097" t="7940" r="9425" b="3648"/>
          <a:stretch/>
        </p:blipFill>
        <p:spPr bwMode="auto">
          <a:xfrm>
            <a:off x="4572000" y="1772816"/>
            <a:ext cx="4248000" cy="3960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1" name="CasellaDiTesto 20"/>
          <p:cNvSpPr txBox="1"/>
          <p:nvPr/>
        </p:nvSpPr>
        <p:spPr>
          <a:xfrm>
            <a:off x="324794" y="5793003"/>
            <a:ext cx="3924000" cy="830997"/>
          </a:xfrm>
          <a:prstGeom prst="rect">
            <a:avLst/>
          </a:prstGeom>
          <a:noFill/>
        </p:spPr>
        <p:txBody>
          <a:bodyPr wrap="square" rtlCol="0">
            <a:spAutoFit/>
          </a:bodyPr>
          <a:lstStyle/>
          <a:p>
            <a:pPr algn="just"/>
            <a:r>
              <a:rPr lang="it-IT" sz="1200" dirty="0" smtClean="0">
                <a:solidFill>
                  <a:schemeClr val="bg1"/>
                </a:solidFill>
              </a:rPr>
              <a:t>Tutte le curve sono maggiori di quella per getto stazionario tranne che quella a St minimo: in quel caso la velocità media decisamente più bassa causa un accelerazione radiale minore.</a:t>
            </a:r>
          </a:p>
        </p:txBody>
      </p:sp>
    </p:spTree>
    <p:extLst>
      <p:ext uri="{BB962C8B-B14F-4D97-AF65-F5344CB8AC3E}">
        <p14:creationId xmlns:p14="http://schemas.microsoft.com/office/powerpoint/2010/main" val="36382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553"/>
                                        </p:tgtEl>
                                      </p:cBhvr>
                                    </p:animEffect>
                                    <p:set>
                                      <p:cBhvr>
                                        <p:cTn id="7" dur="1" fill="hold">
                                          <p:stCondLst>
                                            <p:cond delay="499"/>
                                          </p:stCondLst>
                                        </p:cTn>
                                        <p:tgtEl>
                                          <p:spTgt spid="2355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554"/>
                                        </p:tgtEl>
                                      </p:cBhvr>
                                    </p:animEffect>
                                    <p:set>
                                      <p:cBhvr>
                                        <p:cTn id="10" dur="1" fill="hold">
                                          <p:stCondLst>
                                            <p:cond delay="499"/>
                                          </p:stCondLst>
                                        </p:cTn>
                                        <p:tgtEl>
                                          <p:spTgt spid="2355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3555"/>
                                        </p:tgtEl>
                                      </p:cBhvr>
                                    </p:animEffect>
                                    <p:set>
                                      <p:cBhvr>
                                        <p:cTn id="13" dur="1" fill="hold">
                                          <p:stCondLst>
                                            <p:cond delay="499"/>
                                          </p:stCondLst>
                                        </p:cTn>
                                        <p:tgtEl>
                                          <p:spTgt spid="2355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=4, Ampiezza iniziale vs Ampiezza maggiore</a:t>
            </a:r>
            <a:endParaRPr lang="it-IT" sz="3200" b="1"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77" y="1412776"/>
            <a:ext cx="4379941" cy="26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445" y="3889990"/>
            <a:ext cx="4575679" cy="27454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4788024" y="1440323"/>
            <a:ext cx="4104644" cy="2492990"/>
          </a:xfrm>
          <a:prstGeom prst="rect">
            <a:avLst/>
          </a:prstGeom>
          <a:noFill/>
        </p:spPr>
        <p:txBody>
          <a:bodyPr wrap="square" rtlCol="0">
            <a:spAutoFit/>
          </a:bodyPr>
          <a:lstStyle/>
          <a:p>
            <a:r>
              <a:rPr lang="it-IT" sz="1200" dirty="0" smtClean="0">
                <a:solidFill>
                  <a:schemeClr val="bg1"/>
                </a:solidFill>
              </a:rPr>
              <a:t>Si nota che:</a:t>
            </a:r>
          </a:p>
          <a:p>
            <a:pPr marL="285750" indent="-285750">
              <a:buFont typeface="Arial" panose="020B0604020202020204" pitchFamily="34" charset="0"/>
              <a:buChar char="•"/>
            </a:pPr>
            <a:r>
              <a:rPr lang="it-IT" sz="1200" dirty="0">
                <a:solidFill>
                  <a:schemeClr val="bg1"/>
                </a:solidFill>
              </a:rPr>
              <a:t>le curve crescano al crescere di Strouhal </a:t>
            </a:r>
            <a:endParaRPr lang="it-IT" sz="1200" dirty="0" smtClean="0">
              <a:solidFill>
                <a:schemeClr val="bg1"/>
              </a:solidFill>
            </a:endParaRPr>
          </a:p>
          <a:p>
            <a:pPr marL="285750" indent="-285750">
              <a:buFont typeface="Arial" panose="020B0604020202020204" pitchFamily="34" charset="0"/>
              <a:buChar char="•"/>
            </a:pPr>
            <a:r>
              <a:rPr lang="it-IT" sz="1200" dirty="0" smtClean="0">
                <a:solidFill>
                  <a:schemeClr val="bg1"/>
                </a:solidFill>
              </a:rPr>
              <a:t>In ogni zona, maggiore è l’ampiezza, più alta è la curva</a:t>
            </a:r>
          </a:p>
          <a:p>
            <a:pPr marL="285750" indent="-285750">
              <a:buFont typeface="Arial" panose="020B0604020202020204" pitchFamily="34" charset="0"/>
              <a:buChar char="•"/>
            </a:pPr>
            <a:r>
              <a:rPr lang="it-IT" sz="1200" dirty="0" smtClean="0">
                <a:solidFill>
                  <a:schemeClr val="bg1"/>
                </a:solidFill>
              </a:rPr>
              <a:t>con </a:t>
            </a:r>
            <a:r>
              <a:rPr lang="it-IT" sz="1200" dirty="0">
                <a:solidFill>
                  <a:schemeClr val="bg1"/>
                </a:solidFill>
              </a:rPr>
              <a:t>ampiezza pari al 50% della portata media la convenienza rispetto al getto pulsato si ha solo per numeri di St maggiori di 0.62 </a:t>
            </a:r>
            <a:r>
              <a:rPr lang="it-IT" sz="1200" dirty="0" smtClean="0">
                <a:solidFill>
                  <a:schemeClr val="bg1"/>
                </a:solidFill>
              </a:rPr>
              <a:t>ed arriva al massimo al 5% allo St massimo (4% se x/D&lt;2)</a:t>
            </a:r>
          </a:p>
          <a:p>
            <a:pPr marL="285750" indent="-285750">
              <a:buFont typeface="Arial" panose="020B0604020202020204" pitchFamily="34" charset="0"/>
              <a:buChar char="•"/>
            </a:pPr>
            <a:r>
              <a:rPr lang="it-IT" sz="1200" dirty="0" smtClean="0">
                <a:solidFill>
                  <a:schemeClr val="bg1"/>
                </a:solidFill>
              </a:rPr>
              <a:t>all’ampiezza </a:t>
            </a:r>
            <a:r>
              <a:rPr lang="it-IT" sz="1200" dirty="0">
                <a:solidFill>
                  <a:schemeClr val="bg1"/>
                </a:solidFill>
              </a:rPr>
              <a:t>maggiore, un valore superiore all’unità si ottiene già da St maggiore di circa 0.17 nel primo caso e 0.2 </a:t>
            </a:r>
            <a:r>
              <a:rPr lang="it-IT" sz="1200" dirty="0" smtClean="0">
                <a:solidFill>
                  <a:schemeClr val="bg1"/>
                </a:solidFill>
              </a:rPr>
              <a:t>nel secondo. </a:t>
            </a:r>
            <a:r>
              <a:rPr lang="it-IT" sz="1200" dirty="0">
                <a:solidFill>
                  <a:schemeClr val="bg1"/>
                </a:solidFill>
              </a:rPr>
              <a:t>Anche in questo caso l’incremento massimo di efficacia (quindi di scambio termico) si ottiene per St più alto e vale circa il 13%; scende al </a:t>
            </a:r>
            <a:r>
              <a:rPr lang="it-IT" sz="1200" dirty="0" smtClean="0">
                <a:solidFill>
                  <a:schemeClr val="bg1"/>
                </a:solidFill>
              </a:rPr>
              <a:t>11% allontanandosi</a:t>
            </a:r>
          </a:p>
        </p:txBody>
      </p:sp>
      <p:sp>
        <p:nvSpPr>
          <p:cNvPr id="4" name="CasellaDiTesto 3"/>
          <p:cNvSpPr txBox="1"/>
          <p:nvPr/>
        </p:nvSpPr>
        <p:spPr>
          <a:xfrm>
            <a:off x="282477" y="4365104"/>
            <a:ext cx="3929484" cy="830997"/>
          </a:xfrm>
          <a:prstGeom prst="rect">
            <a:avLst/>
          </a:prstGeom>
          <a:noFill/>
        </p:spPr>
        <p:txBody>
          <a:bodyPr wrap="square" rtlCol="0">
            <a:spAutoFit/>
          </a:bodyPr>
          <a:lstStyle/>
          <a:p>
            <a:r>
              <a:rPr lang="it-IT" sz="1200" dirty="0" smtClean="0">
                <a:solidFill>
                  <a:schemeClr val="bg1"/>
                </a:solidFill>
              </a:rPr>
              <a:t>Si può affermare </a:t>
            </a:r>
            <a:r>
              <a:rPr lang="it-IT" sz="1200" dirty="0">
                <a:solidFill>
                  <a:schemeClr val="bg1"/>
                </a:solidFill>
              </a:rPr>
              <a:t>che una maggiore ampiezza permette di avere convenienza nell’utilizzo di getto pulsato </a:t>
            </a:r>
            <a:r>
              <a:rPr lang="it-IT" sz="1200" dirty="0" smtClean="0">
                <a:solidFill>
                  <a:schemeClr val="bg1"/>
                </a:solidFill>
              </a:rPr>
              <a:t>a partire da </a:t>
            </a:r>
            <a:r>
              <a:rPr lang="it-IT" sz="1200" dirty="0">
                <a:solidFill>
                  <a:schemeClr val="bg1"/>
                </a:solidFill>
              </a:rPr>
              <a:t>frequenze molto minori rispetto all’ampiezza iniziale. </a:t>
            </a:r>
          </a:p>
          <a:p>
            <a:endParaRPr lang="it-IT" sz="1200" i="1" dirty="0" smtClean="0">
              <a:solidFill>
                <a:schemeClr val="bg1"/>
              </a:solidFill>
            </a:endParaRPr>
          </a:p>
        </p:txBody>
      </p:sp>
      <p:pic>
        <p:nvPicPr>
          <p:cNvPr id="7" name="yVort initvsmaggior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2000" y="1772816"/>
            <a:ext cx="8280000" cy="4420313"/>
          </a:xfrm>
          <a:prstGeom prst="rect">
            <a:avLst/>
          </a:prstGeom>
        </p:spPr>
      </p:pic>
    </p:spTree>
    <p:extLst>
      <p:ext uri="{BB962C8B-B14F-4D97-AF65-F5344CB8AC3E}">
        <p14:creationId xmlns:p14="http://schemas.microsoft.com/office/powerpoint/2010/main" val="226733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27"/>
                                        </p:tgtEl>
                                      </p:cBhvr>
                                    </p:animEffect>
                                    <p:set>
                                      <p:cBhvr>
                                        <p:cTn id="13" dur="1" fill="hold">
                                          <p:stCondLst>
                                            <p:cond delay="499"/>
                                          </p:stCondLst>
                                        </p:cTn>
                                        <p:tgtEl>
                                          <p:spTgt spid="10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26"/>
                                        </p:tgtEl>
                                      </p:cBhvr>
                                    </p:animEffect>
                                    <p:set>
                                      <p:cBhvr>
                                        <p:cTn id="24" dur="1" fill="hold">
                                          <p:stCondLst>
                                            <p:cond delay="499"/>
                                          </p:stCondLst>
                                        </p:cTn>
                                        <p:tgtEl>
                                          <p:spTgt spid="102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27"/>
                                        </p:tgtEl>
                                      </p:cBhvr>
                                    </p:animEffect>
                                    <p:set>
                                      <p:cBhvr>
                                        <p:cTn id="27" dur="1" fill="hold">
                                          <p:stCondLst>
                                            <p:cond delay="499"/>
                                          </p:stCondLst>
                                        </p:cTn>
                                        <p:tgtEl>
                                          <p:spTgt spid="102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P spid="3" grpId="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&amp; </a:t>
            </a:r>
            <a:r>
              <a:rPr lang="it-IT" sz="3200" b="1" dirty="0">
                <a:solidFill>
                  <a:schemeClr val="bg1"/>
                </a:solidFill>
              </a:rPr>
              <a:t>A</a:t>
            </a:r>
            <a:r>
              <a:rPr lang="it-IT" sz="3200" b="1" dirty="0" smtClean="0">
                <a:solidFill>
                  <a:schemeClr val="bg1"/>
                </a:solidFill>
              </a:rPr>
              <a:t>mpiezza iniziale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251520" y="1451092"/>
            <a:ext cx="8641148" cy="523220"/>
          </a:xfrm>
          <a:prstGeom prst="rect">
            <a:avLst/>
          </a:prstGeom>
          <a:noFill/>
        </p:spPr>
        <p:txBody>
          <a:bodyPr wrap="square" rtlCol="0">
            <a:spAutoFit/>
          </a:bodyPr>
          <a:lstStyle/>
          <a:p>
            <a:r>
              <a:rPr lang="it-IT" sz="1400" dirty="0" smtClean="0">
                <a:solidFill>
                  <a:schemeClr val="bg1"/>
                </a:solidFill>
              </a:rPr>
              <a:t>Con una distanza dal getto dimezzata ci si attende che i benefici dovuti ai vortici aumentino mentre la temperatura media del getto dovrebbe essere minore poiché il miscelamento agisce su una lunghezza inferiore.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77" y="1980167"/>
            <a:ext cx="3865783" cy="216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7213"/>
          <a:stretch/>
        </p:blipFill>
        <p:spPr bwMode="auto">
          <a:xfrm>
            <a:off x="4199678" y="1974312"/>
            <a:ext cx="3948112" cy="217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685" r="35266" b="3128"/>
          <a:stretch/>
        </p:blipFill>
        <p:spPr bwMode="auto">
          <a:xfrm>
            <a:off x="346177" y="4111812"/>
            <a:ext cx="1862185" cy="24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302630" y="4365104"/>
            <a:ext cx="2845160" cy="1815882"/>
          </a:xfrm>
          <a:prstGeom prst="rect">
            <a:avLst/>
          </a:prstGeom>
          <a:noFill/>
        </p:spPr>
        <p:txBody>
          <a:bodyPr wrap="square" rtlCol="0">
            <a:spAutoFit/>
          </a:bodyPr>
          <a:lstStyle/>
          <a:p>
            <a:pPr algn="just"/>
            <a:r>
              <a:rPr lang="it-IT" sz="1400" dirty="0" smtClean="0">
                <a:solidFill>
                  <a:schemeClr val="bg1"/>
                </a:solidFill>
              </a:rPr>
              <a:t>Come in precedenza alle frequenze minori si ha il miscelamento maggiore e la temperatura media dei getti pulsati resta maggiore di quella del getto a St nullo.</a:t>
            </a:r>
          </a:p>
          <a:p>
            <a:pPr algn="just"/>
            <a:r>
              <a:rPr lang="it-IT" sz="1400" dirty="0" smtClean="0">
                <a:solidFill>
                  <a:schemeClr val="bg1"/>
                </a:solidFill>
              </a:rPr>
              <a:t>Tuttavia rispetto ai casi precedenti il miscelamento agisce meno in profondità</a:t>
            </a:r>
            <a:r>
              <a:rPr lang="it-IT" sz="1200" i="1" dirty="0" smtClean="0">
                <a:solidFill>
                  <a:schemeClr val="bg1"/>
                </a:solidFill>
              </a:rPr>
              <a:t>. </a:t>
            </a:r>
          </a:p>
        </p:txBody>
      </p:sp>
      <p:pic>
        <p:nvPicPr>
          <p:cNvPr id="17" name="Immagine 16" descr="C:\Users\Alberto\Desktop\Tesi Magistrale\Second Order\Distance Reduced\Amplitude iniziale\MeanTempCenterline.png"/>
          <p:cNvPicPr/>
          <p:nvPr/>
        </p:nvPicPr>
        <p:blipFill rotWithShape="1">
          <a:blip r:embed="rId6" cstate="print">
            <a:extLst>
              <a:ext uri="{28A0092B-C50C-407E-A947-70E740481C1C}">
                <a14:useLocalDpi xmlns:a14="http://schemas.microsoft.com/office/drawing/2010/main" val="0"/>
              </a:ext>
            </a:extLst>
          </a:blip>
          <a:srcRect l="4107" t="8430" r="8454" b="3464"/>
          <a:stretch/>
        </p:blipFill>
        <p:spPr bwMode="auto">
          <a:xfrm>
            <a:off x="2493573" y="4111812"/>
            <a:ext cx="2755067" cy="24654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75404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a:t>
            </a:r>
            <a:r>
              <a:rPr lang="it-IT" sz="3200" b="1" dirty="0">
                <a:solidFill>
                  <a:schemeClr val="bg1"/>
                </a:solidFill>
              </a:rPr>
              <a:t> </a:t>
            </a:r>
            <a:r>
              <a:rPr lang="it-IT" sz="3200" b="1" dirty="0" smtClean="0">
                <a:solidFill>
                  <a:schemeClr val="bg1"/>
                </a:solidFill>
              </a:rPr>
              <a:t>&amp; </a:t>
            </a:r>
            <a:r>
              <a:rPr lang="it-IT" sz="3200" b="1" dirty="0">
                <a:solidFill>
                  <a:schemeClr val="bg1"/>
                </a:solidFill>
              </a:rPr>
              <a:t>A</a:t>
            </a:r>
            <a:r>
              <a:rPr lang="it-IT" sz="3200" b="1" dirty="0" smtClean="0">
                <a:solidFill>
                  <a:schemeClr val="bg1"/>
                </a:solidFill>
              </a:rPr>
              <a:t>mpiezza iniziale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3" name="Tabella 2"/>
          <p:cNvGraphicFramePr>
            <a:graphicFrameLocks noGrp="1"/>
          </p:cNvGraphicFramePr>
          <p:nvPr>
            <p:extLst>
              <p:ext uri="{D42A27DB-BD31-4B8C-83A1-F6EECF244321}">
                <p14:modId xmlns:p14="http://schemas.microsoft.com/office/powerpoint/2010/main" val="3937566722"/>
              </p:ext>
            </p:extLst>
          </p:nvPr>
        </p:nvGraphicFramePr>
        <p:xfrm>
          <a:off x="372004" y="1569765"/>
          <a:ext cx="3827145" cy="1645920"/>
        </p:xfrm>
        <a:graphic>
          <a:graphicData uri="http://schemas.openxmlformats.org/drawingml/2006/table">
            <a:tbl>
              <a:tblPr firstRow="1" firstCol="1" bandRow="1"/>
              <a:tblGrid>
                <a:gridCol w="1126490"/>
                <a:gridCol w="900430"/>
                <a:gridCol w="855980"/>
                <a:gridCol w="944245"/>
              </a:tblGrid>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Frequenza [Hz]</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V</a:t>
                      </a:r>
                      <a:r>
                        <a:rPr lang="it-IT" sz="1200" baseline="-25000">
                          <a:solidFill>
                            <a:srgbClr val="000000"/>
                          </a:solidFill>
                          <a:effectLst/>
                          <a:latin typeface="Times New Roman"/>
                          <a:ea typeface="Times New Roman"/>
                          <a:cs typeface="Times New Roman"/>
                        </a:rPr>
                        <a:t>z_avg</a:t>
                      </a:r>
                      <a:r>
                        <a:rPr lang="it-IT" sz="1200">
                          <a:solidFill>
                            <a:srgbClr val="000000"/>
                          </a:solidFill>
                          <a:effectLst/>
                          <a:latin typeface="Times New Roman"/>
                          <a:ea typeface="Times New Roman"/>
                          <a:cs typeface="Times New Roman"/>
                        </a:rPr>
                        <a:t>[m/s]</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St</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Re</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-7,26</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4840</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100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-7,13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0,140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4753,333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200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-6,85</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0,292</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4566,667</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400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-6,95</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0,576</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4633,333</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550</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-6,92</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0,795</a:t>
                      </a:r>
                      <a:endParaRPr lang="it-IT" sz="100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4613,333</a:t>
                      </a:r>
                      <a:endParaRPr lang="it-IT" sz="1000" dirty="0">
                        <a:effectLst/>
                        <a:latin typeface="Georgia"/>
                        <a:ea typeface="Times New Roman"/>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913" y="3350650"/>
            <a:ext cx="4913166" cy="32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9750"/>
          <a:stretch/>
        </p:blipFill>
        <p:spPr bwMode="auto">
          <a:xfrm>
            <a:off x="5292080" y="3350650"/>
            <a:ext cx="1655812" cy="32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3471" y="3362457"/>
            <a:ext cx="1914110" cy="326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4356670" y="1484784"/>
            <a:ext cx="4320911" cy="1815882"/>
          </a:xfrm>
          <a:prstGeom prst="rect">
            <a:avLst/>
          </a:prstGeom>
          <a:noFill/>
        </p:spPr>
        <p:txBody>
          <a:bodyPr wrap="square" rtlCol="0">
            <a:spAutoFit/>
          </a:bodyPr>
          <a:lstStyle/>
          <a:p>
            <a:pPr algn="just"/>
            <a:r>
              <a:rPr lang="it-IT" sz="1400" dirty="0" smtClean="0">
                <a:solidFill>
                  <a:schemeClr val="bg1"/>
                </a:solidFill>
              </a:rPr>
              <a:t>Le velocità medie risultato simili a quelle già rilevate e sono minori, per tutti gli St, di quella ricavata per getto non pulsato.</a:t>
            </a:r>
          </a:p>
          <a:p>
            <a:pPr algn="just"/>
            <a:r>
              <a:rPr lang="it-IT" sz="1400" dirty="0" smtClean="0">
                <a:solidFill>
                  <a:schemeClr val="bg1"/>
                </a:solidFill>
              </a:rPr>
              <a:t/>
            </a:r>
            <a:br>
              <a:rPr lang="it-IT" sz="1400" dirty="0" smtClean="0">
                <a:solidFill>
                  <a:schemeClr val="bg1"/>
                </a:solidFill>
              </a:rPr>
            </a:br>
            <a:r>
              <a:rPr lang="it-IT" sz="1400" dirty="0" smtClean="0">
                <a:solidFill>
                  <a:schemeClr val="bg1"/>
                </a:solidFill>
              </a:rPr>
              <a:t>Il campo di vorticità mostra come con questa configurazione si riesca a sfruttare a pieno le potenzialità dei vortici, favorendo un’interazione decisamente maggiore con lo strato limite.</a:t>
            </a:r>
          </a:p>
        </p:txBody>
      </p:sp>
    </p:spTree>
    <p:extLst>
      <p:ext uri="{BB962C8B-B14F-4D97-AF65-F5344CB8AC3E}">
        <p14:creationId xmlns:p14="http://schemas.microsoft.com/office/powerpoint/2010/main" val="2192721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&amp; Ampiezza iniziale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Immagine 13" descr="C:\Users\Alberto\Desktop\Tesi Magistrale\Second Order\Distance Reduced\Amplitude iniziale\MWSS.png"/>
          <p:cNvPicPr/>
          <p:nvPr/>
        </p:nvPicPr>
        <p:blipFill rotWithShape="1">
          <a:blip r:embed="rId3">
            <a:extLst>
              <a:ext uri="{28A0092B-C50C-407E-A947-70E740481C1C}">
                <a14:useLocalDpi xmlns:a14="http://schemas.microsoft.com/office/drawing/2010/main" val="0"/>
              </a:ext>
            </a:extLst>
          </a:blip>
          <a:srcRect l="3621" t="9013" r="10030" b="3649"/>
          <a:stretch/>
        </p:blipFill>
        <p:spPr bwMode="auto">
          <a:xfrm>
            <a:off x="4998326" y="1479433"/>
            <a:ext cx="3822146" cy="385191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CasellaDiTesto 2"/>
          <p:cNvSpPr txBox="1"/>
          <p:nvPr/>
        </p:nvSpPr>
        <p:spPr>
          <a:xfrm>
            <a:off x="2016096" y="5589240"/>
            <a:ext cx="5040560" cy="954107"/>
          </a:xfrm>
          <a:prstGeom prst="rect">
            <a:avLst/>
          </a:prstGeom>
          <a:noFill/>
        </p:spPr>
        <p:txBody>
          <a:bodyPr wrap="square" rtlCol="0">
            <a:spAutoFit/>
          </a:bodyPr>
          <a:lstStyle/>
          <a:p>
            <a:pPr algn="just"/>
            <a:r>
              <a:rPr lang="it-IT" sz="1400" dirty="0" smtClean="0">
                <a:solidFill>
                  <a:schemeClr val="bg1"/>
                </a:solidFill>
              </a:rPr>
              <a:t>Per tutti gli St si ottengono valori superiori di sforzo tangenziale rispetto ai casi precedenti. </a:t>
            </a:r>
            <a:r>
              <a:rPr lang="it-IT" sz="1400" dirty="0" smtClean="0">
                <a:solidFill>
                  <a:schemeClr val="bg1"/>
                </a:solidFill>
              </a:rPr>
              <a:t> L’efficacia ad ampiezza del 50% presenta valori non tanto dissimili da quelli della precedente configurazione. </a:t>
            </a:r>
            <a:endParaRPr lang="it-IT" sz="1400" dirty="0" smtClean="0">
              <a:solidFill>
                <a:schemeClr val="bg1"/>
              </a:solidFill>
            </a:endParaRPr>
          </a:p>
        </p:txBody>
      </p:sp>
      <p:pic>
        <p:nvPicPr>
          <p:cNvPr id="16" name="Immagine 15" descr="C:\Users\Alberto\Desktop\Tesi Magistrale\Second Order\Distance Reduced\Amplitude iniziale\effectiveness.png"/>
          <p:cNvPicPr/>
          <p:nvPr/>
        </p:nvPicPr>
        <p:blipFill rotWithShape="1">
          <a:blip r:embed="rId4">
            <a:extLst>
              <a:ext uri="{28A0092B-C50C-407E-A947-70E740481C1C}">
                <a14:useLocalDpi xmlns:a14="http://schemas.microsoft.com/office/drawing/2010/main" val="0"/>
              </a:ext>
            </a:extLst>
          </a:blip>
          <a:srcRect t="10497" r="10128" b="3625"/>
          <a:stretch/>
        </p:blipFill>
        <p:spPr bwMode="auto">
          <a:xfrm>
            <a:off x="313811" y="1481928"/>
            <a:ext cx="4536440" cy="385191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24103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&amp; Ampiezza </a:t>
            </a:r>
            <a:r>
              <a:rPr lang="it-IT" sz="3200" b="1" dirty="0" smtClean="0">
                <a:solidFill>
                  <a:schemeClr val="bg1"/>
                </a:solidFill>
              </a:rPr>
              <a:t>maggiore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223546" y="1412776"/>
            <a:ext cx="8669121" cy="523220"/>
          </a:xfrm>
          <a:prstGeom prst="rect">
            <a:avLst/>
          </a:prstGeom>
          <a:noFill/>
        </p:spPr>
        <p:txBody>
          <a:bodyPr wrap="square" rtlCol="0">
            <a:spAutoFit/>
          </a:bodyPr>
          <a:lstStyle/>
          <a:p>
            <a:r>
              <a:rPr lang="it-IT" sz="1400" dirty="0" smtClean="0">
                <a:solidFill>
                  <a:schemeClr val="bg1"/>
                </a:solidFill>
              </a:rPr>
              <a:t>Infine l’ultimo caso è stato quello con ampiezza massima in modo da coniugare i vantaggi derivanti da avere vortici di dimensioni maggiori con una ridotta distanza dall’ugello.</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23" y="1927959"/>
            <a:ext cx="3876809" cy="212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532" y="1927959"/>
            <a:ext cx="3822896" cy="212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8939"/>
          <a:stretch/>
        </p:blipFill>
        <p:spPr bwMode="auto">
          <a:xfrm>
            <a:off x="601723" y="4053340"/>
            <a:ext cx="2004541" cy="234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magine 15" descr="C:\Users\Alberto\Desktop\Tesi Magistrale\Second Order\Distance Reduced\Amplitude maggiore\Mean TempCenterline.png"/>
          <p:cNvPicPr/>
          <p:nvPr/>
        </p:nvPicPr>
        <p:blipFill rotWithShape="1">
          <a:blip r:embed="rId6" cstate="print">
            <a:extLst>
              <a:ext uri="{28A0092B-C50C-407E-A947-70E740481C1C}">
                <a14:useLocalDpi xmlns:a14="http://schemas.microsoft.com/office/drawing/2010/main" val="0"/>
              </a:ext>
            </a:extLst>
          </a:blip>
          <a:srcRect l="4206" t="10683" r="2493" b="3988"/>
          <a:stretch/>
        </p:blipFill>
        <p:spPr bwMode="auto">
          <a:xfrm>
            <a:off x="2843808" y="4151036"/>
            <a:ext cx="2952328" cy="2474920"/>
          </a:xfrm>
          <a:prstGeom prst="rect">
            <a:avLst/>
          </a:prstGeom>
          <a:noFill/>
          <a:ln>
            <a:noFill/>
          </a:ln>
          <a:extLst>
            <a:ext uri="{53640926-AAD7-44D8-BBD7-CCE9431645EC}">
              <a14:shadowObscured xmlns:a14="http://schemas.microsoft.com/office/drawing/2010/main"/>
            </a:ext>
          </a:extLst>
        </p:spPr>
      </p:pic>
      <p:sp>
        <p:nvSpPr>
          <p:cNvPr id="5" name="CasellaDiTesto 4"/>
          <p:cNvSpPr txBox="1"/>
          <p:nvPr/>
        </p:nvSpPr>
        <p:spPr>
          <a:xfrm>
            <a:off x="5808023" y="4171146"/>
            <a:ext cx="3016333" cy="1815882"/>
          </a:xfrm>
          <a:prstGeom prst="rect">
            <a:avLst/>
          </a:prstGeom>
          <a:noFill/>
        </p:spPr>
        <p:txBody>
          <a:bodyPr wrap="square" rtlCol="0">
            <a:spAutoFit/>
          </a:bodyPr>
          <a:lstStyle/>
          <a:p>
            <a:pPr algn="just"/>
            <a:r>
              <a:rPr lang="it-IT" sz="1400" dirty="0" smtClean="0">
                <a:solidFill>
                  <a:schemeClr val="bg1"/>
                </a:solidFill>
              </a:rPr>
              <a:t>Miscelamento maggiore che ad ampiezza iniziale ma minore rispetto alla geometria precedente.</a:t>
            </a:r>
          </a:p>
          <a:p>
            <a:pPr algn="just"/>
            <a:endParaRPr lang="it-IT" sz="1400" dirty="0" smtClean="0">
              <a:solidFill>
                <a:schemeClr val="bg1"/>
              </a:solidFill>
            </a:endParaRPr>
          </a:p>
          <a:p>
            <a:pPr algn="just"/>
            <a:r>
              <a:rPr lang="it-IT" sz="1400" dirty="0" smtClean="0">
                <a:solidFill>
                  <a:schemeClr val="bg1"/>
                </a:solidFill>
              </a:rPr>
              <a:t>Temperature sull’asse non più coincidenti ma si discostano ad una distanza di un ordine di grandezza minore rispetto a prima.</a:t>
            </a:r>
            <a:endParaRPr lang="it-IT" sz="1400" dirty="0">
              <a:solidFill>
                <a:schemeClr val="bg1"/>
              </a:solidFill>
            </a:endParaRPr>
          </a:p>
        </p:txBody>
      </p:sp>
    </p:spTree>
    <p:extLst>
      <p:ext uri="{BB962C8B-B14F-4D97-AF65-F5344CB8AC3E}">
        <p14:creationId xmlns:p14="http://schemas.microsoft.com/office/powerpoint/2010/main" val="12356019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&amp; Ampiezza </a:t>
            </a:r>
            <a:r>
              <a:rPr lang="it-IT" sz="3200" b="1" dirty="0" smtClean="0">
                <a:solidFill>
                  <a:schemeClr val="bg1"/>
                </a:solidFill>
              </a:rPr>
              <a:t>maggiore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3" name="Tabella 2"/>
          <p:cNvGraphicFramePr>
            <a:graphicFrameLocks noGrp="1"/>
          </p:cNvGraphicFramePr>
          <p:nvPr>
            <p:extLst>
              <p:ext uri="{D42A27DB-BD31-4B8C-83A1-F6EECF244321}">
                <p14:modId xmlns:p14="http://schemas.microsoft.com/office/powerpoint/2010/main" val="4144755076"/>
              </p:ext>
            </p:extLst>
          </p:nvPr>
        </p:nvGraphicFramePr>
        <p:xfrm>
          <a:off x="4860032" y="1484784"/>
          <a:ext cx="3876675" cy="1645920"/>
        </p:xfrm>
        <a:graphic>
          <a:graphicData uri="http://schemas.openxmlformats.org/drawingml/2006/table">
            <a:tbl>
              <a:tblPr/>
              <a:tblGrid>
                <a:gridCol w="1040765"/>
                <a:gridCol w="1076325"/>
                <a:gridCol w="900430"/>
                <a:gridCol w="859155"/>
              </a:tblGrid>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Frequenza [Hz]</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V</a:t>
                      </a:r>
                      <a:r>
                        <a:rPr lang="it-IT" sz="1200" baseline="-25000">
                          <a:solidFill>
                            <a:srgbClr val="000000"/>
                          </a:solidFill>
                          <a:effectLst/>
                          <a:latin typeface="Times New Roman"/>
                          <a:ea typeface="Times New Roman"/>
                          <a:cs typeface="Times New Roman"/>
                        </a:rPr>
                        <a:t>z_avg</a:t>
                      </a:r>
                      <a:r>
                        <a:rPr lang="it-IT" sz="1200">
                          <a:solidFill>
                            <a:srgbClr val="000000"/>
                          </a:solidFill>
                          <a:effectLst/>
                          <a:latin typeface="Times New Roman"/>
                          <a:ea typeface="Times New Roman"/>
                          <a:cs typeface="Times New Roman"/>
                        </a:rPr>
                        <a:t>[m/s]</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St</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Re</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-7,26</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4840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100</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-6,33</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0,158</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4220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200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-7,02</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0,285</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4680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400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-6,79</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0,589</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4526,667</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r h="252095">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550</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a:solidFill>
                            <a:srgbClr val="000000"/>
                          </a:solidFill>
                          <a:effectLst/>
                          <a:latin typeface="Times New Roman"/>
                          <a:ea typeface="Times New Roman"/>
                          <a:cs typeface="Times New Roman"/>
                        </a:rPr>
                        <a:t>-6,58</a:t>
                      </a:r>
                      <a:endParaRPr lang="it-IT" sz="100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0,826</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algn="ctr">
                        <a:lnSpc>
                          <a:spcPct val="150000"/>
                        </a:lnSpc>
                        <a:spcAft>
                          <a:spcPts val="0"/>
                        </a:spcAft>
                      </a:pPr>
                      <a:r>
                        <a:rPr lang="it-IT" sz="1200" dirty="0">
                          <a:solidFill>
                            <a:srgbClr val="000000"/>
                          </a:solidFill>
                          <a:effectLst/>
                          <a:latin typeface="Times New Roman"/>
                          <a:ea typeface="Times New Roman"/>
                          <a:cs typeface="Times New Roman"/>
                        </a:rPr>
                        <a:t>4386,667</a:t>
                      </a:r>
                      <a:endParaRPr lang="it-IT" sz="1000" dirty="0">
                        <a:effectLst/>
                        <a:latin typeface="Georgia"/>
                        <a:ea typeface="Times New Roman"/>
                        <a:cs typeface="Times New Roman"/>
                      </a:endParaRPr>
                    </a:p>
                  </a:txBody>
                  <a:tcPr marL="19050" marR="19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r>
            </a:tbl>
          </a:graphicData>
        </a:graphic>
      </p:graphicFrame>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37" y="3460284"/>
            <a:ext cx="4392488" cy="306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60872"/>
          <a:stretch/>
        </p:blipFill>
        <p:spPr bwMode="auto">
          <a:xfrm>
            <a:off x="5245595" y="3460284"/>
            <a:ext cx="1434618" cy="306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061" y="3460283"/>
            <a:ext cx="1691323" cy="306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323528" y="1628800"/>
            <a:ext cx="4464496" cy="738664"/>
          </a:xfrm>
          <a:prstGeom prst="rect">
            <a:avLst/>
          </a:prstGeom>
          <a:noFill/>
        </p:spPr>
        <p:txBody>
          <a:bodyPr wrap="square" rtlCol="0">
            <a:spAutoFit/>
          </a:bodyPr>
          <a:lstStyle/>
          <a:p>
            <a:pPr algn="just"/>
            <a:r>
              <a:rPr lang="it-IT" sz="1400" dirty="0" smtClean="0">
                <a:solidFill>
                  <a:schemeClr val="bg1"/>
                </a:solidFill>
              </a:rPr>
              <a:t>Dai contorni di velocità si osserva come (specialmente a St=0,82) si creino zone molto caotiche con forti componenti di velocità </a:t>
            </a:r>
            <a:r>
              <a:rPr lang="it-IT" sz="1400" dirty="0">
                <a:solidFill>
                  <a:schemeClr val="bg1"/>
                </a:solidFill>
              </a:rPr>
              <a:t>in prossimità della parete</a:t>
            </a:r>
            <a:endParaRPr lang="it-IT" sz="1400" dirty="0" smtClean="0">
              <a:solidFill>
                <a:schemeClr val="bg1"/>
              </a:solidFill>
            </a:endParaRPr>
          </a:p>
        </p:txBody>
      </p:sp>
      <p:pic>
        <p:nvPicPr>
          <p:cNvPr id="4" name="yVort(initvsAmpli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98475" y="1998132"/>
            <a:ext cx="7675801" cy="4097759"/>
          </a:xfrm>
          <a:prstGeom prst="rect">
            <a:avLst/>
          </a:prstGeom>
        </p:spPr>
      </p:pic>
    </p:spTree>
    <p:extLst>
      <p:ext uri="{BB962C8B-B14F-4D97-AF65-F5344CB8AC3E}">
        <p14:creationId xmlns:p14="http://schemas.microsoft.com/office/powerpoint/2010/main" val="17454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4"/>
                                        </p:tgtEl>
                                      </p:cBhvr>
                                    </p:animEffect>
                                    <p:set>
                                      <p:cBhvr>
                                        <p:cTn id="7" dur="1" fill="hold">
                                          <p:stCondLst>
                                            <p:cond delay="499"/>
                                          </p:stCondLst>
                                        </p:cTn>
                                        <p:tgtEl>
                                          <p:spTgt spid="51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27"/>
                                        </p:tgtEl>
                                      </p:cBhvr>
                                    </p:animEffect>
                                    <p:set>
                                      <p:cBhvr>
                                        <p:cTn id="16" dur="1" fill="hold">
                                          <p:stCondLst>
                                            <p:cond delay="499"/>
                                          </p:stCondLst>
                                        </p:cTn>
                                        <p:tgtEl>
                                          <p:spTgt spid="51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128"/>
                                        </p:tgtEl>
                                      </p:cBhvr>
                                    </p:animEffect>
                                    <p:set>
                                      <p:cBhvr>
                                        <p:cTn id="19" dur="1" fill="hold">
                                          <p:stCondLst>
                                            <p:cond delay="499"/>
                                          </p:stCondLst>
                                        </p:cTn>
                                        <p:tgtEl>
                                          <p:spTgt spid="5128"/>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5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&amp; Ampiezza </a:t>
            </a:r>
            <a:r>
              <a:rPr lang="it-IT" sz="3200" b="1" dirty="0" smtClean="0">
                <a:solidFill>
                  <a:schemeClr val="bg1"/>
                </a:solidFill>
              </a:rPr>
              <a:t>maggiore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Immagine 13" descr="C:\Users\Alberto\Desktop\Tesi Magistrale\Second Order\Distance Reduced\Amplitude maggiore\Mean wall shear.png"/>
          <p:cNvPicPr/>
          <p:nvPr/>
        </p:nvPicPr>
        <p:blipFill rotWithShape="1">
          <a:blip r:embed="rId3" cstate="print">
            <a:extLst>
              <a:ext uri="{28A0092B-C50C-407E-A947-70E740481C1C}">
                <a14:useLocalDpi xmlns:a14="http://schemas.microsoft.com/office/drawing/2010/main" val="0"/>
              </a:ext>
            </a:extLst>
          </a:blip>
          <a:srcRect l="3115" t="10333" r="16773" b="3113"/>
          <a:stretch/>
        </p:blipFill>
        <p:spPr bwMode="auto">
          <a:xfrm>
            <a:off x="4932040" y="1484784"/>
            <a:ext cx="3869460" cy="381642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CasellaDiTesto 2"/>
          <p:cNvSpPr txBox="1"/>
          <p:nvPr/>
        </p:nvSpPr>
        <p:spPr>
          <a:xfrm>
            <a:off x="4932040" y="5344027"/>
            <a:ext cx="3960629" cy="1169551"/>
          </a:xfrm>
          <a:prstGeom prst="rect">
            <a:avLst/>
          </a:prstGeom>
          <a:noFill/>
        </p:spPr>
        <p:txBody>
          <a:bodyPr wrap="square" rtlCol="0">
            <a:spAutoFit/>
          </a:bodyPr>
          <a:lstStyle/>
          <a:p>
            <a:pPr algn="just"/>
            <a:r>
              <a:rPr lang="it-IT" sz="1400" dirty="0" smtClean="0">
                <a:solidFill>
                  <a:schemeClr val="bg1"/>
                </a:solidFill>
              </a:rPr>
              <a:t>I valori di sforzo tangenziale sono i più alti ottenuti fino ad ora e gli incrementi rispetto al caso stazionario perdurano per tutte le frequenze fino a x=1,5D, sintomo che con grande ampiezza la convenienza nel pulsare si estende più lontano.</a:t>
            </a:r>
          </a:p>
        </p:txBody>
      </p:sp>
      <p:pic>
        <p:nvPicPr>
          <p:cNvPr id="16" name="Immagine 15" descr="C:\Users\Alberto\Desktop\Tesi Magistrale\Second Order\Distance Reduced\Amplitude maggiore\effectiveness.png"/>
          <p:cNvPicPr/>
          <p:nvPr/>
        </p:nvPicPr>
        <p:blipFill rotWithShape="1">
          <a:blip r:embed="rId4">
            <a:extLst>
              <a:ext uri="{28A0092B-C50C-407E-A947-70E740481C1C}">
                <a14:useLocalDpi xmlns:a14="http://schemas.microsoft.com/office/drawing/2010/main" val="0"/>
              </a:ext>
            </a:extLst>
          </a:blip>
          <a:srcRect t="10178" r="10246" b="3506"/>
          <a:stretch/>
        </p:blipFill>
        <p:spPr bwMode="auto">
          <a:xfrm>
            <a:off x="354471" y="1484784"/>
            <a:ext cx="4392488" cy="408619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7" name="CasellaDiTesto 16"/>
          <p:cNvSpPr txBox="1"/>
          <p:nvPr/>
        </p:nvSpPr>
        <p:spPr>
          <a:xfrm>
            <a:off x="379172" y="5655090"/>
            <a:ext cx="4213165" cy="954107"/>
          </a:xfrm>
          <a:prstGeom prst="rect">
            <a:avLst/>
          </a:prstGeom>
          <a:noFill/>
        </p:spPr>
        <p:txBody>
          <a:bodyPr wrap="square" rtlCol="0">
            <a:spAutoFit/>
          </a:bodyPr>
          <a:lstStyle/>
          <a:p>
            <a:pPr algn="just"/>
            <a:r>
              <a:rPr lang="it-IT" sz="1400" dirty="0" smtClean="0">
                <a:solidFill>
                  <a:schemeClr val="bg1"/>
                </a:solidFill>
              </a:rPr>
              <a:t>I picchi dell’efficacia di raffreddamento sono i più alti trovati fra tutte le configurazioni: fino a x=2D per ogni St si ha un efficacia superiore rispetto al caso stazionario, oltre le curve tendono a coincidere.</a:t>
            </a:r>
          </a:p>
        </p:txBody>
      </p:sp>
    </p:spTree>
    <p:extLst>
      <p:ext uri="{BB962C8B-B14F-4D97-AF65-F5344CB8AC3E}">
        <p14:creationId xmlns:p14="http://schemas.microsoft.com/office/powerpoint/2010/main" val="3045041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H/</a:t>
            </a:r>
            <a:r>
              <a:rPr lang="it-IT" sz="3200" b="1" dirty="0" err="1" smtClean="0">
                <a:solidFill>
                  <a:schemeClr val="bg1"/>
                </a:solidFill>
              </a:rPr>
              <a:t>D</a:t>
            </a:r>
            <a:r>
              <a:rPr lang="it-IT" sz="2000" b="1" dirty="0" err="1" smtClean="0">
                <a:solidFill>
                  <a:schemeClr val="bg1"/>
                </a:solidFill>
              </a:rPr>
              <a:t>u</a:t>
            </a:r>
            <a:r>
              <a:rPr lang="it-IT" sz="3200" b="1" dirty="0" smtClean="0">
                <a:solidFill>
                  <a:schemeClr val="bg1"/>
                </a:solidFill>
              </a:rPr>
              <a:t>=2, </a:t>
            </a:r>
            <a:r>
              <a:rPr lang="it-IT" sz="3200" b="1" dirty="0">
                <a:solidFill>
                  <a:schemeClr val="bg1"/>
                </a:solidFill>
              </a:rPr>
              <a:t>Ampiezza iniziale vs Ampiezza maggiore</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39" y="1412777"/>
            <a:ext cx="4608000" cy="280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507" y="3798776"/>
            <a:ext cx="4616746" cy="28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5004230" y="1772816"/>
            <a:ext cx="3765573" cy="1384995"/>
          </a:xfrm>
          <a:prstGeom prst="rect">
            <a:avLst/>
          </a:prstGeom>
          <a:noFill/>
        </p:spPr>
        <p:txBody>
          <a:bodyPr wrap="square" rtlCol="0">
            <a:spAutoFit/>
          </a:bodyPr>
          <a:lstStyle/>
          <a:p>
            <a:pPr algn="just"/>
            <a:r>
              <a:rPr lang="it-IT" sz="1400" dirty="0">
                <a:solidFill>
                  <a:schemeClr val="bg1"/>
                </a:solidFill>
              </a:rPr>
              <a:t>P</a:t>
            </a:r>
            <a:r>
              <a:rPr lang="it-IT" sz="1400" dirty="0" smtClean="0">
                <a:solidFill>
                  <a:schemeClr val="bg1"/>
                </a:solidFill>
              </a:rPr>
              <a:t>er </a:t>
            </a:r>
            <a:r>
              <a:rPr lang="it-IT" sz="1400" dirty="0">
                <a:solidFill>
                  <a:schemeClr val="bg1"/>
                </a:solidFill>
              </a:rPr>
              <a:t>l’ampiezza iniziale, </a:t>
            </a:r>
            <a:r>
              <a:rPr lang="it-IT" sz="1400" dirty="0" smtClean="0">
                <a:solidFill>
                  <a:schemeClr val="bg1"/>
                </a:solidFill>
              </a:rPr>
              <a:t>è conveniente pulsare da St </a:t>
            </a:r>
            <a:r>
              <a:rPr lang="it-IT" sz="1400" dirty="0">
                <a:solidFill>
                  <a:schemeClr val="bg1"/>
                </a:solidFill>
              </a:rPr>
              <a:t>maggiore di 0.35 (precedentemente era 0.58</a:t>
            </a:r>
            <a:r>
              <a:rPr lang="it-IT" sz="1400" dirty="0" smtClean="0">
                <a:solidFill>
                  <a:schemeClr val="bg1"/>
                </a:solidFill>
              </a:rPr>
              <a:t>): </a:t>
            </a:r>
            <a:r>
              <a:rPr lang="it-IT" sz="1400" dirty="0">
                <a:solidFill>
                  <a:schemeClr val="bg1"/>
                </a:solidFill>
              </a:rPr>
              <a:t>avvicinare la superficie inferiore rende </a:t>
            </a:r>
            <a:r>
              <a:rPr lang="it-IT" sz="1400" dirty="0" smtClean="0">
                <a:solidFill>
                  <a:schemeClr val="bg1"/>
                </a:solidFill>
              </a:rPr>
              <a:t>vantaggioso </a:t>
            </a:r>
            <a:r>
              <a:rPr lang="it-IT" sz="1400" dirty="0">
                <a:solidFill>
                  <a:schemeClr val="bg1"/>
                </a:solidFill>
              </a:rPr>
              <a:t>pulsare il getto anche a frequenze minori, a parità di </a:t>
            </a:r>
            <a:r>
              <a:rPr lang="it-IT" sz="1400" dirty="0" smtClean="0">
                <a:solidFill>
                  <a:schemeClr val="bg1"/>
                </a:solidFill>
              </a:rPr>
              <a:t>ampiezza.</a:t>
            </a:r>
          </a:p>
          <a:p>
            <a:pPr algn="just"/>
            <a:r>
              <a:rPr lang="it-IT" sz="1400" dirty="0" smtClean="0">
                <a:solidFill>
                  <a:schemeClr val="bg1"/>
                </a:solidFill>
              </a:rPr>
              <a:t>Il guadagno massimo però resta del 5%.</a:t>
            </a:r>
          </a:p>
        </p:txBody>
      </p:sp>
      <p:sp>
        <p:nvSpPr>
          <p:cNvPr id="4" name="CasellaDiTesto 3"/>
          <p:cNvSpPr txBox="1"/>
          <p:nvPr/>
        </p:nvSpPr>
        <p:spPr>
          <a:xfrm>
            <a:off x="400526" y="4402557"/>
            <a:ext cx="3755004" cy="1600438"/>
          </a:xfrm>
          <a:prstGeom prst="rect">
            <a:avLst/>
          </a:prstGeom>
          <a:noFill/>
        </p:spPr>
        <p:txBody>
          <a:bodyPr wrap="square" rtlCol="0">
            <a:spAutoFit/>
          </a:bodyPr>
          <a:lstStyle/>
          <a:p>
            <a:pPr algn="just"/>
            <a:r>
              <a:rPr lang="it-IT" sz="1400" dirty="0" smtClean="0">
                <a:solidFill>
                  <a:schemeClr val="bg1"/>
                </a:solidFill>
              </a:rPr>
              <a:t>Ampiezza maggiore: incremento minimo del 16%. L’incremento </a:t>
            </a:r>
            <a:r>
              <a:rPr lang="it-IT" sz="1400" dirty="0">
                <a:solidFill>
                  <a:schemeClr val="bg1"/>
                </a:solidFill>
              </a:rPr>
              <a:t>massimo si ottiene ancora per il valore di St maggiore e corrisponde ad un aumento del </a:t>
            </a:r>
            <a:r>
              <a:rPr lang="it-IT" sz="1400" u="sng" dirty="0">
                <a:solidFill>
                  <a:schemeClr val="bg1"/>
                </a:solidFill>
              </a:rPr>
              <a:t>26.5%</a:t>
            </a:r>
            <a:r>
              <a:rPr lang="it-IT" sz="1400" dirty="0">
                <a:solidFill>
                  <a:schemeClr val="bg1"/>
                </a:solidFill>
              </a:rPr>
              <a:t> </a:t>
            </a:r>
            <a:r>
              <a:rPr lang="it-IT" sz="1400" dirty="0" smtClean="0">
                <a:solidFill>
                  <a:schemeClr val="bg1"/>
                </a:solidFill>
              </a:rPr>
              <a:t>rispetto </a:t>
            </a:r>
            <a:r>
              <a:rPr lang="it-IT" sz="1400" dirty="0">
                <a:solidFill>
                  <a:schemeClr val="bg1"/>
                </a:solidFill>
              </a:rPr>
              <a:t>al caso non pulsato. </a:t>
            </a:r>
            <a:r>
              <a:rPr lang="it-IT" sz="1400" dirty="0" smtClean="0">
                <a:solidFill>
                  <a:schemeClr val="bg1"/>
                </a:solidFill>
              </a:rPr>
              <a:t>Inoltre </a:t>
            </a:r>
            <a:r>
              <a:rPr lang="it-IT" sz="1400" dirty="0">
                <a:solidFill>
                  <a:schemeClr val="bg1"/>
                </a:solidFill>
              </a:rPr>
              <a:t>questo valore si mantiene inalterato anche per x/D fino a </a:t>
            </a:r>
            <a:r>
              <a:rPr lang="it-IT" sz="1400" dirty="0" smtClean="0">
                <a:solidFill>
                  <a:schemeClr val="bg1"/>
                </a:solidFill>
              </a:rPr>
              <a:t>2: vantaggi non solo nella zona sotto l’ugello.</a:t>
            </a:r>
          </a:p>
        </p:txBody>
      </p:sp>
    </p:spTree>
    <p:extLst>
      <p:ext uri="{BB962C8B-B14F-4D97-AF65-F5344CB8AC3E}">
        <p14:creationId xmlns:p14="http://schemas.microsoft.com/office/powerpoint/2010/main" val="1424251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bg1"/>
                </a:solidFill>
              </a:rPr>
              <a:t>Conclusioni e sviluppi</a:t>
            </a:r>
            <a:endParaRPr lang="it-IT" sz="32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827870" y="1501176"/>
            <a:ext cx="7417011" cy="4770537"/>
          </a:xfrm>
          <a:prstGeom prst="rect">
            <a:avLst/>
          </a:prstGeom>
          <a:noFill/>
        </p:spPr>
        <p:txBody>
          <a:bodyPr wrap="square" rtlCol="0">
            <a:spAutoFit/>
          </a:bodyPr>
          <a:lstStyle/>
          <a:p>
            <a:pPr algn="just"/>
            <a:r>
              <a:rPr lang="it-IT" sz="1600" dirty="0" smtClean="0">
                <a:solidFill>
                  <a:schemeClr val="bg1"/>
                </a:solidFill>
              </a:rPr>
              <a:t>Si è mostrato che:</a:t>
            </a:r>
          </a:p>
          <a:p>
            <a:pPr algn="just"/>
            <a:endParaRPr lang="it-IT" sz="1600" dirty="0" smtClean="0">
              <a:solidFill>
                <a:schemeClr val="bg1"/>
              </a:solidFill>
            </a:endParaRPr>
          </a:p>
          <a:p>
            <a:pPr marL="285750" indent="-285750" algn="just">
              <a:buFont typeface="Arial" panose="020B0604020202020204" pitchFamily="34" charset="0"/>
              <a:buChar char="•"/>
            </a:pPr>
            <a:r>
              <a:rPr lang="it-IT" sz="1600" dirty="0">
                <a:solidFill>
                  <a:schemeClr val="bg1"/>
                </a:solidFill>
              </a:rPr>
              <a:t>u</a:t>
            </a:r>
            <a:r>
              <a:rPr lang="it-IT" sz="1600" dirty="0" smtClean="0">
                <a:solidFill>
                  <a:schemeClr val="bg1"/>
                </a:solidFill>
              </a:rPr>
              <a:t>na portata fluttuante in un raffreddamento tramite Jet Impingement è una valida tecnica per l’aumento dell’efficacia di raffreddamento (anche di Nu e h) </a:t>
            </a:r>
          </a:p>
          <a:p>
            <a:pPr marL="285750" indent="-285750" algn="just">
              <a:buFont typeface="Arial" panose="020B0604020202020204" pitchFamily="34" charset="0"/>
              <a:buChar char="•"/>
            </a:pPr>
            <a:r>
              <a:rPr lang="it-IT" sz="1600" dirty="0" smtClean="0">
                <a:solidFill>
                  <a:schemeClr val="bg1"/>
                </a:solidFill>
              </a:rPr>
              <a:t>a seconda della geometria e soprattutto di frequenza e ampiezza variano le prestazioni e si possono avere sia incrementi che decrementi </a:t>
            </a:r>
          </a:p>
          <a:p>
            <a:pPr marL="285750" indent="-285750" algn="just">
              <a:buFont typeface="Arial" panose="020B0604020202020204" pitchFamily="34" charset="0"/>
              <a:buChar char="•"/>
            </a:pPr>
            <a:r>
              <a:rPr lang="it-IT" sz="1600" dirty="0">
                <a:solidFill>
                  <a:schemeClr val="bg1"/>
                </a:solidFill>
              </a:rPr>
              <a:t>l</a:t>
            </a:r>
            <a:r>
              <a:rPr lang="it-IT" sz="1600" dirty="0" smtClean="0">
                <a:solidFill>
                  <a:schemeClr val="bg1"/>
                </a:solidFill>
              </a:rPr>
              <a:t>a soluzione più vantaggiosa è risultata quella con ampiezza maggiore, distanza ridotta dalla superficie e numero di Strouhal nell’intorno di 0,8, che garantisce un aumento del 26% di efficacia</a:t>
            </a:r>
          </a:p>
          <a:p>
            <a:pPr marL="285750" indent="-285750" algn="just">
              <a:buFont typeface="Arial" panose="020B0604020202020204" pitchFamily="34" charset="0"/>
              <a:buChar char="•"/>
            </a:pPr>
            <a:endParaRPr lang="it-IT" sz="1600" dirty="0">
              <a:solidFill>
                <a:schemeClr val="bg1"/>
              </a:solidFill>
            </a:endParaRPr>
          </a:p>
          <a:p>
            <a:pPr algn="just"/>
            <a:r>
              <a:rPr lang="it-IT" sz="1600" dirty="0" smtClean="0">
                <a:solidFill>
                  <a:schemeClr val="bg1"/>
                </a:solidFill>
              </a:rPr>
              <a:t>Ulteriori sviluppi potrebbero essere:</a:t>
            </a:r>
          </a:p>
          <a:p>
            <a:pPr algn="just"/>
            <a:endParaRPr lang="it-IT" sz="1600" dirty="0" smtClean="0">
              <a:solidFill>
                <a:schemeClr val="bg1"/>
              </a:solidFill>
            </a:endParaRPr>
          </a:p>
          <a:p>
            <a:pPr marL="285750" indent="-285750" algn="just">
              <a:buFont typeface="Arial" panose="020B0604020202020204" pitchFamily="34" charset="0"/>
              <a:buChar char="•"/>
            </a:pPr>
            <a:r>
              <a:rPr lang="it-IT" sz="1600" dirty="0" smtClean="0">
                <a:solidFill>
                  <a:schemeClr val="bg1"/>
                </a:solidFill>
              </a:rPr>
              <a:t>A livello numerico svolgere analisi più precise, ad esempio DNS, eliminando le semplificazioni dell’analisi tipo RANS e verificare che incrementi simili si abbiano per gli stessi St anche a Re più elevati</a:t>
            </a:r>
          </a:p>
          <a:p>
            <a:pPr marL="285750" indent="-285750" algn="just">
              <a:buFont typeface="Arial" panose="020B0604020202020204" pitchFamily="34" charset="0"/>
              <a:buChar char="•"/>
            </a:pPr>
            <a:r>
              <a:rPr lang="it-IT" sz="1600" dirty="0" smtClean="0">
                <a:solidFill>
                  <a:schemeClr val="bg1"/>
                </a:solidFill>
              </a:rPr>
              <a:t>A livello pratico rendere realizzabile un dispositivo che lavori a St elevati ma con elevate frequenze e velocità, in modo da avere Re più elevato e quindi già di partenza efficacia più alta (cui si aggiungerebbe il guadagno derivante dall’oscillazione)</a:t>
            </a:r>
          </a:p>
        </p:txBody>
      </p:sp>
    </p:spTree>
    <p:extLst>
      <p:ext uri="{BB962C8B-B14F-4D97-AF65-F5344CB8AC3E}">
        <p14:creationId xmlns:p14="http://schemas.microsoft.com/office/powerpoint/2010/main" val="284800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bg1"/>
                </a:solidFill>
              </a:rPr>
              <a:t>Caratteristiche del flusso</a:t>
            </a:r>
            <a:endParaRPr lang="it-IT" b="1" dirty="0">
              <a:solidFill>
                <a:schemeClr val="bg1"/>
              </a:solidFill>
            </a:endParaRPr>
          </a:p>
        </p:txBody>
      </p:sp>
      <p:sp>
        <p:nvSpPr>
          <p:cNvPr id="3" name="Segnaposto contenuto 2"/>
          <p:cNvSpPr>
            <a:spLocks noGrp="1"/>
          </p:cNvSpPr>
          <p:nvPr>
            <p:ph idx="1"/>
          </p:nvPr>
        </p:nvSpPr>
        <p:spPr>
          <a:xfrm>
            <a:off x="457200" y="3811352"/>
            <a:ext cx="8229600" cy="2314811"/>
          </a:xfrm>
        </p:spPr>
        <p:txBody>
          <a:bodyPr>
            <a:normAutofit fontScale="92500" lnSpcReduction="20000"/>
          </a:bodyPr>
          <a:lstStyle/>
          <a:p>
            <a:pPr marL="0" indent="0">
              <a:buNone/>
            </a:pPr>
            <a:endParaRPr lang="it-IT" sz="1900" dirty="0" smtClean="0">
              <a:solidFill>
                <a:schemeClr val="bg1"/>
              </a:solidFill>
            </a:endParaRPr>
          </a:p>
          <a:p>
            <a:pPr marL="0" indent="0">
              <a:buNone/>
            </a:pPr>
            <a:r>
              <a:rPr lang="it-IT" sz="1900" dirty="0" smtClean="0">
                <a:solidFill>
                  <a:schemeClr val="bg1"/>
                </a:solidFill>
              </a:rPr>
              <a:t>Si individuano tre zone, con caratteristiche diverse:</a:t>
            </a:r>
          </a:p>
          <a:p>
            <a:r>
              <a:rPr lang="it-IT" sz="1900" dirty="0">
                <a:solidFill>
                  <a:schemeClr val="bg1"/>
                </a:solidFill>
              </a:rPr>
              <a:t>l</a:t>
            </a:r>
            <a:r>
              <a:rPr lang="it-IT" sz="1900" dirty="0" smtClean="0">
                <a:solidFill>
                  <a:schemeClr val="bg1"/>
                </a:solidFill>
              </a:rPr>
              <a:t>a "Free Jet </a:t>
            </a:r>
            <a:r>
              <a:rPr lang="it-IT" sz="1900" dirty="0" err="1" smtClean="0">
                <a:solidFill>
                  <a:schemeClr val="bg1"/>
                </a:solidFill>
              </a:rPr>
              <a:t>Region</a:t>
            </a:r>
            <a:r>
              <a:rPr lang="it-IT" sz="1900" dirty="0" smtClean="0">
                <a:solidFill>
                  <a:schemeClr val="bg1"/>
                </a:solidFill>
              </a:rPr>
              <a:t>" composta da "</a:t>
            </a:r>
            <a:r>
              <a:rPr lang="it-IT" sz="1900" dirty="0" err="1" smtClean="0">
                <a:solidFill>
                  <a:schemeClr val="bg1"/>
                </a:solidFill>
              </a:rPr>
              <a:t>Potential</a:t>
            </a:r>
            <a:r>
              <a:rPr lang="it-IT" sz="1900" dirty="0" smtClean="0">
                <a:solidFill>
                  <a:schemeClr val="bg1"/>
                </a:solidFill>
              </a:rPr>
              <a:t> Core  Zone" e "</a:t>
            </a:r>
            <a:r>
              <a:rPr lang="it-IT" sz="1900" dirty="0" err="1" smtClean="0">
                <a:solidFill>
                  <a:schemeClr val="bg1"/>
                </a:solidFill>
              </a:rPr>
              <a:t>Shear</a:t>
            </a:r>
            <a:r>
              <a:rPr lang="it-IT" sz="1900" dirty="0" smtClean="0">
                <a:solidFill>
                  <a:schemeClr val="bg1"/>
                </a:solidFill>
              </a:rPr>
              <a:t> </a:t>
            </a:r>
            <a:r>
              <a:rPr lang="it-IT" sz="1900" dirty="0" err="1" smtClean="0">
                <a:solidFill>
                  <a:schemeClr val="bg1"/>
                </a:solidFill>
              </a:rPr>
              <a:t>Layer</a:t>
            </a:r>
            <a:r>
              <a:rPr lang="it-IT" sz="1900" dirty="0" smtClean="0">
                <a:solidFill>
                  <a:schemeClr val="bg1"/>
                </a:solidFill>
              </a:rPr>
              <a:t> Zone"</a:t>
            </a:r>
          </a:p>
          <a:p>
            <a:r>
              <a:rPr lang="it-IT" sz="1900" dirty="0">
                <a:solidFill>
                  <a:schemeClr val="bg1"/>
                </a:solidFill>
              </a:rPr>
              <a:t>l</a:t>
            </a:r>
            <a:r>
              <a:rPr lang="it-IT" sz="1900" dirty="0" smtClean="0">
                <a:solidFill>
                  <a:schemeClr val="bg1"/>
                </a:solidFill>
              </a:rPr>
              <a:t>a "</a:t>
            </a:r>
            <a:r>
              <a:rPr lang="it-IT" sz="1900" dirty="0" err="1" smtClean="0">
                <a:solidFill>
                  <a:schemeClr val="bg1"/>
                </a:solidFill>
              </a:rPr>
              <a:t>Stagnation</a:t>
            </a:r>
            <a:r>
              <a:rPr lang="it-IT" sz="1900" dirty="0" smtClean="0">
                <a:solidFill>
                  <a:schemeClr val="bg1"/>
                </a:solidFill>
              </a:rPr>
              <a:t> </a:t>
            </a:r>
            <a:r>
              <a:rPr lang="it-IT" sz="1900" dirty="0" err="1" smtClean="0">
                <a:solidFill>
                  <a:schemeClr val="bg1"/>
                </a:solidFill>
              </a:rPr>
              <a:t>Region</a:t>
            </a:r>
            <a:r>
              <a:rPr lang="it-IT" sz="1900" dirty="0" smtClean="0">
                <a:solidFill>
                  <a:schemeClr val="bg1"/>
                </a:solidFill>
              </a:rPr>
              <a:t>"</a:t>
            </a:r>
          </a:p>
          <a:p>
            <a:r>
              <a:rPr lang="it-IT" sz="1900" dirty="0">
                <a:solidFill>
                  <a:schemeClr val="bg1"/>
                </a:solidFill>
              </a:rPr>
              <a:t>l</a:t>
            </a:r>
            <a:r>
              <a:rPr lang="it-IT" sz="1900" dirty="0" smtClean="0">
                <a:solidFill>
                  <a:schemeClr val="bg1"/>
                </a:solidFill>
              </a:rPr>
              <a:t>a "</a:t>
            </a:r>
            <a:r>
              <a:rPr lang="it-IT" sz="1900" dirty="0" err="1" smtClean="0">
                <a:solidFill>
                  <a:schemeClr val="bg1"/>
                </a:solidFill>
              </a:rPr>
              <a:t>Wall</a:t>
            </a:r>
            <a:r>
              <a:rPr lang="it-IT" sz="1900" dirty="0" smtClean="0">
                <a:solidFill>
                  <a:schemeClr val="bg1"/>
                </a:solidFill>
              </a:rPr>
              <a:t> Jet </a:t>
            </a:r>
            <a:r>
              <a:rPr lang="it-IT" sz="1900" dirty="0" err="1" smtClean="0">
                <a:solidFill>
                  <a:schemeClr val="bg1"/>
                </a:solidFill>
              </a:rPr>
              <a:t>Region</a:t>
            </a:r>
            <a:r>
              <a:rPr lang="it-IT" sz="1900" dirty="0" smtClean="0">
                <a:solidFill>
                  <a:schemeClr val="bg1"/>
                </a:solidFill>
              </a:rPr>
              <a:t>"</a:t>
            </a:r>
          </a:p>
          <a:p>
            <a:endParaRPr lang="it-IT" sz="1900" dirty="0">
              <a:solidFill>
                <a:schemeClr val="bg1"/>
              </a:solidFill>
            </a:endParaRPr>
          </a:p>
          <a:p>
            <a:pPr marL="0" indent="0">
              <a:buNone/>
            </a:pPr>
            <a:r>
              <a:rPr lang="it-IT" sz="1900" dirty="0" smtClean="0">
                <a:solidFill>
                  <a:schemeClr val="bg1"/>
                </a:solidFill>
              </a:rPr>
              <a:t>L’estensione e l’esistenza stessa di tali zone dipende fortemente dalle caratteristiche geometriche del dispositivo (vicinanza ugello, confinamento...)</a:t>
            </a:r>
          </a:p>
          <a:p>
            <a:endParaRPr lang="it-IT" sz="1800" dirty="0" smtClean="0">
              <a:solidFill>
                <a:schemeClr val="bg1"/>
              </a:solidFill>
            </a:endParaRPr>
          </a:p>
          <a:p>
            <a:endParaRPr lang="it-IT" sz="1800" dirty="0" smtClean="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pic>
        <p:nvPicPr>
          <p:cNvPr id="13" name="Immagine 12" descr="C:\Users\Alberto\Desktop\Tesi Magistrale\zone ji.jpg"/>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94099"/>
            <a:ext cx="4572000" cy="2276475"/>
          </a:xfrm>
          <a:prstGeom prst="rect">
            <a:avLst/>
          </a:prstGeom>
          <a:ln>
            <a:noFill/>
          </a:ln>
          <a:effectLst>
            <a:outerShdw blurRad="190500" algn="tl" rotWithShape="0">
              <a:srgbClr val="000000">
                <a:alpha val="70000"/>
              </a:srgbClr>
            </a:outerShdw>
          </a:effectLst>
        </p:spPr>
      </p:pic>
      <p:sp>
        <p:nvSpPr>
          <p:cNvPr id="4" name="CasellaDiTesto 3"/>
          <p:cNvSpPr txBox="1"/>
          <p:nvPr/>
        </p:nvSpPr>
        <p:spPr>
          <a:xfrm>
            <a:off x="5157144" y="2486116"/>
            <a:ext cx="914033" cy="246221"/>
          </a:xfrm>
          <a:prstGeom prst="rect">
            <a:avLst/>
          </a:prstGeom>
          <a:noFill/>
        </p:spPr>
        <p:txBody>
          <a:bodyPr wrap="none" rtlCol="0">
            <a:spAutoFit/>
          </a:bodyPr>
          <a:lstStyle/>
          <a:p>
            <a:r>
              <a:rPr lang="it-IT" sz="1000" b="1" dirty="0" err="1" smtClean="0">
                <a:solidFill>
                  <a:schemeClr val="bg1">
                    <a:lumMod val="65000"/>
                    <a:lumOff val="35000"/>
                  </a:schemeClr>
                </a:solidFill>
                <a:latin typeface="Arial" panose="020B0604020202020204" pitchFamily="34" charset="0"/>
                <a:cs typeface="Arial" panose="020B0604020202020204" pitchFamily="34" charset="0"/>
              </a:rPr>
              <a:t>Shear</a:t>
            </a:r>
            <a:r>
              <a:rPr lang="it-IT" sz="1000" b="1" dirty="0" smtClean="0">
                <a:solidFill>
                  <a:schemeClr val="bg1">
                    <a:lumMod val="65000"/>
                    <a:lumOff val="35000"/>
                  </a:schemeClr>
                </a:solidFill>
                <a:latin typeface="Arial" panose="020B0604020202020204" pitchFamily="34" charset="0"/>
                <a:cs typeface="Arial" panose="020B0604020202020204" pitchFamily="34" charset="0"/>
              </a:rPr>
              <a:t> </a:t>
            </a:r>
            <a:r>
              <a:rPr lang="it-IT" sz="1000" b="1" dirty="0" err="1" smtClean="0">
                <a:solidFill>
                  <a:schemeClr val="bg1">
                    <a:lumMod val="65000"/>
                    <a:lumOff val="35000"/>
                  </a:schemeClr>
                </a:solidFill>
                <a:latin typeface="Arial" panose="020B0604020202020204" pitchFamily="34" charset="0"/>
                <a:cs typeface="Arial" panose="020B0604020202020204" pitchFamily="34" charset="0"/>
              </a:rPr>
              <a:t>Layer</a:t>
            </a:r>
            <a:endParaRPr lang="it-IT" sz="1000" b="1" dirty="0" smtClean="0">
              <a:solidFill>
                <a:schemeClr val="bg1">
                  <a:lumMod val="65000"/>
                  <a:lumOff val="35000"/>
                </a:schemeClr>
              </a:solidFill>
              <a:latin typeface="Arial" panose="020B0604020202020204" pitchFamily="34" charset="0"/>
              <a:cs typeface="Arial" panose="020B0604020202020204" pitchFamily="34" charset="0"/>
            </a:endParaRPr>
          </a:p>
        </p:txBody>
      </p:sp>
      <p:cxnSp>
        <p:nvCxnSpPr>
          <p:cNvPr id="7" name="Connettore 1 6"/>
          <p:cNvCxnSpPr/>
          <p:nvPr/>
        </p:nvCxnSpPr>
        <p:spPr>
          <a:xfrm>
            <a:off x="4644008" y="2468627"/>
            <a:ext cx="601030" cy="123111"/>
          </a:xfrm>
          <a:prstGeom prst="line">
            <a:avLst/>
          </a:prstGeom>
          <a:ln>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825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670208"/>
            <a:ext cx="8229600" cy="1143000"/>
          </a:xfrm>
        </p:spPr>
        <p:txBody>
          <a:bodyPr>
            <a:normAutofit/>
          </a:bodyPr>
          <a:lstStyle/>
          <a:p>
            <a:r>
              <a:rPr lang="it-IT" sz="5400" b="1" dirty="0" smtClean="0">
                <a:solidFill>
                  <a:schemeClr val="bg2"/>
                </a:solidFill>
                <a:effectLst>
                  <a:outerShdw blurRad="38100" dist="38100" dir="2700000" algn="tl">
                    <a:srgbClr val="000000">
                      <a:alpha val="43137"/>
                    </a:srgbClr>
                  </a:outerShdw>
                </a:effectLst>
              </a:rPr>
              <a:t>Grazie per l’attenzione</a:t>
            </a:r>
            <a:endParaRPr lang="it-IT" sz="5400" b="1" dirty="0">
              <a:solidFill>
                <a:schemeClr val="bg2"/>
              </a:solidFill>
              <a:effectLst>
                <a:outerShdw blurRad="38100" dist="38100" dir="2700000" algn="tl">
                  <a:srgbClr val="000000">
                    <a:alpha val="43137"/>
                  </a:srgbClr>
                </a:outerShdw>
              </a:effectLst>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spTree>
    <p:extLst>
      <p:ext uri="{BB962C8B-B14F-4D97-AF65-F5344CB8AC3E}">
        <p14:creationId xmlns:p14="http://schemas.microsoft.com/office/powerpoint/2010/main" val="4133681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solidFill>
                  <a:schemeClr val="bg1"/>
                </a:solidFill>
              </a:rPr>
              <a:t>Caratteristiche dello scambio termico</a:t>
            </a:r>
            <a:endParaRPr lang="it-IT" sz="3600" b="1" dirty="0">
              <a:solidFill>
                <a:schemeClr val="bg1"/>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a:bodyPr>
              <a:lstStyle/>
              <a:p>
                <a:pPr marL="0" indent="0">
                  <a:buNone/>
                </a:pPr>
                <a:r>
                  <a:rPr lang="it-IT" sz="1800" dirty="0" smtClean="0">
                    <a:solidFill>
                      <a:schemeClr val="bg1"/>
                    </a:solidFill>
                  </a:rPr>
                  <a:t>Lo scambio termico convettivo si valuta in termini di:</a:t>
                </a:r>
              </a:p>
              <a:p>
                <a:pPr marL="0" indent="0">
                  <a:buNone/>
                </a:pPr>
                <a:endParaRPr lang="it-IT" sz="1800" dirty="0">
                  <a:solidFill>
                    <a:schemeClr val="bg1"/>
                  </a:solidFill>
                </a:endParaRPr>
              </a:p>
              <a:p>
                <a:pPr marL="0" indent="0" algn="ctr">
                  <a:buNone/>
                </a:pPr>
                <a14:m>
                  <m:oMath xmlns:m="http://schemas.openxmlformats.org/officeDocument/2006/math">
                    <m:r>
                      <a:rPr lang="it-IT" sz="1800" i="1" smtClean="0">
                        <a:solidFill>
                          <a:schemeClr val="bg1"/>
                        </a:solidFill>
                        <a:latin typeface="Cambria Math"/>
                      </a:rPr>
                      <m:t>h</m:t>
                    </m:r>
                    <m:r>
                      <a:rPr lang="it-IT" sz="1800" i="1" smtClean="0">
                        <a:solidFill>
                          <a:schemeClr val="bg1"/>
                        </a:solidFill>
                        <a:latin typeface="Cambria Math"/>
                      </a:rPr>
                      <m:t>=</m:t>
                    </m:r>
                    <m:f>
                      <m:fPr>
                        <m:ctrlPr>
                          <a:rPr lang="it-IT" sz="1800" i="1">
                            <a:solidFill>
                              <a:schemeClr val="bg1"/>
                            </a:solidFill>
                            <a:latin typeface="Cambria Math"/>
                          </a:rPr>
                        </m:ctrlPr>
                      </m:fPr>
                      <m:num>
                        <m:r>
                          <a:rPr lang="it-IT" sz="1800" i="1">
                            <a:solidFill>
                              <a:schemeClr val="bg1"/>
                            </a:solidFill>
                            <a:latin typeface="Cambria Math"/>
                          </a:rPr>
                          <m:t>−</m:t>
                        </m:r>
                        <m:sSub>
                          <m:sSubPr>
                            <m:ctrlPr>
                              <a:rPr lang="it-IT" sz="1800" i="1">
                                <a:solidFill>
                                  <a:schemeClr val="bg1"/>
                                </a:solidFill>
                                <a:latin typeface="Cambria Math"/>
                              </a:rPr>
                            </m:ctrlPr>
                          </m:sSubPr>
                          <m:e>
                            <m:r>
                              <a:rPr lang="it-IT" sz="1800" i="1">
                                <a:solidFill>
                                  <a:schemeClr val="bg1"/>
                                </a:solidFill>
                                <a:latin typeface="Cambria Math"/>
                              </a:rPr>
                              <m:t>𝑘</m:t>
                            </m:r>
                          </m:e>
                          <m:sub>
                            <m:r>
                              <a:rPr lang="it-IT" sz="1800" i="1">
                                <a:solidFill>
                                  <a:schemeClr val="bg1"/>
                                </a:solidFill>
                                <a:latin typeface="Cambria Math"/>
                              </a:rPr>
                              <m:t>𝑓</m:t>
                            </m:r>
                          </m:sub>
                        </m:sSub>
                        <m:r>
                          <a:rPr lang="it-IT" sz="1800" i="1">
                            <a:solidFill>
                              <a:schemeClr val="bg1"/>
                            </a:solidFill>
                            <a:latin typeface="Cambria Math"/>
                          </a:rPr>
                          <m:t> </m:t>
                        </m:r>
                        <m:f>
                          <m:fPr>
                            <m:ctrlPr>
                              <a:rPr lang="it-IT" sz="1800" i="1">
                                <a:solidFill>
                                  <a:schemeClr val="bg1"/>
                                </a:solidFill>
                                <a:latin typeface="Cambria Math"/>
                              </a:rPr>
                            </m:ctrlPr>
                          </m:fPr>
                          <m:num>
                            <m:r>
                              <a:rPr lang="it-IT" sz="1800" i="1">
                                <a:solidFill>
                                  <a:schemeClr val="bg1"/>
                                </a:solidFill>
                                <a:latin typeface="Cambria Math"/>
                              </a:rPr>
                              <m:t>𝜕</m:t>
                            </m:r>
                            <m:r>
                              <a:rPr lang="it-IT" sz="1800" i="1">
                                <a:solidFill>
                                  <a:schemeClr val="bg1"/>
                                </a:solidFill>
                                <a:latin typeface="Cambria Math"/>
                              </a:rPr>
                              <m:t>𝑇</m:t>
                            </m:r>
                          </m:num>
                          <m:den>
                            <m:r>
                              <a:rPr lang="it-IT" sz="1800" i="1">
                                <a:solidFill>
                                  <a:schemeClr val="bg1"/>
                                </a:solidFill>
                                <a:latin typeface="Cambria Math"/>
                              </a:rPr>
                              <m:t>𝜕</m:t>
                            </m:r>
                            <m:r>
                              <a:rPr lang="it-IT" sz="1800" i="1">
                                <a:solidFill>
                                  <a:schemeClr val="bg1"/>
                                </a:solidFill>
                                <a:latin typeface="Cambria Math"/>
                              </a:rPr>
                              <m:t>𝑛</m:t>
                            </m:r>
                          </m:den>
                        </m:f>
                      </m:num>
                      <m:den>
                        <m:sSub>
                          <m:sSubPr>
                            <m:ctrlPr>
                              <a:rPr lang="it-IT" sz="1800" i="1">
                                <a:solidFill>
                                  <a:schemeClr val="bg1"/>
                                </a:solidFill>
                                <a:latin typeface="Cambria Math"/>
                              </a:rPr>
                            </m:ctrlPr>
                          </m:sSubPr>
                          <m:e>
                            <m:r>
                              <a:rPr lang="it-IT" sz="1800" i="1">
                                <a:solidFill>
                                  <a:schemeClr val="bg1"/>
                                </a:solidFill>
                                <a:latin typeface="Cambria Math"/>
                              </a:rPr>
                              <m:t>𝑇</m:t>
                            </m:r>
                          </m:e>
                          <m:sub>
                            <m:r>
                              <a:rPr lang="it-IT" sz="1800" i="1">
                                <a:solidFill>
                                  <a:schemeClr val="bg1"/>
                                </a:solidFill>
                                <a:latin typeface="Cambria Math"/>
                              </a:rPr>
                              <m:t>𝑤</m:t>
                            </m:r>
                          </m:sub>
                        </m:sSub>
                        <m:r>
                          <a:rPr lang="it-IT" sz="1800" i="1">
                            <a:solidFill>
                              <a:schemeClr val="bg1"/>
                            </a:solidFill>
                            <a:latin typeface="Cambria Math"/>
                          </a:rPr>
                          <m:t>−</m:t>
                        </m:r>
                        <m:sSub>
                          <m:sSubPr>
                            <m:ctrlPr>
                              <a:rPr lang="it-IT" sz="1800" i="1">
                                <a:solidFill>
                                  <a:schemeClr val="bg1"/>
                                </a:solidFill>
                                <a:latin typeface="Cambria Math"/>
                              </a:rPr>
                            </m:ctrlPr>
                          </m:sSubPr>
                          <m:e>
                            <m:r>
                              <a:rPr lang="it-IT" sz="1800" i="1">
                                <a:solidFill>
                                  <a:schemeClr val="bg1"/>
                                </a:solidFill>
                                <a:latin typeface="Cambria Math"/>
                              </a:rPr>
                              <m:t>𝑇</m:t>
                            </m:r>
                          </m:e>
                          <m:sub>
                            <m:r>
                              <a:rPr lang="it-IT" sz="1800" i="1">
                                <a:solidFill>
                                  <a:schemeClr val="bg1"/>
                                </a:solidFill>
                                <a:latin typeface="Cambria Math"/>
                              </a:rPr>
                              <m:t>𝑟𝑖𝑓</m:t>
                            </m:r>
                          </m:sub>
                        </m:sSub>
                      </m:den>
                    </m:f>
                  </m:oMath>
                </a14:m>
                <a:r>
                  <a:rPr lang="it-IT" sz="1800" i="1" dirty="0" smtClean="0">
                    <a:solidFill>
                      <a:schemeClr val="bg1"/>
                    </a:solidFill>
                  </a:rPr>
                  <a:t> </a:t>
                </a:r>
                <a14:m>
                  <m:oMath xmlns:m="http://schemas.openxmlformats.org/officeDocument/2006/math">
                    <m:r>
                      <a:rPr lang="it-IT" sz="1800" b="0" i="1" smtClean="0">
                        <a:solidFill>
                          <a:schemeClr val="bg1"/>
                        </a:solidFill>
                        <a:latin typeface="Cambria Math"/>
                      </a:rPr>
                      <m:t>                                   </m:t>
                    </m:r>
                    <m:r>
                      <a:rPr lang="it-IT" sz="1800" i="1">
                        <a:solidFill>
                          <a:schemeClr val="bg1"/>
                        </a:solidFill>
                        <a:latin typeface="Cambria Math"/>
                      </a:rPr>
                      <m:t>𝑁𝑢</m:t>
                    </m:r>
                    <m:r>
                      <a:rPr lang="it-IT" sz="1800" i="1">
                        <a:solidFill>
                          <a:schemeClr val="bg1"/>
                        </a:solidFill>
                        <a:latin typeface="Cambria Math"/>
                      </a:rPr>
                      <m:t>=</m:t>
                    </m:r>
                    <m:f>
                      <m:fPr>
                        <m:ctrlPr>
                          <a:rPr lang="it-IT" sz="1800" i="1">
                            <a:solidFill>
                              <a:schemeClr val="bg1"/>
                            </a:solidFill>
                            <a:latin typeface="Cambria Math"/>
                          </a:rPr>
                        </m:ctrlPr>
                      </m:fPr>
                      <m:num>
                        <m:r>
                          <a:rPr lang="it-IT" sz="1800" i="1">
                            <a:solidFill>
                              <a:schemeClr val="bg1"/>
                            </a:solidFill>
                            <a:latin typeface="Cambria Math"/>
                          </a:rPr>
                          <m:t>h</m:t>
                        </m:r>
                        <m:r>
                          <a:rPr lang="it-IT" sz="1800" i="1">
                            <a:solidFill>
                              <a:schemeClr val="bg1"/>
                            </a:solidFill>
                            <a:latin typeface="Cambria Math"/>
                          </a:rPr>
                          <m:t> </m:t>
                        </m:r>
                        <m:sSub>
                          <m:sSubPr>
                            <m:ctrlPr>
                              <a:rPr lang="it-IT" sz="1800" i="1">
                                <a:solidFill>
                                  <a:schemeClr val="bg1"/>
                                </a:solidFill>
                                <a:latin typeface="Cambria Math"/>
                              </a:rPr>
                            </m:ctrlPr>
                          </m:sSubPr>
                          <m:e>
                            <m:r>
                              <a:rPr lang="it-IT" sz="1800" i="1">
                                <a:solidFill>
                                  <a:schemeClr val="bg1"/>
                                </a:solidFill>
                                <a:latin typeface="Cambria Math"/>
                              </a:rPr>
                              <m:t>𝐷</m:t>
                            </m:r>
                          </m:e>
                          <m:sub>
                            <m:r>
                              <a:rPr lang="it-IT" sz="1800" i="1">
                                <a:solidFill>
                                  <a:schemeClr val="bg1"/>
                                </a:solidFill>
                                <a:latin typeface="Cambria Math"/>
                              </a:rPr>
                              <m:t>𝑢</m:t>
                            </m:r>
                          </m:sub>
                        </m:sSub>
                      </m:num>
                      <m:den>
                        <m:sSub>
                          <m:sSubPr>
                            <m:ctrlPr>
                              <a:rPr lang="it-IT" sz="1800" i="1">
                                <a:solidFill>
                                  <a:schemeClr val="bg1"/>
                                </a:solidFill>
                                <a:latin typeface="Cambria Math"/>
                              </a:rPr>
                            </m:ctrlPr>
                          </m:sSubPr>
                          <m:e>
                            <m:r>
                              <a:rPr lang="it-IT" sz="1800" i="1">
                                <a:solidFill>
                                  <a:schemeClr val="bg1"/>
                                </a:solidFill>
                                <a:latin typeface="Cambria Math"/>
                              </a:rPr>
                              <m:t>𝑘</m:t>
                            </m:r>
                          </m:e>
                          <m:sub>
                            <m:r>
                              <a:rPr lang="it-IT" sz="1800" i="1">
                                <a:solidFill>
                                  <a:schemeClr val="bg1"/>
                                </a:solidFill>
                                <a:latin typeface="Cambria Math"/>
                              </a:rPr>
                              <m:t>𝑓</m:t>
                            </m:r>
                          </m:sub>
                        </m:sSub>
                      </m:den>
                    </m:f>
                  </m:oMath>
                </a14:m>
                <a:endParaRPr lang="it-IT" sz="1800" i="1" dirty="0" smtClean="0">
                  <a:solidFill>
                    <a:schemeClr val="bg1"/>
                  </a:solidFill>
                </a:endParaRPr>
              </a:p>
              <a:p>
                <a:pPr marL="0" indent="0">
                  <a:buNone/>
                </a:pPr>
                <a:endParaRPr lang="it-IT" sz="1800" dirty="0">
                  <a:solidFill>
                    <a:schemeClr val="bg1"/>
                  </a:solidFill>
                </a:endParaRPr>
              </a:p>
              <a:p>
                <a:pPr marL="0" indent="0">
                  <a:buNone/>
                </a:pPr>
                <a:r>
                  <a:rPr lang="it-IT" sz="1800" dirty="0" smtClean="0">
                    <a:solidFill>
                      <a:schemeClr val="bg1"/>
                    </a:solidFill>
                  </a:rPr>
                  <a:t>Il getto impattando sulla parete crea elevata turbolenza e favorisce la riduzione dello spessore dello strato limite termico (definito come </a:t>
                </a:r>
                <a:r>
                  <a:rPr lang="it-IT" sz="1800" dirty="0" smtClean="0">
                    <a:solidFill>
                      <a:schemeClr val="bg1"/>
                    </a:solidFill>
                    <a:effectLst/>
                  </a:rPr>
                  <a:t>T(y=</a:t>
                </a:r>
                <a:r>
                  <a:rPr lang="it-IT" sz="1800" dirty="0" err="1" smtClean="0">
                    <a:solidFill>
                      <a:schemeClr val="bg1"/>
                    </a:solidFill>
                    <a:effectLst/>
                  </a:rPr>
                  <a:t>δ</a:t>
                </a:r>
                <a:r>
                  <a:rPr lang="it-IT" sz="1800" baseline="-25000" dirty="0" err="1" smtClean="0">
                    <a:solidFill>
                      <a:schemeClr val="bg1"/>
                    </a:solidFill>
                    <a:effectLst/>
                  </a:rPr>
                  <a:t>t</a:t>
                </a:r>
                <a:r>
                  <a:rPr lang="it-IT" sz="1800" dirty="0" smtClean="0">
                    <a:solidFill>
                      <a:schemeClr val="bg1"/>
                    </a:solidFill>
                    <a:effectLst/>
                  </a:rPr>
                  <a:t>)-</a:t>
                </a:r>
                <a:r>
                  <a:rPr lang="it-IT" sz="1800" dirty="0" err="1" smtClean="0">
                    <a:solidFill>
                      <a:schemeClr val="bg1"/>
                    </a:solidFill>
                    <a:effectLst/>
                  </a:rPr>
                  <a:t>T</a:t>
                </a:r>
                <a:r>
                  <a:rPr lang="it-IT" sz="1800" baseline="-25000" dirty="0" err="1" smtClean="0">
                    <a:solidFill>
                      <a:schemeClr val="bg1"/>
                    </a:solidFill>
                    <a:effectLst/>
                  </a:rPr>
                  <a:t>w</a:t>
                </a:r>
                <a:r>
                  <a:rPr lang="it-IT" sz="1800" dirty="0" smtClean="0">
                    <a:solidFill>
                      <a:schemeClr val="bg1"/>
                    </a:solidFill>
                    <a:effectLst/>
                  </a:rPr>
                  <a:t>=0.99(T</a:t>
                </a:r>
                <a:r>
                  <a:rPr lang="it-IT" sz="1800" baseline="-25000" dirty="0" smtClean="0">
                    <a:solidFill>
                      <a:schemeClr val="bg1"/>
                    </a:solidFill>
                    <a:effectLst/>
                  </a:rPr>
                  <a:t>∞</a:t>
                </a:r>
                <a:r>
                  <a:rPr lang="it-IT" sz="1800" dirty="0" smtClean="0">
                    <a:solidFill>
                      <a:schemeClr val="bg1"/>
                    </a:solidFill>
                    <a:effectLst/>
                  </a:rPr>
                  <a:t> - </a:t>
                </a:r>
                <a:r>
                  <a:rPr lang="it-IT" sz="1800" dirty="0" err="1" smtClean="0">
                    <a:solidFill>
                      <a:schemeClr val="bg1"/>
                    </a:solidFill>
                    <a:effectLst/>
                  </a:rPr>
                  <a:t>T</a:t>
                </a:r>
                <a:r>
                  <a:rPr lang="it-IT" sz="1800" baseline="-25000" dirty="0" err="1" smtClean="0">
                    <a:solidFill>
                      <a:schemeClr val="bg1"/>
                    </a:solidFill>
                    <a:effectLst/>
                  </a:rPr>
                  <a:t>w</a:t>
                </a:r>
                <a:r>
                  <a:rPr lang="it-IT" sz="1800" dirty="0" smtClean="0">
                    <a:solidFill>
                      <a:schemeClr val="bg1"/>
                    </a:solidFill>
                    <a:effectLst/>
                  </a:rPr>
                  <a:t>) ).</a:t>
                </a:r>
                <a:endParaRPr lang="it-IT" sz="1800" dirty="0" smtClean="0">
                  <a:solidFill>
                    <a:schemeClr val="bg1"/>
                  </a:solidFill>
                  <a:effectLst/>
                  <a:latin typeface="Georgia"/>
                  <a:ea typeface="Times New Roman"/>
                  <a:cs typeface="Times New Roman"/>
                </a:endParaRPr>
              </a:p>
              <a:p>
                <a:pPr marL="0" indent="0">
                  <a:buNone/>
                </a:pPr>
                <a:endParaRPr lang="it-IT" sz="1800" dirty="0">
                  <a:solidFill>
                    <a:schemeClr val="bg1"/>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4"/>
                <a:stretch>
                  <a:fillRect l="-593" t="-674"/>
                </a:stretch>
              </a:blipFill>
            </p:spPr>
            <p:txBody>
              <a:bodyPr/>
              <a:lstStyle/>
              <a:p>
                <a:r>
                  <a:rPr lang="it-IT">
                    <a:noFill/>
                  </a:rPr>
                  <a:t> </a:t>
                </a:r>
              </a:p>
            </p:txBody>
          </p:sp>
        </mc:Fallback>
      </mc:AlternateContent>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Freccia in giù 4"/>
          <p:cNvSpPr/>
          <p:nvPr/>
        </p:nvSpPr>
        <p:spPr>
          <a:xfrm>
            <a:off x="4392066" y="3933056"/>
            <a:ext cx="360040" cy="541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1043780" y="4474593"/>
            <a:ext cx="7056612" cy="338554"/>
          </a:xfrm>
          <a:prstGeom prst="rect">
            <a:avLst/>
          </a:prstGeom>
          <a:noFill/>
        </p:spPr>
        <p:txBody>
          <a:bodyPr wrap="none" rtlCol="0">
            <a:spAutoFit/>
          </a:bodyPr>
          <a:lstStyle/>
          <a:p>
            <a:r>
              <a:rPr lang="it-IT" sz="1600" dirty="0" smtClean="0">
                <a:solidFill>
                  <a:schemeClr val="bg1"/>
                </a:solidFill>
              </a:rPr>
              <a:t>Il Jet Impingement possiede tra i più alti valori di </a:t>
            </a:r>
            <a:r>
              <a:rPr lang="it-IT" sz="1600" i="1" dirty="0" smtClean="0">
                <a:solidFill>
                  <a:schemeClr val="bg1"/>
                </a:solidFill>
              </a:rPr>
              <a:t>Nu</a:t>
            </a:r>
            <a:r>
              <a:rPr lang="it-IT" sz="1600" dirty="0" smtClean="0">
                <a:solidFill>
                  <a:schemeClr val="bg1"/>
                </a:solidFill>
              </a:rPr>
              <a:t> conosciuti per flussi monofase</a:t>
            </a:r>
          </a:p>
        </p:txBody>
      </p:sp>
      <p:sp>
        <p:nvSpPr>
          <p:cNvPr id="8" name="Ovale 7"/>
          <p:cNvSpPr/>
          <p:nvPr/>
        </p:nvSpPr>
        <p:spPr>
          <a:xfrm>
            <a:off x="1043780" y="5229200"/>
            <a:ext cx="2267872" cy="129614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solidFill>
                  <a:schemeClr val="bg1"/>
                </a:solidFill>
              </a:rPr>
              <a:t>Coefficienti di scambio h fino a </a:t>
            </a:r>
            <a:r>
              <a:rPr lang="it-IT" sz="1200" u="sng" dirty="0" smtClean="0">
                <a:solidFill>
                  <a:schemeClr val="bg1"/>
                </a:solidFill>
              </a:rPr>
              <a:t>tre volte </a:t>
            </a:r>
            <a:r>
              <a:rPr lang="it-IT" sz="1200" dirty="0" smtClean="0">
                <a:solidFill>
                  <a:schemeClr val="bg1"/>
                </a:solidFill>
              </a:rPr>
              <a:t>maggiori rispetto a convezione forzata con flusso parallelo</a:t>
            </a:r>
            <a:endParaRPr lang="it-IT" sz="1200" dirty="0">
              <a:solidFill>
                <a:schemeClr val="bg1"/>
              </a:solidFill>
            </a:endParaRPr>
          </a:p>
        </p:txBody>
      </p:sp>
      <p:sp>
        <p:nvSpPr>
          <p:cNvPr id="17" name="Ovale 16"/>
          <p:cNvSpPr/>
          <p:nvPr/>
        </p:nvSpPr>
        <p:spPr>
          <a:xfrm>
            <a:off x="5832520" y="5229200"/>
            <a:ext cx="2267872" cy="129614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smtClean="0">
                <a:solidFill>
                  <a:schemeClr val="bg1"/>
                </a:solidFill>
              </a:rPr>
              <a:t>Stesso coefficiente di scambio h con fino a </a:t>
            </a:r>
            <a:r>
              <a:rPr lang="it-IT" sz="1400" u="sng" dirty="0" smtClean="0">
                <a:solidFill>
                  <a:schemeClr val="bg1"/>
                </a:solidFill>
              </a:rPr>
              <a:t>due ordini di grandezza</a:t>
            </a:r>
            <a:r>
              <a:rPr lang="it-IT" sz="1400" dirty="0" smtClean="0">
                <a:solidFill>
                  <a:schemeClr val="bg1"/>
                </a:solidFill>
              </a:rPr>
              <a:t> in meno di portata</a:t>
            </a:r>
            <a:endParaRPr lang="it-IT" sz="1400" dirty="0">
              <a:solidFill>
                <a:schemeClr val="bg1"/>
              </a:solidFill>
            </a:endParaRPr>
          </a:p>
        </p:txBody>
      </p:sp>
    </p:spTree>
    <p:extLst>
      <p:ext uri="{BB962C8B-B14F-4D97-AF65-F5344CB8AC3E}">
        <p14:creationId xmlns:p14="http://schemas.microsoft.com/office/powerpoint/2010/main" val="42722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b="1" dirty="0" smtClean="0">
                <a:solidFill>
                  <a:schemeClr val="bg1"/>
                </a:solidFill>
              </a:rPr>
              <a:t>Grandezze chiave del fenomeno e tecniche per l’incremento dello scambio</a:t>
            </a:r>
            <a:endParaRPr lang="it-IT" sz="2800" b="1" dirty="0">
              <a:solidFill>
                <a:schemeClr val="bg1"/>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p:txBody>
              <a:bodyPr>
                <a:normAutofit/>
              </a:bodyPr>
              <a:lstStyle/>
              <a:p>
                <a:pPr marL="0" indent="0">
                  <a:buNone/>
                </a:pPr>
                <a:r>
                  <a:rPr lang="it-IT" sz="1800" dirty="0" smtClean="0">
                    <a:solidFill>
                      <a:schemeClr val="bg1"/>
                    </a:solidFill>
                  </a:rPr>
                  <a:t>Tuttavia lo scambio termico è altamente variabile e dipende da molti fattori tra cui:</a:t>
                </a:r>
              </a:p>
              <a:p>
                <a:r>
                  <a:rPr lang="it-IT" sz="1800" dirty="0" smtClean="0">
                    <a:solidFill>
                      <a:schemeClr val="bg1"/>
                    </a:solidFill>
                  </a:rPr>
                  <a:t>Il diametro e la forma dell’ugello</a:t>
                </a:r>
              </a:p>
              <a:p>
                <a:r>
                  <a:rPr lang="it-IT" sz="1800" dirty="0" smtClean="0">
                    <a:solidFill>
                      <a:schemeClr val="bg1"/>
                    </a:solidFill>
                  </a:rPr>
                  <a:t>La distanza H/</a:t>
                </a:r>
                <a14:m>
                  <m:oMath xmlns:m="http://schemas.openxmlformats.org/officeDocument/2006/math">
                    <m:sSub>
                      <m:sSubPr>
                        <m:ctrlPr>
                          <a:rPr lang="it-IT" sz="1800" i="1" smtClean="0">
                            <a:solidFill>
                              <a:schemeClr val="bg1"/>
                            </a:solidFill>
                            <a:latin typeface="Cambria Math"/>
                          </a:rPr>
                        </m:ctrlPr>
                      </m:sSubPr>
                      <m:e>
                        <m:r>
                          <m:rPr>
                            <m:sty m:val="p"/>
                          </m:rPr>
                          <a:rPr lang="it-IT" sz="1800" i="0">
                            <a:solidFill>
                              <a:schemeClr val="bg1"/>
                            </a:solidFill>
                            <a:latin typeface="Cambria Math"/>
                          </a:rPr>
                          <m:t>D</m:t>
                        </m:r>
                      </m:e>
                      <m:sub>
                        <m:r>
                          <m:rPr>
                            <m:sty m:val="p"/>
                          </m:rPr>
                          <a:rPr lang="it-IT" sz="1800" i="0">
                            <a:solidFill>
                              <a:schemeClr val="bg1"/>
                            </a:solidFill>
                            <a:latin typeface="Cambria Math"/>
                          </a:rPr>
                          <m:t>u</m:t>
                        </m:r>
                      </m:sub>
                    </m:sSub>
                  </m:oMath>
                </a14:m>
                <a:r>
                  <a:rPr lang="it-IT" sz="1800" dirty="0" smtClean="0">
                    <a:solidFill>
                      <a:schemeClr val="bg1"/>
                    </a:solidFill>
                  </a:rPr>
                  <a:t> tra ugello e superficie</a:t>
                </a:r>
              </a:p>
              <a:p>
                <a:r>
                  <a:rPr lang="it-IT" sz="1800" dirty="0">
                    <a:solidFill>
                      <a:schemeClr val="bg1"/>
                    </a:solidFill>
                  </a:rPr>
                  <a:t>Il confinamento o non confinamento del </a:t>
                </a:r>
                <a:r>
                  <a:rPr lang="it-IT" sz="1800" dirty="0" smtClean="0">
                    <a:solidFill>
                      <a:schemeClr val="bg1"/>
                    </a:solidFill>
                  </a:rPr>
                  <a:t>condotto</a:t>
                </a:r>
              </a:p>
              <a:p>
                <a:r>
                  <a:rPr lang="it-IT" sz="1800" dirty="0" smtClean="0">
                    <a:solidFill>
                      <a:schemeClr val="bg1"/>
                    </a:solidFill>
                  </a:rPr>
                  <a:t>Il numero di Reynolds in uscita dall’ugello    </a:t>
                </a:r>
                <a14:m>
                  <m:oMath xmlns:m="http://schemas.openxmlformats.org/officeDocument/2006/math">
                    <m:r>
                      <a:rPr lang="it-IT" sz="1600" b="0" i="1" smtClean="0">
                        <a:solidFill>
                          <a:schemeClr val="bg1"/>
                        </a:solidFill>
                        <a:effectLst/>
                        <a:latin typeface="Cambria Math"/>
                      </a:rPr>
                      <m:t>𝑁𝑢</m:t>
                    </m:r>
                    <m:r>
                      <a:rPr lang="it-IT" sz="1600" b="0" i="1" smtClean="0">
                        <a:solidFill>
                          <a:schemeClr val="bg1"/>
                        </a:solidFill>
                        <a:effectLst/>
                        <a:latin typeface="Cambria Math"/>
                      </a:rPr>
                      <m:t>=</m:t>
                    </m:r>
                    <m:r>
                      <a:rPr lang="it-IT" sz="1600" b="0" i="1" smtClean="0">
                        <a:solidFill>
                          <a:schemeClr val="bg1"/>
                        </a:solidFill>
                        <a:effectLst/>
                        <a:latin typeface="Cambria Math"/>
                      </a:rPr>
                      <m:t>𝑓</m:t>
                    </m:r>
                    <m:r>
                      <a:rPr lang="it-IT" sz="1600" b="0" i="1" smtClean="0">
                        <a:solidFill>
                          <a:schemeClr val="bg1"/>
                        </a:solidFill>
                        <a:effectLst/>
                        <a:latin typeface="Cambria Math"/>
                      </a:rPr>
                      <m:t>(</m:t>
                    </m:r>
                    <m:sSup>
                      <m:sSupPr>
                        <m:ctrlPr>
                          <a:rPr lang="it-IT" sz="1600" i="1">
                            <a:solidFill>
                              <a:schemeClr val="bg1"/>
                            </a:solidFill>
                            <a:effectLst/>
                            <a:latin typeface="Cambria Math"/>
                          </a:rPr>
                        </m:ctrlPr>
                      </m:sSupPr>
                      <m:e>
                        <m:r>
                          <a:rPr lang="it-IT" sz="1600" b="0" i="1">
                            <a:solidFill>
                              <a:schemeClr val="bg1"/>
                            </a:solidFill>
                            <a:effectLst/>
                            <a:latin typeface="Cambria Math"/>
                          </a:rPr>
                          <m:t>𝑅𝑒</m:t>
                        </m:r>
                      </m:e>
                      <m:sup>
                        <m:r>
                          <a:rPr lang="it-IT" sz="1600" b="0" i="1">
                            <a:solidFill>
                              <a:schemeClr val="bg1"/>
                            </a:solidFill>
                            <a:effectLst/>
                            <a:latin typeface="Cambria Math"/>
                          </a:rPr>
                          <m:t>𝑏</m:t>
                        </m:r>
                      </m:sup>
                    </m:sSup>
                    <m:r>
                      <a:rPr lang="it-IT" sz="1600" b="0" i="1">
                        <a:solidFill>
                          <a:schemeClr val="bg1"/>
                        </a:solidFill>
                        <a:effectLst/>
                        <a:latin typeface="Cambria Math"/>
                      </a:rPr>
                      <m:t>,</m:t>
                    </m:r>
                    <m:f>
                      <m:fPr>
                        <m:ctrlPr>
                          <a:rPr lang="it-IT" sz="1600" i="1">
                            <a:solidFill>
                              <a:schemeClr val="bg1"/>
                            </a:solidFill>
                            <a:effectLst/>
                            <a:latin typeface="Cambria Math"/>
                          </a:rPr>
                        </m:ctrlPr>
                      </m:fPr>
                      <m:num>
                        <m:r>
                          <a:rPr lang="it-IT" sz="1600" b="0" i="1">
                            <a:solidFill>
                              <a:schemeClr val="bg1"/>
                            </a:solidFill>
                            <a:effectLst/>
                            <a:latin typeface="Cambria Math"/>
                          </a:rPr>
                          <m:t>𝐻</m:t>
                        </m:r>
                      </m:num>
                      <m:den>
                        <m:sSub>
                          <m:sSubPr>
                            <m:ctrlPr>
                              <a:rPr lang="it-IT" sz="1600" i="1">
                                <a:solidFill>
                                  <a:schemeClr val="bg1"/>
                                </a:solidFill>
                                <a:effectLst/>
                                <a:latin typeface="Cambria Math"/>
                              </a:rPr>
                            </m:ctrlPr>
                          </m:sSubPr>
                          <m:e>
                            <m:r>
                              <a:rPr lang="it-IT" sz="1600" b="0" i="1">
                                <a:solidFill>
                                  <a:schemeClr val="bg1"/>
                                </a:solidFill>
                                <a:effectLst/>
                                <a:latin typeface="Cambria Math"/>
                              </a:rPr>
                              <m:t>𝐷</m:t>
                            </m:r>
                          </m:e>
                          <m:sub>
                            <m:r>
                              <a:rPr lang="it-IT" sz="1600" b="0" i="1">
                                <a:solidFill>
                                  <a:schemeClr val="bg1"/>
                                </a:solidFill>
                                <a:effectLst/>
                                <a:latin typeface="Cambria Math"/>
                              </a:rPr>
                              <m:t>𝑢</m:t>
                            </m:r>
                          </m:sub>
                        </m:sSub>
                      </m:den>
                    </m:f>
                    <m:r>
                      <a:rPr lang="it-IT" sz="1600" b="0" i="1">
                        <a:solidFill>
                          <a:schemeClr val="bg1"/>
                        </a:solidFill>
                        <a:effectLst/>
                        <a:latin typeface="Cambria Math"/>
                      </a:rPr>
                      <m:t>,</m:t>
                    </m:r>
                    <m:f>
                      <m:fPr>
                        <m:ctrlPr>
                          <a:rPr lang="it-IT" sz="1600" i="1">
                            <a:solidFill>
                              <a:schemeClr val="bg1"/>
                            </a:solidFill>
                            <a:effectLst/>
                            <a:latin typeface="Cambria Math"/>
                          </a:rPr>
                        </m:ctrlPr>
                      </m:fPr>
                      <m:num>
                        <m:r>
                          <a:rPr lang="it-IT" sz="1600" b="0" i="1">
                            <a:solidFill>
                              <a:schemeClr val="bg1"/>
                            </a:solidFill>
                            <a:effectLst/>
                            <a:latin typeface="Cambria Math"/>
                          </a:rPr>
                          <m:t>𝑟</m:t>
                        </m:r>
                      </m:num>
                      <m:den>
                        <m:sSub>
                          <m:sSubPr>
                            <m:ctrlPr>
                              <a:rPr lang="it-IT" sz="1600" i="1">
                                <a:solidFill>
                                  <a:schemeClr val="bg1"/>
                                </a:solidFill>
                                <a:effectLst/>
                                <a:latin typeface="Cambria Math"/>
                              </a:rPr>
                            </m:ctrlPr>
                          </m:sSubPr>
                          <m:e>
                            <m:r>
                              <a:rPr lang="it-IT" sz="1600" b="0" i="1">
                                <a:solidFill>
                                  <a:schemeClr val="bg1"/>
                                </a:solidFill>
                                <a:effectLst/>
                                <a:latin typeface="Cambria Math"/>
                              </a:rPr>
                              <m:t>𝐷</m:t>
                            </m:r>
                          </m:e>
                          <m:sub>
                            <m:r>
                              <a:rPr lang="it-IT" sz="1600" b="0" i="1">
                                <a:solidFill>
                                  <a:schemeClr val="bg1"/>
                                </a:solidFill>
                                <a:effectLst/>
                                <a:latin typeface="Cambria Math"/>
                              </a:rPr>
                              <m:t>𝑢</m:t>
                            </m:r>
                          </m:sub>
                        </m:sSub>
                      </m:den>
                    </m:f>
                    <m:r>
                      <a:rPr lang="it-IT" sz="1600" b="0" i="1">
                        <a:solidFill>
                          <a:schemeClr val="bg1"/>
                        </a:solidFill>
                        <a:effectLst/>
                        <a:latin typeface="Cambria Math"/>
                      </a:rPr>
                      <m:t>)</m:t>
                    </m:r>
                  </m:oMath>
                </a14:m>
                <a:endParaRPr lang="it-IT" sz="1800" i="1" dirty="0" smtClean="0">
                  <a:solidFill>
                    <a:schemeClr val="bg1"/>
                  </a:solidFill>
                </a:endParaRPr>
              </a:p>
              <a:p>
                <a:r>
                  <a:rPr lang="it-IT" sz="1800" dirty="0" smtClean="0">
                    <a:solidFill>
                      <a:schemeClr val="bg1"/>
                    </a:solidFill>
                  </a:rPr>
                  <a:t>La turbolenza del getto</a:t>
                </a:r>
              </a:p>
              <a:p>
                <a:pPr marL="0" indent="0">
                  <a:buNone/>
                </a:pPr>
                <a:endParaRPr lang="it-IT" sz="1800" dirty="0" smtClean="0">
                  <a:solidFill>
                    <a:schemeClr val="bg1"/>
                  </a:solidFill>
                </a:endParaRPr>
              </a:p>
              <a:p>
                <a:pPr marL="0" indent="0">
                  <a:buNone/>
                </a:pPr>
                <a:endParaRPr lang="it-IT" sz="1800" dirty="0" smtClean="0">
                  <a:solidFill>
                    <a:schemeClr val="bg1"/>
                  </a:solidFill>
                </a:endParaRPr>
              </a:p>
              <a:p>
                <a:pPr marL="0" indent="0">
                  <a:buNone/>
                </a:pPr>
                <a:r>
                  <a:rPr lang="it-IT" sz="1800" dirty="0" smtClean="0">
                    <a:solidFill>
                      <a:schemeClr val="bg1"/>
                    </a:solidFill>
                  </a:rPr>
                  <a:t>Esistono alcune tecniche che possono incrementare lo scambio termico, tra cui:</a:t>
                </a:r>
              </a:p>
              <a:p>
                <a:r>
                  <a:rPr lang="it-IT" sz="1800" dirty="0" smtClean="0">
                    <a:solidFill>
                      <a:schemeClr val="bg1"/>
                    </a:solidFill>
                  </a:rPr>
                  <a:t>agire sulla geometria dell’ugello (slot jet, array..)</a:t>
                </a:r>
              </a:p>
              <a:p>
                <a:r>
                  <a:rPr lang="it-IT" sz="1800" dirty="0" smtClean="0">
                    <a:solidFill>
                      <a:schemeClr val="bg1"/>
                    </a:solidFill>
                  </a:rPr>
                  <a:t>Favorire la generazione di turbolenza con </a:t>
                </a:r>
                <a:r>
                  <a:rPr lang="it-IT" sz="1800" dirty="0" err="1" smtClean="0">
                    <a:solidFill>
                      <a:schemeClr val="bg1"/>
                    </a:solidFill>
                  </a:rPr>
                  <a:t>swirl</a:t>
                </a:r>
                <a:r>
                  <a:rPr lang="it-IT" sz="1800" dirty="0" smtClean="0">
                    <a:solidFill>
                      <a:schemeClr val="bg1"/>
                    </a:solidFill>
                  </a:rPr>
                  <a:t> e ostruzioni</a:t>
                </a:r>
              </a:p>
              <a:p>
                <a:r>
                  <a:rPr lang="it-IT" sz="1800" dirty="0" smtClean="0">
                    <a:solidFill>
                      <a:schemeClr val="bg1"/>
                    </a:solidFill>
                  </a:rPr>
                  <a:t>Pulsare il getto ad una determinata frequenza</a:t>
                </a:r>
              </a:p>
              <a:p>
                <a:endParaRPr lang="it-IT" sz="1800" dirty="0" smtClean="0">
                  <a:solidFill>
                    <a:schemeClr val="bg1"/>
                  </a:solidFill>
                </a:endParaRPr>
              </a:p>
              <a:p>
                <a:endParaRPr lang="it-IT" sz="1800" dirty="0" smtClean="0">
                  <a:solidFill>
                    <a:schemeClr val="bg1"/>
                  </a:solidFill>
                </a:endParaRPr>
              </a:p>
              <a:p>
                <a:pPr marL="0" indent="0">
                  <a:buNone/>
                </a:pPr>
                <a:endParaRPr lang="it-IT" sz="1800" dirty="0">
                  <a:solidFill>
                    <a:schemeClr val="bg1"/>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blipFill rotWithShape="1">
                <a:blip r:embed="rId2"/>
                <a:stretch>
                  <a:fillRect l="-593" t="-674"/>
                </a:stretch>
              </a:blipFill>
            </p:spPr>
            <p:txBody>
              <a:bodyPr/>
              <a:lstStyle/>
              <a:p>
                <a:r>
                  <a:rPr lang="it-IT">
                    <a:noFill/>
                  </a:rPr>
                  <a:t> </a:t>
                </a:r>
              </a:p>
            </p:txBody>
          </p:sp>
        </mc:Fallback>
      </mc:AlternateContent>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Ovale 3"/>
          <p:cNvSpPr/>
          <p:nvPr/>
        </p:nvSpPr>
        <p:spPr>
          <a:xfrm>
            <a:off x="622907" y="5301208"/>
            <a:ext cx="4680520" cy="504056"/>
          </a:xfrm>
          <a:prstGeom prst="ellipse">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p:cNvPicPr/>
          <p:nvPr/>
        </p:nvPicPr>
        <p:blipFill>
          <a:blip r:embed="rId4">
            <a:extLst>
              <a:ext uri="{28A0092B-C50C-407E-A947-70E740481C1C}">
                <a14:useLocalDpi xmlns:a14="http://schemas.microsoft.com/office/drawing/2010/main" val="0"/>
              </a:ext>
            </a:extLst>
          </a:blip>
          <a:stretch>
            <a:fillRect/>
          </a:stretch>
        </p:blipFill>
        <p:spPr>
          <a:xfrm>
            <a:off x="6838298" y="4712283"/>
            <a:ext cx="2042935" cy="672654"/>
          </a:xfrm>
          <a:prstGeom prst="rect">
            <a:avLst/>
          </a:prstGeom>
        </p:spPr>
      </p:pic>
      <p:pic>
        <p:nvPicPr>
          <p:cNvPr id="15" name="Immagine 14" descr="C:\Users\Alberto\Desktop\Tesi Magistrale\Immagini tesi\Separazioneflusso.jpg"/>
          <p:cNvPicPr/>
          <p:nvPr/>
        </p:nvPicPr>
        <p:blipFill>
          <a:blip r:embed="rId5">
            <a:extLst>
              <a:ext uri="{28A0092B-C50C-407E-A947-70E740481C1C}">
                <a14:useLocalDpi xmlns:a14="http://schemas.microsoft.com/office/drawing/2010/main" val="0"/>
              </a:ext>
            </a:extLst>
          </a:blip>
          <a:srcRect/>
          <a:stretch>
            <a:fillRect/>
          </a:stretch>
        </p:blipFill>
        <p:spPr bwMode="auto">
          <a:xfrm>
            <a:off x="6804248" y="1951926"/>
            <a:ext cx="2042935" cy="2204883"/>
          </a:xfrm>
          <a:prstGeom prst="rect">
            <a:avLst/>
          </a:prstGeom>
          <a:noFill/>
          <a:ln>
            <a:noFill/>
          </a:ln>
        </p:spPr>
      </p:pic>
      <p:cxnSp>
        <p:nvCxnSpPr>
          <p:cNvPr id="8" name="Connettore 2 7"/>
          <p:cNvCxnSpPr/>
          <p:nvPr/>
        </p:nvCxnSpPr>
        <p:spPr>
          <a:xfrm>
            <a:off x="4735119" y="3140968"/>
            <a:ext cx="216000" cy="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3" name="Immagine 22"/>
          <p:cNvPicPr/>
          <p:nvPr/>
        </p:nvPicPr>
        <p:blipFill>
          <a:blip r:embed="rId6">
            <a:extLst>
              <a:ext uri="{28A0092B-C50C-407E-A947-70E740481C1C}">
                <a14:useLocalDpi xmlns:a14="http://schemas.microsoft.com/office/drawing/2010/main" val="0"/>
              </a:ext>
            </a:extLst>
          </a:blip>
          <a:stretch>
            <a:fillRect/>
          </a:stretch>
        </p:blipFill>
        <p:spPr>
          <a:xfrm>
            <a:off x="5428905" y="5384937"/>
            <a:ext cx="2109391" cy="1216042"/>
          </a:xfrm>
          <a:prstGeom prst="rect">
            <a:avLst/>
          </a:prstGeom>
        </p:spPr>
      </p:pic>
    </p:spTree>
    <p:extLst>
      <p:ext uri="{BB962C8B-B14F-4D97-AF65-F5344CB8AC3E}">
        <p14:creationId xmlns:p14="http://schemas.microsoft.com/office/powerpoint/2010/main" val="19464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solidFill>
                  <a:schemeClr val="bg1"/>
                </a:solidFill>
              </a:rPr>
              <a:t>Equazioni risolutive</a:t>
            </a:r>
            <a:endParaRPr lang="it-IT" sz="3600" b="1"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Parentesi graffa aperta 3"/>
          <p:cNvSpPr/>
          <p:nvPr/>
        </p:nvSpPr>
        <p:spPr>
          <a:xfrm>
            <a:off x="731037" y="1988840"/>
            <a:ext cx="288032" cy="1152128"/>
          </a:xfrm>
          <a:prstGeom prst="leftBrace">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5" name="Segnaposto contenuto 4"/>
              <p:cNvSpPr>
                <a:spLocks noGrp="1"/>
              </p:cNvSpPr>
              <p:nvPr>
                <p:ph idx="1"/>
              </p:nvPr>
            </p:nvSpPr>
            <p:spPr>
              <a:xfrm>
                <a:off x="973888" y="1428754"/>
                <a:ext cx="2051848" cy="648072"/>
              </a:xfrm>
            </p:spPr>
            <p:txBody>
              <a:bodyPr>
                <a:normAutofit/>
              </a:bodyPr>
              <a:lstStyle/>
              <a:p>
                <a:pPr marL="0" indent="0">
                  <a:buNone/>
                </a:pPr>
                <a14:m>
                  <m:oMathPara xmlns:m="http://schemas.openxmlformats.org/officeDocument/2006/math">
                    <m:oMathParaPr>
                      <m:jc m:val="left"/>
                    </m:oMathParaPr>
                    <m:oMath xmlns:m="http://schemas.openxmlformats.org/officeDocument/2006/math">
                      <m:f>
                        <m:fPr>
                          <m:ctrlPr>
                            <a:rPr lang="it-IT" sz="1400" i="1" smtClean="0">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ρ</m:t>
                          </m:r>
                        </m:num>
                        <m:den>
                          <m:r>
                            <a:rPr lang="it-IT" sz="1400" b="0" i="0">
                              <a:solidFill>
                                <a:schemeClr val="bg1"/>
                              </a:solidFill>
                              <a:latin typeface="Cambria Math"/>
                            </a:rPr>
                            <m:t>𝜕</m:t>
                          </m:r>
                          <m:r>
                            <m:rPr>
                              <m:sty m:val="p"/>
                            </m:rPr>
                            <a:rPr lang="it-IT" sz="1400" b="0" i="0">
                              <a:solidFill>
                                <a:schemeClr val="bg1"/>
                              </a:solidFill>
                              <a:latin typeface="Cambria Math"/>
                            </a:rPr>
                            <m:t>t</m:t>
                          </m:r>
                        </m:den>
                      </m:f>
                      <m:r>
                        <a:rPr lang="it-IT" sz="1400" b="0" i="0">
                          <a:solidFill>
                            <a:schemeClr val="bg1"/>
                          </a:solidFill>
                          <a:latin typeface="Cambria Math"/>
                        </a:rPr>
                        <m:t>+</m:t>
                      </m:r>
                      <m:r>
                        <a:rPr lang="it-IT" sz="1400" b="0" i="0">
                          <a:solidFill>
                            <a:schemeClr val="bg1"/>
                          </a:solidFill>
                          <a:latin typeface="Cambria Math"/>
                        </a:rPr>
                        <m:t>𝛻</m:t>
                      </m:r>
                      <m:r>
                        <a:rPr lang="it-IT" sz="1400" b="0" i="0">
                          <a:solidFill>
                            <a:schemeClr val="bg1"/>
                          </a:solidFill>
                          <a:latin typeface="Cambria Math"/>
                        </a:rPr>
                        <m:t>∙</m:t>
                      </m:r>
                      <m:d>
                        <m:dPr>
                          <m:ctrlPr>
                            <a:rPr lang="it-IT" sz="1400" i="1">
                              <a:solidFill>
                                <a:schemeClr val="bg1"/>
                              </a:solidFill>
                              <a:latin typeface="Cambria Math"/>
                            </a:rPr>
                          </m:ctrlPr>
                        </m:dPr>
                        <m:e>
                          <m:r>
                            <m:rPr>
                              <m:sty m:val="p"/>
                            </m:rPr>
                            <a:rPr lang="it-IT" sz="1400" b="0" i="0">
                              <a:solidFill>
                                <a:schemeClr val="bg1"/>
                              </a:solidFill>
                              <a:latin typeface="Cambria Math"/>
                            </a:rPr>
                            <m:t>ρ</m:t>
                          </m:r>
                          <m:r>
                            <a:rPr lang="it-IT" sz="1400" b="1" i="0">
                              <a:solidFill>
                                <a:schemeClr val="bg1"/>
                              </a:solidFill>
                              <a:latin typeface="Cambria Math"/>
                            </a:rPr>
                            <m:t>𝐮</m:t>
                          </m:r>
                        </m:e>
                      </m:d>
                      <m:r>
                        <a:rPr lang="it-IT" sz="1400" b="0" i="0">
                          <a:solidFill>
                            <a:schemeClr val="bg1"/>
                          </a:solidFill>
                          <a:latin typeface="Cambria Math"/>
                        </a:rPr>
                        <m:t>=0</m:t>
                      </m:r>
                    </m:oMath>
                  </m:oMathPara>
                </a14:m>
                <a:endParaRPr lang="it-IT" sz="1400" dirty="0">
                  <a:solidFill>
                    <a:schemeClr val="bg1"/>
                  </a:solidFill>
                </a:endParaRPr>
              </a:p>
            </p:txBody>
          </p:sp>
        </mc:Choice>
        <mc:Fallback xmlns="">
          <p:sp>
            <p:nvSpPr>
              <p:cNvPr id="5" name="Segnaposto contenuto 4"/>
              <p:cNvSpPr>
                <a:spLocks noGrp="1" noRot="1" noChangeAspect="1" noMove="1" noResize="1" noEditPoints="1" noAdjustHandles="1" noChangeArrowheads="1" noChangeShapeType="1" noTextEdit="1"/>
              </p:cNvSpPr>
              <p:nvPr>
                <p:ph idx="1"/>
              </p:nvPr>
            </p:nvSpPr>
            <p:spPr>
              <a:xfrm>
                <a:off x="973888" y="1428754"/>
                <a:ext cx="2051848" cy="648072"/>
              </a:xfrm>
              <a:blipFill rotWithShape="1">
                <a:blip r:embed="rId8"/>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p:cNvSpPr txBox="1"/>
              <p:nvPr/>
            </p:nvSpPr>
            <p:spPr>
              <a:xfrm>
                <a:off x="576227" y="1911758"/>
                <a:ext cx="4608513" cy="1545103"/>
              </a:xfrm>
              <a:prstGeom prst="rect">
                <a:avLst/>
              </a:prstGeom>
              <a:noFill/>
            </p:spPr>
            <p:txBody>
              <a:bodyPr wrap="square" rtlCol="0">
                <a:spAutoFit/>
              </a:bodyPr>
              <a:lstStyle/>
              <a:p>
                <a:pPr fontAlgn="t"/>
                <a14:m>
                  <m:oMathPara xmlns:m="http://schemas.openxmlformats.org/officeDocument/2006/math">
                    <m:oMathParaPr>
                      <m:jc m:val="centerGroup"/>
                    </m:oMathParaPr>
                    <m:oMath xmlns:m="http://schemas.openxmlformats.org/officeDocument/2006/math">
                      <m:r>
                        <a:rPr lang="it-IT" sz="1400" b="0" i="0" smtClean="0">
                          <a:solidFill>
                            <a:schemeClr val="bg1"/>
                          </a:solidFill>
                          <a:latin typeface="Cambria Math"/>
                        </a:rPr>
                        <m:t> </m:t>
                      </m:r>
                      <m:f>
                        <m:fPr>
                          <m:ctrlPr>
                            <a:rPr lang="it-IT" sz="1400" i="1">
                              <a:solidFill>
                                <a:schemeClr val="bg1"/>
                              </a:solidFill>
                              <a:latin typeface="Cambria Math"/>
                            </a:rPr>
                          </m:ctrlPr>
                        </m:fPr>
                        <m:num>
                          <m:r>
                            <m:rPr>
                              <m:sty m:val="p"/>
                            </m:rPr>
                            <a:rPr lang="it-IT" sz="1400" b="0" i="0">
                              <a:solidFill>
                                <a:schemeClr val="bg1"/>
                              </a:solidFill>
                              <a:latin typeface="Cambria Math"/>
                            </a:rPr>
                            <m:t>D</m:t>
                          </m:r>
                          <m:r>
                            <a:rPr lang="it-IT" sz="1400" b="0" i="0">
                              <a:solidFill>
                                <a:schemeClr val="bg1"/>
                              </a:solidFill>
                              <a:latin typeface="Cambria Math"/>
                            </a:rPr>
                            <m:t>(</m:t>
                          </m:r>
                          <m:r>
                            <m:rPr>
                              <m:sty m:val="p"/>
                            </m:rPr>
                            <a:rPr lang="it-IT" sz="1400" b="0" i="0">
                              <a:solidFill>
                                <a:schemeClr val="bg1"/>
                              </a:solidFill>
                              <a:latin typeface="Cambria Math"/>
                            </a:rPr>
                            <m:t>ρu</m:t>
                          </m:r>
                          <m:r>
                            <a:rPr lang="it-IT" sz="1400" b="0" i="0">
                              <a:solidFill>
                                <a:schemeClr val="bg1"/>
                              </a:solidFill>
                              <a:latin typeface="Cambria Math"/>
                            </a:rPr>
                            <m:t>)</m:t>
                          </m:r>
                        </m:num>
                        <m:den>
                          <m:r>
                            <m:rPr>
                              <m:sty m:val="p"/>
                            </m:rPr>
                            <a:rPr lang="it-IT" sz="1400" b="0" i="0">
                              <a:solidFill>
                                <a:schemeClr val="bg1"/>
                              </a:solidFill>
                              <a:latin typeface="Cambria Math"/>
                            </a:rPr>
                            <m:t>Dt</m:t>
                          </m:r>
                        </m:den>
                      </m:f>
                      <m:r>
                        <a:rPr lang="it-IT" sz="1400" b="0" i="0">
                          <a:solidFill>
                            <a:schemeClr val="bg1"/>
                          </a:solidFill>
                          <a:latin typeface="Cambria Math"/>
                        </a:rPr>
                        <m:t>=</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ρu</m:t>
                          </m:r>
                        </m:num>
                        <m:den>
                          <m:r>
                            <a:rPr lang="it-IT" sz="1400" b="0" i="0">
                              <a:solidFill>
                                <a:schemeClr val="bg1"/>
                              </a:solidFill>
                              <a:latin typeface="Cambria Math"/>
                            </a:rPr>
                            <m:t>𝜕</m:t>
                          </m:r>
                          <m:r>
                            <m:rPr>
                              <m:sty m:val="p"/>
                            </m:rPr>
                            <a:rPr lang="it-IT" sz="1400" b="0" i="0">
                              <a:solidFill>
                                <a:schemeClr val="bg1"/>
                              </a:solidFill>
                              <a:latin typeface="Cambria Math"/>
                            </a:rPr>
                            <m:t>t</m:t>
                          </m:r>
                        </m:den>
                      </m:f>
                      <m:r>
                        <a:rPr lang="it-IT" sz="1400" b="0" i="0">
                          <a:solidFill>
                            <a:schemeClr val="bg1"/>
                          </a:solidFill>
                          <a:latin typeface="Cambria Math"/>
                        </a:rPr>
                        <m:t>+</m:t>
                      </m:r>
                      <m:r>
                        <a:rPr lang="it-IT" sz="1400" b="0" i="0">
                          <a:solidFill>
                            <a:schemeClr val="bg1"/>
                          </a:solidFill>
                          <a:latin typeface="Cambria Math"/>
                        </a:rPr>
                        <m:t>𝛻</m:t>
                      </m:r>
                      <m:r>
                        <a:rPr lang="it-IT" sz="1400" b="0" i="0">
                          <a:solidFill>
                            <a:schemeClr val="bg1"/>
                          </a:solidFill>
                          <a:latin typeface="Cambria Math"/>
                        </a:rPr>
                        <m:t>∙(</m:t>
                      </m:r>
                      <m:r>
                        <m:rPr>
                          <m:sty m:val="p"/>
                        </m:rPr>
                        <a:rPr lang="it-IT" sz="1400" b="0" i="0">
                          <a:solidFill>
                            <a:schemeClr val="bg1"/>
                          </a:solidFill>
                          <a:latin typeface="Cambria Math"/>
                        </a:rPr>
                        <m:t>ρu</m:t>
                      </m:r>
                      <m:r>
                        <a:rPr lang="it-IT" sz="1400" b="1" i="0">
                          <a:solidFill>
                            <a:schemeClr val="bg1"/>
                          </a:solidFill>
                          <a:latin typeface="Cambria Math"/>
                        </a:rPr>
                        <m:t>𝐮</m:t>
                      </m:r>
                      <m:r>
                        <a:rPr lang="it-IT" sz="1400" b="0" i="0">
                          <a:solidFill>
                            <a:schemeClr val="bg1"/>
                          </a:solidFill>
                          <a:latin typeface="Cambria Math"/>
                        </a:rPr>
                        <m:t>) =−</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p</m:t>
                          </m:r>
                        </m:num>
                        <m:den>
                          <m:r>
                            <a:rPr lang="it-IT" sz="1400" b="0" i="0">
                              <a:solidFill>
                                <a:schemeClr val="bg1"/>
                              </a:solidFill>
                              <a:latin typeface="Cambria Math"/>
                            </a:rPr>
                            <m:t>𝜕</m:t>
                          </m:r>
                          <m:r>
                            <m:rPr>
                              <m:sty m:val="p"/>
                            </m:rPr>
                            <a:rPr lang="it-IT" sz="1400" b="0" i="0">
                              <a:solidFill>
                                <a:schemeClr val="bg1"/>
                              </a:solidFill>
                              <a:latin typeface="Cambria Math"/>
                            </a:rPr>
                            <m:t>x</m:t>
                          </m:r>
                        </m:den>
                      </m:f>
                      <m:r>
                        <a:rPr lang="it-IT" sz="1400" b="0" i="0">
                          <a:solidFill>
                            <a:schemeClr val="bg1"/>
                          </a:solidFill>
                          <a:latin typeface="Cambria Math"/>
                        </a:rPr>
                        <m:t>+ </m:t>
                      </m:r>
                      <m:r>
                        <m:rPr>
                          <m:sty m:val="p"/>
                        </m:rPr>
                        <a:rPr lang="it-IT" sz="1400" b="0" i="0">
                          <a:solidFill>
                            <a:schemeClr val="bg1"/>
                          </a:solidFill>
                          <a:latin typeface="Cambria Math"/>
                        </a:rPr>
                        <m:t>μ</m:t>
                      </m:r>
                      <m:r>
                        <a:rPr lang="it-IT" sz="1400" b="0" i="0">
                          <a:solidFill>
                            <a:schemeClr val="bg1"/>
                          </a:solidFill>
                          <a:latin typeface="Cambria Math"/>
                        </a:rPr>
                        <m:t> </m:t>
                      </m:r>
                      <m:sSup>
                        <m:sSupPr>
                          <m:ctrlPr>
                            <a:rPr lang="it-IT" sz="1400" i="1">
                              <a:solidFill>
                                <a:schemeClr val="bg1"/>
                              </a:solidFill>
                              <a:latin typeface="Cambria Math"/>
                            </a:rPr>
                          </m:ctrlPr>
                        </m:sSupPr>
                        <m:e>
                          <m:r>
                            <a:rPr lang="it-IT" sz="1400" b="0" i="0">
                              <a:solidFill>
                                <a:schemeClr val="bg1"/>
                              </a:solidFill>
                              <a:latin typeface="Cambria Math"/>
                            </a:rPr>
                            <m:t>𝛻</m:t>
                          </m:r>
                        </m:e>
                        <m:sup>
                          <m:r>
                            <a:rPr lang="it-IT" sz="1400" b="0" i="0">
                              <a:solidFill>
                                <a:schemeClr val="bg1"/>
                              </a:solidFill>
                              <a:latin typeface="Cambria Math"/>
                            </a:rPr>
                            <m:t>2</m:t>
                          </m:r>
                        </m:sup>
                      </m:sSup>
                      <m:r>
                        <m:rPr>
                          <m:sty m:val="p"/>
                        </m:rPr>
                        <a:rPr lang="it-IT" sz="1400" b="0" i="0">
                          <a:solidFill>
                            <a:schemeClr val="bg1"/>
                          </a:solidFill>
                          <a:latin typeface="Cambria Math"/>
                        </a:rPr>
                        <m:t>u</m:t>
                      </m:r>
                      <m:r>
                        <a:rPr lang="it-IT" sz="1400" b="0" i="0">
                          <a:solidFill>
                            <a:schemeClr val="bg1"/>
                          </a:solidFill>
                          <a:latin typeface="Cambria Math"/>
                        </a:rPr>
                        <m:t>+</m:t>
                      </m:r>
                      <m:sSub>
                        <m:sSubPr>
                          <m:ctrlPr>
                            <a:rPr lang="it-IT" sz="1400" i="1">
                              <a:solidFill>
                                <a:schemeClr val="bg1"/>
                              </a:solidFill>
                              <a:latin typeface="Cambria Math"/>
                            </a:rPr>
                          </m:ctrlPr>
                        </m:sSubPr>
                        <m:e>
                          <m:r>
                            <m:rPr>
                              <m:sty m:val="p"/>
                            </m:rPr>
                            <a:rPr lang="it-IT" sz="1400" b="0" i="0">
                              <a:solidFill>
                                <a:schemeClr val="bg1"/>
                              </a:solidFill>
                              <a:latin typeface="Cambria Math"/>
                            </a:rPr>
                            <m:t>S</m:t>
                          </m:r>
                        </m:e>
                        <m:sub>
                          <m:r>
                            <m:rPr>
                              <m:sty m:val="p"/>
                            </m:rPr>
                            <a:rPr lang="it-IT" sz="1400" b="0" i="0">
                              <a:solidFill>
                                <a:schemeClr val="bg1"/>
                              </a:solidFill>
                              <a:latin typeface="Cambria Math"/>
                            </a:rPr>
                            <m:t>Mx</m:t>
                          </m:r>
                        </m:sub>
                      </m:sSub>
                    </m:oMath>
                  </m:oMathPara>
                </a14:m>
                <a:endParaRPr lang="it-IT" sz="1400" dirty="0">
                  <a:solidFill>
                    <a:schemeClr val="bg1"/>
                  </a:solidFill>
                </a:endParaRPr>
              </a:p>
              <a:p>
                <a:pPr fontAlgn="t"/>
                <a14:m>
                  <m:oMathPara xmlns:m="http://schemas.openxmlformats.org/officeDocument/2006/math">
                    <m:oMathParaPr>
                      <m:jc m:val="centerGroup"/>
                    </m:oMathParaPr>
                    <m:oMath xmlns:m="http://schemas.openxmlformats.org/officeDocument/2006/math">
                      <m:f>
                        <m:fPr>
                          <m:ctrlPr>
                            <a:rPr lang="it-IT" sz="1400" i="1">
                              <a:solidFill>
                                <a:schemeClr val="bg1"/>
                              </a:solidFill>
                              <a:latin typeface="Cambria Math"/>
                            </a:rPr>
                          </m:ctrlPr>
                        </m:fPr>
                        <m:num>
                          <m:r>
                            <m:rPr>
                              <m:sty m:val="p"/>
                            </m:rPr>
                            <a:rPr lang="it-IT" sz="1400" b="0" i="0">
                              <a:solidFill>
                                <a:schemeClr val="bg1"/>
                              </a:solidFill>
                              <a:latin typeface="Cambria Math"/>
                            </a:rPr>
                            <m:t>D</m:t>
                          </m:r>
                          <m:r>
                            <a:rPr lang="it-IT" sz="1400" b="0" i="0">
                              <a:solidFill>
                                <a:schemeClr val="bg1"/>
                              </a:solidFill>
                              <a:latin typeface="Cambria Math"/>
                            </a:rPr>
                            <m:t>(</m:t>
                          </m:r>
                          <m:r>
                            <m:rPr>
                              <m:sty m:val="p"/>
                            </m:rPr>
                            <a:rPr lang="it-IT" sz="1400" b="0" i="0">
                              <a:solidFill>
                                <a:schemeClr val="bg1"/>
                              </a:solidFill>
                              <a:latin typeface="Cambria Math"/>
                            </a:rPr>
                            <m:t>ρv</m:t>
                          </m:r>
                          <m:r>
                            <a:rPr lang="it-IT" sz="1400" b="0" i="0">
                              <a:solidFill>
                                <a:schemeClr val="bg1"/>
                              </a:solidFill>
                              <a:latin typeface="Cambria Math"/>
                            </a:rPr>
                            <m:t>)</m:t>
                          </m:r>
                        </m:num>
                        <m:den>
                          <m:r>
                            <m:rPr>
                              <m:sty m:val="p"/>
                            </m:rPr>
                            <a:rPr lang="it-IT" sz="1400" b="0" i="0">
                              <a:solidFill>
                                <a:schemeClr val="bg1"/>
                              </a:solidFill>
                              <a:latin typeface="Cambria Math"/>
                            </a:rPr>
                            <m:t>Dt</m:t>
                          </m:r>
                        </m:den>
                      </m:f>
                      <m:r>
                        <a:rPr lang="it-IT" sz="1400" b="0" i="0">
                          <a:solidFill>
                            <a:schemeClr val="bg1"/>
                          </a:solidFill>
                          <a:latin typeface="Cambria Math"/>
                        </a:rPr>
                        <m:t>=</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ρv</m:t>
                          </m:r>
                        </m:num>
                        <m:den>
                          <m:r>
                            <a:rPr lang="it-IT" sz="1400" b="0" i="0">
                              <a:solidFill>
                                <a:schemeClr val="bg1"/>
                              </a:solidFill>
                              <a:latin typeface="Cambria Math"/>
                            </a:rPr>
                            <m:t>𝜕</m:t>
                          </m:r>
                          <m:r>
                            <m:rPr>
                              <m:sty m:val="p"/>
                            </m:rPr>
                            <a:rPr lang="it-IT" sz="1400" b="0" i="0">
                              <a:solidFill>
                                <a:schemeClr val="bg1"/>
                              </a:solidFill>
                              <a:latin typeface="Cambria Math"/>
                            </a:rPr>
                            <m:t>t</m:t>
                          </m:r>
                        </m:den>
                      </m:f>
                      <m:r>
                        <a:rPr lang="it-IT" sz="1400" b="0" i="0">
                          <a:solidFill>
                            <a:schemeClr val="bg1"/>
                          </a:solidFill>
                          <a:latin typeface="Cambria Math"/>
                        </a:rPr>
                        <m:t>+ </m:t>
                      </m:r>
                      <m:r>
                        <a:rPr lang="it-IT" sz="1400" b="0" i="0">
                          <a:solidFill>
                            <a:schemeClr val="bg1"/>
                          </a:solidFill>
                          <a:latin typeface="Cambria Math"/>
                        </a:rPr>
                        <m:t>𝛻</m:t>
                      </m:r>
                      <m:r>
                        <a:rPr lang="it-IT" sz="1400" b="0" i="0">
                          <a:solidFill>
                            <a:schemeClr val="bg1"/>
                          </a:solidFill>
                          <a:latin typeface="Cambria Math"/>
                        </a:rPr>
                        <m:t>∙(</m:t>
                      </m:r>
                      <m:r>
                        <m:rPr>
                          <m:sty m:val="p"/>
                        </m:rPr>
                        <a:rPr lang="it-IT" sz="1400" b="0" i="0">
                          <a:solidFill>
                            <a:schemeClr val="bg1"/>
                          </a:solidFill>
                          <a:latin typeface="Cambria Math"/>
                        </a:rPr>
                        <m:t>ρv</m:t>
                      </m:r>
                      <m:r>
                        <a:rPr lang="it-IT" sz="1400" b="1" i="0">
                          <a:solidFill>
                            <a:schemeClr val="bg1"/>
                          </a:solidFill>
                          <a:latin typeface="Cambria Math"/>
                        </a:rPr>
                        <m:t>𝐮</m:t>
                      </m:r>
                      <m:r>
                        <a:rPr lang="it-IT" sz="1400" b="0" i="0">
                          <a:solidFill>
                            <a:schemeClr val="bg1"/>
                          </a:solidFill>
                          <a:latin typeface="Cambria Math"/>
                        </a:rPr>
                        <m:t>)=−</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p</m:t>
                          </m:r>
                        </m:num>
                        <m:den>
                          <m:r>
                            <a:rPr lang="it-IT" sz="1400" b="0" i="0">
                              <a:solidFill>
                                <a:schemeClr val="bg1"/>
                              </a:solidFill>
                              <a:latin typeface="Cambria Math"/>
                            </a:rPr>
                            <m:t>𝜕</m:t>
                          </m:r>
                          <m:r>
                            <m:rPr>
                              <m:sty m:val="p"/>
                            </m:rPr>
                            <a:rPr lang="it-IT" sz="1400" b="0" i="0">
                              <a:solidFill>
                                <a:schemeClr val="bg1"/>
                              </a:solidFill>
                              <a:latin typeface="Cambria Math"/>
                            </a:rPr>
                            <m:t>y</m:t>
                          </m:r>
                        </m:den>
                      </m:f>
                      <m:r>
                        <a:rPr lang="it-IT" sz="1400" b="0" i="0">
                          <a:solidFill>
                            <a:schemeClr val="bg1"/>
                          </a:solidFill>
                          <a:latin typeface="Cambria Math"/>
                        </a:rPr>
                        <m:t>+ </m:t>
                      </m:r>
                      <m:r>
                        <m:rPr>
                          <m:sty m:val="p"/>
                        </m:rPr>
                        <a:rPr lang="it-IT" sz="1400" b="0" i="0">
                          <a:solidFill>
                            <a:schemeClr val="bg1"/>
                          </a:solidFill>
                          <a:latin typeface="Cambria Math"/>
                        </a:rPr>
                        <m:t>μ</m:t>
                      </m:r>
                      <m:r>
                        <a:rPr lang="it-IT" sz="1400" b="0" i="0">
                          <a:solidFill>
                            <a:schemeClr val="bg1"/>
                          </a:solidFill>
                          <a:latin typeface="Cambria Math"/>
                        </a:rPr>
                        <m:t> </m:t>
                      </m:r>
                      <m:sSup>
                        <m:sSupPr>
                          <m:ctrlPr>
                            <a:rPr lang="it-IT" sz="1400" i="1">
                              <a:solidFill>
                                <a:schemeClr val="bg1"/>
                              </a:solidFill>
                              <a:latin typeface="Cambria Math"/>
                            </a:rPr>
                          </m:ctrlPr>
                        </m:sSupPr>
                        <m:e>
                          <m:r>
                            <a:rPr lang="it-IT" sz="1400" b="0" i="0">
                              <a:solidFill>
                                <a:schemeClr val="bg1"/>
                              </a:solidFill>
                              <a:latin typeface="Cambria Math"/>
                            </a:rPr>
                            <m:t>𝛻</m:t>
                          </m:r>
                        </m:e>
                        <m:sup>
                          <m:r>
                            <a:rPr lang="it-IT" sz="1400" b="0" i="0">
                              <a:solidFill>
                                <a:schemeClr val="bg1"/>
                              </a:solidFill>
                              <a:latin typeface="Cambria Math"/>
                            </a:rPr>
                            <m:t>2</m:t>
                          </m:r>
                        </m:sup>
                      </m:sSup>
                      <m:r>
                        <m:rPr>
                          <m:sty m:val="p"/>
                        </m:rPr>
                        <a:rPr lang="it-IT" sz="1400" b="0" i="0">
                          <a:solidFill>
                            <a:schemeClr val="bg1"/>
                          </a:solidFill>
                          <a:latin typeface="Cambria Math"/>
                        </a:rPr>
                        <m:t>v</m:t>
                      </m:r>
                      <m:r>
                        <a:rPr lang="it-IT" sz="1400" b="0" i="0">
                          <a:solidFill>
                            <a:schemeClr val="bg1"/>
                          </a:solidFill>
                          <a:latin typeface="Cambria Math"/>
                        </a:rPr>
                        <m:t>+</m:t>
                      </m:r>
                      <m:sSub>
                        <m:sSubPr>
                          <m:ctrlPr>
                            <a:rPr lang="it-IT" sz="1400" i="1">
                              <a:solidFill>
                                <a:schemeClr val="bg1"/>
                              </a:solidFill>
                              <a:latin typeface="Cambria Math"/>
                            </a:rPr>
                          </m:ctrlPr>
                        </m:sSubPr>
                        <m:e>
                          <m:r>
                            <m:rPr>
                              <m:sty m:val="p"/>
                            </m:rPr>
                            <a:rPr lang="it-IT" sz="1400" b="0" i="0">
                              <a:solidFill>
                                <a:schemeClr val="bg1"/>
                              </a:solidFill>
                              <a:latin typeface="Cambria Math"/>
                            </a:rPr>
                            <m:t>S</m:t>
                          </m:r>
                        </m:e>
                        <m:sub>
                          <m:r>
                            <m:rPr>
                              <m:sty m:val="p"/>
                            </m:rPr>
                            <a:rPr lang="it-IT" sz="1400" b="0" i="0">
                              <a:solidFill>
                                <a:schemeClr val="bg1"/>
                              </a:solidFill>
                              <a:latin typeface="Cambria Math"/>
                            </a:rPr>
                            <m:t>My</m:t>
                          </m:r>
                        </m:sub>
                      </m:sSub>
                    </m:oMath>
                  </m:oMathPara>
                </a14:m>
                <a:endParaRPr lang="it-IT" sz="1400" dirty="0">
                  <a:solidFill>
                    <a:schemeClr val="bg1"/>
                  </a:solidFill>
                </a:endParaRPr>
              </a:p>
              <a:p>
                <a:pPr fontAlgn="t"/>
                <a14:m>
                  <m:oMathPara xmlns:m="http://schemas.openxmlformats.org/officeDocument/2006/math">
                    <m:oMathParaPr>
                      <m:jc m:val="centerGroup"/>
                    </m:oMathParaPr>
                    <m:oMath xmlns:m="http://schemas.openxmlformats.org/officeDocument/2006/math">
                      <m:r>
                        <a:rPr lang="it-IT" sz="1400" b="0" i="0">
                          <a:solidFill>
                            <a:schemeClr val="bg1"/>
                          </a:solidFill>
                          <a:latin typeface="Cambria Math"/>
                        </a:rPr>
                        <m:t>    </m:t>
                      </m:r>
                      <m:f>
                        <m:fPr>
                          <m:ctrlPr>
                            <a:rPr lang="it-IT" sz="1400" i="1">
                              <a:solidFill>
                                <a:schemeClr val="bg1"/>
                              </a:solidFill>
                              <a:latin typeface="Cambria Math"/>
                            </a:rPr>
                          </m:ctrlPr>
                        </m:fPr>
                        <m:num>
                          <m:r>
                            <m:rPr>
                              <m:sty m:val="p"/>
                            </m:rPr>
                            <a:rPr lang="it-IT" sz="1400" b="0" i="0">
                              <a:solidFill>
                                <a:schemeClr val="bg1"/>
                              </a:solidFill>
                              <a:latin typeface="Cambria Math"/>
                            </a:rPr>
                            <m:t>D</m:t>
                          </m:r>
                          <m:r>
                            <a:rPr lang="it-IT" sz="1400" b="0" i="0">
                              <a:solidFill>
                                <a:schemeClr val="bg1"/>
                              </a:solidFill>
                              <a:latin typeface="Cambria Math"/>
                            </a:rPr>
                            <m:t>(</m:t>
                          </m:r>
                          <m:r>
                            <m:rPr>
                              <m:sty m:val="p"/>
                            </m:rPr>
                            <a:rPr lang="it-IT" sz="1400" b="0" i="0">
                              <a:solidFill>
                                <a:schemeClr val="bg1"/>
                              </a:solidFill>
                              <a:latin typeface="Cambria Math"/>
                            </a:rPr>
                            <m:t>ρw</m:t>
                          </m:r>
                          <m:r>
                            <a:rPr lang="it-IT" sz="1400" b="0" i="0">
                              <a:solidFill>
                                <a:schemeClr val="bg1"/>
                              </a:solidFill>
                              <a:latin typeface="Cambria Math"/>
                            </a:rPr>
                            <m:t>)</m:t>
                          </m:r>
                        </m:num>
                        <m:den>
                          <m:r>
                            <m:rPr>
                              <m:sty m:val="p"/>
                            </m:rPr>
                            <a:rPr lang="it-IT" sz="1400" b="0" i="0">
                              <a:solidFill>
                                <a:schemeClr val="bg1"/>
                              </a:solidFill>
                              <a:latin typeface="Cambria Math"/>
                            </a:rPr>
                            <m:t>Dt</m:t>
                          </m:r>
                        </m:den>
                      </m:f>
                      <m:r>
                        <a:rPr lang="it-IT" sz="1400" b="0" i="0">
                          <a:solidFill>
                            <a:schemeClr val="bg1"/>
                          </a:solidFill>
                          <a:latin typeface="Cambria Math"/>
                        </a:rPr>
                        <m:t>=</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ρw</m:t>
                          </m:r>
                        </m:num>
                        <m:den>
                          <m:r>
                            <a:rPr lang="it-IT" sz="1400" b="0" i="0">
                              <a:solidFill>
                                <a:schemeClr val="bg1"/>
                              </a:solidFill>
                              <a:latin typeface="Cambria Math"/>
                            </a:rPr>
                            <m:t>𝜕</m:t>
                          </m:r>
                          <m:r>
                            <m:rPr>
                              <m:sty m:val="p"/>
                            </m:rPr>
                            <a:rPr lang="it-IT" sz="1400" b="0" i="0">
                              <a:solidFill>
                                <a:schemeClr val="bg1"/>
                              </a:solidFill>
                              <a:latin typeface="Cambria Math"/>
                            </a:rPr>
                            <m:t>t</m:t>
                          </m:r>
                        </m:den>
                      </m:f>
                      <m:r>
                        <a:rPr lang="it-IT" sz="1400" b="0" i="0">
                          <a:solidFill>
                            <a:schemeClr val="bg1"/>
                          </a:solidFill>
                          <a:latin typeface="Cambria Math"/>
                        </a:rPr>
                        <m:t>+ </m:t>
                      </m:r>
                      <m:r>
                        <a:rPr lang="it-IT" sz="1400" b="0" i="0">
                          <a:solidFill>
                            <a:schemeClr val="bg1"/>
                          </a:solidFill>
                          <a:latin typeface="Cambria Math"/>
                        </a:rPr>
                        <m:t>𝛻</m:t>
                      </m:r>
                      <m:r>
                        <a:rPr lang="it-IT" sz="1400" b="0" i="0">
                          <a:solidFill>
                            <a:schemeClr val="bg1"/>
                          </a:solidFill>
                          <a:latin typeface="Cambria Math"/>
                        </a:rPr>
                        <m:t>∙(</m:t>
                      </m:r>
                      <m:r>
                        <m:rPr>
                          <m:sty m:val="p"/>
                        </m:rPr>
                        <a:rPr lang="it-IT" sz="1400" b="0" i="0">
                          <a:solidFill>
                            <a:schemeClr val="bg1"/>
                          </a:solidFill>
                          <a:latin typeface="Cambria Math"/>
                        </a:rPr>
                        <m:t>ρw</m:t>
                      </m:r>
                      <m:r>
                        <a:rPr lang="it-IT" sz="1400" b="1" i="0">
                          <a:solidFill>
                            <a:schemeClr val="bg1"/>
                          </a:solidFill>
                          <a:latin typeface="Cambria Math"/>
                        </a:rPr>
                        <m:t>𝐮</m:t>
                      </m:r>
                      <m:r>
                        <a:rPr lang="it-IT" sz="1400" b="0" i="0">
                          <a:solidFill>
                            <a:schemeClr val="bg1"/>
                          </a:solidFill>
                          <a:latin typeface="Cambria Math"/>
                        </a:rPr>
                        <m:t>)=−</m:t>
                      </m:r>
                      <m:f>
                        <m:fPr>
                          <m:ctrlPr>
                            <a:rPr lang="it-IT" sz="1400" i="1">
                              <a:solidFill>
                                <a:schemeClr val="bg1"/>
                              </a:solidFill>
                              <a:latin typeface="Cambria Math"/>
                            </a:rPr>
                          </m:ctrlPr>
                        </m:fPr>
                        <m:num>
                          <m:r>
                            <a:rPr lang="it-IT" sz="1400" b="0" i="0">
                              <a:solidFill>
                                <a:schemeClr val="bg1"/>
                              </a:solidFill>
                              <a:latin typeface="Cambria Math"/>
                            </a:rPr>
                            <m:t>𝜕</m:t>
                          </m:r>
                          <m:r>
                            <m:rPr>
                              <m:sty m:val="p"/>
                            </m:rPr>
                            <a:rPr lang="it-IT" sz="1400" b="0" i="0">
                              <a:solidFill>
                                <a:schemeClr val="bg1"/>
                              </a:solidFill>
                              <a:latin typeface="Cambria Math"/>
                            </a:rPr>
                            <m:t>p</m:t>
                          </m:r>
                        </m:num>
                        <m:den>
                          <m:r>
                            <a:rPr lang="it-IT" sz="1400" b="0" i="0">
                              <a:solidFill>
                                <a:schemeClr val="bg1"/>
                              </a:solidFill>
                              <a:latin typeface="Cambria Math"/>
                            </a:rPr>
                            <m:t>𝜕</m:t>
                          </m:r>
                          <m:r>
                            <m:rPr>
                              <m:sty m:val="p"/>
                            </m:rPr>
                            <a:rPr lang="it-IT" sz="1400" b="0" i="0">
                              <a:solidFill>
                                <a:schemeClr val="bg1"/>
                              </a:solidFill>
                              <a:latin typeface="Cambria Math"/>
                            </a:rPr>
                            <m:t>z</m:t>
                          </m:r>
                        </m:den>
                      </m:f>
                      <m:r>
                        <a:rPr lang="it-IT" sz="1400" b="0" i="0">
                          <a:solidFill>
                            <a:schemeClr val="bg1"/>
                          </a:solidFill>
                          <a:latin typeface="Cambria Math"/>
                        </a:rPr>
                        <m:t>+ </m:t>
                      </m:r>
                      <m:r>
                        <m:rPr>
                          <m:sty m:val="p"/>
                        </m:rPr>
                        <a:rPr lang="it-IT" sz="1400" b="0" i="0">
                          <a:solidFill>
                            <a:schemeClr val="bg1"/>
                          </a:solidFill>
                          <a:latin typeface="Cambria Math"/>
                        </a:rPr>
                        <m:t>μ</m:t>
                      </m:r>
                      <m:r>
                        <a:rPr lang="it-IT" sz="1400" b="0" i="0">
                          <a:solidFill>
                            <a:schemeClr val="bg1"/>
                          </a:solidFill>
                          <a:latin typeface="Cambria Math"/>
                        </a:rPr>
                        <m:t> </m:t>
                      </m:r>
                      <m:sSup>
                        <m:sSupPr>
                          <m:ctrlPr>
                            <a:rPr lang="it-IT" sz="1400" i="1">
                              <a:solidFill>
                                <a:schemeClr val="bg1"/>
                              </a:solidFill>
                              <a:latin typeface="Cambria Math"/>
                            </a:rPr>
                          </m:ctrlPr>
                        </m:sSupPr>
                        <m:e>
                          <m:r>
                            <a:rPr lang="it-IT" sz="1400" b="0" i="0">
                              <a:solidFill>
                                <a:schemeClr val="bg1"/>
                              </a:solidFill>
                              <a:latin typeface="Cambria Math"/>
                            </a:rPr>
                            <m:t>𝛻</m:t>
                          </m:r>
                        </m:e>
                        <m:sup>
                          <m:r>
                            <a:rPr lang="it-IT" sz="1400" b="0" i="0">
                              <a:solidFill>
                                <a:schemeClr val="bg1"/>
                              </a:solidFill>
                              <a:latin typeface="Cambria Math"/>
                            </a:rPr>
                            <m:t>2</m:t>
                          </m:r>
                        </m:sup>
                      </m:sSup>
                      <m:r>
                        <m:rPr>
                          <m:sty m:val="p"/>
                        </m:rPr>
                        <a:rPr lang="it-IT" sz="1400" b="0" i="0">
                          <a:solidFill>
                            <a:schemeClr val="bg1"/>
                          </a:solidFill>
                          <a:latin typeface="Cambria Math"/>
                        </a:rPr>
                        <m:t>w</m:t>
                      </m:r>
                      <m:r>
                        <a:rPr lang="it-IT" sz="1400" b="0" i="0">
                          <a:solidFill>
                            <a:schemeClr val="bg1"/>
                          </a:solidFill>
                          <a:latin typeface="Cambria Math"/>
                        </a:rPr>
                        <m:t>+</m:t>
                      </m:r>
                      <m:sSub>
                        <m:sSubPr>
                          <m:ctrlPr>
                            <a:rPr lang="it-IT" sz="1400" i="1">
                              <a:solidFill>
                                <a:schemeClr val="bg1"/>
                              </a:solidFill>
                              <a:latin typeface="Cambria Math"/>
                            </a:rPr>
                          </m:ctrlPr>
                        </m:sSubPr>
                        <m:e>
                          <m:r>
                            <m:rPr>
                              <m:sty m:val="p"/>
                            </m:rPr>
                            <a:rPr lang="it-IT" sz="1400" b="0" i="0">
                              <a:solidFill>
                                <a:schemeClr val="bg1"/>
                              </a:solidFill>
                              <a:latin typeface="Cambria Math"/>
                            </a:rPr>
                            <m:t>S</m:t>
                          </m:r>
                        </m:e>
                        <m:sub>
                          <m:r>
                            <m:rPr>
                              <m:sty m:val="p"/>
                            </m:rPr>
                            <a:rPr lang="it-IT" sz="1400" b="0" i="0">
                              <a:solidFill>
                                <a:schemeClr val="bg1"/>
                              </a:solidFill>
                              <a:latin typeface="Cambria Math"/>
                            </a:rPr>
                            <m:t>Mz</m:t>
                          </m:r>
                        </m:sub>
                      </m:sSub>
                    </m:oMath>
                  </m:oMathPara>
                </a14:m>
                <a:endParaRPr lang="it-IT" sz="1200" dirty="0"/>
              </a:p>
              <a:p>
                <a:endParaRPr lang="it-IT" sz="1200" i="1" dirty="0" smtClean="0">
                  <a:solidFill>
                    <a:schemeClr val="bg1"/>
                  </a:solidFill>
                </a:endParaRPr>
              </a:p>
            </p:txBody>
          </p:sp>
        </mc:Choice>
        <mc:Fallback xmlns="">
          <p:sp>
            <p:nvSpPr>
              <p:cNvPr id="9" name="CasellaDiTesto 8"/>
              <p:cNvSpPr txBox="1">
                <a:spLocks noRot="1" noChangeAspect="1" noMove="1" noResize="1" noEditPoints="1" noAdjustHandles="1" noChangeArrowheads="1" noChangeShapeType="1" noTextEdit="1"/>
              </p:cNvSpPr>
              <p:nvPr/>
            </p:nvSpPr>
            <p:spPr>
              <a:xfrm>
                <a:off x="576227" y="1911758"/>
                <a:ext cx="4608513" cy="1545103"/>
              </a:xfrm>
              <a:prstGeom prst="rect">
                <a:avLst/>
              </a:prstGeom>
              <a:blipFill rotWithShape="1">
                <a:blip r:embed="rId9"/>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p:cNvSpPr txBox="1"/>
              <p:nvPr/>
            </p:nvSpPr>
            <p:spPr>
              <a:xfrm>
                <a:off x="912586" y="3308650"/>
                <a:ext cx="4245008" cy="5027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400" i="1" smtClean="0">
                              <a:solidFill>
                                <a:schemeClr val="bg1"/>
                              </a:solidFill>
                              <a:latin typeface="Cambria Math"/>
                            </a:rPr>
                          </m:ctrlPr>
                        </m:fPr>
                        <m:num>
                          <m:r>
                            <m:rPr>
                              <m:sty m:val="p"/>
                            </m:rPr>
                            <a:rPr lang="it-IT" sz="1400" i="0">
                              <a:solidFill>
                                <a:schemeClr val="bg1"/>
                              </a:solidFill>
                              <a:latin typeface="Cambria Math"/>
                            </a:rPr>
                            <m:t>D</m:t>
                          </m:r>
                          <m:r>
                            <a:rPr lang="it-IT" sz="1400" i="0">
                              <a:solidFill>
                                <a:schemeClr val="bg1"/>
                              </a:solidFill>
                              <a:latin typeface="Cambria Math"/>
                            </a:rPr>
                            <m:t>(</m:t>
                          </m:r>
                          <m:r>
                            <m:rPr>
                              <m:sty m:val="p"/>
                            </m:rPr>
                            <a:rPr lang="it-IT" sz="1400" i="0">
                              <a:solidFill>
                                <a:schemeClr val="bg1"/>
                              </a:solidFill>
                              <a:latin typeface="Cambria Math"/>
                            </a:rPr>
                            <m:t>ρe</m:t>
                          </m:r>
                          <m:r>
                            <a:rPr lang="it-IT" sz="1400" i="0">
                              <a:solidFill>
                                <a:schemeClr val="bg1"/>
                              </a:solidFill>
                              <a:latin typeface="Cambria Math"/>
                            </a:rPr>
                            <m:t>)</m:t>
                          </m:r>
                        </m:num>
                        <m:den>
                          <m:r>
                            <m:rPr>
                              <m:sty m:val="p"/>
                            </m:rPr>
                            <a:rPr lang="it-IT" sz="1400" i="0">
                              <a:solidFill>
                                <a:schemeClr val="bg1"/>
                              </a:solidFill>
                              <a:latin typeface="Cambria Math"/>
                            </a:rPr>
                            <m:t>Dt</m:t>
                          </m:r>
                        </m:den>
                      </m:f>
                      <m:r>
                        <a:rPr lang="it-IT" sz="1400" i="0">
                          <a:solidFill>
                            <a:schemeClr val="bg1"/>
                          </a:solidFill>
                          <a:latin typeface="Cambria Math"/>
                        </a:rPr>
                        <m:t>=</m:t>
                      </m:r>
                      <m:f>
                        <m:fPr>
                          <m:ctrlPr>
                            <a:rPr lang="it-IT" sz="1400" i="1">
                              <a:solidFill>
                                <a:schemeClr val="bg1"/>
                              </a:solidFill>
                              <a:latin typeface="Cambria Math"/>
                            </a:rPr>
                          </m:ctrlPr>
                        </m:fPr>
                        <m:num>
                          <m:r>
                            <a:rPr lang="it-IT" sz="1400" i="0">
                              <a:solidFill>
                                <a:schemeClr val="bg1"/>
                              </a:solidFill>
                              <a:latin typeface="Cambria Math"/>
                            </a:rPr>
                            <m:t>𝜕</m:t>
                          </m:r>
                          <m:r>
                            <m:rPr>
                              <m:sty m:val="p"/>
                            </m:rPr>
                            <a:rPr lang="it-IT" sz="1400" i="0">
                              <a:solidFill>
                                <a:schemeClr val="bg1"/>
                              </a:solidFill>
                              <a:latin typeface="Cambria Math"/>
                            </a:rPr>
                            <m:t>ρe</m:t>
                          </m:r>
                        </m:num>
                        <m:den>
                          <m:r>
                            <a:rPr lang="it-IT" sz="1400" i="0">
                              <a:solidFill>
                                <a:schemeClr val="bg1"/>
                              </a:solidFill>
                              <a:latin typeface="Cambria Math"/>
                            </a:rPr>
                            <m:t>𝜕</m:t>
                          </m:r>
                          <m:r>
                            <m:rPr>
                              <m:sty m:val="p"/>
                            </m:rPr>
                            <a:rPr lang="it-IT" sz="1400" i="0">
                              <a:solidFill>
                                <a:schemeClr val="bg1"/>
                              </a:solidFill>
                              <a:latin typeface="Cambria Math"/>
                            </a:rPr>
                            <m:t>t</m:t>
                          </m:r>
                        </m:den>
                      </m:f>
                      <m:r>
                        <a:rPr lang="it-IT" sz="1400" i="0">
                          <a:solidFill>
                            <a:schemeClr val="bg1"/>
                          </a:solidFill>
                          <a:latin typeface="Cambria Math"/>
                        </a:rPr>
                        <m:t>+</m:t>
                      </m:r>
                      <m:r>
                        <a:rPr lang="it-IT" sz="1400" i="0">
                          <a:solidFill>
                            <a:schemeClr val="bg1"/>
                          </a:solidFill>
                          <a:latin typeface="Cambria Math"/>
                        </a:rPr>
                        <m:t>𝛻</m:t>
                      </m:r>
                      <m:r>
                        <a:rPr lang="it-IT" sz="1400" i="0">
                          <a:solidFill>
                            <a:schemeClr val="bg1"/>
                          </a:solidFill>
                          <a:latin typeface="Cambria Math"/>
                        </a:rPr>
                        <m:t>∙</m:t>
                      </m:r>
                      <m:d>
                        <m:dPr>
                          <m:ctrlPr>
                            <a:rPr lang="it-IT" sz="1400" i="1">
                              <a:solidFill>
                                <a:schemeClr val="bg1"/>
                              </a:solidFill>
                              <a:latin typeface="Cambria Math"/>
                            </a:rPr>
                          </m:ctrlPr>
                        </m:dPr>
                        <m:e>
                          <m:r>
                            <m:rPr>
                              <m:sty m:val="p"/>
                            </m:rPr>
                            <a:rPr lang="it-IT" sz="1400" i="0">
                              <a:solidFill>
                                <a:schemeClr val="bg1"/>
                              </a:solidFill>
                              <a:latin typeface="Cambria Math"/>
                            </a:rPr>
                            <m:t>ρe</m:t>
                          </m:r>
                          <m:r>
                            <a:rPr lang="it-IT" sz="1400" b="1" i="0">
                              <a:solidFill>
                                <a:schemeClr val="bg1"/>
                              </a:solidFill>
                              <a:latin typeface="Cambria Math"/>
                            </a:rPr>
                            <m:t>𝐮</m:t>
                          </m:r>
                        </m:e>
                      </m:d>
                      <m:r>
                        <a:rPr lang="it-IT" sz="1400" i="0">
                          <a:solidFill>
                            <a:schemeClr val="bg1"/>
                          </a:solidFill>
                          <a:latin typeface="Cambria Math"/>
                        </a:rPr>
                        <m:t>=−</m:t>
                      </m:r>
                      <m:r>
                        <m:rPr>
                          <m:sty m:val="p"/>
                        </m:rPr>
                        <a:rPr lang="it-IT" sz="1400" i="0">
                          <a:solidFill>
                            <a:schemeClr val="bg1"/>
                          </a:solidFill>
                          <a:latin typeface="Cambria Math"/>
                        </a:rPr>
                        <m:t>p</m:t>
                      </m:r>
                      <m:r>
                        <a:rPr lang="it-IT" sz="1400" i="0">
                          <a:solidFill>
                            <a:schemeClr val="bg1"/>
                          </a:solidFill>
                          <a:latin typeface="Cambria Math"/>
                        </a:rPr>
                        <m:t>𝛻</m:t>
                      </m:r>
                      <m:r>
                        <a:rPr lang="it-IT" sz="1400" i="0">
                          <a:solidFill>
                            <a:schemeClr val="bg1"/>
                          </a:solidFill>
                          <a:latin typeface="Cambria Math"/>
                        </a:rPr>
                        <m:t>∙</m:t>
                      </m:r>
                      <m:r>
                        <a:rPr lang="it-IT" sz="1400" b="1" i="0">
                          <a:solidFill>
                            <a:schemeClr val="bg1"/>
                          </a:solidFill>
                          <a:latin typeface="Cambria Math"/>
                        </a:rPr>
                        <m:t>𝐮</m:t>
                      </m:r>
                      <m:r>
                        <a:rPr lang="it-IT" sz="1400" i="0">
                          <a:solidFill>
                            <a:schemeClr val="bg1"/>
                          </a:solidFill>
                          <a:latin typeface="Cambria Math"/>
                        </a:rPr>
                        <m:t>+ </m:t>
                      </m:r>
                      <m:r>
                        <a:rPr lang="it-IT" sz="1400" i="0">
                          <a:solidFill>
                            <a:schemeClr val="bg1"/>
                          </a:solidFill>
                          <a:latin typeface="Cambria Math"/>
                        </a:rPr>
                        <m:t>𝛻</m:t>
                      </m:r>
                      <m:r>
                        <a:rPr lang="it-IT" sz="1400" i="0">
                          <a:solidFill>
                            <a:schemeClr val="bg1"/>
                          </a:solidFill>
                          <a:latin typeface="Cambria Math"/>
                        </a:rPr>
                        <m:t>∙</m:t>
                      </m:r>
                      <m:d>
                        <m:dPr>
                          <m:ctrlPr>
                            <a:rPr lang="it-IT" sz="1400" i="1">
                              <a:solidFill>
                                <a:schemeClr val="bg1"/>
                              </a:solidFill>
                              <a:latin typeface="Cambria Math"/>
                            </a:rPr>
                          </m:ctrlPr>
                        </m:dPr>
                        <m:e>
                          <m:r>
                            <m:rPr>
                              <m:sty m:val="p"/>
                            </m:rPr>
                            <a:rPr lang="it-IT" sz="1400" i="0">
                              <a:solidFill>
                                <a:schemeClr val="bg1"/>
                              </a:solidFill>
                              <a:latin typeface="Cambria Math"/>
                            </a:rPr>
                            <m:t>k</m:t>
                          </m:r>
                          <m:r>
                            <a:rPr lang="it-IT" sz="1400" i="0">
                              <a:solidFill>
                                <a:schemeClr val="bg1"/>
                              </a:solidFill>
                              <a:latin typeface="Cambria Math"/>
                            </a:rPr>
                            <m:t> </m:t>
                          </m:r>
                          <m:r>
                            <a:rPr lang="it-IT" sz="1400" i="0">
                              <a:solidFill>
                                <a:schemeClr val="bg1"/>
                              </a:solidFill>
                              <a:latin typeface="Cambria Math"/>
                            </a:rPr>
                            <m:t>𝛻</m:t>
                          </m:r>
                          <m:r>
                            <m:rPr>
                              <m:sty m:val="p"/>
                            </m:rPr>
                            <a:rPr lang="it-IT" sz="1400" i="0">
                              <a:solidFill>
                                <a:schemeClr val="bg1"/>
                              </a:solidFill>
                              <a:latin typeface="Cambria Math"/>
                            </a:rPr>
                            <m:t>T</m:t>
                          </m:r>
                        </m:e>
                      </m:d>
                      <m:r>
                        <a:rPr lang="it-IT" sz="1400" i="0">
                          <a:solidFill>
                            <a:schemeClr val="bg1"/>
                          </a:solidFill>
                          <a:latin typeface="Cambria Math"/>
                        </a:rPr>
                        <m:t>+</m:t>
                      </m:r>
                      <m:r>
                        <m:rPr>
                          <m:sty m:val="p"/>
                        </m:rPr>
                        <a:rPr lang="it-IT" sz="1400" i="0">
                          <a:solidFill>
                            <a:schemeClr val="bg1"/>
                          </a:solidFill>
                          <a:latin typeface="Cambria Math"/>
                        </a:rPr>
                        <m:t>ϕ</m:t>
                      </m:r>
                    </m:oMath>
                  </m:oMathPara>
                </a14:m>
                <a:endParaRPr lang="it-IT" sz="1400" dirty="0" smtClean="0">
                  <a:solidFill>
                    <a:schemeClr val="bg1"/>
                  </a:solidFill>
                </a:endParaRPr>
              </a:p>
            </p:txBody>
          </p:sp>
        </mc:Choice>
        <mc:Fallback xmlns="">
          <p:sp>
            <p:nvSpPr>
              <p:cNvPr id="10" name="CasellaDiTesto 9"/>
              <p:cNvSpPr txBox="1">
                <a:spLocks noRot="1" noChangeAspect="1" noMove="1" noResize="1" noEditPoints="1" noAdjustHandles="1" noChangeArrowheads="1" noChangeShapeType="1" noTextEdit="1"/>
              </p:cNvSpPr>
              <p:nvPr/>
            </p:nvSpPr>
            <p:spPr>
              <a:xfrm>
                <a:off x="912586" y="3308650"/>
                <a:ext cx="4245008" cy="502702"/>
              </a:xfrm>
              <a:prstGeom prst="rect">
                <a:avLst/>
              </a:prstGeom>
              <a:blipFill rotWithShape="1">
                <a:blip r:embed="rId10"/>
                <a:stretch>
                  <a:fillRect b="-243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p:cNvSpPr txBox="1"/>
              <p:nvPr/>
            </p:nvSpPr>
            <p:spPr>
              <a:xfrm>
                <a:off x="5868144" y="1902501"/>
                <a:ext cx="2622064" cy="1938992"/>
              </a:xfrm>
              <a:prstGeom prst="rect">
                <a:avLst/>
              </a:prstGeom>
              <a:noFill/>
            </p:spPr>
            <p:txBody>
              <a:bodyPr wrap="none" rtlCol="0">
                <a:spAutoFit/>
              </a:bodyPr>
              <a:lstStyle/>
              <a:p>
                <a:r>
                  <a:rPr lang="it-IT" sz="1200" u="sng" dirty="0" smtClean="0">
                    <a:solidFill>
                      <a:schemeClr val="bg1"/>
                    </a:solidFill>
                  </a:rPr>
                  <a:t>Equazioni di </a:t>
                </a:r>
                <a:r>
                  <a:rPr lang="it-IT" sz="1200" u="sng" dirty="0" err="1" smtClean="0">
                    <a:solidFill>
                      <a:schemeClr val="bg1"/>
                    </a:solidFill>
                  </a:rPr>
                  <a:t>Navier-Stokes</a:t>
                </a:r>
                <a:r>
                  <a:rPr lang="it-IT" sz="1200" u="sng" dirty="0" smtClean="0">
                    <a:solidFill>
                      <a:schemeClr val="bg1"/>
                    </a:solidFill>
                  </a:rPr>
                  <a:t> </a:t>
                </a:r>
                <a:r>
                  <a:rPr lang="it-IT" sz="1200" dirty="0" smtClean="0">
                    <a:solidFill>
                      <a:schemeClr val="bg1"/>
                    </a:solidFill>
                  </a:rPr>
                  <a:t>per</a:t>
                </a:r>
              </a:p>
              <a:p>
                <a:r>
                  <a:rPr lang="it-IT" sz="1200" dirty="0" smtClean="0">
                    <a:solidFill>
                      <a:schemeClr val="bg1"/>
                    </a:solidFill>
                  </a:rPr>
                  <a:t>caso </a:t>
                </a:r>
                <a:r>
                  <a:rPr lang="it-IT" sz="1200" dirty="0" err="1" smtClean="0">
                    <a:solidFill>
                      <a:schemeClr val="bg1"/>
                    </a:solidFill>
                  </a:rPr>
                  <a:t>instazionario</a:t>
                </a:r>
                <a:r>
                  <a:rPr lang="it-IT" sz="1200" dirty="0" smtClean="0">
                    <a:solidFill>
                      <a:schemeClr val="bg1"/>
                    </a:solidFill>
                  </a:rPr>
                  <a:t>, tridimensionale,</a:t>
                </a:r>
                <a:br>
                  <a:rPr lang="it-IT" sz="1200" dirty="0" smtClean="0">
                    <a:solidFill>
                      <a:schemeClr val="bg1"/>
                    </a:solidFill>
                  </a:rPr>
                </a:br>
                <a:r>
                  <a:rPr lang="it-IT" sz="1200" dirty="0" smtClean="0">
                    <a:solidFill>
                      <a:schemeClr val="bg1"/>
                    </a:solidFill>
                  </a:rPr>
                  <a:t>comprimibile con viscosità dipendente </a:t>
                </a:r>
                <a:br>
                  <a:rPr lang="it-IT" sz="1200" dirty="0" smtClean="0">
                    <a:solidFill>
                      <a:schemeClr val="bg1"/>
                    </a:solidFill>
                  </a:rPr>
                </a:br>
                <a:r>
                  <a:rPr lang="it-IT" sz="1200" dirty="0" smtClean="0">
                    <a:solidFill>
                      <a:schemeClr val="bg1"/>
                    </a:solidFill>
                  </a:rPr>
                  <a:t>dalla temperatura.</a:t>
                </a:r>
              </a:p>
              <a:p>
                <a:r>
                  <a:rPr lang="it-IT" sz="1200" dirty="0" err="1" smtClean="0">
                    <a:solidFill>
                      <a:schemeClr val="bg1"/>
                    </a:solidFill>
                  </a:rPr>
                  <a:t>Hp</a:t>
                </a:r>
                <a:r>
                  <a:rPr lang="it-IT" sz="1200" dirty="0" smtClean="0">
                    <a:solidFill>
                      <a:schemeClr val="bg1"/>
                    </a:solidFill>
                  </a:rPr>
                  <a:t>: Gas Perfetto</a:t>
                </a:r>
                <a:br>
                  <a:rPr lang="it-IT" sz="1200" dirty="0" smtClean="0">
                    <a:solidFill>
                      <a:schemeClr val="bg1"/>
                    </a:solidFill>
                  </a:rPr>
                </a:br>
                <a:endParaRPr lang="it-IT" sz="1200" dirty="0" smtClean="0">
                  <a:solidFill>
                    <a:schemeClr val="bg1"/>
                  </a:solidFill>
                </a:endParaRPr>
              </a:p>
              <a:p>
                <a:r>
                  <a:rPr lang="it-IT" sz="1200" b="1" dirty="0" smtClean="0">
                    <a:solidFill>
                      <a:schemeClr val="bg1"/>
                    </a:solidFill>
                  </a:rPr>
                  <a:t>Equazioni di stato:</a:t>
                </a:r>
              </a:p>
              <a:p>
                <a:pPr fontAlgn="t"/>
                <a14:m>
                  <m:oMathPara xmlns:m="http://schemas.openxmlformats.org/officeDocument/2006/math">
                    <m:oMathParaPr>
                      <m:jc m:val="centerGroup"/>
                    </m:oMathParaPr>
                    <m:oMath xmlns:m="http://schemas.openxmlformats.org/officeDocument/2006/math">
                      <m:r>
                        <m:rPr>
                          <m:sty m:val="p"/>
                        </m:rPr>
                        <a:rPr lang="it-IT" sz="1200" b="0" i="0" smtClean="0">
                          <a:solidFill>
                            <a:schemeClr val="bg1"/>
                          </a:solidFill>
                          <a:latin typeface="Cambria Math"/>
                        </a:rPr>
                        <m:t>p</m:t>
                      </m:r>
                      <m:r>
                        <a:rPr lang="it-IT" sz="1200" b="0" i="0" smtClean="0">
                          <a:solidFill>
                            <a:schemeClr val="bg1"/>
                          </a:solidFill>
                          <a:latin typeface="Cambria Math"/>
                        </a:rPr>
                        <m:t>=</m:t>
                      </m:r>
                      <m:r>
                        <m:rPr>
                          <m:sty m:val="p"/>
                        </m:rPr>
                        <a:rPr lang="it-IT" sz="1200" b="0" i="0" smtClean="0">
                          <a:solidFill>
                            <a:schemeClr val="bg1"/>
                          </a:solidFill>
                          <a:latin typeface="Cambria Math"/>
                        </a:rPr>
                        <m:t>ρRT</m:t>
                      </m:r>
                    </m:oMath>
                  </m:oMathPara>
                </a14:m>
                <a:endParaRPr lang="it-IT" sz="1200" dirty="0">
                  <a:solidFill>
                    <a:schemeClr val="bg1"/>
                  </a:solidFill>
                </a:endParaRPr>
              </a:p>
              <a:p>
                <a:pPr fontAlgn="t"/>
                <a14:m>
                  <m:oMathPara xmlns:m="http://schemas.openxmlformats.org/officeDocument/2006/math">
                    <m:oMathParaPr>
                      <m:jc m:val="centerGroup"/>
                    </m:oMathParaPr>
                    <m:oMath xmlns:m="http://schemas.openxmlformats.org/officeDocument/2006/math">
                      <m:r>
                        <m:rPr>
                          <m:sty m:val="p"/>
                        </m:rPr>
                        <a:rPr lang="it-IT" sz="1200" b="0" i="0">
                          <a:solidFill>
                            <a:schemeClr val="bg1"/>
                          </a:solidFill>
                          <a:latin typeface="Cambria Math"/>
                        </a:rPr>
                        <m:t>e</m:t>
                      </m:r>
                      <m:r>
                        <a:rPr lang="it-IT" sz="1200" b="0" i="0">
                          <a:solidFill>
                            <a:schemeClr val="bg1"/>
                          </a:solidFill>
                          <a:latin typeface="Cambria Math"/>
                        </a:rPr>
                        <m:t>=</m:t>
                      </m:r>
                      <m:sSub>
                        <m:sSubPr>
                          <m:ctrlPr>
                            <a:rPr lang="it-IT" sz="1200" i="1">
                              <a:solidFill>
                                <a:schemeClr val="bg1"/>
                              </a:solidFill>
                              <a:latin typeface="Cambria Math"/>
                            </a:rPr>
                          </m:ctrlPr>
                        </m:sSubPr>
                        <m:e>
                          <m:r>
                            <m:rPr>
                              <m:sty m:val="p"/>
                            </m:rPr>
                            <a:rPr lang="it-IT" sz="1200" b="0" i="0">
                              <a:solidFill>
                                <a:schemeClr val="bg1"/>
                              </a:solidFill>
                              <a:latin typeface="Cambria Math"/>
                            </a:rPr>
                            <m:t>c</m:t>
                          </m:r>
                        </m:e>
                        <m:sub>
                          <m:r>
                            <m:rPr>
                              <m:sty m:val="p"/>
                            </m:rPr>
                            <a:rPr lang="it-IT" sz="1200" b="0" i="0">
                              <a:solidFill>
                                <a:schemeClr val="bg1"/>
                              </a:solidFill>
                              <a:latin typeface="Cambria Math"/>
                            </a:rPr>
                            <m:t>V</m:t>
                          </m:r>
                        </m:sub>
                      </m:sSub>
                      <m:r>
                        <m:rPr>
                          <m:sty m:val="p"/>
                        </m:rPr>
                        <a:rPr lang="it-IT" sz="1200" b="0" i="0">
                          <a:solidFill>
                            <a:schemeClr val="bg1"/>
                          </a:solidFill>
                          <a:latin typeface="Cambria Math"/>
                        </a:rPr>
                        <m:t>T</m:t>
                      </m:r>
                    </m:oMath>
                  </m:oMathPara>
                </a14:m>
                <a:endParaRPr lang="it-IT" sz="1200" dirty="0">
                  <a:solidFill>
                    <a:schemeClr val="bg1"/>
                  </a:solidFill>
                </a:endParaRPr>
              </a:p>
              <a:p>
                <a:endParaRPr lang="it-IT" sz="1200" dirty="0" smtClean="0">
                  <a:solidFill>
                    <a:schemeClr val="bg1"/>
                  </a:solidFill>
                </a:endParaRPr>
              </a:p>
            </p:txBody>
          </p:sp>
        </mc:Choice>
        <mc:Fallback xmlns="">
          <p:sp>
            <p:nvSpPr>
              <p:cNvPr id="11" name="CasellaDiTesto 10"/>
              <p:cNvSpPr txBox="1">
                <a:spLocks noRot="1" noChangeAspect="1" noMove="1" noResize="1" noEditPoints="1" noAdjustHandles="1" noChangeArrowheads="1" noChangeShapeType="1" noTextEdit="1"/>
              </p:cNvSpPr>
              <p:nvPr/>
            </p:nvSpPr>
            <p:spPr>
              <a:xfrm>
                <a:off x="5868144" y="1902501"/>
                <a:ext cx="2622064" cy="1938992"/>
              </a:xfrm>
              <a:prstGeom prst="rect">
                <a:avLst/>
              </a:prstGeom>
              <a:blipFill rotWithShape="1">
                <a:blip r:embed="rId11"/>
                <a:stretch>
                  <a:fillRect l="-233"/>
                </a:stretch>
              </a:blipFill>
            </p:spPr>
            <p:txBody>
              <a:bodyPr/>
              <a:lstStyle/>
              <a:p>
                <a:r>
                  <a:rPr lang="it-IT">
                    <a:noFill/>
                  </a:rPr>
                  <a:t> </a:t>
                </a:r>
              </a:p>
            </p:txBody>
          </p:sp>
        </mc:Fallback>
      </mc:AlternateContent>
      <p:pic>
        <p:nvPicPr>
          <p:cNvPr id="21" name="Immagine 20" descr="C:\Users\Alberto\OneDrive\App\iScanner Free\A43C75D9-7733-44F0-8CE6-36A5568E9479.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6710287" y="4475578"/>
            <a:ext cx="3139426" cy="1046270"/>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15" name="CasellaDiTesto 14"/>
              <p:cNvSpPr txBox="1"/>
              <p:nvPr/>
            </p:nvSpPr>
            <p:spPr>
              <a:xfrm>
                <a:off x="939004" y="3923840"/>
                <a:ext cx="6081268" cy="874342"/>
              </a:xfrm>
              <a:prstGeom prst="rect">
                <a:avLst/>
              </a:prstGeom>
              <a:noFill/>
            </p:spPr>
            <p:txBody>
              <a:bodyPr wrap="square" rtlCol="0">
                <a:spAutoFit/>
              </a:bodyPr>
              <a:lstStyle/>
              <a:p>
                <a:r>
                  <a:rPr lang="it-IT" sz="1600" u="sng" dirty="0" err="1" smtClean="0">
                    <a:solidFill>
                      <a:schemeClr val="bg1"/>
                    </a:solidFill>
                  </a:rPr>
                  <a:t>Unsteady</a:t>
                </a:r>
                <a:r>
                  <a:rPr lang="it-IT" sz="1600" u="sng" dirty="0" smtClean="0">
                    <a:solidFill>
                      <a:schemeClr val="bg1"/>
                    </a:solidFill>
                  </a:rPr>
                  <a:t> Reynolds </a:t>
                </a:r>
                <a:r>
                  <a:rPr lang="it-IT" sz="1600" u="sng" dirty="0" err="1" smtClean="0">
                    <a:solidFill>
                      <a:schemeClr val="bg1"/>
                    </a:solidFill>
                  </a:rPr>
                  <a:t>Average</a:t>
                </a:r>
                <a:r>
                  <a:rPr lang="it-IT" sz="1600" u="sng" dirty="0" smtClean="0">
                    <a:solidFill>
                      <a:schemeClr val="bg1"/>
                    </a:solidFill>
                  </a:rPr>
                  <a:t> </a:t>
                </a:r>
                <a:r>
                  <a:rPr lang="it-IT" sz="1600" u="sng" dirty="0" err="1" smtClean="0">
                    <a:solidFill>
                      <a:schemeClr val="bg1"/>
                    </a:solidFill>
                  </a:rPr>
                  <a:t>Navier-Stokes</a:t>
                </a:r>
                <a:r>
                  <a:rPr lang="it-IT" sz="1600" dirty="0" smtClean="0">
                    <a:solidFill>
                      <a:schemeClr val="bg1"/>
                    </a:solidFill>
                  </a:rPr>
                  <a:t> (URANS)</a:t>
                </a:r>
                <a:endParaRPr lang="it-IT" sz="1600" dirty="0">
                  <a:solidFill>
                    <a:schemeClr val="bg1"/>
                  </a:solidFill>
                </a:endParaRPr>
              </a:p>
              <a:p>
                <a:pPr/>
                <a14:m>
                  <m:oMathPara xmlns:m="http://schemas.openxmlformats.org/officeDocument/2006/math">
                    <m:oMathParaPr>
                      <m:jc m:val="left"/>
                    </m:oMathParaPr>
                    <m:oMath xmlns:m="http://schemas.openxmlformats.org/officeDocument/2006/math">
                      <m:f>
                        <m:fPr>
                          <m:ctrlPr>
                            <a:rPr lang="it-IT" sz="1200" i="1" smtClean="0">
                              <a:solidFill>
                                <a:schemeClr val="bg1"/>
                              </a:solidFill>
                              <a:latin typeface="Cambria Math"/>
                            </a:rPr>
                          </m:ctrlPr>
                        </m:fPr>
                        <m:num>
                          <m:r>
                            <a:rPr lang="it-IT" sz="1200">
                              <a:solidFill>
                                <a:schemeClr val="bg1"/>
                              </a:solidFill>
                              <a:latin typeface="Cambria Math"/>
                            </a:rPr>
                            <m:t>𝜕</m:t>
                          </m:r>
                          <m:acc>
                            <m:accPr>
                              <m:chr m:val="̅"/>
                              <m:ctrlPr>
                                <a:rPr lang="it-IT" sz="1200" i="1">
                                  <a:solidFill>
                                    <a:schemeClr val="bg1"/>
                                  </a:solidFill>
                                  <a:latin typeface="Cambria Math"/>
                                </a:rPr>
                              </m:ctrlPr>
                            </m:accPr>
                            <m:e>
                              <m:r>
                                <m:rPr>
                                  <m:sty m:val="p"/>
                                </m:rPr>
                                <a:rPr lang="it-IT" sz="1200">
                                  <a:solidFill>
                                    <a:schemeClr val="bg1"/>
                                  </a:solidFill>
                                  <a:latin typeface="Cambria Math"/>
                                </a:rPr>
                                <m:t>ρ</m:t>
                              </m:r>
                            </m:e>
                          </m:acc>
                        </m:num>
                        <m:den>
                          <m:r>
                            <a:rPr lang="it-IT" sz="1200">
                              <a:solidFill>
                                <a:schemeClr val="bg1"/>
                              </a:solidFill>
                              <a:latin typeface="Cambria Math"/>
                            </a:rPr>
                            <m:t>𝜕</m:t>
                          </m:r>
                          <m:r>
                            <m:rPr>
                              <m:sty m:val="p"/>
                            </m:rPr>
                            <a:rPr lang="it-IT" sz="1200">
                              <a:solidFill>
                                <a:schemeClr val="bg1"/>
                              </a:solidFill>
                              <a:latin typeface="Cambria Math"/>
                            </a:rPr>
                            <m:t>t</m:t>
                          </m:r>
                        </m:den>
                      </m:f>
                      <m:r>
                        <a:rPr lang="it-IT" sz="1200">
                          <a:solidFill>
                            <a:schemeClr val="bg1"/>
                          </a:solidFill>
                          <a:latin typeface="Cambria Math"/>
                        </a:rPr>
                        <m:t>+</m:t>
                      </m:r>
                      <m:r>
                        <a:rPr lang="it-IT" sz="1200">
                          <a:solidFill>
                            <a:schemeClr val="bg1"/>
                          </a:solidFill>
                          <a:latin typeface="Cambria Math"/>
                        </a:rPr>
                        <m:t>𝛻</m:t>
                      </m:r>
                      <m:r>
                        <a:rPr lang="it-IT" sz="1200">
                          <a:solidFill>
                            <a:schemeClr val="bg1"/>
                          </a:solidFill>
                          <a:latin typeface="Cambria Math"/>
                        </a:rPr>
                        <m:t>∙</m:t>
                      </m:r>
                      <m:d>
                        <m:dPr>
                          <m:ctrlPr>
                            <a:rPr lang="it-IT" sz="1200" i="1">
                              <a:solidFill>
                                <a:schemeClr val="bg1"/>
                              </a:solidFill>
                              <a:latin typeface="Cambria Math"/>
                            </a:rPr>
                          </m:ctrlPr>
                        </m:dPr>
                        <m:e>
                          <m:acc>
                            <m:accPr>
                              <m:chr m:val="̅"/>
                              <m:ctrlPr>
                                <a:rPr lang="it-IT" sz="1200" i="1">
                                  <a:solidFill>
                                    <a:schemeClr val="bg1"/>
                                  </a:solidFill>
                                  <a:latin typeface="Cambria Math"/>
                                </a:rPr>
                              </m:ctrlPr>
                            </m:accPr>
                            <m:e>
                              <m:r>
                                <m:rPr>
                                  <m:sty m:val="p"/>
                                </m:rPr>
                                <a:rPr lang="it-IT" sz="1200">
                                  <a:solidFill>
                                    <a:schemeClr val="bg1"/>
                                  </a:solidFill>
                                  <a:latin typeface="Cambria Math"/>
                                </a:rPr>
                                <m:t>ρ</m:t>
                              </m:r>
                            </m:e>
                          </m:acc>
                          <m:acc>
                            <m:accPr>
                              <m:chr m:val="̅"/>
                              <m:ctrlPr>
                                <a:rPr lang="it-IT" sz="1200" b="1" i="1">
                                  <a:solidFill>
                                    <a:schemeClr val="bg1"/>
                                  </a:solidFill>
                                  <a:latin typeface="Cambria Math"/>
                                </a:rPr>
                              </m:ctrlPr>
                            </m:accPr>
                            <m:e>
                              <m:r>
                                <a:rPr lang="it-IT" sz="1200" b="1" i="1">
                                  <a:solidFill>
                                    <a:schemeClr val="bg1"/>
                                  </a:solidFill>
                                  <a:latin typeface="Cambria Math"/>
                                </a:rPr>
                                <m:t>𝐔</m:t>
                              </m:r>
                            </m:e>
                          </m:acc>
                        </m:e>
                      </m:d>
                      <m:r>
                        <a:rPr lang="it-IT" sz="1200">
                          <a:solidFill>
                            <a:schemeClr val="bg1"/>
                          </a:solidFill>
                          <a:latin typeface="Cambria Math"/>
                        </a:rPr>
                        <m:t>=0</m:t>
                      </m:r>
                    </m:oMath>
                  </m:oMathPara>
                </a14:m>
                <a:endParaRPr lang="it-IT" sz="1200" u="sng" dirty="0" smtClean="0">
                  <a:solidFill>
                    <a:schemeClr val="bg1"/>
                  </a:solidFill>
                </a:endParaRPr>
              </a:p>
              <a:p>
                <a:r>
                  <a:rPr lang="it-IT" sz="1200" u="sng" dirty="0" smtClean="0">
                    <a:solidFill>
                      <a:schemeClr val="bg1"/>
                    </a:solidFill>
                  </a:rPr>
                  <a:t> </a:t>
                </a:r>
              </a:p>
            </p:txBody>
          </p:sp>
        </mc:Choice>
        <mc:Fallback xmlns="">
          <p:sp>
            <p:nvSpPr>
              <p:cNvPr id="15" name="CasellaDiTesto 14"/>
              <p:cNvSpPr txBox="1">
                <a:spLocks noRot="1" noChangeAspect="1" noMove="1" noResize="1" noEditPoints="1" noAdjustHandles="1" noChangeArrowheads="1" noChangeShapeType="1" noTextEdit="1"/>
              </p:cNvSpPr>
              <p:nvPr/>
            </p:nvSpPr>
            <p:spPr>
              <a:xfrm>
                <a:off x="939004" y="3923840"/>
                <a:ext cx="6081268" cy="874342"/>
              </a:xfrm>
              <a:prstGeom prst="rect">
                <a:avLst/>
              </a:prstGeom>
              <a:blipFill rotWithShape="1">
                <a:blip r:embed="rId13"/>
                <a:stretch>
                  <a:fillRect l="-501" t="-209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CasellaDiTesto 16"/>
              <p:cNvSpPr txBox="1"/>
              <p:nvPr/>
            </p:nvSpPr>
            <p:spPr>
              <a:xfrm>
                <a:off x="642218" y="4581128"/>
                <a:ext cx="5369942" cy="1601208"/>
              </a:xfrm>
              <a:prstGeom prst="rect">
                <a:avLst/>
              </a:prstGeom>
              <a:noFill/>
            </p:spPr>
            <p:txBody>
              <a:bodyPr wrap="square" rtlCol="0">
                <a:spAutoFit/>
              </a:bodyPr>
              <a:lstStyle/>
              <a:p>
                <a:pPr fontAlgn="t"/>
                <a14:m>
                  <m:oMathPara xmlns:m="http://schemas.openxmlformats.org/officeDocument/2006/math">
                    <m:oMathParaPr>
                      <m:jc m:val="centerGroup"/>
                    </m:oMathParaPr>
                    <m:oMath xmlns:m="http://schemas.openxmlformats.org/officeDocument/2006/math">
                      <m:f>
                        <m:fPr>
                          <m:ctrlPr>
                            <a:rPr lang="it-IT" sz="1200" b="1" i="1" smtClean="0">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U</m:t>
                              </m:r>
                            </m:e>
                          </m:acc>
                        </m:num>
                        <m:den>
                          <m:r>
                            <a:rPr lang="it-IT" sz="1200" b="1">
                              <a:solidFill>
                                <a:schemeClr val="bg1"/>
                              </a:solidFill>
                              <a:latin typeface="Cambria Math"/>
                            </a:rPr>
                            <m:t>𝜕</m:t>
                          </m:r>
                          <m:r>
                            <m:rPr>
                              <m:sty m:val="p"/>
                            </m:rPr>
                            <a:rPr lang="it-IT" sz="1200" b="1">
                              <a:solidFill>
                                <a:schemeClr val="bg1"/>
                              </a:solidFill>
                              <a:latin typeface="Cambria Math"/>
                            </a:rPr>
                            <m:t>t</m:t>
                          </m:r>
                        </m:den>
                      </m:f>
                      <m:r>
                        <a:rPr lang="it-IT" sz="1200" b="1">
                          <a:solidFill>
                            <a:schemeClr val="bg1"/>
                          </a:solidFill>
                          <a:latin typeface="Cambria Math"/>
                        </a:rPr>
                        <m:t>+</m:t>
                      </m:r>
                      <m:r>
                        <a:rPr lang="it-IT" sz="1200" b="1">
                          <a:solidFill>
                            <a:schemeClr val="bg1"/>
                          </a:solidFill>
                          <a:latin typeface="Cambria Math"/>
                        </a:rPr>
                        <m:t>𝛻</m:t>
                      </m:r>
                      <m:r>
                        <a:rPr lang="it-IT" sz="1200" b="1">
                          <a:solidFill>
                            <a:schemeClr val="bg1"/>
                          </a:solidFill>
                          <a:latin typeface="Cambria Math"/>
                        </a:rPr>
                        <m:t>∙</m:t>
                      </m:r>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U</m:t>
                              </m:r>
                            </m:e>
                          </m:acc>
                          <m:acc>
                            <m:accPr>
                              <m:chr m:val="̅"/>
                              <m:ctrlPr>
                                <a:rPr lang="it-IT" sz="1200" b="1" i="1">
                                  <a:solidFill>
                                    <a:schemeClr val="bg1"/>
                                  </a:solidFill>
                                  <a:latin typeface="Cambria Math"/>
                                </a:rPr>
                              </m:ctrlPr>
                            </m:accPr>
                            <m:e>
                              <m:r>
                                <a:rPr lang="it-IT" sz="1200" b="1">
                                  <a:solidFill>
                                    <a:schemeClr val="bg1"/>
                                  </a:solidFill>
                                  <a:latin typeface="Cambria Math"/>
                                </a:rPr>
                                <m:t>𝐔</m:t>
                              </m:r>
                            </m:e>
                          </m:acc>
                        </m:e>
                      </m:d>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P</m:t>
                              </m:r>
                            </m:e>
                          </m:acc>
                        </m:num>
                        <m:den>
                          <m:r>
                            <a:rPr lang="it-IT" sz="1200" b="1">
                              <a:solidFill>
                                <a:schemeClr val="bg1"/>
                              </a:solidFill>
                              <a:latin typeface="Cambria Math"/>
                            </a:rPr>
                            <m:t>𝜕</m:t>
                          </m:r>
                          <m:r>
                            <m:rPr>
                              <m:sty m:val="p"/>
                            </m:rPr>
                            <a:rPr lang="it-IT" sz="1200" b="1">
                              <a:solidFill>
                                <a:schemeClr val="bg1"/>
                              </a:solidFill>
                              <a:latin typeface="Cambria Math"/>
                            </a:rPr>
                            <m:t>x</m:t>
                          </m:r>
                        </m:den>
                      </m:f>
                      <m:r>
                        <a:rPr lang="it-IT" sz="1200" b="1">
                          <a:solidFill>
                            <a:schemeClr val="bg1"/>
                          </a:solidFill>
                          <a:latin typeface="Cambria Math"/>
                        </a:rPr>
                        <m:t>+ </m:t>
                      </m:r>
                      <m:r>
                        <m:rPr>
                          <m:sty m:val="p"/>
                        </m:rPr>
                        <a:rPr lang="it-IT" sz="1200" b="1">
                          <a:solidFill>
                            <a:schemeClr val="bg1"/>
                          </a:solidFill>
                          <a:latin typeface="Cambria Math"/>
                        </a:rPr>
                        <m:t>μ</m:t>
                      </m:r>
                      <m:r>
                        <a:rPr lang="it-IT" sz="1200" b="1">
                          <a:solidFill>
                            <a:schemeClr val="bg1"/>
                          </a:solidFill>
                          <a:latin typeface="Cambria Math"/>
                        </a:rPr>
                        <m:t> </m:t>
                      </m:r>
                      <m:sSup>
                        <m:sSupPr>
                          <m:ctrlPr>
                            <a:rPr lang="it-IT" sz="1200" b="1" i="1">
                              <a:solidFill>
                                <a:schemeClr val="bg1"/>
                              </a:solidFill>
                              <a:latin typeface="Cambria Math"/>
                            </a:rPr>
                          </m:ctrlPr>
                        </m:sSupPr>
                        <m:e>
                          <m:r>
                            <a:rPr lang="it-IT" sz="1200" b="1">
                              <a:solidFill>
                                <a:schemeClr val="bg1"/>
                              </a:solidFill>
                              <a:latin typeface="Cambria Math"/>
                            </a:rPr>
                            <m:t>𝛻</m:t>
                          </m:r>
                        </m:e>
                        <m:sup>
                          <m:r>
                            <a:rPr lang="it-IT" sz="1200" b="1">
                              <a:solidFill>
                                <a:schemeClr val="bg1"/>
                              </a:solidFill>
                              <a:latin typeface="Cambria Math"/>
                            </a:rPr>
                            <m:t>2</m:t>
                          </m:r>
                        </m:sup>
                      </m:sSup>
                      <m:acc>
                        <m:accPr>
                          <m:chr m:val="̅"/>
                          <m:ctrlPr>
                            <a:rPr lang="it-IT" sz="1200" b="1" i="1">
                              <a:solidFill>
                                <a:schemeClr val="bg1"/>
                              </a:solidFill>
                              <a:latin typeface="Cambria Math"/>
                            </a:rPr>
                          </m:ctrlPr>
                        </m:accPr>
                        <m:e>
                          <m:r>
                            <m:rPr>
                              <m:sty m:val="p"/>
                            </m:rPr>
                            <a:rPr lang="it-IT" sz="1200" b="1">
                              <a:solidFill>
                                <a:schemeClr val="bg1"/>
                              </a:solidFill>
                              <a:latin typeface="Cambria Math"/>
                            </a:rPr>
                            <m:t>U</m:t>
                          </m:r>
                        </m:e>
                      </m:acc>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sSup>
                                        <m:sSupPr>
                                          <m:ctrlPr>
                                            <a:rPr lang="it-IT" sz="1200" b="1" i="1">
                                              <a:solidFill>
                                                <a:schemeClr val="bg1"/>
                                              </a:solidFill>
                                              <a:latin typeface="Cambria Math"/>
                                            </a:rPr>
                                          </m:ctrlPr>
                                        </m:sSupPr>
                                        <m:e>
                                          <m:r>
                                            <m:rPr>
                                              <m:sty m:val="p"/>
                                            </m:rPr>
                                            <a:rPr lang="it-IT" sz="1200" b="1">
                                              <a:solidFill>
                                                <a:schemeClr val="bg1"/>
                                              </a:solidFill>
                                              <a:latin typeface="Cambria Math"/>
                                            </a:rPr>
                                            <m:t>u</m:t>
                                          </m:r>
                                        </m:e>
                                        <m:sup>
                                          <m:r>
                                            <a:rPr lang="it-IT" sz="1200" b="1">
                                              <a:solidFill>
                                                <a:schemeClr val="bg1"/>
                                              </a:solidFill>
                                              <a:latin typeface="Cambria Math"/>
                                            </a:rPr>
                                            <m:t>′</m:t>
                                          </m:r>
                                        </m:sup>
                                      </m:sSup>
                                    </m:e>
                                    <m:sup>
                                      <m:r>
                                        <a:rPr lang="it-IT" sz="1200" b="1">
                                          <a:solidFill>
                                            <a:schemeClr val="bg1"/>
                                          </a:solidFill>
                                          <a:latin typeface="Cambria Math"/>
                                        </a:rPr>
                                        <m:t>2</m:t>
                                      </m:r>
                                    </m:sup>
                                  </m:sSup>
                                </m:e>
                              </m:d>
                            </m:e>
                          </m:acc>
                        </m:num>
                        <m:den>
                          <m:r>
                            <a:rPr lang="it-IT" sz="1200" b="1">
                              <a:solidFill>
                                <a:schemeClr val="bg1"/>
                              </a:solidFill>
                              <a:latin typeface="Cambria Math"/>
                            </a:rPr>
                            <m:t>𝜕</m:t>
                          </m:r>
                          <m:r>
                            <m:rPr>
                              <m:sty m:val="p"/>
                            </m:rPr>
                            <a:rPr lang="it-IT" sz="1200" b="1">
                              <a:solidFill>
                                <a:schemeClr val="bg1"/>
                              </a:solidFill>
                              <a:latin typeface="Cambria Math"/>
                            </a:rPr>
                            <m:t>x</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u</m:t>
                                      </m:r>
                                    </m:e>
                                    <m:sup>
                                      <m:r>
                                        <a:rPr lang="it-IT" sz="1200" b="1">
                                          <a:solidFill>
                                            <a:schemeClr val="bg1"/>
                                          </a:solidFill>
                                          <a:latin typeface="Cambria Math"/>
                                        </a:rPr>
                                        <m:t>′</m:t>
                                      </m:r>
                                    </m:sup>
                                  </m:sSup>
                                  <m:sSup>
                                    <m:sSupPr>
                                      <m:ctrlPr>
                                        <a:rPr lang="it-IT" sz="1200" b="1" i="1">
                                          <a:solidFill>
                                            <a:schemeClr val="bg1"/>
                                          </a:solidFill>
                                          <a:latin typeface="Cambria Math"/>
                                        </a:rPr>
                                      </m:ctrlPr>
                                    </m:sSupPr>
                                    <m:e>
                                      <m:r>
                                        <m:rPr>
                                          <m:sty m:val="p"/>
                                        </m:rPr>
                                        <a:rPr lang="it-IT" sz="1200" b="1">
                                          <a:solidFill>
                                            <a:schemeClr val="bg1"/>
                                          </a:solidFill>
                                          <a:latin typeface="Cambria Math"/>
                                        </a:rPr>
                                        <m:t>v</m:t>
                                      </m:r>
                                    </m:e>
                                    <m:sup>
                                      <m:r>
                                        <a:rPr lang="it-IT" sz="1200" b="1">
                                          <a:solidFill>
                                            <a:schemeClr val="bg1"/>
                                          </a:solidFill>
                                          <a:latin typeface="Cambria Math"/>
                                        </a:rPr>
                                        <m:t>′</m:t>
                                      </m:r>
                                    </m:sup>
                                  </m:sSup>
                                </m:e>
                              </m:d>
                            </m:e>
                          </m:acc>
                        </m:num>
                        <m:den>
                          <m:r>
                            <a:rPr lang="it-IT" sz="1200" b="1">
                              <a:solidFill>
                                <a:schemeClr val="bg1"/>
                              </a:solidFill>
                              <a:latin typeface="Cambria Math"/>
                            </a:rPr>
                            <m:t>𝜕</m:t>
                          </m:r>
                          <m:r>
                            <m:rPr>
                              <m:sty m:val="p"/>
                            </m:rPr>
                            <a:rPr lang="it-IT" sz="1200" b="1">
                              <a:solidFill>
                                <a:schemeClr val="bg1"/>
                              </a:solidFill>
                              <a:latin typeface="Cambria Math"/>
                            </a:rPr>
                            <m:t>y</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u</m:t>
                                      </m:r>
                                    </m:e>
                                    <m:sup>
                                      <m:r>
                                        <a:rPr lang="it-IT" sz="1200" b="1">
                                          <a:solidFill>
                                            <a:schemeClr val="bg1"/>
                                          </a:solidFill>
                                          <a:latin typeface="Cambria Math"/>
                                        </a:rPr>
                                        <m:t>′</m:t>
                                      </m:r>
                                    </m:sup>
                                  </m:sSup>
                                  <m:r>
                                    <m:rPr>
                                      <m:sty m:val="p"/>
                                    </m:rPr>
                                    <a:rPr lang="it-IT" sz="1200" b="1">
                                      <a:solidFill>
                                        <a:schemeClr val="bg1"/>
                                      </a:solidFill>
                                      <a:latin typeface="Cambria Math"/>
                                    </a:rPr>
                                    <m:t>w</m:t>
                                  </m:r>
                                  <m:r>
                                    <a:rPr lang="it-IT" sz="1200" b="1">
                                      <a:solidFill>
                                        <a:schemeClr val="bg1"/>
                                      </a:solidFill>
                                      <a:latin typeface="Cambria Math"/>
                                    </a:rPr>
                                    <m:t>′</m:t>
                                  </m:r>
                                </m:e>
                              </m:d>
                            </m:e>
                          </m:acc>
                        </m:num>
                        <m:den>
                          <m:r>
                            <a:rPr lang="it-IT" sz="1200" b="1">
                              <a:solidFill>
                                <a:schemeClr val="bg1"/>
                              </a:solidFill>
                              <a:latin typeface="Cambria Math"/>
                            </a:rPr>
                            <m:t>𝜕</m:t>
                          </m:r>
                          <m:r>
                            <m:rPr>
                              <m:sty m:val="p"/>
                            </m:rPr>
                            <a:rPr lang="it-IT" sz="1200" b="1">
                              <a:solidFill>
                                <a:schemeClr val="bg1"/>
                              </a:solidFill>
                              <a:latin typeface="Cambria Math"/>
                            </a:rPr>
                            <m:t>z</m:t>
                          </m:r>
                        </m:den>
                      </m:f>
                      <m:r>
                        <a:rPr lang="it-IT" sz="1200" b="1">
                          <a:solidFill>
                            <a:schemeClr val="bg1"/>
                          </a:solidFill>
                          <a:latin typeface="Cambria Math"/>
                        </a:rPr>
                        <m:t>]</m:t>
                      </m:r>
                    </m:oMath>
                  </m:oMathPara>
                </a14:m>
                <a:endParaRPr lang="it-IT" sz="1200" dirty="0">
                  <a:solidFill>
                    <a:schemeClr val="bg1"/>
                  </a:solidFill>
                </a:endParaRPr>
              </a:p>
              <a:p>
                <a:pPr fontAlgn="t"/>
                <a14:m>
                  <m:oMathPara xmlns:m="http://schemas.openxmlformats.org/officeDocument/2006/math">
                    <m:oMathParaPr>
                      <m:jc m:val="centerGroup"/>
                    </m:oMathParaPr>
                    <m:oMath xmlns:m="http://schemas.openxmlformats.org/officeDocument/2006/math">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V</m:t>
                              </m:r>
                            </m:e>
                          </m:acc>
                        </m:num>
                        <m:den>
                          <m:r>
                            <a:rPr lang="it-IT" sz="1200" b="1">
                              <a:solidFill>
                                <a:schemeClr val="bg1"/>
                              </a:solidFill>
                              <a:latin typeface="Cambria Math"/>
                            </a:rPr>
                            <m:t>𝜕</m:t>
                          </m:r>
                          <m:r>
                            <m:rPr>
                              <m:sty m:val="p"/>
                            </m:rPr>
                            <a:rPr lang="it-IT" sz="1200" b="1">
                              <a:solidFill>
                                <a:schemeClr val="bg1"/>
                              </a:solidFill>
                              <a:latin typeface="Cambria Math"/>
                            </a:rPr>
                            <m:t>t</m:t>
                          </m:r>
                        </m:den>
                      </m:f>
                      <m:r>
                        <a:rPr lang="it-IT" sz="1200" b="1">
                          <a:solidFill>
                            <a:schemeClr val="bg1"/>
                          </a:solidFill>
                          <a:latin typeface="Cambria Math"/>
                        </a:rPr>
                        <m:t>+ </m:t>
                      </m:r>
                      <m:r>
                        <a:rPr lang="it-IT" sz="1200" b="1">
                          <a:solidFill>
                            <a:schemeClr val="bg1"/>
                          </a:solidFill>
                          <a:latin typeface="Cambria Math"/>
                        </a:rPr>
                        <m:t>𝛻</m:t>
                      </m:r>
                      <m:r>
                        <a:rPr lang="it-IT" sz="1200" b="1">
                          <a:solidFill>
                            <a:schemeClr val="bg1"/>
                          </a:solidFill>
                          <a:latin typeface="Cambria Math"/>
                        </a:rPr>
                        <m:t>∙</m:t>
                      </m:r>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V</m:t>
                              </m:r>
                            </m:e>
                          </m:acc>
                          <m:acc>
                            <m:accPr>
                              <m:chr m:val="̅"/>
                              <m:ctrlPr>
                                <a:rPr lang="it-IT" sz="1200" b="1" i="1">
                                  <a:solidFill>
                                    <a:schemeClr val="bg1"/>
                                  </a:solidFill>
                                  <a:latin typeface="Cambria Math"/>
                                </a:rPr>
                              </m:ctrlPr>
                            </m:accPr>
                            <m:e>
                              <m:r>
                                <a:rPr lang="it-IT" sz="1200" b="1">
                                  <a:solidFill>
                                    <a:schemeClr val="bg1"/>
                                  </a:solidFill>
                                  <a:latin typeface="Cambria Math"/>
                                </a:rPr>
                                <m:t>𝐔</m:t>
                              </m:r>
                            </m:e>
                          </m:acc>
                        </m:e>
                      </m:d>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P</m:t>
                              </m:r>
                            </m:e>
                          </m:acc>
                        </m:num>
                        <m:den>
                          <m:r>
                            <a:rPr lang="it-IT" sz="1200" b="1">
                              <a:solidFill>
                                <a:schemeClr val="bg1"/>
                              </a:solidFill>
                              <a:latin typeface="Cambria Math"/>
                            </a:rPr>
                            <m:t>𝜕</m:t>
                          </m:r>
                          <m:r>
                            <m:rPr>
                              <m:sty m:val="p"/>
                            </m:rPr>
                            <a:rPr lang="it-IT" sz="1200" b="1">
                              <a:solidFill>
                                <a:schemeClr val="bg1"/>
                              </a:solidFill>
                              <a:latin typeface="Cambria Math"/>
                            </a:rPr>
                            <m:t>y</m:t>
                          </m:r>
                        </m:den>
                      </m:f>
                      <m:r>
                        <a:rPr lang="it-IT" sz="1200" b="1">
                          <a:solidFill>
                            <a:schemeClr val="bg1"/>
                          </a:solidFill>
                          <a:latin typeface="Cambria Math"/>
                        </a:rPr>
                        <m:t>+ </m:t>
                      </m:r>
                      <m:r>
                        <m:rPr>
                          <m:sty m:val="p"/>
                        </m:rPr>
                        <a:rPr lang="it-IT" sz="1200" b="1">
                          <a:solidFill>
                            <a:schemeClr val="bg1"/>
                          </a:solidFill>
                          <a:latin typeface="Cambria Math"/>
                        </a:rPr>
                        <m:t>μ</m:t>
                      </m:r>
                      <m:r>
                        <a:rPr lang="it-IT" sz="1200" b="1">
                          <a:solidFill>
                            <a:schemeClr val="bg1"/>
                          </a:solidFill>
                          <a:latin typeface="Cambria Math"/>
                        </a:rPr>
                        <m:t> </m:t>
                      </m:r>
                      <m:sSup>
                        <m:sSupPr>
                          <m:ctrlPr>
                            <a:rPr lang="it-IT" sz="1200" b="1" i="1">
                              <a:solidFill>
                                <a:schemeClr val="bg1"/>
                              </a:solidFill>
                              <a:latin typeface="Cambria Math"/>
                            </a:rPr>
                          </m:ctrlPr>
                        </m:sSupPr>
                        <m:e>
                          <m:r>
                            <a:rPr lang="it-IT" sz="1200" b="1">
                              <a:solidFill>
                                <a:schemeClr val="bg1"/>
                              </a:solidFill>
                              <a:latin typeface="Cambria Math"/>
                            </a:rPr>
                            <m:t>𝛻</m:t>
                          </m:r>
                        </m:e>
                        <m:sup>
                          <m:r>
                            <a:rPr lang="it-IT" sz="1200" b="1">
                              <a:solidFill>
                                <a:schemeClr val="bg1"/>
                              </a:solidFill>
                              <a:latin typeface="Cambria Math"/>
                            </a:rPr>
                            <m:t>2</m:t>
                          </m:r>
                        </m:sup>
                      </m:sSup>
                      <m:acc>
                        <m:accPr>
                          <m:chr m:val="̅"/>
                          <m:ctrlPr>
                            <a:rPr lang="it-IT" sz="1200" b="1" i="1">
                              <a:solidFill>
                                <a:schemeClr val="bg1"/>
                              </a:solidFill>
                              <a:latin typeface="Cambria Math"/>
                            </a:rPr>
                          </m:ctrlPr>
                        </m:accPr>
                        <m:e>
                          <m:r>
                            <m:rPr>
                              <m:sty m:val="p"/>
                            </m:rPr>
                            <a:rPr lang="it-IT" sz="1200" b="1">
                              <a:solidFill>
                                <a:schemeClr val="bg1"/>
                              </a:solidFill>
                              <a:latin typeface="Cambria Math"/>
                            </a:rPr>
                            <m:t>V</m:t>
                          </m:r>
                        </m:e>
                      </m:acc>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u</m:t>
                                      </m:r>
                                    </m:e>
                                    <m:sup>
                                      <m:r>
                                        <a:rPr lang="it-IT" sz="1200" b="1">
                                          <a:solidFill>
                                            <a:schemeClr val="bg1"/>
                                          </a:solidFill>
                                          <a:latin typeface="Cambria Math"/>
                                        </a:rPr>
                                        <m:t>′</m:t>
                                      </m:r>
                                    </m:sup>
                                  </m:sSup>
                                  <m:sSup>
                                    <m:sSupPr>
                                      <m:ctrlPr>
                                        <a:rPr lang="it-IT" sz="1200" b="1" i="1">
                                          <a:solidFill>
                                            <a:schemeClr val="bg1"/>
                                          </a:solidFill>
                                          <a:latin typeface="Cambria Math"/>
                                        </a:rPr>
                                      </m:ctrlPr>
                                    </m:sSupPr>
                                    <m:e>
                                      <m:r>
                                        <m:rPr>
                                          <m:sty m:val="p"/>
                                        </m:rPr>
                                        <a:rPr lang="it-IT" sz="1200" b="1">
                                          <a:solidFill>
                                            <a:schemeClr val="bg1"/>
                                          </a:solidFill>
                                          <a:latin typeface="Cambria Math"/>
                                        </a:rPr>
                                        <m:t>v</m:t>
                                      </m:r>
                                    </m:e>
                                    <m:sup>
                                      <m:r>
                                        <a:rPr lang="it-IT" sz="1200" b="1">
                                          <a:solidFill>
                                            <a:schemeClr val="bg1"/>
                                          </a:solidFill>
                                          <a:latin typeface="Cambria Math"/>
                                        </a:rPr>
                                        <m:t>′</m:t>
                                      </m:r>
                                    </m:sup>
                                  </m:sSup>
                                </m:e>
                              </m:d>
                            </m:e>
                          </m:acc>
                        </m:num>
                        <m:den>
                          <m:r>
                            <a:rPr lang="it-IT" sz="1200" b="1">
                              <a:solidFill>
                                <a:schemeClr val="bg1"/>
                              </a:solidFill>
                              <a:latin typeface="Cambria Math"/>
                            </a:rPr>
                            <m:t>𝜕</m:t>
                          </m:r>
                          <m:r>
                            <m:rPr>
                              <m:sty m:val="p"/>
                            </m:rPr>
                            <a:rPr lang="it-IT" sz="1200" b="1">
                              <a:solidFill>
                                <a:schemeClr val="bg1"/>
                              </a:solidFill>
                              <a:latin typeface="Cambria Math"/>
                            </a:rPr>
                            <m:t>x</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sSup>
                                        <m:sSupPr>
                                          <m:ctrlPr>
                                            <a:rPr lang="it-IT" sz="1200" b="1" i="1">
                                              <a:solidFill>
                                                <a:schemeClr val="bg1"/>
                                              </a:solidFill>
                                              <a:latin typeface="Cambria Math"/>
                                            </a:rPr>
                                          </m:ctrlPr>
                                        </m:sSupPr>
                                        <m:e>
                                          <m:r>
                                            <m:rPr>
                                              <m:sty m:val="p"/>
                                            </m:rPr>
                                            <a:rPr lang="it-IT" sz="1200" b="1">
                                              <a:solidFill>
                                                <a:schemeClr val="bg1"/>
                                              </a:solidFill>
                                              <a:latin typeface="Cambria Math"/>
                                            </a:rPr>
                                            <m:t>v</m:t>
                                          </m:r>
                                        </m:e>
                                        <m:sup>
                                          <m:r>
                                            <a:rPr lang="it-IT" sz="1200" b="1">
                                              <a:solidFill>
                                                <a:schemeClr val="bg1"/>
                                              </a:solidFill>
                                              <a:latin typeface="Cambria Math"/>
                                            </a:rPr>
                                            <m:t>′</m:t>
                                          </m:r>
                                        </m:sup>
                                      </m:sSup>
                                    </m:e>
                                    <m:sup>
                                      <m:r>
                                        <a:rPr lang="it-IT" sz="1200" b="1">
                                          <a:solidFill>
                                            <a:schemeClr val="bg1"/>
                                          </a:solidFill>
                                          <a:latin typeface="Cambria Math"/>
                                        </a:rPr>
                                        <m:t>2</m:t>
                                      </m:r>
                                    </m:sup>
                                  </m:sSup>
                                </m:e>
                              </m:d>
                            </m:e>
                          </m:acc>
                        </m:num>
                        <m:den>
                          <m:r>
                            <a:rPr lang="it-IT" sz="1200" b="1">
                              <a:solidFill>
                                <a:schemeClr val="bg1"/>
                              </a:solidFill>
                              <a:latin typeface="Cambria Math"/>
                            </a:rPr>
                            <m:t>𝜕</m:t>
                          </m:r>
                          <m:r>
                            <m:rPr>
                              <m:sty m:val="p"/>
                            </m:rPr>
                            <a:rPr lang="it-IT" sz="1200" b="1">
                              <a:solidFill>
                                <a:schemeClr val="bg1"/>
                              </a:solidFill>
                              <a:latin typeface="Cambria Math"/>
                            </a:rPr>
                            <m:t>y</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v</m:t>
                                      </m:r>
                                    </m:e>
                                    <m:sup>
                                      <m:r>
                                        <a:rPr lang="it-IT" sz="1200" b="1">
                                          <a:solidFill>
                                            <a:schemeClr val="bg1"/>
                                          </a:solidFill>
                                          <a:latin typeface="Cambria Math"/>
                                        </a:rPr>
                                        <m:t>′</m:t>
                                      </m:r>
                                    </m:sup>
                                  </m:sSup>
                                  <m:r>
                                    <m:rPr>
                                      <m:sty m:val="p"/>
                                    </m:rPr>
                                    <a:rPr lang="it-IT" sz="1200" b="1">
                                      <a:solidFill>
                                        <a:schemeClr val="bg1"/>
                                      </a:solidFill>
                                      <a:latin typeface="Cambria Math"/>
                                    </a:rPr>
                                    <m:t>w</m:t>
                                  </m:r>
                                  <m:r>
                                    <a:rPr lang="it-IT" sz="1200" b="1">
                                      <a:solidFill>
                                        <a:schemeClr val="bg1"/>
                                      </a:solidFill>
                                      <a:latin typeface="Cambria Math"/>
                                    </a:rPr>
                                    <m:t>′</m:t>
                                  </m:r>
                                </m:e>
                              </m:d>
                            </m:e>
                          </m:acc>
                        </m:num>
                        <m:den>
                          <m:r>
                            <a:rPr lang="it-IT" sz="1200" b="1">
                              <a:solidFill>
                                <a:schemeClr val="bg1"/>
                              </a:solidFill>
                              <a:latin typeface="Cambria Math"/>
                            </a:rPr>
                            <m:t>𝜕</m:t>
                          </m:r>
                          <m:r>
                            <m:rPr>
                              <m:sty m:val="p"/>
                            </m:rPr>
                            <a:rPr lang="it-IT" sz="1200" b="1">
                              <a:solidFill>
                                <a:schemeClr val="bg1"/>
                              </a:solidFill>
                              <a:latin typeface="Cambria Math"/>
                            </a:rPr>
                            <m:t>z</m:t>
                          </m:r>
                        </m:den>
                      </m:f>
                      <m:r>
                        <a:rPr lang="it-IT" sz="1200" b="1">
                          <a:solidFill>
                            <a:schemeClr val="bg1"/>
                          </a:solidFill>
                          <a:latin typeface="Cambria Math"/>
                        </a:rPr>
                        <m:t>]</m:t>
                      </m:r>
                    </m:oMath>
                  </m:oMathPara>
                </a14:m>
                <a:endParaRPr lang="it-IT" sz="1200" dirty="0">
                  <a:solidFill>
                    <a:schemeClr val="bg1"/>
                  </a:solidFill>
                </a:endParaRPr>
              </a:p>
              <a:p>
                <a:pPr fontAlgn="t"/>
                <a14:m>
                  <m:oMathPara xmlns:m="http://schemas.openxmlformats.org/officeDocument/2006/math">
                    <m:oMathParaPr>
                      <m:jc m:val="centerGroup"/>
                    </m:oMathParaPr>
                    <m:oMath xmlns:m="http://schemas.openxmlformats.org/officeDocument/2006/math">
                      <m:r>
                        <a:rPr lang="it-IT" sz="1200" b="1">
                          <a:solidFill>
                            <a:schemeClr val="bg1"/>
                          </a:solidFill>
                          <a:latin typeface="Cambria Math"/>
                        </a:rPr>
                        <m:t>    </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W</m:t>
                              </m:r>
                            </m:e>
                          </m:acc>
                        </m:num>
                        <m:den>
                          <m:r>
                            <a:rPr lang="it-IT" sz="1200" b="1">
                              <a:solidFill>
                                <a:schemeClr val="bg1"/>
                              </a:solidFill>
                              <a:latin typeface="Cambria Math"/>
                            </a:rPr>
                            <m:t>𝜕</m:t>
                          </m:r>
                          <m:r>
                            <m:rPr>
                              <m:sty m:val="p"/>
                            </m:rPr>
                            <a:rPr lang="it-IT" sz="1200" b="1">
                              <a:solidFill>
                                <a:schemeClr val="bg1"/>
                              </a:solidFill>
                              <a:latin typeface="Cambria Math"/>
                            </a:rPr>
                            <m:t>t</m:t>
                          </m:r>
                        </m:den>
                      </m:f>
                      <m:r>
                        <a:rPr lang="it-IT" sz="1200" b="1">
                          <a:solidFill>
                            <a:schemeClr val="bg1"/>
                          </a:solidFill>
                          <a:latin typeface="Cambria Math"/>
                        </a:rPr>
                        <m:t>+ </m:t>
                      </m:r>
                      <m:r>
                        <a:rPr lang="it-IT" sz="1200" b="1">
                          <a:solidFill>
                            <a:schemeClr val="bg1"/>
                          </a:solidFill>
                          <a:latin typeface="Cambria Math"/>
                        </a:rPr>
                        <m:t>𝛻</m:t>
                      </m:r>
                      <m:r>
                        <a:rPr lang="it-IT" sz="1200" b="1">
                          <a:solidFill>
                            <a:schemeClr val="bg1"/>
                          </a:solidFill>
                          <a:latin typeface="Cambria Math"/>
                        </a:rPr>
                        <m:t>∙</m:t>
                      </m:r>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acc>
                            <m:accPr>
                              <m:chr m:val="̅"/>
                              <m:ctrlPr>
                                <a:rPr lang="it-IT" sz="1200" b="1" i="1">
                                  <a:solidFill>
                                    <a:schemeClr val="bg1"/>
                                  </a:solidFill>
                                  <a:latin typeface="Cambria Math"/>
                                </a:rPr>
                              </m:ctrlPr>
                            </m:accPr>
                            <m:e>
                              <m:r>
                                <m:rPr>
                                  <m:sty m:val="p"/>
                                </m:rPr>
                                <a:rPr lang="it-IT" sz="1200" b="1">
                                  <a:solidFill>
                                    <a:schemeClr val="bg1"/>
                                  </a:solidFill>
                                  <a:latin typeface="Cambria Math"/>
                                </a:rPr>
                                <m:t>W</m:t>
                              </m:r>
                            </m:e>
                          </m:acc>
                          <m:acc>
                            <m:accPr>
                              <m:chr m:val="̅"/>
                              <m:ctrlPr>
                                <a:rPr lang="it-IT" sz="1200" b="1" i="1">
                                  <a:solidFill>
                                    <a:schemeClr val="bg1"/>
                                  </a:solidFill>
                                  <a:latin typeface="Cambria Math"/>
                                </a:rPr>
                              </m:ctrlPr>
                            </m:accPr>
                            <m:e>
                              <m:r>
                                <a:rPr lang="it-IT" sz="1200" b="1">
                                  <a:solidFill>
                                    <a:schemeClr val="bg1"/>
                                  </a:solidFill>
                                  <a:latin typeface="Cambria Math"/>
                                </a:rPr>
                                <m:t>𝐔</m:t>
                              </m:r>
                            </m:e>
                          </m:acc>
                        </m:e>
                      </m:d>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r>
                                <m:rPr>
                                  <m:sty m:val="p"/>
                                </m:rPr>
                                <a:rPr lang="it-IT" sz="1200" b="1">
                                  <a:solidFill>
                                    <a:schemeClr val="bg1"/>
                                  </a:solidFill>
                                  <a:latin typeface="Cambria Math"/>
                                </a:rPr>
                                <m:t>P</m:t>
                              </m:r>
                            </m:e>
                          </m:acc>
                        </m:num>
                        <m:den>
                          <m:r>
                            <a:rPr lang="it-IT" sz="1200" b="1">
                              <a:solidFill>
                                <a:schemeClr val="bg1"/>
                              </a:solidFill>
                              <a:latin typeface="Cambria Math"/>
                            </a:rPr>
                            <m:t>𝜕</m:t>
                          </m:r>
                          <m:r>
                            <m:rPr>
                              <m:sty m:val="p"/>
                            </m:rPr>
                            <a:rPr lang="it-IT" sz="1200" b="1">
                              <a:solidFill>
                                <a:schemeClr val="bg1"/>
                              </a:solidFill>
                              <a:latin typeface="Cambria Math"/>
                            </a:rPr>
                            <m:t>z</m:t>
                          </m:r>
                        </m:den>
                      </m:f>
                      <m:r>
                        <a:rPr lang="it-IT" sz="1200" b="1">
                          <a:solidFill>
                            <a:schemeClr val="bg1"/>
                          </a:solidFill>
                          <a:latin typeface="Cambria Math"/>
                        </a:rPr>
                        <m:t>+ </m:t>
                      </m:r>
                      <m:r>
                        <m:rPr>
                          <m:sty m:val="p"/>
                        </m:rPr>
                        <a:rPr lang="it-IT" sz="1200" b="1">
                          <a:solidFill>
                            <a:schemeClr val="bg1"/>
                          </a:solidFill>
                          <a:latin typeface="Cambria Math"/>
                        </a:rPr>
                        <m:t>μ</m:t>
                      </m:r>
                      <m:r>
                        <a:rPr lang="it-IT" sz="1200" b="1">
                          <a:solidFill>
                            <a:schemeClr val="bg1"/>
                          </a:solidFill>
                          <a:latin typeface="Cambria Math"/>
                        </a:rPr>
                        <m:t> </m:t>
                      </m:r>
                      <m:sSup>
                        <m:sSupPr>
                          <m:ctrlPr>
                            <a:rPr lang="it-IT" sz="1200" b="1" i="1">
                              <a:solidFill>
                                <a:schemeClr val="bg1"/>
                              </a:solidFill>
                              <a:latin typeface="Cambria Math"/>
                            </a:rPr>
                          </m:ctrlPr>
                        </m:sSupPr>
                        <m:e>
                          <m:r>
                            <a:rPr lang="it-IT" sz="1200" b="1">
                              <a:solidFill>
                                <a:schemeClr val="bg1"/>
                              </a:solidFill>
                              <a:latin typeface="Cambria Math"/>
                            </a:rPr>
                            <m:t>𝛻</m:t>
                          </m:r>
                        </m:e>
                        <m:sup>
                          <m:r>
                            <a:rPr lang="it-IT" sz="1200" b="1">
                              <a:solidFill>
                                <a:schemeClr val="bg1"/>
                              </a:solidFill>
                              <a:latin typeface="Cambria Math"/>
                            </a:rPr>
                            <m:t>2</m:t>
                          </m:r>
                        </m:sup>
                      </m:sSup>
                      <m:acc>
                        <m:accPr>
                          <m:chr m:val="̅"/>
                          <m:ctrlPr>
                            <a:rPr lang="it-IT" sz="1200" b="1" i="1">
                              <a:solidFill>
                                <a:schemeClr val="bg1"/>
                              </a:solidFill>
                              <a:latin typeface="Cambria Math"/>
                            </a:rPr>
                          </m:ctrlPr>
                        </m:accPr>
                        <m:e>
                          <m:r>
                            <m:rPr>
                              <m:sty m:val="p"/>
                            </m:rPr>
                            <a:rPr lang="it-IT" sz="1200" b="1">
                              <a:solidFill>
                                <a:schemeClr val="bg1"/>
                              </a:solidFill>
                              <a:latin typeface="Cambria Math"/>
                            </a:rPr>
                            <m:t>W</m:t>
                          </m:r>
                        </m:e>
                      </m:acc>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u</m:t>
                                      </m:r>
                                    </m:e>
                                    <m:sup>
                                      <m:r>
                                        <a:rPr lang="it-IT" sz="1200" b="1">
                                          <a:solidFill>
                                            <a:schemeClr val="bg1"/>
                                          </a:solidFill>
                                          <a:latin typeface="Cambria Math"/>
                                        </a:rPr>
                                        <m:t>′</m:t>
                                      </m:r>
                                    </m:sup>
                                  </m:sSup>
                                  <m:sSup>
                                    <m:sSupPr>
                                      <m:ctrlPr>
                                        <a:rPr lang="it-IT" sz="1200" b="1" i="1">
                                          <a:solidFill>
                                            <a:schemeClr val="bg1"/>
                                          </a:solidFill>
                                          <a:latin typeface="Cambria Math"/>
                                        </a:rPr>
                                      </m:ctrlPr>
                                    </m:sSupPr>
                                    <m:e>
                                      <m:r>
                                        <m:rPr>
                                          <m:sty m:val="p"/>
                                        </m:rPr>
                                        <a:rPr lang="it-IT" sz="1200" b="1">
                                          <a:solidFill>
                                            <a:schemeClr val="bg1"/>
                                          </a:solidFill>
                                          <a:latin typeface="Cambria Math"/>
                                        </a:rPr>
                                        <m:t>w</m:t>
                                      </m:r>
                                    </m:e>
                                    <m:sup>
                                      <m:r>
                                        <a:rPr lang="it-IT" sz="1200" b="1">
                                          <a:solidFill>
                                            <a:schemeClr val="bg1"/>
                                          </a:solidFill>
                                          <a:latin typeface="Cambria Math"/>
                                        </a:rPr>
                                        <m:t>′</m:t>
                                      </m:r>
                                    </m:sup>
                                  </m:sSup>
                                </m:e>
                              </m:d>
                            </m:e>
                          </m:acc>
                        </m:num>
                        <m:den>
                          <m:r>
                            <a:rPr lang="it-IT" sz="1200" b="1">
                              <a:solidFill>
                                <a:schemeClr val="bg1"/>
                              </a:solidFill>
                              <a:latin typeface="Cambria Math"/>
                            </a:rPr>
                            <m:t>𝜕</m:t>
                          </m:r>
                          <m:r>
                            <m:rPr>
                              <m:sty m:val="p"/>
                            </m:rPr>
                            <a:rPr lang="it-IT" sz="1200" b="1">
                              <a:solidFill>
                                <a:schemeClr val="bg1"/>
                              </a:solidFill>
                              <a:latin typeface="Cambria Math"/>
                            </a:rPr>
                            <m:t>x</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r>
                                        <m:rPr>
                                          <m:sty m:val="p"/>
                                        </m:rPr>
                                        <a:rPr lang="it-IT" sz="1200" b="1">
                                          <a:solidFill>
                                            <a:schemeClr val="bg1"/>
                                          </a:solidFill>
                                          <a:latin typeface="Cambria Math"/>
                                        </a:rPr>
                                        <m:t>v</m:t>
                                      </m:r>
                                    </m:e>
                                    <m:sup>
                                      <m:r>
                                        <a:rPr lang="it-IT" sz="1200" b="1">
                                          <a:solidFill>
                                            <a:schemeClr val="bg1"/>
                                          </a:solidFill>
                                          <a:latin typeface="Cambria Math"/>
                                        </a:rPr>
                                        <m:t>′</m:t>
                                      </m:r>
                                    </m:sup>
                                  </m:sSup>
                                  <m:sSup>
                                    <m:sSupPr>
                                      <m:ctrlPr>
                                        <a:rPr lang="it-IT" sz="1200" b="1" i="1">
                                          <a:solidFill>
                                            <a:schemeClr val="bg1"/>
                                          </a:solidFill>
                                          <a:latin typeface="Cambria Math"/>
                                        </a:rPr>
                                      </m:ctrlPr>
                                    </m:sSupPr>
                                    <m:e>
                                      <m:r>
                                        <m:rPr>
                                          <m:sty m:val="p"/>
                                        </m:rPr>
                                        <a:rPr lang="it-IT" sz="1200" b="1">
                                          <a:solidFill>
                                            <a:schemeClr val="bg1"/>
                                          </a:solidFill>
                                          <a:latin typeface="Cambria Math"/>
                                        </a:rPr>
                                        <m:t>w</m:t>
                                      </m:r>
                                    </m:e>
                                    <m:sup>
                                      <m:r>
                                        <a:rPr lang="it-IT" sz="1200" b="1">
                                          <a:solidFill>
                                            <a:schemeClr val="bg1"/>
                                          </a:solidFill>
                                          <a:latin typeface="Cambria Math"/>
                                        </a:rPr>
                                        <m:t>′</m:t>
                                      </m:r>
                                    </m:sup>
                                  </m:sSup>
                                </m:e>
                              </m:d>
                            </m:e>
                          </m:acc>
                        </m:num>
                        <m:den>
                          <m:r>
                            <a:rPr lang="it-IT" sz="1200" b="1">
                              <a:solidFill>
                                <a:schemeClr val="bg1"/>
                              </a:solidFill>
                              <a:latin typeface="Cambria Math"/>
                            </a:rPr>
                            <m:t>𝜕</m:t>
                          </m:r>
                          <m:r>
                            <m:rPr>
                              <m:sty m:val="p"/>
                            </m:rPr>
                            <a:rPr lang="it-IT" sz="1200" b="1">
                              <a:solidFill>
                                <a:schemeClr val="bg1"/>
                              </a:solidFill>
                              <a:latin typeface="Cambria Math"/>
                            </a:rPr>
                            <m:t>y</m:t>
                          </m:r>
                        </m:den>
                      </m:f>
                      <m:r>
                        <a:rPr lang="it-IT" sz="1200" b="1">
                          <a:solidFill>
                            <a:schemeClr val="bg1"/>
                          </a:solidFill>
                          <a:latin typeface="Cambria Math"/>
                        </a:rPr>
                        <m:t>+</m:t>
                      </m:r>
                      <m:f>
                        <m:fPr>
                          <m:ctrlPr>
                            <a:rPr lang="it-IT" sz="1200" b="1" i="1">
                              <a:solidFill>
                                <a:schemeClr val="bg1"/>
                              </a:solidFill>
                              <a:latin typeface="Cambria Math"/>
                            </a:rPr>
                          </m:ctrlPr>
                        </m:fPr>
                        <m:num>
                          <m:r>
                            <a:rPr lang="it-IT" sz="1200" b="1">
                              <a:solidFill>
                                <a:schemeClr val="bg1"/>
                              </a:solidFill>
                              <a:latin typeface="Cambria Math"/>
                            </a:rPr>
                            <m:t>𝜕</m:t>
                          </m:r>
                          <m:acc>
                            <m:accPr>
                              <m:chr m:val="̅"/>
                              <m:ctrlPr>
                                <a:rPr lang="it-IT" sz="1200" b="1" i="1">
                                  <a:solidFill>
                                    <a:schemeClr val="bg1"/>
                                  </a:solidFill>
                                  <a:latin typeface="Cambria Math"/>
                                </a:rPr>
                              </m:ctrlPr>
                            </m:accPr>
                            <m:e>
                              <m:d>
                                <m:dPr>
                                  <m:ctrlPr>
                                    <a:rPr lang="it-IT" sz="1200" b="1" i="1">
                                      <a:solidFill>
                                        <a:schemeClr val="bg1"/>
                                      </a:solidFill>
                                      <a:latin typeface="Cambria Math"/>
                                    </a:rPr>
                                  </m:ctrlPr>
                                </m:dPr>
                                <m:e>
                                  <m:acc>
                                    <m:accPr>
                                      <m:chr m:val="̅"/>
                                      <m:ctrlPr>
                                        <a:rPr lang="it-IT" sz="1200" b="1" i="1">
                                          <a:solidFill>
                                            <a:schemeClr val="bg1"/>
                                          </a:solidFill>
                                          <a:latin typeface="Cambria Math"/>
                                        </a:rPr>
                                      </m:ctrlPr>
                                    </m:accPr>
                                    <m:e>
                                      <m:r>
                                        <m:rPr>
                                          <m:sty m:val="p"/>
                                        </m:rPr>
                                        <a:rPr lang="it-IT" sz="1200" b="1">
                                          <a:solidFill>
                                            <a:schemeClr val="bg1"/>
                                          </a:solidFill>
                                          <a:latin typeface="Cambria Math"/>
                                        </a:rPr>
                                        <m:t>ρ</m:t>
                                      </m:r>
                                    </m:e>
                                  </m:acc>
                                  <m:sSup>
                                    <m:sSupPr>
                                      <m:ctrlPr>
                                        <a:rPr lang="it-IT" sz="1200" b="1" i="1">
                                          <a:solidFill>
                                            <a:schemeClr val="bg1"/>
                                          </a:solidFill>
                                          <a:latin typeface="Cambria Math"/>
                                        </a:rPr>
                                      </m:ctrlPr>
                                    </m:sSupPr>
                                    <m:e>
                                      <m:sSup>
                                        <m:sSupPr>
                                          <m:ctrlPr>
                                            <a:rPr lang="it-IT" sz="1200" b="1" i="1">
                                              <a:solidFill>
                                                <a:schemeClr val="bg1"/>
                                              </a:solidFill>
                                              <a:latin typeface="Cambria Math"/>
                                            </a:rPr>
                                          </m:ctrlPr>
                                        </m:sSupPr>
                                        <m:e>
                                          <m:r>
                                            <m:rPr>
                                              <m:sty m:val="p"/>
                                            </m:rPr>
                                            <a:rPr lang="it-IT" sz="1200" b="1">
                                              <a:solidFill>
                                                <a:schemeClr val="bg1"/>
                                              </a:solidFill>
                                              <a:latin typeface="Cambria Math"/>
                                            </a:rPr>
                                            <m:t>vw</m:t>
                                          </m:r>
                                        </m:e>
                                        <m:sup>
                                          <m:r>
                                            <a:rPr lang="it-IT" sz="1200" b="1">
                                              <a:solidFill>
                                                <a:schemeClr val="bg1"/>
                                              </a:solidFill>
                                              <a:latin typeface="Cambria Math"/>
                                            </a:rPr>
                                            <m:t>′</m:t>
                                          </m:r>
                                        </m:sup>
                                      </m:sSup>
                                    </m:e>
                                    <m:sup>
                                      <m:r>
                                        <a:rPr lang="it-IT" sz="1200" b="1">
                                          <a:solidFill>
                                            <a:schemeClr val="bg1"/>
                                          </a:solidFill>
                                          <a:latin typeface="Cambria Math"/>
                                        </a:rPr>
                                        <m:t>2</m:t>
                                      </m:r>
                                    </m:sup>
                                  </m:sSup>
                                </m:e>
                              </m:d>
                            </m:e>
                          </m:acc>
                        </m:num>
                        <m:den>
                          <m:r>
                            <a:rPr lang="it-IT" sz="1200" b="1">
                              <a:solidFill>
                                <a:schemeClr val="bg1"/>
                              </a:solidFill>
                              <a:latin typeface="Cambria Math"/>
                            </a:rPr>
                            <m:t>𝜕</m:t>
                          </m:r>
                          <m:r>
                            <m:rPr>
                              <m:sty m:val="p"/>
                            </m:rPr>
                            <a:rPr lang="it-IT" sz="1200" b="1">
                              <a:solidFill>
                                <a:schemeClr val="bg1"/>
                              </a:solidFill>
                              <a:latin typeface="Cambria Math"/>
                            </a:rPr>
                            <m:t>z</m:t>
                          </m:r>
                        </m:den>
                      </m:f>
                      <m:r>
                        <a:rPr lang="it-IT" sz="1200" b="1">
                          <a:solidFill>
                            <a:schemeClr val="bg1"/>
                          </a:solidFill>
                          <a:latin typeface="Cambria Math"/>
                        </a:rPr>
                        <m:t>]</m:t>
                      </m:r>
                    </m:oMath>
                  </m:oMathPara>
                </a14:m>
                <a:endParaRPr lang="it-IT" sz="1200" dirty="0">
                  <a:solidFill>
                    <a:schemeClr val="bg1"/>
                  </a:solidFill>
                </a:endParaRPr>
              </a:p>
              <a:p>
                <a:endParaRPr lang="it-IT" sz="1200" i="1" dirty="0" smtClean="0">
                  <a:solidFill>
                    <a:schemeClr val="bg1"/>
                  </a:solidFill>
                </a:endParaRPr>
              </a:p>
            </p:txBody>
          </p:sp>
        </mc:Choice>
        <mc:Fallback xmlns="">
          <p:sp>
            <p:nvSpPr>
              <p:cNvPr id="17" name="CasellaDiTesto 16"/>
              <p:cNvSpPr txBox="1">
                <a:spLocks noRot="1" noChangeAspect="1" noMove="1" noResize="1" noEditPoints="1" noAdjustHandles="1" noChangeArrowheads="1" noChangeShapeType="1" noTextEdit="1"/>
              </p:cNvSpPr>
              <p:nvPr/>
            </p:nvSpPr>
            <p:spPr>
              <a:xfrm>
                <a:off x="642218" y="4581128"/>
                <a:ext cx="5369942" cy="1601208"/>
              </a:xfrm>
              <a:prstGeom prst="rect">
                <a:avLst/>
              </a:prstGeom>
              <a:blipFill rotWithShape="1">
                <a:blip r:embed="rId14"/>
                <a:stretch>
                  <a:fillRect/>
                </a:stretch>
              </a:blipFill>
            </p:spPr>
            <p:txBody>
              <a:bodyPr/>
              <a:lstStyle/>
              <a:p>
                <a:r>
                  <a:rPr lang="it-IT">
                    <a:noFill/>
                  </a:rPr>
                  <a:t> </a:t>
                </a:r>
              </a:p>
            </p:txBody>
          </p:sp>
        </mc:Fallback>
      </mc:AlternateContent>
      <p:sp>
        <p:nvSpPr>
          <p:cNvPr id="25" name="Parentesi graffa aperta 24"/>
          <p:cNvSpPr/>
          <p:nvPr/>
        </p:nvSpPr>
        <p:spPr>
          <a:xfrm>
            <a:off x="734822" y="4741980"/>
            <a:ext cx="288032" cy="1152128"/>
          </a:xfrm>
          <a:prstGeom prst="leftBrace">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19" name="CasellaDiTesto 18"/>
              <p:cNvSpPr txBox="1"/>
              <p:nvPr/>
            </p:nvSpPr>
            <p:spPr>
              <a:xfrm>
                <a:off x="890898" y="6042152"/>
                <a:ext cx="4530279" cy="5094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200" i="1" smtClean="0">
                              <a:solidFill>
                                <a:schemeClr val="bg1"/>
                              </a:solidFill>
                              <a:effectLst/>
                              <a:latin typeface="Cambria Math"/>
                            </a:rPr>
                          </m:ctrlPr>
                        </m:fPr>
                        <m:num>
                          <m:r>
                            <a:rPr lang="it-IT" sz="1200" i="0">
                              <a:solidFill>
                                <a:schemeClr val="bg1"/>
                              </a:solidFill>
                              <a:effectLst/>
                              <a:latin typeface="Cambria Math"/>
                            </a:rPr>
                            <m:t>𝜕</m:t>
                          </m:r>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ρ</m:t>
                              </m:r>
                            </m:e>
                          </m:acc>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Φ</m:t>
                              </m:r>
                            </m:e>
                          </m:acc>
                        </m:num>
                        <m:den>
                          <m:r>
                            <a:rPr lang="it-IT" sz="1200" i="0">
                              <a:solidFill>
                                <a:schemeClr val="bg1"/>
                              </a:solidFill>
                              <a:effectLst/>
                              <a:latin typeface="Cambria Math"/>
                            </a:rPr>
                            <m:t>𝜕</m:t>
                          </m:r>
                          <m:r>
                            <m:rPr>
                              <m:sty m:val="p"/>
                            </m:rPr>
                            <a:rPr lang="it-IT" sz="1200" i="0">
                              <a:solidFill>
                                <a:schemeClr val="bg1"/>
                              </a:solidFill>
                              <a:effectLst/>
                              <a:latin typeface="Cambria Math"/>
                            </a:rPr>
                            <m:t>t</m:t>
                          </m:r>
                        </m:den>
                      </m:f>
                      <m:r>
                        <a:rPr lang="it-IT" sz="1200" i="0">
                          <a:solidFill>
                            <a:schemeClr val="bg1"/>
                          </a:solidFill>
                          <a:effectLst/>
                          <a:latin typeface="Cambria Math"/>
                        </a:rPr>
                        <m:t>+ </m:t>
                      </m:r>
                      <m:r>
                        <a:rPr lang="it-IT" sz="1200" i="0">
                          <a:solidFill>
                            <a:schemeClr val="bg1"/>
                          </a:solidFill>
                          <a:effectLst/>
                          <a:latin typeface="Cambria Math"/>
                        </a:rPr>
                        <m:t>𝛻</m:t>
                      </m:r>
                      <m:r>
                        <a:rPr lang="it-IT" sz="1200" i="0">
                          <a:solidFill>
                            <a:schemeClr val="bg1"/>
                          </a:solidFill>
                          <a:effectLst/>
                          <a:latin typeface="Cambria Math"/>
                        </a:rPr>
                        <m:t>∙</m:t>
                      </m:r>
                      <m:d>
                        <m:dPr>
                          <m:ctrlPr>
                            <a:rPr lang="it-IT" sz="1200" i="1">
                              <a:solidFill>
                                <a:schemeClr val="bg1"/>
                              </a:solidFill>
                              <a:effectLst/>
                              <a:latin typeface="Cambria Math"/>
                            </a:rPr>
                          </m:ctrlPr>
                        </m:dPr>
                        <m:e>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ρ</m:t>
                              </m:r>
                            </m:e>
                          </m:acc>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Φ</m:t>
                              </m:r>
                            </m:e>
                          </m:acc>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U</m:t>
                              </m:r>
                            </m:e>
                          </m:acc>
                        </m:e>
                      </m:d>
                      <m:r>
                        <a:rPr lang="it-IT" sz="1200" i="0">
                          <a:solidFill>
                            <a:schemeClr val="bg1"/>
                          </a:solidFill>
                          <a:effectLst/>
                          <a:latin typeface="Cambria Math"/>
                        </a:rPr>
                        <m:t>=</m:t>
                      </m:r>
                      <m:sSub>
                        <m:sSubPr>
                          <m:ctrlPr>
                            <a:rPr lang="it-IT" sz="1200" i="1">
                              <a:solidFill>
                                <a:schemeClr val="bg1"/>
                              </a:solidFill>
                              <a:effectLst/>
                              <a:latin typeface="Cambria Math"/>
                            </a:rPr>
                          </m:ctrlPr>
                        </m:sSubPr>
                        <m:e>
                          <m:r>
                            <m:rPr>
                              <m:sty m:val="p"/>
                            </m:rPr>
                            <a:rPr lang="it-IT" sz="1200" i="0">
                              <a:solidFill>
                                <a:schemeClr val="bg1"/>
                              </a:solidFill>
                              <a:effectLst/>
                              <a:latin typeface="Cambria Math"/>
                            </a:rPr>
                            <m:t>Γ</m:t>
                          </m:r>
                        </m:e>
                        <m:sub>
                          <m:r>
                            <m:rPr>
                              <m:sty m:val="p"/>
                            </m:rPr>
                            <a:rPr lang="it-IT" sz="1200" i="0">
                              <a:solidFill>
                                <a:schemeClr val="bg1"/>
                              </a:solidFill>
                              <a:effectLst/>
                              <a:latin typeface="Cambria Math"/>
                            </a:rPr>
                            <m:t>Φ</m:t>
                          </m:r>
                        </m:sub>
                      </m:sSub>
                      <m:r>
                        <a:rPr lang="it-IT" sz="1200" i="0">
                          <a:solidFill>
                            <a:schemeClr val="bg1"/>
                          </a:solidFill>
                          <a:effectLst/>
                          <a:latin typeface="Cambria Math"/>
                        </a:rPr>
                        <m:t> </m:t>
                      </m:r>
                      <m:sSup>
                        <m:sSupPr>
                          <m:ctrlPr>
                            <a:rPr lang="it-IT" sz="1200" i="1">
                              <a:solidFill>
                                <a:schemeClr val="bg1"/>
                              </a:solidFill>
                              <a:effectLst/>
                              <a:latin typeface="Cambria Math"/>
                            </a:rPr>
                          </m:ctrlPr>
                        </m:sSupPr>
                        <m:e>
                          <m:r>
                            <a:rPr lang="it-IT" sz="1200" i="0">
                              <a:solidFill>
                                <a:schemeClr val="bg1"/>
                              </a:solidFill>
                              <a:effectLst/>
                              <a:latin typeface="Cambria Math"/>
                            </a:rPr>
                            <m:t>𝛻</m:t>
                          </m:r>
                        </m:e>
                        <m:sup>
                          <m:r>
                            <a:rPr lang="it-IT" sz="1200" i="0">
                              <a:solidFill>
                                <a:schemeClr val="bg1"/>
                              </a:solidFill>
                              <a:effectLst/>
                              <a:latin typeface="Cambria Math"/>
                            </a:rPr>
                            <m:t>2</m:t>
                          </m:r>
                        </m:sup>
                      </m:sSup>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Φ</m:t>
                          </m:r>
                        </m:e>
                      </m:acc>
                      <m:r>
                        <a:rPr lang="it-IT" sz="1200" i="0">
                          <a:solidFill>
                            <a:schemeClr val="bg1"/>
                          </a:solidFill>
                          <a:effectLst/>
                          <a:latin typeface="Cambria Math"/>
                        </a:rPr>
                        <m:t>−[</m:t>
                      </m:r>
                      <m:f>
                        <m:fPr>
                          <m:ctrlPr>
                            <a:rPr lang="it-IT" sz="1200" i="1">
                              <a:solidFill>
                                <a:schemeClr val="bg1"/>
                              </a:solidFill>
                              <a:effectLst/>
                              <a:latin typeface="Cambria Math"/>
                            </a:rPr>
                          </m:ctrlPr>
                        </m:fPr>
                        <m:num>
                          <m:r>
                            <a:rPr lang="it-IT" sz="1200" i="0">
                              <a:solidFill>
                                <a:schemeClr val="bg1"/>
                              </a:solidFill>
                              <a:effectLst/>
                              <a:latin typeface="Cambria Math"/>
                            </a:rPr>
                            <m:t>𝜕</m:t>
                          </m:r>
                          <m:acc>
                            <m:accPr>
                              <m:chr m:val="̅"/>
                              <m:ctrlPr>
                                <a:rPr lang="it-IT" sz="1200" i="1">
                                  <a:solidFill>
                                    <a:schemeClr val="bg1"/>
                                  </a:solidFill>
                                  <a:effectLst/>
                                  <a:latin typeface="Cambria Math"/>
                                </a:rPr>
                              </m:ctrlPr>
                            </m:accPr>
                            <m:e>
                              <m:d>
                                <m:dPr>
                                  <m:ctrlPr>
                                    <a:rPr lang="it-IT" sz="1200" i="1">
                                      <a:solidFill>
                                        <a:schemeClr val="bg1"/>
                                      </a:solidFill>
                                      <a:effectLst/>
                                      <a:latin typeface="Cambria Math"/>
                                    </a:rPr>
                                  </m:ctrlPr>
                                </m:dPr>
                                <m:e>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ρ</m:t>
                                      </m:r>
                                    </m:e>
                                  </m:acc>
                                  <m:sSup>
                                    <m:sSupPr>
                                      <m:ctrlPr>
                                        <a:rPr lang="it-IT" sz="1200" i="1">
                                          <a:solidFill>
                                            <a:schemeClr val="bg1"/>
                                          </a:solidFill>
                                          <a:effectLst/>
                                          <a:latin typeface="Cambria Math"/>
                                        </a:rPr>
                                      </m:ctrlPr>
                                    </m:sSupPr>
                                    <m:e>
                                      <m:r>
                                        <m:rPr>
                                          <m:sty m:val="p"/>
                                        </m:rPr>
                                        <a:rPr lang="it-IT" sz="1200" i="0">
                                          <a:solidFill>
                                            <a:schemeClr val="bg1"/>
                                          </a:solidFill>
                                          <a:effectLst/>
                                          <a:latin typeface="Cambria Math"/>
                                        </a:rPr>
                                        <m:t>u</m:t>
                                      </m:r>
                                    </m:e>
                                    <m:sup>
                                      <m:r>
                                        <a:rPr lang="it-IT" sz="1200" i="0">
                                          <a:solidFill>
                                            <a:schemeClr val="bg1"/>
                                          </a:solidFill>
                                          <a:effectLst/>
                                          <a:latin typeface="Cambria Math"/>
                                        </a:rPr>
                                        <m:t>′</m:t>
                                      </m:r>
                                    </m:sup>
                                  </m:sSup>
                                  <m:sSup>
                                    <m:sSupPr>
                                      <m:ctrlPr>
                                        <a:rPr lang="it-IT" sz="1200" i="1">
                                          <a:solidFill>
                                            <a:schemeClr val="bg1"/>
                                          </a:solidFill>
                                          <a:effectLst/>
                                          <a:latin typeface="Cambria Math"/>
                                        </a:rPr>
                                      </m:ctrlPr>
                                    </m:sSupPr>
                                    <m:e>
                                      <m:r>
                                        <m:rPr>
                                          <m:sty m:val="p"/>
                                        </m:rPr>
                                        <a:rPr lang="it-IT" sz="1200" i="0">
                                          <a:solidFill>
                                            <a:schemeClr val="bg1"/>
                                          </a:solidFill>
                                          <a:effectLst/>
                                          <a:latin typeface="Cambria Math"/>
                                        </a:rPr>
                                        <m:t>φ</m:t>
                                      </m:r>
                                    </m:e>
                                    <m:sup>
                                      <m:r>
                                        <a:rPr lang="it-IT" sz="1200" i="0">
                                          <a:solidFill>
                                            <a:schemeClr val="bg1"/>
                                          </a:solidFill>
                                          <a:effectLst/>
                                          <a:latin typeface="Cambria Math"/>
                                        </a:rPr>
                                        <m:t>′</m:t>
                                      </m:r>
                                    </m:sup>
                                  </m:sSup>
                                </m:e>
                              </m:d>
                            </m:e>
                          </m:acc>
                        </m:num>
                        <m:den>
                          <m:r>
                            <a:rPr lang="it-IT" sz="1200" i="0">
                              <a:solidFill>
                                <a:schemeClr val="bg1"/>
                              </a:solidFill>
                              <a:effectLst/>
                              <a:latin typeface="Cambria Math"/>
                            </a:rPr>
                            <m:t>𝜕</m:t>
                          </m:r>
                          <m:r>
                            <m:rPr>
                              <m:sty m:val="p"/>
                            </m:rPr>
                            <a:rPr lang="it-IT" sz="1200" i="0">
                              <a:solidFill>
                                <a:schemeClr val="bg1"/>
                              </a:solidFill>
                              <a:effectLst/>
                              <a:latin typeface="Cambria Math"/>
                            </a:rPr>
                            <m:t>x</m:t>
                          </m:r>
                        </m:den>
                      </m:f>
                      <m:r>
                        <a:rPr lang="it-IT" sz="1200" i="0">
                          <a:solidFill>
                            <a:schemeClr val="bg1"/>
                          </a:solidFill>
                          <a:effectLst/>
                          <a:latin typeface="Cambria Math"/>
                        </a:rPr>
                        <m:t>+</m:t>
                      </m:r>
                      <m:f>
                        <m:fPr>
                          <m:ctrlPr>
                            <a:rPr lang="it-IT" sz="1200" i="1">
                              <a:solidFill>
                                <a:schemeClr val="bg1"/>
                              </a:solidFill>
                              <a:effectLst/>
                              <a:latin typeface="Cambria Math"/>
                            </a:rPr>
                          </m:ctrlPr>
                        </m:fPr>
                        <m:num>
                          <m:r>
                            <a:rPr lang="it-IT" sz="1200" i="0">
                              <a:solidFill>
                                <a:schemeClr val="bg1"/>
                              </a:solidFill>
                              <a:effectLst/>
                              <a:latin typeface="Cambria Math"/>
                            </a:rPr>
                            <m:t>𝜕</m:t>
                          </m:r>
                          <m:acc>
                            <m:accPr>
                              <m:chr m:val="̅"/>
                              <m:ctrlPr>
                                <a:rPr lang="it-IT" sz="1200" i="1">
                                  <a:solidFill>
                                    <a:schemeClr val="bg1"/>
                                  </a:solidFill>
                                  <a:effectLst/>
                                  <a:latin typeface="Cambria Math"/>
                                </a:rPr>
                              </m:ctrlPr>
                            </m:accPr>
                            <m:e>
                              <m:d>
                                <m:dPr>
                                  <m:ctrlPr>
                                    <a:rPr lang="it-IT" sz="1200" i="1">
                                      <a:solidFill>
                                        <a:schemeClr val="bg1"/>
                                      </a:solidFill>
                                      <a:effectLst/>
                                      <a:latin typeface="Cambria Math"/>
                                    </a:rPr>
                                  </m:ctrlPr>
                                </m:dPr>
                                <m:e>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ρ</m:t>
                                      </m:r>
                                    </m:e>
                                  </m:acc>
                                  <m:sSup>
                                    <m:sSupPr>
                                      <m:ctrlPr>
                                        <a:rPr lang="it-IT" sz="1200" i="1">
                                          <a:solidFill>
                                            <a:schemeClr val="bg1"/>
                                          </a:solidFill>
                                          <a:effectLst/>
                                          <a:latin typeface="Cambria Math"/>
                                        </a:rPr>
                                      </m:ctrlPr>
                                    </m:sSupPr>
                                    <m:e>
                                      <m:r>
                                        <m:rPr>
                                          <m:sty m:val="p"/>
                                        </m:rPr>
                                        <a:rPr lang="it-IT" sz="1200" i="0">
                                          <a:solidFill>
                                            <a:schemeClr val="bg1"/>
                                          </a:solidFill>
                                          <a:effectLst/>
                                          <a:latin typeface="Cambria Math"/>
                                        </a:rPr>
                                        <m:t>v</m:t>
                                      </m:r>
                                    </m:e>
                                    <m:sup>
                                      <m:r>
                                        <a:rPr lang="it-IT" sz="1200" i="0">
                                          <a:solidFill>
                                            <a:schemeClr val="bg1"/>
                                          </a:solidFill>
                                          <a:effectLst/>
                                          <a:latin typeface="Cambria Math"/>
                                        </a:rPr>
                                        <m:t>′</m:t>
                                      </m:r>
                                    </m:sup>
                                  </m:sSup>
                                  <m:sSup>
                                    <m:sSupPr>
                                      <m:ctrlPr>
                                        <a:rPr lang="it-IT" sz="1200" i="1">
                                          <a:solidFill>
                                            <a:schemeClr val="bg1"/>
                                          </a:solidFill>
                                          <a:effectLst/>
                                          <a:latin typeface="Cambria Math"/>
                                        </a:rPr>
                                      </m:ctrlPr>
                                    </m:sSupPr>
                                    <m:e>
                                      <m:r>
                                        <m:rPr>
                                          <m:sty m:val="p"/>
                                        </m:rPr>
                                        <a:rPr lang="it-IT" sz="1200" i="0">
                                          <a:solidFill>
                                            <a:schemeClr val="bg1"/>
                                          </a:solidFill>
                                          <a:effectLst/>
                                          <a:latin typeface="Cambria Math"/>
                                        </a:rPr>
                                        <m:t>φ</m:t>
                                      </m:r>
                                    </m:e>
                                    <m:sup>
                                      <m:r>
                                        <a:rPr lang="it-IT" sz="1200" i="0">
                                          <a:solidFill>
                                            <a:schemeClr val="bg1"/>
                                          </a:solidFill>
                                          <a:effectLst/>
                                          <a:latin typeface="Cambria Math"/>
                                        </a:rPr>
                                        <m:t>′</m:t>
                                      </m:r>
                                    </m:sup>
                                  </m:sSup>
                                </m:e>
                              </m:d>
                            </m:e>
                          </m:acc>
                        </m:num>
                        <m:den>
                          <m:r>
                            <a:rPr lang="it-IT" sz="1200" i="0">
                              <a:solidFill>
                                <a:schemeClr val="bg1"/>
                              </a:solidFill>
                              <a:effectLst/>
                              <a:latin typeface="Cambria Math"/>
                            </a:rPr>
                            <m:t>𝜕</m:t>
                          </m:r>
                          <m:r>
                            <m:rPr>
                              <m:sty m:val="p"/>
                            </m:rPr>
                            <a:rPr lang="it-IT" sz="1200" i="0">
                              <a:solidFill>
                                <a:schemeClr val="bg1"/>
                              </a:solidFill>
                              <a:effectLst/>
                              <a:latin typeface="Cambria Math"/>
                            </a:rPr>
                            <m:t>y</m:t>
                          </m:r>
                        </m:den>
                      </m:f>
                      <m:r>
                        <a:rPr lang="it-IT" sz="1200" i="0">
                          <a:solidFill>
                            <a:schemeClr val="bg1"/>
                          </a:solidFill>
                          <a:effectLst/>
                          <a:latin typeface="Cambria Math"/>
                        </a:rPr>
                        <m:t>+</m:t>
                      </m:r>
                      <m:f>
                        <m:fPr>
                          <m:ctrlPr>
                            <a:rPr lang="it-IT" sz="1200" i="1">
                              <a:solidFill>
                                <a:schemeClr val="bg1"/>
                              </a:solidFill>
                              <a:effectLst/>
                              <a:latin typeface="Cambria Math"/>
                            </a:rPr>
                          </m:ctrlPr>
                        </m:fPr>
                        <m:num>
                          <m:r>
                            <a:rPr lang="it-IT" sz="1200" i="0">
                              <a:solidFill>
                                <a:schemeClr val="bg1"/>
                              </a:solidFill>
                              <a:effectLst/>
                              <a:latin typeface="Cambria Math"/>
                            </a:rPr>
                            <m:t>𝜕</m:t>
                          </m:r>
                          <m:acc>
                            <m:accPr>
                              <m:chr m:val="̅"/>
                              <m:ctrlPr>
                                <a:rPr lang="it-IT" sz="1200" i="1">
                                  <a:solidFill>
                                    <a:schemeClr val="bg1"/>
                                  </a:solidFill>
                                  <a:effectLst/>
                                  <a:latin typeface="Cambria Math"/>
                                </a:rPr>
                              </m:ctrlPr>
                            </m:accPr>
                            <m:e>
                              <m:d>
                                <m:dPr>
                                  <m:ctrlPr>
                                    <a:rPr lang="it-IT" sz="1200" i="1">
                                      <a:solidFill>
                                        <a:schemeClr val="bg1"/>
                                      </a:solidFill>
                                      <a:effectLst/>
                                      <a:latin typeface="Cambria Math"/>
                                    </a:rPr>
                                  </m:ctrlPr>
                                </m:dPr>
                                <m:e>
                                  <m:acc>
                                    <m:accPr>
                                      <m:chr m:val="̅"/>
                                      <m:ctrlPr>
                                        <a:rPr lang="it-IT" sz="1200" i="1">
                                          <a:solidFill>
                                            <a:schemeClr val="bg1"/>
                                          </a:solidFill>
                                          <a:effectLst/>
                                          <a:latin typeface="Cambria Math"/>
                                        </a:rPr>
                                      </m:ctrlPr>
                                    </m:accPr>
                                    <m:e>
                                      <m:r>
                                        <m:rPr>
                                          <m:sty m:val="p"/>
                                        </m:rPr>
                                        <a:rPr lang="it-IT" sz="1200" i="0">
                                          <a:solidFill>
                                            <a:schemeClr val="bg1"/>
                                          </a:solidFill>
                                          <a:effectLst/>
                                          <a:latin typeface="Cambria Math"/>
                                        </a:rPr>
                                        <m:t>ρ</m:t>
                                      </m:r>
                                    </m:e>
                                  </m:acc>
                                  <m:r>
                                    <m:rPr>
                                      <m:sty m:val="p"/>
                                    </m:rPr>
                                    <a:rPr lang="it-IT" sz="1200" i="0">
                                      <a:solidFill>
                                        <a:schemeClr val="bg1"/>
                                      </a:solidFill>
                                      <a:effectLst/>
                                      <a:latin typeface="Cambria Math"/>
                                    </a:rPr>
                                    <m:t>w</m:t>
                                  </m:r>
                                  <m:r>
                                    <a:rPr lang="it-IT" sz="1200" i="0">
                                      <a:solidFill>
                                        <a:schemeClr val="bg1"/>
                                      </a:solidFill>
                                      <a:effectLst/>
                                      <a:latin typeface="Cambria Math"/>
                                    </a:rPr>
                                    <m:t>′</m:t>
                                  </m:r>
                                  <m:r>
                                    <m:rPr>
                                      <m:sty m:val="p"/>
                                    </m:rPr>
                                    <a:rPr lang="it-IT" sz="1200" i="0">
                                      <a:solidFill>
                                        <a:schemeClr val="bg1"/>
                                      </a:solidFill>
                                      <a:effectLst/>
                                      <a:latin typeface="Cambria Math"/>
                                    </a:rPr>
                                    <m:t>φ</m:t>
                                  </m:r>
                                  <m:r>
                                    <a:rPr lang="it-IT" sz="1200" i="0">
                                      <a:solidFill>
                                        <a:schemeClr val="bg1"/>
                                      </a:solidFill>
                                      <a:effectLst/>
                                      <a:latin typeface="Cambria Math"/>
                                    </a:rPr>
                                    <m:t>′</m:t>
                                  </m:r>
                                </m:e>
                              </m:d>
                            </m:e>
                          </m:acc>
                        </m:num>
                        <m:den>
                          <m:r>
                            <a:rPr lang="it-IT" sz="1200" i="0">
                              <a:solidFill>
                                <a:schemeClr val="bg1"/>
                              </a:solidFill>
                              <a:effectLst/>
                              <a:latin typeface="Cambria Math"/>
                            </a:rPr>
                            <m:t>𝜕</m:t>
                          </m:r>
                          <m:r>
                            <m:rPr>
                              <m:sty m:val="p"/>
                            </m:rPr>
                            <a:rPr lang="it-IT" sz="1200" i="0">
                              <a:solidFill>
                                <a:schemeClr val="bg1"/>
                              </a:solidFill>
                              <a:effectLst/>
                              <a:latin typeface="Cambria Math"/>
                            </a:rPr>
                            <m:t>z</m:t>
                          </m:r>
                        </m:den>
                      </m:f>
                      <m:r>
                        <a:rPr lang="it-IT" sz="1200" i="0">
                          <a:solidFill>
                            <a:schemeClr val="bg1"/>
                          </a:solidFill>
                          <a:effectLst/>
                          <a:latin typeface="Cambria Math"/>
                        </a:rPr>
                        <m:t>]</m:t>
                      </m:r>
                    </m:oMath>
                  </m:oMathPara>
                </a14:m>
                <a:endParaRPr lang="it-IT" sz="1200" dirty="0" smtClean="0">
                  <a:solidFill>
                    <a:schemeClr val="bg1"/>
                  </a:solidFill>
                </a:endParaRPr>
              </a:p>
            </p:txBody>
          </p:sp>
        </mc:Choice>
        <mc:Fallback xmlns="">
          <p:sp>
            <p:nvSpPr>
              <p:cNvPr id="19" name="CasellaDiTesto 18"/>
              <p:cNvSpPr txBox="1">
                <a:spLocks noRot="1" noChangeAspect="1" noMove="1" noResize="1" noEditPoints="1" noAdjustHandles="1" noChangeArrowheads="1" noChangeShapeType="1" noTextEdit="1"/>
              </p:cNvSpPr>
              <p:nvPr/>
            </p:nvSpPr>
            <p:spPr>
              <a:xfrm>
                <a:off x="890898" y="6042152"/>
                <a:ext cx="4530279" cy="509435"/>
              </a:xfrm>
              <a:prstGeom prst="rect">
                <a:avLst/>
              </a:prstGeom>
              <a:blipFill rotWithShape="1">
                <a:blip r:embed="rId16"/>
                <a:stretch>
                  <a:fillRect/>
                </a:stretch>
              </a:blipFill>
            </p:spPr>
            <p:txBody>
              <a:bodyPr/>
              <a:lstStyle/>
              <a:p>
                <a:r>
                  <a:rPr lang="it-IT">
                    <a:noFill/>
                  </a:rPr>
                  <a:t> </a:t>
                </a:r>
              </a:p>
            </p:txBody>
          </p:sp>
        </mc:Fallback>
      </mc:AlternateContent>
      <p:sp>
        <p:nvSpPr>
          <p:cNvPr id="24" name="Rettangolo arrotondato 23"/>
          <p:cNvSpPr/>
          <p:nvPr/>
        </p:nvSpPr>
        <p:spPr>
          <a:xfrm>
            <a:off x="3419872" y="4509120"/>
            <a:ext cx="2232248" cy="524964"/>
          </a:xfrm>
          <a:prstGeom prst="round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arrotondato 29"/>
          <p:cNvSpPr/>
          <p:nvPr/>
        </p:nvSpPr>
        <p:spPr>
          <a:xfrm>
            <a:off x="3392935" y="5034084"/>
            <a:ext cx="2232248" cy="483148"/>
          </a:xfrm>
          <a:prstGeom prst="round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arrotondato 31"/>
          <p:cNvSpPr/>
          <p:nvPr/>
        </p:nvSpPr>
        <p:spPr>
          <a:xfrm>
            <a:off x="3463764" y="5517232"/>
            <a:ext cx="2404380" cy="432048"/>
          </a:xfrm>
          <a:prstGeom prst="round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ttangolo arrotondato 32"/>
          <p:cNvSpPr/>
          <p:nvPr/>
        </p:nvSpPr>
        <p:spPr>
          <a:xfrm>
            <a:off x="3035089" y="6074890"/>
            <a:ext cx="2386087" cy="476697"/>
          </a:xfrm>
          <a:prstGeom prst="round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648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heel(1)">
                                      <p:cBhvr>
                                        <p:cTn id="13" dur="2000"/>
                                        <p:tgtEl>
                                          <p:spTgt spid="3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heel(1)">
                                      <p:cBhvr>
                                        <p:cTn id="1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Modello k-</a:t>
            </a:r>
            <a:r>
              <a:rPr lang="el-GR" sz="4000" b="1" dirty="0" smtClean="0">
                <a:solidFill>
                  <a:schemeClr val="bg1"/>
                </a:solidFill>
              </a:rPr>
              <a:t>ω</a:t>
            </a:r>
            <a:r>
              <a:rPr lang="it-IT" sz="4000" b="1" dirty="0" smtClean="0">
                <a:solidFill>
                  <a:schemeClr val="bg1"/>
                </a:solidFill>
              </a:rPr>
              <a:t> SST (</a:t>
            </a:r>
            <a:r>
              <a:rPr lang="it-IT" sz="4000" b="1" dirty="0" err="1" smtClean="0">
                <a:solidFill>
                  <a:schemeClr val="bg1"/>
                </a:solidFill>
              </a:rPr>
              <a:t>Menter</a:t>
            </a:r>
            <a:r>
              <a:rPr lang="it-IT" sz="4000" b="1" dirty="0" smtClean="0">
                <a:solidFill>
                  <a:schemeClr val="bg1"/>
                </a:solidFill>
              </a:rPr>
              <a:t>, 1993)</a:t>
            </a:r>
            <a:endParaRPr lang="it-IT" sz="4000" b="1" dirty="0">
              <a:solidFill>
                <a:schemeClr val="bg1"/>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67544" y="1600200"/>
                <a:ext cx="8425124" cy="5023800"/>
              </a:xfrm>
            </p:spPr>
            <p:txBody>
              <a:bodyPr>
                <a:normAutofit lnSpcReduction="10000"/>
              </a:bodyPr>
              <a:lstStyle/>
              <a:p>
                <a:pPr marL="0" indent="0">
                  <a:buNone/>
                </a:pPr>
                <a:r>
                  <a:rPr lang="it-IT" sz="1600" dirty="0" smtClean="0">
                    <a:solidFill>
                      <a:schemeClr val="bg1"/>
                    </a:solidFill>
                  </a:rPr>
                  <a:t>Per modellare i termini si fa l’ipotesi di </a:t>
                </a:r>
                <a:r>
                  <a:rPr lang="it-IT" sz="1600" dirty="0" err="1" smtClean="0">
                    <a:solidFill>
                      <a:schemeClr val="bg1"/>
                    </a:solidFill>
                  </a:rPr>
                  <a:t>Boussinesq</a:t>
                </a:r>
                <a:r>
                  <a:rPr lang="it-IT" sz="1600" dirty="0" smtClean="0">
                    <a:solidFill>
                      <a:schemeClr val="bg1"/>
                    </a:solidFill>
                  </a:rPr>
                  <a:t> per cui risulta: </a:t>
                </a:r>
                <a14:m>
                  <m:oMath xmlns:m="http://schemas.openxmlformats.org/officeDocument/2006/math">
                    <m:r>
                      <a:rPr lang="it-IT" sz="1200" b="0" i="0" smtClean="0">
                        <a:solidFill>
                          <a:schemeClr val="bg1"/>
                        </a:solidFill>
                        <a:latin typeface="Cambria Math"/>
                      </a:rPr>
                      <m:t>   </m:t>
                    </m:r>
                    <m:sSub>
                      <m:sSubPr>
                        <m:ctrlPr>
                          <a:rPr lang="it-IT" sz="1200" i="1" smtClean="0">
                            <a:solidFill>
                              <a:schemeClr val="bg1"/>
                            </a:solidFill>
                            <a:latin typeface="Cambria Math"/>
                          </a:rPr>
                        </m:ctrlPr>
                      </m:sSubPr>
                      <m:e>
                        <m:r>
                          <a:rPr lang="it-IT" sz="1200" i="1">
                            <a:solidFill>
                              <a:schemeClr val="bg1"/>
                            </a:solidFill>
                            <a:latin typeface="Cambria Math"/>
                          </a:rPr>
                          <m:t>𝜏</m:t>
                        </m:r>
                      </m:e>
                      <m:sub>
                        <m:r>
                          <a:rPr lang="it-IT" sz="1200" i="1">
                            <a:solidFill>
                              <a:schemeClr val="bg1"/>
                            </a:solidFill>
                            <a:latin typeface="Cambria Math"/>
                          </a:rPr>
                          <m:t>𝑖𝑗</m:t>
                        </m:r>
                      </m:sub>
                    </m:sSub>
                    <m:r>
                      <a:rPr lang="it-IT" sz="1200" i="1">
                        <a:solidFill>
                          <a:schemeClr val="bg1"/>
                        </a:solidFill>
                        <a:latin typeface="Cambria Math"/>
                      </a:rPr>
                      <m:t>=−</m:t>
                    </m:r>
                    <m:r>
                      <a:rPr lang="it-IT" sz="1200" i="1">
                        <a:solidFill>
                          <a:schemeClr val="bg1"/>
                        </a:solidFill>
                        <a:latin typeface="Cambria Math"/>
                      </a:rPr>
                      <m:t>𝜌</m:t>
                    </m:r>
                    <m:acc>
                      <m:accPr>
                        <m:chr m:val="̅"/>
                        <m:ctrlPr>
                          <a:rPr lang="it-IT" sz="1200" i="1">
                            <a:solidFill>
                              <a:schemeClr val="bg1"/>
                            </a:solidFill>
                            <a:latin typeface="Cambria Math"/>
                          </a:rPr>
                        </m:ctrlPr>
                      </m:accPr>
                      <m:e>
                        <m:sSub>
                          <m:sSubPr>
                            <m:ctrlPr>
                              <a:rPr lang="it-IT" sz="1200" i="1">
                                <a:solidFill>
                                  <a:schemeClr val="bg1"/>
                                </a:solidFill>
                                <a:latin typeface="Cambria Math"/>
                              </a:rPr>
                            </m:ctrlPr>
                          </m:sSubPr>
                          <m:e>
                            <m:sSup>
                              <m:sSupPr>
                                <m:ctrlPr>
                                  <a:rPr lang="it-IT" sz="1200" i="1">
                                    <a:solidFill>
                                      <a:schemeClr val="bg1"/>
                                    </a:solidFill>
                                    <a:latin typeface="Cambria Math"/>
                                  </a:rPr>
                                </m:ctrlPr>
                              </m:sSupPr>
                              <m:e>
                                <m:r>
                                  <a:rPr lang="it-IT" sz="1200" i="1">
                                    <a:solidFill>
                                      <a:schemeClr val="bg1"/>
                                    </a:solidFill>
                                    <a:latin typeface="Cambria Math"/>
                                  </a:rPr>
                                  <m:t>𝑢</m:t>
                                </m:r>
                              </m:e>
                              <m:sup>
                                <m:r>
                                  <a:rPr lang="it-IT" sz="1200" i="1">
                                    <a:solidFill>
                                      <a:schemeClr val="bg1"/>
                                    </a:solidFill>
                                    <a:latin typeface="Cambria Math"/>
                                  </a:rPr>
                                  <m:t>′</m:t>
                                </m:r>
                              </m:sup>
                            </m:sSup>
                          </m:e>
                          <m:sub>
                            <m:r>
                              <a:rPr lang="it-IT" sz="1200" i="1">
                                <a:solidFill>
                                  <a:schemeClr val="bg1"/>
                                </a:solidFill>
                                <a:latin typeface="Cambria Math"/>
                              </a:rPr>
                              <m:t>𝑖</m:t>
                            </m:r>
                          </m:sub>
                        </m:sSub>
                        <m:sSub>
                          <m:sSubPr>
                            <m:ctrlPr>
                              <a:rPr lang="it-IT" sz="1200" i="1">
                                <a:solidFill>
                                  <a:schemeClr val="bg1"/>
                                </a:solidFill>
                                <a:latin typeface="Cambria Math"/>
                              </a:rPr>
                            </m:ctrlPr>
                          </m:sSubPr>
                          <m:e>
                            <m:sSup>
                              <m:sSupPr>
                                <m:ctrlPr>
                                  <a:rPr lang="it-IT" sz="1200" i="1">
                                    <a:solidFill>
                                      <a:schemeClr val="bg1"/>
                                    </a:solidFill>
                                    <a:latin typeface="Cambria Math"/>
                                  </a:rPr>
                                </m:ctrlPr>
                              </m:sSupPr>
                              <m:e>
                                <m:r>
                                  <a:rPr lang="it-IT" sz="1200" i="1">
                                    <a:solidFill>
                                      <a:schemeClr val="bg1"/>
                                    </a:solidFill>
                                    <a:latin typeface="Cambria Math"/>
                                  </a:rPr>
                                  <m:t>𝑢</m:t>
                                </m:r>
                              </m:e>
                              <m:sup>
                                <m:r>
                                  <a:rPr lang="it-IT" sz="1200" i="1">
                                    <a:solidFill>
                                      <a:schemeClr val="bg1"/>
                                    </a:solidFill>
                                    <a:latin typeface="Cambria Math"/>
                                  </a:rPr>
                                  <m:t>′</m:t>
                                </m:r>
                              </m:sup>
                            </m:sSup>
                          </m:e>
                          <m:sub>
                            <m:r>
                              <a:rPr lang="it-IT" sz="1200" i="1">
                                <a:solidFill>
                                  <a:schemeClr val="bg1"/>
                                </a:solidFill>
                                <a:latin typeface="Cambria Math"/>
                              </a:rPr>
                              <m:t>𝑗</m:t>
                            </m:r>
                          </m:sub>
                        </m:sSub>
                      </m:e>
                    </m:acc>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𝜇</m:t>
                        </m:r>
                        <m:r>
                          <a:rPr lang="it-IT" sz="1200" i="1">
                            <a:solidFill>
                              <a:schemeClr val="bg1"/>
                            </a:solidFill>
                            <a:latin typeface="Cambria Math"/>
                          </a:rPr>
                          <m:t> </m:t>
                        </m:r>
                      </m:e>
                      <m:sub>
                        <m:r>
                          <a:rPr lang="it-IT" sz="1200" i="1">
                            <a:solidFill>
                              <a:schemeClr val="bg1"/>
                            </a:solidFill>
                            <a:latin typeface="Cambria Math"/>
                          </a:rPr>
                          <m:t>𝑡</m:t>
                        </m:r>
                      </m:sub>
                    </m:sSub>
                    <m:d>
                      <m:dPr>
                        <m:ctrlPr>
                          <a:rPr lang="it-IT" sz="1200" i="1">
                            <a:solidFill>
                              <a:schemeClr val="bg1"/>
                            </a:solidFill>
                            <a:latin typeface="Cambria Math"/>
                          </a:rPr>
                        </m:ctrlPr>
                      </m:dPr>
                      <m:e>
                        <m:f>
                          <m:fPr>
                            <m:ctrlPr>
                              <a:rPr lang="it-IT" sz="1200" i="1">
                                <a:solidFill>
                                  <a:schemeClr val="bg1"/>
                                </a:solidFill>
                                <a:latin typeface="Cambria Math"/>
                              </a:rPr>
                            </m:ctrlPr>
                          </m:fPr>
                          <m:num>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𝑈</m:t>
                                </m:r>
                              </m:e>
                              <m:sub>
                                <m:r>
                                  <a:rPr lang="it-IT" sz="1200" i="1">
                                    <a:solidFill>
                                      <a:schemeClr val="bg1"/>
                                    </a:solidFill>
                                    <a:latin typeface="Cambria Math"/>
                                  </a:rPr>
                                  <m:t>𝑖</m:t>
                                </m:r>
                              </m:sub>
                            </m:sSub>
                          </m:num>
                          <m:den>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𝑥</m:t>
                                </m:r>
                              </m:e>
                              <m:sub>
                                <m:r>
                                  <a:rPr lang="it-IT" sz="1200" i="1">
                                    <a:solidFill>
                                      <a:schemeClr val="bg1"/>
                                    </a:solidFill>
                                    <a:latin typeface="Cambria Math"/>
                                  </a:rPr>
                                  <m:t>𝑗</m:t>
                                </m:r>
                              </m:sub>
                            </m:sSub>
                          </m:den>
                        </m:f>
                        <m:r>
                          <a:rPr lang="it-IT" sz="1200" i="1">
                            <a:solidFill>
                              <a:schemeClr val="bg1"/>
                            </a:solidFill>
                            <a:latin typeface="Cambria Math"/>
                          </a:rPr>
                          <m:t>+</m:t>
                        </m:r>
                        <m:f>
                          <m:fPr>
                            <m:ctrlPr>
                              <a:rPr lang="it-IT" sz="1200" i="1">
                                <a:solidFill>
                                  <a:schemeClr val="bg1"/>
                                </a:solidFill>
                                <a:latin typeface="Cambria Math"/>
                              </a:rPr>
                            </m:ctrlPr>
                          </m:fPr>
                          <m:num>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𝑈</m:t>
                                </m:r>
                              </m:e>
                              <m:sub>
                                <m:r>
                                  <a:rPr lang="it-IT" sz="1200" i="1">
                                    <a:solidFill>
                                      <a:schemeClr val="bg1"/>
                                    </a:solidFill>
                                    <a:latin typeface="Cambria Math"/>
                                  </a:rPr>
                                  <m:t>𝑗</m:t>
                                </m:r>
                              </m:sub>
                            </m:sSub>
                          </m:num>
                          <m:den>
                            <m:r>
                              <a:rPr lang="it-IT" sz="1200" i="1">
                                <a:solidFill>
                                  <a:schemeClr val="bg1"/>
                                </a:solidFill>
                                <a:latin typeface="Cambria Math"/>
                              </a:rPr>
                              <m:t>𝜕</m:t>
                            </m:r>
                            <m:sSub>
                              <m:sSubPr>
                                <m:ctrlPr>
                                  <a:rPr lang="it-IT" sz="1200" i="1">
                                    <a:solidFill>
                                      <a:schemeClr val="bg1"/>
                                    </a:solidFill>
                                    <a:latin typeface="Cambria Math"/>
                                  </a:rPr>
                                </m:ctrlPr>
                              </m:sSubPr>
                              <m:e>
                                <m:r>
                                  <a:rPr lang="it-IT" sz="1200" i="1">
                                    <a:solidFill>
                                      <a:schemeClr val="bg1"/>
                                    </a:solidFill>
                                    <a:latin typeface="Cambria Math"/>
                                  </a:rPr>
                                  <m:t>𝑥</m:t>
                                </m:r>
                              </m:e>
                              <m:sub>
                                <m:r>
                                  <a:rPr lang="it-IT" sz="1200" i="1">
                                    <a:solidFill>
                                      <a:schemeClr val="bg1"/>
                                    </a:solidFill>
                                    <a:latin typeface="Cambria Math"/>
                                  </a:rPr>
                                  <m:t>𝑖</m:t>
                                </m:r>
                              </m:sub>
                            </m:sSub>
                          </m:den>
                        </m:f>
                      </m:e>
                    </m:d>
                    <m:r>
                      <a:rPr lang="it-IT" sz="1200" i="1">
                        <a:solidFill>
                          <a:schemeClr val="bg1"/>
                        </a:solidFill>
                        <a:latin typeface="Cambria Math"/>
                      </a:rPr>
                      <m:t>− </m:t>
                    </m:r>
                    <m:f>
                      <m:fPr>
                        <m:ctrlPr>
                          <a:rPr lang="it-IT" sz="1200" i="1">
                            <a:solidFill>
                              <a:schemeClr val="bg1"/>
                            </a:solidFill>
                            <a:latin typeface="Cambria Math"/>
                          </a:rPr>
                        </m:ctrlPr>
                      </m:fPr>
                      <m:num>
                        <m:r>
                          <a:rPr lang="it-IT" sz="1200" i="1">
                            <a:solidFill>
                              <a:schemeClr val="bg1"/>
                            </a:solidFill>
                            <a:latin typeface="Cambria Math"/>
                          </a:rPr>
                          <m:t>2</m:t>
                        </m:r>
                      </m:num>
                      <m:den>
                        <m:r>
                          <a:rPr lang="it-IT" sz="1200" i="1">
                            <a:solidFill>
                              <a:schemeClr val="bg1"/>
                            </a:solidFill>
                            <a:latin typeface="Cambria Math"/>
                          </a:rPr>
                          <m:t>3</m:t>
                        </m:r>
                      </m:den>
                    </m:f>
                    <m:r>
                      <a:rPr lang="it-IT" sz="1200" i="1">
                        <a:solidFill>
                          <a:schemeClr val="bg1"/>
                        </a:solidFill>
                        <a:latin typeface="Cambria Math"/>
                      </a:rPr>
                      <m:t>𝜌</m:t>
                    </m:r>
                    <m:r>
                      <a:rPr lang="it-IT" sz="1200" i="1">
                        <a:solidFill>
                          <a:schemeClr val="bg1"/>
                        </a:solidFill>
                        <a:latin typeface="Cambria Math"/>
                      </a:rPr>
                      <m:t>𝑘</m:t>
                    </m:r>
                    <m:sSub>
                      <m:sSubPr>
                        <m:ctrlPr>
                          <a:rPr lang="it-IT" sz="1200" i="1">
                            <a:solidFill>
                              <a:schemeClr val="bg1"/>
                            </a:solidFill>
                            <a:latin typeface="Cambria Math"/>
                          </a:rPr>
                        </m:ctrlPr>
                      </m:sSubPr>
                      <m:e>
                        <m:r>
                          <a:rPr lang="it-IT" sz="1200" i="1">
                            <a:solidFill>
                              <a:schemeClr val="bg1"/>
                            </a:solidFill>
                            <a:latin typeface="Cambria Math"/>
                          </a:rPr>
                          <m:t>𝛿</m:t>
                        </m:r>
                      </m:e>
                      <m:sub>
                        <m:r>
                          <a:rPr lang="it-IT" sz="1200" i="1">
                            <a:solidFill>
                              <a:schemeClr val="bg1"/>
                            </a:solidFill>
                            <a:latin typeface="Cambria Math"/>
                          </a:rPr>
                          <m:t>𝑖𝑗</m:t>
                        </m:r>
                      </m:sub>
                    </m:sSub>
                  </m:oMath>
                </a14:m>
                <a:endParaRPr lang="it-IT" sz="1800" dirty="0" smtClean="0">
                  <a:solidFill>
                    <a:schemeClr val="bg1"/>
                  </a:solidFill>
                </a:endParaRPr>
              </a:p>
              <a:p>
                <a:pPr marL="0" indent="0">
                  <a:buNone/>
                </a:pPr>
                <a:r>
                  <a:rPr lang="it-IT" sz="1600" dirty="0" smtClean="0">
                    <a:solidFill>
                      <a:schemeClr val="bg1"/>
                    </a:solidFill>
                  </a:rPr>
                  <a:t>Risulta inoltre dall’analisi dimensionale </a:t>
                </a:r>
                <a14:m>
                  <m:oMath xmlns:m="http://schemas.openxmlformats.org/officeDocument/2006/math">
                    <m:r>
                      <a:rPr lang="it-IT" sz="1400" b="0" i="0" smtClean="0">
                        <a:solidFill>
                          <a:schemeClr val="bg1"/>
                        </a:solidFill>
                        <a:latin typeface="Cambria Math"/>
                      </a:rPr>
                      <m:t> </m:t>
                    </m:r>
                    <m:sSub>
                      <m:sSubPr>
                        <m:ctrlPr>
                          <a:rPr lang="it-IT" sz="1400" i="1" smtClean="0">
                            <a:solidFill>
                              <a:schemeClr val="bg1"/>
                            </a:solidFill>
                            <a:latin typeface="Cambria Math"/>
                          </a:rPr>
                        </m:ctrlPr>
                      </m:sSubPr>
                      <m:e>
                        <m:r>
                          <a:rPr lang="it-IT" sz="1400" i="1">
                            <a:solidFill>
                              <a:schemeClr val="bg1"/>
                            </a:solidFill>
                            <a:latin typeface="Cambria Math"/>
                          </a:rPr>
                          <m:t>𝜇</m:t>
                        </m:r>
                      </m:e>
                      <m:sub>
                        <m:r>
                          <a:rPr lang="it-IT" sz="1400" i="1">
                            <a:solidFill>
                              <a:schemeClr val="bg1"/>
                            </a:solidFill>
                            <a:latin typeface="Cambria Math"/>
                          </a:rPr>
                          <m:t>𝑡</m:t>
                        </m:r>
                      </m:sub>
                    </m:sSub>
                    <m:r>
                      <a:rPr lang="it-IT" sz="1400" i="1">
                        <a:solidFill>
                          <a:schemeClr val="bg1"/>
                        </a:solidFill>
                        <a:latin typeface="Cambria Math"/>
                      </a:rPr>
                      <m:t>= </m:t>
                    </m:r>
                    <m:r>
                      <a:rPr lang="it-IT" sz="1400" i="1">
                        <a:solidFill>
                          <a:schemeClr val="bg1"/>
                        </a:solidFill>
                        <a:latin typeface="Cambria Math"/>
                      </a:rPr>
                      <m:t>𝜌𝜃</m:t>
                    </m:r>
                    <m:r>
                      <a:rPr lang="it-IT" sz="1400" i="1">
                        <a:solidFill>
                          <a:schemeClr val="bg1"/>
                        </a:solidFill>
                        <a:latin typeface="Cambria Math"/>
                      </a:rPr>
                      <m:t>𝓁</m:t>
                    </m:r>
                    <m:r>
                      <a:rPr lang="it-IT" sz="1400" i="1">
                        <a:solidFill>
                          <a:schemeClr val="bg1"/>
                        </a:solidFill>
                        <a:latin typeface="Cambria Math"/>
                      </a:rPr>
                      <m:t>=</m:t>
                    </m:r>
                    <m:f>
                      <m:fPr>
                        <m:ctrlPr>
                          <a:rPr lang="it-IT" sz="1400" i="1">
                            <a:solidFill>
                              <a:schemeClr val="bg1"/>
                            </a:solidFill>
                            <a:latin typeface="Cambria Math"/>
                          </a:rPr>
                        </m:ctrlPr>
                      </m:fPr>
                      <m:num>
                        <m:r>
                          <a:rPr lang="it-IT" sz="1400" i="1">
                            <a:solidFill>
                              <a:schemeClr val="bg1"/>
                            </a:solidFill>
                            <a:latin typeface="Cambria Math"/>
                          </a:rPr>
                          <m:t>𝜌</m:t>
                        </m:r>
                        <m:r>
                          <a:rPr lang="it-IT" sz="1400" i="1">
                            <a:solidFill>
                              <a:schemeClr val="bg1"/>
                            </a:solidFill>
                            <a:latin typeface="Cambria Math"/>
                          </a:rPr>
                          <m:t>𝑘</m:t>
                        </m:r>
                      </m:num>
                      <m:den>
                        <m:r>
                          <a:rPr lang="it-IT" sz="1400" i="1">
                            <a:solidFill>
                              <a:schemeClr val="bg1"/>
                            </a:solidFill>
                            <a:latin typeface="Cambria Math"/>
                          </a:rPr>
                          <m:t>𝜔</m:t>
                        </m:r>
                      </m:den>
                    </m:f>
                  </m:oMath>
                </a14:m>
                <a:endParaRPr lang="it-IT" sz="1600" dirty="0" smtClean="0">
                  <a:solidFill>
                    <a:schemeClr val="bg1"/>
                  </a:solidFill>
                </a:endParaRPr>
              </a:p>
              <a:p>
                <a:pPr marL="0" indent="0">
                  <a:buNone/>
                </a:pPr>
                <a:endParaRPr lang="it-IT" sz="1600" dirty="0">
                  <a:solidFill>
                    <a:schemeClr val="bg1"/>
                  </a:solidFill>
                </a:endParaRPr>
              </a:p>
              <a:p>
                <a:pPr marL="0" indent="0">
                  <a:buNone/>
                </a:pPr>
                <a:r>
                  <a:rPr lang="it-IT" sz="1600" dirty="0" smtClean="0">
                    <a:solidFill>
                      <a:schemeClr val="bg1"/>
                    </a:solidFill>
                  </a:rPr>
                  <a:t>Si è scelto di utilizzare il modello differenziale k-</a:t>
                </a:r>
                <a:r>
                  <a:rPr lang="el-GR" sz="1600" dirty="0" smtClean="0">
                    <a:solidFill>
                      <a:schemeClr val="bg1"/>
                    </a:solidFill>
                  </a:rPr>
                  <a:t>ω</a:t>
                </a:r>
                <a:r>
                  <a:rPr lang="it-IT" sz="1600" dirty="0" smtClean="0">
                    <a:solidFill>
                      <a:schemeClr val="bg1"/>
                    </a:solidFill>
                  </a:rPr>
                  <a:t> SST che prevede due equazioni  aggiuntive di trasporto, una per  k – energia cinetica turbolenta – una e per </a:t>
                </a:r>
                <a:r>
                  <a:rPr lang="el-GR" sz="1600" dirty="0" smtClean="0">
                    <a:solidFill>
                      <a:schemeClr val="bg1"/>
                    </a:solidFill>
                  </a:rPr>
                  <a:t>ω</a:t>
                </a:r>
                <a:r>
                  <a:rPr lang="it-IT" sz="1600" dirty="0" smtClean="0">
                    <a:solidFill>
                      <a:schemeClr val="bg1"/>
                    </a:solidFill>
                  </a:rPr>
                  <a:t> – dissipazione specifica di turbolenza, dove </a:t>
                </a:r>
                <a:r>
                  <a:rPr lang="el-GR" sz="1600" dirty="0" smtClean="0">
                    <a:solidFill>
                      <a:schemeClr val="bg1"/>
                    </a:solidFill>
                  </a:rPr>
                  <a:t>ω</a:t>
                </a:r>
                <a:r>
                  <a:rPr lang="it-IT" sz="1600" dirty="0" smtClean="0">
                    <a:solidFill>
                      <a:schemeClr val="bg1"/>
                    </a:solidFill>
                  </a:rPr>
                  <a:t>=</a:t>
                </a:r>
                <a:r>
                  <a:rPr lang="el-GR" sz="1600" dirty="0" smtClean="0">
                    <a:solidFill>
                      <a:schemeClr val="bg1"/>
                    </a:solidFill>
                  </a:rPr>
                  <a:t>ε</a:t>
                </a:r>
                <a:r>
                  <a:rPr lang="it-IT" sz="1600" dirty="0" smtClean="0">
                    <a:solidFill>
                      <a:schemeClr val="bg1"/>
                    </a:solidFill>
                  </a:rPr>
                  <a:t>/k.</a:t>
                </a:r>
              </a:p>
              <a:p>
                <a:pPr marL="0" indent="0">
                  <a:buNone/>
                </a:pPr>
                <a:endParaRPr lang="it-IT" sz="1600" dirty="0" smtClean="0">
                  <a:solidFill>
                    <a:schemeClr val="bg1"/>
                  </a:solidFill>
                </a:endParaRPr>
              </a:p>
              <a:p>
                <a:pPr marL="0" indent="0">
                  <a:buNone/>
                </a:pPr>
                <a14:m>
                  <m:oMathPara xmlns:m="http://schemas.openxmlformats.org/officeDocument/2006/math">
                    <m:oMathParaPr>
                      <m:jc m:val="centerGroup"/>
                    </m:oMathParaPr>
                    <m:oMath xmlns:m="http://schemas.openxmlformats.org/officeDocument/2006/math">
                      <m:f>
                        <m:fPr>
                          <m:ctrlPr>
                            <a:rPr lang="it-IT" sz="1400" i="1" smtClean="0">
                              <a:solidFill>
                                <a:schemeClr val="bg1"/>
                              </a:solidFill>
                              <a:latin typeface="Cambria Math"/>
                            </a:rPr>
                          </m:ctrlPr>
                        </m:fPr>
                        <m:num>
                          <m:r>
                            <a:rPr lang="it-IT" sz="1400" i="1">
                              <a:solidFill>
                                <a:schemeClr val="bg1"/>
                              </a:solidFill>
                              <a:latin typeface="Cambria Math"/>
                            </a:rPr>
                            <m:t>𝜕𝜌</m:t>
                          </m:r>
                          <m:r>
                            <a:rPr lang="it-IT" sz="1400" i="1">
                              <a:solidFill>
                                <a:schemeClr val="bg1"/>
                              </a:solidFill>
                              <a:latin typeface="Cambria Math"/>
                            </a:rPr>
                            <m:t>𝑘</m:t>
                          </m:r>
                        </m:num>
                        <m:den>
                          <m:r>
                            <a:rPr lang="it-IT" sz="1400" i="1">
                              <a:solidFill>
                                <a:schemeClr val="bg1"/>
                              </a:solidFill>
                              <a:latin typeface="Cambria Math"/>
                            </a:rPr>
                            <m:t>𝜕</m:t>
                          </m:r>
                          <m:r>
                            <a:rPr lang="it-IT" sz="1400" i="1">
                              <a:solidFill>
                                <a:schemeClr val="bg1"/>
                              </a:solidFill>
                              <a:latin typeface="Cambria Math"/>
                            </a:rPr>
                            <m:t>𝑡</m:t>
                          </m:r>
                        </m:den>
                      </m:f>
                      <m:r>
                        <a:rPr lang="it-IT" sz="1400">
                          <a:solidFill>
                            <a:schemeClr val="bg1"/>
                          </a:solidFill>
                          <a:latin typeface="Cambria Math"/>
                        </a:rPr>
                        <m:t>+</m:t>
                      </m:r>
                      <m:r>
                        <a:rPr lang="it-IT" sz="1400">
                          <a:solidFill>
                            <a:schemeClr val="bg1"/>
                          </a:solidFill>
                          <a:latin typeface="Cambria Math"/>
                        </a:rPr>
                        <m:t>𝛻</m:t>
                      </m:r>
                      <m:r>
                        <a:rPr lang="it-IT" sz="1400">
                          <a:solidFill>
                            <a:schemeClr val="bg1"/>
                          </a:solidFill>
                          <a:latin typeface="Cambria Math"/>
                        </a:rPr>
                        <m:t>∙</m:t>
                      </m:r>
                      <m:d>
                        <m:dPr>
                          <m:ctrlPr>
                            <a:rPr lang="it-IT" sz="1400" i="1">
                              <a:solidFill>
                                <a:schemeClr val="bg1"/>
                              </a:solidFill>
                              <a:latin typeface="Cambria Math"/>
                            </a:rPr>
                          </m:ctrlPr>
                        </m:dPr>
                        <m:e>
                          <m:r>
                            <a:rPr lang="it-IT" sz="1400" i="1">
                              <a:solidFill>
                                <a:schemeClr val="bg1"/>
                              </a:solidFill>
                              <a:latin typeface="Cambria Math"/>
                            </a:rPr>
                            <m:t>𝜌</m:t>
                          </m:r>
                          <m:r>
                            <a:rPr lang="it-IT" sz="1400" i="1">
                              <a:solidFill>
                                <a:schemeClr val="bg1"/>
                              </a:solidFill>
                              <a:latin typeface="Cambria Math"/>
                            </a:rPr>
                            <m:t>𝑘</m:t>
                          </m:r>
                          <m:r>
                            <a:rPr lang="it-IT" sz="1400" b="1" i="1">
                              <a:solidFill>
                                <a:schemeClr val="bg1"/>
                              </a:solidFill>
                              <a:latin typeface="Cambria Math"/>
                            </a:rPr>
                            <m:t>𝐔</m:t>
                          </m:r>
                        </m:e>
                      </m:d>
                      <m:r>
                        <a:rPr lang="it-IT" sz="1400" i="1">
                          <a:solidFill>
                            <a:schemeClr val="bg1"/>
                          </a:solidFill>
                          <a:latin typeface="Cambria Math"/>
                        </a:rPr>
                        <m:t>=</m:t>
                      </m:r>
                      <m:r>
                        <a:rPr lang="it-IT" sz="1400">
                          <a:solidFill>
                            <a:schemeClr val="bg1"/>
                          </a:solidFill>
                          <a:latin typeface="Cambria Math"/>
                        </a:rPr>
                        <m:t>𝛻</m:t>
                      </m:r>
                      <m:r>
                        <a:rPr lang="it-IT" sz="1400">
                          <a:solidFill>
                            <a:schemeClr val="bg1"/>
                          </a:solidFill>
                          <a:latin typeface="Cambria Math"/>
                        </a:rPr>
                        <m:t>∙</m:t>
                      </m:r>
                      <m:d>
                        <m:dPr>
                          <m:begChr m:val="["/>
                          <m:endChr m:val="]"/>
                          <m:ctrlPr>
                            <a:rPr lang="it-IT" sz="1400" i="1">
                              <a:solidFill>
                                <a:schemeClr val="bg1"/>
                              </a:solidFill>
                              <a:latin typeface="Cambria Math"/>
                            </a:rPr>
                          </m:ctrlPr>
                        </m:dPr>
                        <m:e>
                          <m:d>
                            <m:dPr>
                              <m:ctrlPr>
                                <a:rPr lang="it-IT" sz="1400" i="1">
                                  <a:solidFill>
                                    <a:schemeClr val="bg1"/>
                                  </a:solidFill>
                                  <a:latin typeface="Cambria Math"/>
                                </a:rPr>
                              </m:ctrlPr>
                            </m:dPr>
                            <m:e>
                              <m:r>
                                <a:rPr lang="it-IT" sz="1400" i="1">
                                  <a:solidFill>
                                    <a:schemeClr val="bg1"/>
                                  </a:solidFill>
                                  <a:latin typeface="Cambria Math"/>
                                </a:rPr>
                                <m:t> </m:t>
                              </m:r>
                              <m:r>
                                <a:rPr lang="it-IT" sz="1400" i="1">
                                  <a:solidFill>
                                    <a:schemeClr val="bg1"/>
                                  </a:solidFill>
                                  <a:latin typeface="Cambria Math"/>
                                </a:rPr>
                                <m:t>𝜇</m:t>
                              </m:r>
                              <m:r>
                                <a:rPr lang="it-IT" sz="1400" i="1">
                                  <a:solidFill>
                                    <a:schemeClr val="bg1"/>
                                  </a:solidFill>
                                  <a:latin typeface="Cambria Math"/>
                                </a:rPr>
                                <m:t>+</m:t>
                              </m:r>
                              <m:f>
                                <m:fPr>
                                  <m:ctrlPr>
                                    <a:rPr lang="it-IT" sz="1400" i="1">
                                      <a:solidFill>
                                        <a:schemeClr val="bg1"/>
                                      </a:solidFill>
                                      <a:latin typeface="Cambria Math"/>
                                    </a:rPr>
                                  </m:ctrlPr>
                                </m:fPr>
                                <m:num>
                                  <m:sSub>
                                    <m:sSubPr>
                                      <m:ctrlPr>
                                        <a:rPr lang="it-IT" sz="1400" i="1">
                                          <a:solidFill>
                                            <a:schemeClr val="bg1"/>
                                          </a:solidFill>
                                          <a:latin typeface="Cambria Math"/>
                                        </a:rPr>
                                      </m:ctrlPr>
                                    </m:sSubPr>
                                    <m:e>
                                      <m:r>
                                        <a:rPr lang="it-IT" sz="1400" i="1">
                                          <a:solidFill>
                                            <a:schemeClr val="bg1"/>
                                          </a:solidFill>
                                          <a:latin typeface="Cambria Math"/>
                                        </a:rPr>
                                        <m:t>𝜇</m:t>
                                      </m:r>
                                    </m:e>
                                    <m:sub>
                                      <m:r>
                                        <a:rPr lang="it-IT" sz="1400" i="1">
                                          <a:solidFill>
                                            <a:schemeClr val="bg1"/>
                                          </a:solidFill>
                                          <a:latin typeface="Cambria Math"/>
                                        </a:rPr>
                                        <m:t>𝑡</m:t>
                                      </m:r>
                                    </m:sub>
                                  </m:sSub>
                                </m:num>
                                <m:den>
                                  <m:sSub>
                                    <m:sSubPr>
                                      <m:ctrlPr>
                                        <a:rPr lang="it-IT" sz="1400" i="1">
                                          <a:solidFill>
                                            <a:schemeClr val="bg1"/>
                                          </a:solidFill>
                                          <a:latin typeface="Cambria Math"/>
                                        </a:rPr>
                                      </m:ctrlPr>
                                    </m:sSubPr>
                                    <m:e>
                                      <m:r>
                                        <a:rPr lang="it-IT" sz="1400" i="1">
                                          <a:solidFill>
                                            <a:schemeClr val="bg1"/>
                                          </a:solidFill>
                                          <a:latin typeface="Cambria Math"/>
                                        </a:rPr>
                                        <m:t>𝜎</m:t>
                                      </m:r>
                                    </m:e>
                                    <m:sub>
                                      <m:r>
                                        <a:rPr lang="it-IT" sz="1400" i="1">
                                          <a:solidFill>
                                            <a:schemeClr val="bg1"/>
                                          </a:solidFill>
                                          <a:latin typeface="Cambria Math"/>
                                        </a:rPr>
                                        <m:t>𝑘</m:t>
                                      </m:r>
                                    </m:sub>
                                  </m:sSub>
                                </m:den>
                              </m:f>
                              <m:r>
                                <a:rPr lang="it-IT" sz="1400" i="1">
                                  <a:solidFill>
                                    <a:schemeClr val="bg1"/>
                                  </a:solidFill>
                                  <a:latin typeface="Cambria Math"/>
                                </a:rPr>
                                <m:t> </m:t>
                              </m:r>
                            </m:e>
                          </m:d>
                          <m:r>
                            <a:rPr lang="it-IT" sz="1400" i="1">
                              <a:solidFill>
                                <a:schemeClr val="bg1"/>
                              </a:solidFill>
                              <a:latin typeface="Cambria Math"/>
                            </a:rPr>
                            <m:t> </m:t>
                          </m:r>
                          <m:r>
                            <a:rPr lang="it-IT" sz="1400">
                              <a:solidFill>
                                <a:schemeClr val="bg1"/>
                              </a:solidFill>
                              <a:latin typeface="Cambria Math"/>
                            </a:rPr>
                            <m:t>𝛻</m:t>
                          </m:r>
                          <m:r>
                            <a:rPr lang="it-IT" sz="1400" i="1">
                              <a:solidFill>
                                <a:schemeClr val="bg1"/>
                              </a:solidFill>
                              <a:latin typeface="Cambria Math"/>
                            </a:rPr>
                            <m:t>𝑘</m:t>
                          </m:r>
                        </m:e>
                      </m:d>
                      <m:r>
                        <a:rPr lang="it-IT" sz="1400" i="1">
                          <a:solidFill>
                            <a:schemeClr val="bg1"/>
                          </a:solidFill>
                          <a:latin typeface="Cambria Math"/>
                        </a:rPr>
                        <m:t>+(2</m:t>
                      </m:r>
                      <m:sSub>
                        <m:sSubPr>
                          <m:ctrlPr>
                            <a:rPr lang="it-IT" sz="1400" i="1">
                              <a:solidFill>
                                <a:schemeClr val="bg1"/>
                              </a:solidFill>
                              <a:latin typeface="Cambria Math"/>
                            </a:rPr>
                          </m:ctrlPr>
                        </m:sSubPr>
                        <m:e>
                          <m:r>
                            <a:rPr lang="it-IT" sz="1400" i="1">
                              <a:solidFill>
                                <a:schemeClr val="bg1"/>
                              </a:solidFill>
                              <a:latin typeface="Cambria Math"/>
                            </a:rPr>
                            <m:t>𝜇</m:t>
                          </m:r>
                        </m:e>
                        <m:sub>
                          <m:r>
                            <a:rPr lang="it-IT" sz="1400" i="1">
                              <a:solidFill>
                                <a:schemeClr val="bg1"/>
                              </a:solidFill>
                              <a:latin typeface="Cambria Math"/>
                            </a:rPr>
                            <m:t>𝑡</m:t>
                          </m:r>
                        </m:sub>
                      </m:sSub>
                      <m:sSub>
                        <m:sSubPr>
                          <m:ctrlPr>
                            <a:rPr lang="it-IT" sz="1400" i="1">
                              <a:solidFill>
                                <a:schemeClr val="bg1"/>
                              </a:solidFill>
                              <a:latin typeface="Cambria Math"/>
                            </a:rPr>
                          </m:ctrlPr>
                        </m:sSubPr>
                        <m:e>
                          <m:r>
                            <a:rPr lang="it-IT" sz="1400" i="1">
                              <a:solidFill>
                                <a:schemeClr val="bg1"/>
                              </a:solidFill>
                              <a:latin typeface="Cambria Math"/>
                            </a:rPr>
                            <m:t>𝑆</m:t>
                          </m:r>
                        </m:e>
                        <m:sub>
                          <m:r>
                            <a:rPr lang="it-IT" sz="1400" i="1">
                              <a:solidFill>
                                <a:schemeClr val="bg1"/>
                              </a:solidFill>
                              <a:latin typeface="Cambria Math"/>
                            </a:rPr>
                            <m:t>𝑖𝑗</m:t>
                          </m:r>
                        </m:sub>
                      </m:sSub>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𝑆</m:t>
                          </m:r>
                        </m:e>
                        <m:sub>
                          <m:r>
                            <a:rPr lang="it-IT" sz="1400" i="1">
                              <a:solidFill>
                                <a:schemeClr val="bg1"/>
                              </a:solidFill>
                              <a:latin typeface="Cambria Math"/>
                            </a:rPr>
                            <m:t>𝑗𝑖</m:t>
                          </m:r>
                        </m:sub>
                      </m:sSub>
                      <m:r>
                        <a:rPr lang="it-IT" sz="1400" i="1">
                          <a:solidFill>
                            <a:schemeClr val="bg1"/>
                          </a:solidFill>
                          <a:latin typeface="Cambria Math"/>
                        </a:rPr>
                        <m:t>−</m:t>
                      </m:r>
                      <m:f>
                        <m:fPr>
                          <m:ctrlPr>
                            <a:rPr lang="it-IT" sz="1400" i="1">
                              <a:solidFill>
                                <a:schemeClr val="bg1"/>
                              </a:solidFill>
                              <a:latin typeface="Cambria Math"/>
                            </a:rPr>
                          </m:ctrlPr>
                        </m:fPr>
                        <m:num>
                          <m:r>
                            <a:rPr lang="it-IT" sz="1400" i="1">
                              <a:solidFill>
                                <a:schemeClr val="bg1"/>
                              </a:solidFill>
                              <a:latin typeface="Cambria Math"/>
                            </a:rPr>
                            <m:t>2</m:t>
                          </m:r>
                        </m:num>
                        <m:den>
                          <m:r>
                            <a:rPr lang="it-IT" sz="1400" i="1">
                              <a:solidFill>
                                <a:schemeClr val="bg1"/>
                              </a:solidFill>
                              <a:latin typeface="Cambria Math"/>
                            </a:rPr>
                            <m:t>3</m:t>
                          </m:r>
                        </m:den>
                      </m:f>
                      <m:r>
                        <a:rPr lang="it-IT" sz="1400" i="1">
                          <a:solidFill>
                            <a:schemeClr val="bg1"/>
                          </a:solidFill>
                          <a:latin typeface="Cambria Math"/>
                        </a:rPr>
                        <m:t>𝜌</m:t>
                      </m:r>
                      <m:r>
                        <a:rPr lang="it-IT" sz="1400" i="1">
                          <a:solidFill>
                            <a:schemeClr val="bg1"/>
                          </a:solidFill>
                          <a:latin typeface="Cambria Math"/>
                        </a:rPr>
                        <m:t>𝑘</m:t>
                      </m:r>
                      <m:f>
                        <m:fPr>
                          <m:ctrlPr>
                            <a:rPr lang="it-IT" sz="1400" i="1">
                              <a:solidFill>
                                <a:schemeClr val="bg1"/>
                              </a:solidFill>
                              <a:latin typeface="Cambria Math"/>
                            </a:rPr>
                          </m:ctrlPr>
                        </m:fPr>
                        <m:num>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𝑈</m:t>
                              </m:r>
                            </m:e>
                            <m:sub>
                              <m:r>
                                <a:rPr lang="it-IT" sz="1400" i="1">
                                  <a:solidFill>
                                    <a:schemeClr val="bg1"/>
                                  </a:solidFill>
                                  <a:latin typeface="Cambria Math"/>
                                </a:rPr>
                                <m:t>𝑖</m:t>
                              </m:r>
                            </m:sub>
                          </m:sSub>
                        </m:num>
                        <m:den>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𝑥</m:t>
                              </m:r>
                            </m:e>
                            <m:sub>
                              <m:r>
                                <a:rPr lang="it-IT" sz="1400" i="1">
                                  <a:solidFill>
                                    <a:schemeClr val="bg1"/>
                                  </a:solidFill>
                                  <a:latin typeface="Cambria Math"/>
                                </a:rPr>
                                <m:t>𝑗</m:t>
                              </m:r>
                            </m:sub>
                          </m:sSub>
                        </m:den>
                      </m:f>
                      <m:sSub>
                        <m:sSubPr>
                          <m:ctrlPr>
                            <a:rPr lang="it-IT" sz="1400" i="1">
                              <a:solidFill>
                                <a:schemeClr val="bg1"/>
                              </a:solidFill>
                              <a:latin typeface="Cambria Math"/>
                            </a:rPr>
                          </m:ctrlPr>
                        </m:sSubPr>
                        <m:e>
                          <m:r>
                            <a:rPr lang="it-IT" sz="1400" i="1">
                              <a:solidFill>
                                <a:schemeClr val="bg1"/>
                              </a:solidFill>
                              <a:latin typeface="Cambria Math"/>
                            </a:rPr>
                            <m:t>𝛿</m:t>
                          </m:r>
                        </m:e>
                        <m:sub>
                          <m:r>
                            <a:rPr lang="it-IT" sz="1400" i="1">
                              <a:solidFill>
                                <a:schemeClr val="bg1"/>
                              </a:solidFill>
                              <a:latin typeface="Cambria Math"/>
                            </a:rPr>
                            <m:t>𝑖𝑗</m:t>
                          </m:r>
                        </m:sub>
                      </m:sSub>
                      <m:r>
                        <a:rPr lang="it-IT" sz="1400" i="1">
                          <a:solidFill>
                            <a:schemeClr val="bg1"/>
                          </a:solidFill>
                          <a:latin typeface="Cambria Math"/>
                        </a:rPr>
                        <m:t>)−</m:t>
                      </m:r>
                      <m:sSup>
                        <m:sSupPr>
                          <m:ctrlPr>
                            <a:rPr lang="it-IT" sz="1400" i="1">
                              <a:solidFill>
                                <a:schemeClr val="bg1"/>
                              </a:solidFill>
                              <a:latin typeface="Cambria Math"/>
                            </a:rPr>
                          </m:ctrlPr>
                        </m:sSupPr>
                        <m:e>
                          <m:r>
                            <a:rPr lang="it-IT" sz="1400" i="1">
                              <a:solidFill>
                                <a:schemeClr val="bg1"/>
                              </a:solidFill>
                              <a:latin typeface="Cambria Math"/>
                            </a:rPr>
                            <m:t>𝛽</m:t>
                          </m:r>
                        </m:e>
                        <m:sup>
                          <m:r>
                            <a:rPr lang="it-IT" sz="1400" i="1">
                              <a:solidFill>
                                <a:schemeClr val="bg1"/>
                              </a:solidFill>
                              <a:latin typeface="Cambria Math"/>
                            </a:rPr>
                            <m:t>∗</m:t>
                          </m:r>
                        </m:sup>
                      </m:sSup>
                      <m:r>
                        <a:rPr lang="it-IT" sz="1400" i="1">
                          <a:solidFill>
                            <a:schemeClr val="bg1"/>
                          </a:solidFill>
                          <a:latin typeface="Cambria Math"/>
                        </a:rPr>
                        <m:t>𝜌</m:t>
                      </m:r>
                      <m:r>
                        <a:rPr lang="it-IT" sz="1400" i="1">
                          <a:solidFill>
                            <a:schemeClr val="bg1"/>
                          </a:solidFill>
                          <a:latin typeface="Cambria Math"/>
                        </a:rPr>
                        <m:t>𝑘</m:t>
                      </m:r>
                      <m:r>
                        <a:rPr lang="it-IT" sz="1400" i="1">
                          <a:solidFill>
                            <a:schemeClr val="bg1"/>
                          </a:solidFill>
                          <a:latin typeface="Cambria Math"/>
                        </a:rPr>
                        <m:t>𝜔</m:t>
                      </m:r>
                    </m:oMath>
                  </m:oMathPara>
                </a14:m>
                <a:endParaRPr lang="it-IT" sz="1400" dirty="0" smtClean="0">
                  <a:solidFill>
                    <a:schemeClr val="bg1"/>
                  </a:solidFill>
                </a:endParaRPr>
              </a:p>
              <a:p>
                <a:pPr marL="0" indent="0">
                  <a:buNone/>
                </a:pPr>
                <a14:m>
                  <m:oMathPara xmlns:m="http://schemas.openxmlformats.org/officeDocument/2006/math">
                    <m:oMathParaPr>
                      <m:jc m:val="centerGroup"/>
                    </m:oMathParaPr>
                    <m:oMath xmlns:m="http://schemas.openxmlformats.org/officeDocument/2006/math">
                      <m:f>
                        <m:fPr>
                          <m:ctrlPr>
                            <a:rPr lang="it-IT" sz="1400" i="1" smtClean="0">
                              <a:solidFill>
                                <a:schemeClr val="bg1"/>
                              </a:solidFill>
                              <a:latin typeface="Cambria Math"/>
                            </a:rPr>
                          </m:ctrlPr>
                        </m:fPr>
                        <m:num>
                          <m:r>
                            <a:rPr lang="it-IT" sz="1400" i="1">
                              <a:solidFill>
                                <a:schemeClr val="bg1"/>
                              </a:solidFill>
                              <a:latin typeface="Cambria Math"/>
                            </a:rPr>
                            <m:t>𝜕𝜌𝜔</m:t>
                          </m:r>
                        </m:num>
                        <m:den>
                          <m:r>
                            <a:rPr lang="it-IT" sz="1400" i="1">
                              <a:solidFill>
                                <a:schemeClr val="bg1"/>
                              </a:solidFill>
                              <a:latin typeface="Cambria Math"/>
                            </a:rPr>
                            <m:t>𝜕</m:t>
                          </m:r>
                          <m:r>
                            <a:rPr lang="it-IT" sz="1400" i="1">
                              <a:solidFill>
                                <a:schemeClr val="bg1"/>
                              </a:solidFill>
                              <a:latin typeface="Cambria Math"/>
                            </a:rPr>
                            <m:t>𝑡</m:t>
                          </m:r>
                        </m:den>
                      </m:f>
                      <m:r>
                        <a:rPr lang="it-IT" sz="1400">
                          <a:solidFill>
                            <a:schemeClr val="bg1"/>
                          </a:solidFill>
                          <a:latin typeface="Cambria Math"/>
                        </a:rPr>
                        <m:t>+</m:t>
                      </m:r>
                      <m:r>
                        <a:rPr lang="it-IT" sz="1400" i="1">
                          <a:solidFill>
                            <a:schemeClr val="bg1"/>
                          </a:solidFill>
                          <a:latin typeface="Cambria Math"/>
                        </a:rPr>
                        <m:t> </m:t>
                      </m:r>
                      <m:r>
                        <a:rPr lang="it-IT" sz="1400">
                          <a:solidFill>
                            <a:schemeClr val="bg1"/>
                          </a:solidFill>
                          <a:latin typeface="Cambria Math"/>
                        </a:rPr>
                        <m:t>𝛻</m:t>
                      </m:r>
                      <m:r>
                        <a:rPr lang="it-IT" sz="1400">
                          <a:solidFill>
                            <a:schemeClr val="bg1"/>
                          </a:solidFill>
                          <a:latin typeface="Cambria Math"/>
                        </a:rPr>
                        <m:t>∙</m:t>
                      </m:r>
                      <m:d>
                        <m:dPr>
                          <m:ctrlPr>
                            <a:rPr lang="it-IT" sz="1400" i="1">
                              <a:solidFill>
                                <a:schemeClr val="bg1"/>
                              </a:solidFill>
                              <a:latin typeface="Cambria Math"/>
                            </a:rPr>
                          </m:ctrlPr>
                        </m:dPr>
                        <m:e>
                          <m:r>
                            <a:rPr lang="it-IT" sz="1400" i="1">
                              <a:solidFill>
                                <a:schemeClr val="bg1"/>
                              </a:solidFill>
                              <a:latin typeface="Cambria Math"/>
                            </a:rPr>
                            <m:t>𝜌𝜔</m:t>
                          </m:r>
                          <m:r>
                            <a:rPr lang="it-IT" sz="1400" b="1" i="1">
                              <a:solidFill>
                                <a:schemeClr val="bg1"/>
                              </a:solidFill>
                              <a:latin typeface="Cambria Math"/>
                            </a:rPr>
                            <m:t>𝐔</m:t>
                          </m:r>
                        </m:e>
                      </m:d>
                      <m:r>
                        <a:rPr lang="it-IT" sz="1400" i="1">
                          <a:solidFill>
                            <a:schemeClr val="bg1"/>
                          </a:solidFill>
                          <a:latin typeface="Cambria Math"/>
                        </a:rPr>
                        <m:t>=</m:t>
                      </m:r>
                      <m:r>
                        <a:rPr lang="it-IT" sz="1400">
                          <a:solidFill>
                            <a:schemeClr val="bg1"/>
                          </a:solidFill>
                          <a:latin typeface="Cambria Math"/>
                        </a:rPr>
                        <m:t>𝛻</m:t>
                      </m:r>
                      <m:r>
                        <a:rPr lang="it-IT" sz="1400">
                          <a:solidFill>
                            <a:schemeClr val="bg1"/>
                          </a:solidFill>
                          <a:latin typeface="Cambria Math"/>
                        </a:rPr>
                        <m:t>∙</m:t>
                      </m:r>
                      <m:d>
                        <m:dPr>
                          <m:begChr m:val="["/>
                          <m:endChr m:val="]"/>
                          <m:ctrlPr>
                            <a:rPr lang="it-IT" sz="1400" i="1">
                              <a:solidFill>
                                <a:schemeClr val="bg1"/>
                              </a:solidFill>
                              <a:latin typeface="Cambria Math"/>
                            </a:rPr>
                          </m:ctrlPr>
                        </m:dPr>
                        <m:e>
                          <m:d>
                            <m:dPr>
                              <m:ctrlPr>
                                <a:rPr lang="it-IT" sz="1400" i="1">
                                  <a:solidFill>
                                    <a:schemeClr val="bg1"/>
                                  </a:solidFill>
                                  <a:latin typeface="Cambria Math"/>
                                </a:rPr>
                              </m:ctrlPr>
                            </m:dPr>
                            <m:e>
                              <m:r>
                                <a:rPr lang="it-IT" sz="1400" i="1">
                                  <a:solidFill>
                                    <a:schemeClr val="bg1"/>
                                  </a:solidFill>
                                  <a:latin typeface="Cambria Math"/>
                                </a:rPr>
                                <m:t> </m:t>
                              </m:r>
                              <m:r>
                                <a:rPr lang="it-IT" sz="1400" i="1">
                                  <a:solidFill>
                                    <a:schemeClr val="bg1"/>
                                  </a:solidFill>
                                  <a:latin typeface="Cambria Math"/>
                                </a:rPr>
                                <m:t>𝜇</m:t>
                              </m:r>
                              <m:r>
                                <a:rPr lang="it-IT" sz="1400" i="1">
                                  <a:solidFill>
                                    <a:schemeClr val="bg1"/>
                                  </a:solidFill>
                                  <a:latin typeface="Cambria Math"/>
                                </a:rPr>
                                <m:t>+</m:t>
                              </m:r>
                              <m:f>
                                <m:fPr>
                                  <m:ctrlPr>
                                    <a:rPr lang="it-IT" sz="1400" i="1">
                                      <a:solidFill>
                                        <a:schemeClr val="bg1"/>
                                      </a:solidFill>
                                      <a:latin typeface="Cambria Math"/>
                                    </a:rPr>
                                  </m:ctrlPr>
                                </m:fPr>
                                <m:num>
                                  <m:sSub>
                                    <m:sSubPr>
                                      <m:ctrlPr>
                                        <a:rPr lang="it-IT" sz="1400" i="1">
                                          <a:solidFill>
                                            <a:schemeClr val="bg1"/>
                                          </a:solidFill>
                                          <a:latin typeface="Cambria Math"/>
                                        </a:rPr>
                                      </m:ctrlPr>
                                    </m:sSubPr>
                                    <m:e>
                                      <m:r>
                                        <a:rPr lang="it-IT" sz="1400" i="1">
                                          <a:solidFill>
                                            <a:schemeClr val="bg1"/>
                                          </a:solidFill>
                                          <a:latin typeface="Cambria Math"/>
                                        </a:rPr>
                                        <m:t>𝜇</m:t>
                                      </m:r>
                                    </m:e>
                                    <m:sub>
                                      <m:r>
                                        <a:rPr lang="it-IT" sz="1400" i="1">
                                          <a:solidFill>
                                            <a:schemeClr val="bg1"/>
                                          </a:solidFill>
                                          <a:latin typeface="Cambria Math"/>
                                        </a:rPr>
                                        <m:t>𝑡</m:t>
                                      </m:r>
                                    </m:sub>
                                  </m:sSub>
                                </m:num>
                                <m:den>
                                  <m:sSub>
                                    <m:sSubPr>
                                      <m:ctrlPr>
                                        <a:rPr lang="it-IT" sz="1400" i="1">
                                          <a:solidFill>
                                            <a:schemeClr val="bg1"/>
                                          </a:solidFill>
                                          <a:latin typeface="Cambria Math"/>
                                        </a:rPr>
                                      </m:ctrlPr>
                                    </m:sSubPr>
                                    <m:e>
                                      <m:r>
                                        <a:rPr lang="it-IT" sz="1400" i="1">
                                          <a:solidFill>
                                            <a:schemeClr val="bg1"/>
                                          </a:solidFill>
                                          <a:latin typeface="Cambria Math"/>
                                        </a:rPr>
                                        <m:t>𝜎</m:t>
                                      </m:r>
                                    </m:e>
                                    <m:sub>
                                      <m:r>
                                        <a:rPr lang="it-IT" sz="1400" i="1">
                                          <a:solidFill>
                                            <a:schemeClr val="bg1"/>
                                          </a:solidFill>
                                          <a:latin typeface="Cambria Math"/>
                                        </a:rPr>
                                        <m:t>𝜔</m:t>
                                      </m:r>
                                      <m:r>
                                        <a:rPr lang="it-IT" sz="1400" i="1">
                                          <a:solidFill>
                                            <a:schemeClr val="bg1"/>
                                          </a:solidFill>
                                          <a:latin typeface="Cambria Math"/>
                                        </a:rPr>
                                        <m:t>1</m:t>
                                      </m:r>
                                    </m:sub>
                                  </m:sSub>
                                </m:den>
                              </m:f>
                              <m:r>
                                <a:rPr lang="it-IT" sz="1400" i="1">
                                  <a:solidFill>
                                    <a:schemeClr val="bg1"/>
                                  </a:solidFill>
                                  <a:latin typeface="Cambria Math"/>
                                </a:rPr>
                                <m:t> </m:t>
                              </m:r>
                            </m:e>
                          </m:d>
                          <m:r>
                            <a:rPr lang="it-IT" sz="1400" i="1">
                              <a:solidFill>
                                <a:schemeClr val="bg1"/>
                              </a:solidFill>
                              <a:latin typeface="Cambria Math"/>
                            </a:rPr>
                            <m:t> </m:t>
                          </m:r>
                          <m:r>
                            <a:rPr lang="it-IT" sz="1400">
                              <a:solidFill>
                                <a:schemeClr val="bg1"/>
                              </a:solidFill>
                              <a:latin typeface="Cambria Math"/>
                            </a:rPr>
                            <m:t>𝛻</m:t>
                          </m:r>
                          <m:r>
                            <a:rPr lang="it-IT" sz="1400" i="1">
                              <a:solidFill>
                                <a:schemeClr val="bg1"/>
                              </a:solidFill>
                              <a:latin typeface="Cambria Math"/>
                            </a:rPr>
                            <m:t>𝜔</m:t>
                          </m:r>
                        </m:e>
                      </m:d>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𝛾</m:t>
                          </m:r>
                        </m:e>
                        <m:sub>
                          <m:r>
                            <a:rPr lang="it-IT" sz="1400" i="1">
                              <a:solidFill>
                                <a:schemeClr val="bg1"/>
                              </a:solidFill>
                              <a:latin typeface="Cambria Math"/>
                            </a:rPr>
                            <m:t>2</m:t>
                          </m:r>
                        </m:sub>
                      </m:sSub>
                      <m:d>
                        <m:dPr>
                          <m:ctrlPr>
                            <a:rPr lang="it-IT" sz="1400" i="1">
                              <a:solidFill>
                                <a:schemeClr val="bg1"/>
                              </a:solidFill>
                              <a:latin typeface="Cambria Math"/>
                            </a:rPr>
                          </m:ctrlPr>
                        </m:dPr>
                        <m:e>
                          <m:r>
                            <a:rPr lang="it-IT" sz="1400" i="1">
                              <a:solidFill>
                                <a:schemeClr val="bg1"/>
                              </a:solidFill>
                              <a:latin typeface="Cambria Math"/>
                            </a:rPr>
                            <m:t>2</m:t>
                          </m:r>
                          <m:r>
                            <a:rPr lang="it-IT" sz="1400" i="1">
                              <a:solidFill>
                                <a:schemeClr val="bg1"/>
                              </a:solidFill>
                              <a:latin typeface="Cambria Math"/>
                            </a:rPr>
                            <m:t>𝜌</m:t>
                          </m:r>
                          <m:sSub>
                            <m:sSubPr>
                              <m:ctrlPr>
                                <a:rPr lang="it-IT" sz="1400" i="1">
                                  <a:solidFill>
                                    <a:schemeClr val="bg1"/>
                                  </a:solidFill>
                                  <a:latin typeface="Cambria Math"/>
                                </a:rPr>
                              </m:ctrlPr>
                            </m:sSubPr>
                            <m:e>
                              <m:r>
                                <a:rPr lang="it-IT" sz="1400" i="1">
                                  <a:solidFill>
                                    <a:schemeClr val="bg1"/>
                                  </a:solidFill>
                                  <a:latin typeface="Cambria Math"/>
                                </a:rPr>
                                <m:t>𝑆</m:t>
                              </m:r>
                            </m:e>
                            <m:sub>
                              <m:r>
                                <a:rPr lang="it-IT" sz="1400" i="1">
                                  <a:solidFill>
                                    <a:schemeClr val="bg1"/>
                                  </a:solidFill>
                                  <a:latin typeface="Cambria Math"/>
                                </a:rPr>
                                <m:t>𝑖𝑗</m:t>
                              </m:r>
                            </m:sub>
                          </m:sSub>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𝑆</m:t>
                              </m:r>
                            </m:e>
                            <m:sub>
                              <m:r>
                                <a:rPr lang="it-IT" sz="1400" i="1">
                                  <a:solidFill>
                                    <a:schemeClr val="bg1"/>
                                  </a:solidFill>
                                  <a:latin typeface="Cambria Math"/>
                                </a:rPr>
                                <m:t>𝑗𝑖</m:t>
                              </m:r>
                            </m:sub>
                          </m:sSub>
                          <m:r>
                            <a:rPr lang="it-IT" sz="1400" i="1">
                              <a:solidFill>
                                <a:schemeClr val="bg1"/>
                              </a:solidFill>
                              <a:latin typeface="Cambria Math"/>
                            </a:rPr>
                            <m:t>−</m:t>
                          </m:r>
                          <m:f>
                            <m:fPr>
                              <m:ctrlPr>
                                <a:rPr lang="it-IT" sz="1400" i="1">
                                  <a:solidFill>
                                    <a:schemeClr val="bg1"/>
                                  </a:solidFill>
                                  <a:latin typeface="Cambria Math"/>
                                </a:rPr>
                              </m:ctrlPr>
                            </m:fPr>
                            <m:num>
                              <m:r>
                                <a:rPr lang="it-IT" sz="1400" i="1">
                                  <a:solidFill>
                                    <a:schemeClr val="bg1"/>
                                  </a:solidFill>
                                  <a:latin typeface="Cambria Math"/>
                                </a:rPr>
                                <m:t>2</m:t>
                              </m:r>
                            </m:num>
                            <m:den>
                              <m:r>
                                <a:rPr lang="it-IT" sz="1400" i="1">
                                  <a:solidFill>
                                    <a:schemeClr val="bg1"/>
                                  </a:solidFill>
                                  <a:latin typeface="Cambria Math"/>
                                </a:rPr>
                                <m:t>3</m:t>
                              </m:r>
                            </m:den>
                          </m:f>
                          <m:r>
                            <a:rPr lang="it-IT" sz="1400" i="1">
                              <a:solidFill>
                                <a:schemeClr val="bg1"/>
                              </a:solidFill>
                              <a:latin typeface="Cambria Math"/>
                            </a:rPr>
                            <m:t>𝜌𝜔</m:t>
                          </m:r>
                          <m:f>
                            <m:fPr>
                              <m:ctrlPr>
                                <a:rPr lang="it-IT" sz="1400" i="1">
                                  <a:solidFill>
                                    <a:schemeClr val="bg1"/>
                                  </a:solidFill>
                                  <a:latin typeface="Cambria Math"/>
                                </a:rPr>
                              </m:ctrlPr>
                            </m:fPr>
                            <m:num>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𝑈</m:t>
                                  </m:r>
                                </m:e>
                                <m:sub>
                                  <m:r>
                                    <a:rPr lang="it-IT" sz="1400" i="1">
                                      <a:solidFill>
                                        <a:schemeClr val="bg1"/>
                                      </a:solidFill>
                                      <a:latin typeface="Cambria Math"/>
                                    </a:rPr>
                                    <m:t>𝑖</m:t>
                                  </m:r>
                                </m:sub>
                              </m:sSub>
                            </m:num>
                            <m:den>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𝑥</m:t>
                                  </m:r>
                                </m:e>
                                <m:sub>
                                  <m:r>
                                    <a:rPr lang="it-IT" sz="1400" i="1">
                                      <a:solidFill>
                                        <a:schemeClr val="bg1"/>
                                      </a:solidFill>
                                      <a:latin typeface="Cambria Math"/>
                                    </a:rPr>
                                    <m:t>𝑗</m:t>
                                  </m:r>
                                </m:sub>
                              </m:sSub>
                            </m:den>
                          </m:f>
                          <m:sSub>
                            <m:sSubPr>
                              <m:ctrlPr>
                                <a:rPr lang="it-IT" sz="1400" i="1">
                                  <a:solidFill>
                                    <a:schemeClr val="bg1"/>
                                  </a:solidFill>
                                  <a:latin typeface="Cambria Math"/>
                                </a:rPr>
                              </m:ctrlPr>
                            </m:sSubPr>
                            <m:e>
                              <m:r>
                                <a:rPr lang="it-IT" sz="1400" i="1">
                                  <a:solidFill>
                                    <a:schemeClr val="bg1"/>
                                  </a:solidFill>
                                  <a:latin typeface="Cambria Math"/>
                                </a:rPr>
                                <m:t>𝛿</m:t>
                              </m:r>
                            </m:e>
                            <m:sub>
                              <m:r>
                                <a:rPr lang="it-IT" sz="1400" i="1">
                                  <a:solidFill>
                                    <a:schemeClr val="bg1"/>
                                  </a:solidFill>
                                  <a:latin typeface="Cambria Math"/>
                                </a:rPr>
                                <m:t>𝑖𝑗</m:t>
                              </m:r>
                            </m:sub>
                          </m:sSub>
                        </m:e>
                      </m:d>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𝛽</m:t>
                          </m:r>
                        </m:e>
                        <m:sub>
                          <m:r>
                            <a:rPr lang="it-IT" sz="1400" i="1">
                              <a:solidFill>
                                <a:schemeClr val="bg1"/>
                              </a:solidFill>
                              <a:latin typeface="Cambria Math"/>
                            </a:rPr>
                            <m:t>2</m:t>
                          </m:r>
                        </m:sub>
                      </m:sSub>
                      <m:r>
                        <a:rPr lang="it-IT" sz="1400" i="1">
                          <a:solidFill>
                            <a:schemeClr val="bg1"/>
                          </a:solidFill>
                          <a:latin typeface="Cambria Math"/>
                        </a:rPr>
                        <m:t>𝜌</m:t>
                      </m:r>
                      <m:sSup>
                        <m:sSupPr>
                          <m:ctrlPr>
                            <a:rPr lang="it-IT" sz="1400" i="1">
                              <a:solidFill>
                                <a:schemeClr val="bg1"/>
                              </a:solidFill>
                              <a:latin typeface="Cambria Math"/>
                            </a:rPr>
                          </m:ctrlPr>
                        </m:sSupPr>
                        <m:e>
                          <m:r>
                            <a:rPr lang="it-IT" sz="1400" i="1">
                              <a:solidFill>
                                <a:schemeClr val="bg1"/>
                              </a:solidFill>
                              <a:latin typeface="Cambria Math"/>
                            </a:rPr>
                            <m:t>𝜔</m:t>
                          </m:r>
                        </m:e>
                        <m:sup>
                          <m:r>
                            <a:rPr lang="it-IT" sz="1400" i="1">
                              <a:solidFill>
                                <a:schemeClr val="bg1"/>
                              </a:solidFill>
                              <a:latin typeface="Cambria Math"/>
                            </a:rPr>
                            <m:t>2</m:t>
                          </m:r>
                        </m:sup>
                      </m:sSup>
                      <m:r>
                        <a:rPr lang="it-IT" sz="1400" i="1">
                          <a:solidFill>
                            <a:schemeClr val="bg1"/>
                          </a:solidFill>
                          <a:latin typeface="Cambria Math"/>
                        </a:rPr>
                        <m:t>+2</m:t>
                      </m:r>
                      <m:f>
                        <m:fPr>
                          <m:ctrlPr>
                            <a:rPr lang="it-IT" sz="1400" i="1">
                              <a:solidFill>
                                <a:schemeClr val="bg1"/>
                              </a:solidFill>
                              <a:latin typeface="Cambria Math"/>
                            </a:rPr>
                          </m:ctrlPr>
                        </m:fPr>
                        <m:num>
                          <m:r>
                            <a:rPr lang="it-IT" sz="1400" i="1">
                              <a:solidFill>
                                <a:schemeClr val="bg1"/>
                              </a:solidFill>
                              <a:latin typeface="Cambria Math"/>
                            </a:rPr>
                            <m:t>𝜌</m:t>
                          </m:r>
                        </m:num>
                        <m:den>
                          <m:sSub>
                            <m:sSubPr>
                              <m:ctrlPr>
                                <a:rPr lang="it-IT" sz="1400" i="1">
                                  <a:solidFill>
                                    <a:schemeClr val="bg1"/>
                                  </a:solidFill>
                                  <a:latin typeface="Cambria Math"/>
                                </a:rPr>
                              </m:ctrlPr>
                            </m:sSubPr>
                            <m:e>
                              <m:r>
                                <a:rPr lang="it-IT" sz="1400" i="1">
                                  <a:solidFill>
                                    <a:schemeClr val="bg1"/>
                                  </a:solidFill>
                                  <a:latin typeface="Cambria Math"/>
                                </a:rPr>
                                <m:t>𝜎</m:t>
                              </m:r>
                            </m:e>
                            <m:sub>
                              <m:r>
                                <a:rPr lang="it-IT" sz="1400" i="1">
                                  <a:solidFill>
                                    <a:schemeClr val="bg1"/>
                                  </a:solidFill>
                                  <a:latin typeface="Cambria Math"/>
                                </a:rPr>
                                <m:t>𝜔</m:t>
                              </m:r>
                              <m:r>
                                <a:rPr lang="it-IT" sz="1400" i="1">
                                  <a:solidFill>
                                    <a:schemeClr val="bg1"/>
                                  </a:solidFill>
                                  <a:latin typeface="Cambria Math"/>
                                </a:rPr>
                                <m:t>2</m:t>
                              </m:r>
                            </m:sub>
                          </m:sSub>
                          <m:r>
                            <a:rPr lang="it-IT" sz="1400" i="1">
                              <a:solidFill>
                                <a:schemeClr val="bg1"/>
                              </a:solidFill>
                              <a:latin typeface="Cambria Math"/>
                            </a:rPr>
                            <m:t>𝜔</m:t>
                          </m:r>
                        </m:den>
                      </m:f>
                      <m:f>
                        <m:fPr>
                          <m:ctrlPr>
                            <a:rPr lang="it-IT" sz="1400" i="1">
                              <a:solidFill>
                                <a:schemeClr val="bg1"/>
                              </a:solidFill>
                              <a:latin typeface="Cambria Math"/>
                            </a:rPr>
                          </m:ctrlPr>
                        </m:fPr>
                        <m:num>
                          <m:r>
                            <a:rPr lang="it-IT" sz="1400" i="1">
                              <a:solidFill>
                                <a:schemeClr val="bg1"/>
                              </a:solidFill>
                              <a:latin typeface="Cambria Math"/>
                            </a:rPr>
                            <m:t>𝜕</m:t>
                          </m:r>
                          <m:r>
                            <a:rPr lang="it-IT" sz="1400" i="1">
                              <a:solidFill>
                                <a:schemeClr val="bg1"/>
                              </a:solidFill>
                              <a:latin typeface="Cambria Math"/>
                            </a:rPr>
                            <m:t>𝑘</m:t>
                          </m:r>
                        </m:num>
                        <m:den>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𝑥</m:t>
                              </m:r>
                            </m:e>
                            <m:sub>
                              <m:r>
                                <a:rPr lang="it-IT" sz="1400" i="1">
                                  <a:solidFill>
                                    <a:schemeClr val="bg1"/>
                                  </a:solidFill>
                                  <a:latin typeface="Cambria Math"/>
                                </a:rPr>
                                <m:t>𝑘</m:t>
                              </m:r>
                            </m:sub>
                          </m:sSub>
                        </m:den>
                      </m:f>
                      <m:f>
                        <m:fPr>
                          <m:ctrlPr>
                            <a:rPr lang="it-IT" sz="1400" i="1">
                              <a:solidFill>
                                <a:schemeClr val="bg1"/>
                              </a:solidFill>
                              <a:latin typeface="Cambria Math"/>
                            </a:rPr>
                          </m:ctrlPr>
                        </m:fPr>
                        <m:num>
                          <m:r>
                            <a:rPr lang="it-IT" sz="1400" i="1">
                              <a:solidFill>
                                <a:schemeClr val="bg1"/>
                              </a:solidFill>
                              <a:latin typeface="Cambria Math"/>
                            </a:rPr>
                            <m:t>𝜕𝜔</m:t>
                          </m:r>
                        </m:num>
                        <m:den>
                          <m:r>
                            <a:rPr lang="it-IT" sz="1400" i="1">
                              <a:solidFill>
                                <a:schemeClr val="bg1"/>
                              </a:solidFill>
                              <a:latin typeface="Cambria Math"/>
                            </a:rPr>
                            <m:t>𝜕</m:t>
                          </m:r>
                          <m:sSub>
                            <m:sSubPr>
                              <m:ctrlPr>
                                <a:rPr lang="it-IT" sz="1400" i="1">
                                  <a:solidFill>
                                    <a:schemeClr val="bg1"/>
                                  </a:solidFill>
                                  <a:latin typeface="Cambria Math"/>
                                </a:rPr>
                              </m:ctrlPr>
                            </m:sSubPr>
                            <m:e>
                              <m:r>
                                <a:rPr lang="it-IT" sz="1400" i="1">
                                  <a:solidFill>
                                    <a:schemeClr val="bg1"/>
                                  </a:solidFill>
                                  <a:latin typeface="Cambria Math"/>
                                </a:rPr>
                                <m:t>𝑥</m:t>
                              </m:r>
                            </m:e>
                            <m:sub>
                              <m:r>
                                <a:rPr lang="it-IT" sz="1400" i="1">
                                  <a:solidFill>
                                    <a:schemeClr val="bg1"/>
                                  </a:solidFill>
                                  <a:latin typeface="Cambria Math"/>
                                </a:rPr>
                                <m:t>𝑘</m:t>
                              </m:r>
                            </m:sub>
                          </m:sSub>
                        </m:den>
                      </m:f>
                    </m:oMath>
                  </m:oMathPara>
                </a14:m>
                <a:endParaRPr lang="it-IT" sz="1600" dirty="0" smtClean="0">
                  <a:solidFill>
                    <a:schemeClr val="bg1"/>
                  </a:solidFill>
                </a:endParaRPr>
              </a:p>
              <a:p>
                <a:pPr marL="0" indent="0">
                  <a:buNone/>
                </a:pPr>
                <a:endParaRPr lang="it-IT" sz="1600" dirty="0" smtClean="0">
                  <a:solidFill>
                    <a:schemeClr val="bg1"/>
                  </a:solidFill>
                </a:endParaRPr>
              </a:p>
              <a:p>
                <a:pPr marL="0" indent="0">
                  <a:buNone/>
                </a:pPr>
                <a:r>
                  <a:rPr lang="it-IT" sz="1600" dirty="0" smtClean="0">
                    <a:solidFill>
                      <a:schemeClr val="bg1"/>
                    </a:solidFill>
                  </a:rPr>
                  <a:t>Il modello è un ibrido in quanto unione del k-</a:t>
                </a:r>
                <a:r>
                  <a:rPr lang="el-GR" sz="1600" dirty="0" smtClean="0">
                    <a:solidFill>
                      <a:schemeClr val="bg1"/>
                    </a:solidFill>
                  </a:rPr>
                  <a:t> ε</a:t>
                </a:r>
                <a:r>
                  <a:rPr lang="it-IT" sz="1600" dirty="0" smtClean="0">
                    <a:solidFill>
                      <a:schemeClr val="bg1"/>
                    </a:solidFill>
                  </a:rPr>
                  <a:t>, applicato nella regione di free-</a:t>
                </a:r>
                <a:r>
                  <a:rPr lang="it-IT" sz="1600" dirty="0" err="1" smtClean="0">
                    <a:solidFill>
                      <a:schemeClr val="bg1"/>
                    </a:solidFill>
                  </a:rPr>
                  <a:t>stream</a:t>
                </a:r>
                <a:r>
                  <a:rPr lang="it-IT" sz="1600" dirty="0" smtClean="0">
                    <a:solidFill>
                      <a:schemeClr val="bg1"/>
                    </a:solidFill>
                  </a:rPr>
                  <a:t>, con il k-</a:t>
                </a:r>
                <a:r>
                  <a:rPr lang="el-GR" sz="1600" dirty="0" smtClean="0">
                    <a:solidFill>
                      <a:schemeClr val="bg1"/>
                    </a:solidFill>
                  </a:rPr>
                  <a:t>ω</a:t>
                </a:r>
                <a:r>
                  <a:rPr lang="it-IT" sz="1600" dirty="0" smtClean="0">
                    <a:solidFill>
                      <a:schemeClr val="bg1"/>
                    </a:solidFill>
                  </a:rPr>
                  <a:t> classico, che vale nel </a:t>
                </a:r>
                <a:r>
                  <a:rPr lang="it-IT" sz="1600" dirty="0" err="1" smtClean="0">
                    <a:solidFill>
                      <a:schemeClr val="bg1"/>
                    </a:solidFill>
                  </a:rPr>
                  <a:t>viscous</a:t>
                </a:r>
                <a:r>
                  <a:rPr lang="it-IT" sz="1600" dirty="0" smtClean="0">
                    <a:solidFill>
                      <a:schemeClr val="bg1"/>
                    </a:solidFill>
                  </a:rPr>
                  <a:t> </a:t>
                </a:r>
                <a:r>
                  <a:rPr lang="it-IT" sz="1600" dirty="0" err="1" smtClean="0">
                    <a:solidFill>
                      <a:schemeClr val="bg1"/>
                    </a:solidFill>
                  </a:rPr>
                  <a:t>sublayer</a:t>
                </a:r>
                <a:r>
                  <a:rPr lang="it-IT" sz="1600" dirty="0" smtClean="0">
                    <a:solidFill>
                      <a:schemeClr val="bg1"/>
                    </a:solidFill>
                  </a:rPr>
                  <a:t>.</a:t>
                </a:r>
              </a:p>
              <a:p>
                <a:pPr marL="0" indent="0">
                  <a:buNone/>
                </a:pPr>
                <a:endParaRPr lang="it-IT" sz="1600" dirty="0">
                  <a:solidFill>
                    <a:schemeClr val="bg1"/>
                  </a:solidFill>
                </a:endParaRPr>
              </a:p>
              <a:p>
                <a:pPr marL="0" indent="0">
                  <a:buNone/>
                </a:pPr>
                <a:r>
                  <a:rPr lang="it-IT" sz="1600" dirty="0" smtClean="0">
                    <a:solidFill>
                      <a:schemeClr val="bg1"/>
                    </a:solidFill>
                  </a:rPr>
                  <a:t>E’ molto vantaggioso nei casi di getti, </a:t>
                </a:r>
                <a:r>
                  <a:rPr lang="it-IT" sz="1600" dirty="0" err="1" smtClean="0">
                    <a:solidFill>
                      <a:schemeClr val="bg1"/>
                    </a:solidFill>
                  </a:rPr>
                  <a:t>shear</a:t>
                </a:r>
                <a:r>
                  <a:rPr lang="it-IT" sz="1600" dirty="0" smtClean="0">
                    <a:solidFill>
                      <a:schemeClr val="bg1"/>
                    </a:solidFill>
                  </a:rPr>
                  <a:t> </a:t>
                </a:r>
                <a:r>
                  <a:rPr lang="it-IT" sz="1600" dirty="0" err="1" smtClean="0">
                    <a:solidFill>
                      <a:schemeClr val="bg1"/>
                    </a:solidFill>
                  </a:rPr>
                  <a:t>layers</a:t>
                </a:r>
                <a:r>
                  <a:rPr lang="it-IT" sz="1600" dirty="0" smtClean="0">
                    <a:solidFill>
                      <a:schemeClr val="bg1"/>
                    </a:solidFill>
                  </a:rPr>
                  <a:t> e forti gradienti avversi. </a:t>
                </a:r>
              </a:p>
              <a:p>
                <a:pPr marL="0" indent="0">
                  <a:buNone/>
                </a:pPr>
                <a:r>
                  <a:rPr lang="it-IT" sz="1600" dirty="0" smtClean="0">
                    <a:solidFill>
                      <a:schemeClr val="bg1"/>
                    </a:solidFill>
                  </a:rPr>
                  <a:t>Nel Jet Impingement in cui si hanno molte zone a diversa velocità un modello di questo tipo è l’ideale. </a:t>
                </a:r>
                <a:br>
                  <a:rPr lang="it-IT" sz="1600" dirty="0" smtClean="0">
                    <a:solidFill>
                      <a:schemeClr val="bg1"/>
                    </a:solidFill>
                  </a:rPr>
                </a:br>
                <a:endParaRPr lang="it-IT" sz="1600" dirty="0">
                  <a:solidFill>
                    <a:schemeClr val="bg1"/>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67544" y="1600200"/>
                <a:ext cx="8425124" cy="5023800"/>
              </a:xfrm>
              <a:blipFill rotWithShape="1">
                <a:blip r:embed="rId5"/>
                <a:stretch>
                  <a:fillRect l="-434" t="-364"/>
                </a:stretch>
              </a:blipFill>
            </p:spPr>
            <p:txBody>
              <a:bodyPr/>
              <a:lstStyle/>
              <a:p>
                <a:r>
                  <a:rPr lang="it-IT">
                    <a:noFill/>
                  </a:rPr>
                  <a:t> </a:t>
                </a:r>
              </a:p>
            </p:txBody>
          </p:sp>
        </mc:Fallback>
      </mc:AlternateContent>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84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Perché un getto fluttuante?</a:t>
            </a:r>
            <a:endParaRPr lang="it-IT" sz="4000" b="1" dirty="0">
              <a:solidFill>
                <a:schemeClr val="bg1"/>
              </a:solidFill>
            </a:endParaRPr>
          </a:p>
        </p:txBody>
      </p:sp>
      <p:sp>
        <p:nvSpPr>
          <p:cNvPr id="3" name="Segnaposto contenuto 2"/>
          <p:cNvSpPr>
            <a:spLocks noGrp="1"/>
          </p:cNvSpPr>
          <p:nvPr>
            <p:ph idx="1"/>
          </p:nvPr>
        </p:nvSpPr>
        <p:spPr>
          <a:xfrm>
            <a:off x="437214" y="1592694"/>
            <a:ext cx="8425124" cy="5023800"/>
          </a:xfrm>
        </p:spPr>
        <p:txBody>
          <a:bodyPr>
            <a:normAutofit lnSpcReduction="10000"/>
          </a:bodyPr>
          <a:lstStyle/>
          <a:p>
            <a:pPr marL="0" indent="0">
              <a:buNone/>
            </a:pPr>
            <a:r>
              <a:rPr lang="it-IT" sz="1600" dirty="0" smtClean="0">
                <a:solidFill>
                  <a:schemeClr val="bg1"/>
                </a:solidFill>
              </a:rPr>
              <a:t>Utilizzare un getto con portata fluttuante                   Accorciare il processo di formazione dei vortici</a:t>
            </a:r>
          </a:p>
          <a:p>
            <a:pPr marL="0" indent="0" algn="just">
              <a:buNone/>
            </a:pPr>
            <a:r>
              <a:rPr lang="it-IT" sz="1600" dirty="0" smtClean="0">
                <a:solidFill>
                  <a:schemeClr val="bg1"/>
                </a:solidFill>
              </a:rPr>
              <a:t>I vortici se abbastanza forti impattano sulla parete inferiore interagendo con lo strato limite e favorendo il miscelamento con fluido esterno.  Inoltre sono responsabili di aumenti locali di velocità alla parete. </a:t>
            </a:r>
          </a:p>
          <a:p>
            <a:pPr marL="0" indent="0" algn="just">
              <a:buNone/>
            </a:pPr>
            <a:r>
              <a:rPr lang="it-IT" sz="1600" dirty="0" smtClean="0">
                <a:solidFill>
                  <a:schemeClr val="bg1"/>
                </a:solidFill>
              </a:rPr>
              <a:t>Può esserci una convenienza in termini di prestazioni, a parità di portata rispetto ad un getto stazionario.</a:t>
            </a:r>
          </a:p>
          <a:p>
            <a:pPr marL="0" indent="0" algn="just">
              <a:buNone/>
            </a:pPr>
            <a:endParaRPr lang="it-IT" sz="1600" dirty="0">
              <a:solidFill>
                <a:schemeClr val="bg1"/>
              </a:solidFill>
            </a:endParaRPr>
          </a:p>
          <a:p>
            <a:pPr marL="0" indent="0" algn="just">
              <a:buNone/>
            </a:pPr>
            <a:r>
              <a:rPr lang="it-IT" sz="1600" dirty="0" smtClean="0">
                <a:solidFill>
                  <a:schemeClr val="bg1"/>
                </a:solidFill>
              </a:rPr>
              <a:t>Vortici ad una certa frequenza                Flusso termico, coefficiente di scambio ed efficacia oscillanti</a:t>
            </a:r>
          </a:p>
          <a:p>
            <a:pPr marL="0" indent="0" algn="just">
              <a:buNone/>
            </a:pPr>
            <a:endParaRPr lang="it-IT" sz="1600" dirty="0">
              <a:solidFill>
                <a:schemeClr val="bg1"/>
              </a:solidFill>
            </a:endParaRPr>
          </a:p>
          <a:p>
            <a:pPr marL="0" indent="0" algn="just">
              <a:buNone/>
            </a:pPr>
            <a:endParaRPr lang="it-IT" sz="1600" dirty="0" smtClean="0">
              <a:solidFill>
                <a:schemeClr val="bg1"/>
              </a:solidFill>
            </a:endParaRPr>
          </a:p>
          <a:p>
            <a:pPr marL="0" indent="0" algn="just">
              <a:buNone/>
            </a:pPr>
            <a:endParaRPr lang="it-IT" sz="1600" dirty="0">
              <a:solidFill>
                <a:schemeClr val="bg1"/>
              </a:solidFill>
            </a:endParaRPr>
          </a:p>
          <a:p>
            <a:pPr marL="0" indent="0" algn="just">
              <a:buNone/>
            </a:pPr>
            <a:endParaRPr lang="it-IT" sz="1600" dirty="0" smtClean="0">
              <a:solidFill>
                <a:schemeClr val="bg1"/>
              </a:solidFill>
            </a:endParaRPr>
          </a:p>
          <a:p>
            <a:pPr marL="0" indent="0" algn="just">
              <a:buNone/>
            </a:pPr>
            <a:r>
              <a:rPr lang="it-IT" sz="1600" dirty="0" smtClean="0">
                <a:solidFill>
                  <a:schemeClr val="bg1"/>
                </a:solidFill>
              </a:rPr>
              <a:t>Il parametro cardine del lavoro è il </a:t>
            </a:r>
            <a:r>
              <a:rPr lang="it-IT" sz="1600" u="sng" dirty="0" smtClean="0">
                <a:solidFill>
                  <a:schemeClr val="bg1"/>
                </a:solidFill>
              </a:rPr>
              <a:t>numero di Strouhal</a:t>
            </a:r>
            <a:r>
              <a:rPr lang="it-IT" sz="1600" dirty="0" smtClean="0">
                <a:solidFill>
                  <a:schemeClr val="bg1"/>
                </a:solidFill>
              </a:rPr>
              <a:t> sul quale è stata effettuata l’ottimizzazione definito come:</a:t>
            </a:r>
          </a:p>
          <a:p>
            <a:pPr marL="0" indent="0" algn="just">
              <a:buNone/>
            </a:pPr>
            <a:endParaRPr lang="it-IT" sz="1600" dirty="0">
              <a:solidFill>
                <a:schemeClr val="bg1"/>
              </a:solidFill>
            </a:endParaRPr>
          </a:p>
          <a:p>
            <a:pPr marL="0" indent="0" algn="just">
              <a:buNone/>
            </a:pPr>
            <a:endParaRPr lang="it-IT" sz="1600" dirty="0" smtClean="0">
              <a:solidFill>
                <a:schemeClr val="bg1"/>
              </a:solidFill>
            </a:endParaRPr>
          </a:p>
          <a:p>
            <a:pPr marL="0" indent="0" algn="just">
              <a:buNone/>
            </a:pPr>
            <a:endParaRPr lang="it-IT" sz="1600" dirty="0" smtClean="0">
              <a:solidFill>
                <a:schemeClr val="bg1"/>
              </a:solidFill>
            </a:endParaRPr>
          </a:p>
          <a:p>
            <a:pPr marL="0" indent="0" algn="just">
              <a:buNone/>
            </a:pPr>
            <a:r>
              <a:rPr lang="it-IT" sz="1600" dirty="0" smtClean="0">
                <a:solidFill>
                  <a:schemeClr val="bg1"/>
                </a:solidFill>
              </a:rPr>
              <a:t>Scopo del lavoro: verificare se vi sia convenienza ad adottare un getto fluttuante arrivando a testare </a:t>
            </a:r>
            <a:r>
              <a:rPr lang="it-IT" sz="1600" u="sng" dirty="0" smtClean="0">
                <a:solidFill>
                  <a:schemeClr val="bg1"/>
                </a:solidFill>
              </a:rPr>
              <a:t>numeri di Strouhal nell’intorno di 0,8</a:t>
            </a:r>
            <a:r>
              <a:rPr lang="it-IT" sz="1600" dirty="0" smtClean="0">
                <a:solidFill>
                  <a:schemeClr val="bg1"/>
                </a:solidFill>
              </a:rPr>
              <a:t>.</a:t>
            </a:r>
          </a:p>
          <a:p>
            <a:pPr marL="0" indent="0" algn="just">
              <a:buNone/>
            </a:pPr>
            <a:endParaRPr lang="it-IT" sz="1600" dirty="0">
              <a:solidFill>
                <a:schemeClr val="bg1"/>
              </a:solidFill>
            </a:endParaRPr>
          </a:p>
        </p:txBody>
      </p:sp>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Freccia in giù 3"/>
          <p:cNvSpPr/>
          <p:nvPr/>
        </p:nvSpPr>
        <p:spPr>
          <a:xfrm rot="16200000">
            <a:off x="4234431" y="1462309"/>
            <a:ext cx="243091" cy="576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Freccia in giù 14"/>
          <p:cNvSpPr/>
          <p:nvPr/>
        </p:nvSpPr>
        <p:spPr>
          <a:xfrm rot="16200000">
            <a:off x="3284888" y="3217080"/>
            <a:ext cx="243091" cy="576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15"/>
          <p:cNvSpPr/>
          <p:nvPr/>
        </p:nvSpPr>
        <p:spPr>
          <a:xfrm>
            <a:off x="6313996" y="3626659"/>
            <a:ext cx="243091" cy="576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4337532" y="4250152"/>
            <a:ext cx="4196020" cy="338554"/>
          </a:xfrm>
          <a:prstGeom prst="rect">
            <a:avLst/>
          </a:prstGeom>
          <a:noFill/>
        </p:spPr>
        <p:txBody>
          <a:bodyPr wrap="none" rtlCol="0">
            <a:spAutoFit/>
          </a:bodyPr>
          <a:lstStyle/>
          <a:p>
            <a:r>
              <a:rPr lang="it-IT" sz="1600" dirty="0" smtClean="0">
                <a:solidFill>
                  <a:schemeClr val="bg1"/>
                </a:solidFill>
              </a:rPr>
              <a:t>Fenomeno altamente </a:t>
            </a:r>
            <a:r>
              <a:rPr lang="it-IT" sz="1600" dirty="0" err="1" smtClean="0">
                <a:solidFill>
                  <a:schemeClr val="bg1"/>
                </a:solidFill>
              </a:rPr>
              <a:t>instazionario</a:t>
            </a:r>
            <a:r>
              <a:rPr lang="it-IT" sz="1600" dirty="0" smtClean="0">
                <a:solidFill>
                  <a:schemeClr val="bg1"/>
                </a:solidFill>
              </a:rPr>
              <a:t> e complicato</a:t>
            </a:r>
          </a:p>
        </p:txBody>
      </p:sp>
      <mc:AlternateContent xmlns:mc="http://schemas.openxmlformats.org/markup-compatibility/2006" xmlns:a14="http://schemas.microsoft.com/office/drawing/2010/main">
        <mc:Choice Requires="a14">
          <p:sp>
            <p:nvSpPr>
              <p:cNvPr id="8" name="CasellaDiTesto 7"/>
              <p:cNvSpPr txBox="1"/>
              <p:nvPr/>
            </p:nvSpPr>
            <p:spPr>
              <a:xfrm>
                <a:off x="3818984" y="5312241"/>
                <a:ext cx="1524713" cy="553998"/>
              </a:xfrm>
              <a:prstGeom prst="rect">
                <a:avLst/>
              </a:prstGeom>
              <a:noFill/>
              <a:ln>
                <a:solidFill>
                  <a:schemeClr val="bg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b="0" i="0" dirty="0" smtClean="0">
                          <a:solidFill>
                            <a:schemeClr val="bg1"/>
                          </a:solidFill>
                          <a:latin typeface="Cambria Math"/>
                        </a:rPr>
                        <m:t>St</m:t>
                      </m:r>
                      <m:r>
                        <a:rPr lang="it-IT" b="0" i="0" dirty="0" smtClean="0">
                          <a:solidFill>
                            <a:schemeClr val="bg1"/>
                          </a:solidFill>
                          <a:latin typeface="Cambria Math"/>
                        </a:rPr>
                        <m:t>=</m:t>
                      </m:r>
                      <m:r>
                        <m:rPr>
                          <m:sty m:val="p"/>
                        </m:rPr>
                        <a:rPr lang="it-IT" b="0" i="0" dirty="0" smtClean="0">
                          <a:solidFill>
                            <a:schemeClr val="bg1"/>
                          </a:solidFill>
                          <a:latin typeface="Cambria Math"/>
                        </a:rPr>
                        <m:t>f</m:t>
                      </m:r>
                      <m:r>
                        <a:rPr lang="it-IT" b="0" i="0" dirty="0" smtClean="0">
                          <a:solidFill>
                            <a:schemeClr val="bg1"/>
                          </a:solidFill>
                          <a:latin typeface="Cambria Math"/>
                        </a:rPr>
                        <m:t>∗</m:t>
                      </m:r>
                      <m:sSub>
                        <m:sSubPr>
                          <m:ctrlPr>
                            <a:rPr lang="it-IT" i="1" dirty="0" smtClean="0">
                              <a:solidFill>
                                <a:schemeClr val="bg1"/>
                              </a:solidFill>
                              <a:latin typeface="Cambria Math"/>
                            </a:rPr>
                          </m:ctrlPr>
                        </m:sSubPr>
                        <m:e>
                          <m:r>
                            <m:rPr>
                              <m:sty m:val="p"/>
                            </m:rPr>
                            <a:rPr lang="it-IT" b="0" i="0" dirty="0" smtClean="0">
                              <a:solidFill>
                                <a:schemeClr val="bg1"/>
                              </a:solidFill>
                              <a:latin typeface="Cambria Math"/>
                            </a:rPr>
                            <m:t>D</m:t>
                          </m:r>
                        </m:e>
                        <m:sub>
                          <m:r>
                            <m:rPr>
                              <m:sty m:val="p"/>
                            </m:rPr>
                            <a:rPr lang="it-IT" b="0" i="0" dirty="0" smtClean="0">
                              <a:solidFill>
                                <a:schemeClr val="bg1"/>
                              </a:solidFill>
                              <a:latin typeface="Cambria Math"/>
                            </a:rPr>
                            <m:t>u</m:t>
                          </m:r>
                        </m:sub>
                      </m:sSub>
                      <m:r>
                        <a:rPr lang="it-IT" b="0" i="0" dirty="0" smtClean="0">
                          <a:solidFill>
                            <a:schemeClr val="bg1"/>
                          </a:solidFill>
                          <a:latin typeface="Cambria Math"/>
                        </a:rPr>
                        <m:t>/</m:t>
                      </m:r>
                      <m:r>
                        <m:rPr>
                          <m:sty m:val="p"/>
                        </m:rPr>
                        <a:rPr lang="it-IT" b="0" i="0" dirty="0" smtClean="0">
                          <a:solidFill>
                            <a:schemeClr val="bg1"/>
                          </a:solidFill>
                          <a:latin typeface="Cambria Math"/>
                        </a:rPr>
                        <m:t>V</m:t>
                      </m:r>
                    </m:oMath>
                  </m:oMathPara>
                </a14:m>
                <a:endParaRPr lang="it-IT" dirty="0">
                  <a:solidFill>
                    <a:schemeClr val="bg1"/>
                  </a:solidFill>
                </a:endParaRPr>
              </a:p>
              <a:p>
                <a:endParaRPr lang="it-IT" sz="1200" i="1" dirty="0" smtClean="0">
                  <a:solidFill>
                    <a:schemeClr val="bg1"/>
                  </a:solidFill>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3818984" y="5312241"/>
                <a:ext cx="1524713" cy="553998"/>
              </a:xfrm>
              <a:prstGeom prst="rect">
                <a:avLst/>
              </a:prstGeom>
              <a:blipFill rotWithShape="1">
                <a:blip r:embed="rId4"/>
                <a:stretch>
                  <a:fillRect/>
                </a:stretch>
              </a:blipFill>
              <a:ln>
                <a:solidFill>
                  <a:schemeClr val="bg1"/>
                </a:solidFill>
              </a:ln>
            </p:spPr>
            <p:txBody>
              <a:bodyPr/>
              <a:lstStyle/>
              <a:p>
                <a:r>
                  <a:rPr lang="it-IT">
                    <a:noFill/>
                  </a:rPr>
                  <a:t> </a:t>
                </a:r>
              </a:p>
            </p:txBody>
          </p:sp>
        </mc:Fallback>
      </mc:AlternateContent>
    </p:spTree>
    <p:extLst>
      <p:ext uri="{BB962C8B-B14F-4D97-AF65-F5344CB8AC3E}">
        <p14:creationId xmlns:p14="http://schemas.microsoft.com/office/powerpoint/2010/main" val="179916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7000">
              <a:schemeClr val="bg2">
                <a:lumMod val="40000"/>
                <a:lumOff val="60000"/>
              </a:schemeClr>
            </a:gs>
            <a:gs pos="79000">
              <a:schemeClr val="bg2">
                <a:lumMod val="20000"/>
                <a:lumOff val="80000"/>
              </a:schemeClr>
            </a:gs>
          </a:gsLst>
          <a:lin ang="81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smtClean="0">
                <a:solidFill>
                  <a:schemeClr val="bg1"/>
                </a:solidFill>
              </a:rPr>
              <a:t>Svolgimento del lavoro</a:t>
            </a:r>
            <a:endParaRPr lang="it-IT" sz="4000" b="1" dirty="0">
              <a:solidFill>
                <a:schemeClr val="bg1"/>
              </a:solidFill>
            </a:endParaRP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467544" y="1600200"/>
                <a:ext cx="8425124" cy="5023800"/>
              </a:xfrm>
            </p:spPr>
            <p:txBody>
              <a:bodyPr>
                <a:normAutofit/>
              </a:bodyPr>
              <a:lstStyle/>
              <a:p>
                <a:pPr marL="0" indent="0">
                  <a:buNone/>
                </a:pPr>
                <a:endParaRPr lang="it-IT" sz="1600" dirty="0" smtClean="0">
                  <a:solidFill>
                    <a:schemeClr val="bg1"/>
                  </a:solidFill>
                </a:endParaRPr>
              </a:p>
              <a:p>
                <a:pPr marL="0" indent="0">
                  <a:buNone/>
                </a:pPr>
                <a:endParaRPr lang="it-IT" sz="1600" dirty="0" smtClean="0">
                  <a:solidFill>
                    <a:schemeClr val="bg1"/>
                  </a:solidFill>
                </a:endParaRPr>
              </a:p>
              <a:p>
                <a:pPr marL="0" indent="0">
                  <a:buNone/>
                </a:pPr>
                <a:endParaRPr lang="it-IT" sz="1600" dirty="0">
                  <a:solidFill>
                    <a:schemeClr val="bg1"/>
                  </a:solidFill>
                </a:endParaRPr>
              </a:p>
              <a:p>
                <a:pPr marL="0" indent="0">
                  <a:buNone/>
                </a:pPr>
                <a:endParaRPr lang="it-IT" sz="1600" dirty="0" smtClean="0">
                  <a:solidFill>
                    <a:schemeClr val="bg1"/>
                  </a:solidFill>
                </a:endParaRPr>
              </a:p>
              <a:p>
                <a:pPr marL="0" indent="0">
                  <a:buNone/>
                </a:pPr>
                <a:endParaRPr lang="it-IT" sz="1600" dirty="0">
                  <a:solidFill>
                    <a:schemeClr val="bg1"/>
                  </a:solidFill>
                </a:endParaRPr>
              </a:p>
              <a:p>
                <a:pPr marL="0" indent="0">
                  <a:buNone/>
                </a:pPr>
                <a:endParaRPr lang="it-IT" sz="1600" dirty="0" smtClean="0">
                  <a:solidFill>
                    <a:schemeClr val="bg1"/>
                  </a:solidFill>
                </a:endParaRPr>
              </a:p>
              <a:p>
                <a:pPr marL="0" indent="0">
                  <a:buNone/>
                </a:pPr>
                <a:endParaRPr lang="it-IT" sz="1600" dirty="0">
                  <a:solidFill>
                    <a:schemeClr val="bg1"/>
                  </a:solidFill>
                </a:endParaRPr>
              </a:p>
              <a:p>
                <a:pPr marL="0" indent="0">
                  <a:buNone/>
                </a:pPr>
                <a:endParaRPr lang="it-IT" sz="1600" dirty="0" smtClean="0">
                  <a:solidFill>
                    <a:schemeClr val="bg1"/>
                  </a:solidFill>
                </a:endParaRPr>
              </a:p>
              <a:p>
                <a:pPr marL="0" indent="0">
                  <a:buNone/>
                </a:pPr>
                <a:r>
                  <a:rPr lang="it-IT" sz="1600" dirty="0" smtClean="0">
                    <a:solidFill>
                      <a:schemeClr val="bg1"/>
                    </a:solidFill>
                  </a:rPr>
                  <a:t>Oscillazione sinusoidale</a:t>
                </a:r>
              </a:p>
              <a:p>
                <a:pPr marL="0" indent="0">
                  <a:buNone/>
                </a:pPr>
                <a:r>
                  <a:rPr lang="it-IT" sz="1600" dirty="0" smtClean="0">
                    <a:solidFill>
                      <a:schemeClr val="bg1"/>
                    </a:solidFill>
                  </a:rPr>
                  <a:t>Analisi eseguite alle frequenze: 0Hz, 100Hz, 200Hz, 400Hz, 550Hz</a:t>
                </a:r>
              </a:p>
              <a:p>
                <a:pPr marL="0" indent="0">
                  <a:buNone/>
                </a:pPr>
                <a:r>
                  <a:rPr lang="it-IT" sz="1600" dirty="0" smtClean="0">
                    <a:solidFill>
                      <a:schemeClr val="bg1"/>
                    </a:solidFill>
                  </a:rPr>
                  <a:t>Diametro dell’ugello fissato: </a:t>
                </a:r>
                <a14:m>
                  <m:oMath xmlns:m="http://schemas.openxmlformats.org/officeDocument/2006/math">
                    <m:sSub>
                      <m:sSubPr>
                        <m:ctrlPr>
                          <a:rPr lang="it-IT" sz="1600" i="1" dirty="0" smtClean="0">
                            <a:solidFill>
                              <a:schemeClr val="bg1"/>
                            </a:solidFill>
                            <a:latin typeface="Cambria Math"/>
                          </a:rPr>
                        </m:ctrlPr>
                      </m:sSubPr>
                      <m:e>
                        <m:r>
                          <m:rPr>
                            <m:sty m:val="p"/>
                          </m:rPr>
                          <a:rPr lang="it-IT" sz="1600" b="0" i="0" dirty="0" smtClean="0">
                            <a:solidFill>
                              <a:schemeClr val="bg1"/>
                            </a:solidFill>
                            <a:latin typeface="Cambria Math"/>
                          </a:rPr>
                          <m:t>D</m:t>
                        </m:r>
                      </m:e>
                      <m:sub>
                        <m:r>
                          <m:rPr>
                            <m:sty m:val="p"/>
                          </m:rPr>
                          <a:rPr lang="it-IT" sz="1600" b="0" i="0" dirty="0" smtClean="0">
                            <a:solidFill>
                              <a:schemeClr val="bg1"/>
                            </a:solidFill>
                            <a:latin typeface="Cambria Math"/>
                          </a:rPr>
                          <m:t>u</m:t>
                        </m:r>
                      </m:sub>
                    </m:sSub>
                    <m:r>
                      <a:rPr lang="it-IT" sz="1600" b="0" i="0" dirty="0" smtClean="0">
                        <a:solidFill>
                          <a:schemeClr val="bg1"/>
                        </a:solidFill>
                        <a:latin typeface="Cambria Math"/>
                      </a:rPr>
                      <m:t>=0,01 </m:t>
                    </m:r>
                    <m:r>
                      <m:rPr>
                        <m:sty m:val="p"/>
                      </m:rPr>
                      <a:rPr lang="it-IT" sz="1600" b="0" i="0" dirty="0" smtClean="0">
                        <a:solidFill>
                          <a:schemeClr val="bg1"/>
                        </a:solidFill>
                        <a:latin typeface="Cambria Math"/>
                      </a:rPr>
                      <m:t>m</m:t>
                    </m:r>
                  </m:oMath>
                </a14:m>
                <a:endParaRPr lang="it-IT" sz="1600" dirty="0" smtClean="0">
                  <a:solidFill>
                    <a:schemeClr val="bg1"/>
                  </a:solidFill>
                </a:endParaRPr>
              </a:p>
              <a:p>
                <a:pPr marL="0" indent="0">
                  <a:buNone/>
                </a:pPr>
                <a:r>
                  <a:rPr lang="it-IT" sz="1600" dirty="0" smtClean="0">
                    <a:solidFill>
                      <a:schemeClr val="bg1"/>
                    </a:solidFill>
                  </a:rPr>
                  <a:t>Parametri ottimizzati: H/</a:t>
                </a:r>
                <a14:m>
                  <m:oMath xmlns:m="http://schemas.openxmlformats.org/officeDocument/2006/math">
                    <m:sSub>
                      <m:sSubPr>
                        <m:ctrlPr>
                          <a:rPr lang="it-IT" sz="1600" i="1" dirty="0" smtClean="0">
                            <a:solidFill>
                              <a:schemeClr val="bg1"/>
                            </a:solidFill>
                            <a:latin typeface="Cambria Math"/>
                          </a:rPr>
                        </m:ctrlPr>
                      </m:sSubPr>
                      <m:e>
                        <m:r>
                          <m:rPr>
                            <m:sty m:val="p"/>
                          </m:rPr>
                          <a:rPr lang="it-IT" sz="1600" b="0" i="0" dirty="0" smtClean="0">
                            <a:solidFill>
                              <a:schemeClr val="bg1"/>
                            </a:solidFill>
                            <a:latin typeface="Cambria Math"/>
                          </a:rPr>
                          <m:t>D</m:t>
                        </m:r>
                      </m:e>
                      <m:sub>
                        <m:r>
                          <m:rPr>
                            <m:sty m:val="p"/>
                          </m:rPr>
                          <a:rPr lang="it-IT" sz="1600" b="0" i="0" dirty="0" smtClean="0">
                            <a:solidFill>
                              <a:schemeClr val="bg1"/>
                            </a:solidFill>
                            <a:latin typeface="Cambria Math"/>
                          </a:rPr>
                          <m:t>u</m:t>
                        </m:r>
                      </m:sub>
                    </m:sSub>
                  </m:oMath>
                </a14:m>
                <a:r>
                  <a:rPr lang="it-IT" sz="1600" dirty="0" smtClean="0">
                    <a:solidFill>
                      <a:schemeClr val="bg1"/>
                    </a:solidFill>
                  </a:rPr>
                  <a:t> e l’ampiezza di oscillazione A.</a:t>
                </a:r>
              </a:p>
              <a:p>
                <a:pPr marL="0" indent="0">
                  <a:buNone/>
                </a:pPr>
                <a:endParaRPr lang="it-IT" sz="1600" dirty="0">
                  <a:solidFill>
                    <a:schemeClr val="bg1"/>
                  </a:solidFill>
                </a:endParaRPr>
              </a:p>
              <a:p>
                <a:pPr marL="0" indent="0">
                  <a:buNone/>
                </a:pPr>
                <a:endParaRPr lang="it-IT" sz="1600" dirty="0" smtClean="0">
                  <a:solidFill>
                    <a:schemeClr val="bg1"/>
                  </a:solidFill>
                </a:endParaRP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467544" y="1600200"/>
                <a:ext cx="8425124" cy="5023800"/>
              </a:xfrm>
              <a:blipFill rotWithShape="1">
                <a:blip r:embed="rId2"/>
                <a:stretch>
                  <a:fillRect l="-434"/>
                </a:stretch>
              </a:blipFill>
            </p:spPr>
            <p:txBody>
              <a:bodyPr/>
              <a:lstStyle/>
              <a:p>
                <a:r>
                  <a:rPr lang="it-IT">
                    <a:noFill/>
                  </a:rPr>
                  <a:t> </a:t>
                </a:r>
              </a:p>
            </p:txBody>
          </p:sp>
        </mc:Fallback>
      </mc:AlternateContent>
      <p:cxnSp>
        <p:nvCxnSpPr>
          <p:cNvPr id="6" name="Connettore 1 5"/>
          <p:cNvCxnSpPr/>
          <p:nvPr/>
        </p:nvCxnSpPr>
        <p:spPr>
          <a:xfrm>
            <a:off x="0" y="188640"/>
            <a:ext cx="8100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251520"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0" y="666936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8892668" y="764704"/>
            <a:ext cx="0" cy="6093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100392" y="0"/>
            <a:ext cx="0" cy="764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flipH="1">
            <a:off x="8100392" y="764704"/>
            <a:ext cx="1043608"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7560000" y="6624000"/>
            <a:ext cx="1440000" cy="180000"/>
          </a:xfrm>
          <a:prstGeom prst="rect">
            <a:avLst/>
          </a:prstGeom>
          <a:noFill/>
        </p:spPr>
        <p:txBody>
          <a:bodyPr wrap="square" rtlCol="0">
            <a:spAutoFit/>
          </a:bodyPr>
          <a:lstStyle/>
          <a:p>
            <a:r>
              <a:rPr lang="it-IT" sz="1050" i="1" dirty="0" smtClean="0">
                <a:solidFill>
                  <a:schemeClr val="bg1"/>
                </a:solidFill>
              </a:rPr>
              <a:t>Genova, 19/12/2016</a:t>
            </a:r>
            <a:endParaRPr lang="it-IT" sz="1050" i="1" dirty="0">
              <a:solidFill>
                <a:schemeClr val="bg1"/>
              </a:solidFill>
            </a:endParaRPr>
          </a:p>
        </p:txBody>
      </p:sp>
      <p:pic>
        <p:nvPicPr>
          <p:cNvPr id="38" name="Immagin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5413" y="37098"/>
            <a:ext cx="933566" cy="690508"/>
          </a:xfrm>
          <a:prstGeom prst="rect">
            <a:avLst/>
          </a:prstGeom>
        </p:spPr>
      </p:pic>
      <p:cxnSp>
        <p:nvCxnSpPr>
          <p:cNvPr id="13" name="Connettore 1 12"/>
          <p:cNvCxnSpPr/>
          <p:nvPr/>
        </p:nvCxnSpPr>
        <p:spPr>
          <a:xfrm>
            <a:off x="1152000" y="1368000"/>
            <a:ext cx="67687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718" y="1700808"/>
            <a:ext cx="5380563" cy="200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4536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i="1" dirty="0" smtClean="0">
            <a:solidFill>
              <a:schemeClr val="bg1"/>
            </a:solidFill>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1955</TotalTime>
  <Words>3419</Words>
  <Application>Microsoft Office PowerPoint</Application>
  <PresentationFormat>Presentazione su schermo (4:3)</PresentationFormat>
  <Paragraphs>387</Paragraphs>
  <Slides>30</Slides>
  <Notes>1</Notes>
  <HiddenSlides>0</HiddenSlides>
  <MMClips>3</MMClips>
  <ScaleCrop>false</ScaleCrop>
  <HeadingPairs>
    <vt:vector size="4" baseType="variant">
      <vt:variant>
        <vt:lpstr>Tema</vt:lpstr>
      </vt:variant>
      <vt:variant>
        <vt:i4>1</vt:i4>
      </vt:variant>
      <vt:variant>
        <vt:lpstr>Titoli diapositive</vt:lpstr>
      </vt:variant>
      <vt:variant>
        <vt:i4>30</vt:i4>
      </vt:variant>
    </vt:vector>
  </HeadingPairs>
  <TitlesOfParts>
    <vt:vector size="31" baseType="lpstr">
      <vt:lpstr>Tema di Office</vt:lpstr>
      <vt:lpstr> STUDIO NUMERICO DEL RAFFREDDAMENTO TRAMITE UN GETTO PULSANTE INSTAZIONARIO</vt:lpstr>
      <vt:lpstr>Che cos’è il Jet Impingement?</vt:lpstr>
      <vt:lpstr>Caratteristiche del flusso</vt:lpstr>
      <vt:lpstr>Caratteristiche dello scambio termico</vt:lpstr>
      <vt:lpstr>Grandezze chiave del fenomeno e tecniche per l’incremento dello scambio</vt:lpstr>
      <vt:lpstr>Equazioni risolutive</vt:lpstr>
      <vt:lpstr>Modello k-ω SST (Menter, 1993)</vt:lpstr>
      <vt:lpstr>Perché un getto fluttuante?</vt:lpstr>
      <vt:lpstr>Svolgimento del lavoro</vt:lpstr>
      <vt:lpstr>Creazione della geometria</vt:lpstr>
      <vt:lpstr>Generazione della griglia</vt:lpstr>
      <vt:lpstr>Portata e velocità fluttuante</vt:lpstr>
      <vt:lpstr>Condizioni al contorno</vt:lpstr>
      <vt:lpstr>Discretizzazione temporale</vt:lpstr>
      <vt:lpstr>Analisi dei risultati</vt:lpstr>
      <vt:lpstr>H/Du=4 &amp; Ampiezza iniziale</vt:lpstr>
      <vt:lpstr>H/Du=4 &amp; Ampiezza iniziale</vt:lpstr>
      <vt:lpstr>H/Du=4 &amp; Ampiezza iniziale</vt:lpstr>
      <vt:lpstr>H/Du=4 &amp; Ampiezza maggiore</vt:lpstr>
      <vt:lpstr>H/Du=4 &amp; Ampiezza maggiore</vt:lpstr>
      <vt:lpstr>H/Du=4, Ampiezza iniziale vs Ampiezza maggiore</vt:lpstr>
      <vt:lpstr>H/Du=2 &amp; Ampiezza iniziale</vt:lpstr>
      <vt:lpstr>H/Du=2 &amp; Ampiezza iniziale</vt:lpstr>
      <vt:lpstr>H/Du=2 &amp; Ampiezza iniziale</vt:lpstr>
      <vt:lpstr>H/Du=2 &amp; Ampiezza maggiore</vt:lpstr>
      <vt:lpstr>H/Du=2 &amp; Ampiezza maggiore</vt:lpstr>
      <vt:lpstr>H/Du=2 &amp; Ampiezza maggiore</vt:lpstr>
      <vt:lpstr>H/Du=2, Ampiezza iniziale vs Ampiezza maggiore</vt:lpstr>
      <vt:lpstr>Conclusioni e sviluppi</vt:lpstr>
      <vt:lpstr>Grazie per l’attenzione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STUDIO NUMERICO DEL RAFFREDDAMENTO TRAMITE UN GETTO PULSANTE INSTAZIONARIO</dc:title>
  <dc:creator>Alberto Giannoni</dc:creator>
  <cp:lastModifiedBy>Alberto Giannoni</cp:lastModifiedBy>
  <cp:revision>124</cp:revision>
  <dcterms:created xsi:type="dcterms:W3CDTF">2016-12-13T20:49:42Z</dcterms:created>
  <dcterms:modified xsi:type="dcterms:W3CDTF">2016-12-16T14:47:56Z</dcterms:modified>
</cp:coreProperties>
</file>