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5" r:id="rId11"/>
    <p:sldId id="290" r:id="rId12"/>
    <p:sldId id="291" r:id="rId13"/>
    <p:sldId id="296" r:id="rId14"/>
    <p:sldId id="292" r:id="rId15"/>
    <p:sldId id="293" r:id="rId16"/>
    <p:sldId id="294" r:id="rId17"/>
    <p:sldId id="295" r:id="rId18"/>
    <p:sldId id="273" r:id="rId19"/>
    <p:sldId id="285" r:id="rId20"/>
    <p:sldId id="269" r:id="rId21"/>
    <p:sldId id="267" r:id="rId22"/>
    <p:sldId id="277" r:id="rId23"/>
    <p:sldId id="278" r:id="rId24"/>
    <p:sldId id="279" r:id="rId25"/>
    <p:sldId id="280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7EFF9B3-E3D2-0443-B4BA-34B3D7C0CA02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5"/>
            <p14:sldId id="266"/>
            <p14:sldId id="275"/>
            <p14:sldId id="290"/>
            <p14:sldId id="291"/>
            <p14:sldId id="296"/>
            <p14:sldId id="292"/>
            <p14:sldId id="293"/>
            <p14:sldId id="294"/>
            <p14:sldId id="295"/>
            <p14:sldId id="273"/>
            <p14:sldId id="285"/>
            <p14:sldId id="269"/>
            <p14:sldId id="267"/>
            <p14:sldId id="277"/>
            <p14:sldId id="278"/>
            <p14:sldId id="279"/>
            <p14:sldId id="280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02" d="100"/>
          <a:sy n="10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472E-ED74-6A49-8199-8329FFA96818}" type="datetimeFigureOut">
              <a:rPr lang="en-US"/>
              <a:pPr/>
              <a:t>3/31/2016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03FB-E7AE-3644-A306-03F0AD39F72E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2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66E1-04EA-FC41-B4E5-139C89599465}" type="datetimeFigureOut">
              <a:rPr lang="en-US"/>
              <a:pPr/>
              <a:t>3/31/2016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33DE-FD9C-764D-B62E-9C2B6ACAAC87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14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033DE-FD9C-764D-B62E-9C2B6ACAAC8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4B79-CF2B-8846-8E2D-96567580C6F4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1A1C-3BB9-F64E-A20B-D5F0D8925113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746E-DC53-2E41-AF75-F5BE0884DC52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A5BE6C9-2B39-E244-B199-C9DDDBC1BC5E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E85AC3F-0885-204C-BF4F-9A6E7602B8C5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F4F646A-143A-B146-AEF2-55D294FF2BA7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63D2-23ED-A148-BC84-1FF237750CE6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563B-72A2-4548-8C4D-971BF390BF5C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98EF-B554-A046-99DA-81731B6E075A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92AC-577B-074C-BB23-78AD986F227D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D94-2A42-8C48-8B32-F6C4C6C6E974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D64-42BA-1F43-94B7-8DB9E0487622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A1A0-AD14-2949-8792-DABB94BCAE37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8DC-DAFE-AB4A-A0FD-A814159D88C9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E56A-4E60-3842-B61E-2CA4CA5EA12E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4AB3-5541-9847-8B37-B64F5063E139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974894-6CF2-4343-BBCF-D2562E747477}" type="datetime1">
              <a:rPr lang="en-US"/>
              <a:pPr/>
              <a:t>3/31/2016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D28D4-6FBC-3F40-84D2-23259CE3A65B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853031"/>
            <a:ext cx="9144000" cy="2087422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solidFill>
                  <a:srgbClr val="FFFFFF"/>
                </a:solidFill>
              </a:rPr>
              <a:t>Student: </a:t>
            </a:r>
            <a:r>
              <a:rPr lang="it-IT" sz="2000" b="1" dirty="0" smtClean="0">
                <a:solidFill>
                  <a:srgbClr val="FFFFFF"/>
                </a:solidFill>
              </a:rPr>
              <a:t>Adelphe Yousseu</a:t>
            </a:r>
            <a:r>
              <a:rPr lang="it-IT" sz="2000" dirty="0">
                <a:solidFill>
                  <a:srgbClr val="FFFFFF"/>
                </a:solidFill>
              </a:rPr>
              <a:t/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/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Supervisor: </a:t>
            </a:r>
            <a:r>
              <a:rPr lang="it-IT" sz="2000" b="1" dirty="0">
                <a:solidFill>
                  <a:srgbClr val="FFFFFF"/>
                </a:solidFill>
              </a:rPr>
              <a:t>Prof. Alessandro Bottaro </a:t>
            </a:r>
            <a:r>
              <a:rPr lang="it-IT" sz="2000" dirty="0">
                <a:solidFill>
                  <a:srgbClr val="FFFFFF"/>
                </a:solidFill>
              </a:rPr>
              <a:t/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/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Correlator: </a:t>
            </a:r>
            <a:r>
              <a:rPr lang="it-IT" sz="2000" b="1" dirty="0">
                <a:solidFill>
                  <a:srgbClr val="FFFFFF"/>
                </a:solidFill>
              </a:rPr>
              <a:t>Prof.</a:t>
            </a:r>
            <a:r>
              <a:rPr lang="it-IT" sz="2000" dirty="0">
                <a:solidFill>
                  <a:srgbClr val="FFFFFF"/>
                </a:solidFill>
              </a:rPr>
              <a:t> </a:t>
            </a:r>
            <a:r>
              <a:rPr lang="it-IT" sz="2000" b="1" dirty="0">
                <a:solidFill>
                  <a:srgbClr val="FFFFFF"/>
                </a:solidFill>
              </a:rPr>
              <a:t>Nicolas Mazellier</a:t>
            </a:r>
            <a:br>
              <a:rPr lang="it-IT" sz="2000" b="1" dirty="0">
                <a:solidFill>
                  <a:srgbClr val="FFFFFF"/>
                </a:solidFill>
              </a:rPr>
            </a:br>
            <a:endParaRPr lang="it-IT" sz="2000" b="1" dirty="0">
              <a:solidFill>
                <a:srgbClr val="FFFF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940453"/>
            <a:ext cx="9144000" cy="739604"/>
          </a:xfrm>
        </p:spPr>
        <p:txBody>
          <a:bodyPr>
            <a:noAutofit/>
          </a:bodyPr>
          <a:lstStyle/>
          <a:p>
            <a:pPr algn="ctr"/>
            <a:r>
              <a:rPr lang="it-IT" sz="2000" dirty="0" err="1" smtClean="0">
                <a:solidFill>
                  <a:srgbClr val="FFFFFF"/>
                </a:solidFill>
              </a:rPr>
              <a:t>Master’s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smtClean="0">
                <a:solidFill>
                  <a:srgbClr val="FFFFFF"/>
                </a:solidFill>
              </a:rPr>
              <a:t>thesis</a:t>
            </a:r>
            <a:endParaRPr lang="it-IT" sz="2000" dirty="0">
              <a:solidFill>
                <a:srgbClr val="FFFFFF"/>
              </a:solidFill>
            </a:endParaRPr>
          </a:p>
          <a:p>
            <a:pPr algn="ctr"/>
            <a:r>
              <a:rPr lang="it-IT" sz="2000" dirty="0">
                <a:solidFill>
                  <a:srgbClr val="FFFFFF"/>
                </a:solidFill>
              </a:rPr>
              <a:t>Genova, </a:t>
            </a:r>
            <a:r>
              <a:rPr lang="it-IT" sz="2000" dirty="0" smtClean="0">
                <a:solidFill>
                  <a:srgbClr val="FFFFFF"/>
                </a:solidFill>
              </a:rPr>
              <a:t>31th  March 2016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8401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 smtClean="0">
                <a:solidFill>
                  <a:schemeClr val="bg1"/>
                </a:solidFill>
              </a:rPr>
              <a:t>Study of drag reduction </a:t>
            </a:r>
            <a:r>
              <a:rPr lang="it-IT" sz="3200" i="1" dirty="0" err="1" smtClean="0">
                <a:solidFill>
                  <a:schemeClr val="bg1"/>
                </a:solidFill>
              </a:rPr>
              <a:t>using</a:t>
            </a:r>
            <a:r>
              <a:rPr lang="it-IT" sz="3200" i="1" dirty="0" smtClean="0">
                <a:solidFill>
                  <a:schemeClr val="bg1"/>
                </a:solidFill>
              </a:rPr>
              <a:t> </a:t>
            </a:r>
            <a:endParaRPr lang="it-IT" sz="3200" i="1" dirty="0" smtClean="0">
              <a:solidFill>
                <a:schemeClr val="bg1"/>
              </a:solidFill>
            </a:endParaRPr>
          </a:p>
          <a:p>
            <a:pPr algn="ctr"/>
            <a:r>
              <a:rPr lang="it-IT" sz="3200" i="1" dirty="0" err="1" smtClean="0">
                <a:solidFill>
                  <a:schemeClr val="bg1"/>
                </a:solidFill>
              </a:rPr>
              <a:t>superhydrophobic</a:t>
            </a:r>
            <a:r>
              <a:rPr lang="it-IT" sz="3200" i="1" dirty="0" smtClean="0">
                <a:solidFill>
                  <a:schemeClr val="bg1"/>
                </a:solidFill>
              </a:rPr>
              <a:t> </a:t>
            </a:r>
            <a:r>
              <a:rPr lang="it-IT" sz="3200" i="1" dirty="0" smtClean="0">
                <a:solidFill>
                  <a:schemeClr val="bg1"/>
                </a:solidFill>
              </a:rPr>
              <a:t>surfaces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17982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University </a:t>
            </a:r>
            <a:r>
              <a:rPr lang="it-IT" dirty="0">
                <a:solidFill>
                  <a:srgbClr val="FFFFFF"/>
                </a:solidFill>
              </a:rPr>
              <a:t>of </a:t>
            </a:r>
            <a:r>
              <a:rPr lang="it-IT" dirty="0" smtClean="0">
                <a:solidFill>
                  <a:srgbClr val="FFFFFF"/>
                </a:solidFill>
              </a:rPr>
              <a:t>Genoa </a:t>
            </a:r>
            <a:r>
              <a:rPr lang="it-IT" dirty="0">
                <a:solidFill>
                  <a:srgbClr val="FFFFFF"/>
                </a:solidFill>
              </a:rPr>
              <a:t>– Polytech Orleans</a:t>
            </a:r>
          </a:p>
          <a:p>
            <a:pPr algn="ctr"/>
            <a:endParaRPr lang="it-IT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9" y="2200595"/>
            <a:ext cx="1211163" cy="17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Logo_Polytech_Orl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48" y="2355743"/>
            <a:ext cx="3874008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10</a:t>
            </a:fld>
            <a:endParaRPr lang="it-IT"/>
          </a:p>
        </p:txBody>
      </p:sp>
      <p:pic>
        <p:nvPicPr>
          <p:cNvPr id="7171" name="Picture 3" descr="C:\Users\Acer\Desktop\power point\model_de_wenz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44" y="219636"/>
            <a:ext cx="4770583" cy="2800655"/>
          </a:xfrm>
          <a:prstGeom prst="rect">
            <a:avLst/>
          </a:prstGeom>
          <a:noFill/>
        </p:spPr>
      </p:pic>
      <p:pic>
        <p:nvPicPr>
          <p:cNvPr id="7172" name="Picture 4" descr="C:\Users\Acer\Desktop\power point\model_de_cass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46" y="3310669"/>
            <a:ext cx="4770582" cy="2978072"/>
          </a:xfrm>
          <a:prstGeom prst="rect">
            <a:avLst/>
          </a:prstGeom>
          <a:noFill/>
        </p:spPr>
      </p:pic>
      <p:pic>
        <p:nvPicPr>
          <p:cNvPr id="7173" name="Picture 5" descr="C:\Users\Acer\Desktop\power point\wenz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5453" y="1310120"/>
            <a:ext cx="2868958" cy="352425"/>
          </a:xfrm>
          <a:prstGeom prst="rect">
            <a:avLst/>
          </a:prstGeom>
          <a:noFill/>
        </p:spPr>
      </p:pic>
      <p:pic>
        <p:nvPicPr>
          <p:cNvPr id="7174" name="Picture 6" descr="C:\Users\Acer\Desktop\power point\cassi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5453" y="4305867"/>
            <a:ext cx="319291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Dispositivo sperimentale:</a:t>
            </a:r>
            <a:br>
              <a:rPr lang="it-IT" dirty="0" smtClean="0"/>
            </a:br>
            <a:r>
              <a:rPr lang="it-IT" dirty="0" smtClean="0"/>
              <a:t>               il laboratorio</a:t>
            </a:r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26" name="Picture 2" descr="C:\Users\Acer\Desktop\power point\laboratori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9626" y="1425388"/>
            <a:ext cx="7753739" cy="461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Dispositivo sperimentale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Picture 3" descr="C:\Users\Acer\Desktop\power point\dispositi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25388"/>
            <a:ext cx="7933765" cy="415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53626"/>
            <a:ext cx="7583487" cy="5533300"/>
          </a:xfrm>
        </p:spPr>
        <p:txBody>
          <a:bodyPr/>
          <a:lstStyle/>
          <a:p>
            <a:pPr algn="ctr"/>
            <a:r>
              <a:rPr lang="it-IT" dirty="0" smtClean="0"/>
              <a:t>Sfere rivestite</a:t>
            </a:r>
            <a:r>
              <a:rPr lang="it-IT" dirty="0"/>
              <a:t> </a:t>
            </a:r>
            <a:r>
              <a:rPr lang="it-IT" dirty="0" smtClean="0"/>
              <a:t>con Ultra </a:t>
            </a:r>
            <a:r>
              <a:rPr lang="it-IT" dirty="0" err="1" smtClean="0"/>
              <a:t>Ever</a:t>
            </a:r>
            <a:r>
              <a:rPr lang="it-IT" dirty="0" smtClean="0"/>
              <a:t> Dry e non rivestite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r>
              <a:rPr lang="it-IT" sz="2000" dirty="0" smtClean="0"/>
              <a:t>La presenza di un plastron di aria è visibile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5" y="2127378"/>
            <a:ext cx="3981063" cy="29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218" y="509187"/>
            <a:ext cx="8537251" cy="1044388"/>
          </a:xfrm>
        </p:spPr>
        <p:txBody>
          <a:bodyPr/>
          <a:lstStyle/>
          <a:p>
            <a:r>
              <a:rPr lang="it-IT" dirty="0" smtClean="0"/>
              <a:t>   Raccolta e elaborazione dei dati :</a:t>
            </a:r>
            <a:br>
              <a:rPr lang="it-IT" dirty="0" smtClean="0"/>
            </a:br>
            <a:r>
              <a:rPr lang="it-IT" dirty="0" smtClean="0"/>
              <a:t>       </a:t>
            </a:r>
            <a:r>
              <a:rPr lang="it-IT" sz="3200" dirty="0" smtClean="0"/>
              <a:t>conversione del video in immagini</a:t>
            </a:r>
            <a:endParaRPr lang="it-IT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2050" name="Picture 2" descr="C:\Users\Acer\Desktop\thesi de laurea\capitolo6\immagini\convert_shg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463" y="2368184"/>
            <a:ext cx="7583487" cy="312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924" y="492095"/>
            <a:ext cx="7583487" cy="1044388"/>
          </a:xfrm>
        </p:spPr>
        <p:txBody>
          <a:bodyPr/>
          <a:lstStyle/>
          <a:p>
            <a:r>
              <a:rPr lang="it-IT" dirty="0" smtClean="0"/>
              <a:t>    Post trattamento dei dati:</a:t>
            </a:r>
            <a:br>
              <a:rPr lang="it-IT" dirty="0" smtClean="0"/>
            </a:br>
            <a:r>
              <a:rPr lang="it-IT" dirty="0" smtClean="0"/>
              <a:t>  </a:t>
            </a:r>
            <a:r>
              <a:rPr lang="it-IT" sz="3200" dirty="0" smtClean="0"/>
              <a:t>cambiamento del fondo grigio in nero</a:t>
            </a:r>
            <a:endParaRPr lang="it-IT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074" name="Picture 2" descr="C:\Users\Acer\Desktop\power point\backgroun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690" y="1982624"/>
            <a:ext cx="6759723" cy="419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Post trattamento dei dati:</a:t>
            </a:r>
            <a:br>
              <a:rPr lang="it-IT" dirty="0" smtClean="0"/>
            </a:br>
            <a:r>
              <a:rPr lang="it-IT" dirty="0" smtClean="0"/>
              <a:t>              </a:t>
            </a:r>
            <a:r>
              <a:rPr lang="it-IT" sz="3200" dirty="0" smtClean="0"/>
              <a:t>moto della sfera</a:t>
            </a:r>
            <a:endParaRPr lang="it-IT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4098" name="Picture 2" descr="C:\Users\Acer\Desktop\power point\mouve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618" y="1648690"/>
            <a:ext cx="8215745" cy="429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Post-trattamento dei dati :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3200" dirty="0" smtClean="0"/>
              <a:t>si segue il centro di gravità della sfera</a:t>
            </a:r>
            <a:endParaRPr lang="it-IT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 Yousseu - University of Genova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122" name="Picture 2" descr="C:\Users\Acer\Desktop\power point\mouvement_cent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910" y="1425387"/>
            <a:ext cx="8243454" cy="486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9878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18</a:t>
            </a:fld>
            <a:endParaRPr lang="it-IT"/>
          </a:p>
        </p:txBody>
      </p:sp>
      <p:pic>
        <p:nvPicPr>
          <p:cNvPr id="9218" name="Picture 2" descr="C:\Users\Acer\Desktop\power point\trajectoi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797391"/>
            <a:ext cx="7335837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88809" y="6288740"/>
            <a:ext cx="3602181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0375" y="825498"/>
            <a:ext cx="813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 si osserva come le velocità delle 10 cadute  delle sfere di 10mm  rivestite  nell’acqua variano intorno alla curva media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3484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C:\Users\Acer\Desktop\thesi de laurea\capitolo7\immagini\vitessemean10_eau_vrms_s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382" y="1748827"/>
            <a:ext cx="8648088" cy="433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6330"/>
            <a:ext cx="9143999" cy="1044388"/>
          </a:xfrm>
        </p:spPr>
        <p:txBody>
          <a:bodyPr/>
          <a:lstStyle/>
          <a:p>
            <a:r>
              <a:rPr lang="it-IT" dirty="0"/>
              <a:t>   </a:t>
            </a:r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01173" y="1440873"/>
            <a:ext cx="8942825" cy="5223788"/>
          </a:xfrm>
        </p:spPr>
        <p:txBody>
          <a:bodyPr>
            <a:normAutofit/>
          </a:bodyPr>
          <a:lstStyle/>
          <a:p>
            <a:r>
              <a:rPr lang="it-IT" dirty="0" smtClean="0"/>
              <a:t>Obiettivi e motivazioni</a:t>
            </a:r>
            <a:endParaRPr lang="en-US" dirty="0" smtClean="0"/>
          </a:p>
          <a:p>
            <a:r>
              <a:rPr lang="it-IT" dirty="0" smtClean="0"/>
              <a:t>Ultra Ever Dry</a:t>
            </a:r>
            <a:r>
              <a:rPr lang="it-IT" dirty="0" smtClean="0"/>
              <a:t>®</a:t>
            </a:r>
            <a:endParaRPr lang="en-US" dirty="0" smtClean="0"/>
          </a:p>
          <a:p>
            <a:r>
              <a:rPr lang="it-IT" dirty="0" smtClean="0"/>
              <a:t>Bagnabilità e idrofobicità</a:t>
            </a:r>
            <a:endParaRPr lang="en-US" dirty="0" smtClean="0"/>
          </a:p>
          <a:p>
            <a:r>
              <a:rPr lang="en-US" dirty="0"/>
              <a:t>L</a:t>
            </a:r>
            <a:r>
              <a:rPr lang="it-IT" dirty="0" smtClean="0"/>
              <a:t>a </a:t>
            </a:r>
            <a:r>
              <a:rPr lang="it-IT" dirty="0" smtClean="0"/>
              <a:t>rugosità:  lo stato di Wenzel e di Cassie Baxter</a:t>
            </a:r>
            <a:endParaRPr lang="en-US" dirty="0" smtClean="0"/>
          </a:p>
          <a:p>
            <a:r>
              <a:rPr lang="it-IT" dirty="0" smtClean="0"/>
              <a:t>Dispositivo sperimentale</a:t>
            </a:r>
            <a:endParaRPr lang="en-US" dirty="0" smtClean="0"/>
          </a:p>
          <a:p>
            <a:r>
              <a:rPr lang="en-US" dirty="0" smtClean="0"/>
              <a:t>Post </a:t>
            </a:r>
            <a:r>
              <a:rPr lang="en-US" dirty="0" smtClean="0"/>
              <a:t>- </a:t>
            </a:r>
            <a:r>
              <a:rPr lang="en-US" dirty="0" err="1" smtClean="0"/>
              <a:t>trattamento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endParaRPr lang="en-US" dirty="0">
              <a:effectLst/>
            </a:endParaRPr>
          </a:p>
          <a:p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endParaRPr lang="en-US" dirty="0">
              <a:effectLst/>
            </a:endParaRPr>
          </a:p>
          <a:p>
            <a:r>
              <a:rPr lang="it-IT" dirty="0" smtClean="0"/>
              <a:t>Conclusioni </a:t>
            </a:r>
            <a:r>
              <a:rPr lang="it-IT" dirty="0" smtClean="0"/>
              <a:t>e prospettive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88809" y="6288740"/>
            <a:ext cx="3602181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825498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di 10mm  rivestite et non rivestite nell’acqua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99010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 </a:t>
                      </a:r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 </a:t>
                      </a:r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non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1,3802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14380,6785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1,3117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13666,95841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Acer\Desktop\thesi de laurea\capitolo7\immagini\comparaison10_ea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1565564"/>
            <a:ext cx="8082990" cy="3705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924" y="219635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03441" y="6288740"/>
            <a:ext cx="3223220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7091" y="813266"/>
            <a:ext cx="86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da 8mm rivestite e non rivestite nell’acqua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</a:t>
                      </a:r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non 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1,2792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10662,6656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1,1892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9912,4781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C:\Users\Acer\Desktop\thesi de laurea\capitolo7\immagini\comparaison8_ea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91" y="1437946"/>
            <a:ext cx="8620379" cy="381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924" y="219635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03441" y="6288740"/>
            <a:ext cx="3223220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7091" y="813266"/>
            <a:ext cx="86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da 5mm rivestite e non rivestite nell’acqua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</a:t>
                      </a:r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non 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1,0541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5491,4770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1,0009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5214,3244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Acer\Desktop\thesi de laurea\capitolo7\immagini\comparaison5_ea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91" y="1541892"/>
            <a:ext cx="8620379" cy="3715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924" y="219635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03441" y="6288740"/>
            <a:ext cx="3223220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7091" y="813266"/>
            <a:ext cx="86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da 10mm rivestite e non rivestite nel glicerolo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</a:t>
                      </a:r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non 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0,2178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2,3331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0,2390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2,5602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C:\Users\Acer\Desktop\thesi de laurea\capitolo7\immagini\comparaison10_g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046" y="1434267"/>
            <a:ext cx="8401424" cy="3823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924" y="219635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03441" y="6288740"/>
            <a:ext cx="3223220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7091" y="813266"/>
            <a:ext cx="86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da 8mm rivestite e non rivestite nel glicerolo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</a:t>
                      </a:r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non 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0,1524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1,3060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0,1582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1.3557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C:\Users\Acer\Desktop\thesi de laurea\capitolo7\immagini\comparaison8_g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046" y="1434267"/>
            <a:ext cx="8401424" cy="3823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924" y="219635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03441" y="6288740"/>
            <a:ext cx="3223220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7091" y="813266"/>
            <a:ext cx="862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da 5mm rivestite e non rivestite nel glicerolo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it-IT" sz="1800" kern="120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terminale</a:t>
                      </a:r>
                      <a:r>
                        <a:rPr lang="it-IT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FFFF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FFFF"/>
                          </a:solidFill>
                        </a:rPr>
                        <a:t> non rivestite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0,0631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0,3379</a:t>
                      </a:r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Sfere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 rivestite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0,0596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0,3192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C:\Users\Acer\Desktop\thesi de laurea\capitolo7\immagini\comparaison5_g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93" y="1489686"/>
            <a:ext cx="8620378" cy="3594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 dirty="0" smtClean="0"/>
              <a:t>Analisi e </a:t>
            </a:r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88809" y="6288740"/>
            <a:ext cx="3602181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825498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di 10mm  rivestite et non rivestite nell’acqua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3484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Acer\Desktop\thesi de laurea\capitolo7\immagini\comparaison10_ea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4" y="1565564"/>
            <a:ext cx="8437095" cy="4818427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4074409" y="2466109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396836" y="311727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189018" y="173181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 dirty="0" smtClean="0"/>
              <a:t>Analisi e conclusione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88809" y="6288740"/>
            <a:ext cx="3602181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825498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Confronto tra le curve di velocità media delle sfere di 10mm  rivestite et non rivestite nell’acqua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3484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4074409" y="2466109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396836" y="311727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189018" y="173181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3" name="Picture 3" descr="C:\Users\Acer\Desktop\power point\analiz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945" y="1522777"/>
            <a:ext cx="8606525" cy="4585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 dirty="0" smtClean="0"/>
              <a:t>Analisi e conclusione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88809" y="6288740"/>
            <a:ext cx="3602181" cy="365125"/>
          </a:xfrm>
        </p:spPr>
        <p:txBody>
          <a:bodyPr/>
          <a:lstStyle/>
          <a:p>
            <a:r>
              <a:rPr lang="it-IT" dirty="0" smtClean="0"/>
              <a:t>Adelphe Yousseu- </a:t>
            </a:r>
            <a:r>
              <a:rPr lang="it-IT" dirty="0"/>
              <a:t>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28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82549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FFFF"/>
                </a:solidFill>
              </a:rPr>
              <a:t>Curva di Cd = f(Re)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3484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4074409" y="2466109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396836" y="3117273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189018" y="173181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C:\Users\Acer\Desktop\power point\c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6954" y="1714005"/>
            <a:ext cx="6802017" cy="4305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i="1" dirty="0" smtClean="0"/>
              <a:t>    GRAZIE PER</a:t>
            </a:r>
            <a:endParaRPr lang="it-IT" sz="66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878" y="4208701"/>
            <a:ext cx="7583487" cy="1500187"/>
          </a:xfrm>
        </p:spPr>
        <p:txBody>
          <a:bodyPr>
            <a:normAutofit/>
          </a:bodyPr>
          <a:lstStyle/>
          <a:p>
            <a:r>
              <a:rPr lang="it-IT" sz="5400" i="1" dirty="0" smtClean="0"/>
              <a:t>LA VOSTRA ATTENZIONE</a:t>
            </a:r>
            <a:endParaRPr lang="it-IT" sz="5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- University of Genoa</a:t>
            </a:r>
            <a:endParaRPr lang="it-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0256" y="238296"/>
            <a:ext cx="7583487" cy="779639"/>
          </a:xfrm>
        </p:spPr>
        <p:txBody>
          <a:bodyPr/>
          <a:lstStyle/>
          <a:p>
            <a:pPr algn="ctr"/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80593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  <a:p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3</a:t>
            </a:fld>
            <a:endParaRPr lang="it-IT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79463" y="969818"/>
            <a:ext cx="7583487" cy="5067912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Mettere in evidenza l’effetto di un rivestimento </a:t>
            </a:r>
            <a:r>
              <a:rPr lang="it-IT" dirty="0" err="1" smtClean="0"/>
              <a:t>superidrofobico</a:t>
            </a:r>
            <a:r>
              <a:rPr lang="it-IT" dirty="0" smtClean="0"/>
              <a:t> </a:t>
            </a:r>
            <a:r>
              <a:rPr lang="it-IT" dirty="0" smtClean="0"/>
              <a:t>sulla resistenza </a:t>
            </a:r>
            <a:r>
              <a:rPr lang="it-IT" dirty="0" smtClean="0"/>
              <a:t>idrodinamica di un oggetto in moto in un liquido.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lavoro svolto consiste nella misura indiretta dell’attrito indotta da un oggetto di forma sferica in caduta libera, nella fase terminale del </a:t>
            </a:r>
            <a:r>
              <a:rPr lang="it-IT" dirty="0" smtClean="0"/>
              <a:t>moto; </a:t>
            </a:r>
            <a:r>
              <a:rPr lang="it-IT" dirty="0" smtClean="0"/>
              <a:t>le uniche forze che agiscono sono </a:t>
            </a:r>
            <a:r>
              <a:rPr lang="it-IT" dirty="0" smtClean="0"/>
              <a:t>la</a:t>
            </a:r>
            <a:r>
              <a:rPr lang="it-IT" dirty="0" smtClean="0"/>
              <a:t> </a:t>
            </a:r>
            <a:r>
              <a:rPr lang="it-IT" dirty="0" smtClean="0"/>
              <a:t>gravità, </a:t>
            </a:r>
            <a:r>
              <a:rPr lang="it-IT" dirty="0" smtClean="0"/>
              <a:t>la forza di Archimede e l’attrito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4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400" y="1989624"/>
            <a:ext cx="8696384" cy="48752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a) </a:t>
            </a:r>
            <a:r>
              <a:rPr lang="en-US" sz="2400" dirty="0" err="1" smtClean="0"/>
              <a:t>Nelle</a:t>
            </a:r>
            <a:r>
              <a:rPr lang="en-US" sz="2400" dirty="0" smtClean="0"/>
              <a:t> </a:t>
            </a:r>
            <a:r>
              <a:rPr lang="en-US" sz="2400" dirty="0" err="1" smtClean="0"/>
              <a:t>centrali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energetiche</a:t>
            </a:r>
            <a:r>
              <a:rPr lang="en-US" sz="2400" dirty="0" smtClean="0"/>
              <a:t> per </a:t>
            </a:r>
            <a:r>
              <a:rPr lang="en-US" sz="2400" dirty="0" err="1" smtClean="0"/>
              <a:t>evitare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condensazione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vapore</a:t>
            </a:r>
            <a:r>
              <a:rPr lang="en-US" sz="2400" dirty="0" smtClean="0"/>
              <a:t> 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provocare</a:t>
            </a:r>
            <a:r>
              <a:rPr lang="en-US" sz="2400" dirty="0" smtClean="0"/>
              <a:t> un </a:t>
            </a:r>
            <a:r>
              <a:rPr lang="en-US" sz="2400" dirty="0" err="1" smtClean="0"/>
              <a:t>calo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dell’efficienza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b) </a:t>
            </a:r>
            <a:r>
              <a:rPr lang="en-US" sz="2400" dirty="0" err="1" smtClean="0"/>
              <a:t>Nelle</a:t>
            </a:r>
            <a:r>
              <a:rPr lang="en-US" sz="2400" dirty="0" smtClean="0"/>
              <a:t> </a:t>
            </a: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autopulenti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c) </a:t>
            </a:r>
            <a:r>
              <a:rPr lang="en-US" sz="2400" dirty="0" err="1" smtClean="0"/>
              <a:t>Nei</a:t>
            </a:r>
            <a:r>
              <a:rPr lang="en-US" sz="2400" dirty="0" smtClean="0"/>
              <a:t> </a:t>
            </a:r>
            <a:r>
              <a:rPr lang="en-US" sz="2400" dirty="0" err="1" smtClean="0"/>
              <a:t>vetri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parabrezza</a:t>
            </a:r>
            <a:r>
              <a:rPr lang="en-US" sz="2400" dirty="0" smtClean="0"/>
              <a:t> per non </a:t>
            </a:r>
            <a:r>
              <a:rPr lang="en-US" sz="2400" dirty="0" err="1" smtClean="0"/>
              <a:t>compromettere</a:t>
            </a:r>
            <a:r>
              <a:rPr lang="en-US" sz="2400" dirty="0" smtClean="0"/>
              <a:t> la </a:t>
            </a:r>
            <a:r>
              <a:rPr lang="en-US" sz="2400" dirty="0" err="1" smtClean="0"/>
              <a:t>visibilità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d) </a:t>
            </a:r>
            <a:r>
              <a:rPr lang="en-US" sz="2400" dirty="0" err="1" smtClean="0"/>
              <a:t>Nei</a:t>
            </a:r>
            <a:r>
              <a:rPr lang="en-US" sz="2400" dirty="0" smtClean="0"/>
              <a:t> </a:t>
            </a:r>
            <a:r>
              <a:rPr lang="en-US" sz="2400" dirty="0" err="1" smtClean="0"/>
              <a:t>palloni</a:t>
            </a:r>
            <a:r>
              <a:rPr lang="en-US" sz="2400" dirty="0" smtClean="0"/>
              <a:t> </a:t>
            </a:r>
            <a:r>
              <a:rPr lang="en-US" sz="2400" dirty="0" err="1" smtClean="0"/>
              <a:t>aerostatici</a:t>
            </a:r>
            <a:r>
              <a:rPr lang="en-US" sz="2400" dirty="0" smtClean="0"/>
              <a:t> per </a:t>
            </a:r>
            <a:r>
              <a:rPr lang="en-US" sz="2400" dirty="0" err="1" smtClean="0"/>
              <a:t>misure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natura</a:t>
            </a:r>
            <a:r>
              <a:rPr lang="en-US" sz="2400" dirty="0" smtClean="0"/>
              <a:t> </a:t>
            </a:r>
            <a:r>
              <a:rPr lang="en-US" sz="2400" dirty="0" err="1" smtClean="0"/>
              <a:t>meteorologica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e) </a:t>
            </a:r>
            <a:r>
              <a:rPr lang="en-US" sz="2400" dirty="0" err="1" smtClean="0"/>
              <a:t>Formazione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ghiaccio</a:t>
            </a:r>
            <a:r>
              <a:rPr lang="en-US" sz="2400" dirty="0" smtClean="0"/>
              <a:t>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degli</a:t>
            </a:r>
            <a:r>
              <a:rPr lang="en-US" sz="2400" dirty="0" smtClean="0"/>
              <a:t> </a:t>
            </a:r>
            <a:r>
              <a:rPr lang="en-US" sz="2400" dirty="0" err="1" smtClean="0"/>
              <a:t>aerei</a:t>
            </a:r>
            <a:r>
              <a:rPr lang="en-US" sz="2400" dirty="0" smtClean="0"/>
              <a:t>, sui </a:t>
            </a:r>
            <a:r>
              <a:rPr lang="en-US" sz="2400" dirty="0" err="1" smtClean="0"/>
              <a:t>cavi</a:t>
            </a:r>
            <a:r>
              <a:rPr lang="en-US" sz="2400" dirty="0" smtClean="0"/>
              <a:t> </a:t>
            </a:r>
            <a:r>
              <a:rPr lang="en-US" sz="2400" dirty="0" err="1" smtClean="0"/>
              <a:t>elettrici</a:t>
            </a:r>
            <a:r>
              <a:rPr lang="en-US" sz="2400" dirty="0" smtClean="0"/>
              <a:t>, </a:t>
            </a:r>
            <a:r>
              <a:rPr lang="en-US" sz="2400" dirty="0" err="1" smtClean="0"/>
              <a:t>sulle</a:t>
            </a:r>
            <a:r>
              <a:rPr lang="en-US" sz="2400" dirty="0" smtClean="0"/>
              <a:t> pale </a:t>
            </a:r>
            <a:r>
              <a:rPr lang="en-US" sz="2400" dirty="0" err="1" smtClean="0"/>
              <a:t>eoliche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4149" y="848835"/>
            <a:ext cx="7583487" cy="729340"/>
          </a:xfrm>
        </p:spPr>
        <p:txBody>
          <a:bodyPr/>
          <a:lstStyle/>
          <a:p>
            <a:pPr algn="ctr"/>
            <a:r>
              <a:rPr lang="it-IT" dirty="0" smtClean="0"/>
              <a:t>M</a:t>
            </a:r>
            <a:r>
              <a:rPr lang="it-IT" dirty="0" smtClean="0"/>
              <a:t>otivazioni per lo studio di materiali </a:t>
            </a:r>
            <a:r>
              <a:rPr lang="it-IT" dirty="0" err="1" smtClean="0"/>
              <a:t>superidrofobici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5556"/>
            <a:ext cx="7583487" cy="647513"/>
          </a:xfrm>
        </p:spPr>
        <p:txBody>
          <a:bodyPr/>
          <a:lstStyle/>
          <a:p>
            <a:pPr algn="ctr"/>
            <a:r>
              <a:rPr lang="it-IT" dirty="0" smtClean="0"/>
              <a:t>Bagnabilità e idrofobicità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91953" y="4641273"/>
            <a:ext cx="8436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</a:rPr>
              <a:t>Forze di coesione tra le molecole del liquido</a:t>
            </a:r>
          </a:p>
          <a:p>
            <a:endParaRPr lang="it-IT" sz="2400" dirty="0" smtClean="0">
              <a:solidFill>
                <a:srgbClr val="FFFFFF"/>
              </a:solidFill>
            </a:endParaRPr>
          </a:p>
          <a:p>
            <a:r>
              <a:rPr lang="it-IT" sz="2400" dirty="0" smtClean="0">
                <a:solidFill>
                  <a:srgbClr val="FFFFFF"/>
                </a:solidFill>
              </a:rPr>
              <a:t>Forze di adesione tra le molecole della goccia e quelle del </a:t>
            </a:r>
            <a:r>
              <a:rPr lang="it-IT" sz="2400" dirty="0" smtClean="0">
                <a:solidFill>
                  <a:srgbClr val="FFFFFF"/>
                </a:solidFill>
              </a:rPr>
              <a:t>supporto solido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48092" y="5921036"/>
            <a:ext cx="301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Acer\Desktop\thesi de laurea\capitolo2\immagini\intereaction_moleculair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1953" y="987034"/>
            <a:ext cx="8436410" cy="3654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818" y="219635"/>
            <a:ext cx="8689651" cy="158145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Bagnabilità e idrofobicità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Tensioni sulle </a:t>
            </a:r>
            <a:r>
              <a:rPr lang="it-IT" dirty="0" smtClean="0"/>
              <a:t>superfici </a:t>
            </a:r>
            <a:r>
              <a:rPr lang="it-IT" dirty="0" smtClean="0"/>
              <a:t>di separazione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07818" y="4412723"/>
            <a:ext cx="8689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FFFFFF"/>
              </a:solidFill>
            </a:endParaRPr>
          </a:p>
          <a:p>
            <a:endParaRPr lang="it-IT" sz="2800" dirty="0" smtClean="0">
              <a:solidFill>
                <a:srgbClr val="FFFFFF"/>
              </a:solidFill>
            </a:endParaRPr>
          </a:p>
          <a:p>
            <a:endParaRPr lang="it-IT" sz="2800" dirty="0" smtClean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6056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/>
              </a:rPr>
              <a:t> </a:t>
            </a:r>
            <a:endParaRPr lang="it-IT" sz="28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463" y="1989349"/>
            <a:ext cx="7583487" cy="32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8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7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983673" y="219637"/>
            <a:ext cx="6927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dirty="0" smtClean="0">
                <a:solidFill>
                  <a:schemeClr val="bg1"/>
                </a:solidFill>
              </a:rPr>
              <a:t>Angolo di contatto statico </a:t>
            </a:r>
          </a:p>
          <a:p>
            <a:pPr algn="ctr"/>
            <a:endParaRPr lang="it-IT" sz="3800" dirty="0" smtClean="0">
              <a:solidFill>
                <a:schemeClr val="bg1"/>
              </a:solidFill>
            </a:endParaRPr>
          </a:p>
          <a:p>
            <a:pPr algn="ctr"/>
            <a:endParaRPr lang="it-IT" sz="3800" dirty="0" smtClean="0">
              <a:solidFill>
                <a:schemeClr val="bg1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39743" y="872837"/>
            <a:ext cx="8557727" cy="516489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614" y="3578152"/>
            <a:ext cx="5590002" cy="28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Acer\Desktop\power point\you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110" y="4378036"/>
            <a:ext cx="2609136" cy="937448"/>
          </a:xfrm>
          <a:prstGeom prst="rect">
            <a:avLst/>
          </a:prstGeom>
          <a:noFill/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26908"/>
              </p:ext>
            </p:extLst>
          </p:nvPr>
        </p:nvGraphicFramePr>
        <p:xfrm>
          <a:off x="1814945" y="922926"/>
          <a:ext cx="6096000" cy="240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5760">
                <a:tc>
                  <a:txBody>
                    <a:bodyPr/>
                    <a:lstStyle/>
                    <a:p>
                      <a:r>
                        <a:rPr lang="it-IT" dirty="0" smtClean="0"/>
                        <a:t>Angolo di</a:t>
                      </a:r>
                      <a:r>
                        <a:rPr lang="it-IT" baseline="0" dirty="0" smtClean="0"/>
                        <a:t> contatto (°C 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Tipologia superficie</a:t>
                      </a:r>
                      <a:endParaRPr lang="it-IT" dirty="0"/>
                    </a:p>
                  </a:txBody>
                  <a:tcPr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it-IT" dirty="0" smtClean="0"/>
                        <a:t>0°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superidrofilica</a:t>
                      </a:r>
                      <a:endParaRPr lang="it-IT" dirty="0"/>
                    </a:p>
                  </a:txBody>
                  <a:tcPr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it-IT" dirty="0" smtClean="0"/>
                        <a:t>&gt;30°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Idrofilica</a:t>
                      </a:r>
                      <a:endParaRPr lang="it-IT" dirty="0"/>
                    </a:p>
                  </a:txBody>
                  <a:tcPr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it-IT" dirty="0" smtClean="0"/>
                        <a:t>30°- 90°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Intermedia</a:t>
                      </a:r>
                      <a:endParaRPr lang="it-IT" dirty="0"/>
                    </a:p>
                  </a:txBody>
                  <a:tcPr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it-IT" dirty="0" smtClean="0"/>
                        <a:t>90°-140°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Idrofobica</a:t>
                      </a:r>
                      <a:endParaRPr lang="it-IT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dirty="0" smtClean="0"/>
                        <a:t>&gt;140°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superidrofobica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53066"/>
            <a:ext cx="7583487" cy="663388"/>
          </a:xfrm>
        </p:spPr>
        <p:txBody>
          <a:bodyPr/>
          <a:lstStyle/>
          <a:p>
            <a:pPr algn="ctr"/>
            <a:r>
              <a:rPr lang="it-IT" dirty="0" smtClean="0"/>
              <a:t>Isteresi e angolo di rotolamento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8</a:t>
            </a:fld>
            <a:endParaRPr lang="it-IT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18655" y="916454"/>
            <a:ext cx="8044295" cy="5121276"/>
          </a:xfrm>
        </p:spPr>
        <p:txBody>
          <a:bodyPr/>
          <a:lstStyle/>
          <a:p>
            <a:r>
              <a:rPr lang="it-IT" dirty="0" smtClean="0"/>
              <a:t>l’isteresi dell’angolo di contatto è : </a:t>
            </a:r>
          </a:p>
          <a:p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941" y="2309890"/>
            <a:ext cx="5241348" cy="34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Acer\Desktop\power point\isteres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7995" y="1003093"/>
            <a:ext cx="2722418" cy="62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45128"/>
            <a:ext cx="7583487" cy="679263"/>
          </a:xfrm>
        </p:spPr>
        <p:txBody>
          <a:bodyPr/>
          <a:lstStyle/>
          <a:p>
            <a:pPr algn="ctr"/>
            <a:r>
              <a:rPr lang="it-IT" dirty="0" smtClean="0"/>
              <a:t>Wenzel e Cassie-Baxter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Adelphe Yousseu </a:t>
            </a:r>
            <a:r>
              <a:rPr lang="it-IT" dirty="0"/>
              <a:t>- University of </a:t>
            </a:r>
            <a:r>
              <a:rPr lang="it-IT" dirty="0" smtClean="0"/>
              <a:t>Genoa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/>
              <a:pPr/>
              <a:t>9</a:t>
            </a:fld>
            <a:endParaRPr lang="it-IT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46365" y="1136073"/>
            <a:ext cx="8016586" cy="4901657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Nel modello di Wenzel: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Nel modello di Cassie:</a:t>
            </a:r>
            <a:endParaRPr lang="it-IT" dirty="0"/>
          </a:p>
        </p:txBody>
      </p:sp>
      <p:pic>
        <p:nvPicPr>
          <p:cNvPr id="6147" name="Picture 3" descr="C:\Users\Acer\Desktop\power point\wenz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339" y="1175035"/>
            <a:ext cx="3175653" cy="352425"/>
          </a:xfrm>
          <a:prstGeom prst="rect">
            <a:avLst/>
          </a:prstGeom>
          <a:noFill/>
        </p:spPr>
      </p:pic>
      <p:pic>
        <p:nvPicPr>
          <p:cNvPr id="6148" name="Picture 4" descr="C:\Users\Acer\Desktop\power point\cass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2339" y="2361780"/>
            <a:ext cx="4260969" cy="381000"/>
          </a:xfrm>
          <a:prstGeom prst="rect">
            <a:avLst/>
          </a:prstGeom>
          <a:noFill/>
        </p:spPr>
      </p:pic>
      <p:pic>
        <p:nvPicPr>
          <p:cNvPr id="6149" name="Picture 5" descr="C:\Users\Acer\Desktop\thesi de laurea\capitolo2\immagini\wenzel_cass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552" y="3189755"/>
            <a:ext cx="6743586" cy="284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voluzione">
  <a:themeElements>
    <a:clrScheme name="Rivoluzion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ivoluzion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ivoluzion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Rivoluzione.thmx</Template>
  <TotalTime>6305</TotalTime>
  <Words>772</Words>
  <Application>Microsoft Office PowerPoint</Application>
  <PresentationFormat>Presentazione su schermo (4:3)</PresentationFormat>
  <Paragraphs>194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Rivoluzione</vt:lpstr>
      <vt:lpstr>Student: Adelphe Yousseu  Supervisor: Prof. Alessandro Bottaro   Correlator: Prof. Nicolas Mazellier </vt:lpstr>
      <vt:lpstr>   Indice</vt:lpstr>
      <vt:lpstr>Obiettivi</vt:lpstr>
      <vt:lpstr>Motivazioni per lo studio di materiali superidrofobici</vt:lpstr>
      <vt:lpstr>Bagnabilità e idrofobicità</vt:lpstr>
      <vt:lpstr>Bagnabilità e idrofobicità   Tensioni sulle superfici di separazione</vt:lpstr>
      <vt:lpstr>Presentazione standard di PowerPoint</vt:lpstr>
      <vt:lpstr>Isteresi e angolo di rotolamento</vt:lpstr>
      <vt:lpstr>Wenzel e Cassie-Baxter</vt:lpstr>
      <vt:lpstr>Presentazione standard di PowerPoint</vt:lpstr>
      <vt:lpstr>      Dispositivo sperimentale:                il laboratorio</vt:lpstr>
      <vt:lpstr>       Dispositivo sperimentale </vt:lpstr>
      <vt:lpstr>Sfere rivestite con Ultra Ever Dry e non rivestite        La presenza di un plastron di aria è visibile </vt:lpstr>
      <vt:lpstr>   Raccolta e elaborazione dei dati :        conversione del video in immagini</vt:lpstr>
      <vt:lpstr>    Post trattamento dei dati:   cambiamento del fondo grigio in nero</vt:lpstr>
      <vt:lpstr>      Post trattamento dei dati:               moto della sfera</vt:lpstr>
      <vt:lpstr>     Post-trattamento dei dati :  si segue il centro di gravità della sfera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Analisi e conclusioni</vt:lpstr>
      <vt:lpstr>Analisi e conclusione</vt:lpstr>
      <vt:lpstr>Analisi e conclusione</vt:lpstr>
      <vt:lpstr>    GRAZIE PER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Allievo: Luca Co  Relatore: Chiar.mo Prof. Alessandro Bottaro   Correlatore: Nicolas Mazellier </dc:title>
  <dc:creator>Luca Co</dc:creator>
  <cp:lastModifiedBy>Alessandro Bottaro</cp:lastModifiedBy>
  <cp:revision>142</cp:revision>
  <dcterms:created xsi:type="dcterms:W3CDTF">2015-07-20T08:19:34Z</dcterms:created>
  <dcterms:modified xsi:type="dcterms:W3CDTF">2016-03-31T08:43:22Z</dcterms:modified>
</cp:coreProperties>
</file>