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79" r:id="rId2"/>
    <p:sldId id="278" r:id="rId3"/>
    <p:sldId id="274" r:id="rId4"/>
    <p:sldId id="273" r:id="rId5"/>
    <p:sldId id="275" r:id="rId6"/>
    <p:sldId id="284" r:id="rId7"/>
    <p:sldId id="281" r:id="rId8"/>
    <p:sldId id="277" r:id="rId9"/>
    <p:sldId id="282" r:id="rId10"/>
    <p:sldId id="283" r:id="rId11"/>
    <p:sldId id="259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70" r:id="rId22"/>
    <p:sldId id="269" r:id="rId23"/>
    <p:sldId id="28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828" autoAdjust="0"/>
  </p:normalViewPr>
  <p:slideViewPr>
    <p:cSldViewPr>
      <p:cViewPr>
        <p:scale>
          <a:sx n="75" d="100"/>
          <a:sy n="75" d="100"/>
        </p:scale>
        <p:origin x="-58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ce\Desktop\Risultati%20Da%20presentare\Confronti%20coppie%200,8-0,2\Confronto%20coppi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Risultat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o%20pressioni%20e%20velocit&#224;\New%20Foglio%20di%20lavoro%20di%20Microsoft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o%20pressioni%20e%20velocit&#224;\New%20Foglio%20di%20lavoro%20di%20Microsoft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o%20pressioni%20e%20velocit&#224;\New%20Foglio%20di%20lavoro%20di%20Microsoft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o%20pressioni%20e%20velocit&#224;\New%20Foglio%20di%20lavoro%20di%20Microsoft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Risultat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Risulta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i%20coppie%200,8-0,2\Confronto%20coppi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Risultat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i%20coppie%200,8-0,2\Confronto%20coppi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Confronti%20coppie%200,8-0,2\Confronto%20coppi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ce\Desktop\Risultati%20Da%20presentare\Risulta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GB" sz="1200" b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COEFFICIENTE</a:t>
            </a:r>
            <a:r>
              <a:rPr lang="en-GB" sz="1200" b="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COPPIA IN FUNZIONE DELL’ANGOLO DI ROTAZIONE [DEG]</a:t>
            </a:r>
            <a:endParaRPr lang="en-GB" sz="1200" b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551552795031057"/>
          <c:y val="4.0865775186639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20237687680345"/>
          <c:y val="0.20956574732112637"/>
          <c:w val="0.77497667139433668"/>
          <c:h val="0.27316130749568646"/>
        </c:manualLayout>
      </c:layout>
      <c:scatterChart>
        <c:scatterStyle val="lineMarker"/>
        <c:varyColors val="0"/>
        <c:ser>
          <c:idx val="0"/>
          <c:order val="0"/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xVal>
            <c:numRef>
              <c:f>'TSR 0,2'!$H$5039:$H$5111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'TSR 0,2'!$D$5039:$D$5111</c:f>
              <c:numCache>
                <c:formatCode>0.00E+00</c:formatCode>
                <c:ptCount val="73"/>
                <c:pt idx="0">
                  <c:v>0.30841900000000017</c:v>
                </c:pt>
                <c:pt idx="1">
                  <c:v>0.33169000000000021</c:v>
                </c:pt>
                <c:pt idx="2">
                  <c:v>0.39775000000000021</c:v>
                </c:pt>
                <c:pt idx="3">
                  <c:v>0.47773499999999997</c:v>
                </c:pt>
                <c:pt idx="4">
                  <c:v>0.55719800000000042</c:v>
                </c:pt>
                <c:pt idx="5">
                  <c:v>0.6341800000000003</c:v>
                </c:pt>
                <c:pt idx="6">
                  <c:v>0.68325499999999995</c:v>
                </c:pt>
                <c:pt idx="7">
                  <c:v>0.69469400000000059</c:v>
                </c:pt>
                <c:pt idx="8">
                  <c:v>0.66008999999999995</c:v>
                </c:pt>
                <c:pt idx="9">
                  <c:v>0.61857099999999998</c:v>
                </c:pt>
                <c:pt idx="10">
                  <c:v>0.58258500000000002</c:v>
                </c:pt>
                <c:pt idx="11">
                  <c:v>0.53632299999999966</c:v>
                </c:pt>
                <c:pt idx="12">
                  <c:v>0.49205900000000002</c:v>
                </c:pt>
                <c:pt idx="13">
                  <c:v>0.46684700000000007</c:v>
                </c:pt>
                <c:pt idx="14">
                  <c:v>0.48244800000000021</c:v>
                </c:pt>
                <c:pt idx="15">
                  <c:v>0.54030599999999962</c:v>
                </c:pt>
                <c:pt idx="16">
                  <c:v>0.6585089999999999</c:v>
                </c:pt>
                <c:pt idx="17">
                  <c:v>0.70336799999999966</c:v>
                </c:pt>
                <c:pt idx="18">
                  <c:v>0.59442300000000003</c:v>
                </c:pt>
                <c:pt idx="19">
                  <c:v>0.46803900000000004</c:v>
                </c:pt>
                <c:pt idx="20">
                  <c:v>0.34076200000000018</c:v>
                </c:pt>
                <c:pt idx="21">
                  <c:v>0.22820100000000007</c:v>
                </c:pt>
                <c:pt idx="22">
                  <c:v>0.15020500000000009</c:v>
                </c:pt>
                <c:pt idx="23">
                  <c:v>0.10945600000000004</c:v>
                </c:pt>
                <c:pt idx="24">
                  <c:v>9.9686500000000108E-2</c:v>
                </c:pt>
                <c:pt idx="25">
                  <c:v>0.11651100000000005</c:v>
                </c:pt>
                <c:pt idx="26">
                  <c:v>0.15266700000000008</c:v>
                </c:pt>
                <c:pt idx="27">
                  <c:v>0.19984400000000019</c:v>
                </c:pt>
                <c:pt idx="28">
                  <c:v>0.24222400000000011</c:v>
                </c:pt>
                <c:pt idx="29">
                  <c:v>0.27023299999999995</c:v>
                </c:pt>
                <c:pt idx="30">
                  <c:v>0.2789950000000001</c:v>
                </c:pt>
                <c:pt idx="31">
                  <c:v>0.27318600000000015</c:v>
                </c:pt>
                <c:pt idx="32">
                  <c:v>0.28527400000000008</c:v>
                </c:pt>
                <c:pt idx="33">
                  <c:v>0.3320450000000002</c:v>
                </c:pt>
                <c:pt idx="34">
                  <c:v>0.35420400000000002</c:v>
                </c:pt>
                <c:pt idx="35">
                  <c:v>0.32855600000000024</c:v>
                </c:pt>
                <c:pt idx="36">
                  <c:v>0.31842400000000037</c:v>
                </c:pt>
                <c:pt idx="37">
                  <c:v>0.33718800000000038</c:v>
                </c:pt>
                <c:pt idx="38">
                  <c:v>0.39760200000000018</c:v>
                </c:pt>
                <c:pt idx="39">
                  <c:v>0.47492700000000027</c:v>
                </c:pt>
                <c:pt idx="40">
                  <c:v>0.55077199999999993</c:v>
                </c:pt>
                <c:pt idx="41">
                  <c:v>0.62492700000000034</c:v>
                </c:pt>
                <c:pt idx="42">
                  <c:v>0.67244900000000052</c:v>
                </c:pt>
                <c:pt idx="43">
                  <c:v>0.68548100000000034</c:v>
                </c:pt>
                <c:pt idx="44">
                  <c:v>0.65530500000000036</c:v>
                </c:pt>
                <c:pt idx="45">
                  <c:v>0.61356300000000008</c:v>
                </c:pt>
                <c:pt idx="46">
                  <c:v>0.57913199999999998</c:v>
                </c:pt>
                <c:pt idx="47">
                  <c:v>0.5344569999999994</c:v>
                </c:pt>
                <c:pt idx="48">
                  <c:v>0.49076600000000015</c:v>
                </c:pt>
                <c:pt idx="49">
                  <c:v>0.4649850000000002</c:v>
                </c:pt>
                <c:pt idx="50">
                  <c:v>0.47647000000000017</c:v>
                </c:pt>
                <c:pt idx="51">
                  <c:v>0.53068300000000002</c:v>
                </c:pt>
                <c:pt idx="52">
                  <c:v>0.64281900000000036</c:v>
                </c:pt>
                <c:pt idx="53">
                  <c:v>0.69123600000000041</c:v>
                </c:pt>
                <c:pt idx="54">
                  <c:v>0.5828420000000003</c:v>
                </c:pt>
                <c:pt idx="55">
                  <c:v>0.45487500000000008</c:v>
                </c:pt>
                <c:pt idx="56">
                  <c:v>0.32772900000000027</c:v>
                </c:pt>
                <c:pt idx="57">
                  <c:v>0.21747100000000008</c:v>
                </c:pt>
                <c:pt idx="58">
                  <c:v>0.14348200000000008</c:v>
                </c:pt>
                <c:pt idx="59">
                  <c:v>0.10781</c:v>
                </c:pt>
                <c:pt idx="60">
                  <c:v>0.10493400000000004</c:v>
                </c:pt>
                <c:pt idx="61">
                  <c:v>0.12862799999999991</c:v>
                </c:pt>
                <c:pt idx="62">
                  <c:v>0.16952400000000009</c:v>
                </c:pt>
                <c:pt idx="63">
                  <c:v>0.21836300000000008</c:v>
                </c:pt>
                <c:pt idx="64">
                  <c:v>0.25919099999999995</c:v>
                </c:pt>
                <c:pt idx="65">
                  <c:v>0.28278700000000001</c:v>
                </c:pt>
                <c:pt idx="66">
                  <c:v>0.28431800000000024</c:v>
                </c:pt>
                <c:pt idx="67">
                  <c:v>0.27239200000000002</c:v>
                </c:pt>
                <c:pt idx="68">
                  <c:v>0.28446000000000021</c:v>
                </c:pt>
                <c:pt idx="69">
                  <c:v>0.32958700000000035</c:v>
                </c:pt>
                <c:pt idx="70">
                  <c:v>0.34056200000000031</c:v>
                </c:pt>
                <c:pt idx="71">
                  <c:v>0.31698000000000032</c:v>
                </c:pt>
                <c:pt idx="72">
                  <c:v>0.30832900000000024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902336"/>
        <c:axId val="593928768"/>
      </c:scatterChart>
      <c:valAx>
        <c:axId val="593902336"/>
        <c:scaling>
          <c:orientation val="minMax"/>
          <c:max val="36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it-IT"/>
          </a:p>
        </c:txPr>
        <c:crossAx val="593928768"/>
        <c:crosses val="autoZero"/>
        <c:crossBetween val="midCat"/>
        <c:majorUnit val="25"/>
      </c:valAx>
      <c:valAx>
        <c:axId val="593928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it-IT" sz="16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1600" b="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it-IT" sz="16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2037853963906718E-2"/>
              <c:y val="0.35625640577928391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it-IT"/>
          </a:p>
        </c:txPr>
        <c:crossAx val="59390233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3211535167804"/>
          <c:y val="9.2769602476960047E-2"/>
          <c:w val="0.7628232557374417"/>
          <c:h val="0.58394102044217344"/>
        </c:manualLayout>
      </c:layout>
      <c:scatterChart>
        <c:scatterStyle val="lineMarker"/>
        <c:varyColors val="0"/>
        <c:ser>
          <c:idx val="0"/>
          <c:order val="0"/>
          <c:tx>
            <c:v>Classic Savonius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'!$F$2:$F$9</c:f>
              <c:numCache>
                <c:formatCode>0.000</c:formatCode>
                <c:ptCount val="8"/>
                <c:pt idx="0" formatCode="0.0000">
                  <c:v>0.41200000000000014</c:v>
                </c:pt>
                <c:pt idx="1">
                  <c:v>0.35200000000000015</c:v>
                </c:pt>
                <c:pt idx="2">
                  <c:v>0.32500000000000018</c:v>
                </c:pt>
                <c:pt idx="3">
                  <c:v>0.29300000000000015</c:v>
                </c:pt>
                <c:pt idx="4">
                  <c:v>0.28300000000000008</c:v>
                </c:pt>
                <c:pt idx="5">
                  <c:v>0.26</c:v>
                </c:pt>
                <c:pt idx="6">
                  <c:v>0.21500000000000008</c:v>
                </c:pt>
                <c:pt idx="7">
                  <c:v>0.16500000000000001</c:v>
                </c:pt>
              </c:numCache>
            </c:numRef>
          </c:yVal>
          <c:smooth val="0"/>
        </c:ser>
        <c:ser>
          <c:idx val="1"/>
          <c:order val="1"/>
          <c:tx>
            <c:v>Innovative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'!$C$2:$C$9</c:f>
              <c:numCache>
                <c:formatCode>0.000</c:formatCode>
                <c:ptCount val="8"/>
                <c:pt idx="0" formatCode="General">
                  <c:v>0.51100000000000001</c:v>
                </c:pt>
                <c:pt idx="1">
                  <c:v>0.46500000000000002</c:v>
                </c:pt>
                <c:pt idx="2">
                  <c:v>0.38500000000000018</c:v>
                </c:pt>
                <c:pt idx="3">
                  <c:v>0.34200000000000008</c:v>
                </c:pt>
                <c:pt idx="4" formatCode="General">
                  <c:v>0.32300000000000018</c:v>
                </c:pt>
                <c:pt idx="5">
                  <c:v>0.29800000000000021</c:v>
                </c:pt>
                <c:pt idx="6" formatCode="General">
                  <c:v>0.252</c:v>
                </c:pt>
                <c:pt idx="7" formatCode="General">
                  <c:v>0.20500000000000004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357760"/>
        <c:axId val="602358336"/>
      </c:scatterChart>
      <c:valAx>
        <c:axId val="60235776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TSR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spPr>
          <a:ln w="19050"/>
        </c:spPr>
        <c:crossAx val="602358336"/>
        <c:crosses val="autoZero"/>
        <c:crossBetween val="midCat"/>
        <c:majorUnit val="0.1"/>
      </c:valAx>
      <c:valAx>
        <c:axId val="602358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Cm</a:t>
                </a:r>
              </a:p>
              <a:p>
                <a:pPr>
                  <a:defRPr/>
                </a:pPr>
                <a:endParaRPr lang="it-IT"/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crossAx val="602357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142065604767041"/>
          <c:y val="0.77925334685035008"/>
          <c:w val="0.21316617761019765"/>
          <c:h val="0.182244036376910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it-IT" sz="1200" b="0" dirty="0" smtClean="0"/>
              <a:t>Andamento</a:t>
            </a:r>
            <a:r>
              <a:rPr lang="it-IT" sz="1200" b="0" baseline="0" dirty="0" smtClean="0"/>
              <a:t> pressione innovativa </a:t>
            </a:r>
            <a:r>
              <a:rPr lang="it-IT" sz="1200" b="0" dirty="0" smtClean="0"/>
              <a:t>TSR </a:t>
            </a:r>
            <a:r>
              <a:rPr lang="it-IT" sz="1200" b="0" dirty="0"/>
              <a:t>0,8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Pressure Side</c:v>
          </c:tx>
          <c:spPr>
            <a:ln w="15875" cmpd="sng">
              <a:solidFill>
                <a:schemeClr val="accent1">
                  <a:lumMod val="50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'Pressione Innovative'!$L$3:$L$76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105</c:v>
                </c:pt>
                <c:pt idx="23">
                  <c:v>110</c:v>
                </c:pt>
                <c:pt idx="24">
                  <c:v>115</c:v>
                </c:pt>
                <c:pt idx="25">
                  <c:v>120</c:v>
                </c:pt>
                <c:pt idx="26">
                  <c:v>125</c:v>
                </c:pt>
                <c:pt idx="27">
                  <c:v>130</c:v>
                </c:pt>
                <c:pt idx="28">
                  <c:v>135</c:v>
                </c:pt>
                <c:pt idx="29">
                  <c:v>140</c:v>
                </c:pt>
                <c:pt idx="30">
                  <c:v>145</c:v>
                </c:pt>
                <c:pt idx="31">
                  <c:v>150</c:v>
                </c:pt>
                <c:pt idx="32">
                  <c:v>155</c:v>
                </c:pt>
                <c:pt idx="33">
                  <c:v>160</c:v>
                </c:pt>
                <c:pt idx="34">
                  <c:v>165</c:v>
                </c:pt>
                <c:pt idx="35">
                  <c:v>170</c:v>
                </c:pt>
                <c:pt idx="36">
                  <c:v>175</c:v>
                </c:pt>
                <c:pt idx="37">
                  <c:v>180</c:v>
                </c:pt>
                <c:pt idx="38">
                  <c:v>185</c:v>
                </c:pt>
                <c:pt idx="39">
                  <c:v>190</c:v>
                </c:pt>
                <c:pt idx="40">
                  <c:v>195</c:v>
                </c:pt>
                <c:pt idx="41">
                  <c:v>200</c:v>
                </c:pt>
                <c:pt idx="42">
                  <c:v>205</c:v>
                </c:pt>
                <c:pt idx="43">
                  <c:v>210</c:v>
                </c:pt>
                <c:pt idx="44">
                  <c:v>215</c:v>
                </c:pt>
                <c:pt idx="45">
                  <c:v>220</c:v>
                </c:pt>
                <c:pt idx="46">
                  <c:v>225</c:v>
                </c:pt>
                <c:pt idx="47">
                  <c:v>230</c:v>
                </c:pt>
                <c:pt idx="48">
                  <c:v>235</c:v>
                </c:pt>
                <c:pt idx="49">
                  <c:v>240</c:v>
                </c:pt>
                <c:pt idx="50">
                  <c:v>245</c:v>
                </c:pt>
                <c:pt idx="51">
                  <c:v>250</c:v>
                </c:pt>
                <c:pt idx="52">
                  <c:v>255</c:v>
                </c:pt>
                <c:pt idx="53">
                  <c:v>260</c:v>
                </c:pt>
                <c:pt idx="54">
                  <c:v>265</c:v>
                </c:pt>
                <c:pt idx="55">
                  <c:v>270</c:v>
                </c:pt>
                <c:pt idx="56">
                  <c:v>275</c:v>
                </c:pt>
                <c:pt idx="57">
                  <c:v>280</c:v>
                </c:pt>
                <c:pt idx="58">
                  <c:v>285</c:v>
                </c:pt>
                <c:pt idx="59">
                  <c:v>290</c:v>
                </c:pt>
                <c:pt idx="60">
                  <c:v>295</c:v>
                </c:pt>
                <c:pt idx="61">
                  <c:v>300</c:v>
                </c:pt>
                <c:pt idx="62">
                  <c:v>305</c:v>
                </c:pt>
                <c:pt idx="63">
                  <c:v>310</c:v>
                </c:pt>
                <c:pt idx="64">
                  <c:v>315</c:v>
                </c:pt>
                <c:pt idx="65">
                  <c:v>320</c:v>
                </c:pt>
                <c:pt idx="66">
                  <c:v>325</c:v>
                </c:pt>
                <c:pt idx="67">
                  <c:v>330</c:v>
                </c:pt>
                <c:pt idx="68">
                  <c:v>335</c:v>
                </c:pt>
                <c:pt idx="69">
                  <c:v>340</c:v>
                </c:pt>
                <c:pt idx="70">
                  <c:v>345</c:v>
                </c:pt>
                <c:pt idx="71">
                  <c:v>350</c:v>
                </c:pt>
                <c:pt idx="72">
                  <c:v>355</c:v>
                </c:pt>
                <c:pt idx="73">
                  <c:v>360</c:v>
                </c:pt>
              </c:numCache>
            </c:numRef>
          </c:xVal>
          <c:yVal>
            <c:numRef>
              <c:f>'Pressione Innovative'!$H$3:$H$76</c:f>
              <c:numCache>
                <c:formatCode>General</c:formatCode>
                <c:ptCount val="74"/>
                <c:pt idx="0">
                  <c:v>-34.2776</c:v>
                </c:pt>
                <c:pt idx="1">
                  <c:v>-35.066200000000002</c:v>
                </c:pt>
                <c:pt idx="2">
                  <c:v>-35.676500000000011</c:v>
                </c:pt>
                <c:pt idx="3">
                  <c:v>-35.218100000000021</c:v>
                </c:pt>
                <c:pt idx="4">
                  <c:v>-35.904899999999998</c:v>
                </c:pt>
                <c:pt idx="5">
                  <c:v>-36.377299999999998</c:v>
                </c:pt>
                <c:pt idx="6">
                  <c:v>-37.480799999999995</c:v>
                </c:pt>
                <c:pt idx="7">
                  <c:v>-39.619500000000002</c:v>
                </c:pt>
                <c:pt idx="8">
                  <c:v>-41.425500000000021</c:v>
                </c:pt>
                <c:pt idx="9">
                  <c:v>-41.934599999999996</c:v>
                </c:pt>
                <c:pt idx="10">
                  <c:v>-44.165400000000012</c:v>
                </c:pt>
                <c:pt idx="11">
                  <c:v>-48.0441</c:v>
                </c:pt>
                <c:pt idx="12">
                  <c:v>-53.528200000000012</c:v>
                </c:pt>
                <c:pt idx="13">
                  <c:v>-62.456899999999997</c:v>
                </c:pt>
                <c:pt idx="14">
                  <c:v>-73.769499999999994</c:v>
                </c:pt>
                <c:pt idx="15">
                  <c:v>-89.97</c:v>
                </c:pt>
                <c:pt idx="16">
                  <c:v>-105.07499999999999</c:v>
                </c:pt>
                <c:pt idx="17">
                  <c:v>-115.995</c:v>
                </c:pt>
                <c:pt idx="18">
                  <c:v>-119.908</c:v>
                </c:pt>
                <c:pt idx="19">
                  <c:v>-117.94900000000004</c:v>
                </c:pt>
                <c:pt idx="20">
                  <c:v>-105.51600000000002</c:v>
                </c:pt>
                <c:pt idx="21">
                  <c:v>-86.367000000000004</c:v>
                </c:pt>
                <c:pt idx="22">
                  <c:v>-78.655499999999989</c:v>
                </c:pt>
                <c:pt idx="23">
                  <c:v>-43.2774</c:v>
                </c:pt>
                <c:pt idx="24">
                  <c:v>-17.02819999999998</c:v>
                </c:pt>
                <c:pt idx="25">
                  <c:v>-3.5184399999999987</c:v>
                </c:pt>
                <c:pt idx="26">
                  <c:v>7.37</c:v>
                </c:pt>
                <c:pt idx="27">
                  <c:v>14.999500000000006</c:v>
                </c:pt>
                <c:pt idx="28">
                  <c:v>23.586599999999983</c:v>
                </c:pt>
                <c:pt idx="29">
                  <c:v>33.419399999999996</c:v>
                </c:pt>
                <c:pt idx="30">
                  <c:v>43.255100000000013</c:v>
                </c:pt>
                <c:pt idx="31">
                  <c:v>50.487699999999997</c:v>
                </c:pt>
                <c:pt idx="32">
                  <c:v>55.095500000000023</c:v>
                </c:pt>
                <c:pt idx="33">
                  <c:v>56.3919</c:v>
                </c:pt>
                <c:pt idx="34">
                  <c:v>56.477000000000004</c:v>
                </c:pt>
                <c:pt idx="35">
                  <c:v>54.772800000000011</c:v>
                </c:pt>
                <c:pt idx="36">
                  <c:v>52.072100000000013</c:v>
                </c:pt>
                <c:pt idx="37">
                  <c:v>48.780100000000012</c:v>
                </c:pt>
                <c:pt idx="38">
                  <c:v>42.743600000000001</c:v>
                </c:pt>
                <c:pt idx="39">
                  <c:v>37.6006</c:v>
                </c:pt>
                <c:pt idx="40">
                  <c:v>36.613800000000005</c:v>
                </c:pt>
                <c:pt idx="41">
                  <c:v>29.505099999999985</c:v>
                </c:pt>
                <c:pt idx="42">
                  <c:v>29.393000000000001</c:v>
                </c:pt>
                <c:pt idx="43">
                  <c:v>28.844200000000001</c:v>
                </c:pt>
                <c:pt idx="44">
                  <c:v>26.150500000000001</c:v>
                </c:pt>
                <c:pt idx="45">
                  <c:v>25.320799999999981</c:v>
                </c:pt>
                <c:pt idx="46">
                  <c:v>30.327100000000005</c:v>
                </c:pt>
                <c:pt idx="47">
                  <c:v>33.179000000000002</c:v>
                </c:pt>
                <c:pt idx="48">
                  <c:v>34.470300000000002</c:v>
                </c:pt>
                <c:pt idx="49">
                  <c:v>36.3354</c:v>
                </c:pt>
                <c:pt idx="50">
                  <c:v>38.947899999999997</c:v>
                </c:pt>
                <c:pt idx="51">
                  <c:v>34.015500000000003</c:v>
                </c:pt>
                <c:pt idx="52">
                  <c:v>31.791899999999988</c:v>
                </c:pt>
                <c:pt idx="53">
                  <c:v>25.010999999999999</c:v>
                </c:pt>
                <c:pt idx="54">
                  <c:v>16.302199999999988</c:v>
                </c:pt>
                <c:pt idx="55">
                  <c:v>14.948399999999999</c:v>
                </c:pt>
                <c:pt idx="56">
                  <c:v>5.4638</c:v>
                </c:pt>
                <c:pt idx="57">
                  <c:v>-1.5792999999999993</c:v>
                </c:pt>
                <c:pt idx="58">
                  <c:v>-10.793900000000001</c:v>
                </c:pt>
                <c:pt idx="59">
                  <c:v>-20.117200000000011</c:v>
                </c:pt>
                <c:pt idx="60">
                  <c:v>-24.146799999999985</c:v>
                </c:pt>
                <c:pt idx="61">
                  <c:v>-26.9359</c:v>
                </c:pt>
                <c:pt idx="62">
                  <c:v>-29.0595</c:v>
                </c:pt>
                <c:pt idx="63">
                  <c:v>-29.575599999999984</c:v>
                </c:pt>
                <c:pt idx="64">
                  <c:v>-31.131499999999999</c:v>
                </c:pt>
                <c:pt idx="65">
                  <c:v>-34.422400000000003</c:v>
                </c:pt>
                <c:pt idx="66">
                  <c:v>-36.651399999999995</c:v>
                </c:pt>
                <c:pt idx="67">
                  <c:v>-38.086800000000004</c:v>
                </c:pt>
                <c:pt idx="68">
                  <c:v>-37.423900000000003</c:v>
                </c:pt>
                <c:pt idx="69">
                  <c:v>-37.919499999999999</c:v>
                </c:pt>
                <c:pt idx="70">
                  <c:v>-36.430300000000003</c:v>
                </c:pt>
                <c:pt idx="71">
                  <c:v>-35.934000000000005</c:v>
                </c:pt>
                <c:pt idx="72">
                  <c:v>-35.852499999999999</c:v>
                </c:pt>
                <c:pt idx="73">
                  <c:v>-34.616</c:v>
                </c:pt>
              </c:numCache>
            </c:numRef>
          </c:yVal>
          <c:smooth val="0"/>
        </c:ser>
        <c:ser>
          <c:idx val="1"/>
          <c:order val="1"/>
          <c:tx>
            <c:v>Suction Side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'Pressione Innovative'!$L$3:$L$75</c:f>
              <c:numCache>
                <c:formatCode>General</c:formatCode>
                <c:ptCount val="73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  <c:pt idx="19">
                  <c:v>90</c:v>
                </c:pt>
                <c:pt idx="20">
                  <c:v>95</c:v>
                </c:pt>
                <c:pt idx="21">
                  <c:v>100</c:v>
                </c:pt>
                <c:pt idx="22">
                  <c:v>105</c:v>
                </c:pt>
                <c:pt idx="23">
                  <c:v>110</c:v>
                </c:pt>
                <c:pt idx="24">
                  <c:v>115</c:v>
                </c:pt>
                <c:pt idx="25">
                  <c:v>120</c:v>
                </c:pt>
                <c:pt idx="26">
                  <c:v>125</c:v>
                </c:pt>
                <c:pt idx="27">
                  <c:v>130</c:v>
                </c:pt>
                <c:pt idx="28">
                  <c:v>135</c:v>
                </c:pt>
                <c:pt idx="29">
                  <c:v>140</c:v>
                </c:pt>
                <c:pt idx="30">
                  <c:v>145</c:v>
                </c:pt>
                <c:pt idx="31">
                  <c:v>150</c:v>
                </c:pt>
                <c:pt idx="32">
                  <c:v>155</c:v>
                </c:pt>
                <c:pt idx="33">
                  <c:v>160</c:v>
                </c:pt>
                <c:pt idx="34">
                  <c:v>165</c:v>
                </c:pt>
                <c:pt idx="35">
                  <c:v>170</c:v>
                </c:pt>
                <c:pt idx="36">
                  <c:v>175</c:v>
                </c:pt>
                <c:pt idx="37">
                  <c:v>180</c:v>
                </c:pt>
                <c:pt idx="38">
                  <c:v>185</c:v>
                </c:pt>
                <c:pt idx="39">
                  <c:v>190</c:v>
                </c:pt>
                <c:pt idx="40">
                  <c:v>195</c:v>
                </c:pt>
                <c:pt idx="41">
                  <c:v>200</c:v>
                </c:pt>
                <c:pt idx="42">
                  <c:v>205</c:v>
                </c:pt>
                <c:pt idx="43">
                  <c:v>210</c:v>
                </c:pt>
                <c:pt idx="44">
                  <c:v>215</c:v>
                </c:pt>
                <c:pt idx="45">
                  <c:v>220</c:v>
                </c:pt>
                <c:pt idx="46">
                  <c:v>225</c:v>
                </c:pt>
                <c:pt idx="47">
                  <c:v>230</c:v>
                </c:pt>
                <c:pt idx="48">
                  <c:v>235</c:v>
                </c:pt>
                <c:pt idx="49">
                  <c:v>240</c:v>
                </c:pt>
                <c:pt idx="50">
                  <c:v>245</c:v>
                </c:pt>
                <c:pt idx="51">
                  <c:v>250</c:v>
                </c:pt>
                <c:pt idx="52">
                  <c:v>255</c:v>
                </c:pt>
                <c:pt idx="53">
                  <c:v>260</c:v>
                </c:pt>
                <c:pt idx="54">
                  <c:v>265</c:v>
                </c:pt>
                <c:pt idx="55">
                  <c:v>270</c:v>
                </c:pt>
                <c:pt idx="56">
                  <c:v>275</c:v>
                </c:pt>
                <c:pt idx="57">
                  <c:v>280</c:v>
                </c:pt>
                <c:pt idx="58">
                  <c:v>285</c:v>
                </c:pt>
                <c:pt idx="59">
                  <c:v>290</c:v>
                </c:pt>
                <c:pt idx="60">
                  <c:v>295</c:v>
                </c:pt>
                <c:pt idx="61">
                  <c:v>300</c:v>
                </c:pt>
                <c:pt idx="62">
                  <c:v>305</c:v>
                </c:pt>
                <c:pt idx="63">
                  <c:v>310</c:v>
                </c:pt>
                <c:pt idx="64">
                  <c:v>315</c:v>
                </c:pt>
                <c:pt idx="65">
                  <c:v>320</c:v>
                </c:pt>
                <c:pt idx="66">
                  <c:v>325</c:v>
                </c:pt>
                <c:pt idx="67">
                  <c:v>330</c:v>
                </c:pt>
                <c:pt idx="68">
                  <c:v>335</c:v>
                </c:pt>
                <c:pt idx="69">
                  <c:v>340</c:v>
                </c:pt>
                <c:pt idx="70">
                  <c:v>345</c:v>
                </c:pt>
                <c:pt idx="71">
                  <c:v>350</c:v>
                </c:pt>
                <c:pt idx="72">
                  <c:v>355</c:v>
                </c:pt>
              </c:numCache>
            </c:numRef>
          </c:xVal>
          <c:yVal>
            <c:numRef>
              <c:f>'Pressione Innovative'!$I$3:$I$75</c:f>
              <c:numCache>
                <c:formatCode>General</c:formatCode>
                <c:ptCount val="73"/>
                <c:pt idx="0">
                  <c:v>-41.068600000000011</c:v>
                </c:pt>
                <c:pt idx="1">
                  <c:v>-38.577799999999996</c:v>
                </c:pt>
                <c:pt idx="2">
                  <c:v>-39.666900000000012</c:v>
                </c:pt>
                <c:pt idx="3">
                  <c:v>-42.095400000000012</c:v>
                </c:pt>
                <c:pt idx="4">
                  <c:v>-42.634600000000006</c:v>
                </c:pt>
                <c:pt idx="5">
                  <c:v>-43.586600000000004</c:v>
                </c:pt>
                <c:pt idx="6">
                  <c:v>-47.348400000000005</c:v>
                </c:pt>
                <c:pt idx="7">
                  <c:v>-51.208500000000022</c:v>
                </c:pt>
                <c:pt idx="8">
                  <c:v>-56.3095</c:v>
                </c:pt>
                <c:pt idx="9">
                  <c:v>-58.1374</c:v>
                </c:pt>
                <c:pt idx="10">
                  <c:v>-65.3904</c:v>
                </c:pt>
                <c:pt idx="11">
                  <c:v>-75.506100000000004</c:v>
                </c:pt>
                <c:pt idx="12">
                  <c:v>-101.536</c:v>
                </c:pt>
                <c:pt idx="13">
                  <c:v>-140.33200000000008</c:v>
                </c:pt>
                <c:pt idx="14">
                  <c:v>-166.10299999999998</c:v>
                </c:pt>
                <c:pt idx="15">
                  <c:v>-173.404</c:v>
                </c:pt>
                <c:pt idx="16">
                  <c:v>-178.423</c:v>
                </c:pt>
                <c:pt idx="17">
                  <c:v>-172.37</c:v>
                </c:pt>
                <c:pt idx="18">
                  <c:v>-147.16499999999999</c:v>
                </c:pt>
                <c:pt idx="19">
                  <c:v>-88.382199999999983</c:v>
                </c:pt>
                <c:pt idx="20">
                  <c:v>-4.3289099999999969</c:v>
                </c:pt>
                <c:pt idx="21">
                  <c:v>179.96900000000002</c:v>
                </c:pt>
                <c:pt idx="22">
                  <c:v>156.84800000000001</c:v>
                </c:pt>
                <c:pt idx="23">
                  <c:v>108.17400000000001</c:v>
                </c:pt>
                <c:pt idx="24">
                  <c:v>80.982299999999995</c:v>
                </c:pt>
                <c:pt idx="25">
                  <c:v>67.456400000000002</c:v>
                </c:pt>
                <c:pt idx="26">
                  <c:v>57.5246</c:v>
                </c:pt>
                <c:pt idx="27">
                  <c:v>47.389899999999997</c:v>
                </c:pt>
                <c:pt idx="28">
                  <c:v>37.107300000000002</c:v>
                </c:pt>
                <c:pt idx="29">
                  <c:v>25.996499999999983</c:v>
                </c:pt>
                <c:pt idx="30">
                  <c:v>14.131699999999999</c:v>
                </c:pt>
                <c:pt idx="31">
                  <c:v>-3.0794099999999989</c:v>
                </c:pt>
                <c:pt idx="32">
                  <c:v>-18.088499999999986</c:v>
                </c:pt>
                <c:pt idx="33">
                  <c:v>-57.054199999999994</c:v>
                </c:pt>
                <c:pt idx="34">
                  <c:v>-87.032200000000003</c:v>
                </c:pt>
                <c:pt idx="35">
                  <c:v>-93.651200000000003</c:v>
                </c:pt>
                <c:pt idx="36">
                  <c:v>-98.525099999999981</c:v>
                </c:pt>
                <c:pt idx="37">
                  <c:v>-110.91600000000004</c:v>
                </c:pt>
                <c:pt idx="38">
                  <c:v>-123.88200000000001</c:v>
                </c:pt>
                <c:pt idx="39">
                  <c:v>-185.28100000000001</c:v>
                </c:pt>
                <c:pt idx="40">
                  <c:v>-207.41299999999998</c:v>
                </c:pt>
                <c:pt idx="41">
                  <c:v>-220.815</c:v>
                </c:pt>
                <c:pt idx="42">
                  <c:v>-245.446</c:v>
                </c:pt>
                <c:pt idx="43">
                  <c:v>-250.87900000000002</c:v>
                </c:pt>
                <c:pt idx="44">
                  <c:v>-263.63200000000001</c:v>
                </c:pt>
                <c:pt idx="45">
                  <c:v>-282.98899999999963</c:v>
                </c:pt>
                <c:pt idx="46">
                  <c:v>-298.44499999999999</c:v>
                </c:pt>
                <c:pt idx="47">
                  <c:v>-336.017</c:v>
                </c:pt>
                <c:pt idx="48">
                  <c:v>-366.37900000000002</c:v>
                </c:pt>
                <c:pt idx="49">
                  <c:v>-379.81400000000002</c:v>
                </c:pt>
                <c:pt idx="50">
                  <c:v>-389</c:v>
                </c:pt>
                <c:pt idx="51">
                  <c:v>-401.02699999999976</c:v>
                </c:pt>
                <c:pt idx="52">
                  <c:v>-395.92499999999984</c:v>
                </c:pt>
                <c:pt idx="53">
                  <c:v>-378.23399999999964</c:v>
                </c:pt>
                <c:pt idx="54">
                  <c:v>-354.03399999999976</c:v>
                </c:pt>
                <c:pt idx="55">
                  <c:v>-308.88599999999985</c:v>
                </c:pt>
                <c:pt idx="56">
                  <c:v>-277.00900000000001</c:v>
                </c:pt>
                <c:pt idx="57">
                  <c:v>-241.24199999999999</c:v>
                </c:pt>
                <c:pt idx="58">
                  <c:v>-209.64699999999999</c:v>
                </c:pt>
                <c:pt idx="59">
                  <c:v>-185.06</c:v>
                </c:pt>
                <c:pt idx="60">
                  <c:v>-156.80600000000001</c:v>
                </c:pt>
                <c:pt idx="61">
                  <c:v>-126.529</c:v>
                </c:pt>
                <c:pt idx="62">
                  <c:v>-109.556</c:v>
                </c:pt>
                <c:pt idx="63">
                  <c:v>-94.537499999999994</c:v>
                </c:pt>
                <c:pt idx="64">
                  <c:v>-82.872299999999981</c:v>
                </c:pt>
                <c:pt idx="65">
                  <c:v>-67.578199999999981</c:v>
                </c:pt>
                <c:pt idx="66">
                  <c:v>-58.691300000000012</c:v>
                </c:pt>
                <c:pt idx="67">
                  <c:v>-52.263700000000021</c:v>
                </c:pt>
                <c:pt idx="68">
                  <c:v>-50.116800000000005</c:v>
                </c:pt>
                <c:pt idx="69">
                  <c:v>-43.943100000000001</c:v>
                </c:pt>
                <c:pt idx="70">
                  <c:v>-42.247600000000006</c:v>
                </c:pt>
                <c:pt idx="71">
                  <c:v>-38.813399999999994</c:v>
                </c:pt>
                <c:pt idx="72">
                  <c:v>-37.868000000000002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360064"/>
        <c:axId val="602360640"/>
      </c:scatterChart>
      <c:valAx>
        <c:axId val="602360064"/>
        <c:scaling>
          <c:orientation val="minMax"/>
          <c:max val="36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02360640"/>
        <c:crosses val="autoZero"/>
        <c:crossBetween val="midCat"/>
        <c:majorUnit val="30"/>
      </c:valAx>
      <c:valAx>
        <c:axId val="602360640"/>
        <c:scaling>
          <c:orientation val="minMax"/>
          <c:max val="200"/>
          <c:min val="-4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b="0" dirty="0" smtClean="0"/>
                  <a:t>Pressure [</a:t>
                </a:r>
                <a:r>
                  <a:rPr lang="it-IT" b="0" dirty="0" err="1" smtClean="0"/>
                  <a:t>Pa</a:t>
                </a:r>
                <a:r>
                  <a:rPr lang="it-IT" b="0" dirty="0" smtClean="0"/>
                  <a:t>]</a:t>
                </a:r>
                <a:endParaRPr lang="it-IT" b="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02360064"/>
        <c:crosses val="autoZero"/>
        <c:crossBetween val="midCat"/>
        <c:majorUnit val="50"/>
      </c:valAx>
    </c:plotArea>
    <c:legend>
      <c:legendPos val="b"/>
      <c:layout>
        <c:manualLayout>
          <c:xMode val="edge"/>
          <c:yMode val="edge"/>
          <c:x val="0.19251561548614271"/>
          <c:y val="0.85422785375077526"/>
          <c:w val="0.614968528835657"/>
          <c:h val="0.108110001634744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it-IT" b="0" dirty="0" smtClean="0"/>
              <a:t>Andamento pressione </a:t>
            </a:r>
            <a:r>
              <a:rPr lang="it-IT" b="0" dirty="0" err="1" smtClean="0"/>
              <a:t>Savonius</a:t>
            </a:r>
            <a:r>
              <a:rPr lang="it-IT" b="0" dirty="0" smtClean="0"/>
              <a:t> TSR </a:t>
            </a:r>
            <a:r>
              <a:rPr lang="it-IT" b="0" dirty="0"/>
              <a:t>0,8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49300087489082"/>
          <c:y val="0.16515183226735775"/>
          <c:w val="0.79211811023622036"/>
          <c:h val="0.69332490504712252"/>
        </c:manualLayout>
      </c:layout>
      <c:scatterChart>
        <c:scatterStyle val="lineMarker"/>
        <c:varyColors val="0"/>
        <c:ser>
          <c:idx val="0"/>
          <c:order val="0"/>
          <c:tx>
            <c:v>Suction Side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'Pressione Savonius'!$A$2:$A$74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'Pressione Savonius'!$E$2:$E$74</c:f>
              <c:numCache>
                <c:formatCode>General</c:formatCode>
                <c:ptCount val="73"/>
                <c:pt idx="0">
                  <c:v>-19.472499999999986</c:v>
                </c:pt>
                <c:pt idx="1">
                  <c:v>-20.229599999999984</c:v>
                </c:pt>
                <c:pt idx="2">
                  <c:v>-21.7928</c:v>
                </c:pt>
                <c:pt idx="3">
                  <c:v>-24.5122</c:v>
                </c:pt>
                <c:pt idx="4">
                  <c:v>-26.501100000000001</c:v>
                </c:pt>
                <c:pt idx="5">
                  <c:v>-28.0396</c:v>
                </c:pt>
                <c:pt idx="6">
                  <c:v>-30.5364</c:v>
                </c:pt>
                <c:pt idx="7">
                  <c:v>-33.099000000000011</c:v>
                </c:pt>
                <c:pt idx="8">
                  <c:v>-38.334599999999995</c:v>
                </c:pt>
                <c:pt idx="9">
                  <c:v>-44.834099999999999</c:v>
                </c:pt>
                <c:pt idx="10">
                  <c:v>-54.785600000000002</c:v>
                </c:pt>
                <c:pt idx="11">
                  <c:v>-66.645099999999999</c:v>
                </c:pt>
                <c:pt idx="12">
                  <c:v>-76.250399999999999</c:v>
                </c:pt>
                <c:pt idx="13">
                  <c:v>-86.911000000000044</c:v>
                </c:pt>
                <c:pt idx="14">
                  <c:v>-100.62299999999998</c:v>
                </c:pt>
                <c:pt idx="15">
                  <c:v>-114.127</c:v>
                </c:pt>
                <c:pt idx="16">
                  <c:v>-117.289</c:v>
                </c:pt>
                <c:pt idx="17">
                  <c:v>-115.9</c:v>
                </c:pt>
                <c:pt idx="18">
                  <c:v>-111.54600000000002</c:v>
                </c:pt>
                <c:pt idx="19">
                  <c:v>-94.406800000000004</c:v>
                </c:pt>
                <c:pt idx="20">
                  <c:v>-80.773299999999992</c:v>
                </c:pt>
                <c:pt idx="21">
                  <c:v>-47.944399999999995</c:v>
                </c:pt>
                <c:pt idx="22">
                  <c:v>-26.078800000000001</c:v>
                </c:pt>
                <c:pt idx="23">
                  <c:v>-20.259599999999985</c:v>
                </c:pt>
                <c:pt idx="24">
                  <c:v>-13.4617</c:v>
                </c:pt>
                <c:pt idx="25">
                  <c:v>16.217300000000005</c:v>
                </c:pt>
                <c:pt idx="26">
                  <c:v>55.373799999999996</c:v>
                </c:pt>
                <c:pt idx="27">
                  <c:v>73.049499999999995</c:v>
                </c:pt>
                <c:pt idx="28">
                  <c:v>89.143799999999999</c:v>
                </c:pt>
                <c:pt idx="29">
                  <c:v>90.0274</c:v>
                </c:pt>
                <c:pt idx="30">
                  <c:v>92.898899999999998</c:v>
                </c:pt>
                <c:pt idx="31">
                  <c:v>91.942200000000042</c:v>
                </c:pt>
                <c:pt idx="32">
                  <c:v>87.431600000000046</c:v>
                </c:pt>
                <c:pt idx="33">
                  <c:v>83.362299999999991</c:v>
                </c:pt>
                <c:pt idx="34">
                  <c:v>75.827500000000001</c:v>
                </c:pt>
                <c:pt idx="35">
                  <c:v>71.039299999999997</c:v>
                </c:pt>
                <c:pt idx="36">
                  <c:v>39.3611</c:v>
                </c:pt>
                <c:pt idx="37">
                  <c:v>40.221000000000011</c:v>
                </c:pt>
                <c:pt idx="38">
                  <c:v>35.292100000000026</c:v>
                </c:pt>
                <c:pt idx="39">
                  <c:v>-20.279900000000001</c:v>
                </c:pt>
                <c:pt idx="40">
                  <c:v>-13.707299999999998</c:v>
                </c:pt>
                <c:pt idx="41">
                  <c:v>-46.996000000000002</c:v>
                </c:pt>
                <c:pt idx="42">
                  <c:v>-87.82</c:v>
                </c:pt>
                <c:pt idx="43">
                  <c:v>-111.081</c:v>
                </c:pt>
                <c:pt idx="44">
                  <c:v>-120.71299999999999</c:v>
                </c:pt>
                <c:pt idx="45">
                  <c:v>-151.13</c:v>
                </c:pt>
                <c:pt idx="46">
                  <c:v>-171.14899999999997</c:v>
                </c:pt>
                <c:pt idx="47">
                  <c:v>-159.23899999999998</c:v>
                </c:pt>
                <c:pt idx="48">
                  <c:v>-158.19899999999998</c:v>
                </c:pt>
                <c:pt idx="49">
                  <c:v>-162.10299999999998</c:v>
                </c:pt>
                <c:pt idx="50">
                  <c:v>-160.083</c:v>
                </c:pt>
                <c:pt idx="51">
                  <c:v>-155.565</c:v>
                </c:pt>
                <c:pt idx="52">
                  <c:v>-158.20499999999998</c:v>
                </c:pt>
                <c:pt idx="53">
                  <c:v>-159</c:v>
                </c:pt>
                <c:pt idx="54">
                  <c:v>-160.93800000000007</c:v>
                </c:pt>
                <c:pt idx="55">
                  <c:v>-158</c:v>
                </c:pt>
                <c:pt idx="56">
                  <c:v>-155</c:v>
                </c:pt>
                <c:pt idx="57">
                  <c:v>-148</c:v>
                </c:pt>
                <c:pt idx="58">
                  <c:v>-146.232</c:v>
                </c:pt>
                <c:pt idx="59">
                  <c:v>-115.426</c:v>
                </c:pt>
                <c:pt idx="60">
                  <c:v>-95.897099999999995</c:v>
                </c:pt>
                <c:pt idx="61">
                  <c:v>-86.952799999999982</c:v>
                </c:pt>
                <c:pt idx="62">
                  <c:v>-77.991600000000048</c:v>
                </c:pt>
                <c:pt idx="63">
                  <c:v>-63.140300000000003</c:v>
                </c:pt>
                <c:pt idx="64">
                  <c:v>-52.437000000000005</c:v>
                </c:pt>
                <c:pt idx="65">
                  <c:v>-47.467000000000006</c:v>
                </c:pt>
                <c:pt idx="66">
                  <c:v>-39.353199999999994</c:v>
                </c:pt>
                <c:pt idx="67">
                  <c:v>-32.116700000000002</c:v>
                </c:pt>
                <c:pt idx="68">
                  <c:v>-26.893000000000001</c:v>
                </c:pt>
                <c:pt idx="69">
                  <c:v>-23.2394</c:v>
                </c:pt>
                <c:pt idx="70">
                  <c:v>-20.6553</c:v>
                </c:pt>
                <c:pt idx="71">
                  <c:v>-19.204699999999985</c:v>
                </c:pt>
                <c:pt idx="72">
                  <c:v>-18.903599999999983</c:v>
                </c:pt>
              </c:numCache>
            </c:numRef>
          </c:yVal>
          <c:smooth val="0"/>
        </c:ser>
        <c:ser>
          <c:idx val="1"/>
          <c:order val="1"/>
          <c:tx>
            <c:v>Pressure Side</c:v>
          </c:tx>
          <c:spPr>
            <a:ln w="15875">
              <a:solidFill>
                <a:schemeClr val="accent2">
                  <a:lumMod val="50000"/>
                </a:schemeClr>
              </a:solidFill>
              <a:prstDash val="dashDot"/>
            </a:ln>
          </c:spPr>
          <c:marker>
            <c:symbol val="none"/>
          </c:marker>
          <c:xVal>
            <c:numRef>
              <c:f>'Pressione Savonius'!$A$2:$A$74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'Pressione Savonius'!$D$2:$D$74</c:f>
              <c:numCache>
                <c:formatCode>General</c:formatCode>
                <c:ptCount val="73"/>
                <c:pt idx="0">
                  <c:v>-12.261000000000001</c:v>
                </c:pt>
                <c:pt idx="1">
                  <c:v>-13.194100000000001</c:v>
                </c:pt>
                <c:pt idx="2">
                  <c:v>-14.500500000000002</c:v>
                </c:pt>
                <c:pt idx="3">
                  <c:v>-15.494</c:v>
                </c:pt>
                <c:pt idx="4">
                  <c:v>-17.082499999999985</c:v>
                </c:pt>
                <c:pt idx="5">
                  <c:v>-18.4558</c:v>
                </c:pt>
                <c:pt idx="6">
                  <c:v>-19.9619</c:v>
                </c:pt>
                <c:pt idx="7">
                  <c:v>-20.885699999999986</c:v>
                </c:pt>
                <c:pt idx="8">
                  <c:v>-21.418800000000001</c:v>
                </c:pt>
                <c:pt idx="9">
                  <c:v>-21.781300000000002</c:v>
                </c:pt>
                <c:pt idx="10">
                  <c:v>-21.92499999999999</c:v>
                </c:pt>
                <c:pt idx="11">
                  <c:v>-22.399799999999985</c:v>
                </c:pt>
                <c:pt idx="12">
                  <c:v>-23.178999999999988</c:v>
                </c:pt>
                <c:pt idx="13">
                  <c:v>-24.779199999999989</c:v>
                </c:pt>
                <c:pt idx="14">
                  <c:v>-26.874500000000001</c:v>
                </c:pt>
                <c:pt idx="15">
                  <c:v>-29.879200000000001</c:v>
                </c:pt>
                <c:pt idx="16">
                  <c:v>-32.272100000000023</c:v>
                </c:pt>
                <c:pt idx="17">
                  <c:v>-34.955300000000001</c:v>
                </c:pt>
                <c:pt idx="18">
                  <c:v>-37.262300000000025</c:v>
                </c:pt>
                <c:pt idx="19">
                  <c:v>-39.135500000000022</c:v>
                </c:pt>
                <c:pt idx="20">
                  <c:v>-40.735500000000023</c:v>
                </c:pt>
                <c:pt idx="21">
                  <c:v>-40.525300000000023</c:v>
                </c:pt>
                <c:pt idx="22">
                  <c:v>-40.183</c:v>
                </c:pt>
                <c:pt idx="23">
                  <c:v>-38.544899999999998</c:v>
                </c:pt>
                <c:pt idx="24">
                  <c:v>-36.150300000000001</c:v>
                </c:pt>
                <c:pt idx="25">
                  <c:v>-31.544899999999988</c:v>
                </c:pt>
                <c:pt idx="26">
                  <c:v>-27.111900000000016</c:v>
                </c:pt>
                <c:pt idx="27">
                  <c:v>-21.358799999999984</c:v>
                </c:pt>
                <c:pt idx="28">
                  <c:v>-15.631899999999998</c:v>
                </c:pt>
                <c:pt idx="29">
                  <c:v>-6.9911599999999998</c:v>
                </c:pt>
                <c:pt idx="30">
                  <c:v>1.02251</c:v>
                </c:pt>
                <c:pt idx="31">
                  <c:v>8.9372599999999984</c:v>
                </c:pt>
                <c:pt idx="32">
                  <c:v>18.202499999999983</c:v>
                </c:pt>
                <c:pt idx="33">
                  <c:v>27.426599999999983</c:v>
                </c:pt>
                <c:pt idx="34">
                  <c:v>38.200200000000002</c:v>
                </c:pt>
                <c:pt idx="35">
                  <c:v>49.96</c:v>
                </c:pt>
                <c:pt idx="36">
                  <c:v>58.526100000000021</c:v>
                </c:pt>
                <c:pt idx="37">
                  <c:v>67.691999999999993</c:v>
                </c:pt>
                <c:pt idx="38">
                  <c:v>73.845799999999983</c:v>
                </c:pt>
                <c:pt idx="39">
                  <c:v>76.584500000000006</c:v>
                </c:pt>
                <c:pt idx="40">
                  <c:v>76.713700000000003</c:v>
                </c:pt>
                <c:pt idx="41">
                  <c:v>74.441600000000051</c:v>
                </c:pt>
                <c:pt idx="42">
                  <c:v>69.524900000000002</c:v>
                </c:pt>
                <c:pt idx="43">
                  <c:v>64.476500000000001</c:v>
                </c:pt>
                <c:pt idx="44">
                  <c:v>59.638400000000011</c:v>
                </c:pt>
                <c:pt idx="45">
                  <c:v>58.302100000000003</c:v>
                </c:pt>
                <c:pt idx="46">
                  <c:v>57.178400000000003</c:v>
                </c:pt>
                <c:pt idx="47">
                  <c:v>50.808400000000006</c:v>
                </c:pt>
                <c:pt idx="48">
                  <c:v>45.833400000000005</c:v>
                </c:pt>
                <c:pt idx="49">
                  <c:v>43.866400000000006</c:v>
                </c:pt>
                <c:pt idx="50">
                  <c:v>41.550599999999996</c:v>
                </c:pt>
                <c:pt idx="51">
                  <c:v>40.775600000000011</c:v>
                </c:pt>
                <c:pt idx="52">
                  <c:v>36.994800000000005</c:v>
                </c:pt>
                <c:pt idx="53">
                  <c:v>36.274100000000011</c:v>
                </c:pt>
                <c:pt idx="54">
                  <c:v>30.183199999999989</c:v>
                </c:pt>
                <c:pt idx="55">
                  <c:v>28.335799999999985</c:v>
                </c:pt>
                <c:pt idx="56">
                  <c:v>27.425299999999986</c:v>
                </c:pt>
                <c:pt idx="57">
                  <c:v>24.979199999999985</c:v>
                </c:pt>
                <c:pt idx="58">
                  <c:v>20.7561</c:v>
                </c:pt>
                <c:pt idx="59">
                  <c:v>18.258099999999985</c:v>
                </c:pt>
                <c:pt idx="60">
                  <c:v>14.0101</c:v>
                </c:pt>
                <c:pt idx="61">
                  <c:v>9.3888100000000012</c:v>
                </c:pt>
                <c:pt idx="62">
                  <c:v>4.6850699999999996</c:v>
                </c:pt>
                <c:pt idx="63">
                  <c:v>1.08212</c:v>
                </c:pt>
                <c:pt idx="64">
                  <c:v>-2.4759899999999986</c:v>
                </c:pt>
                <c:pt idx="65">
                  <c:v>-5.9523200000000003</c:v>
                </c:pt>
                <c:pt idx="66">
                  <c:v>-7.6696299999999997</c:v>
                </c:pt>
                <c:pt idx="67">
                  <c:v>-8.2266900000000014</c:v>
                </c:pt>
                <c:pt idx="68">
                  <c:v>-8.5933799999999998</c:v>
                </c:pt>
                <c:pt idx="69">
                  <c:v>-8.9918400000000016</c:v>
                </c:pt>
                <c:pt idx="70">
                  <c:v>-9.5957900000000027</c:v>
                </c:pt>
                <c:pt idx="71">
                  <c:v>-10.370900000000002</c:v>
                </c:pt>
                <c:pt idx="72">
                  <c:v>-11.315000000000005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2362368"/>
        <c:axId val="602362944"/>
      </c:scatterChart>
      <c:valAx>
        <c:axId val="602362368"/>
        <c:scaling>
          <c:orientation val="minMax"/>
          <c:max val="36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02362944"/>
        <c:crosses val="autoZero"/>
        <c:crossBetween val="midCat"/>
        <c:majorUnit val="30"/>
      </c:valAx>
      <c:valAx>
        <c:axId val="602362944"/>
        <c:scaling>
          <c:orientation val="minMax"/>
          <c:max val="200"/>
          <c:min val="-4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b="0" dirty="0" smtClean="0"/>
                  <a:t>Pressure [</a:t>
                </a:r>
                <a:r>
                  <a:rPr lang="it-IT" b="0" dirty="0" err="1" smtClean="0"/>
                  <a:t>Pa</a:t>
                </a:r>
                <a:r>
                  <a:rPr lang="it-IT" b="0" dirty="0" smtClean="0"/>
                  <a:t>]</a:t>
                </a:r>
                <a:endParaRPr lang="it-IT" b="0" dirty="0"/>
              </a:p>
            </c:rich>
          </c:tx>
          <c:layout>
            <c:manualLayout>
              <c:xMode val="edge"/>
              <c:yMode val="edge"/>
              <c:x val="2.9166666666666667E-2"/>
              <c:y val="0.351841577972163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602362368"/>
        <c:crosses val="autoZero"/>
        <c:crossBetween val="midCat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it-IT" b="0" i="0" noProof="0"/>
            </a:pPr>
            <a:r>
              <a:rPr lang="it-IT" b="0" i="0" noProof="0" dirty="0" smtClean="0"/>
              <a:t>Differenze di pressione </a:t>
            </a:r>
            <a:r>
              <a:rPr lang="it-IT" b="0" i="0" baseline="0" noProof="0" dirty="0" smtClean="0"/>
              <a:t>TSR 0,8 </a:t>
            </a:r>
            <a:endParaRPr lang="it-IT" b="0" i="0" noProof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Pressure difference Savonius</c:v>
          </c:tx>
          <c:spPr>
            <a:ln w="15875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'Pressione Savonius'!$A$2:$A$74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'Pressione Savonius'!$F$2:$F$73</c:f>
              <c:numCache>
                <c:formatCode>General</c:formatCode>
                <c:ptCount val="72"/>
                <c:pt idx="0">
                  <c:v>-7.2115000000000009</c:v>
                </c:pt>
                <c:pt idx="1">
                  <c:v>-7.0355000000000008</c:v>
                </c:pt>
                <c:pt idx="2">
                  <c:v>-7.2922999999999991</c:v>
                </c:pt>
                <c:pt idx="3">
                  <c:v>-9.0181999999999984</c:v>
                </c:pt>
                <c:pt idx="4">
                  <c:v>-9.4186000000000014</c:v>
                </c:pt>
                <c:pt idx="5">
                  <c:v>-9.5838000000000001</c:v>
                </c:pt>
                <c:pt idx="6">
                  <c:v>-10.5745</c:v>
                </c:pt>
                <c:pt idx="7">
                  <c:v>-12.213299999999998</c:v>
                </c:pt>
                <c:pt idx="8">
                  <c:v>-16.915800000000001</c:v>
                </c:pt>
                <c:pt idx="9">
                  <c:v>-23.05279999999998</c:v>
                </c:pt>
                <c:pt idx="10">
                  <c:v>-32.860600000000005</c:v>
                </c:pt>
                <c:pt idx="11">
                  <c:v>-44.245300000000022</c:v>
                </c:pt>
                <c:pt idx="12">
                  <c:v>-53.071400000000004</c:v>
                </c:pt>
                <c:pt idx="13">
                  <c:v>-62.131800000000005</c:v>
                </c:pt>
                <c:pt idx="14">
                  <c:v>-73.748500000000007</c:v>
                </c:pt>
                <c:pt idx="15">
                  <c:v>-84.247800000000026</c:v>
                </c:pt>
                <c:pt idx="16">
                  <c:v>-85.016899999999993</c:v>
                </c:pt>
                <c:pt idx="17">
                  <c:v>-80.944700000000026</c:v>
                </c:pt>
                <c:pt idx="18">
                  <c:v>-74.28370000000001</c:v>
                </c:pt>
                <c:pt idx="19">
                  <c:v>-55.271300000000011</c:v>
                </c:pt>
                <c:pt idx="20">
                  <c:v>-40.037800000000004</c:v>
                </c:pt>
                <c:pt idx="21">
                  <c:v>-7.4191000000000003</c:v>
                </c:pt>
                <c:pt idx="22">
                  <c:v>14.104200000000001</c:v>
                </c:pt>
                <c:pt idx="23">
                  <c:v>18.285299999999978</c:v>
                </c:pt>
                <c:pt idx="24">
                  <c:v>22.688599999999983</c:v>
                </c:pt>
                <c:pt idx="25">
                  <c:v>47.762200000000021</c:v>
                </c:pt>
                <c:pt idx="26">
                  <c:v>82.485700000000008</c:v>
                </c:pt>
                <c:pt idx="27">
                  <c:v>94.408299999999997</c:v>
                </c:pt>
                <c:pt idx="28">
                  <c:v>104.77569999999999</c:v>
                </c:pt>
                <c:pt idx="29">
                  <c:v>97.018559999999994</c:v>
                </c:pt>
                <c:pt idx="30">
                  <c:v>91.876389999999958</c:v>
                </c:pt>
                <c:pt idx="31">
                  <c:v>83.004940000000005</c:v>
                </c:pt>
                <c:pt idx="32">
                  <c:v>69.229100000000003</c:v>
                </c:pt>
                <c:pt idx="33">
                  <c:v>55.935700000000011</c:v>
                </c:pt>
                <c:pt idx="34">
                  <c:v>37.627300000000012</c:v>
                </c:pt>
                <c:pt idx="35">
                  <c:v>21.079299999999989</c:v>
                </c:pt>
                <c:pt idx="36">
                  <c:v>-19.164999999999999</c:v>
                </c:pt>
                <c:pt idx="37">
                  <c:v>-27.470999999999989</c:v>
                </c:pt>
                <c:pt idx="38">
                  <c:v>-38.553699999999999</c:v>
                </c:pt>
                <c:pt idx="39">
                  <c:v>-96.864400000000003</c:v>
                </c:pt>
                <c:pt idx="40">
                  <c:v>-90.421000000000006</c:v>
                </c:pt>
                <c:pt idx="41">
                  <c:v>-121.43760000000005</c:v>
                </c:pt>
                <c:pt idx="42">
                  <c:v>-157.3449</c:v>
                </c:pt>
                <c:pt idx="43">
                  <c:v>-175.5575</c:v>
                </c:pt>
                <c:pt idx="44">
                  <c:v>-180.3514000000001</c:v>
                </c:pt>
                <c:pt idx="45">
                  <c:v>-209.43210000000008</c:v>
                </c:pt>
                <c:pt idx="46">
                  <c:v>-228.3274000000001</c:v>
                </c:pt>
                <c:pt idx="47">
                  <c:v>-210.04740000000001</c:v>
                </c:pt>
                <c:pt idx="48">
                  <c:v>-204.03240000000008</c:v>
                </c:pt>
                <c:pt idx="49">
                  <c:v>-205.96940000000001</c:v>
                </c:pt>
                <c:pt idx="50">
                  <c:v>-201.63359999999992</c:v>
                </c:pt>
                <c:pt idx="51">
                  <c:v>-196.34059999999999</c:v>
                </c:pt>
                <c:pt idx="52">
                  <c:v>-195.19979999999998</c:v>
                </c:pt>
                <c:pt idx="53">
                  <c:v>-195.27409999999998</c:v>
                </c:pt>
                <c:pt idx="54">
                  <c:v>-191.12120000000004</c:v>
                </c:pt>
                <c:pt idx="55">
                  <c:v>-186.33580000000001</c:v>
                </c:pt>
                <c:pt idx="56">
                  <c:v>-182.42530000000008</c:v>
                </c:pt>
                <c:pt idx="57">
                  <c:v>-172.97919999999999</c:v>
                </c:pt>
                <c:pt idx="58">
                  <c:v>-166.98810000000009</c:v>
                </c:pt>
                <c:pt idx="59">
                  <c:v>-133.6841</c:v>
                </c:pt>
                <c:pt idx="60">
                  <c:v>-109.90720000000003</c:v>
                </c:pt>
                <c:pt idx="61">
                  <c:v>-96.341610000000045</c:v>
                </c:pt>
                <c:pt idx="62">
                  <c:v>-82.676669999999987</c:v>
                </c:pt>
                <c:pt idx="63">
                  <c:v>-64.22242</c:v>
                </c:pt>
                <c:pt idx="64">
                  <c:v>-49.961010000000002</c:v>
                </c:pt>
                <c:pt idx="65">
                  <c:v>-41.514679999999998</c:v>
                </c:pt>
                <c:pt idx="66">
                  <c:v>-31.683570000000003</c:v>
                </c:pt>
                <c:pt idx="67">
                  <c:v>-23.890010000000004</c:v>
                </c:pt>
                <c:pt idx="68">
                  <c:v>-18.299619999999983</c:v>
                </c:pt>
                <c:pt idx="69">
                  <c:v>-14.247559999999998</c:v>
                </c:pt>
                <c:pt idx="70">
                  <c:v>-11.059510000000007</c:v>
                </c:pt>
                <c:pt idx="71">
                  <c:v>-8.8338000000000036</c:v>
                </c:pt>
              </c:numCache>
            </c:numRef>
          </c:yVal>
          <c:smooth val="0"/>
        </c:ser>
        <c:ser>
          <c:idx val="1"/>
          <c:order val="1"/>
          <c:tx>
            <c:v>Pressure difference Innovative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'Pressione Innovative'!$L$4:$L$76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'Pressione Innovative'!$J$4:$J$75</c:f>
              <c:numCache>
                <c:formatCode>General</c:formatCode>
                <c:ptCount val="72"/>
                <c:pt idx="0">
                  <c:v>-3.5116000000000001</c:v>
                </c:pt>
                <c:pt idx="1">
                  <c:v>-3.9903999999999997</c:v>
                </c:pt>
                <c:pt idx="2">
                  <c:v>-6.8772999999999982</c:v>
                </c:pt>
                <c:pt idx="3">
                  <c:v>-6.7297000000000011</c:v>
                </c:pt>
                <c:pt idx="4">
                  <c:v>-7.2093000000000016</c:v>
                </c:pt>
                <c:pt idx="5">
                  <c:v>-9.8676000000000048</c:v>
                </c:pt>
                <c:pt idx="6">
                  <c:v>-11.589</c:v>
                </c:pt>
                <c:pt idx="7">
                  <c:v>-14.884</c:v>
                </c:pt>
                <c:pt idx="8">
                  <c:v>-16.202799999999982</c:v>
                </c:pt>
                <c:pt idx="9">
                  <c:v>-21.224999999999991</c:v>
                </c:pt>
                <c:pt idx="10">
                  <c:v>-27.461999999999993</c:v>
                </c:pt>
                <c:pt idx="11">
                  <c:v>-48.007799999999996</c:v>
                </c:pt>
                <c:pt idx="12">
                  <c:v>-77.875099999999989</c:v>
                </c:pt>
                <c:pt idx="13">
                  <c:v>-92.333500000000015</c:v>
                </c:pt>
                <c:pt idx="14">
                  <c:v>-83.433999999999997</c:v>
                </c:pt>
                <c:pt idx="15">
                  <c:v>-73.348000000000013</c:v>
                </c:pt>
                <c:pt idx="16">
                  <c:v>-56.375</c:v>
                </c:pt>
                <c:pt idx="17">
                  <c:v>-27.256999999999987</c:v>
                </c:pt>
                <c:pt idx="18">
                  <c:v>29.566800000000001</c:v>
                </c:pt>
                <c:pt idx="19">
                  <c:v>101.18709000000001</c:v>
                </c:pt>
                <c:pt idx="20">
                  <c:v>266.33599999999984</c:v>
                </c:pt>
                <c:pt idx="21">
                  <c:v>235.50349999999997</c:v>
                </c:pt>
                <c:pt idx="22">
                  <c:v>151.45140000000009</c:v>
                </c:pt>
                <c:pt idx="23">
                  <c:v>98.010499999999993</c:v>
                </c:pt>
                <c:pt idx="24">
                  <c:v>70.97484</c:v>
                </c:pt>
                <c:pt idx="25">
                  <c:v>50.154599999999995</c:v>
                </c:pt>
                <c:pt idx="26">
                  <c:v>32.3904</c:v>
                </c:pt>
                <c:pt idx="27">
                  <c:v>13.520700000000001</c:v>
                </c:pt>
                <c:pt idx="28">
                  <c:v>-7.4228999999999994</c:v>
                </c:pt>
                <c:pt idx="29">
                  <c:v>-29.123399999999986</c:v>
                </c:pt>
                <c:pt idx="30">
                  <c:v>-53.567110000000021</c:v>
                </c:pt>
                <c:pt idx="31">
                  <c:v>-73.183999999999983</c:v>
                </c:pt>
                <c:pt idx="32">
                  <c:v>-113.44610000000004</c:v>
                </c:pt>
                <c:pt idx="33">
                  <c:v>-143.50919999999999</c:v>
                </c:pt>
                <c:pt idx="34">
                  <c:v>-148.42400000000001</c:v>
                </c:pt>
                <c:pt idx="35">
                  <c:v>-150.59720000000004</c:v>
                </c:pt>
                <c:pt idx="36">
                  <c:v>-159.6961</c:v>
                </c:pt>
                <c:pt idx="37">
                  <c:v>-166.62560000000002</c:v>
                </c:pt>
                <c:pt idx="38">
                  <c:v>-222.88160000000008</c:v>
                </c:pt>
                <c:pt idx="39">
                  <c:v>-244.02680000000001</c:v>
                </c:pt>
                <c:pt idx="40">
                  <c:v>-250.32010000000008</c:v>
                </c:pt>
                <c:pt idx="41">
                  <c:v>-274.839</c:v>
                </c:pt>
                <c:pt idx="42">
                  <c:v>-279.72319999999974</c:v>
                </c:pt>
                <c:pt idx="43">
                  <c:v>-289.78250000000003</c:v>
                </c:pt>
                <c:pt idx="44">
                  <c:v>-308.30980000000017</c:v>
                </c:pt>
                <c:pt idx="45">
                  <c:v>-328.77209999999985</c:v>
                </c:pt>
                <c:pt idx="46">
                  <c:v>-369.19600000000003</c:v>
                </c:pt>
                <c:pt idx="47">
                  <c:v>-400.84930000000008</c:v>
                </c:pt>
                <c:pt idx="48">
                  <c:v>-416.14940000000024</c:v>
                </c:pt>
                <c:pt idx="49">
                  <c:v>-427.9479</c:v>
                </c:pt>
                <c:pt idx="50">
                  <c:v>-435.04250000000002</c:v>
                </c:pt>
                <c:pt idx="51">
                  <c:v>-427.71689999999984</c:v>
                </c:pt>
                <c:pt idx="52">
                  <c:v>-403.245</c:v>
                </c:pt>
                <c:pt idx="53">
                  <c:v>-370.33619999999962</c:v>
                </c:pt>
                <c:pt idx="54">
                  <c:v>-323.83440000000002</c:v>
                </c:pt>
                <c:pt idx="55">
                  <c:v>-282.47280000000001</c:v>
                </c:pt>
                <c:pt idx="56">
                  <c:v>-239.6627</c:v>
                </c:pt>
                <c:pt idx="57">
                  <c:v>-198.85310000000001</c:v>
                </c:pt>
                <c:pt idx="58">
                  <c:v>-164.94280000000001</c:v>
                </c:pt>
                <c:pt idx="59">
                  <c:v>-132.6592</c:v>
                </c:pt>
                <c:pt idx="60">
                  <c:v>-99.593099999999993</c:v>
                </c:pt>
                <c:pt idx="61">
                  <c:v>-80.496499999999997</c:v>
                </c:pt>
                <c:pt idx="62">
                  <c:v>-64.961900000000028</c:v>
                </c:pt>
                <c:pt idx="63">
                  <c:v>-51.7408</c:v>
                </c:pt>
                <c:pt idx="64">
                  <c:v>-33.155800000000006</c:v>
                </c:pt>
                <c:pt idx="65">
                  <c:v>-22.039899999999996</c:v>
                </c:pt>
                <c:pt idx="66">
                  <c:v>-14.176900000000003</c:v>
                </c:pt>
                <c:pt idx="67">
                  <c:v>-12.692900000000002</c:v>
                </c:pt>
                <c:pt idx="68">
                  <c:v>-6.0236000000000018</c:v>
                </c:pt>
                <c:pt idx="69">
                  <c:v>-5.8172999999999959</c:v>
                </c:pt>
                <c:pt idx="70">
                  <c:v>-2.8794000000000026</c:v>
                </c:pt>
                <c:pt idx="71">
                  <c:v>-2.015500000000003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889536"/>
        <c:axId val="593890112"/>
      </c:scatterChart>
      <c:valAx>
        <c:axId val="593889536"/>
        <c:scaling>
          <c:orientation val="minMax"/>
          <c:max val="36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593890112"/>
        <c:crosses val="autoZero"/>
        <c:crossBetween val="midCat"/>
        <c:majorUnit val="30"/>
      </c:valAx>
      <c:valAx>
        <c:axId val="593890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 b="0" dirty="0" smtClean="0"/>
                  <a:t>Pressure</a:t>
                </a:r>
                <a:r>
                  <a:rPr lang="it-IT" sz="1200" b="0" baseline="0" dirty="0" smtClean="0"/>
                  <a:t> [</a:t>
                </a:r>
                <a:r>
                  <a:rPr lang="it-IT" sz="1200" b="0" baseline="0" dirty="0" err="1" smtClean="0"/>
                  <a:t>Pa</a:t>
                </a:r>
                <a:r>
                  <a:rPr lang="it-IT" sz="1200" b="0" baseline="0" dirty="0" smtClean="0"/>
                  <a:t>]</a:t>
                </a:r>
                <a:endParaRPr lang="it-IT" sz="1200" b="0" dirty="0"/>
              </a:p>
            </c:rich>
          </c:tx>
          <c:layout>
            <c:manualLayout>
              <c:xMode val="edge"/>
              <c:yMode val="edge"/>
              <c:x val="1.5150918658654575E-2"/>
              <c:y val="0.401090241600313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93889536"/>
        <c:crosses val="autoZero"/>
        <c:crossBetween val="midCat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b="0" i="0" noProof="0"/>
            </a:pPr>
            <a:r>
              <a:rPr lang="en-GB" b="0" i="0" noProof="0" dirty="0" smtClean="0"/>
              <a:t>Pressure</a:t>
            </a:r>
            <a:r>
              <a:rPr lang="en-GB" b="0" i="0" baseline="0" noProof="0" dirty="0" smtClean="0"/>
              <a:t> differences TSR 0,8 </a:t>
            </a:r>
            <a:endParaRPr lang="en-GB" b="0" i="0" noProof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Pressure difference Innovative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'Pressione Innovative'!$L$4:$L$76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'Pressione Innovative'!$J$4:$J$75</c:f>
              <c:numCache>
                <c:formatCode>General</c:formatCode>
                <c:ptCount val="72"/>
                <c:pt idx="0">
                  <c:v>-3.5116000000000001</c:v>
                </c:pt>
                <c:pt idx="1">
                  <c:v>-3.9903999999999997</c:v>
                </c:pt>
                <c:pt idx="2">
                  <c:v>-6.8772999999999982</c:v>
                </c:pt>
                <c:pt idx="3">
                  <c:v>-6.7297000000000011</c:v>
                </c:pt>
                <c:pt idx="4">
                  <c:v>-7.2093000000000016</c:v>
                </c:pt>
                <c:pt idx="5">
                  <c:v>-9.8676000000000048</c:v>
                </c:pt>
                <c:pt idx="6">
                  <c:v>-11.589</c:v>
                </c:pt>
                <c:pt idx="7">
                  <c:v>-14.884</c:v>
                </c:pt>
                <c:pt idx="8">
                  <c:v>-16.202799999999982</c:v>
                </c:pt>
                <c:pt idx="9">
                  <c:v>-21.224999999999991</c:v>
                </c:pt>
                <c:pt idx="10">
                  <c:v>-27.461999999999993</c:v>
                </c:pt>
                <c:pt idx="11">
                  <c:v>-48.007799999999996</c:v>
                </c:pt>
                <c:pt idx="12">
                  <c:v>-77.875099999999989</c:v>
                </c:pt>
                <c:pt idx="13">
                  <c:v>-92.333500000000015</c:v>
                </c:pt>
                <c:pt idx="14">
                  <c:v>-83.433999999999997</c:v>
                </c:pt>
                <c:pt idx="15">
                  <c:v>-73.348000000000013</c:v>
                </c:pt>
                <c:pt idx="16">
                  <c:v>-56.375</c:v>
                </c:pt>
                <c:pt idx="17">
                  <c:v>-27.256999999999987</c:v>
                </c:pt>
                <c:pt idx="18">
                  <c:v>29.566800000000001</c:v>
                </c:pt>
                <c:pt idx="19">
                  <c:v>101.18709000000001</c:v>
                </c:pt>
                <c:pt idx="20">
                  <c:v>266.33599999999984</c:v>
                </c:pt>
                <c:pt idx="21">
                  <c:v>235.50349999999997</c:v>
                </c:pt>
                <c:pt idx="22">
                  <c:v>151.45140000000009</c:v>
                </c:pt>
                <c:pt idx="23">
                  <c:v>98.010499999999993</c:v>
                </c:pt>
                <c:pt idx="24">
                  <c:v>70.97484</c:v>
                </c:pt>
                <c:pt idx="25">
                  <c:v>50.154599999999995</c:v>
                </c:pt>
                <c:pt idx="26">
                  <c:v>32.3904</c:v>
                </c:pt>
                <c:pt idx="27">
                  <c:v>13.520700000000001</c:v>
                </c:pt>
                <c:pt idx="28">
                  <c:v>-7.4228999999999994</c:v>
                </c:pt>
                <c:pt idx="29">
                  <c:v>-29.123399999999986</c:v>
                </c:pt>
                <c:pt idx="30">
                  <c:v>-53.567110000000021</c:v>
                </c:pt>
                <c:pt idx="31">
                  <c:v>-73.183999999999983</c:v>
                </c:pt>
                <c:pt idx="32">
                  <c:v>-113.44610000000004</c:v>
                </c:pt>
                <c:pt idx="33">
                  <c:v>-143.50919999999999</c:v>
                </c:pt>
                <c:pt idx="34">
                  <c:v>-148.42400000000001</c:v>
                </c:pt>
                <c:pt idx="35">
                  <c:v>-150.59720000000004</c:v>
                </c:pt>
                <c:pt idx="36">
                  <c:v>-159.6961</c:v>
                </c:pt>
                <c:pt idx="37">
                  <c:v>-166.62560000000002</c:v>
                </c:pt>
                <c:pt idx="38">
                  <c:v>-222.88160000000008</c:v>
                </c:pt>
                <c:pt idx="39">
                  <c:v>-244.02680000000001</c:v>
                </c:pt>
                <c:pt idx="40">
                  <c:v>-250.32010000000008</c:v>
                </c:pt>
                <c:pt idx="41">
                  <c:v>-274.839</c:v>
                </c:pt>
                <c:pt idx="42">
                  <c:v>-279.72319999999974</c:v>
                </c:pt>
                <c:pt idx="43">
                  <c:v>-289.78250000000003</c:v>
                </c:pt>
                <c:pt idx="44">
                  <c:v>-308.30980000000017</c:v>
                </c:pt>
                <c:pt idx="45">
                  <c:v>-328.77209999999985</c:v>
                </c:pt>
                <c:pt idx="46">
                  <c:v>-369.19600000000003</c:v>
                </c:pt>
                <c:pt idx="47">
                  <c:v>-400.84930000000008</c:v>
                </c:pt>
                <c:pt idx="48">
                  <c:v>-416.14940000000024</c:v>
                </c:pt>
                <c:pt idx="49">
                  <c:v>-427.9479</c:v>
                </c:pt>
                <c:pt idx="50">
                  <c:v>-435.04250000000002</c:v>
                </c:pt>
                <c:pt idx="51">
                  <c:v>-427.71689999999984</c:v>
                </c:pt>
                <c:pt idx="52">
                  <c:v>-403.245</c:v>
                </c:pt>
                <c:pt idx="53">
                  <c:v>-370.33619999999962</c:v>
                </c:pt>
                <c:pt idx="54">
                  <c:v>-323.83440000000002</c:v>
                </c:pt>
                <c:pt idx="55">
                  <c:v>-282.47280000000001</c:v>
                </c:pt>
                <c:pt idx="56">
                  <c:v>-239.6627</c:v>
                </c:pt>
                <c:pt idx="57">
                  <c:v>-198.85310000000001</c:v>
                </c:pt>
                <c:pt idx="58">
                  <c:v>-164.94280000000001</c:v>
                </c:pt>
                <c:pt idx="59">
                  <c:v>-132.6592</c:v>
                </c:pt>
                <c:pt idx="60">
                  <c:v>-99.593099999999993</c:v>
                </c:pt>
                <c:pt idx="61">
                  <c:v>-80.496499999999997</c:v>
                </c:pt>
                <c:pt idx="62">
                  <c:v>-64.961900000000028</c:v>
                </c:pt>
                <c:pt idx="63">
                  <c:v>-51.7408</c:v>
                </c:pt>
                <c:pt idx="64">
                  <c:v>-33.155800000000006</c:v>
                </c:pt>
                <c:pt idx="65">
                  <c:v>-22.039899999999996</c:v>
                </c:pt>
                <c:pt idx="66">
                  <c:v>-14.176900000000003</c:v>
                </c:pt>
                <c:pt idx="67">
                  <c:v>-12.692900000000002</c:v>
                </c:pt>
                <c:pt idx="68">
                  <c:v>-6.0236000000000018</c:v>
                </c:pt>
                <c:pt idx="69">
                  <c:v>-5.8172999999999959</c:v>
                </c:pt>
                <c:pt idx="70">
                  <c:v>-2.8794000000000026</c:v>
                </c:pt>
                <c:pt idx="71">
                  <c:v>-2.015500000000003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894720"/>
        <c:axId val="604610560"/>
      </c:scatterChart>
      <c:valAx>
        <c:axId val="593894720"/>
        <c:scaling>
          <c:orientation val="minMax"/>
          <c:max val="36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04610560"/>
        <c:crosses val="autoZero"/>
        <c:crossBetween val="midCat"/>
        <c:majorUnit val="80"/>
      </c:valAx>
      <c:valAx>
        <c:axId val="604610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 b="0" dirty="0" smtClean="0"/>
                  <a:t>Pressure</a:t>
                </a:r>
                <a:r>
                  <a:rPr lang="it-IT" sz="1200" b="0" baseline="0" dirty="0" smtClean="0"/>
                  <a:t> [</a:t>
                </a:r>
                <a:r>
                  <a:rPr lang="it-IT" sz="1200" b="0" baseline="0" dirty="0" err="1" smtClean="0"/>
                  <a:t>Pa</a:t>
                </a:r>
                <a:r>
                  <a:rPr lang="it-IT" sz="1200" b="0" baseline="0" dirty="0" smtClean="0"/>
                  <a:t>]</a:t>
                </a:r>
                <a:endParaRPr lang="it-IT" sz="1200" b="0" dirty="0"/>
              </a:p>
            </c:rich>
          </c:tx>
          <c:layout>
            <c:manualLayout>
              <c:xMode val="edge"/>
              <c:yMode val="edge"/>
              <c:x val="1.5150918658654575E-2"/>
              <c:y val="0.401090241600313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93894720"/>
        <c:crosses val="autoZero"/>
        <c:crossBetween val="midCat"/>
        <c:majorUnit val="50"/>
      </c:valAx>
    </c:plotArea>
    <c:legend>
      <c:legendPos val="b"/>
      <c:layout>
        <c:manualLayout>
          <c:xMode val="edge"/>
          <c:yMode val="edge"/>
          <c:x val="0.18845915798061638"/>
          <c:y val="0.87273982900805058"/>
          <c:w val="0.65285543645937372"/>
          <c:h val="6.97213379429122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7560374393351"/>
          <c:y val="9.2769602476960047E-2"/>
          <c:w val="0.68964247347799734"/>
          <c:h val="0.69669128956786819"/>
        </c:manualLayout>
      </c:layout>
      <c:scatterChart>
        <c:scatterStyle val="lineMarker"/>
        <c:varyColors val="0"/>
        <c:ser>
          <c:idx val="0"/>
          <c:order val="0"/>
          <c:tx>
            <c:v>Classic Savonius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'!$G$2:$G$9</c:f>
              <c:numCache>
                <c:formatCode>0.0000</c:formatCode>
                <c:ptCount val="8"/>
                <c:pt idx="0">
                  <c:v>8.2400000000000015E-2</c:v>
                </c:pt>
                <c:pt idx="1">
                  <c:v>0.17600000000000007</c:v>
                </c:pt>
                <c:pt idx="2">
                  <c:v>0.22750000000000001</c:v>
                </c:pt>
                <c:pt idx="3">
                  <c:v>0.23440000000000008</c:v>
                </c:pt>
                <c:pt idx="4">
                  <c:v>0.24055000000000001</c:v>
                </c:pt>
                <c:pt idx="5">
                  <c:v>0.23400000000000001</c:v>
                </c:pt>
                <c:pt idx="6">
                  <c:v>0.21500000000000008</c:v>
                </c:pt>
                <c:pt idx="7">
                  <c:v>0.18150000000000011</c:v>
                </c:pt>
              </c:numCache>
            </c:numRef>
          </c:yVal>
          <c:smooth val="0"/>
        </c:ser>
        <c:ser>
          <c:idx val="1"/>
          <c:order val="1"/>
          <c:tx>
            <c:v>Innovative</c:v>
          </c:tx>
          <c:spPr>
            <a:ln w="28575">
              <a:noFill/>
            </a:ln>
          </c:spPr>
          <c:marker>
            <c:symbol val="plus"/>
            <c:size val="2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'!$I$2:$I$9</c:f>
              <c:numCache>
                <c:formatCode>0.0000</c:formatCode>
                <c:ptCount val="8"/>
                <c:pt idx="0">
                  <c:v>0.10220000000000005</c:v>
                </c:pt>
                <c:pt idx="1">
                  <c:v>0.23250000000000001</c:v>
                </c:pt>
                <c:pt idx="2">
                  <c:v>0.26950000000000002</c:v>
                </c:pt>
                <c:pt idx="3">
                  <c:v>0.27360000000000001</c:v>
                </c:pt>
                <c:pt idx="4">
                  <c:v>0.27455000000000002</c:v>
                </c:pt>
                <c:pt idx="5">
                  <c:v>0.26820000000000005</c:v>
                </c:pt>
                <c:pt idx="6">
                  <c:v>0.252</c:v>
                </c:pt>
                <c:pt idx="7">
                  <c:v>0.22550000000000001</c:v>
                </c:pt>
              </c:numCache>
            </c:numRef>
          </c:yVal>
          <c:smooth val="0"/>
        </c:ser>
        <c:ser>
          <c:idx val="2"/>
          <c:order val="2"/>
          <c:tx>
            <c:v>Arm +10%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chemeClr val="tx1">
                  <a:alpha val="71000"/>
                </a:schemeClr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'!$H$2:$H$8</c:f>
              <c:numCache>
                <c:formatCode>0.0000</c:formatCode>
                <c:ptCount val="7"/>
                <c:pt idx="0">
                  <c:v>0.10460000000000005</c:v>
                </c:pt>
                <c:pt idx="1">
                  <c:v>0.24150000000000008</c:v>
                </c:pt>
                <c:pt idx="2">
                  <c:v>0.27510000000000001</c:v>
                </c:pt>
                <c:pt idx="3">
                  <c:v>0.27840000000000015</c:v>
                </c:pt>
                <c:pt idx="4">
                  <c:v>0.27965000000000001</c:v>
                </c:pt>
                <c:pt idx="5">
                  <c:v>0.2772</c:v>
                </c:pt>
                <c:pt idx="6">
                  <c:v>0.23400000000000001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614592"/>
        <c:axId val="604615168"/>
      </c:scatterChart>
      <c:valAx>
        <c:axId val="60461459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t-IT" b="0"/>
                  <a:t>TSR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spPr>
          <a:ln w="19050"/>
        </c:spPr>
        <c:crossAx val="604615168"/>
        <c:crosses val="autoZero"/>
        <c:crossBetween val="midCat"/>
        <c:majorUnit val="0.1"/>
      </c:valAx>
      <c:valAx>
        <c:axId val="6046151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t-IT" b="0"/>
                  <a:t>Cp</a:t>
                </a:r>
              </a:p>
              <a:p>
                <a:pPr>
                  <a:defRPr b="0"/>
                </a:pPr>
                <a:endParaRPr lang="it-IT" b="0"/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crossAx val="6046145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7560374393351"/>
          <c:y val="9.2769602476960047E-2"/>
          <c:w val="0.58461739739644658"/>
          <c:h val="0.69669128956786819"/>
        </c:manualLayout>
      </c:layout>
      <c:scatterChart>
        <c:scatterStyle val="lineMarker"/>
        <c:varyColors val="0"/>
        <c:ser>
          <c:idx val="0"/>
          <c:order val="0"/>
          <c:tx>
            <c:v>Cm Innovative +10%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'!$A$2:$A$8</c:f>
              <c:numCache>
                <c:formatCode>0.00</c:formatCode>
                <c:ptCount val="7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</c:numCache>
            </c:numRef>
          </c:xVal>
          <c:yVal>
            <c:numRef>
              <c:f>'Results '!$E$2:$E$8</c:f>
              <c:numCache>
                <c:formatCode>General</c:formatCode>
                <c:ptCount val="7"/>
                <c:pt idx="0">
                  <c:v>0.52300000000000002</c:v>
                </c:pt>
                <c:pt idx="1">
                  <c:v>0.48300000000000015</c:v>
                </c:pt>
                <c:pt idx="2">
                  <c:v>0.39300000000000024</c:v>
                </c:pt>
                <c:pt idx="3" formatCode="0.000">
                  <c:v>0.34800000000000014</c:v>
                </c:pt>
                <c:pt idx="4">
                  <c:v>0.32900000000000024</c:v>
                </c:pt>
                <c:pt idx="5">
                  <c:v>0.30800000000000016</c:v>
                </c:pt>
                <c:pt idx="6">
                  <c:v>0.23400000000000001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616320"/>
        <c:axId val="604616896"/>
      </c:scatterChart>
      <c:valAx>
        <c:axId val="604616320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TSR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spPr>
          <a:ln w="19050"/>
        </c:spPr>
        <c:crossAx val="604616896"/>
        <c:crosses val="autoZero"/>
        <c:crossBetween val="midCat"/>
        <c:majorUnit val="0.15000000000000011"/>
      </c:valAx>
      <c:valAx>
        <c:axId val="60461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t-IT" b="0"/>
                  <a:t>Cm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4616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776480826188925"/>
          <c:y val="0.41187660680941129"/>
          <c:w val="0.29968085943657968"/>
          <c:h val="9.35086732080487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it-IT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TSR </a:t>
            </a:r>
            <a:r>
              <a:rPr lang="it-IT" sz="12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it-IT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9853727190034441"/>
          <c:y val="4.95884485405224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76380922953005"/>
          <c:y val="0.15826507854575911"/>
          <c:w val="0.84316694846405948"/>
          <c:h val="0.61030006135626558"/>
        </c:manualLayout>
      </c:layout>
      <c:scatterChart>
        <c:scatterStyle val="lineMarker"/>
        <c:varyColors val="0"/>
        <c:ser>
          <c:idx val="0"/>
          <c:order val="0"/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'TSR 0,8'!$G$4928:$G$5000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'TSR 0,8'!$D$4928:$D$5000</c:f>
              <c:numCache>
                <c:formatCode>0.00E+00</c:formatCode>
                <c:ptCount val="73"/>
                <c:pt idx="0">
                  <c:v>0.54611399999999966</c:v>
                </c:pt>
                <c:pt idx="1">
                  <c:v>0.59266800000000008</c:v>
                </c:pt>
                <c:pt idx="2">
                  <c:v>0.62715100000000035</c:v>
                </c:pt>
                <c:pt idx="3">
                  <c:v>0.64651800000000004</c:v>
                </c:pt>
                <c:pt idx="4">
                  <c:v>0.65098500000000048</c:v>
                </c:pt>
                <c:pt idx="5">
                  <c:v>0.64176500000000036</c:v>
                </c:pt>
                <c:pt idx="6">
                  <c:v>0.61905500000000035</c:v>
                </c:pt>
                <c:pt idx="7">
                  <c:v>0.58505999999999969</c:v>
                </c:pt>
                <c:pt idx="8">
                  <c:v>0.54407499999999998</c:v>
                </c:pt>
                <c:pt idx="9">
                  <c:v>0.503942</c:v>
                </c:pt>
                <c:pt idx="10">
                  <c:v>0.46865300000000004</c:v>
                </c:pt>
                <c:pt idx="11">
                  <c:v>0.43449100000000007</c:v>
                </c:pt>
                <c:pt idx="12">
                  <c:v>0.39662200000000031</c:v>
                </c:pt>
                <c:pt idx="13">
                  <c:v>0.35640000000000022</c:v>
                </c:pt>
                <c:pt idx="14">
                  <c:v>0.312751</c:v>
                </c:pt>
                <c:pt idx="15">
                  <c:v>0.264899</c:v>
                </c:pt>
                <c:pt idx="16">
                  <c:v>0.21694300000000016</c:v>
                </c:pt>
                <c:pt idx="17">
                  <c:v>0.16811599999999999</c:v>
                </c:pt>
                <c:pt idx="18">
                  <c:v>0.12023200000000007</c:v>
                </c:pt>
                <c:pt idx="19">
                  <c:v>7.3652800000000004E-2</c:v>
                </c:pt>
                <c:pt idx="20">
                  <c:v>3.5910700000000004E-2</c:v>
                </c:pt>
                <c:pt idx="21">
                  <c:v>9.4191700000000027E-3</c:v>
                </c:pt>
                <c:pt idx="22">
                  <c:v>-9.29607E-3</c:v>
                </c:pt>
                <c:pt idx="23">
                  <c:v>-1.9683700000000009E-2</c:v>
                </c:pt>
                <c:pt idx="24">
                  <c:v>-1.9554000000000005E-2</c:v>
                </c:pt>
                <c:pt idx="25">
                  <c:v>-9.3658300000000107E-3</c:v>
                </c:pt>
                <c:pt idx="26">
                  <c:v>1.4078599999999998E-2</c:v>
                </c:pt>
                <c:pt idx="27">
                  <c:v>4.9109199999999999E-2</c:v>
                </c:pt>
                <c:pt idx="28">
                  <c:v>9.2574100000000048E-2</c:v>
                </c:pt>
                <c:pt idx="29">
                  <c:v>0.14381400000000008</c:v>
                </c:pt>
                <c:pt idx="30">
                  <c:v>0.20049200000000009</c:v>
                </c:pt>
                <c:pt idx="31">
                  <c:v>0.26037800000000016</c:v>
                </c:pt>
                <c:pt idx="32">
                  <c:v>0.32036800000000037</c:v>
                </c:pt>
                <c:pt idx="33">
                  <c:v>0.37889700000000021</c:v>
                </c:pt>
                <c:pt idx="34">
                  <c:v>0.43657800000000024</c:v>
                </c:pt>
                <c:pt idx="35">
                  <c:v>0.49362200000000017</c:v>
                </c:pt>
                <c:pt idx="36">
                  <c:v>0.54754000000000003</c:v>
                </c:pt>
                <c:pt idx="37">
                  <c:v>0.59427199999999969</c:v>
                </c:pt>
                <c:pt idx="38">
                  <c:v>0.62858599999999998</c:v>
                </c:pt>
                <c:pt idx="39">
                  <c:v>0.64784600000000037</c:v>
                </c:pt>
                <c:pt idx="40">
                  <c:v>0.65235100000000035</c:v>
                </c:pt>
                <c:pt idx="41">
                  <c:v>0.64308599999999994</c:v>
                </c:pt>
                <c:pt idx="42">
                  <c:v>0.62020300000000039</c:v>
                </c:pt>
                <c:pt idx="43">
                  <c:v>0.58590300000000006</c:v>
                </c:pt>
                <c:pt idx="44">
                  <c:v>0.54484599999999994</c:v>
                </c:pt>
                <c:pt idx="45">
                  <c:v>0.50470899999999996</c:v>
                </c:pt>
                <c:pt idx="46">
                  <c:v>0.46866600000000008</c:v>
                </c:pt>
                <c:pt idx="47">
                  <c:v>0.43415100000000001</c:v>
                </c:pt>
                <c:pt idx="48">
                  <c:v>0.39569000000000026</c:v>
                </c:pt>
                <c:pt idx="49">
                  <c:v>0.35547700000000026</c:v>
                </c:pt>
                <c:pt idx="50">
                  <c:v>0.31262900000000027</c:v>
                </c:pt>
                <c:pt idx="51">
                  <c:v>0.26486700000000002</c:v>
                </c:pt>
                <c:pt idx="52">
                  <c:v>0.21655099999999999</c:v>
                </c:pt>
                <c:pt idx="53">
                  <c:v>0.16771900000000009</c:v>
                </c:pt>
                <c:pt idx="54">
                  <c:v>0.120089</c:v>
                </c:pt>
                <c:pt idx="55">
                  <c:v>7.3436899999999999E-2</c:v>
                </c:pt>
                <c:pt idx="56">
                  <c:v>3.5917800000000014E-2</c:v>
                </c:pt>
                <c:pt idx="57">
                  <c:v>9.372790000000011E-3</c:v>
                </c:pt>
                <c:pt idx="58">
                  <c:v>-8.9755600000000074E-3</c:v>
                </c:pt>
                <c:pt idx="59">
                  <c:v>-1.974840000000001E-2</c:v>
                </c:pt>
                <c:pt idx="60">
                  <c:v>-1.9966000000000008E-2</c:v>
                </c:pt>
                <c:pt idx="61">
                  <c:v>-1.0053099999999999E-2</c:v>
                </c:pt>
                <c:pt idx="62">
                  <c:v>1.3065500000000004E-2</c:v>
                </c:pt>
                <c:pt idx="63">
                  <c:v>4.7660600000000025E-2</c:v>
                </c:pt>
                <c:pt idx="64">
                  <c:v>9.0869500000000006E-2</c:v>
                </c:pt>
                <c:pt idx="65">
                  <c:v>0.14202999999999999</c:v>
                </c:pt>
                <c:pt idx="66">
                  <c:v>0.19878299999999999</c:v>
                </c:pt>
                <c:pt idx="67">
                  <c:v>0.25842700000000002</c:v>
                </c:pt>
                <c:pt idx="68">
                  <c:v>0.3183350000000002</c:v>
                </c:pt>
                <c:pt idx="69">
                  <c:v>0.377299</c:v>
                </c:pt>
                <c:pt idx="70">
                  <c:v>0.43546700000000027</c:v>
                </c:pt>
                <c:pt idx="71">
                  <c:v>0.49233100000000007</c:v>
                </c:pt>
                <c:pt idx="72">
                  <c:v>0.54603500000000005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930496"/>
        <c:axId val="593931072"/>
      </c:scatterChart>
      <c:valAx>
        <c:axId val="593930496"/>
        <c:scaling>
          <c:orientation val="minMax"/>
          <c:max val="36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it-IT"/>
          </a:p>
        </c:txPr>
        <c:crossAx val="593931072"/>
        <c:crosses val="autoZero"/>
        <c:crossBetween val="midCat"/>
        <c:majorUnit val="25"/>
      </c:valAx>
      <c:valAx>
        <c:axId val="593931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it-IT" sz="16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1600" b="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it-IT" sz="16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7353819674945006E-3"/>
              <c:y val="0.4313013163430908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it-IT"/>
          </a:p>
        </c:txPr>
        <c:crossAx val="59393049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10365819090837"/>
          <c:y val="7.9239072919080555E-2"/>
          <c:w val="0.63964304450605469"/>
          <c:h val="0.84152185416183889"/>
        </c:manualLayout>
      </c:layout>
      <c:radarChart>
        <c:radarStyle val="marker"/>
        <c:varyColors val="0"/>
        <c:ser>
          <c:idx val="0"/>
          <c:order val="0"/>
          <c:tx>
            <c:v>TSR 0,2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'Diagramma Polare 0,2'!$A$1:$A$36</c:f>
              <c:strCache>
                <c:ptCount val="36"/>
                <c:pt idx="0">
                  <c:v>0°</c:v>
                </c:pt>
                <c:pt idx="1">
                  <c:v>10°</c:v>
                </c:pt>
                <c:pt idx="2">
                  <c:v>20°</c:v>
                </c:pt>
                <c:pt idx="3">
                  <c:v>30°</c:v>
                </c:pt>
                <c:pt idx="4">
                  <c:v>40°</c:v>
                </c:pt>
                <c:pt idx="5">
                  <c:v>50°</c:v>
                </c:pt>
                <c:pt idx="6">
                  <c:v>60°</c:v>
                </c:pt>
                <c:pt idx="7">
                  <c:v>70°</c:v>
                </c:pt>
                <c:pt idx="8">
                  <c:v>80°</c:v>
                </c:pt>
                <c:pt idx="9">
                  <c:v>90°</c:v>
                </c:pt>
                <c:pt idx="10">
                  <c:v>100°</c:v>
                </c:pt>
                <c:pt idx="11">
                  <c:v>110°</c:v>
                </c:pt>
                <c:pt idx="12">
                  <c:v>120°</c:v>
                </c:pt>
                <c:pt idx="13">
                  <c:v>130°</c:v>
                </c:pt>
                <c:pt idx="14">
                  <c:v>140°</c:v>
                </c:pt>
                <c:pt idx="15">
                  <c:v>150°</c:v>
                </c:pt>
                <c:pt idx="16">
                  <c:v>160°</c:v>
                </c:pt>
                <c:pt idx="17">
                  <c:v>170°</c:v>
                </c:pt>
                <c:pt idx="18">
                  <c:v>180°</c:v>
                </c:pt>
                <c:pt idx="19">
                  <c:v>190°</c:v>
                </c:pt>
                <c:pt idx="20">
                  <c:v>200°</c:v>
                </c:pt>
                <c:pt idx="21">
                  <c:v>210°</c:v>
                </c:pt>
                <c:pt idx="22">
                  <c:v>220°</c:v>
                </c:pt>
                <c:pt idx="23">
                  <c:v>230°</c:v>
                </c:pt>
                <c:pt idx="24">
                  <c:v>240°</c:v>
                </c:pt>
                <c:pt idx="25">
                  <c:v>250°</c:v>
                </c:pt>
                <c:pt idx="26">
                  <c:v>260°</c:v>
                </c:pt>
                <c:pt idx="27">
                  <c:v>270°</c:v>
                </c:pt>
                <c:pt idx="28">
                  <c:v>280°</c:v>
                </c:pt>
                <c:pt idx="29">
                  <c:v>290°</c:v>
                </c:pt>
                <c:pt idx="30">
                  <c:v>300°</c:v>
                </c:pt>
                <c:pt idx="31">
                  <c:v>310°</c:v>
                </c:pt>
                <c:pt idx="32">
                  <c:v>320°</c:v>
                </c:pt>
                <c:pt idx="33">
                  <c:v>330°</c:v>
                </c:pt>
                <c:pt idx="34">
                  <c:v>340°</c:v>
                </c:pt>
                <c:pt idx="35">
                  <c:v>350°</c:v>
                </c:pt>
              </c:strCache>
            </c:strRef>
          </c:cat>
          <c:val>
            <c:numRef>
              <c:f>'Diagramma Polare 0,2'!$B$1:$B$36</c:f>
              <c:numCache>
                <c:formatCode>0.00E+00</c:formatCode>
                <c:ptCount val="36"/>
                <c:pt idx="0">
                  <c:v>0.30841900000000017</c:v>
                </c:pt>
                <c:pt idx="1">
                  <c:v>0.39775000000000021</c:v>
                </c:pt>
                <c:pt idx="2">
                  <c:v>0.55719800000000042</c:v>
                </c:pt>
                <c:pt idx="3">
                  <c:v>0.68325499999999961</c:v>
                </c:pt>
                <c:pt idx="4">
                  <c:v>0.66008999999999995</c:v>
                </c:pt>
                <c:pt idx="5">
                  <c:v>0.58258499999999946</c:v>
                </c:pt>
                <c:pt idx="6">
                  <c:v>0.49205900000000002</c:v>
                </c:pt>
                <c:pt idx="7">
                  <c:v>0.48244800000000021</c:v>
                </c:pt>
                <c:pt idx="8">
                  <c:v>0.6585089999999999</c:v>
                </c:pt>
                <c:pt idx="9">
                  <c:v>0.59442299999999948</c:v>
                </c:pt>
                <c:pt idx="10">
                  <c:v>0.34076200000000001</c:v>
                </c:pt>
                <c:pt idx="11">
                  <c:v>0.15020500000000009</c:v>
                </c:pt>
                <c:pt idx="12">
                  <c:v>9.9686500000000025E-2</c:v>
                </c:pt>
                <c:pt idx="13">
                  <c:v>0.15266700000000008</c:v>
                </c:pt>
                <c:pt idx="14">
                  <c:v>0.24222400000000011</c:v>
                </c:pt>
                <c:pt idx="15">
                  <c:v>0.2789950000000001</c:v>
                </c:pt>
                <c:pt idx="16">
                  <c:v>0.28527400000000008</c:v>
                </c:pt>
                <c:pt idx="17">
                  <c:v>0.35420400000000002</c:v>
                </c:pt>
                <c:pt idx="18">
                  <c:v>0.31842400000000037</c:v>
                </c:pt>
                <c:pt idx="19">
                  <c:v>0.39760200000000018</c:v>
                </c:pt>
                <c:pt idx="20">
                  <c:v>0.55077199999999993</c:v>
                </c:pt>
                <c:pt idx="21">
                  <c:v>0.67244900000000052</c:v>
                </c:pt>
                <c:pt idx="22">
                  <c:v>0.65530500000000036</c:v>
                </c:pt>
                <c:pt idx="23">
                  <c:v>0.57913199999999998</c:v>
                </c:pt>
                <c:pt idx="24">
                  <c:v>0.49076600000000015</c:v>
                </c:pt>
                <c:pt idx="25">
                  <c:v>0.47647000000000017</c:v>
                </c:pt>
                <c:pt idx="26">
                  <c:v>0.64281900000000036</c:v>
                </c:pt>
                <c:pt idx="27">
                  <c:v>0.58284199999999997</c:v>
                </c:pt>
                <c:pt idx="28">
                  <c:v>0.32772900000000027</c:v>
                </c:pt>
                <c:pt idx="29">
                  <c:v>0.14348200000000008</c:v>
                </c:pt>
                <c:pt idx="30">
                  <c:v>0.10493400000000004</c:v>
                </c:pt>
                <c:pt idx="31">
                  <c:v>0.16952400000000001</c:v>
                </c:pt>
                <c:pt idx="32">
                  <c:v>0.25919099999999995</c:v>
                </c:pt>
                <c:pt idx="33">
                  <c:v>0.28431800000000024</c:v>
                </c:pt>
                <c:pt idx="34">
                  <c:v>0.28446000000000021</c:v>
                </c:pt>
                <c:pt idx="35">
                  <c:v>0.34056200000000014</c:v>
                </c:pt>
              </c:numCache>
            </c:numRef>
          </c:val>
        </c:ser>
        <c:ser>
          <c:idx val="1"/>
          <c:order val="1"/>
          <c:tx>
            <c:v>TSR 0,8</c:v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'Diagramma Polare 0,8'!$D$1:$D$36</c:f>
              <c:numCache>
                <c:formatCode>General</c:formatCode>
                <c:ptCount val="36"/>
                <c:pt idx="0">
                  <c:v>0.61000000000000032</c:v>
                </c:pt>
                <c:pt idx="1">
                  <c:v>0.62715100000000035</c:v>
                </c:pt>
                <c:pt idx="2">
                  <c:v>0.65098500000000048</c:v>
                </c:pt>
                <c:pt idx="3">
                  <c:v>0.61905500000000035</c:v>
                </c:pt>
                <c:pt idx="4">
                  <c:v>0.54407499999999998</c:v>
                </c:pt>
                <c:pt idx="5">
                  <c:v>0.46865300000000004</c:v>
                </c:pt>
                <c:pt idx="6">
                  <c:v>0.39662200000000031</c:v>
                </c:pt>
                <c:pt idx="7">
                  <c:v>0.312751</c:v>
                </c:pt>
                <c:pt idx="8">
                  <c:v>0.21694300000000016</c:v>
                </c:pt>
                <c:pt idx="9">
                  <c:v>0.12023200000000007</c:v>
                </c:pt>
                <c:pt idx="10">
                  <c:v>3.5910700000000004E-2</c:v>
                </c:pt>
                <c:pt idx="11">
                  <c:v>-9.29607E-3</c:v>
                </c:pt>
                <c:pt idx="12">
                  <c:v>-1.9554000000000005E-2</c:v>
                </c:pt>
                <c:pt idx="13">
                  <c:v>1.4078599999999998E-2</c:v>
                </c:pt>
                <c:pt idx="14">
                  <c:v>9.2574100000000048E-2</c:v>
                </c:pt>
                <c:pt idx="15">
                  <c:v>0.20049200000000009</c:v>
                </c:pt>
                <c:pt idx="16">
                  <c:v>0.32036800000000037</c:v>
                </c:pt>
                <c:pt idx="17">
                  <c:v>0.43657800000000024</c:v>
                </c:pt>
                <c:pt idx="18">
                  <c:v>0.54754000000000003</c:v>
                </c:pt>
                <c:pt idx="19">
                  <c:v>0.62858599999999998</c:v>
                </c:pt>
                <c:pt idx="20">
                  <c:v>0.65235100000000035</c:v>
                </c:pt>
                <c:pt idx="21">
                  <c:v>0.62020300000000039</c:v>
                </c:pt>
                <c:pt idx="22">
                  <c:v>0.54484599999999994</c:v>
                </c:pt>
                <c:pt idx="23">
                  <c:v>0.46866600000000008</c:v>
                </c:pt>
                <c:pt idx="24">
                  <c:v>0.39569000000000026</c:v>
                </c:pt>
                <c:pt idx="25">
                  <c:v>0.31262900000000027</c:v>
                </c:pt>
                <c:pt idx="26">
                  <c:v>0.21655099999999999</c:v>
                </c:pt>
                <c:pt idx="27">
                  <c:v>0.120089</c:v>
                </c:pt>
                <c:pt idx="28">
                  <c:v>3.5917800000000014E-2</c:v>
                </c:pt>
                <c:pt idx="29">
                  <c:v>-8.9755600000000074E-3</c:v>
                </c:pt>
                <c:pt idx="30">
                  <c:v>-1.9966000000000008E-2</c:v>
                </c:pt>
                <c:pt idx="31">
                  <c:v>1.3065500000000004E-2</c:v>
                </c:pt>
                <c:pt idx="32">
                  <c:v>9.0869500000000006E-2</c:v>
                </c:pt>
                <c:pt idx="33">
                  <c:v>0.19878299999999999</c:v>
                </c:pt>
                <c:pt idx="34">
                  <c:v>0.3183350000000002</c:v>
                </c:pt>
                <c:pt idx="35">
                  <c:v>0.43546700000000027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9158784"/>
        <c:axId val="593935104"/>
      </c:radarChart>
      <c:catAx>
        <c:axId val="5991587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2700000"/>
          <a:lstStyle/>
          <a:p>
            <a:pPr>
              <a:defRPr/>
            </a:pPr>
            <a:endParaRPr lang="it-IT"/>
          </a:p>
        </c:txPr>
        <c:crossAx val="593935104"/>
        <c:crosses val="autoZero"/>
        <c:auto val="1"/>
        <c:lblAlgn val="ctr"/>
        <c:lblOffset val="100"/>
        <c:noMultiLvlLbl val="0"/>
      </c:catAx>
      <c:valAx>
        <c:axId val="593935104"/>
        <c:scaling>
          <c:orientation val="minMax"/>
          <c:max val="1"/>
          <c:min val="-0.2"/>
        </c:scaling>
        <c:delete val="0"/>
        <c:axPos val="l"/>
        <c:majorGridlines/>
        <c:numFmt formatCode="#,##0.0" sourceLinked="0"/>
        <c:majorTickMark val="none"/>
        <c:minorTickMark val="cross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5991587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"/>
          <c:y val="0"/>
          <c:w val="0.20545525143369806"/>
          <c:h val="0.320234013207544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2130213760042"/>
          <c:y val="3.1504564009016918E-2"/>
          <c:w val="0.81602400784297235"/>
          <c:h val="0.7939273087304024"/>
        </c:manualLayout>
      </c:layout>
      <c:scatterChart>
        <c:scatterStyle val="lineMarker"/>
        <c:varyColors val="0"/>
        <c:ser>
          <c:idx val="0"/>
          <c:order val="0"/>
          <c:tx>
            <c:v>Classic Savonius</c:v>
          </c:tx>
          <c:spPr>
            <a:ln w="31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'!$E$2:$E$9</c:f>
              <c:numCache>
                <c:formatCode>0.000</c:formatCode>
                <c:ptCount val="8"/>
                <c:pt idx="0" formatCode="0.0000">
                  <c:v>0.41200000000000014</c:v>
                </c:pt>
                <c:pt idx="1">
                  <c:v>0.35200000000000015</c:v>
                </c:pt>
                <c:pt idx="2">
                  <c:v>0.32500000000000018</c:v>
                </c:pt>
                <c:pt idx="3">
                  <c:v>0.29300000000000015</c:v>
                </c:pt>
                <c:pt idx="4">
                  <c:v>0.28300000000000008</c:v>
                </c:pt>
                <c:pt idx="5">
                  <c:v>0.26</c:v>
                </c:pt>
                <c:pt idx="6">
                  <c:v>0.21500000000000008</c:v>
                </c:pt>
                <c:pt idx="7">
                  <c:v>0.16500000000000001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01792"/>
        <c:axId val="50418176"/>
      </c:scatterChart>
      <c:valAx>
        <c:axId val="5040179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 b="0"/>
                  <a:t>TSR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50418176"/>
        <c:crosses val="autoZero"/>
        <c:crossBetween val="midCat"/>
        <c:majorUnit val="0.1"/>
      </c:valAx>
      <c:valAx>
        <c:axId val="50418176"/>
        <c:scaling>
          <c:orientation val="minMax"/>
          <c:max val="0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it-IT" sz="1200" b="0" dirty="0"/>
                  <a:t>c</a:t>
                </a:r>
                <a:r>
                  <a:rPr lang="it-IT" sz="1200" b="0" baseline="-25000" dirty="0"/>
                  <a:t>m</a:t>
                </a:r>
                <a:endParaRPr lang="it-IT" sz="1200" b="0" dirty="0"/>
              </a:p>
            </c:rich>
          </c:tx>
          <c:layout>
            <c:manualLayout>
              <c:xMode val="edge"/>
              <c:yMode val="edge"/>
              <c:x val="4.3220235289172043E-2"/>
              <c:y val="0.3829492801453435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50401792"/>
        <c:crosses val="autoZero"/>
        <c:crossBetween val="midCat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Classic Savonius</c:v>
          </c:tx>
          <c:spPr>
            <a:ln w="31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'!$F$2:$F$9</c:f>
              <c:numCache>
                <c:formatCode>0.0000</c:formatCode>
                <c:ptCount val="8"/>
                <c:pt idx="0">
                  <c:v>8.2400000000000015E-2</c:v>
                </c:pt>
                <c:pt idx="1">
                  <c:v>0.17600000000000007</c:v>
                </c:pt>
                <c:pt idx="2">
                  <c:v>0.22750000000000001</c:v>
                </c:pt>
                <c:pt idx="3">
                  <c:v>0.23440000000000008</c:v>
                </c:pt>
                <c:pt idx="4">
                  <c:v>0.24055000000000001</c:v>
                </c:pt>
                <c:pt idx="5">
                  <c:v>0.23400000000000001</c:v>
                </c:pt>
                <c:pt idx="6">
                  <c:v>0.21500000000000008</c:v>
                </c:pt>
                <c:pt idx="7">
                  <c:v>0.18150000000000011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04096"/>
        <c:axId val="50404672"/>
      </c:scatterChart>
      <c:valAx>
        <c:axId val="50404096"/>
        <c:scaling>
          <c:orientation val="minMax"/>
          <c:max val="1.2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t-IT" b="0"/>
                  <a:t>TSR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 w="19050"/>
        </c:spPr>
        <c:crossAx val="50404672"/>
        <c:crosses val="autoZero"/>
        <c:crossBetween val="midCat"/>
        <c:majorUnit val="0.1"/>
      </c:valAx>
      <c:valAx>
        <c:axId val="50404672"/>
        <c:scaling>
          <c:orientation val="minMax"/>
          <c:max val="0.3000000000000002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it-IT" sz="1200" b="0"/>
                  <a:t>c</a:t>
                </a:r>
                <a:r>
                  <a:rPr lang="it-IT" sz="1200" b="0" baseline="-25000"/>
                  <a:t>p</a:t>
                </a:r>
                <a:endParaRPr lang="it-IT" sz="1200" b="0"/>
              </a:p>
            </c:rich>
          </c:tx>
          <c:layout>
            <c:manualLayout>
              <c:xMode val="edge"/>
              <c:yMode val="edge"/>
              <c:x val="1.2023566189731875E-2"/>
              <c:y val="0.39069626166893157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50404096"/>
        <c:crosses val="autoZero"/>
        <c:crossBetween val="midCat"/>
        <c:majorUnit val="5.0000000000000024E-2"/>
      </c:valAx>
      <c:spPr>
        <a:noFill/>
        <a:ln w="6350"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it-IT" sz="1200" b="0" dirty="0" smtClean="0"/>
              <a:t>C</a:t>
            </a:r>
            <a:r>
              <a:rPr lang="it-IT" sz="1200" b="0" baseline="-25000" dirty="0" smtClean="0"/>
              <a:t>m </a:t>
            </a:r>
            <a:r>
              <a:rPr lang="it-IT" sz="1200" b="0" baseline="0" dirty="0" smtClean="0"/>
              <a:t> trend Innovativa TSR </a:t>
            </a:r>
            <a:r>
              <a:rPr lang="it-IT" sz="1200" b="0" baseline="0" dirty="0"/>
              <a:t>0,2</a:t>
            </a:r>
            <a:endParaRPr lang="it-IT" sz="1200" b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'Innovative 0,2'!$E$4919:$E$4991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'Innovative 0,2'!$D$4919:$D$4991</c:f>
              <c:numCache>
                <c:formatCode>General</c:formatCode>
                <c:ptCount val="73"/>
                <c:pt idx="0">
                  <c:v>0.7435269999999996</c:v>
                </c:pt>
                <c:pt idx="1">
                  <c:v>0.75184400000000051</c:v>
                </c:pt>
                <c:pt idx="2">
                  <c:v>0.72898200000000002</c:v>
                </c:pt>
                <c:pt idx="3">
                  <c:v>0.68945999999999996</c:v>
                </c:pt>
                <c:pt idx="4">
                  <c:v>0.65795800000000049</c:v>
                </c:pt>
                <c:pt idx="5">
                  <c:v>0.64059199999999994</c:v>
                </c:pt>
                <c:pt idx="6">
                  <c:v>0.61738000000000004</c:v>
                </c:pt>
                <c:pt idx="7">
                  <c:v>0.60544100000000034</c:v>
                </c:pt>
                <c:pt idx="8">
                  <c:v>0.59746699999999919</c:v>
                </c:pt>
                <c:pt idx="9">
                  <c:v>0.58551599999999948</c:v>
                </c:pt>
                <c:pt idx="10">
                  <c:v>0.57817800000000041</c:v>
                </c:pt>
                <c:pt idx="11">
                  <c:v>0.60255499999999962</c:v>
                </c:pt>
                <c:pt idx="12">
                  <c:v>0.69444699999999959</c:v>
                </c:pt>
                <c:pt idx="13">
                  <c:v>0.84034399999999998</c:v>
                </c:pt>
                <c:pt idx="14">
                  <c:v>0.88651399999999936</c:v>
                </c:pt>
                <c:pt idx="15">
                  <c:v>0.73906800000000039</c:v>
                </c:pt>
                <c:pt idx="16">
                  <c:v>0.55763800000000041</c:v>
                </c:pt>
                <c:pt idx="17">
                  <c:v>0.39439600000000025</c:v>
                </c:pt>
                <c:pt idx="18">
                  <c:v>0.27074099999999995</c:v>
                </c:pt>
                <c:pt idx="19">
                  <c:v>0.19799700000000009</c:v>
                </c:pt>
                <c:pt idx="20">
                  <c:v>0.15755400000000008</c:v>
                </c:pt>
                <c:pt idx="21">
                  <c:v>0.14519399999999999</c:v>
                </c:pt>
                <c:pt idx="22">
                  <c:v>0.14993400000000007</c:v>
                </c:pt>
                <c:pt idx="23">
                  <c:v>0.15204600000000013</c:v>
                </c:pt>
                <c:pt idx="24">
                  <c:v>0.20055000000000001</c:v>
                </c:pt>
                <c:pt idx="25">
                  <c:v>0.32400800000000024</c:v>
                </c:pt>
                <c:pt idx="26">
                  <c:v>0.32293400000000017</c:v>
                </c:pt>
                <c:pt idx="27">
                  <c:v>0.2922030000000001</c:v>
                </c:pt>
                <c:pt idx="28">
                  <c:v>0.25353499999999995</c:v>
                </c:pt>
                <c:pt idx="29">
                  <c:v>0.21423500000000009</c:v>
                </c:pt>
                <c:pt idx="30">
                  <c:v>0.19761000000000001</c:v>
                </c:pt>
                <c:pt idx="31">
                  <c:v>0.23121400000000009</c:v>
                </c:pt>
                <c:pt idx="32">
                  <c:v>0.31671500000000002</c:v>
                </c:pt>
                <c:pt idx="33">
                  <c:v>0.43077900000000002</c:v>
                </c:pt>
                <c:pt idx="34">
                  <c:v>0.55724899999999999</c:v>
                </c:pt>
                <c:pt idx="35">
                  <c:v>0.67125299999999999</c:v>
                </c:pt>
                <c:pt idx="36">
                  <c:v>0.74192800000000036</c:v>
                </c:pt>
                <c:pt idx="37">
                  <c:v>0.75219700000000034</c:v>
                </c:pt>
                <c:pt idx="38">
                  <c:v>0.73094300000000034</c:v>
                </c:pt>
                <c:pt idx="39">
                  <c:v>0.69177800000000034</c:v>
                </c:pt>
                <c:pt idx="40">
                  <c:v>0.6569860000000004</c:v>
                </c:pt>
                <c:pt idx="41">
                  <c:v>0.63810800000000034</c:v>
                </c:pt>
                <c:pt idx="42">
                  <c:v>0.615317</c:v>
                </c:pt>
                <c:pt idx="43">
                  <c:v>0.60332900000000034</c:v>
                </c:pt>
                <c:pt idx="44">
                  <c:v>0.59577999999999998</c:v>
                </c:pt>
                <c:pt idx="45">
                  <c:v>0.58935199999999965</c:v>
                </c:pt>
                <c:pt idx="46">
                  <c:v>0.58446699999999918</c:v>
                </c:pt>
                <c:pt idx="47">
                  <c:v>0.60646100000000003</c:v>
                </c:pt>
                <c:pt idx="48">
                  <c:v>0.69194699999999998</c:v>
                </c:pt>
                <c:pt idx="49">
                  <c:v>0.841414</c:v>
                </c:pt>
                <c:pt idx="50">
                  <c:v>0.88803699999999941</c:v>
                </c:pt>
                <c:pt idx="51">
                  <c:v>0.74131999999999998</c:v>
                </c:pt>
                <c:pt idx="52">
                  <c:v>0.56107099999999999</c:v>
                </c:pt>
                <c:pt idx="53">
                  <c:v>0.39835900000000024</c:v>
                </c:pt>
                <c:pt idx="54">
                  <c:v>0.27717800000000015</c:v>
                </c:pt>
                <c:pt idx="55">
                  <c:v>0.1999790000000001</c:v>
                </c:pt>
                <c:pt idx="56">
                  <c:v>0.16373699999999999</c:v>
                </c:pt>
                <c:pt idx="57">
                  <c:v>0.14573200000000008</c:v>
                </c:pt>
                <c:pt idx="58">
                  <c:v>0.15240800000000013</c:v>
                </c:pt>
                <c:pt idx="59">
                  <c:v>0.15714400000000009</c:v>
                </c:pt>
                <c:pt idx="60">
                  <c:v>0.21696400000000018</c:v>
                </c:pt>
                <c:pt idx="61">
                  <c:v>0.33022500000000027</c:v>
                </c:pt>
                <c:pt idx="62">
                  <c:v>0.3322690000000002</c:v>
                </c:pt>
                <c:pt idx="63">
                  <c:v>0.301093</c:v>
                </c:pt>
                <c:pt idx="64">
                  <c:v>0.26079699999999995</c:v>
                </c:pt>
                <c:pt idx="65">
                  <c:v>0.22150900000000001</c:v>
                </c:pt>
                <c:pt idx="66">
                  <c:v>0.20158000000000001</c:v>
                </c:pt>
                <c:pt idx="67">
                  <c:v>0.23202999999999999</c:v>
                </c:pt>
                <c:pt idx="68">
                  <c:v>0.31431700000000018</c:v>
                </c:pt>
                <c:pt idx="69">
                  <c:v>0.43160900000000002</c:v>
                </c:pt>
                <c:pt idx="70">
                  <c:v>0.55756800000000006</c:v>
                </c:pt>
                <c:pt idx="71">
                  <c:v>0.67337100000000061</c:v>
                </c:pt>
                <c:pt idx="72">
                  <c:v>0.74212100000000036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098368"/>
        <c:axId val="587098944"/>
      </c:scatterChart>
      <c:valAx>
        <c:axId val="587098368"/>
        <c:scaling>
          <c:orientation val="minMax"/>
          <c:max val="36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/>
                </a:pPr>
                <a:r>
                  <a:rPr lang="it-IT" sz="1000" b="0" dirty="0" smtClean="0"/>
                  <a:t>Angolo di Rotazione</a:t>
                </a:r>
                <a:r>
                  <a:rPr lang="it-IT" sz="1000" b="0" baseline="0" dirty="0" smtClean="0"/>
                  <a:t>[</a:t>
                </a:r>
                <a:r>
                  <a:rPr lang="it-IT" sz="1000" b="0" baseline="0" dirty="0" err="1" smtClean="0"/>
                  <a:t>Deg</a:t>
                </a:r>
                <a:r>
                  <a:rPr lang="it-IT" sz="1000" b="0" baseline="0" dirty="0"/>
                  <a:t>]</a:t>
                </a:r>
                <a:endParaRPr lang="it-IT" sz="1000" b="0" dirty="0"/>
              </a:p>
            </c:rich>
          </c:tx>
          <c:layout>
            <c:manualLayout>
              <c:xMode val="edge"/>
              <c:yMode val="edge"/>
              <c:x val="0.38286329833770805"/>
              <c:y val="0.915740740740740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87098944"/>
        <c:crosses val="autoZero"/>
        <c:crossBetween val="midCat"/>
        <c:majorUnit val="25"/>
      </c:valAx>
      <c:valAx>
        <c:axId val="58709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it-IT" sz="1200" b="0"/>
                  <a:t>c</a:t>
                </a:r>
                <a:r>
                  <a:rPr lang="it-IT" sz="1200" b="0" baseline="-25000"/>
                  <a:t>m</a:t>
                </a:r>
                <a:endParaRPr lang="it-IT" sz="1200" b="0"/>
              </a:p>
            </c:rich>
          </c:tx>
          <c:layout>
            <c:manualLayout>
              <c:xMode val="edge"/>
              <c:yMode val="edge"/>
              <c:x val="2.7777777777777822E-3"/>
              <c:y val="0.451450860309128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870983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it-IT" sz="1200" b="0" baseline="0" dirty="0" smtClean="0"/>
              <a:t>c</a:t>
            </a:r>
            <a:r>
              <a:rPr lang="it-IT" sz="1200" b="0" baseline="-25000" dirty="0" smtClean="0"/>
              <a:t>m</a:t>
            </a:r>
            <a:r>
              <a:rPr lang="it-IT" sz="1200" b="0" baseline="0" dirty="0" smtClean="0"/>
              <a:t> trend Innovativa </a:t>
            </a:r>
            <a:r>
              <a:rPr lang="it-IT" sz="1200" b="0" baseline="0" dirty="0"/>
              <a:t>TSR 0,8</a:t>
            </a:r>
          </a:p>
        </c:rich>
      </c:tx>
      <c:layout>
        <c:manualLayout>
          <c:xMode val="edge"/>
          <c:yMode val="edge"/>
          <c:x val="0.28859881858701197"/>
          <c:y val="2.63168073913620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6727840032841"/>
          <c:y val="0.1526350653154149"/>
          <c:w val="0.80194502870679163"/>
          <c:h val="0.7163728532116177"/>
        </c:manualLayout>
      </c:layout>
      <c:scatterChart>
        <c:scatterStyle val="lineMarker"/>
        <c:varyColors val="0"/>
        <c:ser>
          <c:idx val="0"/>
          <c:order val="0"/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'Innovative 0,8'!$E$4915:$E$4987</c:f>
              <c:numCache>
                <c:formatCode>General</c:formatCode>
                <c:ptCount val="7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</c:numCache>
            </c:numRef>
          </c:xVal>
          <c:yVal>
            <c:numRef>
              <c:f>'Innovative 0,8'!$D$4915:$D$4987</c:f>
              <c:numCache>
                <c:formatCode>General</c:formatCode>
                <c:ptCount val="73"/>
                <c:pt idx="0">
                  <c:v>0.72014000000000034</c:v>
                </c:pt>
                <c:pt idx="1">
                  <c:v>0.70482699999999998</c:v>
                </c:pt>
                <c:pt idx="2">
                  <c:v>0.68345100000000003</c:v>
                </c:pt>
                <c:pt idx="3">
                  <c:v>0.65490700000000035</c:v>
                </c:pt>
                <c:pt idx="4">
                  <c:v>0.61974699999999994</c:v>
                </c:pt>
                <c:pt idx="5">
                  <c:v>0.5832959999999997</c:v>
                </c:pt>
                <c:pt idx="6">
                  <c:v>0.5560740000000004</c:v>
                </c:pt>
                <c:pt idx="7">
                  <c:v>0.52825199999999961</c:v>
                </c:pt>
                <c:pt idx="8">
                  <c:v>0.49601800000000024</c:v>
                </c:pt>
                <c:pt idx="9">
                  <c:v>0.4674790000000002</c:v>
                </c:pt>
                <c:pt idx="10">
                  <c:v>0.44346300000000005</c:v>
                </c:pt>
                <c:pt idx="11">
                  <c:v>0.41980400000000018</c:v>
                </c:pt>
                <c:pt idx="12">
                  <c:v>0.38984500000000016</c:v>
                </c:pt>
                <c:pt idx="13">
                  <c:v>0.35324800000000001</c:v>
                </c:pt>
                <c:pt idx="14">
                  <c:v>0.30613900000000011</c:v>
                </c:pt>
                <c:pt idx="15">
                  <c:v>0.23915900000000001</c:v>
                </c:pt>
                <c:pt idx="16">
                  <c:v>0.15139000000000008</c:v>
                </c:pt>
                <c:pt idx="17">
                  <c:v>6.2190500000000024E-2</c:v>
                </c:pt>
                <c:pt idx="18">
                  <c:v>-2.5176100000000013E-3</c:v>
                </c:pt>
                <c:pt idx="19">
                  <c:v>-3.1198899999999998E-2</c:v>
                </c:pt>
                <c:pt idx="20">
                  <c:v>-2.0227000000000002E-2</c:v>
                </c:pt>
                <c:pt idx="21">
                  <c:v>4.7743000000000028E-2</c:v>
                </c:pt>
                <c:pt idx="22">
                  <c:v>0.15545500000000012</c:v>
                </c:pt>
                <c:pt idx="23">
                  <c:v>0.21397400000000011</c:v>
                </c:pt>
                <c:pt idx="24">
                  <c:v>0.37635800000000036</c:v>
                </c:pt>
                <c:pt idx="25">
                  <c:v>0.48477300000000001</c:v>
                </c:pt>
                <c:pt idx="26">
                  <c:v>0.534161</c:v>
                </c:pt>
                <c:pt idx="27">
                  <c:v>0.56533299999999953</c:v>
                </c:pt>
                <c:pt idx="28">
                  <c:v>0.58977400000000002</c:v>
                </c:pt>
                <c:pt idx="29">
                  <c:v>0.61073699999999997</c:v>
                </c:pt>
                <c:pt idx="30">
                  <c:v>0.6351140000000004</c:v>
                </c:pt>
                <c:pt idx="31">
                  <c:v>0.6641780000000006</c:v>
                </c:pt>
                <c:pt idx="32">
                  <c:v>0.68881199999999998</c:v>
                </c:pt>
                <c:pt idx="33">
                  <c:v>0.70658699999999941</c:v>
                </c:pt>
                <c:pt idx="34">
                  <c:v>0.71734699999999996</c:v>
                </c:pt>
                <c:pt idx="35">
                  <c:v>0.71961500000000034</c:v>
                </c:pt>
                <c:pt idx="36">
                  <c:v>0.71138399999999957</c:v>
                </c:pt>
                <c:pt idx="37">
                  <c:v>0.69589299999999998</c:v>
                </c:pt>
                <c:pt idx="38">
                  <c:v>0.67519699999999994</c:v>
                </c:pt>
                <c:pt idx="39">
                  <c:v>0.64593800000000035</c:v>
                </c:pt>
                <c:pt idx="40">
                  <c:v>0.61092900000000072</c:v>
                </c:pt>
                <c:pt idx="41">
                  <c:v>0.57711599999999996</c:v>
                </c:pt>
                <c:pt idx="42">
                  <c:v>0.55158699999999938</c:v>
                </c:pt>
                <c:pt idx="43">
                  <c:v>0.5190859999999996</c:v>
                </c:pt>
                <c:pt idx="44">
                  <c:v>0.48810300000000001</c:v>
                </c:pt>
                <c:pt idx="45">
                  <c:v>0.46219700000000002</c:v>
                </c:pt>
                <c:pt idx="46">
                  <c:v>0.44043100000000002</c:v>
                </c:pt>
                <c:pt idx="47">
                  <c:v>0.42169400000000001</c:v>
                </c:pt>
                <c:pt idx="48">
                  <c:v>0.39870600000000017</c:v>
                </c:pt>
                <c:pt idx="49">
                  <c:v>0.36130800000000024</c:v>
                </c:pt>
                <c:pt idx="50">
                  <c:v>0.31189400000000017</c:v>
                </c:pt>
                <c:pt idx="51">
                  <c:v>0.24284500000000009</c:v>
                </c:pt>
                <c:pt idx="52">
                  <c:v>0.15240400000000007</c:v>
                </c:pt>
                <c:pt idx="53">
                  <c:v>6.18784E-2</c:v>
                </c:pt>
                <c:pt idx="54">
                  <c:v>3.2679300000000041E-4</c:v>
                </c:pt>
                <c:pt idx="55">
                  <c:v>-2.8523899999999998E-2</c:v>
                </c:pt>
                <c:pt idx="56">
                  <c:v>-1.70832E-2</c:v>
                </c:pt>
                <c:pt idx="57">
                  <c:v>5.5606400000000014E-2</c:v>
                </c:pt>
                <c:pt idx="58">
                  <c:v>0.15370400000000009</c:v>
                </c:pt>
                <c:pt idx="59">
                  <c:v>0.22314999999999999</c:v>
                </c:pt>
                <c:pt idx="60">
                  <c:v>0.39004000000000016</c:v>
                </c:pt>
                <c:pt idx="61">
                  <c:v>0.49019400000000002</c:v>
                </c:pt>
                <c:pt idx="62">
                  <c:v>0.5380619999999996</c:v>
                </c:pt>
                <c:pt idx="63">
                  <c:v>0.56889299999999998</c:v>
                </c:pt>
                <c:pt idx="64">
                  <c:v>0.59296599999999966</c:v>
                </c:pt>
                <c:pt idx="65">
                  <c:v>0.61437600000000003</c:v>
                </c:pt>
                <c:pt idx="66">
                  <c:v>0.63801900000000034</c:v>
                </c:pt>
                <c:pt idx="67">
                  <c:v>0.66857300000000042</c:v>
                </c:pt>
                <c:pt idx="68">
                  <c:v>0.69483899999999998</c:v>
                </c:pt>
                <c:pt idx="69">
                  <c:v>0.71301600000000009</c:v>
                </c:pt>
                <c:pt idx="70">
                  <c:v>0.72478600000000004</c:v>
                </c:pt>
                <c:pt idx="71">
                  <c:v>0.72704899999999995</c:v>
                </c:pt>
                <c:pt idx="72">
                  <c:v>0.71962500000000051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100672"/>
        <c:axId val="587101248"/>
      </c:scatterChart>
      <c:valAx>
        <c:axId val="587100672"/>
        <c:scaling>
          <c:orientation val="minMax"/>
          <c:max val="36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it-IT" sz="1000" b="0" dirty="0" smtClean="0"/>
                  <a:t>Angolo</a:t>
                </a:r>
                <a:r>
                  <a:rPr lang="it-IT" sz="1000" b="0" baseline="0" dirty="0" smtClean="0"/>
                  <a:t> di Rotazione</a:t>
                </a:r>
                <a:r>
                  <a:rPr lang="it-IT" sz="1000" b="0" dirty="0" smtClean="0"/>
                  <a:t>[</a:t>
                </a:r>
                <a:r>
                  <a:rPr lang="it-IT" sz="1000" b="0" dirty="0" err="1" smtClean="0"/>
                  <a:t>Deg</a:t>
                </a:r>
                <a:r>
                  <a:rPr lang="it-IT" sz="1000" b="0" dirty="0"/>
                  <a:t>]</a:t>
                </a:r>
              </a:p>
            </c:rich>
          </c:tx>
          <c:layout>
            <c:manualLayout>
              <c:xMode val="edge"/>
              <c:yMode val="edge"/>
              <c:x val="0.39152143228198522"/>
              <c:y val="0.937836781794435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87101248"/>
        <c:crosses val="autoZero"/>
        <c:crossBetween val="midCat"/>
        <c:majorUnit val="25"/>
      </c:valAx>
      <c:valAx>
        <c:axId val="58710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it-IT" sz="1200" b="0"/>
                  <a:t>c</a:t>
                </a:r>
                <a:r>
                  <a:rPr lang="it-IT" sz="1200" b="0" baseline="-25000"/>
                  <a:t>m</a:t>
                </a:r>
                <a:endParaRPr lang="it-IT" sz="1200" b="0"/>
              </a:p>
            </c:rich>
          </c:tx>
          <c:layout>
            <c:manualLayout>
              <c:xMode val="edge"/>
              <c:yMode val="edge"/>
              <c:x val="2.4626479701087074E-3"/>
              <c:y val="0.453308833290249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871006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08436099692617E-2"/>
          <c:y val="0.23844815302708869"/>
          <c:w val="0.6492017090693627"/>
          <c:h val="0.61828734197082158"/>
        </c:manualLayout>
      </c:layout>
      <c:radarChart>
        <c:radarStyle val="marker"/>
        <c:varyColors val="0"/>
        <c:ser>
          <c:idx val="0"/>
          <c:order val="0"/>
          <c:tx>
            <c:v>Innovative 0,8</c:v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'Polare inn 0,8'!$A$1:$A$37</c:f>
              <c:strCache>
                <c:ptCount val="37"/>
                <c:pt idx="0">
                  <c:v>0°</c:v>
                </c:pt>
                <c:pt idx="1">
                  <c:v>10°</c:v>
                </c:pt>
                <c:pt idx="2">
                  <c:v>20°</c:v>
                </c:pt>
                <c:pt idx="3">
                  <c:v>30°</c:v>
                </c:pt>
                <c:pt idx="4">
                  <c:v>40°</c:v>
                </c:pt>
                <c:pt idx="5">
                  <c:v>50°</c:v>
                </c:pt>
                <c:pt idx="6">
                  <c:v>60°</c:v>
                </c:pt>
                <c:pt idx="7">
                  <c:v>70°</c:v>
                </c:pt>
                <c:pt idx="8">
                  <c:v>80°</c:v>
                </c:pt>
                <c:pt idx="9">
                  <c:v>90°</c:v>
                </c:pt>
                <c:pt idx="10">
                  <c:v>100°</c:v>
                </c:pt>
                <c:pt idx="11">
                  <c:v>110°</c:v>
                </c:pt>
                <c:pt idx="12">
                  <c:v>120°</c:v>
                </c:pt>
                <c:pt idx="13">
                  <c:v>130°</c:v>
                </c:pt>
                <c:pt idx="14">
                  <c:v>140°</c:v>
                </c:pt>
                <c:pt idx="15">
                  <c:v>150°</c:v>
                </c:pt>
                <c:pt idx="16">
                  <c:v>160°</c:v>
                </c:pt>
                <c:pt idx="17">
                  <c:v>170°</c:v>
                </c:pt>
                <c:pt idx="18">
                  <c:v>180°</c:v>
                </c:pt>
                <c:pt idx="19">
                  <c:v>190°</c:v>
                </c:pt>
                <c:pt idx="20">
                  <c:v>200°</c:v>
                </c:pt>
                <c:pt idx="21">
                  <c:v>210°</c:v>
                </c:pt>
                <c:pt idx="22">
                  <c:v>220°</c:v>
                </c:pt>
                <c:pt idx="23">
                  <c:v>230°</c:v>
                </c:pt>
                <c:pt idx="24">
                  <c:v>240°</c:v>
                </c:pt>
                <c:pt idx="25">
                  <c:v>250°</c:v>
                </c:pt>
                <c:pt idx="26">
                  <c:v>260°</c:v>
                </c:pt>
                <c:pt idx="27">
                  <c:v>270°</c:v>
                </c:pt>
                <c:pt idx="28">
                  <c:v>280°</c:v>
                </c:pt>
                <c:pt idx="29">
                  <c:v>290°</c:v>
                </c:pt>
                <c:pt idx="30">
                  <c:v>300°</c:v>
                </c:pt>
                <c:pt idx="31">
                  <c:v>310°</c:v>
                </c:pt>
                <c:pt idx="32">
                  <c:v>320°</c:v>
                </c:pt>
                <c:pt idx="33">
                  <c:v>330°</c:v>
                </c:pt>
                <c:pt idx="34">
                  <c:v>340°</c:v>
                </c:pt>
                <c:pt idx="35">
                  <c:v>350°</c:v>
                </c:pt>
                <c:pt idx="36">
                  <c:v>360°</c:v>
                </c:pt>
              </c:strCache>
            </c:strRef>
          </c:cat>
          <c:val>
            <c:numRef>
              <c:f>'Polare inn 0,8'!$B$1:$B$36</c:f>
              <c:numCache>
                <c:formatCode>General</c:formatCode>
                <c:ptCount val="36"/>
                <c:pt idx="0">
                  <c:v>0.72014000000000034</c:v>
                </c:pt>
                <c:pt idx="1">
                  <c:v>0.68345100000000003</c:v>
                </c:pt>
                <c:pt idx="2">
                  <c:v>0.61974699999999994</c:v>
                </c:pt>
                <c:pt idx="3">
                  <c:v>0.5560740000000004</c:v>
                </c:pt>
                <c:pt idx="4">
                  <c:v>0.49601800000000024</c:v>
                </c:pt>
                <c:pt idx="5">
                  <c:v>0.44346300000000005</c:v>
                </c:pt>
                <c:pt idx="6">
                  <c:v>0.38984500000000016</c:v>
                </c:pt>
                <c:pt idx="7">
                  <c:v>0.30613900000000011</c:v>
                </c:pt>
                <c:pt idx="8">
                  <c:v>0.15139000000000008</c:v>
                </c:pt>
                <c:pt idx="9">
                  <c:v>-2.5176100000000013E-3</c:v>
                </c:pt>
                <c:pt idx="10">
                  <c:v>-2.0227000000000002E-2</c:v>
                </c:pt>
                <c:pt idx="11">
                  <c:v>0.15545500000000012</c:v>
                </c:pt>
                <c:pt idx="12">
                  <c:v>0.37635800000000036</c:v>
                </c:pt>
                <c:pt idx="13">
                  <c:v>0.534161</c:v>
                </c:pt>
                <c:pt idx="14">
                  <c:v>0.58977400000000002</c:v>
                </c:pt>
                <c:pt idx="15">
                  <c:v>0.6351140000000004</c:v>
                </c:pt>
                <c:pt idx="16">
                  <c:v>0.68881199999999998</c:v>
                </c:pt>
                <c:pt idx="17">
                  <c:v>0.71734699999999996</c:v>
                </c:pt>
                <c:pt idx="18">
                  <c:v>0.71138399999999957</c:v>
                </c:pt>
                <c:pt idx="19">
                  <c:v>0.67519699999999994</c:v>
                </c:pt>
                <c:pt idx="20">
                  <c:v>0.61092900000000072</c:v>
                </c:pt>
                <c:pt idx="21">
                  <c:v>0.55158699999999938</c:v>
                </c:pt>
                <c:pt idx="22">
                  <c:v>0.48810300000000001</c:v>
                </c:pt>
                <c:pt idx="23">
                  <c:v>0.44043100000000002</c:v>
                </c:pt>
                <c:pt idx="24">
                  <c:v>0.39870600000000017</c:v>
                </c:pt>
                <c:pt idx="25">
                  <c:v>0.31189400000000017</c:v>
                </c:pt>
                <c:pt idx="26">
                  <c:v>0.15240400000000007</c:v>
                </c:pt>
                <c:pt idx="27">
                  <c:v>3.2679300000000041E-4</c:v>
                </c:pt>
                <c:pt idx="28">
                  <c:v>-1.70832E-2</c:v>
                </c:pt>
                <c:pt idx="29">
                  <c:v>0.15370400000000009</c:v>
                </c:pt>
                <c:pt idx="30">
                  <c:v>0.39004000000000016</c:v>
                </c:pt>
                <c:pt idx="31">
                  <c:v>0.5380619999999996</c:v>
                </c:pt>
                <c:pt idx="32">
                  <c:v>0.59296599999999966</c:v>
                </c:pt>
                <c:pt idx="33">
                  <c:v>0.63801900000000034</c:v>
                </c:pt>
                <c:pt idx="34">
                  <c:v>0.69483899999999998</c:v>
                </c:pt>
                <c:pt idx="35">
                  <c:v>0.72478600000000004</c:v>
                </c:pt>
              </c:numCache>
            </c:numRef>
          </c:val>
        </c:ser>
        <c:ser>
          <c:idx val="1"/>
          <c:order val="1"/>
          <c:tx>
            <c:v>savonius 0,8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'[Risultati.xlsx]Diagramma Polare 0,8'!$D$1:$D$36</c:f>
              <c:numCache>
                <c:formatCode>General</c:formatCode>
                <c:ptCount val="36"/>
                <c:pt idx="0">
                  <c:v>0.61000000000000032</c:v>
                </c:pt>
                <c:pt idx="1">
                  <c:v>0.62715100000000035</c:v>
                </c:pt>
                <c:pt idx="2">
                  <c:v>0.65098500000000048</c:v>
                </c:pt>
                <c:pt idx="3">
                  <c:v>0.61905500000000035</c:v>
                </c:pt>
                <c:pt idx="4">
                  <c:v>0.54407499999999998</c:v>
                </c:pt>
                <c:pt idx="5">
                  <c:v>0.46865300000000004</c:v>
                </c:pt>
                <c:pt idx="6">
                  <c:v>0.39662200000000031</c:v>
                </c:pt>
                <c:pt idx="7">
                  <c:v>0.312751</c:v>
                </c:pt>
                <c:pt idx="8">
                  <c:v>0.21694300000000016</c:v>
                </c:pt>
                <c:pt idx="9">
                  <c:v>0.12023200000000007</c:v>
                </c:pt>
                <c:pt idx="10">
                  <c:v>3.5910700000000004E-2</c:v>
                </c:pt>
                <c:pt idx="11">
                  <c:v>-9.29607E-3</c:v>
                </c:pt>
                <c:pt idx="12">
                  <c:v>-1.9554000000000005E-2</c:v>
                </c:pt>
                <c:pt idx="13">
                  <c:v>1.4078599999999998E-2</c:v>
                </c:pt>
                <c:pt idx="14">
                  <c:v>9.2574100000000048E-2</c:v>
                </c:pt>
                <c:pt idx="15">
                  <c:v>0.20049200000000009</c:v>
                </c:pt>
                <c:pt idx="16">
                  <c:v>0.32036800000000037</c:v>
                </c:pt>
                <c:pt idx="17">
                  <c:v>0.43657800000000024</c:v>
                </c:pt>
                <c:pt idx="18">
                  <c:v>0.54754000000000003</c:v>
                </c:pt>
                <c:pt idx="19">
                  <c:v>0.62858599999999998</c:v>
                </c:pt>
                <c:pt idx="20">
                  <c:v>0.65235100000000035</c:v>
                </c:pt>
                <c:pt idx="21">
                  <c:v>0.62020300000000039</c:v>
                </c:pt>
                <c:pt idx="22">
                  <c:v>0.54484599999999994</c:v>
                </c:pt>
                <c:pt idx="23">
                  <c:v>0.46866600000000008</c:v>
                </c:pt>
                <c:pt idx="24">
                  <c:v>0.39569000000000026</c:v>
                </c:pt>
                <c:pt idx="25">
                  <c:v>0.31262900000000027</c:v>
                </c:pt>
                <c:pt idx="26">
                  <c:v>0.21655099999999999</c:v>
                </c:pt>
                <c:pt idx="27">
                  <c:v>0.120089</c:v>
                </c:pt>
                <c:pt idx="28">
                  <c:v>3.5917800000000014E-2</c:v>
                </c:pt>
                <c:pt idx="29">
                  <c:v>-8.9755600000000074E-3</c:v>
                </c:pt>
                <c:pt idx="30">
                  <c:v>-1.9966000000000008E-2</c:v>
                </c:pt>
                <c:pt idx="31">
                  <c:v>1.3065500000000004E-2</c:v>
                </c:pt>
                <c:pt idx="32">
                  <c:v>9.0869500000000006E-2</c:v>
                </c:pt>
                <c:pt idx="33">
                  <c:v>0.19878299999999999</c:v>
                </c:pt>
                <c:pt idx="34">
                  <c:v>0.3183350000000002</c:v>
                </c:pt>
                <c:pt idx="35">
                  <c:v>0.43546700000000027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430080"/>
        <c:axId val="43076992"/>
      </c:radarChart>
      <c:catAx>
        <c:axId val="600430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it-IT"/>
          </a:p>
        </c:txPr>
        <c:crossAx val="43076992"/>
        <c:crosses val="autoZero"/>
        <c:auto val="1"/>
        <c:lblAlgn val="ctr"/>
        <c:lblOffset val="100"/>
        <c:noMultiLvlLbl val="0"/>
      </c:catAx>
      <c:valAx>
        <c:axId val="43076992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60043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16503721808676E-2"/>
          <c:y val="5.9148410317724838E-2"/>
          <c:w val="0.29890311537144842"/>
          <c:h val="0.130960170479716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58123835726027"/>
          <c:y val="5.0997988527590493E-2"/>
          <c:w val="0.68964247347799734"/>
          <c:h val="0.65956085288769084"/>
        </c:manualLayout>
      </c:layout>
      <c:scatterChart>
        <c:scatterStyle val="lineMarker"/>
        <c:varyColors val="0"/>
        <c:ser>
          <c:idx val="0"/>
          <c:order val="0"/>
          <c:tx>
            <c:v>Classic Savonius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 w="0"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'!$G$2:$G$9</c:f>
              <c:numCache>
                <c:formatCode>0.0000</c:formatCode>
                <c:ptCount val="8"/>
                <c:pt idx="0">
                  <c:v>8.2400000000000015E-2</c:v>
                </c:pt>
                <c:pt idx="1">
                  <c:v>0.17600000000000007</c:v>
                </c:pt>
                <c:pt idx="2">
                  <c:v>0.22750000000000001</c:v>
                </c:pt>
                <c:pt idx="3">
                  <c:v>0.23440000000000008</c:v>
                </c:pt>
                <c:pt idx="4">
                  <c:v>0.24055000000000001</c:v>
                </c:pt>
                <c:pt idx="5">
                  <c:v>0.23400000000000001</c:v>
                </c:pt>
                <c:pt idx="6">
                  <c:v>0.21500000000000008</c:v>
                </c:pt>
                <c:pt idx="7">
                  <c:v>0.18150000000000011</c:v>
                </c:pt>
              </c:numCache>
            </c:numRef>
          </c:yVal>
          <c:smooth val="0"/>
        </c:ser>
        <c:ser>
          <c:idx val="1"/>
          <c:order val="1"/>
          <c:tx>
            <c:v>Innovative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'Results '!$A$2:$A$9</c:f>
              <c:numCache>
                <c:formatCode>0.00</c:formatCode>
                <c:ptCount val="8"/>
                <c:pt idx="0">
                  <c:v>0.2</c:v>
                </c:pt>
                <c:pt idx="1">
                  <c:v>0.5</c:v>
                </c:pt>
                <c:pt idx="2">
                  <c:v>0.70000000000000029</c:v>
                </c:pt>
                <c:pt idx="3">
                  <c:v>0.8</c:v>
                </c:pt>
                <c:pt idx="4">
                  <c:v>0.85000000000000031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xVal>
          <c:yVal>
            <c:numRef>
              <c:f>'Results '!$I$2:$I$9</c:f>
              <c:numCache>
                <c:formatCode>0.0000</c:formatCode>
                <c:ptCount val="8"/>
                <c:pt idx="0">
                  <c:v>0.10220000000000005</c:v>
                </c:pt>
                <c:pt idx="1">
                  <c:v>0.23250000000000001</c:v>
                </c:pt>
                <c:pt idx="2">
                  <c:v>0.26950000000000002</c:v>
                </c:pt>
                <c:pt idx="3">
                  <c:v>0.27360000000000001</c:v>
                </c:pt>
                <c:pt idx="4">
                  <c:v>0.27455000000000002</c:v>
                </c:pt>
                <c:pt idx="5">
                  <c:v>0.26820000000000005</c:v>
                </c:pt>
                <c:pt idx="6">
                  <c:v>0.252</c:v>
                </c:pt>
                <c:pt idx="7">
                  <c:v>0.22550000000000001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110016"/>
        <c:axId val="587110592"/>
      </c:scatterChart>
      <c:valAx>
        <c:axId val="58711001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TSR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spPr>
          <a:ln w="19050"/>
        </c:spPr>
        <c:crossAx val="587110592"/>
        <c:crosses val="autoZero"/>
        <c:crossBetween val="midCat"/>
        <c:majorUnit val="0.1"/>
      </c:valAx>
      <c:valAx>
        <c:axId val="587110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Cp</a:t>
                </a:r>
              </a:p>
              <a:p>
                <a:pPr>
                  <a:defRPr/>
                </a:pPr>
                <a:endParaRPr lang="it-IT"/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crossAx val="5871100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838512540165266"/>
          <c:y val="0.81045198194352652"/>
          <c:w val="0.21309625375251712"/>
          <c:h val="0.189547967224683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0.47895</cdr:x>
      <cdr:y>0.1435</cdr:y>
    </cdr:from>
    <cdr:to>
      <cdr:x>0.66208</cdr:x>
      <cdr:y>0.19271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448272" y="839937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dirty="0" smtClean="0">
              <a:latin typeface="Times New Roman" pitchFamily="18" charset="0"/>
              <a:cs typeface="Times New Roman" pitchFamily="18" charset="0"/>
            </a:rPr>
            <a:t>TSR 0,2</a:t>
          </a:r>
          <a:endParaRPr lang="it-IT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A29AD-2594-4DC3-9E56-8E87C37A62BA}" type="datetimeFigureOut">
              <a:rPr lang="it-IT" smtClean="0"/>
              <a:pPr/>
              <a:t>17/12/2016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9B46F-0185-4561-A37B-B048E81B2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0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9B46F-0185-4561-A37B-B048E81B283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96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9B46F-0185-4561-A37B-B048E81B2833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75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C9C-4FB6-430A-9E99-C3029D76DBA6}" type="datetime1">
              <a:rPr lang="it-IT" smtClean="0"/>
              <a:t>17/12/2016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FBA07-D216-49C8-BE65-831791A6A2C3}" type="datetime1">
              <a:rPr lang="it-IT" smtClean="0"/>
              <a:t>17/12/2016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183E-0E69-41FD-AD1E-C2C4A824EC6D}" type="datetime1">
              <a:rPr lang="it-IT" smtClean="0"/>
              <a:t>17/12/2016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C4A0-B8B5-4C48-994E-23CEAFE7843E}" type="datetime1">
              <a:rPr lang="it-IT" smtClean="0"/>
              <a:t>17/12/2016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3DB6-5BAD-43A8-972C-07383C744822}" type="datetime1">
              <a:rPr lang="it-IT" smtClean="0"/>
              <a:t>17/12/2016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578-3058-4347-B81E-7E68D08E814C}" type="datetime1">
              <a:rPr lang="it-IT" smtClean="0"/>
              <a:t>17/12/2016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3DFA-8240-4D88-A922-41C028A79D7B}" type="datetime1">
              <a:rPr lang="it-IT" smtClean="0"/>
              <a:t>17/12/2016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262B-237F-4694-8262-295E1C30B6A3}" type="datetime1">
              <a:rPr lang="it-IT" smtClean="0"/>
              <a:t>17/12/2016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3EE9-E3D3-489D-8E91-ED39D98CE762}" type="datetime1">
              <a:rPr lang="it-IT" smtClean="0"/>
              <a:t>17/12/2016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916B-7283-40CD-8311-AE59B7BB4BE1}" type="datetime1">
              <a:rPr lang="it-IT" smtClean="0"/>
              <a:t>17/12/2016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E746-81D6-4CE0-8F54-3E57EED1AB83}" type="datetime1">
              <a:rPr lang="it-IT" smtClean="0"/>
              <a:t>17/12/2016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1B183E-0E69-41FD-AD1E-C2C4A824EC6D}" type="datetime1">
              <a:rPr lang="it-IT" smtClean="0"/>
              <a:t>17/12/2016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1507521" cy="202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29" y="2713085"/>
            <a:ext cx="7920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STUDIO DI UNA TURBINA EOLICA INNOVATIVA</a:t>
            </a:r>
          </a:p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ASSE VERTICALE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Alessandro Chiappalone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Relatori: Alessandro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Bottaro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Piotr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Doerffer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 – Scuola Politecnica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0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04244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 VALUTATI DURANTE LE SIMULAZIONI</a:t>
            </a:r>
            <a:endParaRPr lang="it-I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85800" y="1676400"/>
                <a:ext cx="7774632" cy="4572000"/>
              </a:xfrm>
            </p:spPr>
            <p:txBody>
              <a:bodyPr>
                <a:normAutofit/>
              </a:bodyPr>
              <a:lstStyle/>
              <a:p>
                <a:r>
                  <a:rPr lang="it-IT" sz="1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fine di confrontare le due geometrie studiate sono stati valutati i seguenti parametri: </a:t>
                </a:r>
              </a:p>
              <a:p>
                <a:endParaRPr lang="it-IT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1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oefficienti di coppia dei rotori  Cm: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600" i="1" dirty="0">
                  <a:solidFill>
                    <a:schemeClr val="tx1"/>
                  </a:solidFill>
                </a:endParaRPr>
              </a:p>
              <a:p>
                <a:r>
                  <a:rPr lang="it-IT" sz="1600" i="1" dirty="0" smtClean="0">
                    <a:solidFill>
                      <a:schemeClr val="tx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t-IT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sz="1800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f>
                          <m:f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it-IT" sz="1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𝐴𝐿</m:t>
                        </m:r>
                      </m:den>
                    </m:f>
                  </m:oMath>
                </a14:m>
                <a:endParaRPr lang="it-IT" sz="1800" dirty="0" smtClean="0">
                  <a:solidFill>
                    <a:schemeClr val="tx1"/>
                  </a:solidFill>
                </a:endParaRPr>
              </a:p>
              <a:p>
                <a:endParaRPr lang="it-IT" sz="1600" b="1" dirty="0">
                  <a:solidFill>
                    <a:schemeClr val="tx1"/>
                  </a:solidFill>
                </a:endParaRPr>
              </a:p>
              <a:p>
                <a:endParaRPr lang="it-IT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Coefficienti di potenza </a:t>
                </a:r>
                <a:r>
                  <a:rPr lang="it-IT" sz="1600" b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it-IT" sz="1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vari TSR: le velocità di rotazione studiate coprono le </a:t>
                </a:r>
                <a:r>
                  <a:rPr lang="el-GR" sz="1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it-IT" sz="1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 0,1 a 1,1</a:t>
                </a:r>
              </a:p>
              <a:p>
                <a:r>
                  <a:rPr lang="it-IT" sz="1600" dirty="0" smtClean="0">
                    <a:solidFill>
                      <a:schemeClr val="tx1"/>
                    </a:solidFill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it-IT" sz="16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85800" y="1676400"/>
                <a:ext cx="7774632" cy="4572000"/>
              </a:xfrm>
              <a:blipFill rotWithShape="1">
                <a:blip r:embed="rId2"/>
                <a:stretch>
                  <a:fillRect l="-471" t="-4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31041"/>
              </p:ext>
            </p:extLst>
          </p:nvPr>
        </p:nvGraphicFramePr>
        <p:xfrm>
          <a:off x="5148064" y="2261116"/>
          <a:ext cx="356388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667"/>
                <a:gridCol w="1187776"/>
                <a:gridCol w="1346445"/>
              </a:tblGrid>
              <a:tr h="53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 Classica</a:t>
                      </a:r>
                      <a:endParaRPr lang="it-IT" sz="1200" b="1" i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Innovativa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[m</a:t>
                      </a:r>
                      <a:r>
                        <a:rPr lang="it-IT" sz="12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Lunghezza [m]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Densità [kg/m</a:t>
                      </a:r>
                      <a:r>
                        <a:rPr lang="it-IT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1.225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1.225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Freccia a destra 5"/>
          <p:cNvSpPr/>
          <p:nvPr/>
        </p:nvSpPr>
        <p:spPr>
          <a:xfrm>
            <a:off x="3635896" y="3221236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ngolare in su 6"/>
          <p:cNvSpPr/>
          <p:nvPr/>
        </p:nvSpPr>
        <p:spPr>
          <a:xfrm rot="5400000">
            <a:off x="2998511" y="4713387"/>
            <a:ext cx="588551" cy="46805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526813" y="4918385"/>
            <a:ext cx="1080120" cy="4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1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353398"/>
            <a:ext cx="7427168" cy="432048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SAVONIUS</a:t>
            </a:r>
            <a:endParaRPr lang="it-IT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Segnaposto contenut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78461"/>
              </p:ext>
            </p:extLst>
          </p:nvPr>
        </p:nvGraphicFramePr>
        <p:xfrm>
          <a:off x="3635896" y="1004887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val="2076967104"/>
              </p:ext>
            </p:extLst>
          </p:nvPr>
        </p:nvGraphicFramePr>
        <p:xfrm>
          <a:off x="3851920" y="4005064"/>
          <a:ext cx="4608512" cy="266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magine 5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23528" y="1124744"/>
            <a:ext cx="3456384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di ottenere il valore del coefficiente di potenza si è necessariamente passati per la determinazione del coefficiente di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coppia. Tali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 hanno manifestato un differente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variare delle velocità di rotazione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TSR 0,2</a:t>
            </a:r>
          </a:p>
          <a:p>
            <a:pPr marL="285750" indent="-285750" algn="just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TSR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primo grafico presenta un andamento più corrugato mentre ad un TSR di 0,8 il trend risulta essere più uniforme.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880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99" y="1005989"/>
            <a:ext cx="4462073" cy="2584883"/>
          </a:xfrm>
          <a:ln w="28575">
            <a:solidFill>
              <a:schemeClr val="tx1"/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74" y="4000241"/>
            <a:ext cx="4529523" cy="2624114"/>
          </a:xfrm>
          <a:ln w="28575">
            <a:solidFill>
              <a:schemeClr val="tx1"/>
            </a:solidFill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SAVONIUS CLASSICA</a:t>
            </a:r>
            <a:endParaRPr lang="it-I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228184" y="66743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TSR 0,2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228184" y="363885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TSR 0,8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 di testo 2"/>
          <p:cNvSpPr txBox="1">
            <a:spLocks noChangeArrowheads="1"/>
          </p:cNvSpPr>
          <p:nvPr/>
        </p:nvSpPr>
        <p:spPr bwMode="auto">
          <a:xfrm>
            <a:off x="5364088" y="4005064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effectLst/>
                <a:latin typeface="Times New Roman"/>
                <a:ea typeface="Times New Roman"/>
              </a:rPr>
              <a:t>120°</a:t>
            </a:r>
          </a:p>
        </p:txBody>
      </p:sp>
      <p:sp>
        <p:nvSpPr>
          <p:cNvPr id="15" name="Casella di testo 2"/>
          <p:cNvSpPr txBox="1">
            <a:spLocks noChangeArrowheads="1"/>
          </p:cNvSpPr>
          <p:nvPr/>
        </p:nvSpPr>
        <p:spPr bwMode="auto">
          <a:xfrm>
            <a:off x="7524328" y="4005064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effectLst/>
                <a:latin typeface="Times New Roman"/>
                <a:ea typeface="Times New Roman"/>
              </a:rPr>
              <a:t>150</a:t>
            </a:r>
            <a:r>
              <a:rPr lang="it-IT" sz="1200" dirty="0">
                <a:effectLst/>
                <a:latin typeface="Times New Roman"/>
                <a:ea typeface="Times New Roman"/>
              </a:rPr>
              <a:t>°</a:t>
            </a:r>
          </a:p>
        </p:txBody>
      </p:sp>
      <p:sp>
        <p:nvSpPr>
          <p:cNvPr id="16" name="Casella di testo 2"/>
          <p:cNvSpPr txBox="1">
            <a:spLocks noChangeArrowheads="1"/>
          </p:cNvSpPr>
          <p:nvPr/>
        </p:nvSpPr>
        <p:spPr bwMode="auto">
          <a:xfrm>
            <a:off x="7524328" y="1196752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effectLst/>
                <a:latin typeface="Times New Roman"/>
                <a:ea typeface="Times New Roman"/>
              </a:rPr>
              <a:t>150</a:t>
            </a:r>
            <a:r>
              <a:rPr lang="it-IT" sz="1200" dirty="0">
                <a:effectLst/>
                <a:latin typeface="Times New Roman"/>
                <a:ea typeface="Times New Roman"/>
              </a:rPr>
              <a:t>°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52589" y="4980563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lato viene presentato un confronto tra le strutture di flusso alle due velocità di rotazione.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 smtClean="0"/>
          </a:p>
          <a:p>
            <a:endParaRPr lang="it-IT" dirty="0"/>
          </a:p>
        </p:txBody>
      </p:sp>
      <p:graphicFrame>
        <p:nvGraphicFramePr>
          <p:cNvPr id="19" name="Grafico 18"/>
          <p:cNvGraphicFramePr/>
          <p:nvPr>
            <p:extLst>
              <p:ext uri="{D42A27DB-BD31-4B8C-83A1-F6EECF244321}">
                <p14:modId xmlns:p14="http://schemas.microsoft.com/office/powerpoint/2010/main" val="3693029224"/>
              </p:ext>
            </p:extLst>
          </p:nvPr>
        </p:nvGraphicFramePr>
        <p:xfrm>
          <a:off x="117178" y="1175266"/>
          <a:ext cx="4445148" cy="3227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Immagine 19" descr="Logo_unige_08_intestato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 di testo 2"/>
          <p:cNvSpPr txBox="1">
            <a:spLocks noChangeArrowheads="1"/>
          </p:cNvSpPr>
          <p:nvPr/>
        </p:nvSpPr>
        <p:spPr bwMode="auto">
          <a:xfrm>
            <a:off x="5292080" y="1196752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>
                <a:effectLst/>
                <a:latin typeface="Times New Roman"/>
                <a:ea typeface="Times New Roman"/>
              </a:rPr>
              <a:t>120°</a:t>
            </a:r>
          </a:p>
        </p:txBody>
      </p:sp>
    </p:spTree>
    <p:extLst>
      <p:ext uri="{BB962C8B-B14F-4D97-AF65-F5344CB8AC3E}">
        <p14:creationId xmlns:p14="http://schemas.microsoft.com/office/powerpoint/2010/main" val="36063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45" y="284711"/>
            <a:ext cx="8291264" cy="707678"/>
          </a:xfrm>
        </p:spPr>
        <p:txBody>
          <a:bodyPr>
            <a:normAutofit fontScale="90000"/>
          </a:bodyPr>
          <a:lstStyle/>
          <a:p>
            <a:r>
              <a:rPr lang="it-IT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RISULATI SAVONIUS CLASSICA</a:t>
            </a:r>
            <a:endParaRPr lang="it-IT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458800"/>
              </p:ext>
            </p:extLst>
          </p:nvPr>
        </p:nvGraphicFramePr>
        <p:xfrm>
          <a:off x="3491880" y="1052736"/>
          <a:ext cx="53285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240360" cy="505110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ogni velocità di rotazione studiata è stato determinato il corrispettivo coefficiente di coppia. Il grafico del </a:t>
            </a:r>
            <a:r>
              <a:rPr lang="it-IT" sz="16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mostra un andamento ad uncino con il massimo in corrispondenza di un TSR pari a 0,85</a:t>
            </a:r>
          </a:p>
          <a:p>
            <a:pPr algn="just"/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022662096"/>
              </p:ext>
            </p:extLst>
          </p:nvPr>
        </p:nvGraphicFramePr>
        <p:xfrm>
          <a:off x="3563888" y="3717032"/>
          <a:ext cx="528129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94525"/>
              </p:ext>
            </p:extLst>
          </p:nvPr>
        </p:nvGraphicFramePr>
        <p:xfrm>
          <a:off x="467544" y="3789040"/>
          <a:ext cx="3168351" cy="2569845"/>
        </p:xfrm>
        <a:graphic>
          <a:graphicData uri="http://schemas.openxmlformats.org/drawingml/2006/table">
            <a:tbl>
              <a:tblPr>
                <a:noFill/>
                <a:tableStyleId>{93296810-A885-4BE3-A3E7-6D5BEEA58F35}</a:tableStyleId>
              </a:tblPr>
              <a:tblGrid>
                <a:gridCol w="430858"/>
                <a:gridCol w="492749"/>
                <a:gridCol w="821248"/>
                <a:gridCol w="711748"/>
                <a:gridCol w="711748"/>
              </a:tblGrid>
              <a:tr h="3674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TSR [</a:t>
                      </a:r>
                      <a:r>
                        <a:rPr lang="el-GR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λ]</a:t>
                      </a:r>
                      <a:endParaRPr lang="el-GR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Rpm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it-IT" sz="12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it-IT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it-IT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[W]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0,0824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0,1760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0,2275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0,2344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0,2406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0,2340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0,2150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10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0,1815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magine 6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0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4485" r="3333" b="15406"/>
          <a:stretch/>
        </p:blipFill>
        <p:spPr>
          <a:xfrm>
            <a:off x="3131840" y="4221088"/>
            <a:ext cx="6012160" cy="21208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8250"/>
            <a:ext cx="9036496" cy="1089427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TURBINA INNOVATIVA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4791" y="4437112"/>
            <a:ext cx="3168353" cy="12241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andamenti dei Cm sono del tutto analoghi a quelli della </a:t>
            </a:r>
            <a:r>
              <a:rPr lang="it-IT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Savonis</a:t>
            </a:r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classica.</a:t>
            </a:r>
          </a:p>
          <a:p>
            <a:pPr marL="0" indent="0">
              <a:buNone/>
            </a:pPr>
            <a:endParaRPr lang="it-IT" b="0" dirty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118560612"/>
              </p:ext>
            </p:extLst>
          </p:nvPr>
        </p:nvGraphicFramePr>
        <p:xfrm>
          <a:off x="179512" y="1196752"/>
          <a:ext cx="417646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396409466"/>
              </p:ext>
            </p:extLst>
          </p:nvPr>
        </p:nvGraphicFramePr>
        <p:xfrm>
          <a:off x="4511904" y="1196752"/>
          <a:ext cx="4248472" cy="28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magine 7" descr="Logo_unige_08_intestato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1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923702"/>
          </a:xfrm>
        </p:spPr>
        <p:txBody>
          <a:bodyPr>
            <a:norm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TURBINA INNOVATIVA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868589"/>
              </p:ext>
            </p:extLst>
          </p:nvPr>
        </p:nvGraphicFramePr>
        <p:xfrm>
          <a:off x="107504" y="2290857"/>
          <a:ext cx="43204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confrontati con il caso precedente i valori del coefficiente di coppia risultano essere sfasati e superiori in modulo. Nelle immagini sotto riportate si mostrano le posizioni in cui in entrambe le configurazioni viene raggiunto il massimo valore di tali coefficienti.</a:t>
            </a:r>
          </a:p>
          <a:p>
            <a:pPr algn="just"/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2852936"/>
            <a:ext cx="2545823" cy="295232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51" y="2852936"/>
            <a:ext cx="2523147" cy="2952328"/>
          </a:xfrm>
          <a:prstGeom prst="rect">
            <a:avLst/>
          </a:prstGeom>
        </p:spPr>
      </p:pic>
      <p:sp>
        <p:nvSpPr>
          <p:cNvPr id="9" name="Casella di testo 2"/>
          <p:cNvSpPr txBox="1">
            <a:spLocks noChangeArrowheads="1"/>
          </p:cNvSpPr>
          <p:nvPr/>
        </p:nvSpPr>
        <p:spPr bwMode="auto">
          <a:xfrm>
            <a:off x="5169743" y="5127201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effectLst/>
                <a:latin typeface="Times New Roman"/>
                <a:ea typeface="Times New Roman"/>
              </a:rPr>
              <a:t>0</a:t>
            </a:r>
            <a:r>
              <a:rPr lang="it-IT" sz="1200" dirty="0">
                <a:effectLst/>
                <a:latin typeface="Times New Roman"/>
                <a:ea typeface="Times New Roman"/>
              </a:rPr>
              <a:t>°</a:t>
            </a:r>
          </a:p>
        </p:txBody>
      </p:sp>
      <p:sp>
        <p:nvSpPr>
          <p:cNvPr id="10" name="Casella di testo 2"/>
          <p:cNvSpPr txBox="1">
            <a:spLocks noChangeArrowheads="1"/>
          </p:cNvSpPr>
          <p:nvPr/>
        </p:nvSpPr>
        <p:spPr bwMode="auto">
          <a:xfrm>
            <a:off x="7483674" y="5086498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20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Immagine 10" descr="Logo_unige_08_intestato (1)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nnovativa fitta0.8 1 0025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34490" y="2348880"/>
            <a:ext cx="5376598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2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51587"/>
            <a:ext cx="8219256" cy="635670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TURBINA INNOVATIVA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92204"/>
              </p:ext>
            </p:extLst>
          </p:nvPr>
        </p:nvGraphicFramePr>
        <p:xfrm>
          <a:off x="395536" y="3212976"/>
          <a:ext cx="3456384" cy="2654795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  <a:tableStyleId>{5C22544A-7EE6-4342-B048-85BDC9FD1C3A}</a:tableStyleId>
              </a:tblPr>
              <a:tblGrid>
                <a:gridCol w="655521"/>
                <a:gridCol w="568615"/>
                <a:gridCol w="802020"/>
                <a:gridCol w="715114"/>
                <a:gridCol w="715114"/>
              </a:tblGrid>
              <a:tr h="25231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TSR [</a:t>
                      </a:r>
                      <a:r>
                        <a:rPr lang="el-GR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λ]</a:t>
                      </a:r>
                      <a:endParaRPr lang="el-GR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Rpm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it-IT" sz="12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it-IT" sz="12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Potenza [W]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53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76,4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0,2325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0,2695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0,2736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0,2746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it-IT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0,2682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0,2255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8" marR="5288" marT="52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3528392" cy="24482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17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 il grafico delle coppie che quello dei rendimenti mostrano andamenti analoghi al caso precedente. Anche in questa configurazione il massimo del </a:t>
            </a:r>
            <a:r>
              <a:rPr lang="it-IT" sz="17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it-IT" sz="17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raggiunto ad un TSR di 0.85</a:t>
            </a:r>
          </a:p>
          <a:p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54417"/>
              </p:ext>
            </p:extLst>
          </p:nvPr>
        </p:nvGraphicFramePr>
        <p:xfrm>
          <a:off x="3275856" y="3789040"/>
          <a:ext cx="56728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979"/>
              </p:ext>
            </p:extLst>
          </p:nvPr>
        </p:nvGraphicFramePr>
        <p:xfrm>
          <a:off x="3851920" y="908720"/>
          <a:ext cx="516715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3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779686"/>
          </a:xfrm>
        </p:spPr>
        <p:txBody>
          <a:bodyPr>
            <a:norm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PERCHE’ FUNZIONA?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008313" cy="30020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rispondere alla domanda sono stati calcolati i valori di pressione in due punti differenti, posizionati rispettivamente sull’ estradosso e sull’intradosso di una delle pale per una velocità di rotazione corrispondente ad un TSR di 0,8.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33" y="1052736"/>
            <a:ext cx="2497173" cy="288032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2478882" cy="288032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10" name="Casella di testo 2"/>
          <p:cNvSpPr txBox="1">
            <a:spLocks noChangeArrowheads="1"/>
          </p:cNvSpPr>
          <p:nvPr/>
        </p:nvSpPr>
        <p:spPr bwMode="auto">
          <a:xfrm>
            <a:off x="4896953" y="3356992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effectLst/>
                <a:latin typeface="Times New Roman"/>
                <a:ea typeface="Times New Roman"/>
              </a:rPr>
              <a:t>0</a:t>
            </a:r>
            <a:r>
              <a:rPr lang="it-IT" sz="1200" dirty="0">
                <a:effectLst/>
                <a:latin typeface="Times New Roman"/>
                <a:ea typeface="Times New Roman"/>
              </a:rPr>
              <a:t>°</a:t>
            </a:r>
          </a:p>
        </p:txBody>
      </p:sp>
      <p:sp>
        <p:nvSpPr>
          <p:cNvPr id="11" name="Casella di testo 2"/>
          <p:cNvSpPr txBox="1">
            <a:spLocks noChangeArrowheads="1"/>
          </p:cNvSpPr>
          <p:nvPr/>
        </p:nvSpPr>
        <p:spPr bwMode="auto">
          <a:xfrm>
            <a:off x="7384980" y="3356992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effectLst/>
                <a:latin typeface="Times New Roman"/>
                <a:ea typeface="Times New Roman"/>
              </a:rPr>
              <a:t>0</a:t>
            </a:r>
            <a:r>
              <a:rPr lang="it-IT" sz="1200" dirty="0">
                <a:effectLst/>
                <a:latin typeface="Times New Roman"/>
                <a:ea typeface="Times New Roman"/>
              </a:rPr>
              <a:t>°</a:t>
            </a:r>
          </a:p>
        </p:txBody>
      </p:sp>
      <p:sp>
        <p:nvSpPr>
          <p:cNvPr id="12" name="Ovale 11"/>
          <p:cNvSpPr/>
          <p:nvPr/>
        </p:nvSpPr>
        <p:spPr>
          <a:xfrm>
            <a:off x="5620099" y="16097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585809" y="15482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8549558" y="2270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8473925" y="227687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94153"/>
              </p:ext>
            </p:extLst>
          </p:nvPr>
        </p:nvGraphicFramePr>
        <p:xfrm>
          <a:off x="179512" y="3933056"/>
          <a:ext cx="4163335" cy="269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45252"/>
              </p:ext>
            </p:extLst>
          </p:nvPr>
        </p:nvGraphicFramePr>
        <p:xfrm>
          <a:off x="4287806" y="3933056"/>
          <a:ext cx="4572000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Immagine 15" descr="Logo_unige_08_intestato (1)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53" y="569422"/>
            <a:ext cx="8219256" cy="635670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PERCHE’ FUNZIONA?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986465"/>
              </p:ext>
            </p:extLst>
          </p:nvPr>
        </p:nvGraphicFramePr>
        <p:xfrm>
          <a:off x="3923928" y="1556792"/>
          <a:ext cx="5029398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 descr="Logo_unige_08_intestato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323528" y="1412776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di pressione tra l’estradosso e l’intradosso risulta essere più utile al fine di comprendere la fisica del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fenomeno. 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 sono rappresentativi di una singola pala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Alcune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assunzioni/conclusioni:</a:t>
            </a:r>
          </a:p>
          <a:p>
            <a:pPr algn="just">
              <a:lnSpc>
                <a:spcPct val="150000"/>
              </a:lnSpc>
            </a:pP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la differenza è positiva la pala è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trascinata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dall’altra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Maggiore differenza di pressione corrisponde ad una maggiore generazione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coppia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2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899" y="116632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DIFFERENZE NEI CONTORNI </a:t>
            </a:r>
            <a:r>
              <a:rPr lang="it-IT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PRESSIONE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844"/>
            <a:ext cx="4463678" cy="2585813"/>
          </a:xfr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3384376" cy="496855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it-IT" sz="6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picchi nei grafici precedenti dipendono dalla geometria; a lato sono rappresentati i contorni di pressione in corrispondenza di tali picchi.</a:t>
            </a:r>
          </a:p>
          <a:p>
            <a:pPr algn="just">
              <a:lnSpc>
                <a:spcPct val="170000"/>
              </a:lnSpc>
            </a:pPr>
            <a:endParaRPr lang="it-IT" sz="6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it-IT" sz="6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SAVONIUS: 140° positivo</a:t>
            </a:r>
          </a:p>
          <a:p>
            <a:pPr algn="just">
              <a:lnSpc>
                <a:spcPct val="170000"/>
              </a:lnSpc>
            </a:pPr>
            <a:r>
              <a:rPr lang="it-IT" sz="6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230°  negativo</a:t>
            </a:r>
          </a:p>
          <a:p>
            <a:pPr algn="just">
              <a:lnSpc>
                <a:spcPct val="170000"/>
              </a:lnSpc>
            </a:pPr>
            <a:endParaRPr lang="it-IT" sz="6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it-IT" sz="6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INNOVATIVA: 100° positivo</a:t>
            </a:r>
          </a:p>
          <a:p>
            <a:pPr algn="just">
              <a:lnSpc>
                <a:spcPct val="170000"/>
              </a:lnSpc>
            </a:pPr>
            <a:r>
              <a:rPr lang="it-IT" sz="6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250° negativo</a:t>
            </a:r>
            <a:endParaRPr lang="it-IT" sz="6400" b="0" dirty="0" smtClean="0">
              <a:solidFill>
                <a:schemeClr val="tx1"/>
              </a:solidFill>
            </a:endParaRPr>
          </a:p>
          <a:p>
            <a:pPr algn="just"/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499996" y="234888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567519" y="23709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6792540" y="30903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846137" y="30469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05064"/>
            <a:ext cx="4464496" cy="258628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13" name="Ovale 12"/>
          <p:cNvSpPr/>
          <p:nvPr/>
        </p:nvSpPr>
        <p:spPr>
          <a:xfrm>
            <a:off x="8212976" y="5167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4828282" y="52481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8272189" y="51786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777054" y="52906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Casella di testo 2"/>
          <p:cNvSpPr txBox="1">
            <a:spLocks noChangeArrowheads="1"/>
          </p:cNvSpPr>
          <p:nvPr/>
        </p:nvSpPr>
        <p:spPr bwMode="auto">
          <a:xfrm>
            <a:off x="4922093" y="1527200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140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Casella di testo 2"/>
          <p:cNvSpPr txBox="1">
            <a:spLocks noChangeArrowheads="1"/>
          </p:cNvSpPr>
          <p:nvPr/>
        </p:nvSpPr>
        <p:spPr bwMode="auto">
          <a:xfrm>
            <a:off x="7236296" y="1565299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230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Casella di testo 2"/>
          <p:cNvSpPr txBox="1">
            <a:spLocks noChangeArrowheads="1"/>
          </p:cNvSpPr>
          <p:nvPr/>
        </p:nvSpPr>
        <p:spPr bwMode="auto">
          <a:xfrm>
            <a:off x="4922093" y="4034780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100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" name="Casella di testo 2"/>
          <p:cNvSpPr txBox="1">
            <a:spLocks noChangeArrowheads="1"/>
          </p:cNvSpPr>
          <p:nvPr/>
        </p:nvSpPr>
        <p:spPr bwMode="auto">
          <a:xfrm>
            <a:off x="7236296" y="4004617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250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1" name="Immagine 20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3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417" y="248271"/>
            <a:ext cx="8458200" cy="75440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OBIETTIVI DELLO STUDIO</a:t>
            </a:r>
            <a:endParaRPr lang="it-IT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442593" y="3933056"/>
            <a:ext cx="6701407" cy="2736304"/>
          </a:xfrm>
        </p:spPr>
        <p:txBody>
          <a:bodyPr>
            <a:normAutofit/>
          </a:bodyPr>
          <a:lstStyle/>
          <a:p>
            <a:pPr algn="ctr"/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Confrontare l’efficienza di due differenti turbine eoliche ad asse verticale partendo dalla configurazione innovativa presente nell’istituto di ricerca</a:t>
            </a:r>
          </a:p>
          <a:p>
            <a:pPr algn="ctr">
              <a:buFont typeface="Arial" pitchFamily="34" charset="0"/>
              <a:buChar char="•"/>
            </a:pPr>
            <a:r>
              <a:rPr lang="it-IT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Approfondire il funzionamento del layout innovativo</a:t>
            </a:r>
          </a:p>
          <a:p>
            <a:pPr algn="ctr">
              <a:buFont typeface="Arial" pitchFamily="34" charset="0"/>
              <a:buChar char="•"/>
            </a:pPr>
            <a:r>
              <a:rPr lang="it-IT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Verificare eventuali dipendenze dalla geometria </a:t>
            </a:r>
          </a:p>
          <a:p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38"/>
            <a:ext cx="9334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42" y="1412776"/>
            <a:ext cx="7143750" cy="2381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027" y="14469"/>
            <a:ext cx="8219256" cy="707678"/>
          </a:xfrm>
        </p:spPr>
        <p:txBody>
          <a:bodyPr>
            <a:normAutofit/>
          </a:bodyPr>
          <a:lstStyle/>
          <a:p>
            <a:pPr algn="ctr"/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 INNOVATIVA +10%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17" y="981880"/>
            <a:ext cx="4824536" cy="2808312"/>
          </a:xfr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17" y="3829079"/>
            <a:ext cx="4824536" cy="279485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7" name="Casella di testo 2"/>
          <p:cNvSpPr txBox="1">
            <a:spLocks noChangeArrowheads="1"/>
          </p:cNvSpPr>
          <p:nvPr/>
        </p:nvSpPr>
        <p:spPr bwMode="auto">
          <a:xfrm>
            <a:off x="7308866" y="1057430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100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Casella di testo 2"/>
          <p:cNvSpPr txBox="1">
            <a:spLocks noChangeArrowheads="1"/>
          </p:cNvSpPr>
          <p:nvPr/>
        </p:nvSpPr>
        <p:spPr bwMode="auto">
          <a:xfrm>
            <a:off x="7348124" y="3901649"/>
            <a:ext cx="495300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250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Casella di testo 2"/>
          <p:cNvSpPr txBox="1">
            <a:spLocks noChangeArrowheads="1"/>
          </p:cNvSpPr>
          <p:nvPr/>
        </p:nvSpPr>
        <p:spPr bwMode="auto">
          <a:xfrm>
            <a:off x="4168418" y="971539"/>
            <a:ext cx="161736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Innovative +10%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100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985871" y="486184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940152" y="48451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8339275" y="48680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8399378" y="48923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5253406" y="22411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5291396" y="21918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714063" y="22089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7668344" y="22412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1" name="Casella di testo 2"/>
          <p:cNvSpPr txBox="1">
            <a:spLocks noChangeArrowheads="1"/>
          </p:cNvSpPr>
          <p:nvPr/>
        </p:nvSpPr>
        <p:spPr bwMode="auto">
          <a:xfrm>
            <a:off x="4184144" y="3841096"/>
            <a:ext cx="1617365" cy="2952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Innovative +10%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1200" dirty="0" smtClean="0">
                <a:latin typeface="Times New Roman"/>
                <a:ea typeface="Times New Roman"/>
              </a:rPr>
              <a:t>250</a:t>
            </a:r>
            <a:r>
              <a:rPr lang="it-IT" sz="1200" dirty="0" smtClean="0">
                <a:effectLst/>
                <a:latin typeface="Times New Roman"/>
                <a:ea typeface="Times New Roman"/>
              </a:rPr>
              <a:t>°</a:t>
            </a:r>
            <a:endParaRPr lang="it-IT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08245"/>
              </p:ext>
            </p:extLst>
          </p:nvPr>
        </p:nvGraphicFramePr>
        <p:xfrm>
          <a:off x="228887" y="2987085"/>
          <a:ext cx="3392945" cy="769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617"/>
                <a:gridCol w="1227578"/>
                <a:gridCol w="1019982"/>
                <a:gridCol w="70476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1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 Differences</a:t>
                      </a:r>
                      <a:endParaRPr lang="en-GB" sz="1200" b="1" i="1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 +10%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100°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195,872 </a:t>
                      </a:r>
                      <a:r>
                        <a:rPr lang="it-IT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262,051 </a:t>
                      </a:r>
                      <a:r>
                        <a:rPr lang="it-IT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250°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472,5178 </a:t>
                      </a:r>
                      <a:r>
                        <a:rPr lang="it-IT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432,8872 </a:t>
                      </a:r>
                      <a:r>
                        <a:rPr lang="it-IT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675419"/>
              </p:ext>
            </p:extLst>
          </p:nvPr>
        </p:nvGraphicFramePr>
        <p:xfrm>
          <a:off x="179512" y="3767913"/>
          <a:ext cx="3412368" cy="309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Ovale 24"/>
          <p:cNvSpPr/>
          <p:nvPr/>
        </p:nvSpPr>
        <p:spPr>
          <a:xfrm>
            <a:off x="2580159" y="6315673"/>
            <a:ext cx="45719" cy="457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1561002" y="4554456"/>
            <a:ext cx="46800" cy="46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3" name="Immagine 22" descr="Logo_unige_08_intestato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251520" y="1015081"/>
            <a:ext cx="34563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lunghezza del braccio statorico è stata incrementata del 10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Confrontando questa geometria con quella precedente nei punti di picco si sono ottenuti i seguenti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risultati: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583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214994"/>
            <a:ext cx="8748464" cy="707678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TURBINA </a:t>
            </a:r>
            <a:r>
              <a:rPr lang="it-IT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INNOVATIVa</a:t>
            </a:r>
            <a: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+10%</a:t>
            </a:r>
            <a:endParaRPr lang="it-I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8219256" cy="46910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il layout finale si sono ottenuti valori di coppia e quindi di efficienza maggiori a quasi tutte le velocità di rotazione tranne che </a:t>
            </a:r>
            <a:r>
              <a:rPr 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 TSR superiori a 0,9; tale trend non è stato  ancora giustificato</a:t>
            </a:r>
          </a:p>
          <a:p>
            <a:endParaRPr lang="en-GB" dirty="0"/>
          </a:p>
          <a:p>
            <a:endParaRPr lang="en-GB" dirty="0" smtClean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536882"/>
              </p:ext>
            </p:extLst>
          </p:nvPr>
        </p:nvGraphicFramePr>
        <p:xfrm>
          <a:off x="251520" y="3789040"/>
          <a:ext cx="8609320" cy="297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12939"/>
              </p:ext>
            </p:extLst>
          </p:nvPr>
        </p:nvGraphicFramePr>
        <p:xfrm>
          <a:off x="251520" y="1844824"/>
          <a:ext cx="3960440" cy="2107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576064"/>
                <a:gridCol w="1008112"/>
                <a:gridCol w="1728192"/>
              </a:tblGrid>
              <a:tr h="15110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TSR [</a:t>
                      </a:r>
                      <a:r>
                        <a:rPr lang="el-GR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λ]</a:t>
                      </a:r>
                      <a:endParaRPr lang="el-GR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Rpm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it-IT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Innovative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it-IT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it-IT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INN2-INN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76,4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0,1022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0,2325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0,2695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2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0,2736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0,2746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44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0,2682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4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0,2520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37" marR="4737" marT="47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151263"/>
              </p:ext>
            </p:extLst>
          </p:nvPr>
        </p:nvGraphicFramePr>
        <p:xfrm>
          <a:off x="4283968" y="1628800"/>
          <a:ext cx="4716016" cy="245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magine 8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284711"/>
            <a:ext cx="8291264" cy="635670"/>
          </a:xfrm>
        </p:spPr>
        <p:txBody>
          <a:bodyPr>
            <a:noAutofit/>
          </a:bodyPr>
          <a:lstStyle/>
          <a:p>
            <a:r>
              <a:rPr lang="it-IT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 FINALI</a:t>
            </a:r>
            <a:endParaRPr lang="it-IT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6"/>
            <a:ext cx="8280920" cy="4713387"/>
          </a:xfrm>
        </p:spPr>
        <p:txBody>
          <a:bodyPr>
            <a:normAutofit lnSpcReduction="10000"/>
          </a:bodyPr>
          <a:lstStyle/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coefficiente di potenza di una </a:t>
            </a:r>
            <a:r>
              <a:rPr lang="it-IT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Savonius</a:t>
            </a:r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classica mostra il suo massimo ad un TSR di 0,85 con un </a:t>
            </a: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 pari a 0,2406</a:t>
            </a:r>
          </a:p>
          <a:p>
            <a:pPr marL="0" indent="0">
              <a:buNone/>
            </a:pPr>
            <a:endParaRPr lang="it-IT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differenze tra le coppie  ai vari regimi di rotazione sono dovute a differenti strutture di flusso </a:t>
            </a: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attorno alle pale</a:t>
            </a:r>
            <a:endParaRPr lang="it-IT" sz="1600" b="0" dirty="0" smtClean="0">
              <a:latin typeface="GreekC_IV25"/>
              <a:cs typeface="GreekC_IV25"/>
            </a:endParaRPr>
          </a:p>
          <a:p>
            <a:pPr marL="0" indent="0">
              <a:buNone/>
            </a:pPr>
            <a:endParaRPr lang="it-IT" sz="1600" b="0" dirty="0" smtClean="0">
              <a:latin typeface="GreekC_IV25"/>
              <a:cs typeface="GreekC_IV25"/>
            </a:endParaRP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layout innovativo mostra performance più alte in termini di efficienza e potenza con un </a:t>
            </a: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incremento medio del 17% se confrontate con quelle della </a:t>
            </a:r>
            <a:r>
              <a:rPr lang="it-IT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Savonius</a:t>
            </a:r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classica</a:t>
            </a:r>
          </a:p>
          <a:p>
            <a:pPr marL="0" indent="0">
              <a:buNone/>
            </a:pPr>
            <a:endParaRPr lang="it-IT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miglioramenti raggiunti con il layout innovativo sono dovuti a differenti distribuzioni di </a:t>
            </a: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pressione attorno alle pale grazie al braccio statorico</a:t>
            </a:r>
          </a:p>
          <a:p>
            <a:pPr marL="0" indent="0">
              <a:buNone/>
            </a:pPr>
            <a:endParaRPr lang="it-IT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braccio di lunghezza superiore ha mostrato un incremento delle performance della turbina. Con </a:t>
            </a:r>
          </a:p>
          <a:p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10% di lunghezza in più si è ottenuto un incremento medio del 2% nelle </a:t>
            </a:r>
            <a:r>
              <a:rPr lang="it-IT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prestazioni</a:t>
            </a:r>
            <a:endParaRPr lang="it-IT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Logo_unige_08_intestato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9140000">
            <a:off x="1481496" y="2224511"/>
            <a:ext cx="8150306" cy="1089427"/>
          </a:xfrm>
        </p:spPr>
        <p:txBody>
          <a:bodyPr/>
          <a:lstStyle/>
          <a:p>
            <a:r>
              <a:rPr lang="it-IT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 ATTENZIONE</a:t>
            </a:r>
            <a:endParaRPr lang="it-IT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5448" y="11989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TIPOLOGIE DI TURBINE EOLICHE</a:t>
            </a:r>
            <a:endParaRPr lang="it-IT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1313136" y="1465412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160328" y="1465412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3568" y="190200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Lift Turbine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96072" y="19344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Drag Turbine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2194744" y="2912105"/>
            <a:ext cx="93610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1272940" y="2912105"/>
            <a:ext cx="94448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39552" y="342047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Times New Roman" pitchFamily="18" charset="0"/>
                <a:cs typeface="Times New Roman" pitchFamily="18" charset="0"/>
              </a:rPr>
              <a:t>Orizzontale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533824" y="342047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  Verticale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Immagine 3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886117"/>
            <a:ext cx="1800200" cy="2808312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Immagine 3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1899" r="2616" b="4958"/>
          <a:stretch/>
        </p:blipFill>
        <p:spPr>
          <a:xfrm>
            <a:off x="6788149" y="886117"/>
            <a:ext cx="1778001" cy="2808312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45" name="Immagine 44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magine 4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1" y="3835231"/>
            <a:ext cx="3763724" cy="2921169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Ovale 2"/>
          <p:cNvSpPr/>
          <p:nvPr/>
        </p:nvSpPr>
        <p:spPr>
          <a:xfrm>
            <a:off x="2555776" y="1825452"/>
            <a:ext cx="1333140" cy="5811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2492185" y="3299192"/>
            <a:ext cx="1333140" cy="5811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>
            <a:off x="1745184" y="6351612"/>
            <a:ext cx="300612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0" y="881787"/>
                <a:ext cx="4851400" cy="6108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La prima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distinzione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basata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sul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principio </a:t>
                </a: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funzionamento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>
                  <a:buNone/>
                </a:pPr>
                <a:endParaRPr lang="it-IT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it-IT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it-IT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it-IT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it-IT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70000"/>
                  </a:lnSpc>
                </a:pP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La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seconda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distinzione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si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basa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sull’asse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rotazione</a:t>
                </a:r>
                <a:endParaRPr lang="en-GB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Con lo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scopo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analizzare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le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prestazioni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della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macchina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è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necessario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prima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definirne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parametri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fondamentali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:                       </a:t>
                </a:r>
              </a:p>
              <a:p>
                <a:pPr>
                  <a:buNone/>
                </a:pPr>
                <a:r>
                  <a:rPr lang="it-IT" sz="1400" dirty="0"/>
                  <a:t>          </a:t>
                </a:r>
                <a:endParaRPr lang="it-IT" sz="1400" dirty="0" smtClean="0"/>
              </a:p>
              <a:p>
                <a:pPr>
                  <a:buNone/>
                </a:pPr>
                <a:endParaRPr lang="it-IT" sz="1400" dirty="0"/>
              </a:p>
              <a:p>
                <a:pPr>
                  <a:buNone/>
                </a:pPr>
                <a:endParaRPr lang="it-IT" sz="1400" dirty="0" smtClean="0"/>
              </a:p>
              <a:p>
                <a:pPr>
                  <a:buNone/>
                </a:pPr>
                <a:r>
                  <a:rPr lang="it-IT" sz="1400" dirty="0"/>
                  <a:t> </a:t>
                </a:r>
                <a:r>
                  <a:rPr lang="it-IT" sz="14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1" i="1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it-IT" sz="2800" b="1" i="1"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it-IT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1" i="1">
                            <a:latin typeface="Cambria Math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8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it-IT" sz="28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    &amp;</a:t>
                </a:r>
                <a14:m>
                  <m:oMath xmlns:m="http://schemas.openxmlformats.org/officeDocument/2006/math">
                    <m:r>
                      <a:rPr lang="it-IT" sz="2800" b="1">
                        <a:latin typeface="Cambria Math"/>
                      </a:rPr>
                      <m:t>     </m:t>
                    </m:r>
                    <m:r>
                      <a:rPr lang="it-IT" sz="2800" b="1" i="1">
                        <a:latin typeface="Cambria Math"/>
                      </a:rPr>
                      <m:t>𝝀</m:t>
                    </m:r>
                    <m:r>
                      <a:rPr lang="it-IT" sz="2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1" i="1">
                            <a:latin typeface="Cambria Math"/>
                          </a:rPr>
                          <m:t>𝝎</m:t>
                        </m:r>
                        <m:r>
                          <a:rPr lang="it-IT" sz="2800" b="1" i="1">
                            <a:latin typeface="Cambria Math"/>
                          </a:rPr>
                          <m:t>∙</m:t>
                        </m:r>
                        <m:r>
                          <a:rPr lang="it-IT" sz="2800" b="1" i="1">
                            <a:latin typeface="Cambria Math"/>
                          </a:rPr>
                          <m:t>𝒓</m:t>
                        </m:r>
                      </m:num>
                      <m:den>
                        <m:sSub>
                          <m:sSubPr>
                            <m:ctrlPr>
                              <a:rPr lang="it-IT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it-IT" sz="2800" b="1" i="1"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400" dirty="0" smtClean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endParaRPr lang="en-GB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Differenti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configurazioni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presentano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differenti</a:t>
                </a:r>
                <a:r>
                  <a:rPr lang="en-GB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1600" dirty="0" err="1">
                    <a:latin typeface="Times New Roman" pitchFamily="18" charset="0"/>
                    <a:cs typeface="Times New Roman" pitchFamily="18" charset="0"/>
                  </a:rPr>
                  <a:t>efficienze</a:t>
                </a:r>
                <a:endParaRPr lang="en-GB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GB" sz="105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81787"/>
                <a:ext cx="4851400" cy="6108660"/>
              </a:xfrm>
              <a:prstGeom prst="rect">
                <a:avLst/>
              </a:prstGeom>
              <a:blipFill rotWithShape="1">
                <a:blip r:embed="rId6"/>
                <a:stretch>
                  <a:fillRect l="-628" r="-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at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6045" y="3645024"/>
            <a:ext cx="4685586" cy="29704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7711"/>
            <a:ext cx="7558608" cy="826416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SAVONIUS CLASSICA</a:t>
            </a:r>
            <a:endParaRPr lang="it-IT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Logo_unige_08_intestato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1687240"/>
            <a:ext cx="3115116" cy="194421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3812" y="1061368"/>
            <a:ext cx="4608512" cy="593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configurazioni studiate in questa tesi sono basate sul rotore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Savonius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VANTAGGI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facile manutenzione: tutte le componenti     </a:t>
            </a:r>
          </a:p>
          <a:p>
            <a:pPr algn="just">
              <a:lnSpc>
                <a:spcPct val="15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d’impianto sono a livello del suolo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silenzioso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richiede sistema di imbardata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economico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possibilità di installazione in zone urbane</a:t>
            </a:r>
          </a:p>
          <a:p>
            <a:pPr algn="just">
              <a:lnSpc>
                <a:spcPct val="150000"/>
              </a:lnSpc>
            </a:pP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SVANTAGGI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bassa efficienza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coppia pulsante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Comic Sans MS" panose="030F0702030302020204" pitchFamily="66" charset="0"/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99492" y="155653"/>
            <a:ext cx="4750296" cy="682400"/>
          </a:xfrm>
        </p:spPr>
        <p:txBody>
          <a:bodyPr>
            <a:normAutofit/>
          </a:bodyPr>
          <a:lstStyle/>
          <a:p>
            <a:pPr algn="r"/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CASI STUDIO</a:t>
            </a:r>
            <a:endParaRPr lang="it-IT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8280920" cy="5195664"/>
          </a:xfrm>
        </p:spPr>
        <p:txBody>
          <a:bodyPr>
            <a:normAutofit/>
          </a:bodyPr>
          <a:lstStyle/>
          <a:p>
            <a:r>
              <a:rPr lang="it-IT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 differenti configurazioni studiate: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Savonius</a:t>
            </a:r>
            <a:r>
              <a:rPr lang="it-IT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Classica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Savonius</a:t>
            </a:r>
            <a:r>
              <a:rPr lang="it-IT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Innovativa</a:t>
            </a:r>
          </a:p>
          <a:p>
            <a:endParaRPr lang="it-IT" sz="1600" b="0" dirty="0"/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3"/>
          <a:stretch/>
        </p:blipFill>
        <p:spPr bwMode="auto">
          <a:xfrm>
            <a:off x="7321182" y="4653136"/>
            <a:ext cx="182281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95" y="2735379"/>
            <a:ext cx="12419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62286"/>
              </p:ext>
            </p:extLst>
          </p:nvPr>
        </p:nvGraphicFramePr>
        <p:xfrm>
          <a:off x="4563549" y="2735379"/>
          <a:ext cx="2839373" cy="1137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021"/>
                <a:gridCol w="1203352"/>
              </a:tblGrid>
              <a:tr h="3142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Componenti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Dimensioni [m]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Diametro Turbina D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Semidiametro d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Rapporto e/d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17014"/>
              </p:ext>
            </p:extLst>
          </p:nvPr>
        </p:nvGraphicFramePr>
        <p:xfrm>
          <a:off x="3491880" y="4082599"/>
          <a:ext cx="390017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290"/>
                <a:gridCol w="19608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Componenti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Dimensioni [m]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Diametro Turbina D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Semidiametro d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Braccio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Angolo Interno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Angolo Esterno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Apertura Massima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Rapporto e/d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" name="Immagine 33" descr="Logo_unige_08_intestato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Ovale 36"/>
          <p:cNvSpPr/>
          <p:nvPr/>
        </p:nvSpPr>
        <p:spPr>
          <a:xfrm>
            <a:off x="6590345" y="3039009"/>
            <a:ext cx="396204" cy="3588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6218075" y="5712711"/>
            <a:ext cx="396204" cy="3588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3" y="589953"/>
            <a:ext cx="2057400" cy="2273935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" y="2476939"/>
            <a:ext cx="3179349" cy="4007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9063" r="32222" b="8508"/>
          <a:stretch/>
        </p:blipFill>
        <p:spPr>
          <a:xfrm>
            <a:off x="3165249" y="1835944"/>
            <a:ext cx="5400600" cy="50220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4485" r="3333" b="15406"/>
          <a:stretch/>
        </p:blipFill>
        <p:spPr>
          <a:xfrm>
            <a:off x="3125658" y="0"/>
            <a:ext cx="5479782" cy="18161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7504" y="180487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Modelli CAD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disegnati con Autodesk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</a:t>
            </a:r>
          </a:p>
        </p:txBody>
      </p:sp>
    </p:spTree>
    <p:extLst>
      <p:ext uri="{BB962C8B-B14F-4D97-AF65-F5344CB8AC3E}">
        <p14:creationId xmlns:p14="http://schemas.microsoft.com/office/powerpoint/2010/main" val="32073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383" y="284711"/>
            <a:ext cx="8064896" cy="72008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IMPOSTAZIONE LAVORO </a:t>
            </a:r>
            <a:endParaRPr lang="it-IT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idx="1"/>
              </p:nvPr>
            </p:nvSpPr>
            <p:spPr>
              <a:xfrm>
                <a:off x="472959" y="1124745"/>
                <a:ext cx="7054589" cy="52786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analisi fluidodinamiche sono state  effettuate mediante l’utilizzo di ANSYS </a:t>
                </a:r>
                <a:r>
                  <a:rPr lang="it-IT" sz="16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Fluent</a:t>
                </a:r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Approccio URANS </a:t>
                </a:r>
              </a:p>
              <a:p>
                <a:pPr algn="just"/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Chiusura equazione mediante Ipotesi di </a:t>
                </a:r>
                <a:r>
                  <a:rPr lang="it-IT" sz="16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Boussinesque</a:t>
                </a:r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1600" b="0" i="1">
                        <a:latin typeface="Cambria Math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it-IT" sz="1600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00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it-IT" sz="1600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it-IT" sz="1600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it-IT" sz="1600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it-IT" sz="1600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it-IT" sz="1600" b="0" i="1">
                            <a:latin typeface="Cambria Math"/>
                          </a:rPr>
                        </m:ctrlPr>
                      </m:fPr>
                      <m:num>
                        <m:r>
                          <a:rPr lang="it-IT" sz="1600" b="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sz="1600" b="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it-IT" sz="1600" b="0" i="1">
                        <a:latin typeface="Cambria Math"/>
                      </a:rPr>
                      <m:t>𝐾𝐼</m:t>
                    </m:r>
                    <m:r>
                      <a:rPr lang="it-IT" sz="1600" b="0" i="1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it-IT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b="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it-IT" sz="1600" b="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it-IT" sz="1600" b="0" i="1">
                        <a:latin typeface="Cambria Math"/>
                      </a:rPr>
                      <m:t>𝐸</m:t>
                    </m:r>
                  </m:oMath>
                </a14:m>
                <a:endParaRPr lang="it-IT" sz="1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Modello di turbolenza </a:t>
                </a:r>
                <a:r>
                  <a:rPr lang="it-IT" sz="16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Spalart</a:t>
                </a:r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Allmaras</a:t>
                </a:r>
                <a:r>
                  <a:rPr lang="it-IT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una equazione:</a:t>
                </a:r>
              </a:p>
              <a:p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/>
                            </a:rPr>
                            <m:t>𝜕</m:t>
                          </m:r>
                          <m:r>
                            <a:rPr lang="it-IT" sz="1600" i="1">
                              <a:latin typeface="Cambria Math"/>
                            </a:rPr>
                            <m:t>(</m:t>
                          </m:r>
                          <m:r>
                            <a:rPr lang="it-IT" sz="1600" i="1">
                              <a:latin typeface="Cambria Math"/>
                            </a:rPr>
                            <m:t>𝜌</m:t>
                          </m:r>
                          <m:acc>
                            <m:accPr>
                              <m:chr m:val="̃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  <m:r>
                            <a:rPr lang="it-IT" sz="1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t-IT" sz="1600" i="1">
                              <a:latin typeface="Cambria Math"/>
                            </a:rPr>
                            <m:t>𝜕</m:t>
                          </m:r>
                          <m:r>
                            <a:rPr lang="it-IT" sz="16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it-IT" sz="1600" i="1">
                          <a:latin typeface="Cambria Math"/>
                        </a:rPr>
                        <m:t>+</m:t>
                      </m:r>
                      <m:r>
                        <a:rPr lang="it-IT" sz="1600">
                          <a:latin typeface="Cambria Math"/>
                        </a:rPr>
                        <m:t>𝛻</m:t>
                      </m:r>
                      <m:r>
                        <a:rPr lang="it-IT" sz="1600" i="1"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it-IT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600" i="1">
                              <a:latin typeface="Cambria Math"/>
                            </a:rPr>
                            <m:t>𝜌</m:t>
                          </m:r>
                          <m:acc>
                            <m:accPr>
                              <m:chr m:val="̃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  <m:r>
                            <a:rPr lang="it-IT" sz="1600" b="1" i="1"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lang="it-IT" sz="16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it-IT" sz="16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it-IT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1600">
                              <a:latin typeface="Cambria Math"/>
                            </a:rPr>
                            <m:t>𝛻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it-IT" sz="16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it-IT" sz="1600" i="1">
                                      <a:latin typeface="Cambria Math"/>
                                    </a:rPr>
                                    <m:t>𝜌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it-IT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600" i="1">
                                          <a:latin typeface="Cambria Math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it-IT" sz="1600">
                                  <a:latin typeface="Cambria Math"/>
                                </a:rPr>
                                <m:t>𝛻</m:t>
                              </m:r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</m:d>
                          <m:r>
                            <a:rPr lang="it-IT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it-IT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𝜌</m:t>
                          </m:r>
                          <m:r>
                            <a:rPr lang="it-IT" sz="16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1600">
                                  <a:latin typeface="Cambria Math"/>
                                </a:rPr>
                                <m:t>𝛻</m:t>
                              </m:r>
                              <m:acc>
                                <m:accPr>
                                  <m:chr m:val="̃"/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acc>
                              <m:r>
                                <a:rPr lang="it-IT" sz="16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it-IT" sz="1600" i="1"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it-IT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it-IT" sz="1600" dirty="0"/>
              </a:p>
              <a:p>
                <a:pPr marL="0" indent="0">
                  <a:buNone/>
                </a:pPr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</a:p>
              <a:p>
                <a:pPr marL="0" indent="0">
                  <a:buNone/>
                </a:pPr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1600" i="1">
                            <a:latin typeface="Cambria Math"/>
                          </a:rPr>
                          <m:t>𝜈</m:t>
                        </m:r>
                      </m:e>
                    </m:acc>
                  </m:oMath>
                </a14:m>
                <a:r>
                  <a:rPr lang="it-IT" sz="1600" dirty="0"/>
                  <a:t> </a:t>
                </a:r>
                <a:r>
                  <a:rPr lang="it-IT" sz="160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it-IT" sz="16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sz="1600" i="1">
                        <a:latin typeface="Cambria Math"/>
                      </a:rPr>
                      <m:t>=</m:t>
                    </m:r>
                    <m:r>
                      <a:rPr lang="it-IT" sz="1600" i="1">
                        <a:latin typeface="Cambria Math"/>
                      </a:rPr>
                      <m:t>𝜌</m:t>
                    </m:r>
                    <m:acc>
                      <m:accPr>
                        <m:chr m:val="̃"/>
                        <m:ctrlPr>
                          <a:rPr lang="it-IT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it-IT" sz="1600" i="1">
                            <a:latin typeface="Cambria Math"/>
                          </a:rPr>
                          <m:t>𝜈</m:t>
                        </m:r>
                      </m:e>
                    </m:acc>
                    <m:sSub>
                      <m:sSubPr>
                        <m:ctrlPr>
                          <a:rPr lang="it-IT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it-IT" sz="1600" i="1">
                            <a:latin typeface="Cambria Math"/>
                          </a:rPr>
                          <m:t>𝜈</m:t>
                        </m:r>
                        <m:r>
                          <a:rPr lang="it-IT" sz="1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it-IT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it-IT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Discretizzazione temporale del primo ordine implicito</a:t>
                </a:r>
              </a:p>
              <a:p>
                <a:pPr marL="0" indent="0" algn="just">
                  <a:buNone/>
                </a:pPr>
                <a:endParaRPr lang="it-IT" sz="1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it-IT" sz="1600" b="0" dirty="0">
                    <a:latin typeface="Times New Roman" pitchFamily="18" charset="0"/>
                    <a:cs typeface="Times New Roman" pitchFamily="18" charset="0"/>
                  </a:rPr>
                  <a:t>Il time </a:t>
                </a:r>
                <a:r>
                  <a:rPr lang="it-IT" sz="1600" b="0" dirty="0" err="1">
                    <a:latin typeface="Times New Roman" pitchFamily="18" charset="0"/>
                    <a:cs typeface="Times New Roman" pitchFamily="18" charset="0"/>
                  </a:rPr>
                  <a:t>step</a:t>
                </a:r>
                <a:r>
                  <a:rPr lang="it-IT" sz="1600" b="0" dirty="0">
                    <a:latin typeface="Times New Roman" pitchFamily="18" charset="0"/>
                    <a:cs typeface="Times New Roman" pitchFamily="18" charset="0"/>
                  </a:rPr>
                  <a:t> utilizzato nelle simulazione è stato impostato in modo da ottenere una </a:t>
                </a:r>
                <a:endParaRPr lang="it-IT" sz="16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it-IT" sz="1600" b="0" dirty="0" smtClean="0">
                    <a:latin typeface="Times New Roman" pitchFamily="18" charset="0"/>
                    <a:cs typeface="Times New Roman" pitchFamily="18" charset="0"/>
                  </a:rPr>
                  <a:t>rotazione </a:t>
                </a:r>
                <a:r>
                  <a:rPr lang="it-IT" sz="1600" b="0" dirty="0">
                    <a:latin typeface="Times New Roman" pitchFamily="18" charset="0"/>
                    <a:cs typeface="Times New Roman" pitchFamily="18" charset="0"/>
                  </a:rPr>
                  <a:t>di 5° del </a:t>
                </a:r>
                <a:r>
                  <a:rPr lang="it-IT" sz="1600" b="0" dirty="0" smtClean="0">
                    <a:latin typeface="Times New Roman" pitchFamily="18" charset="0"/>
                    <a:cs typeface="Times New Roman" pitchFamily="18" charset="0"/>
                  </a:rPr>
                  <a:t>rotore</a:t>
                </a:r>
              </a:p>
              <a:p>
                <a:pPr marL="0" indent="0" algn="just">
                  <a:buNone/>
                </a:pPr>
                <a:endParaRPr lang="it-IT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it-I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959" y="1124745"/>
                <a:ext cx="7054589" cy="5278652"/>
              </a:xfrm>
              <a:blipFill rotWithShape="1">
                <a:blip r:embed="rId2"/>
                <a:stretch>
                  <a:fillRect l="-519" t="-347" r="-4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29" y="1916832"/>
            <a:ext cx="1584178" cy="37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Logo_unige_08_intestato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818" y="0"/>
            <a:ext cx="935182" cy="5694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ccia angolare in su 7"/>
          <p:cNvSpPr/>
          <p:nvPr/>
        </p:nvSpPr>
        <p:spPr>
          <a:xfrm rot="5400000">
            <a:off x="1655676" y="3505071"/>
            <a:ext cx="504056" cy="1296144"/>
          </a:xfrm>
          <a:prstGeom prst="bentUpArrow">
            <a:avLst>
              <a:gd name="adj1" fmla="val 25000"/>
              <a:gd name="adj2" fmla="val 236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882687" y="4153143"/>
            <a:ext cx="1152128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073109" y="3908816"/>
            <a:ext cx="1080120" cy="7406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02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16632" y="16417"/>
            <a:ext cx="8710736" cy="754408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IMPOSTAZIONE DEL LAVORO: MESH</a:t>
            </a:r>
            <a:endParaRPr lang="it-IT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56553"/>
            <a:ext cx="3667608" cy="191260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23528" y="836713"/>
            <a:ext cx="4824536" cy="573673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Per simulare la rotazione delle pale a livello di interfaccia è stato utilizzato un approccio SLIDING MESH. La </a:t>
            </a:r>
            <a:r>
              <a:rPr lang="it-IT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it-IT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è di tipo </a:t>
            </a:r>
            <a:r>
              <a:rPr lang="it-IT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unstructured</a:t>
            </a:r>
            <a:r>
              <a:rPr lang="it-IT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 è stata realizzata con NUMECA Express.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 fine di ottenere una maggior precisione nel calcolo dei coefficienti di coppia, la </a:t>
            </a:r>
            <a:r>
              <a:rPr lang="it-IT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it-IT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vicino alle pale è stata raffinata ulteriormente: </a:t>
            </a:r>
          </a:p>
          <a:p>
            <a:pPr algn="just"/>
            <a:endParaRPr lang="it-IT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70" y="5013176"/>
            <a:ext cx="3648717" cy="170428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672408" cy="194421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3" y="3573016"/>
            <a:ext cx="3945880" cy="204564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10186" y="3573016"/>
            <a:ext cx="3945880" cy="2045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6336196" y="3006347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4" idx="0"/>
          </p:cNvCxnSpPr>
          <p:nvPr/>
        </p:nvCxnSpPr>
        <p:spPr>
          <a:xfrm flipH="1">
            <a:off x="610186" y="3006347"/>
            <a:ext cx="5834022" cy="566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>
            <a:endCxn id="4" idx="4"/>
          </p:cNvCxnSpPr>
          <p:nvPr/>
        </p:nvCxnSpPr>
        <p:spPr>
          <a:xfrm flipV="1">
            <a:off x="4556066" y="3222371"/>
            <a:ext cx="1888142" cy="239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46500"/>
              </p:ext>
            </p:extLst>
          </p:nvPr>
        </p:nvGraphicFramePr>
        <p:xfrm>
          <a:off x="425894" y="5865319"/>
          <a:ext cx="4311937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739"/>
                <a:gridCol w="23381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Numero di celle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Classica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98839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Innovativa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110025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5"/>
          <a:stretch/>
        </p:blipFill>
        <p:spPr>
          <a:xfrm rot="16200000">
            <a:off x="-1046025" y="2994135"/>
            <a:ext cx="5338314" cy="212402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815"/>
            <a:ext cx="8964488" cy="11620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IMPOSTAZIONE DEL LAVORO: </a:t>
            </a:r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CONDIZIONI AL CONTORNO</a:t>
            </a:r>
            <a:endParaRPr lang="it-IT" sz="40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33469"/>
              </p:ext>
            </p:extLst>
          </p:nvPr>
        </p:nvGraphicFramePr>
        <p:xfrm>
          <a:off x="3131840" y="1386989"/>
          <a:ext cx="2304256" cy="5326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050"/>
                <a:gridCol w="1856206"/>
              </a:tblGrid>
              <a:tr h="2734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Condizione al Contorno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Inlet</a:t>
                      </a:r>
                      <a:r>
                        <a:rPr lang="it-IT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velocità flusso imposta 10 m/s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1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Outlet [Pressure Outlet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Pgauge</a:t>
                      </a:r>
                      <a:r>
                        <a:rPr lang="it-IT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Symmetry</a:t>
                      </a:r>
                      <a:endParaRPr lang="it-IT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Symmetry</a:t>
                      </a:r>
                      <a:endParaRPr lang="it-IT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Interfaccia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80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it-IT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Wall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468649" y="619791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99642" y="16288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37408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835696" y="461951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34692" y="37408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67744" y="538593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</a:t>
            </a:r>
            <a:endParaRPr lang="it-IT" dirty="0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2447764" y="5157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051720" y="4869160"/>
            <a:ext cx="1761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53113"/>
              </p:ext>
            </p:extLst>
          </p:nvPr>
        </p:nvGraphicFramePr>
        <p:xfrm>
          <a:off x="5868144" y="2640500"/>
          <a:ext cx="3169692" cy="2666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599"/>
                <a:gridCol w="966761"/>
                <a:gridCol w="1083332"/>
              </a:tblGrid>
              <a:tr h="4326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Innovativa</a:t>
                      </a:r>
                      <a:endParaRPr lang="it-IT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Savonius</a:t>
                      </a:r>
                      <a:endParaRPr lang="it-IT" sz="12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Diametri [m] 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Lunghezza a valle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25D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15D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4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Lunghezza a monte</a:t>
                      </a:r>
                      <a:endParaRPr lang="it-IT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10D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5D</a:t>
                      </a:r>
                      <a:endParaRPr lang="it-IT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Distanza da bordi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10D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1495</Words>
  <Application>Microsoft Office PowerPoint</Application>
  <PresentationFormat>Presentazione su schermo (4:3)</PresentationFormat>
  <Paragraphs>440</Paragraphs>
  <Slides>23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Angoli</vt:lpstr>
      <vt:lpstr>Presentazione standard di PowerPoint</vt:lpstr>
      <vt:lpstr> OBIETTIVI DELLO STUDIO</vt:lpstr>
      <vt:lpstr>TIPOLOGIE DI TURBINE EOLICHE</vt:lpstr>
      <vt:lpstr>SAVONIUS CLASSICA</vt:lpstr>
      <vt:lpstr>CASI STUDIO</vt:lpstr>
      <vt:lpstr>Presentazione standard di PowerPoint</vt:lpstr>
      <vt:lpstr>IMPOSTAZIONE LAVORO </vt:lpstr>
      <vt:lpstr>IMPOSTAZIONE DEL LAVORO: MESH</vt:lpstr>
      <vt:lpstr>IMPOSTAZIONE DEL LAVORO: CONDIZIONI AL CONTORNO</vt:lpstr>
      <vt:lpstr>  PARAMETRI VALUTATI DURANTE LE SIMULAZIONI</vt:lpstr>
      <vt:lpstr>RISULTATI SAVONIUS</vt:lpstr>
      <vt:lpstr>RISULTATI SAVONIUS CLASSICA</vt:lpstr>
      <vt:lpstr>RISULATI SAVONIUS CLASSICA</vt:lpstr>
      <vt:lpstr>RISULTATI TURBINA INNOVATIVA</vt:lpstr>
      <vt:lpstr>RISULTATI TURBINA INNOVATIVA</vt:lpstr>
      <vt:lpstr>RISULTATI TURBINA INNOVATIVA</vt:lpstr>
      <vt:lpstr>PERCHE’ FUNZIONA?</vt:lpstr>
      <vt:lpstr>PERCHE’ FUNZIONA?</vt:lpstr>
      <vt:lpstr>DIFFERENZE NEI CONTORNI DI PRESSIONE</vt:lpstr>
      <vt:lpstr>TURBINA INNOVATIVA +10%</vt:lpstr>
      <vt:lpstr>TURBINA INNOVATIVa +10%</vt:lpstr>
      <vt:lpstr>CONCLUSIONI FINALI</vt:lpstr>
      <vt:lpstr>GRAZIE PER L’ 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CASES </dc:title>
  <dc:creator>Alessandro</dc:creator>
  <cp:lastModifiedBy>alecelle91@msn.com</cp:lastModifiedBy>
  <cp:revision>474</cp:revision>
  <dcterms:created xsi:type="dcterms:W3CDTF">2016-11-29T08:28:27Z</dcterms:created>
  <dcterms:modified xsi:type="dcterms:W3CDTF">2016-12-18T18:22:52Z</dcterms:modified>
</cp:coreProperties>
</file>