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720" r:id="rId2"/>
    <p:sldMasterId id="2147483708" r:id="rId3"/>
    <p:sldMasterId id="2147483696" r:id="rId4"/>
    <p:sldMasterId id="2147483672" r:id="rId5"/>
    <p:sldMasterId id="2147483684" r:id="rId6"/>
  </p:sldMasterIdLst>
  <p:notesMasterIdLst>
    <p:notesMasterId r:id="rId20"/>
  </p:notesMasterIdLst>
  <p:sldIdLst>
    <p:sldId id="256" r:id="rId7"/>
    <p:sldId id="257" r:id="rId8"/>
    <p:sldId id="258" r:id="rId9"/>
    <p:sldId id="260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61" r:id="rId18"/>
    <p:sldId id="259" r:id="rId19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4" autoAdjust="0"/>
    <p:restoredTop sz="94615" autoAdjust="0"/>
  </p:normalViewPr>
  <p:slideViewPr>
    <p:cSldViewPr>
      <p:cViewPr>
        <p:scale>
          <a:sx n="70" d="100"/>
          <a:sy n="70" d="100"/>
        </p:scale>
        <p:origin x="-129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DF8A94-3A42-45C8-8B4D-E475CE2784EA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098B4B-5C8B-4C81-A131-0A51344DC88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7497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olo rettangolo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olo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7" name="Sottotitolo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grpSp>
        <p:nvGrpSpPr>
          <p:cNvPr id="2" name="Gruppo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igura a mano libera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igura a mano libera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igura a mano libera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ttore 1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Segnaposto data 29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199283B4-A4D0-4150-95A3-49E010E48A16}" type="datetime1">
              <a:rPr lang="it-IT" smtClean="0"/>
              <a:t>29/03/2016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r>
              <a:rPr lang="it-IT" smtClean="0"/>
              <a:t>31/03/2016                           A.A. 2014/2015</a:t>
            </a:r>
            <a:endParaRPr lang="it-IT"/>
          </a:p>
        </p:txBody>
      </p:sp>
      <p:sp>
        <p:nvSpPr>
          <p:cNvPr id="27" name="Segnaposto numero diapositiva 2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55E40069-1334-484D-B0C2-4A04936E2F83}" type="datetime1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31/03/2016                           A.A. 2014/2015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0AF4302D-0D26-4C9A-8572-8F7D5CF48B94}" type="datetime1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31/03/2016                           A.A. 2014/2015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0A2-E041-40CA-B818-8F5F715D523C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50C8-746B-41EB-804D-B8FE40CDFA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72396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0A2-E041-40CA-B818-8F5F715D523C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50C8-746B-41EB-804D-B8FE40CDFA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16633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0A2-E041-40CA-B818-8F5F715D523C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50C8-746B-41EB-804D-B8FE40CDFA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03114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0A2-E041-40CA-B818-8F5F715D523C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50C8-746B-41EB-804D-B8FE40CDFA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54964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0A2-E041-40CA-B818-8F5F715D523C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50C8-746B-41EB-804D-B8FE40CDFA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60134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0A2-E041-40CA-B818-8F5F715D523C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50C8-746B-41EB-804D-B8FE40CDFA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201500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0A2-E041-40CA-B818-8F5F715D523C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50C8-746B-41EB-804D-B8FE40CDFA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1808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0A2-E041-40CA-B818-8F5F715D523C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50C8-746B-41EB-804D-B8FE40CDFA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75633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4B09040A-CB6A-4C3F-8F23-871518A0E377}" type="datetime1">
              <a:rPr lang="it-IT" smtClean="0"/>
              <a:t>29/03/2016</a:t>
            </a:fld>
            <a:endParaRPr lang="it-IT" dirty="0"/>
          </a:p>
        </p:txBody>
      </p:sp>
      <p:sp>
        <p:nvSpPr>
          <p:cNvPr id="5" name="Segnaposto piè di pagina 4"/>
          <p:cNvSpPr>
            <a:spLocks noGrp="1" noChangeAspect="1"/>
          </p:cNvSpPr>
          <p:nvPr>
            <p:ph type="ftr" sz="quarter" idx="11"/>
          </p:nvPr>
        </p:nvSpPr>
        <p:spPr>
          <a:xfrm>
            <a:off x="107504" y="6309320"/>
            <a:ext cx="8964431" cy="365125"/>
          </a:xfrm>
        </p:spPr>
        <p:txBody>
          <a:bodyPr/>
          <a:lstStyle>
            <a:extLst/>
          </a:lstStyle>
          <a:p>
            <a:r>
              <a:rPr lang="it-IT" smtClean="0"/>
              <a:t>31/03/2016                           A.A. 2014/2015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 dirty="0"/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0A2-E041-40CA-B818-8F5F715D523C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50C8-746B-41EB-804D-B8FE40CDFA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3421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0A2-E041-40CA-B818-8F5F715D523C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50C8-746B-41EB-804D-B8FE40CDFA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119886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6E20A2-E041-40CA-B818-8F5F715D523C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9F50C8-746B-41EB-804D-B8FE40CDFA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3073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BB1-CFF7-4D1B-B4CE-ACCC31D112DA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AB4-5411-4E07-80E3-6D14F044C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513614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BB1-CFF7-4D1B-B4CE-ACCC31D112DA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AB4-5411-4E07-80E3-6D14F044C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06263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BB1-CFF7-4D1B-B4CE-ACCC31D112DA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AB4-5411-4E07-80E3-6D14F044C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3865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BB1-CFF7-4D1B-B4CE-ACCC31D112DA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AB4-5411-4E07-80E3-6D14F044C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89788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BB1-CFF7-4D1B-B4CE-ACCC31D112DA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AB4-5411-4E07-80E3-6D14F044C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73302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BB1-CFF7-4D1B-B4CE-ACCC31D112DA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AB4-5411-4E07-80E3-6D14F044C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38535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BB1-CFF7-4D1B-B4CE-ACCC31D112DA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AB4-5411-4E07-80E3-6D14F044C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6663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287B9F1A-5466-4C51-8329-27041BBCB442}" type="datetime1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31/03/2016                           A.A. 2014/2015</a:t>
            </a:r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7" name="Gallone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Gallone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BB1-CFF7-4D1B-B4CE-ACCC31D112DA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AB4-5411-4E07-80E3-6D14F044C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990765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BB1-CFF7-4D1B-B4CE-ACCC31D112DA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AB4-5411-4E07-80E3-6D14F044C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44138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BB1-CFF7-4D1B-B4CE-ACCC31D112DA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AB4-5411-4E07-80E3-6D14F044C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16406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7AABB1-CFF7-4D1B-B4CE-ACCC31D112DA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76AB4-5411-4E07-80E3-6D14F044C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782802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1DF4-D02B-4D6F-B61E-4FAAFBF99DF7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46B0-8962-4A8F-8497-FCDFB775DC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59971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1DF4-D02B-4D6F-B61E-4FAAFBF99DF7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46B0-8962-4A8F-8497-FCDFB775DC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7051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1DF4-D02B-4D6F-B61E-4FAAFBF99DF7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46B0-8962-4A8F-8497-FCDFB775DC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94036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1DF4-D02B-4D6F-B61E-4FAAFBF99DF7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46B0-8962-4A8F-8497-FCDFB775DC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18140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1DF4-D02B-4D6F-B61E-4FAAFBF99DF7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46B0-8962-4A8F-8497-FCDFB775DC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20931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1DF4-D02B-4D6F-B61E-4FAAFBF99DF7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46B0-8962-4A8F-8497-FCDFB775DC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2587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58056634-B46E-4094-8555-6FC717B8F738}" type="datetime1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31/03/2016                           A.A. 2014/2015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1DF4-D02B-4D6F-B61E-4FAAFBF99DF7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46B0-8962-4A8F-8497-FCDFB775DC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5973943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1DF4-D02B-4D6F-B61E-4FAAFBF99DF7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46B0-8962-4A8F-8497-FCDFB775DC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718615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1DF4-D02B-4D6F-B61E-4FAAFBF99DF7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46B0-8962-4A8F-8497-FCDFB775DC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134267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1DF4-D02B-4D6F-B61E-4FAAFBF99DF7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46B0-8962-4A8F-8497-FCDFB775DC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123144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3C1DF4-D02B-4D6F-B61E-4FAAFBF99DF7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9646B0-8962-4A8F-8497-FCDFB775DC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853380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4757-3B52-4D13-8EC8-42DEBA0A9210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FB7A-76D0-43DE-A29B-D56E0229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8371628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4757-3B52-4D13-8EC8-42DEBA0A9210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FB7A-76D0-43DE-A29B-D56E0229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4815847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4757-3B52-4D13-8EC8-42DEBA0A9210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FB7A-76D0-43DE-A29B-D56E0229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310420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4757-3B52-4D13-8EC8-42DEBA0A9210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FB7A-76D0-43DE-A29B-D56E0229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729257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4757-3B52-4D13-8EC8-42DEBA0A9210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FB7A-76D0-43DE-A29B-D56E0229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067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66A8BD5B-44E8-4C48-8D8A-A92B0FA478C3}" type="datetime1">
              <a:rPr lang="it-IT" smtClean="0"/>
              <a:t>29/03/2016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31/03/2016                           A.A. 2014/2015</a:t>
            </a:r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4757-3B52-4D13-8EC8-42DEBA0A9210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FB7A-76D0-43DE-A29B-D56E0229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641266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4757-3B52-4D13-8EC8-42DEBA0A9210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FB7A-76D0-43DE-A29B-D56E0229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18961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4757-3B52-4D13-8EC8-42DEBA0A9210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FB7A-76D0-43DE-A29B-D56E0229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34072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4757-3B52-4D13-8EC8-42DEBA0A9210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FB7A-76D0-43DE-A29B-D56E0229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70050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4757-3B52-4D13-8EC8-42DEBA0A9210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FB7A-76D0-43DE-A29B-D56E0229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33132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4757-3B52-4D13-8EC8-42DEBA0A9210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A60FB7A-76D0-43DE-A29B-D56E02293D90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066431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429E-3095-4AA8-AF90-E27C441E9209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A577-BF39-422B-9745-029567D3F8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92710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429E-3095-4AA8-AF90-E27C441E9209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A577-BF39-422B-9745-029567D3F8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51809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429E-3095-4AA8-AF90-E27C441E9209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A577-BF39-422B-9745-029567D3F8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0238608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429E-3095-4AA8-AF90-E27C441E9209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A577-BF39-422B-9745-029567D3F8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65562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BEFF6DF2-3278-41E3-B37D-3C3D7FEB04CF}" type="datetime1">
              <a:rPr lang="it-IT" smtClean="0"/>
              <a:t>29/03/2016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31/03/2016                           A.A. 2014/2015</a:t>
            </a: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6" name="Titolo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429E-3095-4AA8-AF90-E27C441E9209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A577-BF39-422B-9745-029567D3F8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552745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429E-3095-4AA8-AF90-E27C441E9209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A577-BF39-422B-9745-029567D3F8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721805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429E-3095-4AA8-AF90-E27C441E9209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A577-BF39-422B-9745-029567D3F8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57490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429E-3095-4AA8-AF90-E27C441E9209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A577-BF39-422B-9745-029567D3F8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055178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429E-3095-4AA8-AF90-E27C441E9209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A577-BF39-422B-9745-029567D3F8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3266319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429E-3095-4AA8-AF90-E27C441E9209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A577-BF39-422B-9745-029567D3F8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2163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14429E-3095-4AA8-AF90-E27C441E9209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DAA577-BF39-422B-9745-029567D3F8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4859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B29DF0E8-C20F-4622-B2F7-3E2F2E8DB85B}" type="datetime1">
              <a:rPr lang="it-IT" smtClean="0"/>
              <a:t>29/03/2016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31/03/2016                           A.A. 2014/2015</a:t>
            </a:r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extLst/>
          </a:lstStyle>
          <a:p>
            <a:fld id="{2C7939D4-0B3D-4D4B-A046-7B13690DA83E}" type="datetime1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it-IT" smtClean="0"/>
              <a:t>31/03/2016                           A.A. 2014/2015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A0D54A9-B7E7-4A68-BD40-F73F34F4BDAC}" type="datetime1">
              <a:rPr lang="it-IT" smtClean="0"/>
              <a:t>29/03/2016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r>
              <a:rPr lang="it-IT" smtClean="0"/>
              <a:t>31/03/2016                           A.A. 2014/2015</a:t>
            </a: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8" name="Figura a mano libera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igura a mano libera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olo rettangolo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ttore 1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Gallone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Gallone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igura a mano libera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igura a mano libera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olo rettangolo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ttore 1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egnaposto titolo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0" name="Segnaposto testo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it-IT" dirty="0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dirty="0" smtClean="0"/>
              <a:t>Secondo livello</a:t>
            </a:r>
          </a:p>
          <a:p>
            <a:pPr lvl="2" eaLnBrk="1" latinLnBrk="0" hangingPunct="1"/>
            <a:r>
              <a:rPr kumimoji="0" lang="it-IT" dirty="0" smtClean="0"/>
              <a:t>Terzo livello</a:t>
            </a:r>
          </a:p>
          <a:p>
            <a:pPr lvl="3" eaLnBrk="1" latinLnBrk="0" hangingPunct="1"/>
            <a:r>
              <a:rPr kumimoji="0" lang="it-IT" dirty="0" smtClean="0"/>
              <a:t>Quarto livello</a:t>
            </a:r>
          </a:p>
          <a:p>
            <a:pPr lvl="4" eaLnBrk="1" latinLnBrk="0" hangingPunct="1"/>
            <a:r>
              <a:rPr kumimoji="0" lang="it-IT" dirty="0" smtClean="0"/>
              <a:t>Quinto livello</a:t>
            </a:r>
            <a:endParaRPr kumimoji="0" lang="en-US" dirty="0"/>
          </a:p>
        </p:txBody>
      </p:sp>
      <p:sp>
        <p:nvSpPr>
          <p:cNvPr id="22" name="Segnaposto piè di pagina 21"/>
          <p:cNvSpPr>
            <a:spLocks noGrp="1"/>
          </p:cNvSpPr>
          <p:nvPr>
            <p:ph type="ftr" sz="quarter" idx="3"/>
          </p:nvPr>
        </p:nvSpPr>
        <p:spPr>
          <a:xfrm>
            <a:off x="107504" y="6525344"/>
            <a:ext cx="8938525" cy="2477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none"/>
        </p:style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r>
              <a:rPr lang="it-IT" dirty="0" smtClean="0"/>
              <a:t>Jacopo Callà                                                                                            31/03/2016                                                                                         A.A. 2014/2015</a:t>
            </a:r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hf sldNum="0" hdr="0" dt="0"/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6E20A2-E041-40CA-B818-8F5F715D523C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9F50C8-746B-41EB-804D-B8FE40CDFAD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27509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AABB1-CFF7-4D1B-B4CE-ACCC31D112DA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76AB4-5411-4E07-80E3-6D14F044C7E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49044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3C1DF4-D02B-4D6F-B61E-4FAAFBF99DF7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9646B0-8962-4A8F-8497-FCDFB775DC0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62344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 smtClean="0"/>
              <a:t>Jacopo Callà</a:t>
            </a:r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 smtClean="0"/>
              <a:t>31 Marzo 2016</a:t>
            </a:r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t-IT" dirty="0" smtClean="0"/>
              <a:t>A.A. 2014/2015</a:t>
            </a:r>
            <a:endParaRPr lang="it-IT" dirty="0"/>
          </a:p>
        </p:txBody>
      </p:sp>
      <p:pic>
        <p:nvPicPr>
          <p:cNvPr id="1026" name="Picture 2" descr="C:\Users\Jacopo\Desktop\TESI\PRESENTAZIONE\logo_unige.jp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16633"/>
            <a:ext cx="936104" cy="127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975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4429E-3095-4AA8-AF90-E27C441E9209}" type="datetimeFigureOut">
              <a:rPr lang="it-IT" smtClean="0"/>
              <a:t>29/03/2016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DAA577-BF39-422B-9745-029567D3F83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383788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61.pn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5.png"/><Relationship Id="rId7" Type="http://schemas.openxmlformats.org/officeDocument/2006/relationships/image" Target="../media/image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wmf"/><Relationship Id="rId7" Type="http://schemas.openxmlformats.org/officeDocument/2006/relationships/image" Target="../media/image16.jpeg"/><Relationship Id="rId2" Type="http://schemas.openxmlformats.org/officeDocument/2006/relationships/image" Target="../media/image12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10" Type="http://schemas.openxmlformats.org/officeDocument/2006/relationships/image" Target="../media/image24.jpeg"/><Relationship Id="rId4" Type="http://schemas.openxmlformats.org/officeDocument/2006/relationships/image" Target="../media/image18.jpeg"/><Relationship Id="rId9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13" Type="http://schemas.openxmlformats.org/officeDocument/2006/relationships/image" Target="../media/image36.jpeg"/><Relationship Id="rId18" Type="http://schemas.openxmlformats.org/officeDocument/2006/relationships/image" Target="../media/image41.jpeg"/><Relationship Id="rId3" Type="http://schemas.openxmlformats.org/officeDocument/2006/relationships/image" Target="../media/image26.jpeg"/><Relationship Id="rId21" Type="http://schemas.openxmlformats.org/officeDocument/2006/relationships/image" Target="../media/image44.jpeg"/><Relationship Id="rId7" Type="http://schemas.openxmlformats.org/officeDocument/2006/relationships/image" Target="../media/image30.jpeg"/><Relationship Id="rId12" Type="http://schemas.openxmlformats.org/officeDocument/2006/relationships/image" Target="../media/image35.jpeg"/><Relationship Id="rId17" Type="http://schemas.openxmlformats.org/officeDocument/2006/relationships/image" Target="../media/image40.jpeg"/><Relationship Id="rId25" Type="http://schemas.openxmlformats.org/officeDocument/2006/relationships/image" Target="../media/image2.jpeg"/><Relationship Id="rId2" Type="http://schemas.openxmlformats.org/officeDocument/2006/relationships/image" Target="../media/image25.jpeg"/><Relationship Id="rId16" Type="http://schemas.openxmlformats.org/officeDocument/2006/relationships/image" Target="../media/image39.jpeg"/><Relationship Id="rId20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24" Type="http://schemas.openxmlformats.org/officeDocument/2006/relationships/image" Target="../media/image47.jpeg"/><Relationship Id="rId5" Type="http://schemas.openxmlformats.org/officeDocument/2006/relationships/image" Target="../media/image28.jpeg"/><Relationship Id="rId15" Type="http://schemas.openxmlformats.org/officeDocument/2006/relationships/image" Target="../media/image38.jpeg"/><Relationship Id="rId23" Type="http://schemas.openxmlformats.org/officeDocument/2006/relationships/image" Target="../media/image46.jpeg"/><Relationship Id="rId10" Type="http://schemas.openxmlformats.org/officeDocument/2006/relationships/image" Target="../media/image33.jpeg"/><Relationship Id="rId19" Type="http://schemas.openxmlformats.org/officeDocument/2006/relationships/image" Target="../media/image42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Relationship Id="rId14" Type="http://schemas.openxmlformats.org/officeDocument/2006/relationships/image" Target="../media/image37.jpeg"/><Relationship Id="rId22" Type="http://schemas.openxmlformats.org/officeDocument/2006/relationships/image" Target="../media/image4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10" Type="http://schemas.openxmlformats.org/officeDocument/2006/relationships/image" Target="../media/image2.jpeg"/><Relationship Id="rId4" Type="http://schemas.openxmlformats.org/officeDocument/2006/relationships/image" Target="../media/image50.png"/><Relationship Id="rId9" Type="http://schemas.openxmlformats.org/officeDocument/2006/relationships/image" Target="../media/image5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ctrTitle"/>
          </p:nvPr>
        </p:nvSpPr>
        <p:spPr>
          <a:xfrm>
            <a:off x="1162745" y="-311710"/>
            <a:ext cx="7981255" cy="1281795"/>
          </a:xfrm>
        </p:spPr>
        <p:txBody>
          <a:bodyPr>
            <a:normAutofit/>
          </a:bodyPr>
          <a:lstStyle/>
          <a:p>
            <a:pPr algn="l"/>
            <a:r>
              <a:rPr lang="it-IT" sz="2800" dirty="0" smtClean="0"/>
              <a:t>Università degli studi di Genova</a:t>
            </a:r>
            <a:br>
              <a:rPr lang="it-IT" sz="2800" dirty="0" smtClean="0"/>
            </a:br>
            <a:r>
              <a:rPr lang="it-IT" sz="2800" dirty="0" smtClean="0"/>
              <a:t>Scuola Politecnica</a:t>
            </a:r>
            <a:endParaRPr lang="it-IT" sz="2800" dirty="0"/>
          </a:p>
        </p:txBody>
      </p:sp>
      <p:sp>
        <p:nvSpPr>
          <p:cNvPr id="5" name="Segnaposto contenuto 4"/>
          <p:cNvSpPr>
            <a:spLocks noGrp="1"/>
          </p:cNvSpPr>
          <p:nvPr>
            <p:ph type="subTitle" idx="1"/>
          </p:nvPr>
        </p:nvSpPr>
        <p:spPr>
          <a:xfrm>
            <a:off x="-179512" y="908720"/>
            <a:ext cx="9144000" cy="9361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it-IT" sz="2000" dirty="0" smtClean="0"/>
              <a:t>Ingegneria meccanica energetica e aeronautica</a:t>
            </a:r>
          </a:p>
          <a:p>
            <a:pPr marL="0" indent="0">
              <a:buNone/>
            </a:pPr>
            <a:endParaRPr lang="it-IT" dirty="0" smtClean="0"/>
          </a:p>
          <a:p>
            <a:pPr marL="0" indent="0">
              <a:buNone/>
            </a:pPr>
            <a:endParaRPr lang="it-IT" dirty="0"/>
          </a:p>
        </p:txBody>
      </p:sp>
      <p:pic>
        <p:nvPicPr>
          <p:cNvPr id="1026" name="Picture 2" descr="C:\Users\Jacopo\Desktop\TESI\PRESENTAZIONE\logo_uni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8" y="116632"/>
            <a:ext cx="1043607" cy="14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0" y="1556792"/>
            <a:ext cx="91440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 smtClean="0">
                <a:solidFill>
                  <a:schemeClr val="bg2">
                    <a:lumMod val="25000"/>
                  </a:schemeClr>
                </a:solidFill>
              </a:rPr>
              <a:t>SKYBIRD</a:t>
            </a:r>
          </a:p>
          <a:p>
            <a:pPr algn="ctr"/>
            <a:r>
              <a:rPr lang="it-IT" sz="5400" b="1" dirty="0" smtClean="0">
                <a:solidFill>
                  <a:schemeClr val="bg2">
                    <a:lumMod val="25000"/>
                  </a:schemeClr>
                </a:solidFill>
              </a:rPr>
              <a:t>Progetto e costruzione di un UAV ad ali battenti</a:t>
            </a:r>
            <a:endParaRPr lang="it-IT" sz="5400" b="1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19138" y="5445224"/>
            <a:ext cx="4548040" cy="13388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dirty="0" smtClean="0"/>
              <a:t>Relatore: Prof.  Ing. Alessandro </a:t>
            </a:r>
            <a:r>
              <a:rPr lang="it-IT" dirty="0" err="1" smtClean="0"/>
              <a:t>Bottaro</a:t>
            </a:r>
            <a:endParaRPr lang="it-IT" dirty="0" smtClean="0"/>
          </a:p>
          <a:p>
            <a:pPr algn="ctr">
              <a:lnSpc>
                <a:spcPct val="150000"/>
              </a:lnSpc>
            </a:pPr>
            <a:r>
              <a:rPr lang="it-IT" dirty="0" smtClean="0"/>
              <a:t>Correlatore: Prof.  Ing. Paolo Silvestri</a:t>
            </a:r>
          </a:p>
          <a:p>
            <a:pPr algn="ctr">
              <a:lnSpc>
                <a:spcPct val="150000"/>
              </a:lnSpc>
            </a:pPr>
            <a:r>
              <a:rPr lang="it-IT" dirty="0" smtClean="0"/>
              <a:t>Candidato: Jacopo Callà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88653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acopo\Desktop\TESI\PRESENTAZIONE\logo_uni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8" y="188639"/>
            <a:ext cx="1043607" cy="14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Filmato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3776" y="1515615"/>
            <a:ext cx="8134350" cy="45720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-180528" y="6331191"/>
            <a:ext cx="22206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 smtClean="0"/>
              <a:t>Jacopo Callà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82221" y="6369495"/>
            <a:ext cx="176843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31 Marzo 2016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02723" y="6369494"/>
            <a:ext cx="184698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A.A. 2014/2015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503383" y="326350"/>
            <a:ext cx="692850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MODELLO COMPLETO E VOLO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1162745" y="1196752"/>
            <a:ext cx="7736413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929779" y="2204864"/>
            <a:ext cx="7746677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400" dirty="0" smtClean="0"/>
              <a:t>Apertura alare: 1,66 </a:t>
            </a:r>
            <a:r>
              <a:rPr lang="it-IT" sz="4400" dirty="0" smtClean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4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4400" dirty="0" smtClean="0"/>
              <a:t>Peso al decollo: 1,4 Kg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4400" dirty="0" smtClean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1020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1764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acopo\Desktop\TESI\PRESENTAZIONE\logo_uni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8" y="188639"/>
            <a:ext cx="1043607" cy="14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180528" y="6331191"/>
            <a:ext cx="22206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 smtClean="0"/>
              <a:t>Jacopo Callà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82221" y="6369495"/>
            <a:ext cx="176843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31 Marzo 2016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02723" y="6369494"/>
            <a:ext cx="184698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A.A. 2014/2015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503383" y="326350"/>
            <a:ext cx="63321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MIGLIORIE E SVILUPPI FUTURI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1162745" y="1196752"/>
            <a:ext cx="7736413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:\Users\Jacopo\Desktop\TESI\PRESENTAZIONE\IMMAGINI\WP_20160323_16_11_55_Pr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18" b="19314"/>
          <a:stretch/>
        </p:blipFill>
        <p:spPr bwMode="auto">
          <a:xfrm>
            <a:off x="2330951" y="1395467"/>
            <a:ext cx="5400000" cy="1467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Jacopo\Desktop\TESI\PRESENTAZIONE\IMMAGINI\volo-planato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261"/>
          <a:stretch/>
        </p:blipFill>
        <p:spPr bwMode="auto">
          <a:xfrm>
            <a:off x="2331469" y="4077072"/>
            <a:ext cx="5400000" cy="1924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Freccia in giù 2"/>
          <p:cNvSpPr/>
          <p:nvPr/>
        </p:nvSpPr>
        <p:spPr>
          <a:xfrm>
            <a:off x="4860032" y="2996952"/>
            <a:ext cx="360040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23734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acopo\Desktop\TESI\PRESENTAZIONE\logo_uni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8" y="188639"/>
            <a:ext cx="1043607" cy="14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180528" y="6331191"/>
            <a:ext cx="22206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 smtClean="0"/>
              <a:t>Jacopo Callà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82221" y="6369495"/>
            <a:ext cx="176843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31 Marzo 2016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02723" y="6369494"/>
            <a:ext cx="184698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A.A. 2014/2015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267744" y="404663"/>
            <a:ext cx="51395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COSA HO IMPARATO?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1462070" y="1196752"/>
            <a:ext cx="7430410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/>
          <p:cNvSpPr txBox="1"/>
          <p:nvPr/>
        </p:nvSpPr>
        <p:spPr>
          <a:xfrm>
            <a:off x="787384" y="2852935"/>
            <a:ext cx="83143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latin typeface="Copperplate Gothic Light" panose="020E0507020206020404" pitchFamily="34" charset="0"/>
                <a:ea typeface="Adobe Fangsong Std R" pitchFamily="18" charset="-128"/>
              </a:rPr>
              <a:t>«Tutto sembra impossibile»</a:t>
            </a:r>
            <a:endParaRPr lang="it-IT" sz="4400" dirty="0">
              <a:latin typeface="Copperplate Gothic Light" panose="020E0507020206020404" pitchFamily="34" charset="0"/>
              <a:ea typeface="Adobe Fangsong Std R" pitchFamily="18" charset="-128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221707" y="2863913"/>
            <a:ext cx="733072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latin typeface="Copperplate Gothic Light" panose="020E0507020206020404" pitchFamily="34" charset="0"/>
              </a:rPr>
              <a:t>«Niente è come sembra»</a:t>
            </a:r>
            <a:endParaRPr lang="it-IT" sz="4400" dirty="0">
              <a:latin typeface="Copperplate Gothic Light" panose="020E0507020206020404" pitchFamily="34" charset="0"/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1983963" y="4253144"/>
            <a:ext cx="716003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400" dirty="0" smtClean="0">
                <a:latin typeface="Copperplate Gothic Light" panose="020E0507020206020404" pitchFamily="34" charset="0"/>
              </a:rPr>
              <a:t>«Tutto è aerodinamica»</a:t>
            </a:r>
            <a:endParaRPr lang="it-IT" sz="4400" dirty="0">
              <a:latin typeface="Copperplate Gothic Light" panose="020E05070202060204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613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767 -0.18403 L -0.04913 -0.18264 C -0.00642 -0.18264 0.00035 -0.11759 0.00035 -0.06297 L -3.61111E-6 2.22222E-6 " pathEditMode="relative" rAng="0" ptsTypes="FfFF">
                                      <p:cBhvr>
                                        <p:cTn id="13" dur="1500" spd="-100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92" y="9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6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Jacopo\Desktop\TESI\PRESENTAZIONE\WP_20150523_14_35_28_Pr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049117" y="-317803"/>
            <a:ext cx="4968728" cy="2794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2483768" y="3898"/>
            <a:ext cx="68042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tabLst>
                <a:tab pos="3048000" algn="l"/>
              </a:tabLst>
            </a:pPr>
            <a:r>
              <a:rPr lang="it-IT" sz="4800" dirty="0" smtClean="0">
                <a:solidFill>
                  <a:schemeClr val="accent1"/>
                </a:solidFill>
              </a:rPr>
              <a:t>GRAZIE</a:t>
            </a:r>
          </a:p>
          <a:p>
            <a:pPr algn="ctr"/>
            <a:r>
              <a:rPr lang="it-IT" sz="4800" dirty="0" smtClean="0">
                <a:solidFill>
                  <a:schemeClr val="accent1"/>
                </a:solidFill>
              </a:rPr>
              <a:t>PER L’ATTENZIONE</a:t>
            </a:r>
            <a:endParaRPr lang="it-IT" sz="4800" dirty="0">
              <a:solidFill>
                <a:schemeClr val="accent1"/>
              </a:solidFill>
            </a:endParaRPr>
          </a:p>
        </p:txBody>
      </p:sp>
      <p:pic>
        <p:nvPicPr>
          <p:cNvPr id="10" name="Picture 2" descr="C:\Users\jacopo\Desktop\PROGETTINO_AERODINAMICA\FOTO\WP_20150104_12_23_05_Pr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083728"/>
            <a:ext cx="4932040" cy="277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C:\Users\jacopo\Desktop\PROGETTINO_AERODINAMICA\FOTO\altAnz-8TtGs2iW9VhZI_ImXXBx4plvaz5UQFLMZAh-3x8U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697731"/>
            <a:ext cx="4032445" cy="226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Jacopo\Desktop\TESI\PRESENTAZIONE\WP_20150523_00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46" b="-28446"/>
          <a:stretch/>
        </p:blipFill>
        <p:spPr bwMode="auto">
          <a:xfrm>
            <a:off x="539552" y="3212975"/>
            <a:ext cx="2859417" cy="5083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7170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acopo\Desktop\TESI\PRESENTAZIONE\logo_uni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82" y="0"/>
            <a:ext cx="1043607" cy="14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180528" y="6331191"/>
            <a:ext cx="22206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 smtClean="0"/>
              <a:t>Jacopo Callà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82221" y="6369495"/>
            <a:ext cx="176843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31 Marzo 2016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02723" y="6369494"/>
            <a:ext cx="184698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A.A. 2014/2015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14109" y="-20099"/>
            <a:ext cx="59046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800" dirty="0" smtClean="0"/>
              <a:t>IL PERCORSO</a:t>
            </a:r>
            <a:endParaRPr lang="it-IT" sz="4800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0" y="1231685"/>
            <a:ext cx="8701334" cy="5147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dirty="0" smtClean="0"/>
              <a:t>Il volo planato e battuto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dirty="0" smtClean="0"/>
              <a:t>Accenno alle simulazioni CFD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dirty="0" smtClean="0"/>
              <a:t>Realizzazione del prototipo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dirty="0" smtClean="0"/>
              <a:t>Cinematismo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dirty="0" smtClean="0"/>
              <a:t>Trasmissione del moto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dirty="0" smtClean="0"/>
              <a:t>Ali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dirty="0" smtClean="0"/>
              <a:t>Fusoliera e coda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dirty="0" smtClean="0"/>
              <a:t>Modello completo e volo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300" dirty="0" smtClean="0"/>
              <a:t>Migliorie e sviluppi futuri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pic>
        <p:nvPicPr>
          <p:cNvPr id="1026" name="Picture 2" descr="C:\Users\Jacopo\Desktop\TESI\PRESENTAZIONE\IMG_074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492" y="2348880"/>
            <a:ext cx="3770511" cy="294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5929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o 10"/>
          <p:cNvGrpSpPr/>
          <p:nvPr/>
        </p:nvGrpSpPr>
        <p:grpSpPr>
          <a:xfrm>
            <a:off x="0" y="1552114"/>
            <a:ext cx="9159641" cy="3686745"/>
            <a:chOff x="0" y="1552114"/>
            <a:chExt cx="9159641" cy="368674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CasellaDiTesto 3"/>
                <p:cNvSpPr txBox="1"/>
                <p:nvPr/>
              </p:nvSpPr>
              <p:spPr>
                <a:xfrm>
                  <a:off x="0" y="3717032"/>
                  <a:ext cx="9134850" cy="152182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4000" b="0" i="1" smtClean="0">
                            <a:latin typeface="Cambria Math"/>
                          </a:rPr>
                          <m:t>𝐷</m:t>
                        </m:r>
                        <m:r>
                          <a:rPr lang="it-IT" sz="4000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4000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sz="4000" i="1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it-IT" sz="4000" i="1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it-IT" sz="4000" i="1">
                            <a:latin typeface="Cambria Math"/>
                            <a:ea typeface="Cambria Math"/>
                          </a:rPr>
                          <m:t>𝜌</m:t>
                        </m:r>
                        <m:sSup>
                          <m:sSupPr>
                            <m:ctrlPr>
                              <a:rPr lang="it-IT" sz="40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it-IT" sz="4000" i="1">
                                <a:latin typeface="Cambria Math"/>
                              </a:rPr>
                              <m:t>𝑉</m:t>
                            </m:r>
                          </m:e>
                          <m:sup>
                            <m:r>
                              <a:rPr lang="it-IT" sz="4000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it-IT" sz="4000" i="1">
                            <a:latin typeface="Cambria Math"/>
                          </a:rPr>
                          <m:t>𝑆</m:t>
                        </m:r>
                        <m:sSub>
                          <m:sSubPr>
                            <m:ctrlPr>
                              <a:rPr lang="it-IT" sz="4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4000" i="1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it-IT" sz="4000" b="0" i="1" smtClean="0">
                                <a:latin typeface="Cambria Math"/>
                              </a:rPr>
                              <m:t>𝐷</m:t>
                            </m:r>
                          </m:sub>
                        </m:sSub>
                      </m:oMath>
                    </m:oMathPara>
                  </a14:m>
                  <a:endParaRPr lang="it-IT" sz="4000" dirty="0"/>
                </a:p>
                <a:p>
                  <a:endParaRPr lang="it-IT" dirty="0"/>
                </a:p>
              </p:txBody>
            </p:sp>
          </mc:Choice>
          <mc:Fallback xmlns="">
            <p:sp>
              <p:nvSpPr>
                <p:cNvPr id="4" name="CasellaDiTesto 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0" y="3717032"/>
                  <a:ext cx="9134850" cy="1521827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CasellaDiTesto 2"/>
                <p:cNvSpPr txBox="1"/>
                <p:nvPr/>
              </p:nvSpPr>
              <p:spPr>
                <a:xfrm>
                  <a:off x="24791" y="1552114"/>
                  <a:ext cx="9134850" cy="124482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4000" b="0" i="1" smtClean="0">
                            <a:latin typeface="Cambria Math"/>
                          </a:rPr>
                          <m:t>𝐿</m:t>
                        </m:r>
                        <m:r>
                          <a:rPr lang="it-IT" sz="4000" b="0" i="1" smtClean="0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it-IT" sz="4000" b="0" i="1" smtClean="0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it-IT" sz="4000" b="0" i="1" smtClean="0">
                                <a:latin typeface="Cambria Math"/>
                              </a:rPr>
                              <m:t>1</m:t>
                            </m:r>
                          </m:num>
                          <m:den>
                            <m:r>
                              <a:rPr lang="it-IT" sz="4000" b="0" i="1" smtClean="0">
                                <a:latin typeface="Cambria Math"/>
                              </a:rPr>
                              <m:t>2</m:t>
                            </m:r>
                          </m:den>
                        </m:f>
                        <m:r>
                          <a:rPr lang="it-IT" sz="4000" b="0" i="1" smtClean="0">
                            <a:latin typeface="Cambria Math"/>
                            <a:ea typeface="Cambria Math"/>
                          </a:rPr>
                          <m:t>𝜌</m:t>
                        </m:r>
                        <m:sSup>
                          <m:sSupPr>
                            <m:ctrlPr>
                              <a:rPr lang="it-IT" sz="4000" b="0" i="1" smtClean="0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it-IT" sz="4000" b="0" i="1" smtClean="0">
                                <a:latin typeface="Cambria Math"/>
                              </a:rPr>
                              <m:t>𝑉</m:t>
                            </m:r>
                          </m:e>
                          <m:sup>
                            <m:r>
                              <a:rPr lang="it-IT" sz="4000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it-IT" sz="4000" b="0" i="1" smtClean="0">
                            <a:latin typeface="Cambria Math"/>
                          </a:rPr>
                          <m:t>𝑆</m:t>
                        </m:r>
                        <m:sSub>
                          <m:sSubPr>
                            <m:ctrlPr>
                              <a:rPr lang="it-IT" sz="4000" b="0" i="1" smtClean="0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it-IT" sz="4000" b="0" i="1" smtClean="0">
                                <a:latin typeface="Cambria Math"/>
                              </a:rPr>
                              <m:t>𝐶</m:t>
                            </m:r>
                          </m:e>
                          <m:sub>
                            <m:r>
                              <a:rPr lang="it-IT" sz="4000" b="0" i="1" smtClean="0">
                                <a:latin typeface="Cambria Math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it-IT" sz="2800" dirty="0"/>
                </a:p>
              </p:txBody>
            </p:sp>
          </mc:Choice>
          <mc:Fallback xmlns="">
            <p:sp>
              <p:nvSpPr>
                <p:cNvPr id="3" name="CasellaDiTesto 2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4791" y="1552114"/>
                  <a:ext cx="9134850" cy="1244828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0297" y="1347023"/>
            <a:ext cx="7089746" cy="49916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745" y="1531355"/>
            <a:ext cx="7590495" cy="4194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6350" y="1938338"/>
            <a:ext cx="6591300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Jacopo\Desktop\TESI\PRESENTAZIONE\logo_unig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8" y="188639"/>
            <a:ext cx="1043607" cy="14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180528" y="6331191"/>
            <a:ext cx="22206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 smtClean="0"/>
              <a:t>Jacopo Callà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82221" y="6369495"/>
            <a:ext cx="176843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31 Marzo 2016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02723" y="6369494"/>
            <a:ext cx="184698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A.A. 2014/2015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907704" y="404664"/>
            <a:ext cx="66095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IL VOLO PLANATO E BATTUTO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1162745" y="1196752"/>
            <a:ext cx="7861868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po 4"/>
          <p:cNvGrpSpPr/>
          <p:nvPr/>
        </p:nvGrpSpPr>
        <p:grpSpPr>
          <a:xfrm>
            <a:off x="532814" y="2174528"/>
            <a:ext cx="8501721" cy="2465020"/>
            <a:chOff x="251519" y="1700808"/>
            <a:chExt cx="8501721" cy="2465020"/>
          </a:xfrm>
        </p:grpSpPr>
        <p:pic>
          <p:nvPicPr>
            <p:cNvPr id="2050" name="Picture 2" descr="C:\Users\Jacopo\Desktop\TESI\PRESENTAZIONE\747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1519" y="1700808"/>
              <a:ext cx="3897265" cy="246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1" name="Picture 3" descr="C:\Users\Jacopo\Desktop\TESI\PRESENTAZIONE\gabbiano.jp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6314" y="1700808"/>
              <a:ext cx="4346926" cy="24359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892998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1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acopo\Desktop\TESI\PRESENTAZIONE\logo_uni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8" y="188639"/>
            <a:ext cx="1043607" cy="14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180528" y="6331191"/>
            <a:ext cx="22206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 smtClean="0"/>
              <a:t>Jacopo Callà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82221" y="6369495"/>
            <a:ext cx="176843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31 Marzo 2016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02723" y="6369494"/>
            <a:ext cx="184698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A.A. 2014/2015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162745" y="404664"/>
            <a:ext cx="7736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ACCENNO ALLE SIMULAZIONI CFD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1162745" y="1196752"/>
            <a:ext cx="7736413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C:\Users\Jacopo\Desktop\TESI\FOTO_VIDEO\IMG-20151204-WA000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2"/>
          <a:stretch/>
        </p:blipFill>
        <p:spPr bwMode="auto">
          <a:xfrm>
            <a:off x="1197441" y="1615054"/>
            <a:ext cx="6937992" cy="3975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348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Connettore 1 9"/>
          <p:cNvCxnSpPr/>
          <p:nvPr/>
        </p:nvCxnSpPr>
        <p:spPr>
          <a:xfrm>
            <a:off x="1162745" y="1196752"/>
            <a:ext cx="7736413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-180528" y="6331191"/>
            <a:ext cx="22206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 smtClean="0"/>
              <a:t>Jacopo Callà</a:t>
            </a:r>
            <a:endParaRPr lang="it-IT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1503383" y="326350"/>
            <a:ext cx="7055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REALIZZAZIONE DEL PROTOTIPO</a:t>
            </a:r>
          </a:p>
        </p:txBody>
      </p:sp>
      <p:sp>
        <p:nvSpPr>
          <p:cNvPr id="22" name="CasellaDiTesto 21"/>
          <p:cNvSpPr txBox="1"/>
          <p:nvPr/>
        </p:nvSpPr>
        <p:spPr>
          <a:xfrm>
            <a:off x="635633" y="1868120"/>
            <a:ext cx="432048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3600" dirty="0" smtClean="0"/>
              <a:t>Budget disponibile</a:t>
            </a:r>
            <a:endParaRPr lang="en-GB" sz="3600" dirty="0"/>
          </a:p>
        </p:txBody>
      </p:sp>
      <p:grpSp>
        <p:nvGrpSpPr>
          <p:cNvPr id="25" name="Gruppo 24"/>
          <p:cNvGrpSpPr/>
          <p:nvPr/>
        </p:nvGrpSpPr>
        <p:grpSpPr>
          <a:xfrm>
            <a:off x="1417598" y="1354230"/>
            <a:ext cx="6250746" cy="3760684"/>
            <a:chOff x="1417598" y="1354230"/>
            <a:chExt cx="6250746" cy="3760684"/>
          </a:xfrm>
        </p:grpSpPr>
        <p:pic>
          <p:nvPicPr>
            <p:cNvPr id="1026" name="Picture 2" descr="C:\Program Files (x86)\Microsoft Office\MEDIA\CAGCAT10\j0222015.wm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8007" y="1354230"/>
              <a:ext cx="1780337" cy="17867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C:\Program Files (x86)\Microsoft Office\MEDIA\CAGCAT10\j0222021.wmf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7598" y="3327262"/>
              <a:ext cx="1781251" cy="17876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2" descr="C:\Users\Jacopo\Desktop\TESI\PRESENTAZIONE\logo_unig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8" y="188639"/>
            <a:ext cx="1043607" cy="14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Francesca\Desktop\PRESENTAZIONE\IMMAGINI\WP_20151020_10_28_22_Pr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693681" y="1724063"/>
            <a:ext cx="4503722" cy="253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Francesca\Desktop\PRESENTAZIONE\IMMAGINI\WP_20160305_12_14_07_Pr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05" t="14355" r="12913" b="3393"/>
          <a:stretch/>
        </p:blipFill>
        <p:spPr bwMode="auto">
          <a:xfrm>
            <a:off x="34226" y="4407533"/>
            <a:ext cx="3016864" cy="2189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Francesca\Desktop\PRESENTAZIONE\IMMAGINI\laboratori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8546" y="748281"/>
            <a:ext cx="5451966" cy="3844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/>
          <p:cNvSpPr txBox="1"/>
          <p:nvPr/>
        </p:nvSpPr>
        <p:spPr>
          <a:xfrm>
            <a:off x="3782221" y="6369495"/>
            <a:ext cx="176843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31 Marzo 2016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02723" y="6369494"/>
            <a:ext cx="184698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A.A. 2014/2015</a:t>
            </a:r>
          </a:p>
        </p:txBody>
      </p:sp>
      <p:grpSp>
        <p:nvGrpSpPr>
          <p:cNvPr id="19" name="Gruppo 18"/>
          <p:cNvGrpSpPr/>
          <p:nvPr/>
        </p:nvGrpSpPr>
        <p:grpSpPr>
          <a:xfrm>
            <a:off x="291508" y="1354230"/>
            <a:ext cx="8700234" cy="990943"/>
            <a:chOff x="291508" y="1354230"/>
            <a:chExt cx="8700234" cy="990943"/>
          </a:xfrm>
        </p:grpSpPr>
        <p:sp>
          <p:nvSpPr>
            <p:cNvPr id="4" name="CasellaDiTesto 3"/>
            <p:cNvSpPr txBox="1"/>
            <p:nvPr/>
          </p:nvSpPr>
          <p:spPr>
            <a:xfrm>
              <a:off x="291508" y="1668066"/>
              <a:ext cx="2193229" cy="52322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sz="2800" dirty="0" smtClean="0"/>
                <a:t>Leggerezza</a:t>
              </a:r>
              <a:endParaRPr lang="en-GB" sz="2800" dirty="0"/>
            </a:p>
          </p:txBody>
        </p:sp>
        <p:sp>
          <p:nvSpPr>
            <p:cNvPr id="5" name="CasellaDiTesto 4"/>
            <p:cNvSpPr txBox="1"/>
            <p:nvPr/>
          </p:nvSpPr>
          <p:spPr>
            <a:xfrm>
              <a:off x="2640391" y="1354230"/>
              <a:ext cx="2283660" cy="95410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sz="2800" dirty="0"/>
                <a:t>Resistenza </a:t>
              </a:r>
              <a:r>
                <a:rPr lang="it-IT" sz="2800" dirty="0" smtClean="0"/>
                <a:t>meccanica</a:t>
              </a:r>
              <a:endParaRPr lang="it-IT" sz="2800" dirty="0"/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594178" y="1391066"/>
              <a:ext cx="3397564" cy="954107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sz="2800" dirty="0"/>
                <a:t>Volo planato e volo </a:t>
              </a:r>
              <a:r>
                <a:rPr lang="it-IT" sz="2800" dirty="0" smtClean="0"/>
                <a:t>battuto</a:t>
              </a:r>
              <a:endParaRPr lang="en-GB" sz="2800" dirty="0" smtClean="0"/>
            </a:p>
          </p:txBody>
        </p:sp>
      </p:grpSp>
      <p:grpSp>
        <p:nvGrpSpPr>
          <p:cNvPr id="20" name="Gruppo 19"/>
          <p:cNvGrpSpPr/>
          <p:nvPr/>
        </p:nvGrpSpPr>
        <p:grpSpPr>
          <a:xfrm>
            <a:off x="2093040" y="2514450"/>
            <a:ext cx="5575304" cy="1202582"/>
            <a:chOff x="2093040" y="2514450"/>
            <a:chExt cx="5575304" cy="1202582"/>
          </a:xfrm>
        </p:grpSpPr>
        <p:sp>
          <p:nvSpPr>
            <p:cNvPr id="16" name="Freccia in giù 15"/>
            <p:cNvSpPr/>
            <p:nvPr/>
          </p:nvSpPr>
          <p:spPr>
            <a:xfrm>
              <a:off x="6917576" y="2609659"/>
              <a:ext cx="750768" cy="1107373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Freccia in giù 16"/>
            <p:cNvSpPr/>
            <p:nvPr/>
          </p:nvSpPr>
          <p:spPr>
            <a:xfrm>
              <a:off x="2093040" y="2514450"/>
              <a:ext cx="750768" cy="90016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21" name="Gruppo 20"/>
          <p:cNvGrpSpPr/>
          <p:nvPr/>
        </p:nvGrpSpPr>
        <p:grpSpPr>
          <a:xfrm>
            <a:off x="1116777" y="3644154"/>
            <a:ext cx="7874965" cy="1815882"/>
            <a:chOff x="1116777" y="3644154"/>
            <a:chExt cx="7874965" cy="1815882"/>
          </a:xfrm>
        </p:grpSpPr>
        <p:sp>
          <p:nvSpPr>
            <p:cNvPr id="15" name="CasellaDiTesto 14"/>
            <p:cNvSpPr txBox="1"/>
            <p:nvPr/>
          </p:nvSpPr>
          <p:spPr>
            <a:xfrm>
              <a:off x="1116777" y="3644154"/>
              <a:ext cx="2703294" cy="1815882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800" dirty="0" err="1" smtClean="0"/>
                <a:t>Carboresina</a:t>
              </a:r>
              <a:endParaRPr lang="it-IT" sz="28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800" dirty="0" smtClean="0"/>
                <a:t>Polistirolo 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800" dirty="0" err="1" smtClean="0"/>
                <a:t>Depron</a:t>
              </a:r>
              <a:endParaRPr lang="it-IT" sz="2800" dirty="0" smtClean="0"/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it-IT" sz="2800" dirty="0" err="1" smtClean="0"/>
                <a:t>Oracover</a:t>
              </a:r>
              <a:endParaRPr lang="en-GB" sz="2800" dirty="0"/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5151663" y="3862573"/>
              <a:ext cx="3840079" cy="954107"/>
            </a:xfrm>
            <a:prstGeom prst="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sz="2800" dirty="0" smtClean="0"/>
                <a:t>Trasmissione con alto rapporto di riduzione</a:t>
              </a:r>
              <a:endParaRPr lang="en-GB" sz="2800" dirty="0"/>
            </a:p>
          </p:txBody>
        </p:sp>
      </p:grpSp>
      <p:sp>
        <p:nvSpPr>
          <p:cNvPr id="23" name="Freccia a destra con strisce 22"/>
          <p:cNvSpPr/>
          <p:nvPr/>
        </p:nvSpPr>
        <p:spPr>
          <a:xfrm rot="2441642">
            <a:off x="3379494" y="3065943"/>
            <a:ext cx="1682183" cy="76199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CasellaDiTesto 23"/>
          <p:cNvSpPr txBox="1"/>
          <p:nvPr/>
        </p:nvSpPr>
        <p:spPr>
          <a:xfrm>
            <a:off x="4956114" y="4198152"/>
            <a:ext cx="106666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4000" dirty="0" smtClean="0"/>
              <a:t>DIY</a:t>
            </a:r>
            <a:endParaRPr lang="en-GB" sz="4000" dirty="0"/>
          </a:p>
        </p:txBody>
      </p:sp>
      <p:sp>
        <p:nvSpPr>
          <p:cNvPr id="27" name="Freccia a sinistra 26"/>
          <p:cNvSpPr/>
          <p:nvPr/>
        </p:nvSpPr>
        <p:spPr>
          <a:xfrm>
            <a:off x="3198849" y="5877272"/>
            <a:ext cx="4094111" cy="288032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Freccia in su 27"/>
          <p:cNvSpPr/>
          <p:nvPr/>
        </p:nvSpPr>
        <p:spPr>
          <a:xfrm rot="18820287">
            <a:off x="7507100" y="3915102"/>
            <a:ext cx="289533" cy="1556342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1" name="Freccia a sinistra 30"/>
          <p:cNvSpPr/>
          <p:nvPr/>
        </p:nvSpPr>
        <p:spPr>
          <a:xfrm rot="872628" flipV="1">
            <a:off x="2975740" y="4780500"/>
            <a:ext cx="3552686" cy="324729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3485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7" presetClass="path" presetSubtype="0" accel="50000" decel="50000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2.77778E-6 2.59259E-6 L 0.03298 0.13912 C 0.04705 0.14815 0.10486 0.14467 0.12673 0.14467 C 0.15173 0.14467 0.16684 0.13981 0.1809 0.13078 L 0.31423 0.18356 " pathEditMode="relative" rAng="0" ptsTypes="FffFF">
                                      <p:cBhvr>
                                        <p:cTn id="4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12" y="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7" grpId="0" animBg="1"/>
      <p:bldP spid="28" grpId="0" animBg="1"/>
      <p:bldP spid="31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acopo\Desktop\TESI\PRESENTAZIONE\logo_uni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8" y="188639"/>
            <a:ext cx="1043607" cy="14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180528" y="6331191"/>
            <a:ext cx="22206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 smtClean="0"/>
              <a:t>Jacopo Callà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82221" y="6369495"/>
            <a:ext cx="176843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31 Marzo 2016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02723" y="6369494"/>
            <a:ext cx="184698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A.A. 2014/2015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1503383" y="326350"/>
            <a:ext cx="7395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600" dirty="0" smtClean="0"/>
              <a:t>CINEMATISMO PER IL BATTITO DELLE ALI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1162745" y="1518745"/>
            <a:ext cx="7736413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o 3"/>
          <p:cNvGrpSpPr/>
          <p:nvPr/>
        </p:nvGrpSpPr>
        <p:grpSpPr>
          <a:xfrm>
            <a:off x="0" y="2420888"/>
            <a:ext cx="9129119" cy="3095944"/>
            <a:chOff x="0" y="2420888"/>
            <a:chExt cx="9129119" cy="3095944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28205" y="2420888"/>
              <a:ext cx="6400914" cy="30959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Rettangolo 2"/>
            <p:cNvSpPr/>
            <p:nvPr/>
          </p:nvSpPr>
          <p:spPr>
            <a:xfrm>
              <a:off x="0" y="2690336"/>
              <a:ext cx="2627784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sz="2800" dirty="0"/>
                <a:t>1. </a:t>
              </a:r>
              <a:r>
                <a:rPr lang="en-GB" sz="2800" dirty="0" err="1"/>
                <a:t>manovella</a:t>
              </a:r>
              <a:endParaRPr lang="en-GB" sz="2800" dirty="0"/>
            </a:p>
            <a:p>
              <a:r>
                <a:rPr lang="en-GB" sz="2800" dirty="0"/>
                <a:t>2. </a:t>
              </a:r>
              <a:r>
                <a:rPr lang="en-GB" sz="2800" dirty="0" err="1"/>
                <a:t>biella</a:t>
              </a:r>
              <a:endParaRPr lang="en-GB" sz="2800" dirty="0"/>
            </a:p>
            <a:p>
              <a:r>
                <a:rPr lang="en-GB" sz="2800" dirty="0"/>
                <a:t>3. </a:t>
              </a:r>
              <a:r>
                <a:rPr lang="en-GB" sz="2800" dirty="0" err="1"/>
                <a:t>longherone</a:t>
              </a:r>
              <a:endParaRPr lang="en-GB" sz="2800" dirty="0"/>
            </a:p>
            <a:p>
              <a:r>
                <a:rPr lang="en-GB" sz="2800" dirty="0"/>
                <a:t>4. </a:t>
              </a:r>
              <a:r>
                <a:rPr lang="en-GB" sz="2800" dirty="0" err="1"/>
                <a:t>terminale</a:t>
              </a:r>
              <a:endParaRPr lang="en-GB" sz="2800" dirty="0"/>
            </a:p>
            <a:p>
              <a:r>
                <a:rPr lang="en-GB" sz="2800" dirty="0"/>
                <a:t>5. </a:t>
              </a:r>
              <a:r>
                <a:rPr lang="en-GB" sz="2800" dirty="0" err="1"/>
                <a:t>tirante</a:t>
              </a:r>
              <a:endParaRPr lang="en-GB" sz="2800" dirty="0"/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2470956" y="1718915"/>
            <a:ext cx="5101335" cy="4189609"/>
            <a:chOff x="9828583" y="705716"/>
            <a:chExt cx="7129490" cy="6287489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711"/>
            <a:stretch/>
          </p:blipFill>
          <p:spPr bwMode="auto">
            <a:xfrm>
              <a:off x="9828583" y="705716"/>
              <a:ext cx="7129489" cy="31423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8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8584" y="3939441"/>
              <a:ext cx="7129489" cy="30537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uppo 10"/>
          <p:cNvGrpSpPr/>
          <p:nvPr/>
        </p:nvGrpSpPr>
        <p:grpSpPr>
          <a:xfrm>
            <a:off x="2475027" y="1561509"/>
            <a:ext cx="5111848" cy="4675803"/>
            <a:chOff x="11196736" y="797846"/>
            <a:chExt cx="6480000" cy="6171594"/>
          </a:xfrm>
        </p:grpSpPr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6736" y="797846"/>
              <a:ext cx="6480000" cy="299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0" name="Picture 6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6736" y="3977857"/>
              <a:ext cx="6480000" cy="29915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623" y="2045168"/>
            <a:ext cx="5904656" cy="3657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Gruppo 11"/>
          <p:cNvGrpSpPr/>
          <p:nvPr/>
        </p:nvGrpSpPr>
        <p:grpSpPr>
          <a:xfrm>
            <a:off x="2587821" y="1602919"/>
            <a:ext cx="4584466" cy="4679531"/>
            <a:chOff x="10188624" y="17481"/>
            <a:chExt cx="5040000" cy="5049538"/>
          </a:xfrm>
        </p:grpSpPr>
        <p:pic>
          <p:nvPicPr>
            <p:cNvPr id="1032" name="Picture 8" descr="C:\Users\Francesca\Desktop\PRESENTAZIONE\IMMAGINI\WP_20150326_09_59_37_Pro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27" r="13512" b="9443"/>
            <a:stretch/>
          </p:blipFill>
          <p:spPr bwMode="auto">
            <a:xfrm>
              <a:off x="10188624" y="17481"/>
              <a:ext cx="5040000" cy="2003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C:\Users\Francesca\Desktop\PRESENTAZIONE\IMMAGINI\WP_20140910_00_28_06_Pro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88624" y="2232019"/>
              <a:ext cx="5040000" cy="2835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924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560113" y="2197032"/>
            <a:ext cx="8182428" cy="3420000"/>
            <a:chOff x="-719387" y="3289709"/>
            <a:chExt cx="8182428" cy="3420000"/>
          </a:xfrm>
        </p:grpSpPr>
        <p:pic>
          <p:nvPicPr>
            <p:cNvPr id="1029" name="Picture 5" descr="C:\Users\Jacopo\Desktop\TESI\PRESENTAZIONE\IMG-20160313-WA00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19387" y="3289709"/>
              <a:ext cx="4645162" cy="34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Jacopo\Desktop\TESI\PRESENTAZIONE\IMG-20160308-WA0010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749"/>
            <a:stretch/>
          </p:blipFill>
          <p:spPr bwMode="auto">
            <a:xfrm>
              <a:off x="3925775" y="3289709"/>
              <a:ext cx="3537266" cy="342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uppo 17"/>
          <p:cNvGrpSpPr/>
          <p:nvPr/>
        </p:nvGrpSpPr>
        <p:grpSpPr>
          <a:xfrm>
            <a:off x="289372" y="1743141"/>
            <a:ext cx="8660690" cy="4595576"/>
            <a:chOff x="-5766300" y="7120988"/>
            <a:chExt cx="8660690" cy="4595576"/>
          </a:xfrm>
        </p:grpSpPr>
        <p:pic>
          <p:nvPicPr>
            <p:cNvPr id="3074" name="Picture 2" descr="C:\Users\Jacopo\Desktop\TESI\FOTO_VIDEO\WP_20160317_20_00_33_Pro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483398" y="8338776"/>
              <a:ext cx="4595575" cy="2160000"/>
            </a:xfrm>
            <a:prstGeom prst="rect">
              <a:avLst/>
            </a:prstGeom>
            <a:solidFill>
              <a:schemeClr val="accent2"/>
            </a:solidFill>
            <a:extLst/>
          </p:spPr>
        </p:pic>
        <p:pic>
          <p:nvPicPr>
            <p:cNvPr id="3075" name="Picture 3" descr="C:\Users\Jacopo\Desktop\TESI\FOTO_VIDEO\WP_20160317_21_10_31_Pro.jp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7132"/>
            <a:stretch/>
          </p:blipFill>
          <p:spPr bwMode="auto">
            <a:xfrm>
              <a:off x="-3585612" y="9594634"/>
              <a:ext cx="4320000" cy="2121930"/>
            </a:xfrm>
            <a:prstGeom prst="rect">
              <a:avLst/>
            </a:prstGeom>
            <a:solidFill>
              <a:schemeClr val="accent2"/>
            </a:solidFill>
            <a:extLst/>
          </p:spPr>
        </p:pic>
        <p:pic>
          <p:nvPicPr>
            <p:cNvPr id="3076" name="Picture 4" descr="C:\Users\Jacopo\Desktop\TESI\FOTO_VIDEO\WP_20160317_21_29_53_Pr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6984088" y="8338776"/>
              <a:ext cx="4595575" cy="2160000"/>
            </a:xfrm>
            <a:prstGeom prst="rect">
              <a:avLst/>
            </a:prstGeom>
            <a:solidFill>
              <a:schemeClr val="accent2"/>
            </a:solidFill>
            <a:extLst/>
          </p:spPr>
        </p:pic>
        <p:pic>
          <p:nvPicPr>
            <p:cNvPr id="2050" name="Picture 2" descr="C:\Users\Francesca\Desktop\PRESENTAZIONE\IMMAGINI\IMG-20160316-WA0006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4" t="16900" r="12105" b="14996"/>
            <a:stretch/>
          </p:blipFill>
          <p:spPr bwMode="auto">
            <a:xfrm>
              <a:off x="-3606300" y="7120988"/>
              <a:ext cx="4320000" cy="20593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Gruppo 12"/>
          <p:cNvGrpSpPr/>
          <p:nvPr/>
        </p:nvGrpSpPr>
        <p:grpSpPr>
          <a:xfrm>
            <a:off x="540130" y="2357478"/>
            <a:ext cx="8474018" cy="3366902"/>
            <a:chOff x="479178" y="1650206"/>
            <a:chExt cx="8474018" cy="3366902"/>
          </a:xfrm>
        </p:grpSpPr>
        <p:pic>
          <p:nvPicPr>
            <p:cNvPr id="3078" name="Picture 6" descr="C:\Users\Jacopo\Desktop\TESI\FOTO_VIDEO\WP_20160317_21_43_50_Pro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78" r="21129"/>
            <a:stretch/>
          </p:blipFill>
          <p:spPr bwMode="auto">
            <a:xfrm rot="5400000">
              <a:off x="5649745" y="1713657"/>
              <a:ext cx="3366902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7" name="Picture 5" descr="C:\Users\Jacopo\Desktop\TESI\FOTO_VIDEO\WP_20160317_21_38_23_Pro.jpg"/>
            <p:cNvPicPr>
              <a:picLocks noChangeAspect="1" noChangeArrowheads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68"/>
            <a:stretch/>
          </p:blipFill>
          <p:spPr bwMode="auto">
            <a:xfrm>
              <a:off x="479178" y="1650206"/>
              <a:ext cx="4975162" cy="324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9" name="Picture 7" descr="C:\Users\Jacopo\Desktop\TESI\FOTO_VIDEO\WP_20160321_19_15_26_Pro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24" y="1765961"/>
            <a:ext cx="7815853" cy="4399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Jacopo\Desktop\TESI\PRESENTAZIONE\IMG-20160109-WA0005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9" r="7326"/>
          <a:stretch/>
        </p:blipFill>
        <p:spPr bwMode="auto">
          <a:xfrm>
            <a:off x="1738726" y="1412776"/>
            <a:ext cx="6865722" cy="4556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Jacopo\Desktop\TESI\PRESENTAZIONE\WP_20160308_20_26_20_Pro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25"/>
          <a:stretch/>
        </p:blipFill>
        <p:spPr bwMode="auto">
          <a:xfrm>
            <a:off x="564857" y="1916832"/>
            <a:ext cx="8144256" cy="335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:\Users\Jacopo\Desktop\TESI\PRESENTAZIONE\IMG-20160109-WA001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633" y="1615054"/>
            <a:ext cx="7633012" cy="42935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acopo\Desktop\TESI\PRESENTAZIONE\IMG-20160109-WA0002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48" b="18198"/>
          <a:stretch/>
        </p:blipFill>
        <p:spPr bwMode="auto">
          <a:xfrm>
            <a:off x="2231687" y="1418405"/>
            <a:ext cx="5172734" cy="4823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Jacopo\Desktop\TESI\PRESENTAZIONE\riduttore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1356" y="1418405"/>
            <a:ext cx="5341287" cy="4763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Jacopo\Desktop\TESI\FOTO_VIDEO\IMG-20160312-WA001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0650" y="1498802"/>
            <a:ext cx="5826605" cy="4603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C:\Users\Jacopo\Desktop\TESI\PRESENTAZIONE\bicchierino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367" y="1290322"/>
            <a:ext cx="4471373" cy="501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Jacopo\Desktop\TESI\FOTO_VIDEO\IMG-20160312-WA0018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5" r="12185"/>
          <a:stretch/>
        </p:blipFill>
        <p:spPr bwMode="auto">
          <a:xfrm>
            <a:off x="2040086" y="1360750"/>
            <a:ext cx="5986127" cy="433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C:\Users\Jacopo\Desktop\TESI\FOTO_VIDEO\IMG-20160312-WA0005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5" t="1459" r="-825" b="-1459"/>
          <a:stretch/>
        </p:blipFill>
        <p:spPr bwMode="auto">
          <a:xfrm>
            <a:off x="1369371" y="1482300"/>
            <a:ext cx="7288450" cy="4380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Jacopo\Desktop\TESI\PRESENTAZIONE\IMG-20160312-WA0020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05"/>
          <a:stretch/>
        </p:blipFill>
        <p:spPr bwMode="auto">
          <a:xfrm>
            <a:off x="1474430" y="1360750"/>
            <a:ext cx="7130018" cy="4615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uppo 4"/>
          <p:cNvGrpSpPr/>
          <p:nvPr/>
        </p:nvGrpSpPr>
        <p:grpSpPr>
          <a:xfrm>
            <a:off x="437585" y="1615054"/>
            <a:ext cx="8384949" cy="4506085"/>
            <a:chOff x="-103317" y="895455"/>
            <a:chExt cx="9285395" cy="4731746"/>
          </a:xfrm>
        </p:grpSpPr>
        <p:pic>
          <p:nvPicPr>
            <p:cNvPr id="1031" name="Picture 7" descr="C:\Users\Jacopo\Desktop\TESI\PRESENTAZIONE\WP_20160317_18_46_06_Pro.jpg"/>
            <p:cNvPicPr>
              <a:picLocks noChangeAspect="1" noChangeArrowheads="1"/>
            </p:cNvPicPr>
            <p:nvPr/>
          </p:nvPicPr>
          <p:blipFill rotWithShape="1"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872" t="34271" r="42630"/>
            <a:stretch/>
          </p:blipFill>
          <p:spPr bwMode="auto">
            <a:xfrm>
              <a:off x="-103317" y="895455"/>
              <a:ext cx="4278428" cy="4725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C:\Users\Jacopo\Desktop\TESI\PRESENTAZIONE\IMG-20160318-WA0016.jpg"/>
            <p:cNvPicPr>
              <a:picLocks noChangeAspect="1" noChangeArrowheads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1910" y="901845"/>
              <a:ext cx="4740168" cy="47253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Gruppo 10"/>
          <p:cNvGrpSpPr/>
          <p:nvPr/>
        </p:nvGrpSpPr>
        <p:grpSpPr>
          <a:xfrm>
            <a:off x="695411" y="2188901"/>
            <a:ext cx="7869297" cy="3780000"/>
            <a:chOff x="-3236" y="2327489"/>
            <a:chExt cx="7869297" cy="3780000"/>
          </a:xfrm>
        </p:grpSpPr>
        <p:pic>
          <p:nvPicPr>
            <p:cNvPr id="1035" name="Picture 11" descr="C:\Users\Jacopo\Desktop\TESI\FOTO_VIDEO\IMG-20160318-WA0023.jpg"/>
            <p:cNvPicPr>
              <a:picLocks noChangeAspect="1" noChangeArrowheads="1"/>
            </p:cNvPicPr>
            <p:nvPr/>
          </p:nvPicPr>
          <p:blipFill rotWithShape="1"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825" r="22820"/>
            <a:stretch/>
          </p:blipFill>
          <p:spPr bwMode="auto">
            <a:xfrm>
              <a:off x="-3236" y="2327489"/>
              <a:ext cx="4593393" cy="37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C:\Users\Jacopo\Desktop\TESI\PRESENTAZIONE\IMG-20160318-WA0022.jpg"/>
            <p:cNvPicPr>
              <a:picLocks noChangeAspect="1" noChangeArrowheads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50" r="28187"/>
            <a:stretch/>
          </p:blipFill>
          <p:spPr bwMode="auto">
            <a:xfrm>
              <a:off x="4743745" y="2327489"/>
              <a:ext cx="3122316" cy="3780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2" descr="C:\Users\Jacopo\Desktop\TESI\PRESENTAZIONE\logo_unige.jpg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8" y="188639"/>
            <a:ext cx="1043607" cy="14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180528" y="6331191"/>
            <a:ext cx="22206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 smtClean="0"/>
              <a:t>Jacopo Callà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82221" y="6369495"/>
            <a:ext cx="176843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31 Marzo 2016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02723" y="6369494"/>
            <a:ext cx="184698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A.A. 2014/2015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231687" y="289843"/>
            <a:ext cx="57967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TRASMISSIONE DEL MOTO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1162745" y="1196752"/>
            <a:ext cx="7736413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96690" y="2191429"/>
            <a:ext cx="9134850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50000"/>
              </a:lnSpc>
              <a:buFont typeface="Arial" panose="020B0604020202020204" pitchFamily="34" charset="0"/>
              <a:buChar char="•"/>
            </a:pPr>
            <a:r>
              <a:rPr lang="it-IT" sz="3200" dirty="0" smtClean="0"/>
              <a:t>Motore brushless 400W, 1000KV,  3S o 4S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3200" dirty="0" smtClean="0"/>
              <a:t>Rapporto di riduzione richiesto circa 1:130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37014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o 11"/>
          <p:cNvGrpSpPr/>
          <p:nvPr/>
        </p:nvGrpSpPr>
        <p:grpSpPr>
          <a:xfrm>
            <a:off x="730218" y="1636500"/>
            <a:ext cx="7872438" cy="4211602"/>
            <a:chOff x="730218" y="1636500"/>
            <a:chExt cx="7872438" cy="4211602"/>
          </a:xfrm>
        </p:grpSpPr>
        <p:pic>
          <p:nvPicPr>
            <p:cNvPr id="3074" name="Picture 2" descr="C:\Users\Francesca\Desktop\PRESENTAZIONE\IMMAGINI\cad_ala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81" r="6988"/>
            <a:stretch/>
          </p:blipFill>
          <p:spPr bwMode="auto">
            <a:xfrm>
              <a:off x="730218" y="1636500"/>
              <a:ext cx="7872438" cy="42116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CasellaDiTesto 10"/>
            <p:cNvSpPr txBox="1"/>
            <p:nvPr/>
          </p:nvSpPr>
          <p:spPr>
            <a:xfrm>
              <a:off x="1475656" y="2145563"/>
              <a:ext cx="2376264" cy="400110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sz="2000" dirty="0" smtClean="0"/>
                <a:t>Portanza e spinta</a:t>
              </a:r>
              <a:endParaRPr lang="it-IT" sz="2000" dirty="0"/>
            </a:p>
          </p:txBody>
        </p:sp>
      </p:grpSp>
      <p:grpSp>
        <p:nvGrpSpPr>
          <p:cNvPr id="5" name="Gruppo 4"/>
          <p:cNvGrpSpPr/>
          <p:nvPr/>
        </p:nvGrpSpPr>
        <p:grpSpPr>
          <a:xfrm>
            <a:off x="1691680" y="1236352"/>
            <a:ext cx="5688632" cy="4822916"/>
            <a:chOff x="2625066" y="1017544"/>
            <a:chExt cx="5688632" cy="4822916"/>
          </a:xfrm>
        </p:grpSpPr>
        <p:pic>
          <p:nvPicPr>
            <p:cNvPr id="3075" name="Picture 3" descr="C:\Users\Francesca\Desktop\PRESENTAZIONE\IMMAGINI\centine_settore1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5066" y="1017544"/>
              <a:ext cx="5688632" cy="22778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76" name="Picture 4" descr="C:\Users\Francesca\Desktop\PRESENTAZIONE\IMMAGINI\centine_settore2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7154" y="3063660"/>
              <a:ext cx="4680000" cy="2776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6280" y="2244724"/>
            <a:ext cx="7736413" cy="3272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7572754"/>
              </p:ext>
            </p:extLst>
          </p:nvPr>
        </p:nvGraphicFramePr>
        <p:xfrm>
          <a:off x="119138" y="2707744"/>
          <a:ext cx="626469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12168"/>
                <a:gridCol w="360040"/>
                <a:gridCol w="1440160"/>
                <a:gridCol w="1440160"/>
                <a:gridCol w="1512168"/>
              </a:tblGrid>
              <a:tr h="244218">
                <a:tc>
                  <a:txBody>
                    <a:bodyPr/>
                    <a:lstStyle/>
                    <a:p>
                      <a:r>
                        <a:rPr lang="it-IT" dirty="0" smtClean="0"/>
                        <a:t>Velocità simulazione</a:t>
                      </a:r>
                    </a:p>
                    <a:p>
                      <a:r>
                        <a:rPr lang="it-IT" dirty="0" smtClean="0"/>
                        <a:t>[m/s]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l-GR" dirty="0" smtClean="0"/>
                        <a:t>α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Portanza  [N]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Resistenza [N]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Momento [N m]</a:t>
                      </a:r>
                    </a:p>
                    <a:p>
                      <a:endParaRPr lang="it-IT" dirty="0"/>
                    </a:p>
                  </a:txBody>
                  <a:tcPr/>
                </a:tc>
              </a:tr>
              <a:tr h="309736">
                <a:tc>
                  <a:txBody>
                    <a:bodyPr/>
                    <a:lstStyle/>
                    <a:p>
                      <a:r>
                        <a:rPr lang="it-IT" dirty="0" smtClean="0"/>
                        <a:t>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2,3201213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0,32853367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-0,24207451</a:t>
                      </a:r>
                      <a:endParaRPr lang="it-IT" dirty="0"/>
                    </a:p>
                  </a:txBody>
                  <a:tcPr/>
                </a:tc>
              </a:tr>
              <a:tr h="317728">
                <a:tc>
                  <a:txBody>
                    <a:bodyPr/>
                    <a:lstStyle/>
                    <a:p>
                      <a:r>
                        <a:rPr lang="it-IT" dirty="0" smtClean="0"/>
                        <a:t>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2,9532659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0,38989658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-0,25117341</a:t>
                      </a:r>
                      <a:endParaRPr lang="it-IT" dirty="0"/>
                    </a:p>
                  </a:txBody>
                  <a:tcPr/>
                </a:tc>
              </a:tr>
              <a:tr h="325720">
                <a:tc>
                  <a:txBody>
                    <a:bodyPr/>
                    <a:lstStyle/>
                    <a:p>
                      <a:r>
                        <a:rPr lang="it-IT" dirty="0" smtClean="0"/>
                        <a:t>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3,5967045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0,46833279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-0,25958365</a:t>
                      </a:r>
                      <a:endParaRPr lang="it-IT" dirty="0"/>
                    </a:p>
                  </a:txBody>
                  <a:tcPr/>
                </a:tc>
              </a:tr>
              <a:tr h="141491">
                <a:tc>
                  <a:txBody>
                    <a:bodyPr/>
                    <a:lstStyle/>
                    <a:p>
                      <a:r>
                        <a:rPr lang="it-IT" dirty="0" smtClean="0"/>
                        <a:t>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6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4,2076489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 smtClean="0"/>
                        <a:t>0,56355194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dirty="0" smtClean="0"/>
                        <a:t>-0,26330510</a:t>
                      </a:r>
                      <a:endParaRPr lang="it-IT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027" name="Picture 3" descr="C:\Users\Jacopo\Desktop\TESI\FOTO_VIDEO\WP_20151020_08_58_54_Pro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8" t="7945" r="23578"/>
          <a:stretch/>
        </p:blipFill>
        <p:spPr bwMode="auto">
          <a:xfrm rot="5400000">
            <a:off x="2265936" y="1661560"/>
            <a:ext cx="4680000" cy="3853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uppo 13"/>
          <p:cNvGrpSpPr/>
          <p:nvPr/>
        </p:nvGrpSpPr>
        <p:grpSpPr>
          <a:xfrm>
            <a:off x="1144779" y="2204864"/>
            <a:ext cx="7777558" cy="3816424"/>
            <a:chOff x="9467850" y="1609853"/>
            <a:chExt cx="7777558" cy="3816424"/>
          </a:xfrm>
        </p:grpSpPr>
        <p:pic>
          <p:nvPicPr>
            <p:cNvPr id="1028" name="Picture 4" descr="C:\Users\Jacopo\Desktop\TESI\FOTO_VIDEO\WP_20151026_17_31_43_Pro.jpg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20" t="35859" r="12077" b="20970"/>
            <a:stretch/>
          </p:blipFill>
          <p:spPr bwMode="auto">
            <a:xfrm>
              <a:off x="9467850" y="1615055"/>
              <a:ext cx="3780000" cy="113318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9" name="Picture 5" descr="C:\Users\Jacopo\Desktop\TESI\FOTO_VIDEO\WP_20151026_18_06_16_Pro.jpg"/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574" t="11986" r="8413" b="8022"/>
            <a:stretch/>
          </p:blipFill>
          <p:spPr bwMode="auto">
            <a:xfrm>
              <a:off x="9467850" y="2996952"/>
              <a:ext cx="3780000" cy="24293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C:\Users\Jacopo\Desktop\TESI\FOTO_VIDEO\WP_20151019_15_41_28_Pro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5408" y="1609853"/>
              <a:ext cx="3780000" cy="2126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6" name="Picture 2" descr="C:\Users\Jacopo\Desktop\TESI\PRESENTAZIONE\logo_unige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8" y="188639"/>
            <a:ext cx="1043607" cy="14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180528" y="6331191"/>
            <a:ext cx="22206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 smtClean="0"/>
              <a:t>Jacopo Callà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82221" y="6369495"/>
            <a:ext cx="176843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31 Marzo 2016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02723" y="6369494"/>
            <a:ext cx="184698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A.A. 2014/2015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150249" y="347900"/>
            <a:ext cx="8435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ALI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1326281" y="994231"/>
            <a:ext cx="7736413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asellaDiTesto 2"/>
          <p:cNvSpPr txBox="1"/>
          <p:nvPr/>
        </p:nvSpPr>
        <p:spPr>
          <a:xfrm>
            <a:off x="1616991" y="1383159"/>
            <a:ext cx="7154989" cy="46166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it-IT" sz="2400" dirty="0" smtClean="0"/>
              <a:t>OTTIMIZZAZIONE DEL SETTORE ALARE INTERNO</a:t>
            </a:r>
            <a:endParaRPr lang="it-IT" sz="2400" dirty="0"/>
          </a:p>
        </p:txBody>
      </p:sp>
      <p:grpSp>
        <p:nvGrpSpPr>
          <p:cNvPr id="16" name="Gruppo 15"/>
          <p:cNvGrpSpPr/>
          <p:nvPr/>
        </p:nvGrpSpPr>
        <p:grpSpPr>
          <a:xfrm>
            <a:off x="1381218" y="1446058"/>
            <a:ext cx="7091577" cy="398766"/>
            <a:chOff x="1381218" y="1950114"/>
            <a:chExt cx="7091577" cy="398766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1381218" y="1950114"/>
              <a:ext cx="3190781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it-IT" dirty="0" smtClean="0"/>
                <a:t>SETTORE ALARE ESTERNO</a:t>
              </a:r>
              <a:endParaRPr lang="it-IT" dirty="0"/>
            </a:p>
          </p:txBody>
        </p:sp>
        <p:sp>
          <p:nvSpPr>
            <p:cNvPr id="15" name="CasellaDiTesto 14"/>
            <p:cNvSpPr txBox="1"/>
            <p:nvPr/>
          </p:nvSpPr>
          <p:spPr>
            <a:xfrm>
              <a:off x="5591878" y="1979548"/>
              <a:ext cx="2880917" cy="36933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none" rtlCol="0">
              <a:spAutoFit/>
            </a:bodyPr>
            <a:lstStyle/>
            <a:p>
              <a:r>
                <a:rPr lang="it-IT" dirty="0" smtClean="0"/>
                <a:t>SETTORE ALARE INTERNO</a:t>
              </a:r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3795735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Jacopo\Desktop\TESI\PRESENTAZIONE\logo_uni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38" y="188639"/>
            <a:ext cx="1043607" cy="1426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-180528" y="6331191"/>
            <a:ext cx="2220614" cy="369332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it-IT" dirty="0" smtClean="0"/>
              <a:t>Jacopo Callà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82221" y="6369495"/>
            <a:ext cx="1768433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31 Marzo 2016</a:t>
            </a:r>
            <a:endParaRPr lang="it-IT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7102723" y="6369494"/>
            <a:ext cx="1846980" cy="369332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it-IT" dirty="0" smtClean="0"/>
              <a:t>A.A. 2014/2015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555776" y="277065"/>
            <a:ext cx="44919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dirty="0" smtClean="0"/>
              <a:t>FUSOLIERA E CODA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1162745" y="1196752"/>
            <a:ext cx="7736413" cy="0"/>
          </a:xfrm>
          <a:prstGeom prst="line">
            <a:avLst/>
          </a:prstGeom>
          <a:ln w="38100" cmpd="sng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uppo 3"/>
          <p:cNvGrpSpPr/>
          <p:nvPr/>
        </p:nvGrpSpPr>
        <p:grpSpPr>
          <a:xfrm>
            <a:off x="119778" y="1615054"/>
            <a:ext cx="8979156" cy="4723663"/>
            <a:chOff x="119778" y="1615054"/>
            <a:chExt cx="8979156" cy="4723663"/>
          </a:xfrm>
        </p:grpSpPr>
        <p:pic>
          <p:nvPicPr>
            <p:cNvPr id="4098" name="Picture 2" descr="C:\Users\Jacopo\Desktop\TESI\tesi\immagini\fusoliera_coda_st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5869" y="4045206"/>
              <a:ext cx="4943065" cy="229351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0" name="Picture 4" descr="C:\Users\Jacopo\Desktop\TESI\tesi\immagini\connessione_centin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9778" y="1615054"/>
              <a:ext cx="4681965" cy="22608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Gruppo 11"/>
          <p:cNvGrpSpPr/>
          <p:nvPr/>
        </p:nvGrpSpPr>
        <p:grpSpPr>
          <a:xfrm>
            <a:off x="640941" y="1226246"/>
            <a:ext cx="8387675" cy="5074168"/>
            <a:chOff x="640941" y="1226246"/>
            <a:chExt cx="8387675" cy="5074168"/>
          </a:xfrm>
        </p:grpSpPr>
        <p:pic>
          <p:nvPicPr>
            <p:cNvPr id="4101" name="Picture 5" descr="C:\Users\Jacopo\Desktop\TESI\FOTO_VIDEO\WP_20160323_14_40_58_Pro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5670631" y="2942430"/>
              <a:ext cx="4297191" cy="2418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2" name="Picture 6" descr="C:\Users\Jacopo\Desktop\TESI\FOTO_VIDEO\WP_20160315_11_28_21_Pro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07273" y="1226246"/>
              <a:ext cx="4297191" cy="2418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103" name="Picture 7" descr="C:\Users\Jacopo\Desktop\TESI\FOTO_VIDEO\WP_20160315_11_16_02_Pro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0941" y="3645024"/>
              <a:ext cx="4297191" cy="24187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3107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iale">
  <a:themeElements>
    <a:clrScheme name="Vial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al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4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1053</TotalTime>
  <Words>369</Words>
  <Application>Microsoft Office PowerPoint</Application>
  <PresentationFormat>Presentazione su schermo (4:3)</PresentationFormat>
  <Paragraphs>117</Paragraphs>
  <Slides>13</Slides>
  <Notes>0</Notes>
  <HiddenSlides>0</HiddenSlides>
  <MMClips>1</MMClips>
  <ScaleCrop>false</ScaleCrop>
  <HeadingPairs>
    <vt:vector size="4" baseType="variant">
      <vt:variant>
        <vt:lpstr>Tema</vt:lpstr>
      </vt:variant>
      <vt:variant>
        <vt:i4>6</vt:i4>
      </vt:variant>
      <vt:variant>
        <vt:lpstr>Titoli diapositive</vt:lpstr>
      </vt:variant>
      <vt:variant>
        <vt:i4>13</vt:i4>
      </vt:variant>
    </vt:vector>
  </HeadingPairs>
  <TitlesOfParts>
    <vt:vector size="19" baseType="lpstr">
      <vt:lpstr>Viale</vt:lpstr>
      <vt:lpstr>4_Personalizza struttura</vt:lpstr>
      <vt:lpstr>3_Personalizza struttura</vt:lpstr>
      <vt:lpstr>2_Personalizza struttura</vt:lpstr>
      <vt:lpstr>Personalizza struttura</vt:lpstr>
      <vt:lpstr>1_Personalizza struttura</vt:lpstr>
      <vt:lpstr>Università degli studi di Genova Scuola Politecnica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degli studi di Genova Scuola Politecnica</dc:title>
  <dc:creator>Jacopo Callà</dc:creator>
  <cp:lastModifiedBy>Jacopo</cp:lastModifiedBy>
  <cp:revision>103</cp:revision>
  <dcterms:created xsi:type="dcterms:W3CDTF">2016-03-26T09:45:03Z</dcterms:created>
  <dcterms:modified xsi:type="dcterms:W3CDTF">2016-03-29T11:05:28Z</dcterms:modified>
</cp:coreProperties>
</file>